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2"/>
  </p:notesMasterIdLst>
  <p:handoutMasterIdLst>
    <p:handoutMasterId r:id="rId123"/>
  </p:handoutMasterIdLst>
  <p:sldIdLst>
    <p:sldId id="492" r:id="rId2"/>
    <p:sldId id="287" r:id="rId3"/>
    <p:sldId id="315" r:id="rId4"/>
    <p:sldId id="284" r:id="rId5"/>
    <p:sldId id="285" r:id="rId6"/>
    <p:sldId id="494" r:id="rId7"/>
    <p:sldId id="286" r:id="rId8"/>
    <p:sldId id="258" r:id="rId9"/>
    <p:sldId id="259" r:id="rId10"/>
    <p:sldId id="260" r:id="rId11"/>
    <p:sldId id="469" r:id="rId12"/>
    <p:sldId id="500" r:id="rId13"/>
    <p:sldId id="470" r:id="rId14"/>
    <p:sldId id="435" r:id="rId15"/>
    <p:sldId id="483" r:id="rId16"/>
    <p:sldId id="288" r:id="rId17"/>
    <p:sldId id="262" r:id="rId18"/>
    <p:sldId id="263" r:id="rId19"/>
    <p:sldId id="264" r:id="rId20"/>
    <p:sldId id="265" r:id="rId21"/>
    <p:sldId id="266" r:id="rId22"/>
    <p:sldId id="501" r:id="rId23"/>
    <p:sldId id="502" r:id="rId24"/>
    <p:sldId id="471" r:id="rId25"/>
    <p:sldId id="318" r:id="rId26"/>
    <p:sldId id="319" r:id="rId27"/>
    <p:sldId id="316" r:id="rId28"/>
    <p:sldId id="317" r:id="rId29"/>
    <p:sldId id="268" r:id="rId30"/>
    <p:sldId id="269" r:id="rId31"/>
    <p:sldId id="481" r:id="rId32"/>
    <p:sldId id="307" r:id="rId33"/>
    <p:sldId id="271" r:id="rId34"/>
    <p:sldId id="272" r:id="rId35"/>
    <p:sldId id="480" r:id="rId36"/>
    <p:sldId id="274" r:id="rId37"/>
    <p:sldId id="484" r:id="rId38"/>
    <p:sldId id="511" r:id="rId39"/>
    <p:sldId id="506" r:id="rId40"/>
    <p:sldId id="509" r:id="rId41"/>
    <p:sldId id="510" r:id="rId42"/>
    <p:sldId id="366" r:id="rId43"/>
    <p:sldId id="508" r:id="rId44"/>
    <p:sldId id="368" r:id="rId45"/>
    <p:sldId id="367" r:id="rId46"/>
    <p:sldId id="485" r:id="rId47"/>
    <p:sldId id="486" r:id="rId48"/>
    <p:sldId id="479" r:id="rId49"/>
    <p:sldId id="477" r:id="rId50"/>
    <p:sldId id="297" r:id="rId51"/>
    <p:sldId id="335" r:id="rId52"/>
    <p:sldId id="344" r:id="rId53"/>
    <p:sldId id="342" r:id="rId54"/>
    <p:sldId id="341" r:id="rId55"/>
    <p:sldId id="343" r:id="rId56"/>
    <p:sldId id="337" r:id="rId57"/>
    <p:sldId id="472" r:id="rId58"/>
    <p:sldId id="493" r:id="rId59"/>
    <p:sldId id="345" r:id="rId60"/>
    <p:sldId id="338" r:id="rId61"/>
    <p:sldId id="340" r:id="rId62"/>
    <p:sldId id="348" r:id="rId63"/>
    <p:sldId id="349" r:id="rId64"/>
    <p:sldId id="350" r:id="rId65"/>
    <p:sldId id="351" r:id="rId66"/>
    <p:sldId id="352" r:id="rId67"/>
    <p:sldId id="353" r:id="rId68"/>
    <p:sldId id="355" r:id="rId69"/>
    <p:sldId id="354" r:id="rId70"/>
    <p:sldId id="495" r:id="rId71"/>
    <p:sldId id="515" r:id="rId72"/>
    <p:sldId id="277" r:id="rId73"/>
    <p:sldId id="512" r:id="rId74"/>
    <p:sldId id="513" r:id="rId75"/>
    <p:sldId id="278" r:id="rId76"/>
    <p:sldId id="496" r:id="rId77"/>
    <p:sldId id="432" r:id="rId78"/>
    <p:sldId id="498" r:id="rId79"/>
    <p:sldId id="491" r:id="rId80"/>
    <p:sldId id="418" r:id="rId81"/>
    <p:sldId id="416" r:id="rId82"/>
    <p:sldId id="408" r:id="rId83"/>
    <p:sldId id="489" r:id="rId84"/>
    <p:sldId id="514" r:id="rId85"/>
    <p:sldId id="360" r:id="rId86"/>
    <p:sldId id="356" r:id="rId87"/>
    <p:sldId id="409" r:id="rId88"/>
    <p:sldId id="465" r:id="rId89"/>
    <p:sldId id="466" r:id="rId90"/>
    <p:sldId id="482" r:id="rId91"/>
    <p:sldId id="488" r:id="rId92"/>
    <p:sldId id="320" r:id="rId93"/>
    <p:sldId id="475" r:id="rId94"/>
    <p:sldId id="499" r:id="rId95"/>
    <p:sldId id="468" r:id="rId96"/>
    <p:sldId id="321" r:id="rId97"/>
    <p:sldId id="322" r:id="rId98"/>
    <p:sldId id="323" r:id="rId99"/>
    <p:sldId id="324" r:id="rId100"/>
    <p:sldId id="359" r:id="rId101"/>
    <p:sldId id="358" r:id="rId102"/>
    <p:sldId id="325" r:id="rId103"/>
    <p:sldId id="326" r:id="rId104"/>
    <p:sldId id="327" r:id="rId105"/>
    <p:sldId id="328" r:id="rId106"/>
    <p:sldId id="329" r:id="rId107"/>
    <p:sldId id="370" r:id="rId108"/>
    <p:sldId id="369" r:id="rId109"/>
    <p:sldId id="371" r:id="rId110"/>
    <p:sldId id="372" r:id="rId111"/>
    <p:sldId id="279" r:id="rId112"/>
    <p:sldId id="282" r:id="rId113"/>
    <p:sldId id="373" r:id="rId114"/>
    <p:sldId id="374" r:id="rId115"/>
    <p:sldId id="375" r:id="rId116"/>
    <p:sldId id="473" r:id="rId117"/>
    <p:sldId id="497" r:id="rId118"/>
    <p:sldId id="490" r:id="rId119"/>
    <p:sldId id="280" r:id="rId120"/>
    <p:sldId id="281" r:id="rId121"/>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4572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9144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3716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18288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2860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7432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2004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6576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AFFF"/>
    <a:srgbClr val="0432FF"/>
    <a:srgbClr val="00905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0278"/>
    <p:restoredTop sz="86407"/>
  </p:normalViewPr>
  <p:slideViewPr>
    <p:cSldViewPr>
      <p:cViewPr>
        <p:scale>
          <a:sx n="121" d="100"/>
          <a:sy n="121" d="100"/>
        </p:scale>
        <p:origin x="2192" y="272"/>
      </p:cViewPr>
      <p:guideLst>
        <p:guide orient="horz" pos="2160"/>
        <p:guide pos="2880"/>
      </p:guideLst>
    </p:cSldViewPr>
  </p:slideViewPr>
  <p:outlineViewPr>
    <p:cViewPr>
      <p:scale>
        <a:sx n="33" d="100"/>
        <a:sy n="33" d="100"/>
      </p:scale>
      <p:origin x="0" y="-1112"/>
    </p:cViewPr>
  </p:outlineViewPr>
  <p:notesTextViewPr>
    <p:cViewPr>
      <p:scale>
        <a:sx n="20" d="100"/>
        <a:sy n="20" d="100"/>
      </p:scale>
      <p:origin x="0" y="0"/>
    </p:cViewPr>
  </p:notesTextViewPr>
  <p:sorterViewPr>
    <p:cViewPr>
      <p:scale>
        <a:sx n="1" d="1"/>
        <a:sy n="1" d="1"/>
      </p:scale>
      <p:origin x="0" y="0"/>
    </p:cViewPr>
  </p:sorterViewPr>
  <p:notesViewPr>
    <p:cSldViewPr>
      <p:cViewPr>
        <p:scale>
          <a:sx n="150" d="100"/>
          <a:sy n="150" d="100"/>
        </p:scale>
        <p:origin x="1568"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handoutMaster" Target="handoutMasters/handout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presProps" Target="pres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1957C4-848A-3A41-91BA-CC5E291557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cs typeface="+mn-cs"/>
              </a:defRPr>
            </a:lvl1pPr>
          </a:lstStyle>
          <a:p>
            <a:pPr>
              <a:defRPr/>
            </a:pPr>
            <a:endParaRPr lang="en-US"/>
          </a:p>
        </p:txBody>
      </p:sp>
      <p:sp>
        <p:nvSpPr>
          <p:cNvPr id="3" name="Date Placeholder 2">
            <a:extLst>
              <a:ext uri="{FF2B5EF4-FFF2-40B4-BE49-F238E27FC236}">
                <a16:creationId xmlns:a16="http://schemas.microsoft.com/office/drawing/2014/main" id="{CCEABB7C-76CD-674F-872F-C5659915EFE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cs typeface="+mn-cs"/>
              </a:defRPr>
            </a:lvl1pPr>
          </a:lstStyle>
          <a:p>
            <a:pPr>
              <a:defRPr/>
            </a:pPr>
            <a:fld id="{2080A27A-C72E-2E4D-9970-3A6AD0A813B4}" type="datetimeFigureOut">
              <a:rPr lang="en-US"/>
              <a:pPr>
                <a:defRPr/>
              </a:pPr>
              <a:t>3/20/23</a:t>
            </a:fld>
            <a:endParaRPr lang="en-US"/>
          </a:p>
        </p:txBody>
      </p:sp>
      <p:sp>
        <p:nvSpPr>
          <p:cNvPr id="4" name="Footer Placeholder 3">
            <a:extLst>
              <a:ext uri="{FF2B5EF4-FFF2-40B4-BE49-F238E27FC236}">
                <a16:creationId xmlns:a16="http://schemas.microsoft.com/office/drawing/2014/main" id="{52A4D481-DF53-9F47-9535-8EFCDCAEEFB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cs typeface="+mn-cs"/>
              </a:defRPr>
            </a:lvl1pPr>
          </a:lstStyle>
          <a:p>
            <a:pPr>
              <a:defRPr/>
            </a:pPr>
            <a:endParaRPr lang="en-US"/>
          </a:p>
        </p:txBody>
      </p:sp>
      <p:sp>
        <p:nvSpPr>
          <p:cNvPr id="5" name="Slide Number Placeholder 4">
            <a:extLst>
              <a:ext uri="{FF2B5EF4-FFF2-40B4-BE49-F238E27FC236}">
                <a16:creationId xmlns:a16="http://schemas.microsoft.com/office/drawing/2014/main" id="{196A9292-6EBB-024E-A594-11B8A6296033}"/>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DBA09E5F-1364-2A44-9AF2-0659591C5157}"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8825499-7A08-674D-9301-4665A3F5D826}"/>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atin typeface="Times" charset="0"/>
                <a:ea typeface="ＭＳ Ｐゴシック" charset="-128"/>
                <a:cs typeface="+mn-cs"/>
              </a:defRPr>
            </a:lvl1pPr>
          </a:lstStyle>
          <a:p>
            <a:pPr>
              <a:defRPr/>
            </a:pPr>
            <a:endParaRPr lang="x-none" altLang="x-none"/>
          </a:p>
        </p:txBody>
      </p:sp>
      <p:sp>
        <p:nvSpPr>
          <p:cNvPr id="3075" name="Rectangle 3">
            <a:extLst>
              <a:ext uri="{FF2B5EF4-FFF2-40B4-BE49-F238E27FC236}">
                <a16:creationId xmlns:a16="http://schemas.microsoft.com/office/drawing/2014/main" id="{55FBA887-AE5C-D64D-84A4-3C43BC19545C}"/>
              </a:ext>
            </a:extLst>
          </p:cNvPr>
          <p:cNvSpPr>
            <a:spLocks noGrp="1" noChangeArrowheads="1"/>
          </p:cNvSpPr>
          <p:nvPr>
            <p:ph type="dt"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atin typeface="Times" charset="0"/>
                <a:ea typeface="ＭＳ Ｐゴシック" charset="-128"/>
                <a:cs typeface="+mn-cs"/>
              </a:defRPr>
            </a:lvl1pPr>
          </a:lstStyle>
          <a:p>
            <a:pPr>
              <a:defRPr/>
            </a:pPr>
            <a:endParaRPr lang="x-none" altLang="x-none"/>
          </a:p>
        </p:txBody>
      </p:sp>
      <p:sp>
        <p:nvSpPr>
          <p:cNvPr id="13316" name="Rectangle 4">
            <a:extLst>
              <a:ext uri="{FF2B5EF4-FFF2-40B4-BE49-F238E27FC236}">
                <a16:creationId xmlns:a16="http://schemas.microsoft.com/office/drawing/2014/main" id="{5E23F7AE-D109-D34F-B214-05F5A3678D6A}"/>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a:extLst>
              <a:ext uri="{FF2B5EF4-FFF2-40B4-BE49-F238E27FC236}">
                <a16:creationId xmlns:a16="http://schemas.microsoft.com/office/drawing/2014/main" id="{B54E0746-1F4E-F749-BE7F-609280E04DE7}"/>
              </a:ext>
            </a:extLst>
          </p:cNvPr>
          <p:cNvSpPr>
            <a:spLocks noGrp="1" noChangeArrowheads="1"/>
          </p:cNvSpPr>
          <p:nvPr>
            <p:ph type="body" sz="quarter" idx="3"/>
          </p:nvPr>
        </p:nvSpPr>
        <p:spPr bwMode="auto">
          <a:xfrm>
            <a:off x="914400" y="4343400"/>
            <a:ext cx="50292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x-none" noProof="0"/>
              <a:t>Click to edit Master text styles</a:t>
            </a:r>
          </a:p>
          <a:p>
            <a:pPr lvl="1"/>
            <a:r>
              <a:rPr lang="en-US" altLang="x-none" noProof="0"/>
              <a:t>Second level</a:t>
            </a:r>
          </a:p>
          <a:p>
            <a:pPr lvl="2"/>
            <a:r>
              <a:rPr lang="en-US" altLang="x-none" noProof="0"/>
              <a:t>Third level</a:t>
            </a:r>
          </a:p>
          <a:p>
            <a:pPr lvl="3"/>
            <a:r>
              <a:rPr lang="en-US" altLang="x-none" noProof="0"/>
              <a:t>Fourth level</a:t>
            </a:r>
          </a:p>
          <a:p>
            <a:pPr lvl="4"/>
            <a:r>
              <a:rPr lang="en-US" altLang="x-none" noProof="0"/>
              <a:t>Fifth level</a:t>
            </a:r>
          </a:p>
        </p:txBody>
      </p:sp>
      <p:sp>
        <p:nvSpPr>
          <p:cNvPr id="3078" name="Rectangle 6">
            <a:extLst>
              <a:ext uri="{FF2B5EF4-FFF2-40B4-BE49-F238E27FC236}">
                <a16:creationId xmlns:a16="http://schemas.microsoft.com/office/drawing/2014/main" id="{D9D4458F-5C3F-2748-9DEA-33A35A903183}"/>
              </a:ext>
            </a:extLst>
          </p:cNvPr>
          <p:cNvSpPr>
            <a:spLocks noGrp="1" noChangeArrowheads="1"/>
          </p:cNvSpPr>
          <p:nvPr>
            <p:ph type="ftr" sz="quarter" idx="4"/>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atin typeface="Times" charset="0"/>
                <a:ea typeface="ＭＳ Ｐゴシック" charset="-128"/>
                <a:cs typeface="+mn-cs"/>
              </a:defRPr>
            </a:lvl1pPr>
          </a:lstStyle>
          <a:p>
            <a:pPr>
              <a:defRPr/>
            </a:pPr>
            <a:endParaRPr lang="x-none" altLang="x-none"/>
          </a:p>
        </p:txBody>
      </p:sp>
      <p:sp>
        <p:nvSpPr>
          <p:cNvPr id="3079" name="Rectangle 7">
            <a:extLst>
              <a:ext uri="{FF2B5EF4-FFF2-40B4-BE49-F238E27FC236}">
                <a16:creationId xmlns:a16="http://schemas.microsoft.com/office/drawing/2014/main" id="{A97D804A-1B96-8A48-9DDC-7690A5EA264E}"/>
              </a:ext>
            </a:extLst>
          </p:cNvPr>
          <p:cNvSpPr>
            <a:spLocks noGrp="1" noChangeArrowheads="1"/>
          </p:cNvSpPr>
          <p:nvPr>
            <p:ph type="sldNum" sz="quarter" idx="5"/>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6AD895CE-B5A0-A24C-82DD-29A7CFFB068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Times" charset="0"/>
        <a:ea typeface="ＭＳ Ｐゴシック" charset="0"/>
        <a:cs typeface="ＭＳ Ｐゴシック" panose="020B0600070205080204" pitchFamily="34" charset="-128"/>
      </a:defRPr>
    </a:lvl2pPr>
    <a:lvl3pPr marL="914400" algn="l" rtl="0" eaLnBrk="0" fontAlgn="base" hangingPunct="0">
      <a:spcBef>
        <a:spcPct val="30000"/>
      </a:spcBef>
      <a:spcAft>
        <a:spcPct val="0"/>
      </a:spcAft>
      <a:defRPr sz="1200" kern="1200">
        <a:solidFill>
          <a:schemeClr val="tx1"/>
        </a:solidFill>
        <a:latin typeface="Times" charset="0"/>
        <a:ea typeface="ＭＳ Ｐゴシック" charset="0"/>
        <a:cs typeface="ＭＳ Ｐゴシック" panose="020B0600070205080204" pitchFamily="34" charset="-128"/>
      </a:defRPr>
    </a:lvl3pPr>
    <a:lvl4pPr marL="1371600" algn="l" rtl="0" eaLnBrk="0" fontAlgn="base" hangingPunct="0">
      <a:spcBef>
        <a:spcPct val="30000"/>
      </a:spcBef>
      <a:spcAft>
        <a:spcPct val="0"/>
      </a:spcAft>
      <a:defRPr sz="1200" kern="1200">
        <a:solidFill>
          <a:schemeClr val="tx1"/>
        </a:solidFill>
        <a:latin typeface="Times" charset="0"/>
        <a:ea typeface="ＭＳ Ｐゴシック" charset="0"/>
        <a:cs typeface="ＭＳ Ｐゴシック" panose="020B0600070205080204" pitchFamily="34" charset="-128"/>
      </a:defRPr>
    </a:lvl4pPr>
    <a:lvl5pPr marL="1828800" algn="l" rtl="0" eaLnBrk="0" fontAlgn="base" hangingPunct="0">
      <a:spcBef>
        <a:spcPct val="30000"/>
      </a:spcBef>
      <a:spcAft>
        <a:spcPct val="0"/>
      </a:spcAft>
      <a:defRPr sz="1200" kern="1200">
        <a:solidFill>
          <a:schemeClr val="tx1"/>
        </a:solidFill>
        <a:latin typeface="Times" charset="0"/>
        <a:ea typeface="ＭＳ Ｐゴシック" charset="0"/>
        <a:cs typeface="ＭＳ Ｐゴシック" panose="020B0600070205080204" pitchFamily="34" charset="-128"/>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1</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3394564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06F2D8C1-0C37-B34B-B87E-98B76C8DE0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B79D947-F13B-DE45-AA27-3140BEA892E9}" type="slidenum">
              <a:rPr lang="en-US" altLang="en-US" sz="1200" smtClean="0"/>
              <a:pPr/>
              <a:t>2</a:t>
            </a:fld>
            <a:endParaRPr lang="en-US" altLang="en-US" sz="1200"/>
          </a:p>
        </p:txBody>
      </p:sp>
      <p:sp>
        <p:nvSpPr>
          <p:cNvPr id="18434" name="Rectangle 1026">
            <a:extLst>
              <a:ext uri="{FF2B5EF4-FFF2-40B4-BE49-F238E27FC236}">
                <a16:creationId xmlns:a16="http://schemas.microsoft.com/office/drawing/2014/main" id="{5F7981A2-CF0D-1F48-ABBF-9B2118B73857}"/>
              </a:ext>
            </a:extLst>
          </p:cNvPr>
          <p:cNvSpPr>
            <a:spLocks noGrp="1" noRot="1" noChangeAspect="1" noChangeArrowheads="1" noTextEdit="1"/>
          </p:cNvSpPr>
          <p:nvPr>
            <p:ph type="sldImg"/>
          </p:nvPr>
        </p:nvSpPr>
        <p:spPr>
          <a:solidFill>
            <a:srgbClr val="FFFFFF"/>
          </a:solidFill>
          <a:ln/>
        </p:spPr>
      </p:sp>
      <p:sp>
        <p:nvSpPr>
          <p:cNvPr id="18435" name="Rectangle 1027">
            <a:extLst>
              <a:ext uri="{FF2B5EF4-FFF2-40B4-BE49-F238E27FC236}">
                <a16:creationId xmlns:a16="http://schemas.microsoft.com/office/drawing/2014/main" id="{1AACC500-6B3A-4F42-99C7-9EBC92E03370}"/>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acrostichoides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Number Placeholder 7">
            <a:extLst>
              <a:ext uri="{FF2B5EF4-FFF2-40B4-BE49-F238E27FC236}">
                <a16:creationId xmlns:a16="http://schemas.microsoft.com/office/drawing/2014/main" id="{FDEC136B-9051-F84B-A1D5-E206D041F4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67449B4-1425-3641-AC88-608C0707D80E}" type="slidenum">
              <a:rPr lang="en-US" altLang="en-US" sz="1200" smtClean="0"/>
              <a:pPr/>
              <a:t>4</a:t>
            </a:fld>
            <a:endParaRPr lang="en-US" altLang="en-US" sz="1200"/>
          </a:p>
        </p:txBody>
      </p:sp>
      <p:sp>
        <p:nvSpPr>
          <p:cNvPr id="21506" name="Rectangle 7">
            <a:extLst>
              <a:ext uri="{FF2B5EF4-FFF2-40B4-BE49-F238E27FC236}">
                <a16:creationId xmlns:a16="http://schemas.microsoft.com/office/drawing/2014/main" id="{BE5A10A9-78AA-5C4A-959E-9E53481B3E87}"/>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eaLnBrk="1" hangingPunct="1"/>
            <a:fld id="{E0D693FF-941C-0B45-934B-58610D4957BB}" type="slidenum">
              <a:rPr lang="en-US" altLang="en-US" sz="1200">
                <a:latin typeface="Calibri" panose="020F0502020204030204" pitchFamily="34" charset="0"/>
              </a:rPr>
              <a:pPr algn="r" eaLnBrk="1" hangingPunct="1"/>
              <a:t>4</a:t>
            </a:fld>
            <a:endParaRPr lang="en-US" altLang="en-US" sz="1200">
              <a:latin typeface="Calibri" panose="020F0502020204030204" pitchFamily="34" charset="0"/>
            </a:endParaRPr>
          </a:p>
        </p:txBody>
      </p:sp>
      <p:sp>
        <p:nvSpPr>
          <p:cNvPr id="21507" name="Rectangle 2">
            <a:extLst>
              <a:ext uri="{FF2B5EF4-FFF2-40B4-BE49-F238E27FC236}">
                <a16:creationId xmlns:a16="http://schemas.microsoft.com/office/drawing/2014/main" id="{EA2F23B9-E82A-7540-954F-C5B38B96B506}"/>
              </a:ext>
            </a:extLst>
          </p:cNvPr>
          <p:cNvSpPr>
            <a:spLocks noGrp="1" noRot="1" noChangeAspect="1" noChangeArrowheads="1" noTextEdit="1"/>
          </p:cNvSpPr>
          <p:nvPr>
            <p:ph type="sldImg"/>
          </p:nvPr>
        </p:nvSpPr>
        <p:spPr>
          <a:solidFill>
            <a:srgbClr val="FFFFFF"/>
          </a:solidFill>
          <a:ln/>
        </p:spPr>
      </p:sp>
      <p:sp>
        <p:nvSpPr>
          <p:cNvPr id="21508" name="Rectangle 3">
            <a:extLst>
              <a:ext uri="{FF2B5EF4-FFF2-40B4-BE49-F238E27FC236}">
                <a16:creationId xmlns:a16="http://schemas.microsoft.com/office/drawing/2014/main" id="{21395381-B67F-1944-8894-B0622EB00FCD}"/>
              </a:ext>
            </a:extLst>
          </p:cNvPr>
          <p:cNvSpPr>
            <a:spLocks noGrp="1" noChangeArrowheads="1"/>
          </p:cNvSpPr>
          <p:nvPr>
            <p:ph type="body" idx="1"/>
          </p:nvPr>
        </p:nvSpPr>
        <p:spPr>
          <a:xfrm>
            <a:off x="685800" y="4343400"/>
            <a:ext cx="54864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defTabSz="457200" eaLnBrk="1" hangingPunct="1">
              <a:spcBef>
                <a:spcPct val="0"/>
              </a:spcBef>
            </a:pPr>
            <a:r>
              <a:rPr lang="en-US" altLang="en-US">
                <a:latin typeface="Times" pitchFamily="2" charset="0"/>
                <a:ea typeface="ＭＳ Ｐゴシック" panose="020B0600070205080204" pitchFamily="34" charset="-128"/>
                <a:cs typeface="ＭＳ Ｐゴシック" panose="020B0600070205080204" pitchFamily="34" charset="-128"/>
              </a:rPr>
              <a:t>Species distinictions are maintained between diploids and tetraploids because of sterile backcrosses </a:t>
            </a:r>
          </a:p>
          <a:p>
            <a:pPr defTabSz="457200" eaLnBrk="1" hangingPunct="1">
              <a:spcBef>
                <a:spcPct val="0"/>
              </a:spcBef>
            </a:pP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Number Placeholder 7">
            <a:extLst>
              <a:ext uri="{FF2B5EF4-FFF2-40B4-BE49-F238E27FC236}">
                <a16:creationId xmlns:a16="http://schemas.microsoft.com/office/drawing/2014/main" id="{FF658F56-B4C0-1947-868B-72B73326265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7EE741D9-278B-EF47-A5F7-5FF6295F32A3}" type="slidenum">
              <a:rPr lang="en-US" altLang="en-US" sz="1200" smtClean="0"/>
              <a:pPr/>
              <a:t>5</a:t>
            </a:fld>
            <a:endParaRPr lang="en-US" altLang="en-US" sz="1200"/>
          </a:p>
        </p:txBody>
      </p:sp>
      <p:sp>
        <p:nvSpPr>
          <p:cNvPr id="23554" name="Rectangle 7">
            <a:extLst>
              <a:ext uri="{FF2B5EF4-FFF2-40B4-BE49-F238E27FC236}">
                <a16:creationId xmlns:a16="http://schemas.microsoft.com/office/drawing/2014/main" id="{709FE187-AACF-AF43-B5CA-338975FA990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eaLnBrk="1" hangingPunct="1"/>
            <a:fld id="{48B7A80D-6C4D-DB4C-ABEF-16F670E35642}" type="slidenum">
              <a:rPr lang="en-US" altLang="en-US" sz="1200">
                <a:latin typeface="Calibri" panose="020F0502020204030204" pitchFamily="34" charset="0"/>
              </a:rPr>
              <a:pPr algn="r" eaLnBrk="1" hangingPunct="1"/>
              <a:t>5</a:t>
            </a:fld>
            <a:endParaRPr lang="en-US" altLang="en-US" sz="1200">
              <a:latin typeface="Calibri" panose="020F0502020204030204" pitchFamily="34" charset="0"/>
            </a:endParaRPr>
          </a:p>
        </p:txBody>
      </p:sp>
      <p:sp>
        <p:nvSpPr>
          <p:cNvPr id="23555" name="Rectangle 2">
            <a:extLst>
              <a:ext uri="{FF2B5EF4-FFF2-40B4-BE49-F238E27FC236}">
                <a16:creationId xmlns:a16="http://schemas.microsoft.com/office/drawing/2014/main" id="{9F167631-C274-DC4B-A0A1-1CD200808BAC}"/>
              </a:ext>
            </a:extLst>
          </p:cNvPr>
          <p:cNvSpPr>
            <a:spLocks noGrp="1" noRot="1" noChangeAspect="1" noChangeArrowheads="1" noTextEdit="1"/>
          </p:cNvSpPr>
          <p:nvPr>
            <p:ph type="sldImg"/>
          </p:nvPr>
        </p:nvSpPr>
        <p:spPr>
          <a:solidFill>
            <a:srgbClr val="FFFFFF"/>
          </a:solidFill>
          <a:ln/>
        </p:spPr>
      </p:sp>
      <p:sp>
        <p:nvSpPr>
          <p:cNvPr id="23556" name="Rectangle 3">
            <a:extLst>
              <a:ext uri="{FF2B5EF4-FFF2-40B4-BE49-F238E27FC236}">
                <a16:creationId xmlns:a16="http://schemas.microsoft.com/office/drawing/2014/main" id="{A9012832-6818-C34D-8F35-C4C6ED6D8F7A}"/>
              </a:ext>
            </a:extLst>
          </p:cNvPr>
          <p:cNvSpPr>
            <a:spLocks noGrp="1" noChangeArrowheads="1"/>
          </p:cNvSpPr>
          <p:nvPr>
            <p:ph type="body" idx="1"/>
          </p:nvPr>
        </p:nvSpPr>
        <p:spPr>
          <a:xfrm>
            <a:off x="685800" y="4343400"/>
            <a:ext cx="54864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defTabSz="457200" eaLnBrk="1" hangingPunct="1">
              <a:spcBef>
                <a:spcPct val="0"/>
              </a:spcBef>
            </a:pPr>
            <a:r>
              <a:rPr lang="en-US" altLang="en-US">
                <a:latin typeface="Times" pitchFamily="2" charset="0"/>
                <a:ea typeface="ＭＳ Ｐゴシック" panose="020B0600070205080204" pitchFamily="34" charset="-128"/>
                <a:cs typeface="ＭＳ Ｐゴシック" panose="020B0600070205080204" pitchFamily="34" charset="-128"/>
              </a:rPr>
              <a:t>Species distinictions are maintained between diploids and tetraploids because of sterile backcrosses </a:t>
            </a:r>
          </a:p>
          <a:p>
            <a:pPr defTabSz="457200" eaLnBrk="1" hangingPunct="1">
              <a:spcBef>
                <a:spcPct val="0"/>
              </a:spcBef>
            </a:pPr>
            <a:endParaRPr lang="en-US" altLang="en-US">
              <a:latin typeface="Times" pitchFamily="2" charset="0"/>
              <a:ea typeface="ＭＳ Ｐゴシック" panose="020B0600070205080204" pitchFamily="34" charset="-128"/>
              <a:cs typeface="ＭＳ Ｐゴシック" panose="020B0600070205080204" pitchFamily="34" charset="-128"/>
            </a:endParaRPr>
          </a:p>
          <a:p>
            <a:pPr defTabSz="457200" eaLnBrk="1" hangingPunct="1">
              <a:spcBef>
                <a:spcPct val="0"/>
              </a:spcBef>
            </a:pPr>
            <a:r>
              <a:rPr lang="en-US" altLang="en-US">
                <a:latin typeface="Times" pitchFamily="2" charset="0"/>
                <a:ea typeface="ＭＳ Ｐゴシック" panose="020B0600070205080204" pitchFamily="34" charset="-128"/>
                <a:cs typeface="ＭＳ Ｐゴシック" panose="020B0600070205080204" pitchFamily="34" charset="-128"/>
              </a:rPr>
              <a:t>Polyphyletic group- a group of species classified together, some members of which are descended from different ancestral populations. </a:t>
            </a:r>
          </a:p>
          <a:p>
            <a:pPr defTabSz="457200" eaLnBrk="1" hangingPunct="1">
              <a:spcBef>
                <a:spcPct val="0"/>
              </a:spcBef>
            </a:pPr>
            <a:endParaRPr lang="en-US" altLang="en-US">
              <a:latin typeface="Times" pitchFamily="2" charset="0"/>
              <a:ea typeface="ＭＳ Ｐゴシック" panose="020B0600070205080204" pitchFamily="34" charset="-128"/>
              <a:cs typeface="ＭＳ Ｐゴシック" panose="020B0600070205080204" pitchFamily="34" charset="-128"/>
            </a:endParaRPr>
          </a:p>
          <a:p>
            <a:pPr defTabSz="457200" eaLnBrk="1" hangingPunct="1">
              <a:spcBef>
                <a:spcPct val="0"/>
              </a:spcBef>
            </a:pP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6</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65285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a:extLst>
              <a:ext uri="{FF2B5EF4-FFF2-40B4-BE49-F238E27FC236}">
                <a16:creationId xmlns:a16="http://schemas.microsoft.com/office/drawing/2014/main" id="{6A989438-1CA1-8349-AD0E-4B1823E2093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F701EFC7-F076-B84F-975D-787766AE8634}" type="slidenum">
              <a:rPr lang="en-US" altLang="en-US" sz="1200" smtClean="0"/>
              <a:pPr/>
              <a:t>7</a:t>
            </a:fld>
            <a:endParaRPr lang="en-US" altLang="en-US" sz="1200"/>
          </a:p>
        </p:txBody>
      </p:sp>
      <p:sp>
        <p:nvSpPr>
          <p:cNvPr id="25602" name="Rectangle 1026">
            <a:extLst>
              <a:ext uri="{FF2B5EF4-FFF2-40B4-BE49-F238E27FC236}">
                <a16:creationId xmlns:a16="http://schemas.microsoft.com/office/drawing/2014/main" id="{8354E23A-8453-B34A-B0C2-7039A1365B28}"/>
              </a:ext>
            </a:extLst>
          </p:cNvPr>
          <p:cNvSpPr>
            <a:spLocks noGrp="1" noRot="1" noChangeAspect="1" noChangeArrowheads="1" noTextEdit="1"/>
          </p:cNvSpPr>
          <p:nvPr>
            <p:ph type="sldImg"/>
          </p:nvPr>
        </p:nvSpPr>
        <p:spPr>
          <a:solidFill>
            <a:srgbClr val="FFFFFF"/>
          </a:solidFill>
          <a:ln/>
        </p:spPr>
      </p:sp>
      <p:sp>
        <p:nvSpPr>
          <p:cNvPr id="25603" name="Rectangle 1027">
            <a:extLst>
              <a:ext uri="{FF2B5EF4-FFF2-40B4-BE49-F238E27FC236}">
                <a16:creationId xmlns:a16="http://schemas.microsoft.com/office/drawing/2014/main" id="{46DD0934-A7E3-1640-8651-4391640398BE}"/>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acrostichoides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a:extLst>
              <a:ext uri="{FF2B5EF4-FFF2-40B4-BE49-F238E27FC236}">
                <a16:creationId xmlns:a16="http://schemas.microsoft.com/office/drawing/2014/main" id="{91751016-F9A4-CF47-9CCE-A00404EB937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F1F4FFA-854A-9A4F-B510-8DF9A8273FEA}" type="slidenum">
              <a:rPr lang="en-US" altLang="en-US" sz="1200" smtClean="0"/>
              <a:pPr/>
              <a:t>8</a:t>
            </a:fld>
            <a:endParaRPr lang="en-US" altLang="en-US" sz="1200"/>
          </a:p>
        </p:txBody>
      </p:sp>
      <p:sp>
        <p:nvSpPr>
          <p:cNvPr id="27650" name="Rectangle 1026">
            <a:extLst>
              <a:ext uri="{FF2B5EF4-FFF2-40B4-BE49-F238E27FC236}">
                <a16:creationId xmlns:a16="http://schemas.microsoft.com/office/drawing/2014/main" id="{D07424CB-B101-D048-87B6-80A5C64F46D5}"/>
              </a:ext>
            </a:extLst>
          </p:cNvPr>
          <p:cNvSpPr>
            <a:spLocks noGrp="1" noRot="1" noChangeAspect="1" noChangeArrowheads="1" noTextEdit="1"/>
          </p:cNvSpPr>
          <p:nvPr>
            <p:ph type="sldImg"/>
          </p:nvPr>
        </p:nvSpPr>
        <p:spPr>
          <a:ln/>
        </p:spPr>
      </p:sp>
      <p:sp>
        <p:nvSpPr>
          <p:cNvPr id="27651" name="Rectangle 1027">
            <a:extLst>
              <a:ext uri="{FF2B5EF4-FFF2-40B4-BE49-F238E27FC236}">
                <a16:creationId xmlns:a16="http://schemas.microsoft.com/office/drawing/2014/main" id="{8BAC6A85-3596-D74C-A49E-3388D4C47EC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21C2483-379B-EF4C-A70E-7B5B7C57F0A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303E118-EB59-B24F-A4F1-7D5E4B63D36E}" type="slidenum">
              <a:rPr lang="en-US" altLang="en-US" sz="1200" smtClean="0"/>
              <a:pPr/>
              <a:t>9</a:t>
            </a:fld>
            <a:endParaRPr lang="en-US" altLang="en-US" sz="1200"/>
          </a:p>
        </p:txBody>
      </p:sp>
      <p:sp>
        <p:nvSpPr>
          <p:cNvPr id="29698" name="Rectangle 1026">
            <a:extLst>
              <a:ext uri="{FF2B5EF4-FFF2-40B4-BE49-F238E27FC236}">
                <a16:creationId xmlns:a16="http://schemas.microsoft.com/office/drawing/2014/main" id="{40022315-B1DD-CD4D-9455-22B2CB86DACB}"/>
              </a:ext>
            </a:extLst>
          </p:cNvPr>
          <p:cNvSpPr>
            <a:spLocks noGrp="1" noRot="1" noChangeAspect="1" noChangeArrowheads="1" noTextEdit="1"/>
          </p:cNvSpPr>
          <p:nvPr>
            <p:ph type="sldImg"/>
          </p:nvPr>
        </p:nvSpPr>
        <p:spPr>
          <a:ln/>
        </p:spPr>
      </p:sp>
      <p:sp>
        <p:nvSpPr>
          <p:cNvPr id="29699" name="Rectangle 1027">
            <a:extLst>
              <a:ext uri="{FF2B5EF4-FFF2-40B4-BE49-F238E27FC236}">
                <a16:creationId xmlns:a16="http://schemas.microsoft.com/office/drawing/2014/main" id="{A7485C02-AF70-9240-80A7-5812109151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a:extLst>
              <a:ext uri="{FF2B5EF4-FFF2-40B4-BE49-F238E27FC236}">
                <a16:creationId xmlns:a16="http://schemas.microsoft.com/office/drawing/2014/main" id="{F222AC64-24C0-534A-A5F6-14300893C23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4EA0513-9D0C-0047-A0A6-4664820273A5}" type="slidenum">
              <a:rPr lang="en-US" altLang="en-US" sz="1200" smtClean="0"/>
              <a:pPr/>
              <a:t>10</a:t>
            </a:fld>
            <a:endParaRPr lang="en-US" altLang="en-US" sz="1200"/>
          </a:p>
        </p:txBody>
      </p:sp>
      <p:sp>
        <p:nvSpPr>
          <p:cNvPr id="31746" name="Rectangle 2">
            <a:extLst>
              <a:ext uri="{FF2B5EF4-FFF2-40B4-BE49-F238E27FC236}">
                <a16:creationId xmlns:a16="http://schemas.microsoft.com/office/drawing/2014/main" id="{A36AA97A-555D-6541-942A-7E6B568B2362}"/>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C52F4E33-9423-6C43-976D-E0589F9C61F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a:extLst>
              <a:ext uri="{FF2B5EF4-FFF2-40B4-BE49-F238E27FC236}">
                <a16:creationId xmlns:a16="http://schemas.microsoft.com/office/drawing/2014/main" id="{F222AC64-24C0-534A-A5F6-14300893C23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4EA0513-9D0C-0047-A0A6-4664820273A5}" type="slidenum">
              <a:rPr lang="en-US" altLang="en-US" sz="1200" smtClean="0"/>
              <a:pPr/>
              <a:t>11</a:t>
            </a:fld>
            <a:endParaRPr lang="en-US" altLang="en-US" sz="1200"/>
          </a:p>
        </p:txBody>
      </p:sp>
      <p:sp>
        <p:nvSpPr>
          <p:cNvPr id="31746" name="Rectangle 2">
            <a:extLst>
              <a:ext uri="{FF2B5EF4-FFF2-40B4-BE49-F238E27FC236}">
                <a16:creationId xmlns:a16="http://schemas.microsoft.com/office/drawing/2014/main" id="{A36AA97A-555D-6541-942A-7E6B568B2362}"/>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C52F4E33-9423-6C43-976D-E0589F9C61F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86261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12</a:t>
            </a:fld>
            <a:endParaRPr lang="en-US" altLang="en-US"/>
          </a:p>
        </p:txBody>
      </p:sp>
    </p:spTree>
    <p:extLst>
      <p:ext uri="{BB962C8B-B14F-4D97-AF65-F5344CB8AC3E}">
        <p14:creationId xmlns:p14="http://schemas.microsoft.com/office/powerpoint/2010/main" val="1312601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13</a:t>
            </a:fld>
            <a:endParaRPr lang="en-US" altLang="en-US"/>
          </a:p>
        </p:txBody>
      </p:sp>
    </p:spTree>
    <p:extLst>
      <p:ext uri="{BB962C8B-B14F-4D97-AF65-F5344CB8AC3E}">
        <p14:creationId xmlns:p14="http://schemas.microsoft.com/office/powerpoint/2010/main" val="1003139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15</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255545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a:extLst>
              <a:ext uri="{FF2B5EF4-FFF2-40B4-BE49-F238E27FC236}">
                <a16:creationId xmlns:a16="http://schemas.microsoft.com/office/drawing/2014/main" id="{6000D972-05CA-4A46-BABC-ABE8B71B64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532B2A9-4403-AD44-AB65-D24D0D855E37}" type="slidenum">
              <a:rPr lang="en-US" altLang="en-US" sz="1200" smtClean="0"/>
              <a:pPr/>
              <a:t>16</a:t>
            </a:fld>
            <a:endParaRPr lang="en-US" altLang="en-US" sz="1200"/>
          </a:p>
        </p:txBody>
      </p:sp>
      <p:sp>
        <p:nvSpPr>
          <p:cNvPr id="35842" name="Rectangle 2">
            <a:extLst>
              <a:ext uri="{FF2B5EF4-FFF2-40B4-BE49-F238E27FC236}">
                <a16:creationId xmlns:a16="http://schemas.microsoft.com/office/drawing/2014/main" id="{A4B4D4BF-D055-6A4F-AE08-8859D0C58DBA}"/>
              </a:ext>
            </a:extLst>
          </p:cNvPr>
          <p:cNvSpPr>
            <a:spLocks noGrp="1" noRot="1" noChangeAspect="1" noChangeArrowheads="1" noTextEdit="1"/>
          </p:cNvSpPr>
          <p:nvPr>
            <p:ph type="sldImg"/>
          </p:nvPr>
        </p:nvSpPr>
        <p:spPr>
          <a:solidFill>
            <a:srgbClr val="FFFFFF"/>
          </a:solidFill>
          <a:ln/>
        </p:spPr>
      </p:sp>
      <p:sp>
        <p:nvSpPr>
          <p:cNvPr id="35843" name="Rectangle 3">
            <a:extLst>
              <a:ext uri="{FF2B5EF4-FFF2-40B4-BE49-F238E27FC236}">
                <a16:creationId xmlns:a16="http://schemas.microsoft.com/office/drawing/2014/main" id="{85CDD5FA-AC45-CC4B-8877-1C342C0955E5}"/>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acrostichoides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300263F7-8FAD-504A-9F2F-C49043DA9E3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3E59025-B0B2-5243-A8F1-533655847915}" type="slidenum">
              <a:rPr lang="en-US" altLang="en-US" sz="1200" smtClean="0"/>
              <a:pPr/>
              <a:t>17</a:t>
            </a:fld>
            <a:endParaRPr lang="en-US" altLang="en-US" sz="1200"/>
          </a:p>
        </p:txBody>
      </p:sp>
      <p:sp>
        <p:nvSpPr>
          <p:cNvPr id="37890" name="Rectangle 2">
            <a:extLst>
              <a:ext uri="{FF2B5EF4-FFF2-40B4-BE49-F238E27FC236}">
                <a16:creationId xmlns:a16="http://schemas.microsoft.com/office/drawing/2014/main" id="{DB41BF6D-621B-3947-8467-E1B3D165E118}"/>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1488D42-A21D-9042-AAE9-155EDBEA36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a:extLst>
              <a:ext uri="{FF2B5EF4-FFF2-40B4-BE49-F238E27FC236}">
                <a16:creationId xmlns:a16="http://schemas.microsoft.com/office/drawing/2014/main" id="{B3CD34B1-F92F-F642-8137-EEA8D06B9DD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89232BB-4A5D-D044-8FCE-0B5AD77D8284}" type="slidenum">
              <a:rPr lang="en-US" altLang="en-US" sz="1200" smtClean="0"/>
              <a:pPr/>
              <a:t>18</a:t>
            </a:fld>
            <a:endParaRPr lang="en-US" altLang="en-US" sz="1200"/>
          </a:p>
        </p:txBody>
      </p:sp>
      <p:sp>
        <p:nvSpPr>
          <p:cNvPr id="39938" name="Rectangle 2">
            <a:extLst>
              <a:ext uri="{FF2B5EF4-FFF2-40B4-BE49-F238E27FC236}">
                <a16:creationId xmlns:a16="http://schemas.microsoft.com/office/drawing/2014/main" id="{52676FF4-C39A-AA4A-A248-3127B29A2B1A}"/>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B7EA2D2C-9091-FE4B-8DBB-A2CC256559D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a:extLst>
              <a:ext uri="{FF2B5EF4-FFF2-40B4-BE49-F238E27FC236}">
                <a16:creationId xmlns:a16="http://schemas.microsoft.com/office/drawing/2014/main" id="{7A25CE37-78C9-2840-B4B2-FFA4E72842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4FF9A85-8CF1-D248-B1B3-E9BF9372C381}" type="slidenum">
              <a:rPr lang="en-US" altLang="en-US" sz="1200" smtClean="0"/>
              <a:pPr/>
              <a:t>19</a:t>
            </a:fld>
            <a:endParaRPr lang="en-US" altLang="en-US" sz="1200"/>
          </a:p>
        </p:txBody>
      </p:sp>
      <p:sp>
        <p:nvSpPr>
          <p:cNvPr id="41986" name="Rectangle 2">
            <a:extLst>
              <a:ext uri="{FF2B5EF4-FFF2-40B4-BE49-F238E27FC236}">
                <a16:creationId xmlns:a16="http://schemas.microsoft.com/office/drawing/2014/main" id="{3692B7AE-CBDA-F044-AC30-BA08A3B9CAFB}"/>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606CF076-0B29-C647-BA99-ACF6585BF95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a:extLst>
              <a:ext uri="{FF2B5EF4-FFF2-40B4-BE49-F238E27FC236}">
                <a16:creationId xmlns:a16="http://schemas.microsoft.com/office/drawing/2014/main" id="{F37833F8-C3F6-6A45-8071-2A0F09F4B1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106F93F-3FF5-CE41-BA49-620E8ECFD7C0}" type="slidenum">
              <a:rPr lang="en-US" altLang="en-US" sz="1200" smtClean="0"/>
              <a:pPr/>
              <a:t>20</a:t>
            </a:fld>
            <a:endParaRPr lang="en-US" altLang="en-US" sz="1200"/>
          </a:p>
        </p:txBody>
      </p:sp>
      <p:sp>
        <p:nvSpPr>
          <p:cNvPr id="44034" name="Rectangle 2">
            <a:extLst>
              <a:ext uri="{FF2B5EF4-FFF2-40B4-BE49-F238E27FC236}">
                <a16:creationId xmlns:a16="http://schemas.microsoft.com/office/drawing/2014/main" id="{565AFAE2-66A7-1746-91F0-A1E2C0C026B7}"/>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38AFAF90-6AEE-8240-9D49-D7D78831F53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A1B7075D-1C2F-E84D-B9A7-1377C19314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3D00CC6-E7BC-1A4A-A5E8-5C17DDB577F1}" type="slidenum">
              <a:rPr lang="en-US" altLang="en-US" sz="1200" smtClean="0"/>
              <a:pPr/>
              <a:t>21</a:t>
            </a:fld>
            <a:endParaRPr lang="en-US" altLang="en-US" sz="1200"/>
          </a:p>
        </p:txBody>
      </p:sp>
      <p:sp>
        <p:nvSpPr>
          <p:cNvPr id="46082" name="Rectangle 2">
            <a:extLst>
              <a:ext uri="{FF2B5EF4-FFF2-40B4-BE49-F238E27FC236}">
                <a16:creationId xmlns:a16="http://schemas.microsoft.com/office/drawing/2014/main" id="{782D647E-9AB1-C74F-A057-FA8021DFF80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B5EA9B20-0B68-CF47-A6B2-BC038BB23D4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22</a:t>
            </a:fld>
            <a:endParaRPr lang="en-US" altLang="en-US"/>
          </a:p>
        </p:txBody>
      </p:sp>
    </p:spTree>
    <p:extLst>
      <p:ext uri="{BB962C8B-B14F-4D97-AF65-F5344CB8AC3E}">
        <p14:creationId xmlns:p14="http://schemas.microsoft.com/office/powerpoint/2010/main" val="39292341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A1B7075D-1C2F-E84D-B9A7-1377C19314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3D00CC6-E7BC-1A4A-A5E8-5C17DDB577F1}" type="slidenum">
              <a:rPr lang="en-US" altLang="en-US" sz="1200" smtClean="0"/>
              <a:pPr/>
              <a:t>24</a:t>
            </a:fld>
            <a:endParaRPr lang="en-US" altLang="en-US" sz="1200"/>
          </a:p>
        </p:txBody>
      </p:sp>
      <p:sp>
        <p:nvSpPr>
          <p:cNvPr id="46082" name="Rectangle 2">
            <a:extLst>
              <a:ext uri="{FF2B5EF4-FFF2-40B4-BE49-F238E27FC236}">
                <a16:creationId xmlns:a16="http://schemas.microsoft.com/office/drawing/2014/main" id="{782D647E-9AB1-C74F-A057-FA8021DFF80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B5EA9B20-0B68-CF47-A6B2-BC038BB23D4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4119532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B8042FFF-F7A0-5E40-9D5F-E2114D7E6BDF}"/>
              </a:ext>
            </a:extLst>
          </p:cNvPr>
          <p:cNvSpPr>
            <a:spLocks noGrp="1" noRot="1" noChangeAspect="1" noChangeArrowheads="1" noTextEdit="1"/>
          </p:cNvSpPr>
          <p:nvPr>
            <p:ph type="sldImg"/>
          </p:nvPr>
        </p:nvSpPr>
        <p:spPr>
          <a:ln/>
        </p:spPr>
      </p:sp>
      <p:sp>
        <p:nvSpPr>
          <p:cNvPr id="50178" name="Notes Placeholder 2">
            <a:extLst>
              <a:ext uri="{FF2B5EF4-FFF2-40B4-BE49-F238E27FC236}">
                <a16:creationId xmlns:a16="http://schemas.microsoft.com/office/drawing/2014/main" id="{4089740D-DF7F-3C4F-AD37-8D615DFE57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images from walter1982.pdf  </a:t>
            </a:r>
          </a:p>
        </p:txBody>
      </p:sp>
      <p:sp>
        <p:nvSpPr>
          <p:cNvPr id="50179" name="Slide Number Placeholder 3">
            <a:extLst>
              <a:ext uri="{FF2B5EF4-FFF2-40B4-BE49-F238E27FC236}">
                <a16:creationId xmlns:a16="http://schemas.microsoft.com/office/drawing/2014/main" id="{BA22B46A-7CA6-FD43-9417-B7E285A6478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FD53302-606B-9142-894D-C1ACDECF886A}" type="slidenum">
              <a:rPr lang="en-US" altLang="en-US" sz="1200" smtClean="0"/>
              <a:pPr/>
              <a:t>25</a:t>
            </a:fld>
            <a:endParaRPr lang="en-US"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8037DBF3-8E52-4647-A66E-F962CE36B910}"/>
              </a:ext>
            </a:extLst>
          </p:cNvPr>
          <p:cNvSpPr>
            <a:spLocks noGrp="1" noRot="1" noChangeAspect="1" noChangeArrowheads="1" noTextEdit="1"/>
          </p:cNvSpPr>
          <p:nvPr>
            <p:ph type="sldImg"/>
          </p:nvPr>
        </p:nvSpPr>
        <p:spPr>
          <a:ln/>
        </p:spPr>
      </p:sp>
      <p:sp>
        <p:nvSpPr>
          <p:cNvPr id="52226" name="Notes Placeholder 2">
            <a:extLst>
              <a:ext uri="{FF2B5EF4-FFF2-40B4-BE49-F238E27FC236}">
                <a16:creationId xmlns:a16="http://schemas.microsoft.com/office/drawing/2014/main" id="{5F012973-8823-3C44-874E-0784896A01E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52227" name="Slide Number Placeholder 3">
            <a:extLst>
              <a:ext uri="{FF2B5EF4-FFF2-40B4-BE49-F238E27FC236}">
                <a16:creationId xmlns:a16="http://schemas.microsoft.com/office/drawing/2014/main" id="{7756BE2D-E5BC-184A-804D-7829D5B8193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DCEBFE5-E36D-D540-BEA8-B1BECFD778E0}" type="slidenum">
              <a:rPr lang="en-US" altLang="en-US" sz="1200" smtClean="0"/>
              <a:pPr/>
              <a:t>26</a:t>
            </a:fld>
            <a:endParaRPr lang="en-US"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a:extLst>
              <a:ext uri="{FF2B5EF4-FFF2-40B4-BE49-F238E27FC236}">
                <a16:creationId xmlns:a16="http://schemas.microsoft.com/office/drawing/2014/main" id="{D63A836F-3E59-5148-B8E1-3F17FB776A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95343F7-FD79-BE41-A02E-BDD6C73F68C3}" type="slidenum">
              <a:rPr lang="en-US" altLang="en-US" sz="1200" smtClean="0"/>
              <a:pPr/>
              <a:t>29</a:t>
            </a:fld>
            <a:endParaRPr lang="en-US" altLang="en-US" sz="1200"/>
          </a:p>
        </p:txBody>
      </p:sp>
      <p:sp>
        <p:nvSpPr>
          <p:cNvPr id="58370" name="Rectangle 2">
            <a:extLst>
              <a:ext uri="{FF2B5EF4-FFF2-40B4-BE49-F238E27FC236}">
                <a16:creationId xmlns:a16="http://schemas.microsoft.com/office/drawing/2014/main" id="{0681D905-D33D-CE4A-800E-C6FEFD01C0C9}"/>
              </a:ext>
            </a:extLst>
          </p:cNvPr>
          <p:cNvSpPr>
            <a:spLocks noGrp="1" noRot="1" noChangeAspect="1" noChangeArrowheads="1" noTextEdit="1"/>
          </p:cNvSpPr>
          <p:nvPr>
            <p:ph type="sldImg"/>
          </p:nvPr>
        </p:nvSpPr>
        <p:spPr>
          <a:solidFill>
            <a:srgbClr val="FFFFFF"/>
          </a:solidFill>
          <a:ln/>
        </p:spPr>
      </p:sp>
      <p:sp>
        <p:nvSpPr>
          <p:cNvPr id="58371" name="Rectangle 3">
            <a:extLst>
              <a:ext uri="{FF2B5EF4-FFF2-40B4-BE49-F238E27FC236}">
                <a16:creationId xmlns:a16="http://schemas.microsoft.com/office/drawing/2014/main" id="{A4FB4C3E-0B3E-D546-B5C3-4DF442908C9A}"/>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a:t>
            </a:r>
            <a:r>
              <a:rPr lang="ja-JP" altLang="en-US">
                <a:latin typeface="Arial" panose="020B0604020202020204" pitchFamily="34" charset="0"/>
                <a:ea typeface="ＭＳ Ｐゴシック" panose="020B0600070205080204" pitchFamily="34" charset="-128"/>
                <a:cs typeface="ＭＳ Ｐゴシック" panose="020B0600070205080204" pitchFamily="34" charset="-128"/>
              </a:rPr>
              <a:t>’</a:t>
            </a:r>
            <a:r>
              <a:rPr lang="en-US" altLang="ja-JP">
                <a:latin typeface="Arial" panose="020B0604020202020204" pitchFamily="34" charset="0"/>
                <a:ea typeface="ＭＳ Ｐゴシック" panose="020B0600070205080204" pitchFamily="34" charset="-128"/>
                <a:cs typeface="ＭＳ Ｐゴシック" panose="020B0600070205080204" pitchFamily="34" charset="-128"/>
              </a:rPr>
              <a:t>s papers relating to polyploidy:</a:t>
            </a:r>
          </a:p>
          <a:p>
            <a:pPr eaLnBrk="1" hangingPunct="1"/>
            <a:endParaRPr lang="en-US" altLang="en-US">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Pdfs of all of these are in hand</a:t>
            </a:r>
          </a:p>
          <a:p>
            <a:pPr eaLnBrk="1" hangingPunct="1"/>
            <a:endParaRPr lang="en-US" altLang="en-US">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 C. R., S. I. Guttman, and W. H. Eshbaugh.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1985a. </a:t>
            </a:r>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Electrophoretic evidence of reticulate</a:t>
            </a: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evolution in the Appalachian Asplenium complex. Systematic Botany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10: 184-192.</a:t>
            </a: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 C. R., S. I. Guttman, and W. H. Eshbaugh.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1985b. </a:t>
            </a:r>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Recurring origins of allopolyploid species in Asplenium. Science (Washington, D.C.)</a:t>
            </a:r>
          </a:p>
          <a:p>
            <a:pPr eaLnBrk="1" hangingPunct="1"/>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228:731-733.</a:t>
            </a:r>
            <a:endParaRPr lang="en-US" altLang="en-US">
              <a:latin typeface="Times" pitchFamily="2" charset="0"/>
              <a:ea typeface="ＭＳ Ｐゴシック" panose="020B0600070205080204" pitchFamily="34" charset="-128"/>
              <a:cs typeface="ＭＳ Ｐゴシック" panose="020B0600070205080204" pitchFamily="34" charset="-128"/>
            </a:endParaRP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Werth 1991 celsa paper - unique origin and rejection of Klekowksi</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Werth and Windhamd 1991 </a:t>
            </a:r>
            <a:r>
              <a:rPr lang="en-US" altLang="en-US" b="1">
                <a:latin typeface="Arial" panose="020B0604020202020204" pitchFamily="34" charset="0"/>
                <a:ea typeface="ＭＳ Ｐゴシック" panose="020B0600070205080204" pitchFamily="34" charset="-128"/>
                <a:cs typeface="ＭＳ Ｐゴシック" panose="020B0600070205080204" pitchFamily="34" charset="-128"/>
              </a:rPr>
              <a:t>A Model for Divergent, Allopatric Speciation of Polyploid Pteridophytes Resulting</a:t>
            </a:r>
          </a:p>
          <a:p>
            <a:pPr eaLnBrk="1" hangingPunct="1"/>
            <a:r>
              <a:rPr lang="en-US" altLang="en-US" b="1">
                <a:latin typeface="Arial" panose="020B0604020202020204" pitchFamily="34" charset="0"/>
                <a:ea typeface="ＭＳ Ｐゴシック" panose="020B0600070205080204" pitchFamily="34" charset="-128"/>
                <a:cs typeface="ＭＳ Ｐゴシック" panose="020B0600070205080204" pitchFamily="34" charset="-128"/>
              </a:rPr>
              <a:t>from Silencing of Duplicate-Gene Expression</a:t>
            </a:r>
          </a:p>
          <a:p>
            <a:pPr eaLnBrk="1" hangingPunct="1"/>
            <a:endParaRPr lang="en-US" altLang="en-US" b="1">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endParaRPr lang="en-US" altLang="en-US" b="1">
              <a:latin typeface="Arial" panose="020B0604020202020204" pitchFamily="34"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a:extLst>
              <a:ext uri="{FF2B5EF4-FFF2-40B4-BE49-F238E27FC236}">
                <a16:creationId xmlns:a16="http://schemas.microsoft.com/office/drawing/2014/main" id="{CC15BCF8-E10E-7F42-8044-4963D93D486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30D4E46-EEA5-FA4F-9936-0A0115A149B8}" type="slidenum">
              <a:rPr lang="en-US" altLang="en-US" sz="1200" smtClean="0"/>
              <a:pPr/>
              <a:t>30</a:t>
            </a:fld>
            <a:endParaRPr lang="en-US" altLang="en-US" sz="1200"/>
          </a:p>
        </p:txBody>
      </p:sp>
      <p:sp>
        <p:nvSpPr>
          <p:cNvPr id="60418" name="Rectangle 2">
            <a:extLst>
              <a:ext uri="{FF2B5EF4-FFF2-40B4-BE49-F238E27FC236}">
                <a16:creationId xmlns:a16="http://schemas.microsoft.com/office/drawing/2014/main" id="{34195A5C-50D8-234D-BD20-1212EA1C5824}"/>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E71A15AB-A88B-334C-BB57-8E1818AA6AC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31</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21700702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a:extLst>
              <a:ext uri="{FF2B5EF4-FFF2-40B4-BE49-F238E27FC236}">
                <a16:creationId xmlns:a16="http://schemas.microsoft.com/office/drawing/2014/main" id="{0162D8E8-A44F-DC49-9721-750B7C43DD98}"/>
              </a:ext>
            </a:extLst>
          </p:cNvPr>
          <p:cNvSpPr>
            <a:spLocks noGrp="1" noRot="1" noChangeAspect="1" noChangeArrowheads="1" noTextEdit="1"/>
          </p:cNvSpPr>
          <p:nvPr>
            <p:ph type="sldImg"/>
          </p:nvPr>
        </p:nvSpPr>
        <p:spPr>
          <a:ln/>
        </p:spPr>
      </p:sp>
      <p:sp>
        <p:nvSpPr>
          <p:cNvPr id="110594" name="Notes Placeholder 2">
            <a:extLst>
              <a:ext uri="{FF2B5EF4-FFF2-40B4-BE49-F238E27FC236}">
                <a16:creationId xmlns:a16="http://schemas.microsoft.com/office/drawing/2014/main" id="{46D6F47B-099D-5442-9CBD-4E3C1A46EC2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At its best-documented station in West Virginia this hybrid presents a set of ramets over a contiguous area of 16.5 by 6.1 m (Wagner et al. 1978). Based on a typical Osmunda regalis rhizome growth rate of 0.7 cm/year (Klekowski and Berger 1976), this colony appears to be a clone at least 1100 years old. (Barrington, 2011, J. Torr. Bot. Soc. ). </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i="1">
                <a:latin typeface="Times" pitchFamily="2" charset="0"/>
                <a:ea typeface="ＭＳ Ｐゴシック" panose="020B0600070205080204" pitchFamily="34" charset="-128"/>
                <a:cs typeface="ＭＳ Ｐゴシック" panose="020B0600070205080204" pitchFamily="34" charset="-128"/>
              </a:rPr>
              <a:t>Barrington 705</a:t>
            </a:r>
            <a:r>
              <a:rPr lang="en-US" altLang="en-US">
                <a:latin typeface="Times" pitchFamily="2" charset="0"/>
                <a:ea typeface="ＭＳ Ｐゴシック" panose="020B0600070205080204" pitchFamily="34" charset="-128"/>
                <a:cs typeface="ＭＳ Ｐゴシック" panose="020B0600070205080204" pitchFamily="34" charset="-128"/>
              </a:rPr>
              <a:t> (VT) the first documented plant of this hybrid, was a large plant when I first collected material from it in 1979, and it remains alive and prosperous as of 2011, having attained an age of at least 32 years. (Barrington, 2011, Ann. Missouri Bot. Gard. ).</a:t>
            </a:r>
          </a:p>
        </p:txBody>
      </p:sp>
      <p:sp>
        <p:nvSpPr>
          <p:cNvPr id="110595" name="Slide Number Placeholder 3">
            <a:extLst>
              <a:ext uri="{FF2B5EF4-FFF2-40B4-BE49-F238E27FC236}">
                <a16:creationId xmlns:a16="http://schemas.microsoft.com/office/drawing/2014/main" id="{4E419DF9-7F41-6446-B7AF-16CF4CC2D84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8DC9C59-9C41-2142-95F5-67EC98EF8CC1}" type="slidenum">
              <a:rPr lang="en-US" altLang="en-US" sz="1200" smtClean="0"/>
              <a:pPr/>
              <a:t>32</a:t>
            </a:fld>
            <a:endParaRPr lang="en-US" altLang="en-US" sz="1200"/>
          </a:p>
        </p:txBody>
      </p:sp>
    </p:spTree>
    <p:extLst>
      <p:ext uri="{BB962C8B-B14F-4D97-AF65-F5344CB8AC3E}">
        <p14:creationId xmlns:p14="http://schemas.microsoft.com/office/powerpoint/2010/main" val="10870513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Rectangle 7">
            <a:extLst>
              <a:ext uri="{FF2B5EF4-FFF2-40B4-BE49-F238E27FC236}">
                <a16:creationId xmlns:a16="http://schemas.microsoft.com/office/drawing/2014/main" id="{223525C7-C57B-7D47-B446-D47CE94C631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12E2CF0-5DA3-A547-BFC3-C56990224538}" type="slidenum">
              <a:rPr lang="en-US" altLang="en-US" sz="1200" smtClean="0"/>
              <a:pPr/>
              <a:t>33</a:t>
            </a:fld>
            <a:endParaRPr lang="en-US" altLang="en-US" sz="1200"/>
          </a:p>
        </p:txBody>
      </p:sp>
      <p:sp>
        <p:nvSpPr>
          <p:cNvPr id="112642" name="Rectangle 2">
            <a:extLst>
              <a:ext uri="{FF2B5EF4-FFF2-40B4-BE49-F238E27FC236}">
                <a16:creationId xmlns:a16="http://schemas.microsoft.com/office/drawing/2014/main" id="{06475219-4925-6A4C-8FC0-29C5098DFE43}"/>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BDCEDD7E-78D4-1046-89B7-2AF1D2ECC88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1064072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7">
            <a:extLst>
              <a:ext uri="{FF2B5EF4-FFF2-40B4-BE49-F238E27FC236}">
                <a16:creationId xmlns:a16="http://schemas.microsoft.com/office/drawing/2014/main" id="{91D0B51E-BC8B-9647-988A-7F340F07C6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22E114-997F-B547-83F1-9AA2BF7DB38E}" type="slidenum">
              <a:rPr lang="en-US" altLang="en-US" sz="1200" smtClean="0"/>
              <a:pPr/>
              <a:t>34</a:t>
            </a:fld>
            <a:endParaRPr lang="en-US" altLang="en-US" sz="1200"/>
          </a:p>
        </p:txBody>
      </p:sp>
      <p:sp>
        <p:nvSpPr>
          <p:cNvPr id="114690" name="Rectangle 2">
            <a:extLst>
              <a:ext uri="{FF2B5EF4-FFF2-40B4-BE49-F238E27FC236}">
                <a16:creationId xmlns:a16="http://schemas.microsoft.com/office/drawing/2014/main" id="{1DD1DC90-0D6B-4142-8DAB-BA1DE3B1F944}"/>
              </a:ext>
            </a:extLst>
          </p:cNvPr>
          <p:cNvSpPr>
            <a:spLocks noGrp="1" noRot="1" noChangeAspect="1" noChangeArrowheads="1" noTextEdit="1"/>
          </p:cNvSpPr>
          <p:nvPr>
            <p:ph type="sldImg"/>
          </p:nvPr>
        </p:nvSpPr>
        <p:spPr>
          <a:ln/>
        </p:spPr>
      </p:sp>
      <p:sp>
        <p:nvSpPr>
          <p:cNvPr id="114691" name="Rectangle 3">
            <a:extLst>
              <a:ext uri="{FF2B5EF4-FFF2-40B4-BE49-F238E27FC236}">
                <a16:creationId xmlns:a16="http://schemas.microsoft.com/office/drawing/2014/main" id="{B589034A-130F-494F-AD23-EE9CD2DF8A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Athyrium x reichsteinii nothosubsp. reichsteinii (Ras-240) with tetraploidized tissue and fertile sporangia ("dark spots") </a:t>
            </a:r>
            <a:r>
              <a:rPr lang="en-US" altLang="en-US">
                <a:solidFill>
                  <a:srgbClr val="FF0000"/>
                </a:solidFill>
                <a:latin typeface="Times" pitchFamily="2" charset="0"/>
                <a:ea typeface="ＭＳ Ｐゴシック" panose="020B0600070205080204" pitchFamily="34" charset="-128"/>
                <a:cs typeface="ＭＳ Ｐゴシック" panose="020B0600070205080204" pitchFamily="34" charset="-128"/>
              </a:rPr>
              <a:t>ABOVE </a:t>
            </a:r>
            <a:r>
              <a:rPr lang="en-US" altLang="en-US">
                <a:latin typeface="Times" pitchFamily="2" charset="0"/>
                <a:ea typeface="ＭＳ Ｐゴシック" panose="020B0600070205080204" pitchFamily="34" charset="-128"/>
                <a:cs typeface="ＭＳ Ｐゴシック" panose="020B0600070205080204" pitchFamily="34" charset="-128"/>
              </a:rPr>
              <a:t>and diploid tissue with sterile BELOE below</a:t>
            </a:r>
          </a:p>
        </p:txBody>
      </p:sp>
    </p:spTree>
    <p:extLst>
      <p:ext uri="{BB962C8B-B14F-4D97-AF65-F5344CB8AC3E}">
        <p14:creationId xmlns:p14="http://schemas.microsoft.com/office/powerpoint/2010/main" val="30767952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35</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3286053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5" name="Rectangle 7">
            <a:extLst>
              <a:ext uri="{FF2B5EF4-FFF2-40B4-BE49-F238E27FC236}">
                <a16:creationId xmlns:a16="http://schemas.microsoft.com/office/drawing/2014/main" id="{0FBC1349-48C2-8E45-A01B-6A5B2A9EB8C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E15D5CB-F65C-A140-BB7D-33C23EDCCBD2}" type="slidenum">
              <a:rPr lang="en-US" altLang="en-US" sz="1200" smtClean="0"/>
              <a:pPr/>
              <a:t>36</a:t>
            </a:fld>
            <a:endParaRPr lang="en-US" altLang="en-US" sz="1200"/>
          </a:p>
        </p:txBody>
      </p:sp>
      <p:sp>
        <p:nvSpPr>
          <p:cNvPr id="118786" name="Rectangle 2">
            <a:extLst>
              <a:ext uri="{FF2B5EF4-FFF2-40B4-BE49-F238E27FC236}">
                <a16:creationId xmlns:a16="http://schemas.microsoft.com/office/drawing/2014/main" id="{90CDB893-B56A-AE45-87BF-7CACF8B4E4FD}"/>
              </a:ext>
            </a:extLst>
          </p:cNvPr>
          <p:cNvSpPr>
            <a:spLocks noGrp="1" noRot="1" noChangeAspect="1" noChangeArrowheads="1" noTextEdit="1"/>
          </p:cNvSpPr>
          <p:nvPr>
            <p:ph type="sldImg"/>
          </p:nvPr>
        </p:nvSpPr>
        <p:spPr>
          <a:ln/>
        </p:spPr>
      </p:sp>
      <p:sp>
        <p:nvSpPr>
          <p:cNvPr id="118787" name="Rectangle 3">
            <a:extLst>
              <a:ext uri="{FF2B5EF4-FFF2-40B4-BE49-F238E27FC236}">
                <a16:creationId xmlns:a16="http://schemas.microsoft.com/office/drawing/2014/main" id="{E4745083-0464-D945-A3F9-EFBBC5231B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41830727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https://www.flickr.com/photos/alan_cressler/27876680906</a:t>
            </a:r>
          </a:p>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38</a:t>
            </a:fld>
            <a:endParaRPr lang="en-US" altLang="en-US"/>
          </a:p>
        </p:txBody>
      </p:sp>
    </p:spTree>
    <p:extLst>
      <p:ext uri="{BB962C8B-B14F-4D97-AF65-F5344CB8AC3E}">
        <p14:creationId xmlns:p14="http://schemas.microsoft.com/office/powerpoint/2010/main" val="42049899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Slide Image Placeholder 1">
            <a:extLst>
              <a:ext uri="{FF2B5EF4-FFF2-40B4-BE49-F238E27FC236}">
                <a16:creationId xmlns:a16="http://schemas.microsoft.com/office/drawing/2014/main" id="{A6AC16AE-A7D8-0040-87AF-D3D452CA8927}"/>
              </a:ext>
            </a:extLst>
          </p:cNvPr>
          <p:cNvSpPr>
            <a:spLocks noGrp="1" noRot="1" noChangeAspect="1" noChangeArrowheads="1" noTextEdit="1"/>
          </p:cNvSpPr>
          <p:nvPr>
            <p:ph type="sldImg"/>
          </p:nvPr>
        </p:nvSpPr>
        <p:spPr>
          <a:ln/>
        </p:spPr>
      </p:sp>
      <p:sp>
        <p:nvSpPr>
          <p:cNvPr id="124930" name="Notes Placeholder 2">
            <a:extLst>
              <a:ext uri="{FF2B5EF4-FFF2-40B4-BE49-F238E27FC236}">
                <a16:creationId xmlns:a16="http://schemas.microsoft.com/office/drawing/2014/main" id="{C97EBC0A-EBC8-B946-9DC9-F16CEBEEBC2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124931" name="Slide Number Placeholder 3">
            <a:extLst>
              <a:ext uri="{FF2B5EF4-FFF2-40B4-BE49-F238E27FC236}">
                <a16:creationId xmlns:a16="http://schemas.microsoft.com/office/drawing/2014/main" id="{5486F18D-1796-A446-8F53-DC1EF042CBE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2C1BBDF8-4415-9B41-9BB8-F9E5CA631DA2}" type="slidenum">
              <a:rPr lang="en-US" altLang="en-US" sz="1200" smtClean="0"/>
              <a:pPr/>
              <a:t>42</a:t>
            </a:fld>
            <a:endParaRPr lang="en-US" altLang="en-US" sz="1200"/>
          </a:p>
        </p:txBody>
      </p:sp>
    </p:spTree>
    <p:extLst>
      <p:ext uri="{BB962C8B-B14F-4D97-AF65-F5344CB8AC3E}">
        <p14:creationId xmlns:p14="http://schemas.microsoft.com/office/powerpoint/2010/main" val="3929787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Slide Image Placeholder 1">
            <a:extLst>
              <a:ext uri="{FF2B5EF4-FFF2-40B4-BE49-F238E27FC236}">
                <a16:creationId xmlns:a16="http://schemas.microsoft.com/office/drawing/2014/main" id="{0B7EC0E6-82B9-864C-A3B9-6271E97393DB}"/>
              </a:ext>
            </a:extLst>
          </p:cNvPr>
          <p:cNvSpPr>
            <a:spLocks noGrp="1" noRot="1" noChangeAspect="1" noChangeArrowheads="1" noTextEdit="1"/>
          </p:cNvSpPr>
          <p:nvPr>
            <p:ph type="sldImg"/>
          </p:nvPr>
        </p:nvSpPr>
        <p:spPr>
          <a:ln/>
        </p:spPr>
      </p:sp>
      <p:sp>
        <p:nvSpPr>
          <p:cNvPr id="122882" name="Notes Placeholder 2">
            <a:extLst>
              <a:ext uri="{FF2B5EF4-FFF2-40B4-BE49-F238E27FC236}">
                <a16:creationId xmlns:a16="http://schemas.microsoft.com/office/drawing/2014/main" id="{638229BE-81EA-6D4C-B439-79D3FE78FE8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Wagner, W. H. Jr. 1963. A biosystematic survey of United States ferns: preliminary abstract. American Fern Journal 53: 1–16. Morzenti, V.M., 1967. </a:t>
            </a:r>
            <a:r>
              <a:rPr lang="en-US" altLang="en-US" i="1">
                <a:latin typeface="Times" pitchFamily="2" charset="0"/>
                <a:ea typeface="ＭＳ Ｐゴシック" panose="020B0600070205080204" pitchFamily="34" charset="-128"/>
                <a:cs typeface="ＭＳ Ｐゴシック" panose="020B0600070205080204" pitchFamily="34" charset="-128"/>
              </a:rPr>
              <a:t>Asplenium plenum</a:t>
            </a:r>
            <a:r>
              <a:rPr lang="en-US" altLang="en-US">
                <a:latin typeface="Times" pitchFamily="2" charset="0"/>
                <a:ea typeface="ＭＳ Ｐゴシック" panose="020B0600070205080204" pitchFamily="34" charset="-128"/>
                <a:cs typeface="ＭＳ Ｐゴシック" panose="020B0600070205080204" pitchFamily="34" charset="-128"/>
              </a:rPr>
              <a:t>: a fern which suggests an unusual method of species formation. American Journal of Botany 54: 1061–1068.</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Morzenti, V.M., 1967. Asplenium plenum: a fern which suggests an unusual method of species formation. American Journal of Botany, 54(9), pp.1061-1068: Recent studies on cultivated plants have resulted in the following data: Three are normal species, two being diploids and one a tetraploid; the other two are hybrids, a triploid and a tetra- ploid (Fig. 2-6). Both A. cristatum and A. abscissum are 2x with n = 36 and have 64 normal, monolete, meiotic spores per sporangium; A. verecundum is 4x with n = 72 and it -also has 64 meiospores per sporangium. Asplenium cur- tissji is a 3x hybrid with 108 chromosomes, forming mostly univalents at meiosis with an irregular number of bivalents, varying from 1 to 17 pairs in the observations made. In sporo- genesis A. plenum also behaves as a hybrid but is a tetraploid, 2n = 144, and exhibits many more pairs, usually some 60-odd bivalents. Up to the present, where the spores produced by these two hybrids have been described, they have been called "abortive."</a:t>
            </a:r>
          </a:p>
        </p:txBody>
      </p:sp>
      <p:sp>
        <p:nvSpPr>
          <p:cNvPr id="122883" name="Slide Number Placeholder 3">
            <a:extLst>
              <a:ext uri="{FF2B5EF4-FFF2-40B4-BE49-F238E27FC236}">
                <a16:creationId xmlns:a16="http://schemas.microsoft.com/office/drawing/2014/main" id="{C8DD71C8-A0A3-3C4F-BF02-49541192F80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201AED2-B6E5-5440-B2AA-4237956176A9}" type="slidenum">
              <a:rPr lang="en-US" altLang="en-US" sz="1200" smtClean="0"/>
              <a:pPr/>
              <a:t>44</a:t>
            </a:fld>
            <a:endParaRPr lang="en-US" altLang="en-US" sz="1200"/>
          </a:p>
        </p:txBody>
      </p:sp>
    </p:spTree>
    <p:extLst>
      <p:ext uri="{BB962C8B-B14F-4D97-AF65-F5344CB8AC3E}">
        <p14:creationId xmlns:p14="http://schemas.microsoft.com/office/powerpoint/2010/main" val="5424885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Rectangle 7">
            <a:extLst>
              <a:ext uri="{FF2B5EF4-FFF2-40B4-BE49-F238E27FC236}">
                <a16:creationId xmlns:a16="http://schemas.microsoft.com/office/drawing/2014/main" id="{B9CFBC29-60BB-3C46-9E21-1A4D8690FC9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6494912-72BE-5F45-B67B-4FD616C27332}" type="slidenum">
              <a:rPr lang="en-US" altLang="en-US" sz="1200" smtClean="0"/>
              <a:pPr/>
              <a:t>45</a:t>
            </a:fld>
            <a:endParaRPr lang="en-US" altLang="en-US" sz="1200"/>
          </a:p>
        </p:txBody>
      </p:sp>
      <p:sp>
        <p:nvSpPr>
          <p:cNvPr id="126978" name="Rectangle 2">
            <a:extLst>
              <a:ext uri="{FF2B5EF4-FFF2-40B4-BE49-F238E27FC236}">
                <a16:creationId xmlns:a16="http://schemas.microsoft.com/office/drawing/2014/main" id="{6E08D42F-C535-DF41-80A6-2D587482C9BE}"/>
              </a:ext>
            </a:extLst>
          </p:cNvPr>
          <p:cNvSpPr>
            <a:spLocks noGrp="1" noRot="1" noChangeAspect="1" noChangeArrowheads="1" noTextEdit="1"/>
          </p:cNvSpPr>
          <p:nvPr>
            <p:ph type="sldImg"/>
          </p:nvPr>
        </p:nvSpPr>
        <p:spPr>
          <a:ln/>
        </p:spPr>
      </p:sp>
      <p:sp>
        <p:nvSpPr>
          <p:cNvPr id="126979" name="Rectangle 3">
            <a:extLst>
              <a:ext uri="{FF2B5EF4-FFF2-40B4-BE49-F238E27FC236}">
                <a16:creationId xmlns:a16="http://schemas.microsoft.com/office/drawing/2014/main" id="{E907B283-24AC-4F4D-8822-BD6E2E3FE2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Gastony, G. J. 1986.  Electrophoretic evidence for the origin of fern species by unreduced spores.  American Journal of Botany 73: 1563–1569. </a:t>
            </a:r>
          </a:p>
          <a:p>
            <a:pPr eaLnBrk="1" hangingPunct="1"/>
            <a:endParaRPr lang="en-US" altLang="en-US" b="1" i="1">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A =Asplenium abscissum. </a:t>
            </a:r>
          </a:p>
          <a:p>
            <a:r>
              <a:rPr lang="en-US" altLang="en-US">
                <a:latin typeface="Times" pitchFamily="2" charset="0"/>
                <a:ea typeface="ＭＳ Ｐゴシック" panose="020B0600070205080204" pitchFamily="34" charset="-128"/>
                <a:cs typeface="ＭＳ Ｐゴシック" panose="020B0600070205080204" pitchFamily="34" charset="-128"/>
              </a:rPr>
              <a:t>P =A. plenum, </a:t>
            </a:r>
          </a:p>
          <a:p>
            <a:r>
              <a:rPr lang="en-US" altLang="en-US">
                <a:latin typeface="Times" pitchFamily="2" charset="0"/>
                <a:ea typeface="ＭＳ Ｐゴシック" panose="020B0600070205080204" pitchFamily="34" charset="-128"/>
                <a:cs typeface="ＭＳ Ｐゴシック" panose="020B0600070205080204" pitchFamily="34" charset="-128"/>
              </a:rPr>
              <a:t>R =A. cristatum,</a:t>
            </a:r>
          </a:p>
          <a:p>
            <a:r>
              <a:rPr lang="en-US" altLang="en-US">
                <a:latin typeface="Times" pitchFamily="2" charset="0"/>
                <a:ea typeface="ＭＳ Ｐゴシック" panose="020B0600070205080204" pitchFamily="34" charset="-128"/>
                <a:cs typeface="ＭＳ Ｐゴシック" panose="020B0600070205080204" pitchFamily="34" charset="-128"/>
              </a:rPr>
              <a:t>C = A. curtisszi, </a:t>
            </a:r>
          </a:p>
          <a:p>
            <a:r>
              <a:rPr lang="en-US" altLang="en-US">
                <a:latin typeface="Times" pitchFamily="2" charset="0"/>
                <a:ea typeface="ＭＳ Ｐゴシック" panose="020B0600070205080204" pitchFamily="34" charset="-128"/>
                <a:cs typeface="ＭＳ Ｐゴシック" panose="020B0600070205080204" pitchFamily="34" charset="-128"/>
              </a:rPr>
              <a:t>V = A. verecundum</a:t>
            </a:r>
            <a:endParaRPr lang="en-US" altLang="en-US" b="1" i="1">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27772918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48</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7745014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a:extLst>
              <a:ext uri="{FF2B5EF4-FFF2-40B4-BE49-F238E27FC236}">
                <a16:creationId xmlns:a16="http://schemas.microsoft.com/office/drawing/2014/main" id="{D63A836F-3E59-5148-B8E1-3F17FB776A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95343F7-FD79-BE41-A02E-BDD6C73F68C3}" type="slidenum">
              <a:rPr lang="en-US" altLang="en-US" sz="1200" smtClean="0"/>
              <a:pPr/>
              <a:t>49</a:t>
            </a:fld>
            <a:endParaRPr lang="en-US" altLang="en-US" sz="1200"/>
          </a:p>
        </p:txBody>
      </p:sp>
      <p:sp>
        <p:nvSpPr>
          <p:cNvPr id="58370" name="Rectangle 2">
            <a:extLst>
              <a:ext uri="{FF2B5EF4-FFF2-40B4-BE49-F238E27FC236}">
                <a16:creationId xmlns:a16="http://schemas.microsoft.com/office/drawing/2014/main" id="{0681D905-D33D-CE4A-800E-C6FEFD01C0C9}"/>
              </a:ext>
            </a:extLst>
          </p:cNvPr>
          <p:cNvSpPr>
            <a:spLocks noGrp="1" noRot="1" noChangeAspect="1" noChangeArrowheads="1" noTextEdit="1"/>
          </p:cNvSpPr>
          <p:nvPr>
            <p:ph type="sldImg"/>
          </p:nvPr>
        </p:nvSpPr>
        <p:spPr>
          <a:solidFill>
            <a:srgbClr val="FFFFFF"/>
          </a:solidFill>
          <a:ln/>
        </p:spPr>
      </p:sp>
      <p:sp>
        <p:nvSpPr>
          <p:cNvPr id="58371" name="Rectangle 3">
            <a:extLst>
              <a:ext uri="{FF2B5EF4-FFF2-40B4-BE49-F238E27FC236}">
                <a16:creationId xmlns:a16="http://schemas.microsoft.com/office/drawing/2014/main" id="{A4FB4C3E-0B3E-D546-B5C3-4DF442908C9A}"/>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a:t>
            </a:r>
            <a:r>
              <a:rPr lang="ja-JP" altLang="en-US">
                <a:latin typeface="Arial" panose="020B0604020202020204" pitchFamily="34" charset="0"/>
                <a:ea typeface="ＭＳ Ｐゴシック" panose="020B0600070205080204" pitchFamily="34" charset="-128"/>
                <a:cs typeface="ＭＳ Ｐゴシック" panose="020B0600070205080204" pitchFamily="34" charset="-128"/>
              </a:rPr>
              <a:t>’</a:t>
            </a:r>
            <a:r>
              <a:rPr lang="en-US" altLang="ja-JP">
                <a:latin typeface="Arial" panose="020B0604020202020204" pitchFamily="34" charset="0"/>
                <a:ea typeface="ＭＳ Ｐゴシック" panose="020B0600070205080204" pitchFamily="34" charset="-128"/>
                <a:cs typeface="ＭＳ Ｐゴシック" panose="020B0600070205080204" pitchFamily="34" charset="-128"/>
              </a:rPr>
              <a:t>s papers relating to polyploidy:</a:t>
            </a:r>
          </a:p>
          <a:p>
            <a:pPr eaLnBrk="1" hangingPunct="1"/>
            <a:endParaRPr lang="en-US" altLang="en-US">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Pdfs of all of these are in hand</a:t>
            </a:r>
          </a:p>
          <a:p>
            <a:pPr eaLnBrk="1" hangingPunct="1"/>
            <a:endParaRPr lang="en-US" altLang="en-US">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 C. R., S. I. Guttman, and W. H. Eshbaugh.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1985a. </a:t>
            </a:r>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Electrophoretic evidence of reticulate</a:t>
            </a: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evolution in the Appalachian Asplenium complex. Systematic Botany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10: 184-192.</a:t>
            </a:r>
          </a:p>
          <a:p>
            <a:pPr eaLnBrk="1" hangingPunct="1"/>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Werth, C. R., S. I. Guttman, and W. H. Eshbaugh. </a:t>
            </a:r>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1985b. </a:t>
            </a:r>
            <a:r>
              <a:rPr lang="en-US" altLang="en-US">
                <a:latin typeface="Arial" panose="020B0604020202020204" pitchFamily="34" charset="0"/>
                <a:ea typeface="ＭＳ Ｐゴシック" panose="020B0600070205080204" pitchFamily="34" charset="-128"/>
                <a:cs typeface="ＭＳ Ｐゴシック" panose="020B0600070205080204" pitchFamily="34" charset="-128"/>
              </a:rPr>
              <a:t>Recurring origins of allopolyploid species in Asplenium. Science (Washington, D.C.)</a:t>
            </a:r>
          </a:p>
          <a:p>
            <a:pPr eaLnBrk="1" hangingPunct="1"/>
            <a:r>
              <a:rPr lang="en-US" altLang="en-US" i="1">
                <a:latin typeface="Arial" panose="020B0604020202020204" pitchFamily="34" charset="0"/>
                <a:ea typeface="ＭＳ Ｐゴシック" panose="020B0600070205080204" pitchFamily="34" charset="-128"/>
                <a:cs typeface="ＭＳ Ｐゴシック" panose="020B0600070205080204" pitchFamily="34" charset="-128"/>
              </a:rPr>
              <a:t>228:731-733.</a:t>
            </a:r>
            <a:endParaRPr lang="en-US" altLang="en-US">
              <a:latin typeface="Times" pitchFamily="2" charset="0"/>
              <a:ea typeface="ＭＳ Ｐゴシック" panose="020B0600070205080204" pitchFamily="34" charset="-128"/>
              <a:cs typeface="ＭＳ Ｐゴシック" panose="020B0600070205080204" pitchFamily="34" charset="-128"/>
            </a:endParaRP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Werth 1991 celsa paper - unique origin and rejection of Klekowksi</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Werth and Windhamd 1991 </a:t>
            </a:r>
            <a:r>
              <a:rPr lang="en-US" altLang="en-US" b="1">
                <a:latin typeface="Arial" panose="020B0604020202020204" pitchFamily="34" charset="0"/>
                <a:ea typeface="ＭＳ Ｐゴシック" panose="020B0600070205080204" pitchFamily="34" charset="-128"/>
                <a:cs typeface="ＭＳ Ｐゴシック" panose="020B0600070205080204" pitchFamily="34" charset="-128"/>
              </a:rPr>
              <a:t>A Model for Divergent, Allopatric Speciation of Polyploid Pteridophytes Resulting</a:t>
            </a:r>
          </a:p>
          <a:p>
            <a:pPr eaLnBrk="1" hangingPunct="1"/>
            <a:r>
              <a:rPr lang="en-US" altLang="en-US" b="1">
                <a:latin typeface="Arial" panose="020B0604020202020204" pitchFamily="34" charset="0"/>
                <a:ea typeface="ＭＳ Ｐゴシック" panose="020B0600070205080204" pitchFamily="34" charset="-128"/>
                <a:cs typeface="ＭＳ Ｐゴシック" panose="020B0600070205080204" pitchFamily="34" charset="-128"/>
              </a:rPr>
              <a:t>from Silencing of Duplicate-Gene Expression</a:t>
            </a:r>
          </a:p>
          <a:p>
            <a:pPr eaLnBrk="1" hangingPunct="1"/>
            <a:endParaRPr lang="en-US" altLang="en-US" b="1">
              <a:latin typeface="Arial" panose="020B0604020202020204" pitchFamily="34" charset="0"/>
              <a:ea typeface="ＭＳ Ｐゴシック" panose="020B0600070205080204" pitchFamily="34" charset="-128"/>
              <a:cs typeface="ＭＳ Ｐゴシック" panose="020B0600070205080204" pitchFamily="34" charset="-128"/>
            </a:endParaRPr>
          </a:p>
          <a:p>
            <a:pPr eaLnBrk="1" hangingPunct="1"/>
            <a:endParaRPr lang="en-US" altLang="en-US" b="1">
              <a:latin typeface="Arial" panose="020B0604020202020204" pitchFamily="34"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41055696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a:extLst>
              <a:ext uri="{FF2B5EF4-FFF2-40B4-BE49-F238E27FC236}">
                <a16:creationId xmlns:a16="http://schemas.microsoft.com/office/drawing/2014/main" id="{B47057E0-8811-B04A-AE25-24A6D8A6FF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308A5A9-BE3F-6A4E-AF9A-104281B853A9}" type="slidenum">
              <a:rPr lang="en-US" altLang="en-US" sz="1200" smtClean="0"/>
              <a:pPr/>
              <a:t>50</a:t>
            </a:fld>
            <a:endParaRPr lang="en-US" altLang="en-US" sz="1200"/>
          </a:p>
        </p:txBody>
      </p:sp>
      <p:sp>
        <p:nvSpPr>
          <p:cNvPr id="62466" name="Rectangle 2">
            <a:extLst>
              <a:ext uri="{FF2B5EF4-FFF2-40B4-BE49-F238E27FC236}">
                <a16:creationId xmlns:a16="http://schemas.microsoft.com/office/drawing/2014/main" id="{7E2CDED0-D8E5-8244-93F6-36B8AC76F7B2}"/>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31C5685E-DC06-8B40-927B-6508AF08C72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In the chart, 100 is the migrated distance of the commonest allele in Asplenium platyhneuron.   The others are gauged compared to this allele.   Numbers higher than 100 are faster.  </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PGM-2 in Virginia and Powell Co., Kentucky can have three bands because A. montaum has a duplicated copy of this gene (and only this gene), so the tetraploid has three loci.</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a:extLst>
              <a:ext uri="{FF2B5EF4-FFF2-40B4-BE49-F238E27FC236}">
                <a16:creationId xmlns:a16="http://schemas.microsoft.com/office/drawing/2014/main" id="{34552244-29C5-9E40-BA0A-0F14665773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4345827-4A6C-6145-BD8D-155611DB9C73}" type="slidenum">
              <a:rPr lang="en-US" altLang="en-US" sz="1200" smtClean="0"/>
              <a:pPr/>
              <a:t>51</a:t>
            </a:fld>
            <a:endParaRPr lang="en-US" altLang="en-US" sz="1200"/>
          </a:p>
        </p:txBody>
      </p:sp>
      <p:sp>
        <p:nvSpPr>
          <p:cNvPr id="66562" name="Rectangle 1026">
            <a:extLst>
              <a:ext uri="{FF2B5EF4-FFF2-40B4-BE49-F238E27FC236}">
                <a16:creationId xmlns:a16="http://schemas.microsoft.com/office/drawing/2014/main" id="{17816AAA-ADF3-1A4F-866A-391116C7220A}"/>
              </a:ext>
            </a:extLst>
          </p:cNvPr>
          <p:cNvSpPr>
            <a:spLocks noGrp="1" noRot="1" noChangeAspect="1" noChangeArrowheads="1" noTextEdit="1"/>
          </p:cNvSpPr>
          <p:nvPr>
            <p:ph type="sldImg"/>
          </p:nvPr>
        </p:nvSpPr>
        <p:spPr>
          <a:solidFill>
            <a:srgbClr val="FFFFFF"/>
          </a:solidFill>
          <a:ln/>
        </p:spPr>
      </p:sp>
      <p:sp>
        <p:nvSpPr>
          <p:cNvPr id="66563" name="Rectangle 1027">
            <a:extLst>
              <a:ext uri="{FF2B5EF4-FFF2-40B4-BE49-F238E27FC236}">
                <a16:creationId xmlns:a16="http://schemas.microsoft.com/office/drawing/2014/main" id="{81CB9D13-21DE-FD45-8964-5FD50880D288}"/>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Sigel, E.M., Windham, M.D. and Pryer, K.M., 2014. Evidence for reciprocal origins in Polypodium hesperium (Polypodiaceae): A fern model system for investigating how multiple origins shape allopolyploid genomes. American Journal of Botany 101: 1476-1485.</a:t>
            </a:r>
          </a:p>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1DDC1D6B-75C7-9441-9033-7AC3AFF2C69B}"/>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F914141C-D7F6-AB40-A974-6254D924A75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Sibiricum: http://www.plantarium.ru/page/image/id/40034.html</a:t>
            </a:r>
          </a:p>
          <a:p>
            <a:r>
              <a:rPr lang="en-US" altLang="en-US">
                <a:latin typeface="Times" pitchFamily="2" charset="0"/>
                <a:ea typeface="ＭＳ Ｐゴシック" panose="020B0600070205080204" pitchFamily="34" charset="-128"/>
                <a:cs typeface="ＭＳ Ｐゴシック" panose="020B0600070205080204" pitchFamily="34" charset="-128"/>
              </a:rPr>
              <a:t>Appalachianum: DSB ME Coastal Bot Gard</a:t>
            </a:r>
          </a:p>
          <a:p>
            <a:r>
              <a:rPr lang="en-US" altLang="en-US">
                <a:latin typeface="Times" pitchFamily="2" charset="0"/>
                <a:ea typeface="ＭＳ Ｐゴシック" panose="020B0600070205080204" pitchFamily="34" charset="-128"/>
                <a:cs typeface="ＭＳ Ｐゴシック" panose="020B0600070205080204" pitchFamily="34" charset="-128"/>
              </a:rPr>
              <a:t>Virginianum: DSB VT </a:t>
            </a: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69635" name="Slide Number Placeholder 3">
            <a:extLst>
              <a:ext uri="{FF2B5EF4-FFF2-40B4-BE49-F238E27FC236}">
                <a16:creationId xmlns:a16="http://schemas.microsoft.com/office/drawing/2014/main" id="{10E8B013-7438-4241-84F2-368E2CC511A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0C8579F-539F-4E44-B1F8-4B96F41098FB}" type="slidenum">
              <a:rPr lang="en-US" altLang="en-US" sz="1200" smtClean="0"/>
              <a:pPr/>
              <a:t>53</a:t>
            </a:fld>
            <a:endParaRPr lang="en-US" altLang="en-US" sz="120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817218A7-4A4C-B243-9A9F-A546C2FFC01B}"/>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0474A2A3-1CEC-1047-8CF9-EF3EEE1554E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Reticulate Evolution in the Polypodium vulgare Complex CHRISTOPHER H. HAUFLER, MICHAEL D. WINDHAM1, AND ERIC W. RABE  1995</a:t>
            </a: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71683" name="Slide Number Placeholder 3">
            <a:extLst>
              <a:ext uri="{FF2B5EF4-FFF2-40B4-BE49-F238E27FC236}">
                <a16:creationId xmlns:a16="http://schemas.microsoft.com/office/drawing/2014/main" id="{F97F72F9-4B8F-EC4E-9779-451041BF82B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C2C5D64-33C7-0D48-A2F3-5E548B4630EA}" type="slidenum">
              <a:rPr lang="en-US" altLang="en-US" sz="1200" smtClean="0"/>
              <a:pPr/>
              <a:t>54</a:t>
            </a:fld>
            <a:endParaRPr lang="en-US" altLang="en-US" sz="120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FD51BEFF-C9F9-E842-8C53-B1B04C9F2E47}"/>
              </a:ext>
            </a:extLst>
          </p:cNvPr>
          <p:cNvSpPr>
            <a:spLocks noGrp="1" noRot="1" noChangeAspect="1" noChangeArrowheads="1" noTextEdit="1"/>
          </p:cNvSpPr>
          <p:nvPr>
            <p:ph type="sldImg"/>
          </p:nvPr>
        </p:nvSpPr>
        <p:spPr>
          <a:ln/>
        </p:spPr>
      </p:sp>
      <p:sp>
        <p:nvSpPr>
          <p:cNvPr id="73730" name="Notes Placeholder 2">
            <a:extLst>
              <a:ext uri="{FF2B5EF4-FFF2-40B4-BE49-F238E27FC236}">
                <a16:creationId xmlns:a16="http://schemas.microsoft.com/office/drawing/2014/main" id="{FD77683A-B697-9145-A453-EE588601F4D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Hesperium SW CO https://www.swcoloradowildflowers.com/Fern%20Enlarged%20Photo%20Pages/polypodium%20hesperium.htm</a:t>
            </a:r>
          </a:p>
          <a:p>
            <a:r>
              <a:rPr lang="en-US" altLang="en-US">
                <a:latin typeface="Times" pitchFamily="2" charset="0"/>
                <a:ea typeface="ＭＳ Ｐゴシック" panose="020B0600070205080204" pitchFamily="34" charset="-128"/>
                <a:cs typeface="ＭＳ Ｐゴシック" panose="020B0600070205080204" pitchFamily="34" charset="-128"/>
              </a:rPr>
              <a:t>Amorphum http://www.encinos.org/imgs/robbin/r/Polypodiaceae_Polypodium_amorphum_22604.html</a:t>
            </a:r>
          </a:p>
          <a:p>
            <a:r>
              <a:rPr lang="en-US" altLang="en-US">
                <a:latin typeface="Times" pitchFamily="2" charset="0"/>
                <a:ea typeface="ＭＳ Ｐゴシック" panose="020B0600070205080204" pitchFamily="34" charset="-128"/>
                <a:cs typeface="ＭＳ Ｐゴシック" panose="020B0600070205080204" pitchFamily="34" charset="-128"/>
              </a:rPr>
              <a:t>Glycyrhiza https://alchetron.com/Polypodium-glycyrrhiza</a:t>
            </a:r>
          </a:p>
        </p:txBody>
      </p:sp>
      <p:sp>
        <p:nvSpPr>
          <p:cNvPr id="73731" name="Slide Number Placeholder 3">
            <a:extLst>
              <a:ext uri="{FF2B5EF4-FFF2-40B4-BE49-F238E27FC236}">
                <a16:creationId xmlns:a16="http://schemas.microsoft.com/office/drawing/2014/main" id="{53CC8E2F-F2BE-A049-B088-13CAEEA2B75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0F78E56-DB4C-D04F-8BD4-BD21CE0C46E1}" type="slidenum">
              <a:rPr lang="en-US" altLang="en-US" sz="1200" smtClean="0"/>
              <a:pPr/>
              <a:t>55</a:t>
            </a:fld>
            <a:endParaRPr lang="en-US" altLang="en-US" sz="120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57</a:t>
            </a:fld>
            <a:endParaRPr lang="en-US" altLang="en-US"/>
          </a:p>
        </p:txBody>
      </p:sp>
    </p:spTree>
    <p:extLst>
      <p:ext uri="{BB962C8B-B14F-4D97-AF65-F5344CB8AC3E}">
        <p14:creationId xmlns:p14="http://schemas.microsoft.com/office/powerpoint/2010/main" val="181160760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a:extLst>
              <a:ext uri="{FF2B5EF4-FFF2-40B4-BE49-F238E27FC236}">
                <a16:creationId xmlns:a16="http://schemas.microsoft.com/office/drawing/2014/main" id="{BA0FE909-64CE-F145-87F9-EAAEF9500283}"/>
              </a:ext>
            </a:extLst>
          </p:cNvPr>
          <p:cNvSpPr>
            <a:spLocks noGrp="1" noRot="1" noChangeAspect="1" noChangeArrowheads="1" noTextEdit="1"/>
          </p:cNvSpPr>
          <p:nvPr>
            <p:ph type="sldImg"/>
          </p:nvPr>
        </p:nvSpPr>
        <p:spPr>
          <a:ln/>
        </p:spPr>
      </p:sp>
      <p:sp>
        <p:nvSpPr>
          <p:cNvPr id="81922" name="Notes Placeholder 2">
            <a:extLst>
              <a:ext uri="{FF2B5EF4-FFF2-40B4-BE49-F238E27FC236}">
                <a16:creationId xmlns:a16="http://schemas.microsoft.com/office/drawing/2014/main" id="{AD31FE3D-404E-4147-8F38-1BB205AF51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A handsome denizen of montane forests in Vermont, known to be an alltetraploid from here and in Europe.</a:t>
            </a: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81923" name="Slide Number Placeholder 3">
            <a:extLst>
              <a:ext uri="{FF2B5EF4-FFF2-40B4-BE49-F238E27FC236}">
                <a16:creationId xmlns:a16="http://schemas.microsoft.com/office/drawing/2014/main" id="{766347E5-55F0-CE41-BE98-41C08FB6553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9F5AC31-CC7C-1F40-8714-98D27FCB51C1}" type="slidenum">
              <a:rPr lang="en-US" altLang="en-US" sz="1200" smtClean="0"/>
              <a:pPr/>
              <a:t>62</a:t>
            </a:fld>
            <a:endParaRPr lang="en-US" altLang="en-US" sz="120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a:extLst>
              <a:ext uri="{FF2B5EF4-FFF2-40B4-BE49-F238E27FC236}">
                <a16:creationId xmlns:a16="http://schemas.microsoft.com/office/drawing/2014/main" id="{41A187CB-A382-9744-A7CA-A4150C2D10DD}"/>
              </a:ext>
            </a:extLst>
          </p:cNvPr>
          <p:cNvSpPr>
            <a:spLocks noGrp="1" noRot="1" noChangeAspect="1" noChangeArrowheads="1" noTextEdit="1"/>
          </p:cNvSpPr>
          <p:nvPr>
            <p:ph type="sldImg"/>
          </p:nvPr>
        </p:nvSpPr>
        <p:spPr>
          <a:ln/>
        </p:spPr>
      </p:sp>
      <p:sp>
        <p:nvSpPr>
          <p:cNvPr id="83970" name="Notes Placeholder 2">
            <a:extLst>
              <a:ext uri="{FF2B5EF4-FFF2-40B4-BE49-F238E27FC236}">
                <a16:creationId xmlns:a16="http://schemas.microsoft.com/office/drawing/2014/main" id="{8AF35347-27E8-964E-AC99-217B8554009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Widespread, indeed circumboreal, interrupted as it is confined to wet, montane forests throughout.</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Our work, with Stacy, was fortunate to be based on a wideranging samplew  from seven parts of the range ….</a:t>
            </a:r>
          </a:p>
        </p:txBody>
      </p:sp>
      <p:sp>
        <p:nvSpPr>
          <p:cNvPr id="83971" name="Slide Number Placeholder 3">
            <a:extLst>
              <a:ext uri="{FF2B5EF4-FFF2-40B4-BE49-F238E27FC236}">
                <a16:creationId xmlns:a16="http://schemas.microsoft.com/office/drawing/2014/main" id="{A961D90E-FF43-2343-A0C3-1E5A32D1495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67B5B74-DA8C-D04E-904A-9479673EC519}" type="slidenum">
              <a:rPr lang="en-US" altLang="en-US" sz="1200" smtClean="0"/>
              <a:pPr/>
              <a:t>63</a:t>
            </a:fld>
            <a:endParaRPr lang="en-US" altLang="en-US" sz="120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a:extLst>
              <a:ext uri="{FF2B5EF4-FFF2-40B4-BE49-F238E27FC236}">
                <a16:creationId xmlns:a16="http://schemas.microsoft.com/office/drawing/2014/main" id="{2B0E3AE1-8481-CF4A-A995-40F3F97E7092}"/>
              </a:ext>
            </a:extLst>
          </p:cNvPr>
          <p:cNvSpPr>
            <a:spLocks noGrp="1" noRot="1" noChangeAspect="1" noChangeArrowheads="1" noTextEdit="1"/>
          </p:cNvSpPr>
          <p:nvPr>
            <p:ph type="sldImg"/>
          </p:nvPr>
        </p:nvSpPr>
        <p:spPr>
          <a:ln/>
        </p:spPr>
      </p:sp>
      <p:sp>
        <p:nvSpPr>
          <p:cNvPr id="86018" name="Notes Placeholder 2">
            <a:extLst>
              <a:ext uri="{FF2B5EF4-FFF2-40B4-BE49-F238E27FC236}">
                <a16:creationId xmlns:a16="http://schemas.microsoft.com/office/drawing/2014/main" id="{C5E78A2D-E65D-BF4F-AD1B-F027567F433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a:r>
              <a:rPr lang="en-US" altLang="en-US">
                <a:latin typeface="Times" pitchFamily="2" charset="0"/>
                <a:ea typeface="ＭＳ Ｐゴシック" panose="020B0600070205080204" pitchFamily="34" charset="-128"/>
                <a:cs typeface="ＭＳ Ｐゴシック" panose="020B0600070205080204" pitchFamily="34" charset="-128"/>
              </a:rPr>
              <a:t>Contact nuclear markers revealed close allegiance of the genotypes from across the glob</a:t>
            </a:r>
          </a:p>
        </p:txBody>
      </p:sp>
      <p:sp>
        <p:nvSpPr>
          <p:cNvPr id="86019" name="Slide Number Placeholder 3">
            <a:extLst>
              <a:ext uri="{FF2B5EF4-FFF2-40B4-BE49-F238E27FC236}">
                <a16:creationId xmlns:a16="http://schemas.microsoft.com/office/drawing/2014/main" id="{904A4E1C-B02C-9444-89D4-09B49D27705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E33AA7A8-76FB-D440-83AE-014017BC5863}" type="slidenum">
              <a:rPr lang="en-US" altLang="en-US" sz="1200" smtClean="0"/>
              <a:pPr/>
              <a:t>64</a:t>
            </a:fld>
            <a:endParaRPr lang="en-US" altLang="en-US" sz="120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a:extLst>
              <a:ext uri="{FF2B5EF4-FFF2-40B4-BE49-F238E27FC236}">
                <a16:creationId xmlns:a16="http://schemas.microsoft.com/office/drawing/2014/main" id="{5A61EEFA-3803-504C-A502-583005171A69}"/>
              </a:ext>
            </a:extLst>
          </p:cNvPr>
          <p:cNvSpPr>
            <a:spLocks noGrp="1" noRot="1" noChangeAspect="1" noChangeArrowheads="1" noTextEdit="1"/>
          </p:cNvSpPr>
          <p:nvPr>
            <p:ph type="sldImg"/>
          </p:nvPr>
        </p:nvSpPr>
        <p:spPr>
          <a:ln/>
        </p:spPr>
      </p:sp>
      <p:sp>
        <p:nvSpPr>
          <p:cNvPr id="88066" name="Notes Placeholder 2">
            <a:extLst>
              <a:ext uri="{FF2B5EF4-FFF2-40B4-BE49-F238E27FC236}">
                <a16:creationId xmlns:a16="http://schemas.microsoft.com/office/drawing/2014/main" id="{27F76BD7-E07D-A944-B0E8-568470CB4A1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a:r>
              <a:rPr lang="en-US" altLang="en-US">
                <a:latin typeface="Times" pitchFamily="2" charset="0"/>
                <a:ea typeface="ＭＳ Ｐゴシック" panose="020B0600070205080204" pitchFamily="34" charset="-128"/>
                <a:cs typeface="ＭＳ Ｐゴシック" panose="020B0600070205080204" pitchFamily="34" charset="-128"/>
              </a:rPr>
              <a:t>This tight relationship was repeated in two sets of clones, quite divergent from one another, that we take to be derived from the two progenitors.    Allregions had genetic representation from both clusters, suggesting one set of progenitors.  </a:t>
            </a:r>
          </a:p>
        </p:txBody>
      </p:sp>
      <p:sp>
        <p:nvSpPr>
          <p:cNvPr id="88067" name="Slide Number Placeholder 3">
            <a:extLst>
              <a:ext uri="{FF2B5EF4-FFF2-40B4-BE49-F238E27FC236}">
                <a16:creationId xmlns:a16="http://schemas.microsoft.com/office/drawing/2014/main" id="{8226AFB4-1A49-C74F-8A41-AEA99A4DB20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C9D2EB8-B92F-C643-B486-4900836BC8B5}" type="slidenum">
              <a:rPr lang="en-US" altLang="en-US" sz="1200" smtClean="0"/>
              <a:pPr/>
              <a:t>65</a:t>
            </a:fld>
            <a:endParaRPr lang="en-US" altLang="en-US" sz="120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a:extLst>
              <a:ext uri="{FF2B5EF4-FFF2-40B4-BE49-F238E27FC236}">
                <a16:creationId xmlns:a16="http://schemas.microsoft.com/office/drawing/2014/main" id="{482CABB9-65E9-ED4C-803C-E3E38618A0C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CA45879-C391-4B4A-8658-0F847C9980BC}"/>
              </a:ext>
            </a:extLst>
          </p:cNvPr>
          <p:cNvSpPr>
            <a:spLocks noGrp="1"/>
          </p:cNvSpPr>
          <p:nvPr>
            <p:ph type="body" idx="1"/>
          </p:nvPr>
        </p:nvSpPr>
        <p:spPr/>
        <p:txBody>
          <a:bodyPr>
            <a:normAutofit/>
          </a:bodyPr>
          <a:lstStyle/>
          <a:p>
            <a:pPr>
              <a:defRPr/>
            </a:pPr>
            <a:r>
              <a:rPr lang="en-US" dirty="0"/>
              <a:t>Two genomes apparent in </a:t>
            </a:r>
            <a:r>
              <a:rPr lang="en-US" dirty="0" err="1"/>
              <a:t>phylogenty</a:t>
            </a:r>
            <a:r>
              <a:rPr lang="en-US" dirty="0"/>
              <a:t>, without close allies.</a:t>
            </a:r>
          </a:p>
          <a:p>
            <a:pPr>
              <a:defRPr/>
            </a:pPr>
            <a:endParaRPr lang="en-US" dirty="0"/>
          </a:p>
          <a:p>
            <a:pPr marL="228600" indent="-228600">
              <a:buFontTx/>
              <a:buAutoNum type="arabicPeriod"/>
              <a:defRPr/>
            </a:pPr>
            <a:r>
              <a:rPr lang="en-US" dirty="0"/>
              <a:t>First with nearest ally in </a:t>
            </a:r>
            <a:r>
              <a:rPr lang="en-US" i="1" dirty="0" err="1"/>
              <a:t>lemmonii</a:t>
            </a:r>
            <a:r>
              <a:rPr lang="en-US" dirty="0"/>
              <a:t> of western North America.</a:t>
            </a:r>
          </a:p>
          <a:p>
            <a:pPr marL="228600" indent="-228600">
              <a:buFontTx/>
              <a:buAutoNum type="arabicPeriod"/>
              <a:defRPr/>
            </a:pPr>
            <a:r>
              <a:rPr lang="en-US" dirty="0"/>
              <a:t>second has its allies in w-pinnate species of China and other old-world sites.</a:t>
            </a:r>
          </a:p>
          <a:p>
            <a:pPr marL="228600" indent="-228600">
              <a:buFontTx/>
              <a:buAutoNum type="arabicPeriod"/>
              <a:defRPr/>
            </a:pPr>
            <a:endParaRPr lang="en-US" dirty="0"/>
          </a:p>
          <a:p>
            <a:pPr>
              <a:defRPr/>
            </a:pPr>
            <a:r>
              <a:rPr lang="en-US" dirty="0"/>
              <a:t>Leads to talking about a hybrid arising between Nam and Eurasian diploids, but these progenitors are missing, at least from the </a:t>
            </a:r>
            <a:r>
              <a:rPr lang="en-US" dirty="0" err="1"/>
              <a:t>xample</a:t>
            </a:r>
            <a:r>
              <a:rPr lang="en-US"/>
              <a:t>.  </a:t>
            </a:r>
            <a:endParaRPr lang="en-US" dirty="0"/>
          </a:p>
        </p:txBody>
      </p:sp>
      <p:sp>
        <p:nvSpPr>
          <p:cNvPr id="90115" name="Slide Number Placeholder 3">
            <a:extLst>
              <a:ext uri="{FF2B5EF4-FFF2-40B4-BE49-F238E27FC236}">
                <a16:creationId xmlns:a16="http://schemas.microsoft.com/office/drawing/2014/main" id="{E1B7B047-C514-DF46-A747-58989DB4182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9C632D7-F768-1641-80CC-DD54919135F1}" type="slidenum">
              <a:rPr lang="en-US" altLang="en-US" sz="1200" smtClean="0"/>
              <a:pPr/>
              <a:t>66</a:t>
            </a:fld>
            <a:endParaRPr lang="en-US" altLang="en-US" sz="120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a:extLst>
              <a:ext uri="{FF2B5EF4-FFF2-40B4-BE49-F238E27FC236}">
                <a16:creationId xmlns:a16="http://schemas.microsoft.com/office/drawing/2014/main" id="{20480700-35A4-8341-A921-3585CC1D339C}"/>
              </a:ext>
            </a:extLst>
          </p:cNvPr>
          <p:cNvSpPr>
            <a:spLocks noGrp="1" noRot="1" noChangeAspect="1" noChangeArrowheads="1" noTextEdit="1"/>
          </p:cNvSpPr>
          <p:nvPr>
            <p:ph type="sldImg"/>
          </p:nvPr>
        </p:nvSpPr>
        <p:spPr>
          <a:ln/>
        </p:spPr>
      </p:sp>
      <p:sp>
        <p:nvSpPr>
          <p:cNvPr id="94210" name="Notes Placeholder 2">
            <a:extLst>
              <a:ext uri="{FF2B5EF4-FFF2-40B4-BE49-F238E27FC236}">
                <a16:creationId xmlns:a16="http://schemas.microsoft.com/office/drawing/2014/main" id="{F7F2F7E6-6CAA-0A4F-9F6A-179E4C409F7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Vila2011.pdf</a:t>
            </a:r>
          </a:p>
        </p:txBody>
      </p:sp>
      <p:sp>
        <p:nvSpPr>
          <p:cNvPr id="94211" name="Slide Number Placeholder 3">
            <a:extLst>
              <a:ext uri="{FF2B5EF4-FFF2-40B4-BE49-F238E27FC236}">
                <a16:creationId xmlns:a16="http://schemas.microsoft.com/office/drawing/2014/main" id="{C43E4EAB-B02E-D64D-9B37-1A02076BBF9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697476A-0524-7D44-8833-B18468D71C28}" type="slidenum">
              <a:rPr lang="en-US" altLang="en-US" sz="1200" smtClean="0"/>
              <a:pPr/>
              <a:t>69</a:t>
            </a:fld>
            <a:endParaRPr lang="en-US" altLang="en-US" sz="120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71</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75121270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7">
            <a:extLst>
              <a:ext uri="{FF2B5EF4-FFF2-40B4-BE49-F238E27FC236}">
                <a16:creationId xmlns:a16="http://schemas.microsoft.com/office/drawing/2014/main" id="{51851DD1-A352-5548-A702-9EE0AB1E93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F7D4D30-E9DC-0F4D-AF5F-5C1FF47B67EE}" type="slidenum">
              <a:rPr lang="en-US" altLang="en-US" sz="1200" smtClean="0"/>
              <a:pPr/>
              <a:t>72</a:t>
            </a:fld>
            <a:endParaRPr lang="en-US" altLang="en-US" sz="1200"/>
          </a:p>
        </p:txBody>
      </p:sp>
      <p:sp>
        <p:nvSpPr>
          <p:cNvPr id="131074" name="Rectangle 2">
            <a:extLst>
              <a:ext uri="{FF2B5EF4-FFF2-40B4-BE49-F238E27FC236}">
                <a16:creationId xmlns:a16="http://schemas.microsoft.com/office/drawing/2014/main" id="{51A65A72-4D3E-854D-8CC8-C374E3217261}"/>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9550D2AF-9962-6D4A-8C86-A42CD94C00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7">
            <a:extLst>
              <a:ext uri="{FF2B5EF4-FFF2-40B4-BE49-F238E27FC236}">
                <a16:creationId xmlns:a16="http://schemas.microsoft.com/office/drawing/2014/main" id="{51851DD1-A352-5548-A702-9EE0AB1E93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F7D4D30-E9DC-0F4D-AF5F-5C1FF47B67EE}" type="slidenum">
              <a:rPr lang="en-US" altLang="en-US" sz="1200" smtClean="0"/>
              <a:pPr/>
              <a:t>73</a:t>
            </a:fld>
            <a:endParaRPr lang="en-US" altLang="en-US" sz="1200"/>
          </a:p>
        </p:txBody>
      </p:sp>
      <p:sp>
        <p:nvSpPr>
          <p:cNvPr id="131074" name="Rectangle 2">
            <a:extLst>
              <a:ext uri="{FF2B5EF4-FFF2-40B4-BE49-F238E27FC236}">
                <a16:creationId xmlns:a16="http://schemas.microsoft.com/office/drawing/2014/main" id="{51A65A72-4D3E-854D-8CC8-C374E3217261}"/>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9550D2AF-9962-6D4A-8C86-A42CD94C00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5111129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7">
            <a:extLst>
              <a:ext uri="{FF2B5EF4-FFF2-40B4-BE49-F238E27FC236}">
                <a16:creationId xmlns:a16="http://schemas.microsoft.com/office/drawing/2014/main" id="{51851DD1-A352-5548-A702-9EE0AB1E93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F7D4D30-E9DC-0F4D-AF5F-5C1FF47B67EE}" type="slidenum">
              <a:rPr lang="en-US" altLang="en-US" sz="1200" smtClean="0"/>
              <a:pPr/>
              <a:t>74</a:t>
            </a:fld>
            <a:endParaRPr lang="en-US" altLang="en-US" sz="1200"/>
          </a:p>
        </p:txBody>
      </p:sp>
      <p:sp>
        <p:nvSpPr>
          <p:cNvPr id="131074" name="Rectangle 2">
            <a:extLst>
              <a:ext uri="{FF2B5EF4-FFF2-40B4-BE49-F238E27FC236}">
                <a16:creationId xmlns:a16="http://schemas.microsoft.com/office/drawing/2014/main" id="{51A65A72-4D3E-854D-8CC8-C374E3217261}"/>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9550D2AF-9962-6D4A-8C86-A42CD94C00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9568029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Rectangle 7">
            <a:extLst>
              <a:ext uri="{FF2B5EF4-FFF2-40B4-BE49-F238E27FC236}">
                <a16:creationId xmlns:a16="http://schemas.microsoft.com/office/drawing/2014/main" id="{393FCBF7-897F-9447-BC94-5CD100E14E7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2B89319E-1ADA-AF44-8BF3-2D4B966EAAB7}" type="slidenum">
              <a:rPr lang="en-US" altLang="en-US" sz="1200" smtClean="0"/>
              <a:pPr/>
              <a:t>75</a:t>
            </a:fld>
            <a:endParaRPr lang="en-US" altLang="en-US" sz="1200"/>
          </a:p>
        </p:txBody>
      </p:sp>
      <p:sp>
        <p:nvSpPr>
          <p:cNvPr id="133122" name="Rectangle 2">
            <a:extLst>
              <a:ext uri="{FF2B5EF4-FFF2-40B4-BE49-F238E27FC236}">
                <a16:creationId xmlns:a16="http://schemas.microsoft.com/office/drawing/2014/main" id="{9B03DA30-DBB8-B547-94B2-E0FA907A15B6}"/>
              </a:ext>
            </a:extLst>
          </p:cNvPr>
          <p:cNvSpPr>
            <a:spLocks noGrp="1" noRot="1" noChangeAspect="1" noChangeArrowheads="1" noTextEdit="1"/>
          </p:cNvSpPr>
          <p:nvPr>
            <p:ph type="sldImg"/>
          </p:nvPr>
        </p:nvSpPr>
        <p:spPr>
          <a:ln/>
        </p:spPr>
      </p:sp>
      <p:sp>
        <p:nvSpPr>
          <p:cNvPr id="133123" name="Rectangle 3">
            <a:extLst>
              <a:ext uri="{FF2B5EF4-FFF2-40B4-BE49-F238E27FC236}">
                <a16:creationId xmlns:a16="http://schemas.microsoft.com/office/drawing/2014/main" id="{20975771-860A-1E46-9F2E-18E62E0589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76</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243203590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a:solidFill>
                  <a:schemeClr val="tx1"/>
                </a:solidFill>
                <a:effectLst/>
                <a:latin typeface="Times" charset="0"/>
                <a:ea typeface="ＭＳ Ｐゴシック" charset="0"/>
                <a:cs typeface="ＭＳ Ｐゴシック" charset="0"/>
              </a:rPr>
              <a:t>Ebihara, A., Ishikawa, H., Matsumoto, S., Lin, S.J., Iwatsuki, K., Takamiya, M., Watano, Y. and Ito, M., 2005. Nuclear DNA, chloroplast DNA, and ploidy analysis clarified biological complexity of the Vandenboschia radicans complex (Hymenophyllaceae) in Japan and adjacent areas. American Journal of Botany 92: 1535–1547.</a:t>
            </a:r>
          </a:p>
          <a:p>
            <a:endParaRPr lang="en-US"/>
          </a:p>
        </p:txBody>
      </p:sp>
      <p:sp>
        <p:nvSpPr>
          <p:cNvPr id="4" name="Slide Number Placeholder 3"/>
          <p:cNvSpPr>
            <a:spLocks noGrp="1"/>
          </p:cNvSpPr>
          <p:nvPr>
            <p:ph type="sldNum" sz="quarter" idx="5"/>
          </p:nvPr>
        </p:nvSpPr>
        <p:spPr/>
        <p:txBody>
          <a:bodyPr/>
          <a:lstStyle/>
          <a:p>
            <a:pPr>
              <a:defRPr/>
            </a:pPr>
            <a:fld id="{6AD895CE-B5A0-A24C-82DD-29A7CFFB068F}" type="slidenum">
              <a:rPr lang="en-US" altLang="en-US"/>
              <a:pPr>
                <a:defRPr/>
              </a:pPr>
              <a:t>78</a:t>
            </a:fld>
            <a:endParaRPr lang="en-US" altLang="en-US"/>
          </a:p>
        </p:txBody>
      </p:sp>
    </p:spTree>
    <p:extLst>
      <p:ext uri="{BB962C8B-B14F-4D97-AF65-F5344CB8AC3E}">
        <p14:creationId xmlns:p14="http://schemas.microsoft.com/office/powerpoint/2010/main" val="426508346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84</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325238194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a:extLst>
              <a:ext uri="{FF2B5EF4-FFF2-40B4-BE49-F238E27FC236}">
                <a16:creationId xmlns:a16="http://schemas.microsoft.com/office/drawing/2014/main" id="{E7A0CE22-3C0D-DB4D-8B88-08FAD2E36025}"/>
              </a:ext>
            </a:extLst>
          </p:cNvPr>
          <p:cNvSpPr>
            <a:spLocks noGrp="1" noRot="1" noChangeAspect="1" noChangeArrowheads="1" noTextEdit="1"/>
          </p:cNvSpPr>
          <p:nvPr>
            <p:ph type="sldImg"/>
          </p:nvPr>
        </p:nvSpPr>
        <p:spPr>
          <a:ln/>
        </p:spPr>
      </p:sp>
      <p:sp>
        <p:nvSpPr>
          <p:cNvPr id="99330" name="Notes Placeholder 2">
            <a:extLst>
              <a:ext uri="{FF2B5EF4-FFF2-40B4-BE49-F238E27FC236}">
                <a16:creationId xmlns:a16="http://schemas.microsoft.com/office/drawing/2014/main" id="{5CBA6509-AF2A-0E4C-8D3C-895B6F3A619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99331" name="Slide Number Placeholder 3">
            <a:extLst>
              <a:ext uri="{FF2B5EF4-FFF2-40B4-BE49-F238E27FC236}">
                <a16:creationId xmlns:a16="http://schemas.microsoft.com/office/drawing/2014/main" id="{B6B633F0-60E6-1D4A-BED2-618571FA5D9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3E72BCB-2DA8-B04A-91F2-19361FC186DB}" type="slidenum">
              <a:rPr lang="en-US" altLang="en-US" sz="1200" smtClean="0"/>
              <a:pPr/>
              <a:t>86</a:t>
            </a:fld>
            <a:endParaRPr lang="en-US" altLang="en-US" sz="1200"/>
          </a:p>
        </p:txBody>
      </p:sp>
    </p:spTree>
    <p:extLst>
      <p:ext uri="{BB962C8B-B14F-4D97-AF65-F5344CB8AC3E}">
        <p14:creationId xmlns:p14="http://schemas.microsoft.com/office/powerpoint/2010/main" val="136641248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a:extLst>
              <a:ext uri="{FF2B5EF4-FFF2-40B4-BE49-F238E27FC236}">
                <a16:creationId xmlns:a16="http://schemas.microsoft.com/office/drawing/2014/main" id="{41A187CB-A382-9744-A7CA-A4150C2D10DD}"/>
              </a:ext>
            </a:extLst>
          </p:cNvPr>
          <p:cNvSpPr>
            <a:spLocks noGrp="1" noRot="1" noChangeAspect="1" noChangeArrowheads="1" noTextEdit="1"/>
          </p:cNvSpPr>
          <p:nvPr>
            <p:ph type="sldImg"/>
          </p:nvPr>
        </p:nvSpPr>
        <p:spPr>
          <a:ln/>
        </p:spPr>
      </p:sp>
      <p:sp>
        <p:nvSpPr>
          <p:cNvPr id="83970" name="Notes Placeholder 2">
            <a:extLst>
              <a:ext uri="{FF2B5EF4-FFF2-40B4-BE49-F238E27FC236}">
                <a16:creationId xmlns:a16="http://schemas.microsoft.com/office/drawing/2014/main" id="{8AF35347-27E8-964E-AC99-217B8554009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Widespread, indeed circumboreal, interrupted as it is confined to wet, montane forests throughout.</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Our work, with Stacy, was fortunate to be based on a wideranging samplew  from seven parts of the range ….</a:t>
            </a:r>
          </a:p>
        </p:txBody>
      </p:sp>
      <p:sp>
        <p:nvSpPr>
          <p:cNvPr id="83971" name="Slide Number Placeholder 3">
            <a:extLst>
              <a:ext uri="{FF2B5EF4-FFF2-40B4-BE49-F238E27FC236}">
                <a16:creationId xmlns:a16="http://schemas.microsoft.com/office/drawing/2014/main" id="{A961D90E-FF43-2343-A0C3-1E5A32D1495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67B5B74-DA8C-D04E-904A-9479673EC519}" type="slidenum">
              <a:rPr lang="en-US" altLang="en-US" sz="1200" smtClean="0"/>
              <a:pPr/>
              <a:t>90</a:t>
            </a:fld>
            <a:endParaRPr lang="en-US" altLang="en-US" sz="1200"/>
          </a:p>
        </p:txBody>
      </p:sp>
    </p:spTree>
    <p:extLst>
      <p:ext uri="{BB962C8B-B14F-4D97-AF65-F5344CB8AC3E}">
        <p14:creationId xmlns:p14="http://schemas.microsoft.com/office/powerpoint/2010/main" val="168540387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0FFF3DBD-33FC-8548-9046-DBBBBF462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EF13755-A9B0-3E49-ACB7-990DD28B6BEE}" type="slidenum">
              <a:rPr lang="en-US" altLang="en-US" sz="1200" smtClean="0"/>
              <a:pPr/>
              <a:t>91</a:t>
            </a:fld>
            <a:endParaRPr lang="en-US" altLang="en-US" sz="1200"/>
          </a:p>
        </p:txBody>
      </p:sp>
      <p:sp>
        <p:nvSpPr>
          <p:cNvPr id="107522" name="Rectangle 2">
            <a:extLst>
              <a:ext uri="{FF2B5EF4-FFF2-40B4-BE49-F238E27FC236}">
                <a16:creationId xmlns:a16="http://schemas.microsoft.com/office/drawing/2014/main" id="{025DE276-159F-CC40-AC3A-FE92073C2A67}"/>
              </a:ext>
            </a:extLst>
          </p:cNvPr>
          <p:cNvSpPr>
            <a:spLocks noGrp="1" noRot="1" noChangeAspect="1" noChangeArrowheads="1" noTextEdit="1"/>
          </p:cNvSpPr>
          <p:nvPr>
            <p:ph type="sldImg"/>
          </p:nvPr>
        </p:nvSpPr>
        <p:spPr>
          <a:solidFill>
            <a:srgbClr val="FFFFFF"/>
          </a:solidFill>
          <a:ln/>
        </p:spPr>
      </p:sp>
      <p:sp>
        <p:nvSpPr>
          <p:cNvPr id="107523" name="Rectangle 3">
            <a:extLst>
              <a:ext uri="{FF2B5EF4-FFF2-40B4-BE49-F238E27FC236}">
                <a16:creationId xmlns:a16="http://schemas.microsoft.com/office/drawing/2014/main" id="{936F4005-1A82-C34F-9773-658654A044D9}"/>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6382310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a:extLst>
              <a:ext uri="{FF2B5EF4-FFF2-40B4-BE49-F238E27FC236}">
                <a16:creationId xmlns:a16="http://schemas.microsoft.com/office/drawing/2014/main" id="{D9F3AD85-230E-A24C-9303-6F1B49AB23F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D06C16C-A269-1044-9A9F-134422D50A83}" type="slidenum">
              <a:rPr lang="en-US" altLang="en-US" sz="1200" smtClean="0"/>
              <a:pPr/>
              <a:t>95</a:t>
            </a:fld>
            <a:endParaRPr lang="en-US" altLang="en-US" sz="1200"/>
          </a:p>
        </p:txBody>
      </p:sp>
      <p:sp>
        <p:nvSpPr>
          <p:cNvPr id="48130" name="Rectangle 2">
            <a:extLst>
              <a:ext uri="{FF2B5EF4-FFF2-40B4-BE49-F238E27FC236}">
                <a16:creationId xmlns:a16="http://schemas.microsoft.com/office/drawing/2014/main" id="{1680F56F-013C-6E47-8455-1CF1585B6865}"/>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41D7DDEB-438E-1443-94A0-5D763AF060D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309215091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Slide Number Placeholder 7">
            <a:extLst>
              <a:ext uri="{FF2B5EF4-FFF2-40B4-BE49-F238E27FC236}">
                <a16:creationId xmlns:a16="http://schemas.microsoft.com/office/drawing/2014/main" id="{F5BBA4D2-3F8B-9845-8677-1DC83C048AC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7AEB422-CE6D-6F47-88EB-F3F3C7405653}" type="slidenum">
              <a:rPr lang="en-US" altLang="en-US" sz="1200" smtClean="0"/>
              <a:pPr/>
              <a:t>96</a:t>
            </a:fld>
            <a:endParaRPr lang="en-US" altLang="en-US" sz="1200"/>
          </a:p>
        </p:txBody>
      </p:sp>
      <p:sp>
        <p:nvSpPr>
          <p:cNvPr id="146434" name="Rectangle 7">
            <a:extLst>
              <a:ext uri="{FF2B5EF4-FFF2-40B4-BE49-F238E27FC236}">
                <a16:creationId xmlns:a16="http://schemas.microsoft.com/office/drawing/2014/main" id="{D380DA00-81AF-9C49-B935-B25C4642190B}"/>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75F00CAA-FDB8-044E-AC07-673B09884B3A}"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96</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46435" name="Rectangle 2">
            <a:extLst>
              <a:ext uri="{FF2B5EF4-FFF2-40B4-BE49-F238E27FC236}">
                <a16:creationId xmlns:a16="http://schemas.microsoft.com/office/drawing/2014/main" id="{8F1AC8FA-0707-E545-A984-C09213572FC9}"/>
              </a:ext>
            </a:extLst>
          </p:cNvPr>
          <p:cNvSpPr>
            <a:spLocks noGrp="1" noRot="1" noChangeAspect="1" noChangeArrowheads="1" noTextEdit="1"/>
          </p:cNvSpPr>
          <p:nvPr>
            <p:ph type="sldImg"/>
          </p:nvPr>
        </p:nvSpPr>
        <p:spPr>
          <a:solidFill>
            <a:srgbClr val="FFFFFF"/>
          </a:solidFill>
          <a:ln/>
        </p:spPr>
      </p:sp>
      <p:sp>
        <p:nvSpPr>
          <p:cNvPr id="146436" name="Rectangle 3">
            <a:extLst>
              <a:ext uri="{FF2B5EF4-FFF2-40B4-BE49-F238E27FC236}">
                <a16:creationId xmlns:a16="http://schemas.microsoft.com/office/drawing/2014/main" id="{A04CCC18-7C7A-E34A-BA1A-007DD678B6D5}"/>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Slide Number Placeholder 7">
            <a:extLst>
              <a:ext uri="{FF2B5EF4-FFF2-40B4-BE49-F238E27FC236}">
                <a16:creationId xmlns:a16="http://schemas.microsoft.com/office/drawing/2014/main" id="{679CE04F-053C-7440-BF15-DE2544C35D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3023958A-CA5B-A34F-9502-7F3DBC30A10F}" type="slidenum">
              <a:rPr lang="en-US" altLang="en-US" sz="1200" smtClean="0"/>
              <a:pPr/>
              <a:t>97</a:t>
            </a:fld>
            <a:endParaRPr lang="en-US" altLang="en-US" sz="1200"/>
          </a:p>
        </p:txBody>
      </p:sp>
      <p:sp>
        <p:nvSpPr>
          <p:cNvPr id="148482" name="Rectangle 7">
            <a:extLst>
              <a:ext uri="{FF2B5EF4-FFF2-40B4-BE49-F238E27FC236}">
                <a16:creationId xmlns:a16="http://schemas.microsoft.com/office/drawing/2014/main" id="{3561A92E-CAE4-124C-A8EA-3927E4A48160}"/>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D88288FB-F0E5-4E41-94AA-E38B1C53E716}"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97</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48483" name="Rectangle 2">
            <a:extLst>
              <a:ext uri="{FF2B5EF4-FFF2-40B4-BE49-F238E27FC236}">
                <a16:creationId xmlns:a16="http://schemas.microsoft.com/office/drawing/2014/main" id="{C937B531-5B37-E84E-8C57-C045CCD9C1F6}"/>
              </a:ext>
            </a:extLst>
          </p:cNvPr>
          <p:cNvSpPr>
            <a:spLocks noGrp="1" noRot="1" noChangeAspect="1" noChangeArrowheads="1" noTextEdit="1"/>
          </p:cNvSpPr>
          <p:nvPr>
            <p:ph type="sldImg"/>
          </p:nvPr>
        </p:nvSpPr>
        <p:spPr>
          <a:solidFill>
            <a:srgbClr val="FFFFFF"/>
          </a:solidFill>
          <a:ln/>
        </p:spPr>
      </p:sp>
      <p:sp>
        <p:nvSpPr>
          <p:cNvPr id="148484" name="Rectangle 3">
            <a:extLst>
              <a:ext uri="{FF2B5EF4-FFF2-40B4-BE49-F238E27FC236}">
                <a16:creationId xmlns:a16="http://schemas.microsoft.com/office/drawing/2014/main" id="{D8CFC6E3-77F5-7F48-860A-7453091DF8F6}"/>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Slide Number Placeholder 7">
            <a:extLst>
              <a:ext uri="{FF2B5EF4-FFF2-40B4-BE49-F238E27FC236}">
                <a16:creationId xmlns:a16="http://schemas.microsoft.com/office/drawing/2014/main" id="{D35C6796-8EBD-FE40-B35D-CE5BC36E331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6506050-D3CC-0A4A-80A0-F742CA64A247}" type="slidenum">
              <a:rPr lang="en-US" altLang="en-US" sz="1200" smtClean="0"/>
              <a:pPr/>
              <a:t>98</a:t>
            </a:fld>
            <a:endParaRPr lang="en-US" altLang="en-US" sz="1200"/>
          </a:p>
        </p:txBody>
      </p:sp>
      <p:sp>
        <p:nvSpPr>
          <p:cNvPr id="150530" name="Rectangle 7">
            <a:extLst>
              <a:ext uri="{FF2B5EF4-FFF2-40B4-BE49-F238E27FC236}">
                <a16:creationId xmlns:a16="http://schemas.microsoft.com/office/drawing/2014/main" id="{86636920-E131-0144-98EE-33A97BAB6BD2}"/>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9F05AC40-7B18-6D43-AC3D-98D2A337AD6B}"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98</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50531" name="Rectangle 2">
            <a:extLst>
              <a:ext uri="{FF2B5EF4-FFF2-40B4-BE49-F238E27FC236}">
                <a16:creationId xmlns:a16="http://schemas.microsoft.com/office/drawing/2014/main" id="{39ADC23E-0550-7948-941E-B34E1E1E40F1}"/>
              </a:ext>
            </a:extLst>
          </p:cNvPr>
          <p:cNvSpPr>
            <a:spLocks noGrp="1" noRot="1" noChangeAspect="1" noChangeArrowheads="1" noTextEdit="1"/>
          </p:cNvSpPr>
          <p:nvPr>
            <p:ph type="sldImg"/>
          </p:nvPr>
        </p:nvSpPr>
        <p:spPr>
          <a:solidFill>
            <a:srgbClr val="FFFFFF"/>
          </a:solidFill>
          <a:ln/>
        </p:spPr>
      </p:sp>
      <p:sp>
        <p:nvSpPr>
          <p:cNvPr id="150532" name="Rectangle 3">
            <a:extLst>
              <a:ext uri="{FF2B5EF4-FFF2-40B4-BE49-F238E27FC236}">
                <a16:creationId xmlns:a16="http://schemas.microsoft.com/office/drawing/2014/main" id="{1A7C13D3-D2A7-D349-9CBE-89761B11672B}"/>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Slide Number Placeholder 7">
            <a:extLst>
              <a:ext uri="{FF2B5EF4-FFF2-40B4-BE49-F238E27FC236}">
                <a16:creationId xmlns:a16="http://schemas.microsoft.com/office/drawing/2014/main" id="{48DC3650-7C55-B04F-9ADD-D0F9C16818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E30FE40C-D4F6-AD42-B5E7-F21E707AFF24}" type="slidenum">
              <a:rPr lang="en-US" altLang="en-US" sz="1200" smtClean="0"/>
              <a:pPr/>
              <a:t>99</a:t>
            </a:fld>
            <a:endParaRPr lang="en-US" altLang="en-US" sz="1200"/>
          </a:p>
        </p:txBody>
      </p:sp>
      <p:sp>
        <p:nvSpPr>
          <p:cNvPr id="152578" name="Rectangle 7">
            <a:extLst>
              <a:ext uri="{FF2B5EF4-FFF2-40B4-BE49-F238E27FC236}">
                <a16:creationId xmlns:a16="http://schemas.microsoft.com/office/drawing/2014/main" id="{09B19519-B4E2-FD43-9F70-539132549885}"/>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D254285F-4271-BE40-83A9-CD7386F00A42}"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99</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52579" name="Rectangle 2">
            <a:extLst>
              <a:ext uri="{FF2B5EF4-FFF2-40B4-BE49-F238E27FC236}">
                <a16:creationId xmlns:a16="http://schemas.microsoft.com/office/drawing/2014/main" id="{86401912-CFCB-FD40-9E1E-8BAA1CBD73A9}"/>
              </a:ext>
            </a:extLst>
          </p:cNvPr>
          <p:cNvSpPr>
            <a:spLocks noGrp="1" noRot="1" noChangeAspect="1" noChangeArrowheads="1" noTextEdit="1"/>
          </p:cNvSpPr>
          <p:nvPr>
            <p:ph type="sldImg"/>
          </p:nvPr>
        </p:nvSpPr>
        <p:spPr>
          <a:solidFill>
            <a:srgbClr val="FFFFFF"/>
          </a:solidFill>
          <a:ln/>
        </p:spPr>
      </p:sp>
      <p:sp>
        <p:nvSpPr>
          <p:cNvPr id="152580" name="Rectangle 3">
            <a:extLst>
              <a:ext uri="{FF2B5EF4-FFF2-40B4-BE49-F238E27FC236}">
                <a16:creationId xmlns:a16="http://schemas.microsoft.com/office/drawing/2014/main" id="{039EEA98-982E-B747-8C03-68C95DAAD667}"/>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a:extLst>
              <a:ext uri="{FF2B5EF4-FFF2-40B4-BE49-F238E27FC236}">
                <a16:creationId xmlns:a16="http://schemas.microsoft.com/office/drawing/2014/main" id="{A26D6388-1407-8346-8A70-4474BBCDE8F6}"/>
              </a:ext>
            </a:extLst>
          </p:cNvPr>
          <p:cNvSpPr>
            <a:spLocks noGrp="1" noRot="1" noChangeAspect="1" noChangeArrowheads="1" noTextEdit="1"/>
          </p:cNvSpPr>
          <p:nvPr>
            <p:ph type="sldImg"/>
          </p:nvPr>
        </p:nvSpPr>
        <p:spPr>
          <a:ln/>
        </p:spPr>
      </p:sp>
      <p:sp>
        <p:nvSpPr>
          <p:cNvPr id="105474" name="Notes Placeholder 2">
            <a:extLst>
              <a:ext uri="{FF2B5EF4-FFF2-40B4-BE49-F238E27FC236}">
                <a16:creationId xmlns:a16="http://schemas.microsoft.com/office/drawing/2014/main" id="{DB2E88F3-48BB-3940-B56B-05C7D05ADFD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Widespread, indeed circumboreal, interrupted as it is confined to wet, montane forests throughout.</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Our work, with Stacy, was fortunate to be based on a wideranging samplew  from seven parts of the range ….</a:t>
            </a:r>
          </a:p>
        </p:txBody>
      </p:sp>
      <p:sp>
        <p:nvSpPr>
          <p:cNvPr id="105475" name="Slide Number Placeholder 3">
            <a:extLst>
              <a:ext uri="{FF2B5EF4-FFF2-40B4-BE49-F238E27FC236}">
                <a16:creationId xmlns:a16="http://schemas.microsoft.com/office/drawing/2014/main" id="{244F7A23-1474-E943-9A01-5AF3B7934EA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F57C48AD-FFE7-784C-BF7E-6A1C1009510B}" type="slidenum">
              <a:rPr lang="en-US" altLang="en-US" sz="1200" smtClean="0"/>
              <a:pPr/>
              <a:t>101</a:t>
            </a:fld>
            <a:endParaRPr lang="en-US" altLang="en-US" sz="1200"/>
          </a:p>
        </p:txBody>
      </p:sp>
    </p:spTree>
    <p:extLst>
      <p:ext uri="{BB962C8B-B14F-4D97-AF65-F5344CB8AC3E}">
        <p14:creationId xmlns:p14="http://schemas.microsoft.com/office/powerpoint/2010/main" val="255587685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Slide Number Placeholder 7">
            <a:extLst>
              <a:ext uri="{FF2B5EF4-FFF2-40B4-BE49-F238E27FC236}">
                <a16:creationId xmlns:a16="http://schemas.microsoft.com/office/drawing/2014/main" id="{B850E1F1-ACEC-9D49-84FF-9DF0877E67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81E4C86-3997-A14D-80F0-52BA4DA08E03}" type="slidenum">
              <a:rPr lang="en-US" altLang="en-US" sz="1200" smtClean="0"/>
              <a:pPr/>
              <a:t>102</a:t>
            </a:fld>
            <a:endParaRPr lang="en-US" altLang="en-US" sz="1200"/>
          </a:p>
        </p:txBody>
      </p:sp>
      <p:sp>
        <p:nvSpPr>
          <p:cNvPr id="154626" name="Rectangle 7">
            <a:extLst>
              <a:ext uri="{FF2B5EF4-FFF2-40B4-BE49-F238E27FC236}">
                <a16:creationId xmlns:a16="http://schemas.microsoft.com/office/drawing/2014/main" id="{3166FE79-4AD6-FE46-9356-DF461BBF6DD4}"/>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057BC157-288E-CC42-B9A9-AA83BF61C84C}"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102</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54627" name="Rectangle 2">
            <a:extLst>
              <a:ext uri="{FF2B5EF4-FFF2-40B4-BE49-F238E27FC236}">
                <a16:creationId xmlns:a16="http://schemas.microsoft.com/office/drawing/2014/main" id="{9DEFAE79-6C4E-4044-8401-771440537397}"/>
              </a:ext>
            </a:extLst>
          </p:cNvPr>
          <p:cNvSpPr>
            <a:spLocks noGrp="1" noRot="1" noChangeAspect="1" noChangeArrowheads="1" noTextEdit="1"/>
          </p:cNvSpPr>
          <p:nvPr>
            <p:ph type="sldImg"/>
          </p:nvPr>
        </p:nvSpPr>
        <p:spPr>
          <a:solidFill>
            <a:srgbClr val="FFFFFF"/>
          </a:solidFill>
          <a:ln/>
        </p:spPr>
      </p:sp>
      <p:sp>
        <p:nvSpPr>
          <p:cNvPr id="154628" name="Rectangle 3">
            <a:extLst>
              <a:ext uri="{FF2B5EF4-FFF2-40B4-BE49-F238E27FC236}">
                <a16:creationId xmlns:a16="http://schemas.microsoft.com/office/drawing/2014/main" id="{799DAC4F-43EE-EB41-8AA0-514D34263646}"/>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Rectangle 7">
            <a:extLst>
              <a:ext uri="{FF2B5EF4-FFF2-40B4-BE49-F238E27FC236}">
                <a16:creationId xmlns:a16="http://schemas.microsoft.com/office/drawing/2014/main" id="{E89C60C7-723D-A14F-9F5F-E493426DB5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E117527-3A0C-A541-B591-22BD190C427B}" type="slidenum">
              <a:rPr lang="en-US" altLang="en-US" sz="1200" smtClean="0"/>
              <a:pPr/>
              <a:t>103</a:t>
            </a:fld>
            <a:endParaRPr lang="en-US" altLang="en-US" sz="1200"/>
          </a:p>
        </p:txBody>
      </p:sp>
      <p:sp>
        <p:nvSpPr>
          <p:cNvPr id="156674" name="Rectangle 2">
            <a:extLst>
              <a:ext uri="{FF2B5EF4-FFF2-40B4-BE49-F238E27FC236}">
                <a16:creationId xmlns:a16="http://schemas.microsoft.com/office/drawing/2014/main" id="{AD7168B4-6A32-7242-8A2C-9721D0BA632B}"/>
              </a:ext>
            </a:extLst>
          </p:cNvPr>
          <p:cNvSpPr>
            <a:spLocks noGrp="1" noRot="1" noChangeAspect="1" noChangeArrowheads="1" noTextEdit="1"/>
          </p:cNvSpPr>
          <p:nvPr>
            <p:ph type="sldImg"/>
          </p:nvPr>
        </p:nvSpPr>
        <p:spPr>
          <a:ln/>
        </p:spPr>
      </p:sp>
      <p:sp>
        <p:nvSpPr>
          <p:cNvPr id="156675" name="Rectangle 3">
            <a:extLst>
              <a:ext uri="{FF2B5EF4-FFF2-40B4-BE49-F238E27FC236}">
                <a16:creationId xmlns:a16="http://schemas.microsoft.com/office/drawing/2014/main" id="{FF6ECF36-7424-5D47-B31A-7EA153B6CB0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Slide Number Placeholder 7">
            <a:extLst>
              <a:ext uri="{FF2B5EF4-FFF2-40B4-BE49-F238E27FC236}">
                <a16:creationId xmlns:a16="http://schemas.microsoft.com/office/drawing/2014/main" id="{6116835B-1291-8D4C-8C05-E2FF7AEE008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44802AC7-9136-704A-A27C-348D382D61F1}" type="slidenum">
              <a:rPr lang="en-US" altLang="en-US" sz="1200" smtClean="0"/>
              <a:pPr/>
              <a:t>104</a:t>
            </a:fld>
            <a:endParaRPr lang="en-US" altLang="en-US" sz="1200"/>
          </a:p>
        </p:txBody>
      </p:sp>
      <p:sp>
        <p:nvSpPr>
          <p:cNvPr id="158722" name="Rectangle 7">
            <a:extLst>
              <a:ext uri="{FF2B5EF4-FFF2-40B4-BE49-F238E27FC236}">
                <a16:creationId xmlns:a16="http://schemas.microsoft.com/office/drawing/2014/main" id="{069B1A44-552C-2746-BA84-33D320905BAC}"/>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57C794D4-1050-9345-A09F-23A9E344CA43}" type="slidenum">
              <a:rPr lang="en-US" altLang="en-US" sz="1200">
                <a:latin typeface="Arial" panose="020B0604020202020204" pitchFamily="34" charset="0"/>
              </a:rPr>
              <a:pPr algn="r"/>
              <a:t>104</a:t>
            </a:fld>
            <a:endParaRPr lang="en-US" altLang="en-US" sz="1200">
              <a:latin typeface="Arial" panose="020B0604020202020204" pitchFamily="34" charset="0"/>
            </a:endParaRPr>
          </a:p>
        </p:txBody>
      </p:sp>
      <p:sp>
        <p:nvSpPr>
          <p:cNvPr id="158723" name="Rectangle 2">
            <a:extLst>
              <a:ext uri="{FF2B5EF4-FFF2-40B4-BE49-F238E27FC236}">
                <a16:creationId xmlns:a16="http://schemas.microsoft.com/office/drawing/2014/main" id="{4A144A0C-0BB1-9E4B-AD8F-C5F633E456C5}"/>
              </a:ext>
            </a:extLst>
          </p:cNvPr>
          <p:cNvSpPr>
            <a:spLocks noGrp="1" noRot="1" noChangeAspect="1" noChangeArrowheads="1" noTextEdit="1"/>
          </p:cNvSpPr>
          <p:nvPr>
            <p:ph type="sldImg"/>
          </p:nvPr>
        </p:nvSpPr>
        <p:spPr>
          <a:solidFill>
            <a:srgbClr val="FFFFFF"/>
          </a:solidFill>
          <a:ln/>
        </p:spPr>
      </p:sp>
      <p:sp>
        <p:nvSpPr>
          <p:cNvPr id="158724" name="Rectangle 3">
            <a:extLst>
              <a:ext uri="{FF2B5EF4-FFF2-40B4-BE49-F238E27FC236}">
                <a16:creationId xmlns:a16="http://schemas.microsoft.com/office/drawing/2014/main" id="{6303AF73-9A9C-4B4F-BEE0-EFDEDBE67A8F}"/>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Recent advancements in molecular technologies have given biologists new approaches to quantify and assess genetic variation </a:t>
            </a: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Slide Number Placeholder 7">
            <a:extLst>
              <a:ext uri="{FF2B5EF4-FFF2-40B4-BE49-F238E27FC236}">
                <a16:creationId xmlns:a16="http://schemas.microsoft.com/office/drawing/2014/main" id="{10B971AB-1790-F04E-9FD4-48A329FE853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8A812DC-9A57-C64E-9877-493385692182}" type="slidenum">
              <a:rPr lang="en-US" altLang="en-US" sz="1200" smtClean="0"/>
              <a:pPr/>
              <a:t>105</a:t>
            </a:fld>
            <a:endParaRPr lang="en-US" altLang="en-US" sz="1200"/>
          </a:p>
        </p:txBody>
      </p:sp>
      <p:sp>
        <p:nvSpPr>
          <p:cNvPr id="160770" name="Rectangle 7">
            <a:extLst>
              <a:ext uri="{FF2B5EF4-FFF2-40B4-BE49-F238E27FC236}">
                <a16:creationId xmlns:a16="http://schemas.microsoft.com/office/drawing/2014/main" id="{FE8E8FBA-736C-4B48-BAD7-12EB3734854D}"/>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1E623C52-42BD-AD49-9718-3DC009CC5C41}"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105</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60771" name="Rectangle 2">
            <a:extLst>
              <a:ext uri="{FF2B5EF4-FFF2-40B4-BE49-F238E27FC236}">
                <a16:creationId xmlns:a16="http://schemas.microsoft.com/office/drawing/2014/main" id="{F5BD0840-507B-5C42-B28A-0E15B1AC0435}"/>
              </a:ext>
            </a:extLst>
          </p:cNvPr>
          <p:cNvSpPr>
            <a:spLocks noGrp="1" noRot="1" noChangeAspect="1" noChangeArrowheads="1" noTextEdit="1"/>
          </p:cNvSpPr>
          <p:nvPr>
            <p:ph type="sldImg"/>
          </p:nvPr>
        </p:nvSpPr>
        <p:spPr>
          <a:solidFill>
            <a:srgbClr val="FFFFFF"/>
          </a:solidFill>
          <a:ln/>
        </p:spPr>
      </p:sp>
      <p:sp>
        <p:nvSpPr>
          <p:cNvPr id="160772" name="Rectangle 3">
            <a:extLst>
              <a:ext uri="{FF2B5EF4-FFF2-40B4-BE49-F238E27FC236}">
                <a16:creationId xmlns:a16="http://schemas.microsoft.com/office/drawing/2014/main" id="{511B944C-4FCC-444F-9F0E-E1E197F16103}"/>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Same as the prior image but with color and letters to delineate the clans discussed in my thesis - </a:t>
            </a:r>
          </a:p>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Unrooted Neighbor-Joining network of diploid and tetraploid accessions. Non - terminal branches of negative length have been collapsed and  the values have been transferred  to adjacent branched to maintain the topology. Distance measurement are presented along the branches and bootstrap values &gt;50 are presented at the nodes.</a:t>
            </a: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Slide Number Placeholder 7">
            <a:extLst>
              <a:ext uri="{FF2B5EF4-FFF2-40B4-BE49-F238E27FC236}">
                <a16:creationId xmlns:a16="http://schemas.microsoft.com/office/drawing/2014/main" id="{E22D3122-08BC-2848-8867-CC7AB94B6B7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0F40033B-7254-2B42-893A-F59769C9255E}" type="slidenum">
              <a:rPr lang="en-US" altLang="en-US" sz="1200" smtClean="0"/>
              <a:pPr/>
              <a:t>106</a:t>
            </a:fld>
            <a:endParaRPr lang="en-US" altLang="en-US" sz="1200"/>
          </a:p>
        </p:txBody>
      </p:sp>
      <p:sp>
        <p:nvSpPr>
          <p:cNvPr id="162818" name="Rectangle 7">
            <a:extLst>
              <a:ext uri="{FF2B5EF4-FFF2-40B4-BE49-F238E27FC236}">
                <a16:creationId xmlns:a16="http://schemas.microsoft.com/office/drawing/2014/main" id="{D5137EA3-197D-9347-85AD-6CCE7EA35182}"/>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a:fld id="{A174AF97-9AD3-0443-BD65-77A4F2402DA8}" type="slidenum">
              <a:rPr lang="en-US" altLang="en-US" sz="1200">
                <a:latin typeface="Helvetica" pitchFamily="2" charset="0"/>
                <a:ea typeface="ヒラギノ角ゴ Pro W3" panose="020B0300000000000000" pitchFamily="34" charset="-128"/>
                <a:cs typeface="ヒラギノ角ゴ Pro W3" panose="020B0300000000000000" pitchFamily="34" charset="-128"/>
              </a:rPr>
              <a:pPr algn="r"/>
              <a:t>106</a:t>
            </a:fld>
            <a:endParaRPr lang="en-US" altLang="en-US" sz="1200">
              <a:latin typeface="Helvetica" pitchFamily="2" charset="0"/>
              <a:ea typeface="ヒラギノ角ゴ Pro W3" panose="020B0300000000000000" pitchFamily="34" charset="-128"/>
              <a:cs typeface="ヒラギノ角ゴ Pro W3" panose="020B0300000000000000" pitchFamily="34" charset="-128"/>
            </a:endParaRPr>
          </a:p>
        </p:txBody>
      </p:sp>
      <p:sp>
        <p:nvSpPr>
          <p:cNvPr id="162819" name="Rectangle 2">
            <a:extLst>
              <a:ext uri="{FF2B5EF4-FFF2-40B4-BE49-F238E27FC236}">
                <a16:creationId xmlns:a16="http://schemas.microsoft.com/office/drawing/2014/main" id="{6DFCB8E0-02F1-6741-9E91-BE5A6340ACF0}"/>
              </a:ext>
            </a:extLst>
          </p:cNvPr>
          <p:cNvSpPr>
            <a:spLocks noGrp="1" noRot="1" noChangeAspect="1" noChangeArrowheads="1" noTextEdit="1"/>
          </p:cNvSpPr>
          <p:nvPr>
            <p:ph type="sldImg"/>
          </p:nvPr>
        </p:nvSpPr>
        <p:spPr>
          <a:solidFill>
            <a:srgbClr val="FFFFFF"/>
          </a:solidFill>
          <a:ln/>
        </p:spPr>
      </p:sp>
      <p:sp>
        <p:nvSpPr>
          <p:cNvPr id="162820" name="Rectangle 3">
            <a:extLst>
              <a:ext uri="{FF2B5EF4-FFF2-40B4-BE49-F238E27FC236}">
                <a16:creationId xmlns:a16="http://schemas.microsoft.com/office/drawing/2014/main" id="{C2E098BB-CB1B-7B4A-99E6-509D0AEA41EF}"/>
              </a:ext>
            </a:extLst>
          </p:cNvPr>
          <p:cNvSpPr>
            <a:spLocks noGrp="1" noChangeArrowheads="1"/>
          </p:cNvSpPr>
          <p:nvPr>
            <p:ph type="body" idx="1"/>
          </p:nvPr>
        </p:nvSpPr>
        <p:spPr>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Same as the prior image but with color and letters to delineate the clans discussed in my thesis - </a:t>
            </a:r>
          </a:p>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Unrooted Neighbor-Joining network of diploid and tetraploid accessions. Non - terminal branches of negative length have been collapsed and  the values have been transferred  to adjacent branched to maintain the topology. Distance measurement are presented along the branches and bootstrap values &gt;50 are presented at the nodes.</a:t>
            </a: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Rectangle 7">
            <a:extLst>
              <a:ext uri="{FF2B5EF4-FFF2-40B4-BE49-F238E27FC236}">
                <a16:creationId xmlns:a16="http://schemas.microsoft.com/office/drawing/2014/main" id="{BD3B7D1C-1676-2644-A70E-4B996252A5D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4C091A3-CA7F-934F-BE22-9CEEDDEF1A00}" type="slidenum">
              <a:rPr lang="en-US" altLang="en-US" sz="1200" smtClean="0"/>
              <a:pPr/>
              <a:t>108</a:t>
            </a:fld>
            <a:endParaRPr lang="en-US" altLang="en-US" sz="1200"/>
          </a:p>
        </p:txBody>
      </p:sp>
      <p:sp>
        <p:nvSpPr>
          <p:cNvPr id="165890" name="Rectangle 2">
            <a:extLst>
              <a:ext uri="{FF2B5EF4-FFF2-40B4-BE49-F238E27FC236}">
                <a16:creationId xmlns:a16="http://schemas.microsoft.com/office/drawing/2014/main" id="{8934B2B1-9DB5-DD4B-A528-836D1D721337}"/>
              </a:ext>
            </a:extLst>
          </p:cNvPr>
          <p:cNvSpPr>
            <a:spLocks noGrp="1" noRot="1" noChangeAspect="1" noChangeArrowheads="1" noTextEdit="1"/>
          </p:cNvSpPr>
          <p:nvPr>
            <p:ph type="sldImg"/>
          </p:nvPr>
        </p:nvSpPr>
        <p:spPr>
          <a:ln/>
        </p:spPr>
      </p:sp>
      <p:sp>
        <p:nvSpPr>
          <p:cNvPr id="165891" name="Rectangle 3">
            <a:extLst>
              <a:ext uri="{FF2B5EF4-FFF2-40B4-BE49-F238E27FC236}">
                <a16:creationId xmlns:a16="http://schemas.microsoft.com/office/drawing/2014/main" id="{4C35BA9D-8ACC-7F4C-8D70-7F51C025E1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Times" pitchFamily="2" charset="0"/>
                <a:ea typeface="ＭＳ Ｐゴシック" panose="020B0600070205080204" pitchFamily="34" charset="-128"/>
                <a:cs typeface="ＭＳ Ｐゴシック" panose="020B0600070205080204" pitchFamily="34" charset="-128"/>
              </a:rPr>
              <a:t>fig. 1 from Morzenti (1967) showing</a:t>
            </a:r>
          </a:p>
          <a:p>
            <a:pPr eaLnBrk="1" hangingPunct="1"/>
            <a:r>
              <a:rPr lang="en-US" altLang="en-US" b="1">
                <a:latin typeface="Times" pitchFamily="2" charset="0"/>
                <a:ea typeface="ＭＳ Ｐゴシック" panose="020B0600070205080204" pitchFamily="34" charset="-128"/>
                <a:cs typeface="ＭＳ Ｐゴシック" panose="020B0600070205080204" pitchFamily="34" charset="-128"/>
              </a:rPr>
              <a:t>the morphological intermediacy of </a:t>
            </a:r>
            <a:r>
              <a:rPr lang="en-US" altLang="en-US" b="1" i="1">
                <a:latin typeface="Times" pitchFamily="2" charset="0"/>
                <a:ea typeface="ＭＳ Ｐゴシック" panose="020B0600070205080204" pitchFamily="34" charset="-128"/>
                <a:cs typeface="ＭＳ Ｐゴシック" panose="020B0600070205080204" pitchFamily="34" charset="-128"/>
              </a:rPr>
              <a:t>Asplenium plenum(4x) </a:t>
            </a:r>
            <a:r>
              <a:rPr lang="en-US" altLang="en-US" b="1">
                <a:latin typeface="Times" pitchFamily="2" charset="0"/>
                <a:ea typeface="ＭＳ Ｐゴシック" panose="020B0600070205080204" pitchFamily="34" charset="-128"/>
                <a:cs typeface="ＭＳ Ｐゴシック" panose="020B0600070205080204" pitchFamily="34" charset="-128"/>
              </a:rPr>
              <a:t>in</a:t>
            </a:r>
          </a:p>
          <a:p>
            <a:pPr eaLnBrk="1" hangingPunct="1"/>
            <a:r>
              <a:rPr lang="en-US" altLang="en-US" b="1">
                <a:latin typeface="Times" pitchFamily="2" charset="0"/>
                <a:ea typeface="ＭＳ Ｐゴシック" panose="020B0600070205080204" pitchFamily="34" charset="-128"/>
                <a:cs typeface="ＭＳ Ｐゴシック" panose="020B0600070205080204" pitchFamily="34" charset="-128"/>
              </a:rPr>
              <a:t>both Wagner's and Morzenti's hypotheses. Left to right:</a:t>
            </a:r>
          </a:p>
          <a:p>
            <a:pPr eaLnBrk="1" hangingPunct="1"/>
            <a:r>
              <a:rPr lang="en-US" altLang="en-US" b="1">
                <a:latin typeface="Times" pitchFamily="2" charset="0"/>
                <a:ea typeface="ＭＳ Ｐゴシック" panose="020B0600070205080204" pitchFamily="34" charset="-128"/>
                <a:cs typeface="ＭＳ Ｐゴシック" panose="020B0600070205080204" pitchFamily="34" charset="-128"/>
              </a:rPr>
              <a:t>A. </a:t>
            </a:r>
            <a:r>
              <a:rPr lang="en-US" altLang="en-US" b="1" i="1">
                <a:latin typeface="Times" pitchFamily="2" charset="0"/>
                <a:ea typeface="ＭＳ Ｐゴシック" panose="020B0600070205080204" pitchFamily="34" charset="-128"/>
                <a:cs typeface="ＭＳ Ｐゴシック" panose="020B0600070205080204" pitchFamily="34" charset="-128"/>
              </a:rPr>
              <a:t>cristatum (2x) </a:t>
            </a:r>
            <a:r>
              <a:rPr lang="en-US" altLang="en-US" b="1">
                <a:latin typeface="Times" pitchFamily="2" charset="0"/>
                <a:ea typeface="ＭＳ Ｐゴシック" panose="020B0600070205080204" pitchFamily="34" charset="-128"/>
                <a:cs typeface="ＭＳ Ｐゴシック" panose="020B0600070205080204" pitchFamily="34" charset="-128"/>
              </a:rPr>
              <a:t>(Jamaica); </a:t>
            </a:r>
            <a:r>
              <a:rPr lang="en-US" altLang="en-US" b="1" i="1">
                <a:latin typeface="Times" pitchFamily="2" charset="0"/>
                <a:ea typeface="ＭＳ Ｐゴシック" panose="020B0600070205080204" pitchFamily="34" charset="-128"/>
                <a:cs typeface="ＭＳ Ｐゴシック" panose="020B0600070205080204" pitchFamily="34" charset="-128"/>
              </a:rPr>
              <a:t>A. abscissum(2x)  </a:t>
            </a:r>
            <a:r>
              <a:rPr lang="en-US" altLang="en-US" b="1">
                <a:latin typeface="Times" pitchFamily="2" charset="0"/>
                <a:ea typeface="ＭＳ Ｐゴシック" panose="020B0600070205080204" pitchFamily="34" charset="-128"/>
                <a:cs typeface="ＭＳ Ｐゴシック" panose="020B0600070205080204" pitchFamily="34" charset="-128"/>
              </a:rPr>
              <a:t>(Marion Co., </a:t>
            </a:r>
            <a:r>
              <a:rPr lang="en-US" altLang="en-US" b="1" i="1">
                <a:latin typeface="Times" pitchFamily="2" charset="0"/>
                <a:ea typeface="ＭＳ Ｐゴシック" panose="020B0600070205080204" pitchFamily="34" charset="-128"/>
                <a:cs typeface="ＭＳ Ｐゴシック" panose="020B0600070205080204" pitchFamily="34" charset="-128"/>
              </a:rPr>
              <a:t>FL); </a:t>
            </a:r>
            <a:r>
              <a:rPr lang="en-US" altLang="en-US" b="1">
                <a:latin typeface="Times" pitchFamily="2" charset="0"/>
                <a:ea typeface="ＭＳ Ｐゴシック" panose="020B0600070205080204" pitchFamily="34" charset="-128"/>
                <a:cs typeface="ＭＳ Ｐゴシック" panose="020B0600070205080204" pitchFamily="34" charset="-128"/>
              </a:rPr>
              <a:t>A.</a:t>
            </a:r>
          </a:p>
          <a:p>
            <a:pPr eaLnBrk="1" hangingPunct="1"/>
            <a:r>
              <a:rPr lang="en-US" altLang="en-US" b="1" i="1">
                <a:latin typeface="Times" pitchFamily="2" charset="0"/>
                <a:ea typeface="ＭＳ Ｐゴシック" panose="020B0600070205080204" pitchFamily="34" charset="-128"/>
                <a:cs typeface="ＭＳ Ｐゴシック" panose="020B0600070205080204" pitchFamily="34" charset="-128"/>
              </a:rPr>
              <a:t>plenum </a:t>
            </a:r>
            <a:r>
              <a:rPr lang="en-US" altLang="en-US" b="1">
                <a:latin typeface="Times" pitchFamily="2" charset="0"/>
                <a:ea typeface="ＭＳ Ｐゴシック" panose="020B0600070205080204" pitchFamily="34" charset="-128"/>
                <a:cs typeface="ＭＳ Ｐゴシック" panose="020B0600070205080204" pitchFamily="34" charset="-128"/>
              </a:rPr>
              <a:t>(Sumter Co., FL); A. </a:t>
            </a:r>
            <a:r>
              <a:rPr lang="en-US" altLang="en-US" b="1" i="1">
                <a:latin typeface="Times" pitchFamily="2" charset="0"/>
                <a:ea typeface="ＭＳ Ｐゴシック" panose="020B0600070205080204" pitchFamily="34" charset="-128"/>
                <a:cs typeface="ＭＳ Ｐゴシック" panose="020B0600070205080204" pitchFamily="34" charset="-128"/>
              </a:rPr>
              <a:t>curtissii (3x)  </a:t>
            </a:r>
            <a:r>
              <a:rPr lang="en-US" altLang="en-US" b="1">
                <a:latin typeface="Times" pitchFamily="2" charset="0"/>
                <a:ea typeface="ＭＳ Ｐゴシック" panose="020B0600070205080204" pitchFamily="34" charset="-128"/>
                <a:cs typeface="ＭＳ Ｐゴシック" panose="020B0600070205080204" pitchFamily="34" charset="-128"/>
              </a:rPr>
              <a:t>(Sumter Co., FL); </a:t>
            </a:r>
            <a:r>
              <a:rPr lang="en-US" altLang="en-US" b="1" i="1">
                <a:latin typeface="Times" pitchFamily="2" charset="0"/>
                <a:ea typeface="ＭＳ Ｐゴシック" panose="020B0600070205080204" pitchFamily="34" charset="-128"/>
                <a:cs typeface="ＭＳ Ｐゴシック" panose="020B0600070205080204" pitchFamily="34" charset="-128"/>
              </a:rPr>
              <a:t>A.</a:t>
            </a:r>
          </a:p>
          <a:p>
            <a:pPr eaLnBrk="1" hangingPunct="1"/>
            <a:r>
              <a:rPr lang="en-US" altLang="en-US" b="1" i="1">
                <a:latin typeface="Times" pitchFamily="2" charset="0"/>
                <a:ea typeface="ＭＳ Ｐゴシック" panose="020B0600070205080204" pitchFamily="34" charset="-128"/>
                <a:cs typeface="ＭＳ Ｐゴシック" panose="020B0600070205080204" pitchFamily="34" charset="-128"/>
              </a:rPr>
              <a:t>verecundum (4x)  </a:t>
            </a:r>
            <a:r>
              <a:rPr lang="en-US" altLang="en-US" b="1">
                <a:latin typeface="Times" pitchFamily="2" charset="0"/>
                <a:ea typeface="ＭＳ Ｐゴシック" panose="020B0600070205080204" pitchFamily="34" charset="-128"/>
                <a:cs typeface="ＭＳ Ｐゴシック" panose="020B0600070205080204" pitchFamily="34" charset="-128"/>
              </a:rPr>
              <a:t>(Sumter Co., m).</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Two hypotheses for the</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origin of this species have been proposed. On</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the basis of morphology and cytology, Wagner</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(1963) reasonably proposed that </a:t>
            </a:r>
            <a:r>
              <a:rPr lang="en-US" altLang="en-US" i="1">
                <a:latin typeface="Times" pitchFamily="2" charset="0"/>
                <a:ea typeface="ＭＳ Ｐゴシック" panose="020B0600070205080204" pitchFamily="34" charset="-128"/>
                <a:cs typeface="ＭＳ Ｐゴシック" panose="020B0600070205080204" pitchFamily="34" charset="-128"/>
              </a:rPr>
              <a:t>A. plenum </a:t>
            </a:r>
            <a:r>
              <a:rPr lang="en-US" altLang="en-US">
                <a:latin typeface="Times" pitchFamily="2" charset="0"/>
                <a:ea typeface="ＭＳ Ｐゴシック" panose="020B0600070205080204" pitchFamily="34" charset="-128"/>
                <a:cs typeface="ＭＳ Ｐゴシック" panose="020B0600070205080204" pitchFamily="34" charset="-128"/>
              </a:rPr>
              <a:t>is</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the allotetraploid derivative of a hybrid between</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the sexual diploids </a:t>
            </a:r>
            <a:r>
              <a:rPr lang="en-US" altLang="en-US" i="1">
                <a:latin typeface="Times" pitchFamily="2" charset="0"/>
                <a:ea typeface="ＭＳ Ｐゴシック" panose="020B0600070205080204" pitchFamily="34" charset="-128"/>
                <a:cs typeface="ＭＳ Ｐゴシック" panose="020B0600070205080204" pitchFamily="34" charset="-128"/>
              </a:rPr>
              <a:t>A. abscissuin </a:t>
            </a:r>
            <a:r>
              <a:rPr lang="en-US" altLang="en-US">
                <a:latin typeface="Times" pitchFamily="2" charset="0"/>
                <a:ea typeface="ＭＳ Ｐゴシック" panose="020B0600070205080204" pitchFamily="34" charset="-128"/>
                <a:cs typeface="ＭＳ Ｐゴシック" panose="020B0600070205080204" pitchFamily="34" charset="-128"/>
              </a:rPr>
              <a:t>and </a:t>
            </a:r>
            <a:r>
              <a:rPr lang="en-US" altLang="en-US" i="1">
                <a:latin typeface="Times" pitchFamily="2" charset="0"/>
                <a:ea typeface="ＭＳ Ｐゴシック" panose="020B0600070205080204" pitchFamily="34" charset="-128"/>
                <a:cs typeface="ＭＳ Ｐゴシック" panose="020B0600070205080204" pitchFamily="34" charset="-128"/>
              </a:rPr>
              <a:t>A.</a:t>
            </a:r>
          </a:p>
          <a:p>
            <a:pPr eaLnBrk="1" hangingPunct="1"/>
            <a:r>
              <a:rPr lang="en-US" altLang="en-US" i="1">
                <a:latin typeface="Times" pitchFamily="2" charset="0"/>
                <a:ea typeface="ＭＳ Ｐゴシック" panose="020B0600070205080204" pitchFamily="34" charset="-128"/>
                <a:cs typeface="ＭＳ Ｐゴシック" panose="020B0600070205080204" pitchFamily="34" charset="-128"/>
              </a:rPr>
              <a:t>cristatum </a:t>
            </a:r>
            <a:r>
              <a:rPr lang="en-US" altLang="en-US">
                <a:latin typeface="Times" pitchFamily="2" charset="0"/>
                <a:ea typeface="ＭＳ Ｐゴシック" panose="020B0600070205080204" pitchFamily="34" charset="-128"/>
                <a:cs typeface="ＭＳ Ｐゴシック" panose="020B0600070205080204" pitchFamily="34" charset="-128"/>
              </a:rPr>
              <a:t>(Fig. 1, 2). Morzenti (1967) alternatively</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proposed that the sporogenetic process</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she elucidated in 1962 might have enabled the "sterile" triploid hybrid </a:t>
            </a:r>
            <a:r>
              <a:rPr lang="en-US" altLang="en-US" b="1" i="1">
                <a:latin typeface="Times" pitchFamily="2" charset="0"/>
                <a:ea typeface="ＭＳ Ｐゴシック" panose="020B0600070205080204" pitchFamily="34" charset="-128"/>
                <a:cs typeface="ＭＳ Ｐゴシック" panose="020B0600070205080204" pitchFamily="34" charset="-128"/>
              </a:rPr>
              <a:t>Asplenium curtissii</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to give rise to tetraploid </a:t>
            </a:r>
            <a:r>
              <a:rPr lang="en-US" altLang="en-US" b="1" i="1">
                <a:latin typeface="Times" pitchFamily="2" charset="0"/>
                <a:ea typeface="ＭＳ Ｐゴシック" panose="020B0600070205080204" pitchFamily="34" charset="-128"/>
                <a:cs typeface="ＭＳ Ｐゴシック" panose="020B0600070205080204" pitchFamily="34" charset="-128"/>
              </a:rPr>
              <a:t>Asplenium plenum.</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Based on geographic distribution, cytology, and</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morphology, Morzenti suggested (Fig. 1,2) that</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A. </a:t>
            </a:r>
            <a:r>
              <a:rPr lang="en-US" altLang="en-US" b="1" i="1">
                <a:latin typeface="Times" pitchFamily="2" charset="0"/>
                <a:ea typeface="ＭＳ Ｐゴシック" panose="020B0600070205080204" pitchFamily="34" charset="-128"/>
                <a:cs typeface="ＭＳ Ｐゴシック" panose="020B0600070205080204" pitchFamily="34" charset="-128"/>
              </a:rPr>
              <a:t>abscissum </a:t>
            </a:r>
            <a:r>
              <a:rPr lang="en-US" altLang="en-US">
                <a:latin typeface="Times" pitchFamily="2" charset="0"/>
                <a:ea typeface="ＭＳ Ｐゴシック" panose="020B0600070205080204" pitchFamily="34" charset="-128"/>
                <a:cs typeface="ＭＳ Ｐゴシック" panose="020B0600070205080204" pitchFamily="34" charset="-128"/>
              </a:rPr>
              <a:t>crossed with sexual tetraploid A.</a:t>
            </a:r>
          </a:p>
          <a:p>
            <a:pPr eaLnBrk="1" hangingPunct="1"/>
            <a:r>
              <a:rPr lang="en-US" altLang="en-US" b="1" i="1">
                <a:latin typeface="Times" pitchFamily="2" charset="0"/>
                <a:ea typeface="ＭＳ Ｐゴシック" panose="020B0600070205080204" pitchFamily="34" charset="-128"/>
                <a:cs typeface="ＭＳ Ｐゴシック" panose="020B0600070205080204" pitchFamily="34" charset="-128"/>
              </a:rPr>
              <a:t>verecundum </a:t>
            </a:r>
            <a:r>
              <a:rPr lang="en-US" altLang="en-US">
                <a:latin typeface="Times" pitchFamily="2" charset="0"/>
                <a:ea typeface="ＭＳ Ｐゴシック" panose="020B0600070205080204" pitchFamily="34" charset="-128"/>
                <a:cs typeface="ＭＳ Ｐゴシック" panose="020B0600070205080204" pitchFamily="34" charset="-128"/>
              </a:rPr>
              <a:t>to produce sterile triploid </a:t>
            </a:r>
            <a:r>
              <a:rPr lang="en-US" altLang="en-US" b="1" i="1">
                <a:latin typeface="Times" pitchFamily="2" charset="0"/>
                <a:ea typeface="ＭＳ Ｐゴシック" panose="020B0600070205080204" pitchFamily="34" charset="-128"/>
                <a:cs typeface="ＭＳ Ｐゴシック" panose="020B0600070205080204" pitchFamily="34" charset="-128"/>
              </a:rPr>
              <a:t>A. curtissii.</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She found that this sterile triploid produced</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some large, apparently unreduced spores</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that yielded presumably triploid gametophytes</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with antheridia and viable sperm, and she suggested</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that such gametophytes had backcrossed</a:t>
            </a:r>
          </a:p>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to parental A. </a:t>
            </a:r>
            <a:r>
              <a:rPr lang="en-US" altLang="en-US" b="1" i="1">
                <a:latin typeface="Times" pitchFamily="2" charset="0"/>
                <a:ea typeface="ＭＳ Ｐゴシック" panose="020B0600070205080204" pitchFamily="34" charset="-128"/>
                <a:cs typeface="ＭＳ Ｐゴシック" panose="020B0600070205080204" pitchFamily="34" charset="-128"/>
              </a:rPr>
              <a:t>abscissum </a:t>
            </a:r>
            <a:r>
              <a:rPr lang="en-US" altLang="en-US">
                <a:latin typeface="Times" pitchFamily="2" charset="0"/>
                <a:ea typeface="ＭＳ Ｐゴシック" panose="020B0600070205080204" pitchFamily="34" charset="-128"/>
                <a:cs typeface="ＭＳ Ｐゴシック" panose="020B0600070205080204" pitchFamily="34" charset="-128"/>
              </a:rPr>
              <a:t>to yield </a:t>
            </a:r>
            <a:r>
              <a:rPr lang="en-US" altLang="en-US" b="1" i="1">
                <a:latin typeface="Times" pitchFamily="2" charset="0"/>
                <a:ea typeface="ＭＳ Ｐゴシック" panose="020B0600070205080204" pitchFamily="34" charset="-128"/>
                <a:cs typeface="ＭＳ Ｐゴシック" panose="020B0600070205080204" pitchFamily="34" charset="-128"/>
              </a:rPr>
              <a:t>A.</a:t>
            </a:r>
          </a:p>
          <a:p>
            <a:pPr eaLnBrk="1" hangingPunct="1"/>
            <a:r>
              <a:rPr lang="en-US" altLang="en-US" b="1" i="1">
                <a:latin typeface="Times" pitchFamily="2" charset="0"/>
                <a:ea typeface="ＭＳ Ｐゴシック" panose="020B0600070205080204" pitchFamily="34" charset="-128"/>
                <a:cs typeface="ＭＳ Ｐゴシック" panose="020B0600070205080204" pitchFamily="34" charset="-128"/>
              </a:rPr>
              <a:t>plenum.</a:t>
            </a: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Slide Image Placeholder 1">
            <a:extLst>
              <a:ext uri="{FF2B5EF4-FFF2-40B4-BE49-F238E27FC236}">
                <a16:creationId xmlns:a16="http://schemas.microsoft.com/office/drawing/2014/main" id="{CAC16FF9-EB02-E843-B777-2799E2DFB9D6}"/>
              </a:ext>
            </a:extLst>
          </p:cNvPr>
          <p:cNvSpPr>
            <a:spLocks noGrp="1" noRot="1" noChangeAspect="1" noChangeArrowheads="1" noTextEdit="1"/>
          </p:cNvSpPr>
          <p:nvPr>
            <p:ph type="sldImg"/>
          </p:nvPr>
        </p:nvSpPr>
        <p:spPr>
          <a:ln/>
        </p:spPr>
      </p:sp>
      <p:sp>
        <p:nvSpPr>
          <p:cNvPr id="167938" name="Notes Placeholder 2">
            <a:extLst>
              <a:ext uri="{FF2B5EF4-FFF2-40B4-BE49-F238E27FC236}">
                <a16:creationId xmlns:a16="http://schemas.microsoft.com/office/drawing/2014/main" id="{6C1392F1-92BB-AC41-91B8-1E5A27C8BF3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Hunt, H.V., Ansell, S.W., Russell, S.J., Schneider, H. and Vogel, J.C., 2011. Dynamics of polyploid formation and establishment in the allotetraploid rock fern </a:t>
            </a:r>
            <a:r>
              <a:rPr lang="en-US" altLang="en-US" i="1">
                <a:latin typeface="Times" pitchFamily="2" charset="0"/>
                <a:ea typeface="ＭＳ Ｐゴシック" panose="020B0600070205080204" pitchFamily="34" charset="-128"/>
                <a:cs typeface="ＭＳ Ｐゴシック" panose="020B0600070205080204" pitchFamily="34" charset="-128"/>
              </a:rPr>
              <a:t>Asplenium majoricum</a:t>
            </a:r>
            <a:r>
              <a:rPr lang="en-US" altLang="en-US">
                <a:latin typeface="Times" pitchFamily="2" charset="0"/>
                <a:ea typeface="ＭＳ Ｐゴシック" panose="020B0600070205080204" pitchFamily="34" charset="-128"/>
                <a:cs typeface="ＭＳ Ｐゴシック" panose="020B0600070205080204" pitchFamily="34" charset="-128"/>
              </a:rPr>
              <a:t>. Annals of Botany 108: 143–157. </a:t>
            </a:r>
          </a:p>
          <a:p>
            <a:r>
              <a:rPr lang="en-US" altLang="en-US">
                <a:latin typeface="Times" pitchFamily="2" charset="0"/>
                <a:ea typeface="ＭＳ Ｐゴシック" panose="020B0600070205080204" pitchFamily="34" charset="-128"/>
                <a:cs typeface="ＭＳ Ｐゴシック" panose="020B0600070205080204" pitchFamily="34" charset="-128"/>
              </a:rPr>
              <a:t> </a:t>
            </a:r>
          </a:p>
        </p:txBody>
      </p:sp>
      <p:sp>
        <p:nvSpPr>
          <p:cNvPr id="167939" name="Slide Number Placeholder 3">
            <a:extLst>
              <a:ext uri="{FF2B5EF4-FFF2-40B4-BE49-F238E27FC236}">
                <a16:creationId xmlns:a16="http://schemas.microsoft.com/office/drawing/2014/main" id="{4287FCF0-F150-2545-B5C4-F681614B149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65FB227-C441-A44B-A381-7D2F61AB0492}" type="slidenum">
              <a:rPr lang="en-US" altLang="en-US" sz="1200" smtClean="0"/>
              <a:pPr/>
              <a:t>109</a:t>
            </a:fld>
            <a:endParaRPr lang="en-US" altLang="en-US" sz="120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Slide Number Placeholder 7">
            <a:extLst>
              <a:ext uri="{FF2B5EF4-FFF2-40B4-BE49-F238E27FC236}">
                <a16:creationId xmlns:a16="http://schemas.microsoft.com/office/drawing/2014/main" id="{4C5631E6-0804-054F-ACC0-6479888CACB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665B4C4-F1F1-B74A-BFB9-B3265D05D392}" type="slidenum">
              <a:rPr lang="en-US" altLang="en-US" sz="1200" smtClean="0"/>
              <a:pPr/>
              <a:t>110</a:t>
            </a:fld>
            <a:endParaRPr lang="en-US" altLang="en-US" sz="1200"/>
          </a:p>
        </p:txBody>
      </p:sp>
      <p:sp>
        <p:nvSpPr>
          <p:cNvPr id="169986" name="Rectangle 7">
            <a:extLst>
              <a:ext uri="{FF2B5EF4-FFF2-40B4-BE49-F238E27FC236}">
                <a16:creationId xmlns:a16="http://schemas.microsoft.com/office/drawing/2014/main" id="{8AB1F3D9-1315-4B46-B160-8C593314CA3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r" eaLnBrk="1" hangingPunct="1"/>
            <a:fld id="{40110732-B2BC-6D43-BE47-34A94998C1C7}" type="slidenum">
              <a:rPr lang="en-US" altLang="en-US" sz="1200">
                <a:latin typeface="Calibri" panose="020F0502020204030204" pitchFamily="34" charset="0"/>
              </a:rPr>
              <a:pPr algn="r" eaLnBrk="1" hangingPunct="1"/>
              <a:t>110</a:t>
            </a:fld>
            <a:endParaRPr lang="en-US" altLang="en-US" sz="1200">
              <a:latin typeface="Calibri" panose="020F0502020204030204" pitchFamily="34" charset="0"/>
            </a:endParaRPr>
          </a:p>
        </p:txBody>
      </p:sp>
      <p:sp>
        <p:nvSpPr>
          <p:cNvPr id="169987" name="Rectangle 2">
            <a:extLst>
              <a:ext uri="{FF2B5EF4-FFF2-40B4-BE49-F238E27FC236}">
                <a16:creationId xmlns:a16="http://schemas.microsoft.com/office/drawing/2014/main" id="{A3AE3B4F-CCDD-F74A-8023-16D6FEEE2E90}"/>
              </a:ext>
            </a:extLst>
          </p:cNvPr>
          <p:cNvSpPr>
            <a:spLocks noGrp="1" noRot="1" noChangeAspect="1" noChangeArrowheads="1" noTextEdit="1"/>
          </p:cNvSpPr>
          <p:nvPr>
            <p:ph type="sldImg"/>
          </p:nvPr>
        </p:nvSpPr>
        <p:spPr>
          <a:solidFill>
            <a:srgbClr val="FFFFFF"/>
          </a:solidFill>
          <a:ln/>
        </p:spPr>
      </p:sp>
      <p:sp>
        <p:nvSpPr>
          <p:cNvPr id="169988" name="Rectangle 3">
            <a:extLst>
              <a:ext uri="{FF2B5EF4-FFF2-40B4-BE49-F238E27FC236}">
                <a16:creationId xmlns:a16="http://schemas.microsoft.com/office/drawing/2014/main" id="{C0884ABC-F2CD-4A45-A6EE-D5C946BD1082}"/>
              </a:ext>
            </a:extLst>
          </p:cNvPr>
          <p:cNvSpPr>
            <a:spLocks noGrp="1" noChangeArrowheads="1"/>
          </p:cNvSpPr>
          <p:nvPr>
            <p:ph type="body" idx="1"/>
          </p:nvPr>
        </p:nvSpPr>
        <p:spPr>
          <a:xfrm>
            <a:off x="685800" y="4343400"/>
            <a:ext cx="54864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defTabSz="457200" eaLnBrk="1" hangingPunct="1">
              <a:spcBef>
                <a:spcPct val="0"/>
              </a:spcBef>
            </a:pP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7">
            <a:extLst>
              <a:ext uri="{FF2B5EF4-FFF2-40B4-BE49-F238E27FC236}">
                <a16:creationId xmlns:a16="http://schemas.microsoft.com/office/drawing/2014/main" id="{361CCC2B-B49D-4448-9AFA-64A831F0BDE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4BE7F06-A784-214D-8540-4B24718217BB}" type="slidenum">
              <a:rPr lang="en-US" altLang="en-US" sz="1200" smtClean="0"/>
              <a:pPr/>
              <a:t>111</a:t>
            </a:fld>
            <a:endParaRPr lang="en-US" altLang="en-US" sz="1200"/>
          </a:p>
        </p:txBody>
      </p:sp>
      <p:sp>
        <p:nvSpPr>
          <p:cNvPr id="135170" name="Rectangle 2">
            <a:extLst>
              <a:ext uri="{FF2B5EF4-FFF2-40B4-BE49-F238E27FC236}">
                <a16:creationId xmlns:a16="http://schemas.microsoft.com/office/drawing/2014/main" id="{26833EA8-9825-2F47-B23A-01BF117821ED}"/>
              </a:ext>
            </a:extLst>
          </p:cNvPr>
          <p:cNvSpPr>
            <a:spLocks noGrp="1" noRot="1" noChangeAspect="1" noChangeArrowheads="1" noTextEdit="1"/>
          </p:cNvSpPr>
          <p:nvPr>
            <p:ph type="sldImg"/>
          </p:nvPr>
        </p:nvSpPr>
        <p:spPr>
          <a:ln/>
        </p:spPr>
      </p:sp>
      <p:sp>
        <p:nvSpPr>
          <p:cNvPr id="135171" name="Rectangle 3">
            <a:extLst>
              <a:ext uri="{FF2B5EF4-FFF2-40B4-BE49-F238E27FC236}">
                <a16:creationId xmlns:a16="http://schemas.microsoft.com/office/drawing/2014/main" id="{AC388378-7E4C-D74A-ADE0-0FFBE98337C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295029843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Rectangle 7">
            <a:extLst>
              <a:ext uri="{FF2B5EF4-FFF2-40B4-BE49-F238E27FC236}">
                <a16:creationId xmlns:a16="http://schemas.microsoft.com/office/drawing/2014/main" id="{1B1DA176-8063-CE4A-85A7-2D155AABCBD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13FC251-52D9-B746-94FA-37737F0D6676}" type="slidenum">
              <a:rPr lang="en-US" altLang="en-US" sz="1200" smtClean="0"/>
              <a:pPr/>
              <a:t>112</a:t>
            </a:fld>
            <a:endParaRPr lang="en-US" altLang="en-US" sz="1200"/>
          </a:p>
        </p:txBody>
      </p:sp>
      <p:sp>
        <p:nvSpPr>
          <p:cNvPr id="141314" name="Rectangle 2">
            <a:extLst>
              <a:ext uri="{FF2B5EF4-FFF2-40B4-BE49-F238E27FC236}">
                <a16:creationId xmlns:a16="http://schemas.microsoft.com/office/drawing/2014/main" id="{DA1587A1-6D41-0946-96CB-9F31C7D09D4E}"/>
              </a:ext>
            </a:extLst>
          </p:cNvPr>
          <p:cNvSpPr>
            <a:spLocks noGrp="1" noRot="1" noChangeAspect="1" noChangeArrowheads="1" noTextEdit="1"/>
          </p:cNvSpPr>
          <p:nvPr>
            <p:ph type="sldImg"/>
          </p:nvPr>
        </p:nvSpPr>
        <p:spPr>
          <a:ln/>
        </p:spPr>
      </p:sp>
      <p:sp>
        <p:nvSpPr>
          <p:cNvPr id="141315" name="Rectangle 3">
            <a:extLst>
              <a:ext uri="{FF2B5EF4-FFF2-40B4-BE49-F238E27FC236}">
                <a16:creationId xmlns:a16="http://schemas.microsoft.com/office/drawing/2014/main" id="{BC52E4FC-CBE0-E943-B6FD-C8DCC33909A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167908881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Slide Image Placeholder 1">
            <a:extLst>
              <a:ext uri="{FF2B5EF4-FFF2-40B4-BE49-F238E27FC236}">
                <a16:creationId xmlns:a16="http://schemas.microsoft.com/office/drawing/2014/main" id="{54179638-25D0-2446-80B5-AC1757DE56EA}"/>
              </a:ext>
            </a:extLst>
          </p:cNvPr>
          <p:cNvSpPr>
            <a:spLocks noGrp="1" noRot="1" noChangeAspect="1" noChangeArrowheads="1" noTextEdit="1"/>
          </p:cNvSpPr>
          <p:nvPr>
            <p:ph type="sldImg"/>
          </p:nvPr>
        </p:nvSpPr>
        <p:spPr>
          <a:ln/>
        </p:spPr>
      </p:sp>
      <p:sp>
        <p:nvSpPr>
          <p:cNvPr id="172034" name="Notes Placeholder 2">
            <a:extLst>
              <a:ext uri="{FF2B5EF4-FFF2-40B4-BE49-F238E27FC236}">
                <a16:creationId xmlns:a16="http://schemas.microsoft.com/office/drawing/2014/main" id="{1D764CCC-9086-D848-9992-B2B33B9E529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Key Results A highly dynamic system with recurring diploid hybrid and allotetraploid formation was discovered.</a:t>
            </a:r>
          </a:p>
          <a:p>
            <a:r>
              <a:rPr lang="en-US" altLang="en-US">
                <a:latin typeface="Times" pitchFamily="2" charset="0"/>
                <a:ea typeface="ＭＳ Ｐゴシック" panose="020B0600070205080204" pitchFamily="34" charset="-128"/>
                <a:cs typeface="ＭＳ Ｐゴシック" panose="020B0600070205080204" pitchFamily="34" charset="-128"/>
              </a:rPr>
              <a:t>High diversity in the small Valencian A. majoricum population indicates multiple de novo origins from</a:t>
            </a:r>
          </a:p>
          <a:p>
            <a:r>
              <a:rPr lang="en-US" altLang="en-US">
                <a:latin typeface="Times" pitchFamily="2" charset="0"/>
                <a:ea typeface="ＭＳ Ｐゴシック" panose="020B0600070205080204" pitchFamily="34" charset="-128"/>
                <a:cs typeface="ＭＳ Ｐゴシック" panose="020B0600070205080204" pitchFamily="34" charset="-128"/>
              </a:rPr>
              <a:t>diverse parental genotypes, but most of these lineages become extinct without becoming established. The populations</a:t>
            </a:r>
          </a:p>
          <a:p>
            <a:r>
              <a:rPr lang="en-US" altLang="en-US">
                <a:latin typeface="Times" pitchFamily="2" charset="0"/>
                <a:ea typeface="ＭＳ Ｐゴシック" panose="020B0600070205080204" pitchFamily="34" charset="-128"/>
                <a:cs typeface="ＭＳ Ｐゴシック" panose="020B0600070205080204" pitchFamily="34" charset="-128"/>
              </a:rPr>
              <a:t>on Majorca most probably represent colonization(s) from Valencia rather than an in situ origin. Low</a:t>
            </a:r>
          </a:p>
          <a:p>
            <a:r>
              <a:rPr lang="en-US" altLang="en-US">
                <a:latin typeface="Times" pitchFamily="2" charset="0"/>
                <a:ea typeface="ＭＳ Ｐゴシック" panose="020B0600070205080204" pitchFamily="34" charset="-128"/>
                <a:cs typeface="ＭＳ Ｐゴシック" panose="020B0600070205080204" pitchFamily="34" charset="-128"/>
              </a:rPr>
              <a:t>genetic diversity suggests that this colonization may have occurred only once.</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Conclusions There is a striking contrast in success of establishment of the Majorcan and Valencian populations</a:t>
            </a:r>
          </a:p>
          <a:p>
            <a:r>
              <a:rPr lang="en-US" altLang="en-US">
                <a:latin typeface="Times" pitchFamily="2" charset="0"/>
                <a:ea typeface="ＭＳ Ｐゴシック" panose="020B0600070205080204" pitchFamily="34" charset="-128"/>
                <a:cs typeface="ＭＳ Ｐゴシック" panose="020B0600070205080204" pitchFamily="34" charset="-128"/>
              </a:rPr>
              <a:t>of A. majoricum. Chance founding of populations in a habitat where neither A. fontanum subsp. fontanum nor</a:t>
            </a:r>
          </a:p>
          <a:p>
            <a:r>
              <a:rPr lang="en-US" altLang="en-US">
                <a:latin typeface="Times" pitchFamily="2" charset="0"/>
                <a:ea typeface="ＭＳ Ｐゴシック" panose="020B0600070205080204" pitchFamily="34" charset="-128"/>
                <a:cs typeface="ＭＳ Ｐゴシック" panose="020B0600070205080204" pitchFamily="34" charset="-128"/>
              </a:rPr>
              <a:t>A. petrarchae subsp. bivalens occurs appears to have been a key factor enabling the establishment of</a:t>
            </a:r>
          </a:p>
          <a:p>
            <a:r>
              <a:rPr lang="en-US" altLang="en-US">
                <a:latin typeface="Times" pitchFamily="2" charset="0"/>
                <a:ea typeface="ＭＳ Ｐゴシック" panose="020B0600070205080204" pitchFamily="34" charset="-128"/>
                <a:cs typeface="ＭＳ Ｐゴシック" panose="020B0600070205080204" pitchFamily="34" charset="-128"/>
              </a:rPr>
              <a:t>A. majoricum on Majorca. Successful establishment of this polyploid is probably dependent on geographic isolation</a:t>
            </a:r>
          </a:p>
          <a:p>
            <a:r>
              <a:rPr lang="en-US" altLang="en-US">
                <a:latin typeface="Times" pitchFamily="2" charset="0"/>
                <a:ea typeface="ＭＳ Ｐゴシック" panose="020B0600070205080204" pitchFamily="34" charset="-128"/>
                <a:cs typeface="ＭＳ Ｐゴシック" panose="020B0600070205080204" pitchFamily="34" charset="-128"/>
              </a:rPr>
              <a:t>from diploid progenitor competition.</a:t>
            </a: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172035" name="Slide Number Placeholder 3">
            <a:extLst>
              <a:ext uri="{FF2B5EF4-FFF2-40B4-BE49-F238E27FC236}">
                <a16:creationId xmlns:a16="http://schemas.microsoft.com/office/drawing/2014/main" id="{0AC5C458-9F73-EA4D-A7D3-DD59601DE19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E1D0BA6-F161-4842-8139-2BB724611257}" type="slidenum">
              <a:rPr lang="en-US" altLang="en-US" sz="1200" smtClean="0"/>
              <a:pPr/>
              <a:t>113</a:t>
            </a:fld>
            <a:endParaRPr lang="en-US" altLang="en-US" sz="1200"/>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Rectangle 7">
            <a:extLst>
              <a:ext uri="{FF2B5EF4-FFF2-40B4-BE49-F238E27FC236}">
                <a16:creationId xmlns:a16="http://schemas.microsoft.com/office/drawing/2014/main" id="{D317EEC9-66F7-3E46-B31D-E470CCEACB6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8A775FFD-4A30-AB4C-B7F8-527FD48659AC}" type="slidenum">
              <a:rPr lang="en-US" altLang="en-US" sz="1200" smtClean="0"/>
              <a:pPr/>
              <a:t>115</a:t>
            </a:fld>
            <a:endParaRPr lang="en-US" altLang="en-US" sz="1200"/>
          </a:p>
        </p:txBody>
      </p:sp>
      <p:sp>
        <p:nvSpPr>
          <p:cNvPr id="175106" name="Rectangle 2">
            <a:extLst>
              <a:ext uri="{FF2B5EF4-FFF2-40B4-BE49-F238E27FC236}">
                <a16:creationId xmlns:a16="http://schemas.microsoft.com/office/drawing/2014/main" id="{5A57AD80-8560-D54D-9C42-CD6C73073DD8}"/>
              </a:ext>
            </a:extLst>
          </p:cNvPr>
          <p:cNvSpPr>
            <a:spLocks noGrp="1" noRot="1" noChangeAspect="1" noChangeArrowheads="1" noTextEdit="1"/>
          </p:cNvSpPr>
          <p:nvPr>
            <p:ph type="sldImg"/>
          </p:nvPr>
        </p:nvSpPr>
        <p:spPr>
          <a:ln/>
        </p:spPr>
      </p:sp>
      <p:sp>
        <p:nvSpPr>
          <p:cNvPr id="175107" name="Rectangle 3">
            <a:extLst>
              <a:ext uri="{FF2B5EF4-FFF2-40B4-BE49-F238E27FC236}">
                <a16:creationId xmlns:a16="http://schemas.microsoft.com/office/drawing/2014/main" id="{292DE5AD-147A-F646-8B5E-51C42817B2C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Rectangle 7">
            <a:extLst>
              <a:ext uri="{FF2B5EF4-FFF2-40B4-BE49-F238E27FC236}">
                <a16:creationId xmlns:a16="http://schemas.microsoft.com/office/drawing/2014/main" id="{9D180ECB-6E22-7346-B181-3E1791F1A83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F46458B2-733E-5B43-A048-737A8E78553F}" type="slidenum">
              <a:rPr lang="en-US" altLang="en-US" sz="1200" smtClean="0"/>
              <a:pPr/>
              <a:t>119</a:t>
            </a:fld>
            <a:endParaRPr lang="en-US" altLang="en-US" sz="1200"/>
          </a:p>
        </p:txBody>
      </p:sp>
      <p:sp>
        <p:nvSpPr>
          <p:cNvPr id="137218" name="Rectangle 2">
            <a:extLst>
              <a:ext uri="{FF2B5EF4-FFF2-40B4-BE49-F238E27FC236}">
                <a16:creationId xmlns:a16="http://schemas.microsoft.com/office/drawing/2014/main" id="{66227972-C192-B946-B56E-260EB1DA6986}"/>
              </a:ext>
            </a:extLst>
          </p:cNvPr>
          <p:cNvSpPr>
            <a:spLocks noGrp="1" noRot="1" noChangeAspect="1" noChangeArrowheads="1" noTextEdit="1"/>
          </p:cNvSpPr>
          <p:nvPr>
            <p:ph type="sldImg"/>
          </p:nvPr>
        </p:nvSpPr>
        <p:spPr>
          <a:ln/>
        </p:spPr>
      </p:sp>
      <p:sp>
        <p:nvSpPr>
          <p:cNvPr id="137219" name="Rectangle 3">
            <a:extLst>
              <a:ext uri="{FF2B5EF4-FFF2-40B4-BE49-F238E27FC236}">
                <a16:creationId xmlns:a16="http://schemas.microsoft.com/office/drawing/2014/main" id="{9F502258-1B55-C140-9F06-EC92D5587AF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94323193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Rectangle 7">
            <a:extLst>
              <a:ext uri="{FF2B5EF4-FFF2-40B4-BE49-F238E27FC236}">
                <a16:creationId xmlns:a16="http://schemas.microsoft.com/office/drawing/2014/main" id="{235F637F-F64C-5F4F-AC9E-D73ECDF8BB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CB58F27-69F4-284B-B4C5-594F77C6B810}" type="slidenum">
              <a:rPr lang="en-US" altLang="en-US" sz="1200" smtClean="0"/>
              <a:pPr/>
              <a:t>120</a:t>
            </a:fld>
            <a:endParaRPr lang="en-US" altLang="en-US" sz="1200"/>
          </a:p>
        </p:txBody>
      </p:sp>
      <p:sp>
        <p:nvSpPr>
          <p:cNvPr id="139266" name="Rectangle 2">
            <a:extLst>
              <a:ext uri="{FF2B5EF4-FFF2-40B4-BE49-F238E27FC236}">
                <a16:creationId xmlns:a16="http://schemas.microsoft.com/office/drawing/2014/main" id="{1021B306-2331-2E4B-803A-EAF3644BA842}"/>
              </a:ext>
            </a:extLst>
          </p:cNvPr>
          <p:cNvSpPr>
            <a:spLocks noGrp="1" noRot="1" noChangeAspect="1" noChangeArrowheads="1" noTextEdit="1"/>
          </p:cNvSpPr>
          <p:nvPr>
            <p:ph type="sldImg"/>
          </p:nvPr>
        </p:nvSpPr>
        <p:spPr>
          <a:ln/>
        </p:spPr>
      </p:sp>
      <p:sp>
        <p:nvSpPr>
          <p:cNvPr id="139267" name="Rectangle 3">
            <a:extLst>
              <a:ext uri="{FF2B5EF4-FFF2-40B4-BE49-F238E27FC236}">
                <a16:creationId xmlns:a16="http://schemas.microsoft.com/office/drawing/2014/main" id="{2BA1301E-43D8-1448-912E-027FAE023AC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Tree>
    <p:extLst>
      <p:ext uri="{BB962C8B-B14F-4D97-AF65-F5344CB8AC3E}">
        <p14:creationId xmlns:p14="http://schemas.microsoft.com/office/powerpoint/2010/main" val="3005448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A01C9AF2-1EDA-7645-9985-66689631ECB0}"/>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5" name="Rectangle 5">
            <a:extLst>
              <a:ext uri="{FF2B5EF4-FFF2-40B4-BE49-F238E27FC236}">
                <a16:creationId xmlns:a16="http://schemas.microsoft.com/office/drawing/2014/main" id="{5B1A361E-5F5E-884C-AA9A-357E5504974B}"/>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6" name="Rectangle 6">
            <a:extLst>
              <a:ext uri="{FF2B5EF4-FFF2-40B4-BE49-F238E27FC236}">
                <a16:creationId xmlns:a16="http://schemas.microsoft.com/office/drawing/2014/main" id="{82178852-1CFB-6F48-840C-3AE13127AE34}"/>
              </a:ext>
            </a:extLst>
          </p:cNvPr>
          <p:cNvSpPr>
            <a:spLocks noGrp="1" noChangeArrowheads="1"/>
          </p:cNvSpPr>
          <p:nvPr>
            <p:ph type="sldNum" sz="quarter" idx="12"/>
          </p:nvPr>
        </p:nvSpPr>
        <p:spPr>
          <a:ln/>
        </p:spPr>
        <p:txBody>
          <a:bodyPr/>
          <a:lstStyle>
            <a:lvl1pPr>
              <a:defRPr/>
            </a:lvl1pPr>
          </a:lstStyle>
          <a:p>
            <a:pPr>
              <a:defRPr/>
            </a:pPr>
            <a:fld id="{99A01FB1-3FAE-5742-88FA-AD2F6BD4D7E1}" type="slidenum">
              <a:rPr lang="en-US" altLang="en-US"/>
              <a:pPr>
                <a:defRPr/>
              </a:pPr>
              <a:t>‹#›</a:t>
            </a:fld>
            <a:endParaRPr lang="en-US" altLang="en-US"/>
          </a:p>
        </p:txBody>
      </p:sp>
    </p:spTree>
    <p:extLst>
      <p:ext uri="{BB962C8B-B14F-4D97-AF65-F5344CB8AC3E}">
        <p14:creationId xmlns:p14="http://schemas.microsoft.com/office/powerpoint/2010/main" val="1124774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28F91BD9-A2C5-8E42-9FD7-1B2A62A6B566}"/>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5" name="Rectangle 5">
            <a:extLst>
              <a:ext uri="{FF2B5EF4-FFF2-40B4-BE49-F238E27FC236}">
                <a16:creationId xmlns:a16="http://schemas.microsoft.com/office/drawing/2014/main" id="{3971E114-C63A-2545-8E0A-5DEBE68BB979}"/>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6" name="Rectangle 6">
            <a:extLst>
              <a:ext uri="{FF2B5EF4-FFF2-40B4-BE49-F238E27FC236}">
                <a16:creationId xmlns:a16="http://schemas.microsoft.com/office/drawing/2014/main" id="{8C5624C6-B0F8-2245-8B36-1FDEA8134449}"/>
              </a:ext>
            </a:extLst>
          </p:cNvPr>
          <p:cNvSpPr>
            <a:spLocks noGrp="1" noChangeArrowheads="1"/>
          </p:cNvSpPr>
          <p:nvPr>
            <p:ph type="sldNum" sz="quarter" idx="12"/>
          </p:nvPr>
        </p:nvSpPr>
        <p:spPr>
          <a:ln/>
        </p:spPr>
        <p:txBody>
          <a:bodyPr/>
          <a:lstStyle>
            <a:lvl1pPr>
              <a:defRPr/>
            </a:lvl1pPr>
          </a:lstStyle>
          <a:p>
            <a:pPr>
              <a:defRPr/>
            </a:pPr>
            <a:fld id="{32011981-1948-B24F-93EF-8C6E2C3208E7}" type="slidenum">
              <a:rPr lang="en-US" altLang="en-US"/>
              <a:pPr>
                <a:defRPr/>
              </a:pPr>
              <a:t>‹#›</a:t>
            </a:fld>
            <a:endParaRPr lang="en-US" altLang="en-US"/>
          </a:p>
        </p:txBody>
      </p:sp>
    </p:spTree>
    <p:extLst>
      <p:ext uri="{BB962C8B-B14F-4D97-AF65-F5344CB8AC3E}">
        <p14:creationId xmlns:p14="http://schemas.microsoft.com/office/powerpoint/2010/main" val="1727539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D81130A8-077B-FB43-B767-A6050B6B094C}"/>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5" name="Rectangle 5">
            <a:extLst>
              <a:ext uri="{FF2B5EF4-FFF2-40B4-BE49-F238E27FC236}">
                <a16:creationId xmlns:a16="http://schemas.microsoft.com/office/drawing/2014/main" id="{14999480-5078-E142-A3C3-22A9D139119F}"/>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6" name="Rectangle 6">
            <a:extLst>
              <a:ext uri="{FF2B5EF4-FFF2-40B4-BE49-F238E27FC236}">
                <a16:creationId xmlns:a16="http://schemas.microsoft.com/office/drawing/2014/main" id="{83331071-9C4C-5B42-BD96-AC60A7742D66}"/>
              </a:ext>
            </a:extLst>
          </p:cNvPr>
          <p:cNvSpPr>
            <a:spLocks noGrp="1" noChangeArrowheads="1"/>
          </p:cNvSpPr>
          <p:nvPr>
            <p:ph type="sldNum" sz="quarter" idx="12"/>
          </p:nvPr>
        </p:nvSpPr>
        <p:spPr>
          <a:ln/>
        </p:spPr>
        <p:txBody>
          <a:bodyPr/>
          <a:lstStyle>
            <a:lvl1pPr>
              <a:defRPr/>
            </a:lvl1pPr>
          </a:lstStyle>
          <a:p>
            <a:pPr>
              <a:defRPr/>
            </a:pPr>
            <a:fld id="{50B7E2B0-2604-C24F-9A3D-BEED096892D5}" type="slidenum">
              <a:rPr lang="en-US" altLang="en-US"/>
              <a:pPr>
                <a:defRPr/>
              </a:pPr>
              <a:t>‹#›</a:t>
            </a:fld>
            <a:endParaRPr lang="en-US" altLang="en-US"/>
          </a:p>
        </p:txBody>
      </p:sp>
    </p:spTree>
    <p:extLst>
      <p:ext uri="{BB962C8B-B14F-4D97-AF65-F5344CB8AC3E}">
        <p14:creationId xmlns:p14="http://schemas.microsoft.com/office/powerpoint/2010/main" val="1770384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6176BE8A-F9D5-B34B-B92C-C97828BF75B2}"/>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6" name="Rectangle 5">
            <a:extLst>
              <a:ext uri="{FF2B5EF4-FFF2-40B4-BE49-F238E27FC236}">
                <a16:creationId xmlns:a16="http://schemas.microsoft.com/office/drawing/2014/main" id="{289E99D7-F789-3A49-B7DA-7070F1D6596D}"/>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7" name="Rectangle 6">
            <a:extLst>
              <a:ext uri="{FF2B5EF4-FFF2-40B4-BE49-F238E27FC236}">
                <a16:creationId xmlns:a16="http://schemas.microsoft.com/office/drawing/2014/main" id="{5CE8130F-4515-7E46-AD9D-644F867EFB8A}"/>
              </a:ext>
            </a:extLst>
          </p:cNvPr>
          <p:cNvSpPr>
            <a:spLocks noGrp="1" noChangeArrowheads="1"/>
          </p:cNvSpPr>
          <p:nvPr>
            <p:ph type="sldNum" sz="quarter" idx="12"/>
          </p:nvPr>
        </p:nvSpPr>
        <p:spPr>
          <a:ln/>
        </p:spPr>
        <p:txBody>
          <a:bodyPr/>
          <a:lstStyle>
            <a:lvl1pPr>
              <a:defRPr/>
            </a:lvl1pPr>
          </a:lstStyle>
          <a:p>
            <a:pPr>
              <a:defRPr/>
            </a:pPr>
            <a:fld id="{AA8E0C37-02C2-EE47-B907-39A0B5FE0E72}" type="slidenum">
              <a:rPr lang="en-US" altLang="en-US"/>
              <a:pPr>
                <a:defRPr/>
              </a:pPr>
              <a:t>‹#›</a:t>
            </a:fld>
            <a:endParaRPr lang="en-US" altLang="en-US"/>
          </a:p>
        </p:txBody>
      </p:sp>
    </p:spTree>
    <p:extLst>
      <p:ext uri="{BB962C8B-B14F-4D97-AF65-F5344CB8AC3E}">
        <p14:creationId xmlns:p14="http://schemas.microsoft.com/office/powerpoint/2010/main" val="141598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F156F6D-6359-7C46-A76D-46A65D5D5FFE}"/>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8" name="Rectangle 5">
            <a:extLst>
              <a:ext uri="{FF2B5EF4-FFF2-40B4-BE49-F238E27FC236}">
                <a16:creationId xmlns:a16="http://schemas.microsoft.com/office/drawing/2014/main" id="{A9DE15BF-0369-C749-BAEE-C65D74B070E8}"/>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9" name="Rectangle 6">
            <a:extLst>
              <a:ext uri="{FF2B5EF4-FFF2-40B4-BE49-F238E27FC236}">
                <a16:creationId xmlns:a16="http://schemas.microsoft.com/office/drawing/2014/main" id="{5C541C96-0C96-064A-9326-6B1E484D9D95}"/>
              </a:ext>
            </a:extLst>
          </p:cNvPr>
          <p:cNvSpPr>
            <a:spLocks noGrp="1" noChangeArrowheads="1"/>
          </p:cNvSpPr>
          <p:nvPr>
            <p:ph type="sldNum" sz="quarter" idx="12"/>
          </p:nvPr>
        </p:nvSpPr>
        <p:spPr>
          <a:ln/>
        </p:spPr>
        <p:txBody>
          <a:bodyPr/>
          <a:lstStyle>
            <a:lvl1pPr>
              <a:defRPr/>
            </a:lvl1pPr>
          </a:lstStyle>
          <a:p>
            <a:pPr>
              <a:defRPr/>
            </a:pPr>
            <a:fld id="{8B344AE1-2F16-A348-B078-60F4B35028ED}" type="slidenum">
              <a:rPr lang="en-US" altLang="en-US"/>
              <a:pPr>
                <a:defRPr/>
              </a:pPr>
              <a:t>‹#›</a:t>
            </a:fld>
            <a:endParaRPr lang="en-US" altLang="en-US"/>
          </a:p>
        </p:txBody>
      </p:sp>
    </p:spTree>
    <p:extLst>
      <p:ext uri="{BB962C8B-B14F-4D97-AF65-F5344CB8AC3E}">
        <p14:creationId xmlns:p14="http://schemas.microsoft.com/office/powerpoint/2010/main" val="1043424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3D59F603-308A-6248-8545-A99471DE4826}"/>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4" name="Rectangle 5">
            <a:extLst>
              <a:ext uri="{FF2B5EF4-FFF2-40B4-BE49-F238E27FC236}">
                <a16:creationId xmlns:a16="http://schemas.microsoft.com/office/drawing/2014/main" id="{12B6648B-3581-E048-84EE-0CA0CAC1FD15}"/>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5" name="Rectangle 6">
            <a:extLst>
              <a:ext uri="{FF2B5EF4-FFF2-40B4-BE49-F238E27FC236}">
                <a16:creationId xmlns:a16="http://schemas.microsoft.com/office/drawing/2014/main" id="{0A102C62-ADB7-D04B-9289-AEE648FCA7DD}"/>
              </a:ext>
            </a:extLst>
          </p:cNvPr>
          <p:cNvSpPr>
            <a:spLocks noGrp="1" noChangeArrowheads="1"/>
          </p:cNvSpPr>
          <p:nvPr>
            <p:ph type="sldNum" sz="quarter" idx="12"/>
          </p:nvPr>
        </p:nvSpPr>
        <p:spPr>
          <a:ln/>
        </p:spPr>
        <p:txBody>
          <a:bodyPr/>
          <a:lstStyle>
            <a:lvl1pPr>
              <a:defRPr/>
            </a:lvl1pPr>
          </a:lstStyle>
          <a:p>
            <a:pPr>
              <a:defRPr/>
            </a:pPr>
            <a:fld id="{586D5F0D-477D-FB4E-8FD5-F65B99DE9AC2}" type="slidenum">
              <a:rPr lang="en-US" altLang="en-US"/>
              <a:pPr>
                <a:defRPr/>
              </a:pPr>
              <a:t>‹#›</a:t>
            </a:fld>
            <a:endParaRPr lang="en-US" altLang="en-US"/>
          </a:p>
        </p:txBody>
      </p:sp>
    </p:spTree>
    <p:extLst>
      <p:ext uri="{BB962C8B-B14F-4D97-AF65-F5344CB8AC3E}">
        <p14:creationId xmlns:p14="http://schemas.microsoft.com/office/powerpoint/2010/main" val="3237103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C5611B5-94F5-F74D-937C-4D8ACCBFA2E2}"/>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3" name="Rectangle 5">
            <a:extLst>
              <a:ext uri="{FF2B5EF4-FFF2-40B4-BE49-F238E27FC236}">
                <a16:creationId xmlns:a16="http://schemas.microsoft.com/office/drawing/2014/main" id="{DE0AA43F-5F63-564A-9336-82C46609EFFB}"/>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4" name="Rectangle 6">
            <a:extLst>
              <a:ext uri="{FF2B5EF4-FFF2-40B4-BE49-F238E27FC236}">
                <a16:creationId xmlns:a16="http://schemas.microsoft.com/office/drawing/2014/main" id="{20DC0924-BB77-D84D-B717-17280F79539B}"/>
              </a:ext>
            </a:extLst>
          </p:cNvPr>
          <p:cNvSpPr>
            <a:spLocks noGrp="1" noChangeArrowheads="1"/>
          </p:cNvSpPr>
          <p:nvPr>
            <p:ph type="sldNum" sz="quarter" idx="12"/>
          </p:nvPr>
        </p:nvSpPr>
        <p:spPr>
          <a:ln/>
        </p:spPr>
        <p:txBody>
          <a:bodyPr/>
          <a:lstStyle>
            <a:lvl1pPr>
              <a:defRPr/>
            </a:lvl1pPr>
          </a:lstStyle>
          <a:p>
            <a:pPr>
              <a:defRPr/>
            </a:pPr>
            <a:fld id="{D708F1B4-46B4-3644-8667-2C4D17BA831C}" type="slidenum">
              <a:rPr lang="en-US" altLang="en-US"/>
              <a:pPr>
                <a:defRPr/>
              </a:pPr>
              <a:t>‹#›</a:t>
            </a:fld>
            <a:endParaRPr lang="en-US" altLang="en-US"/>
          </a:p>
        </p:txBody>
      </p:sp>
    </p:spTree>
    <p:extLst>
      <p:ext uri="{BB962C8B-B14F-4D97-AF65-F5344CB8AC3E}">
        <p14:creationId xmlns:p14="http://schemas.microsoft.com/office/powerpoint/2010/main" val="794856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B6F8A3E-E16D-BC4C-9DDD-9B6BF0ABD4FD}"/>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6" name="Rectangle 5">
            <a:extLst>
              <a:ext uri="{FF2B5EF4-FFF2-40B4-BE49-F238E27FC236}">
                <a16:creationId xmlns:a16="http://schemas.microsoft.com/office/drawing/2014/main" id="{75325461-1FD7-5D45-B066-B4A4B6C15D79}"/>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7" name="Rectangle 6">
            <a:extLst>
              <a:ext uri="{FF2B5EF4-FFF2-40B4-BE49-F238E27FC236}">
                <a16:creationId xmlns:a16="http://schemas.microsoft.com/office/drawing/2014/main" id="{73CAF552-705C-344F-B87F-1F9ECBAEBABB}"/>
              </a:ext>
            </a:extLst>
          </p:cNvPr>
          <p:cNvSpPr>
            <a:spLocks noGrp="1" noChangeArrowheads="1"/>
          </p:cNvSpPr>
          <p:nvPr>
            <p:ph type="sldNum" sz="quarter" idx="12"/>
          </p:nvPr>
        </p:nvSpPr>
        <p:spPr>
          <a:ln/>
        </p:spPr>
        <p:txBody>
          <a:bodyPr/>
          <a:lstStyle>
            <a:lvl1pPr>
              <a:defRPr/>
            </a:lvl1pPr>
          </a:lstStyle>
          <a:p>
            <a:pPr>
              <a:defRPr/>
            </a:pPr>
            <a:fld id="{9E646F4C-9319-F243-96D2-341A4764F981}" type="slidenum">
              <a:rPr lang="en-US" altLang="en-US"/>
              <a:pPr>
                <a:defRPr/>
              </a:pPr>
              <a:t>‹#›</a:t>
            </a:fld>
            <a:endParaRPr lang="en-US" altLang="en-US"/>
          </a:p>
        </p:txBody>
      </p:sp>
    </p:spTree>
    <p:extLst>
      <p:ext uri="{BB962C8B-B14F-4D97-AF65-F5344CB8AC3E}">
        <p14:creationId xmlns:p14="http://schemas.microsoft.com/office/powerpoint/2010/main" val="2817289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D4AE479-CE9E-5249-86A4-4400AECE5871}"/>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6" name="Rectangle 5">
            <a:extLst>
              <a:ext uri="{FF2B5EF4-FFF2-40B4-BE49-F238E27FC236}">
                <a16:creationId xmlns:a16="http://schemas.microsoft.com/office/drawing/2014/main" id="{2FEB55C0-123B-AC41-8272-1ECC10F33F83}"/>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7" name="Rectangle 6">
            <a:extLst>
              <a:ext uri="{FF2B5EF4-FFF2-40B4-BE49-F238E27FC236}">
                <a16:creationId xmlns:a16="http://schemas.microsoft.com/office/drawing/2014/main" id="{7BD322D2-4340-6342-8E0F-21D879B9DDD2}"/>
              </a:ext>
            </a:extLst>
          </p:cNvPr>
          <p:cNvSpPr>
            <a:spLocks noGrp="1" noChangeArrowheads="1"/>
          </p:cNvSpPr>
          <p:nvPr>
            <p:ph type="sldNum" sz="quarter" idx="12"/>
          </p:nvPr>
        </p:nvSpPr>
        <p:spPr>
          <a:ln/>
        </p:spPr>
        <p:txBody>
          <a:bodyPr/>
          <a:lstStyle>
            <a:lvl1pPr>
              <a:defRPr/>
            </a:lvl1pPr>
          </a:lstStyle>
          <a:p>
            <a:pPr>
              <a:defRPr/>
            </a:pPr>
            <a:fld id="{161A1E1F-787D-BB4C-81BD-253A0270581E}" type="slidenum">
              <a:rPr lang="en-US" altLang="en-US"/>
              <a:pPr>
                <a:defRPr/>
              </a:pPr>
              <a:t>‹#›</a:t>
            </a:fld>
            <a:endParaRPr lang="en-US" altLang="en-US"/>
          </a:p>
        </p:txBody>
      </p:sp>
    </p:spTree>
    <p:extLst>
      <p:ext uri="{BB962C8B-B14F-4D97-AF65-F5344CB8AC3E}">
        <p14:creationId xmlns:p14="http://schemas.microsoft.com/office/powerpoint/2010/main" val="1718675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4216D49-D148-2F40-BE39-E0BBC0BC54A7}"/>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5" name="Rectangle 5">
            <a:extLst>
              <a:ext uri="{FF2B5EF4-FFF2-40B4-BE49-F238E27FC236}">
                <a16:creationId xmlns:a16="http://schemas.microsoft.com/office/drawing/2014/main" id="{F2A99FAD-E935-4E4C-90AF-6C24CF588553}"/>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6" name="Rectangle 6">
            <a:extLst>
              <a:ext uri="{FF2B5EF4-FFF2-40B4-BE49-F238E27FC236}">
                <a16:creationId xmlns:a16="http://schemas.microsoft.com/office/drawing/2014/main" id="{C766B098-E22F-1844-B019-EB227E0D5A0E}"/>
              </a:ext>
            </a:extLst>
          </p:cNvPr>
          <p:cNvSpPr>
            <a:spLocks noGrp="1" noChangeArrowheads="1"/>
          </p:cNvSpPr>
          <p:nvPr>
            <p:ph type="sldNum" sz="quarter" idx="12"/>
          </p:nvPr>
        </p:nvSpPr>
        <p:spPr>
          <a:ln/>
        </p:spPr>
        <p:txBody>
          <a:bodyPr/>
          <a:lstStyle>
            <a:lvl1pPr>
              <a:defRPr/>
            </a:lvl1pPr>
          </a:lstStyle>
          <a:p>
            <a:pPr>
              <a:defRPr/>
            </a:pPr>
            <a:fld id="{FEF1805B-463A-2446-B275-10A9EF41C8D6}" type="slidenum">
              <a:rPr lang="en-US" altLang="en-US"/>
              <a:pPr>
                <a:defRPr/>
              </a:pPr>
              <a:t>‹#›</a:t>
            </a:fld>
            <a:endParaRPr lang="en-US" altLang="en-US"/>
          </a:p>
        </p:txBody>
      </p:sp>
    </p:spTree>
    <p:extLst>
      <p:ext uri="{BB962C8B-B14F-4D97-AF65-F5344CB8AC3E}">
        <p14:creationId xmlns:p14="http://schemas.microsoft.com/office/powerpoint/2010/main" val="273133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4532AC4-1846-BE40-B58E-05C4273C63C1}"/>
              </a:ext>
            </a:extLst>
          </p:cNvPr>
          <p:cNvSpPr>
            <a:spLocks noGrp="1" noChangeArrowheads="1"/>
          </p:cNvSpPr>
          <p:nvPr>
            <p:ph type="dt" sz="half" idx="10"/>
          </p:nvPr>
        </p:nvSpPr>
        <p:spPr>
          <a:ln/>
        </p:spPr>
        <p:txBody>
          <a:bodyPr/>
          <a:lstStyle>
            <a:lvl1pPr>
              <a:defRPr/>
            </a:lvl1pPr>
          </a:lstStyle>
          <a:p>
            <a:pPr>
              <a:defRPr/>
            </a:pPr>
            <a:endParaRPr lang="x-none" altLang="x-none"/>
          </a:p>
        </p:txBody>
      </p:sp>
      <p:sp>
        <p:nvSpPr>
          <p:cNvPr id="5" name="Rectangle 5">
            <a:extLst>
              <a:ext uri="{FF2B5EF4-FFF2-40B4-BE49-F238E27FC236}">
                <a16:creationId xmlns:a16="http://schemas.microsoft.com/office/drawing/2014/main" id="{2F09DCEA-2C73-B04F-9062-3200EDDACB84}"/>
              </a:ext>
            </a:extLst>
          </p:cNvPr>
          <p:cNvSpPr>
            <a:spLocks noGrp="1" noChangeArrowheads="1"/>
          </p:cNvSpPr>
          <p:nvPr>
            <p:ph type="ftr" sz="quarter" idx="11"/>
          </p:nvPr>
        </p:nvSpPr>
        <p:spPr>
          <a:ln/>
        </p:spPr>
        <p:txBody>
          <a:bodyPr/>
          <a:lstStyle>
            <a:lvl1pPr>
              <a:defRPr/>
            </a:lvl1pPr>
          </a:lstStyle>
          <a:p>
            <a:pPr>
              <a:defRPr/>
            </a:pPr>
            <a:endParaRPr lang="x-none" altLang="x-none"/>
          </a:p>
        </p:txBody>
      </p:sp>
      <p:sp>
        <p:nvSpPr>
          <p:cNvPr id="6" name="Rectangle 6">
            <a:extLst>
              <a:ext uri="{FF2B5EF4-FFF2-40B4-BE49-F238E27FC236}">
                <a16:creationId xmlns:a16="http://schemas.microsoft.com/office/drawing/2014/main" id="{60D7234B-984B-5649-8914-13F3814AC1D8}"/>
              </a:ext>
            </a:extLst>
          </p:cNvPr>
          <p:cNvSpPr>
            <a:spLocks noGrp="1" noChangeArrowheads="1"/>
          </p:cNvSpPr>
          <p:nvPr>
            <p:ph type="sldNum" sz="quarter" idx="12"/>
          </p:nvPr>
        </p:nvSpPr>
        <p:spPr>
          <a:ln/>
        </p:spPr>
        <p:txBody>
          <a:bodyPr/>
          <a:lstStyle>
            <a:lvl1pPr>
              <a:defRPr/>
            </a:lvl1pPr>
          </a:lstStyle>
          <a:p>
            <a:pPr>
              <a:defRPr/>
            </a:pPr>
            <a:fld id="{FC493652-61EC-6A4F-998F-4026D6BE142A}" type="slidenum">
              <a:rPr lang="en-US" altLang="en-US"/>
              <a:pPr>
                <a:defRPr/>
              </a:pPr>
              <a:t>‹#›</a:t>
            </a:fld>
            <a:endParaRPr lang="en-US" altLang="en-US"/>
          </a:p>
        </p:txBody>
      </p:sp>
    </p:spTree>
    <p:extLst>
      <p:ext uri="{BB962C8B-B14F-4D97-AF65-F5344CB8AC3E}">
        <p14:creationId xmlns:p14="http://schemas.microsoft.com/office/powerpoint/2010/main" val="2820584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794EDB7-87A3-4945-9C90-B68DDFDB7D4D}"/>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0E93335-6826-5D41-A3AA-7047BD9DC371}"/>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53F9E013-C4C6-E941-828C-4904C95A4380}"/>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Times" charset="0"/>
                <a:ea typeface="ＭＳ Ｐゴシック" charset="-128"/>
                <a:cs typeface="+mn-cs"/>
              </a:defRPr>
            </a:lvl1pPr>
          </a:lstStyle>
          <a:p>
            <a:pPr>
              <a:defRPr/>
            </a:pPr>
            <a:endParaRPr lang="x-none" altLang="x-none"/>
          </a:p>
        </p:txBody>
      </p:sp>
      <p:sp>
        <p:nvSpPr>
          <p:cNvPr id="1029" name="Rectangle 5">
            <a:extLst>
              <a:ext uri="{FF2B5EF4-FFF2-40B4-BE49-F238E27FC236}">
                <a16:creationId xmlns:a16="http://schemas.microsoft.com/office/drawing/2014/main" id="{9580B171-BA2C-3E41-B4A8-91A78B63AFDC}"/>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Times" charset="0"/>
                <a:ea typeface="ＭＳ Ｐゴシック" charset="-128"/>
                <a:cs typeface="+mn-cs"/>
              </a:defRPr>
            </a:lvl1pPr>
          </a:lstStyle>
          <a:p>
            <a:pPr>
              <a:defRPr/>
            </a:pPr>
            <a:endParaRPr lang="x-none" altLang="x-none"/>
          </a:p>
        </p:txBody>
      </p:sp>
      <p:sp>
        <p:nvSpPr>
          <p:cNvPr id="1030" name="Rectangle 6">
            <a:extLst>
              <a:ext uri="{FF2B5EF4-FFF2-40B4-BE49-F238E27FC236}">
                <a16:creationId xmlns:a16="http://schemas.microsoft.com/office/drawing/2014/main" id="{4F92EEA1-7D02-EA4D-AD93-0E2E53945468}"/>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F4D12F05-F4E9-7248-8721-E60785A6588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cs typeface="ＭＳ Ｐゴシック" panose="020B0600070205080204"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n-ea"/>
          <a:cs typeface="ＭＳ Ｐゴシック" panose="020B0600070205080204"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n-ea"/>
          <a:cs typeface="ＭＳ Ｐゴシック" panose="020B0600070205080204"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n-ea"/>
          <a:cs typeface="ＭＳ Ｐゴシック" panose="020B0600070205080204" pitchFamily="34" charset="-128"/>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2.png"/><Relationship Id="rId7"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7.png"/><Relationship Id="rId7" Type="http://schemas.openxmlformats.org/officeDocument/2006/relationships/image" Target="../media/image64.png"/><Relationship Id="rId2" Type="http://schemas.openxmlformats.org/officeDocument/2006/relationships/image" Target="../media/image66.png"/><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9.png"/><Relationship Id="rId4" Type="http://schemas.openxmlformats.org/officeDocument/2006/relationships/image" Target="../media/image68.png"/></Relationships>
</file>

<file path=ppt/slides/_rels/slide41.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7.png"/><Relationship Id="rId7" Type="http://schemas.openxmlformats.org/officeDocument/2006/relationships/image" Target="../media/image64.png"/><Relationship Id="rId2" Type="http://schemas.openxmlformats.org/officeDocument/2006/relationships/image" Target="../media/image66.png"/><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9.png"/><Relationship Id="rId4" Type="http://schemas.openxmlformats.org/officeDocument/2006/relationships/image" Target="../media/image68.png"/></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72.png"/><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5.emf"/></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47.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image" Target="../media/image76.png"/><Relationship Id="rId1" Type="http://schemas.openxmlformats.org/officeDocument/2006/relationships/slideLayout" Target="../slideLayouts/slideLayout7.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 Id="rId9" Type="http://schemas.openxmlformats.org/officeDocument/2006/relationships/image" Target="../media/image65.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5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85.png"/><Relationship Id="rId4" Type="http://schemas.openxmlformats.org/officeDocument/2006/relationships/image" Target="../media/image84.png"/></Relationships>
</file>

<file path=ppt/slides/_rels/slide5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5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91.png"/><Relationship Id="rId4" Type="http://schemas.openxmlformats.org/officeDocument/2006/relationships/image" Target="../media/image90.png"/></Relationships>
</file>

<file path=ppt/slides/_rels/slide5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2.xml"/><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94.png"/></Relationships>
</file>

<file path=ppt/slides/_rels/slide5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97.png"/></Relationships>
</file>

<file path=ppt/slides/_rels/slide5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4.xml"/><Relationship Id="rId1" Type="http://schemas.openxmlformats.org/officeDocument/2006/relationships/slideLayout" Target="../slideLayouts/slideLayout1.xml"/><Relationship Id="rId5" Type="http://schemas.openxmlformats.org/officeDocument/2006/relationships/image" Target="../media/image107.png"/><Relationship Id="rId4" Type="http://schemas.openxmlformats.org/officeDocument/2006/relationships/image" Target="../media/image106.png"/></Relationships>
</file>

<file path=ppt/slides/_rels/slide63.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116.png"/><Relationship Id="rId4" Type="http://schemas.openxmlformats.org/officeDocument/2006/relationships/image" Target="../media/image115.png"/></Relationships>
</file>

<file path=ppt/slides/_rels/slide7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118.png"/></Relationships>
</file>

<file path=ppt/slides/_rels/slide7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119.png"/></Relationships>
</file>

<file path=ppt/slides/_rels/slide75.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image" Target="../media/image120.png"/><Relationship Id="rId7" Type="http://schemas.openxmlformats.org/officeDocument/2006/relationships/image" Target="../media/image124.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 Id="rId9" Type="http://schemas.openxmlformats.org/officeDocument/2006/relationships/image" Target="../media/image126.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7.xml"/><Relationship Id="rId4" Type="http://schemas.openxmlformats.org/officeDocument/2006/relationships/image" Target="../media/image129.png"/></Relationships>
</file>

<file path=ppt/slides/_rels/slide7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56.xml"/><Relationship Id="rId1" Type="http://schemas.openxmlformats.org/officeDocument/2006/relationships/slideLayout" Target="../slideLayouts/slideLayout7.xml"/><Relationship Id="rId5" Type="http://schemas.openxmlformats.org/officeDocument/2006/relationships/image" Target="../media/image132.png"/><Relationship Id="rId4" Type="http://schemas.openxmlformats.org/officeDocument/2006/relationships/image" Target="../media/image131.png"/></Relationships>
</file>

<file path=ppt/slides/_rels/slide79.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27.png"/><Relationship Id="rId1" Type="http://schemas.openxmlformats.org/officeDocument/2006/relationships/slideLayout" Target="../slideLayouts/slideLayout7.xml"/><Relationship Id="rId4" Type="http://schemas.openxmlformats.org/officeDocument/2006/relationships/image" Target="../media/image134.png"/></Relationships>
</file>

<file path=ppt/slides/_rels/slide80.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png"/><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tiff"/><Relationship Id="rId9" Type="http://schemas.openxmlformats.org/officeDocument/2006/relationships/image" Target="../media/image142.png"/></Relationships>
</file>

<file path=ppt/slides/_rels/slide82.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image" Target="../media/image135.png"/><Relationship Id="rId1" Type="http://schemas.openxmlformats.org/officeDocument/2006/relationships/slideLayout" Target="../slideLayouts/slideLayout7.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png"/><Relationship Id="rId9" Type="http://schemas.openxmlformats.org/officeDocument/2006/relationships/image" Target="../media/image149.png"/></Relationships>
</file>

<file path=ppt/slides/_rels/slide83.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7.xml"/><Relationship Id="rId4" Type="http://schemas.openxmlformats.org/officeDocument/2006/relationships/image" Target="../media/image152.pn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tiff"/><Relationship Id="rId1" Type="http://schemas.openxmlformats.org/officeDocument/2006/relationships/slideLayout" Target="../slideLayouts/slideLayout7.xml"/><Relationship Id="rId5" Type="http://schemas.openxmlformats.org/officeDocument/2006/relationships/image" Target="../media/image157.png"/><Relationship Id="rId4" Type="http://schemas.openxmlformats.org/officeDocument/2006/relationships/image" Target="../media/image156.png"/></Relationships>
</file>

<file path=ppt/slides/_rels/slide88.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7.xml"/><Relationship Id="rId5" Type="http://schemas.openxmlformats.org/officeDocument/2006/relationships/image" Target="../media/image161.png"/><Relationship Id="rId4" Type="http://schemas.openxmlformats.org/officeDocument/2006/relationships/image" Target="../media/image160.png"/></Relationships>
</file>

<file path=ppt/slides/_rels/slide89.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3.png"/><Relationship Id="rId1" Type="http://schemas.openxmlformats.org/officeDocument/2006/relationships/slideLayout" Target="../slideLayouts/slideLayout7.xml"/><Relationship Id="rId6" Type="http://schemas.openxmlformats.org/officeDocument/2006/relationships/image" Target="../media/image166.png"/><Relationship Id="rId5" Type="http://schemas.openxmlformats.org/officeDocument/2006/relationships/image" Target="../media/image165.png"/><Relationship Id="rId4" Type="http://schemas.openxmlformats.org/officeDocument/2006/relationships/image" Target="../media/image164.png"/></Relationships>
</file>

<file path=ppt/slides/_rels/slide9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9.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9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168.png"/></Relationships>
</file>

<file path=ppt/slides/_rels/slide9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70.jpeg"/><Relationship Id="rId7" Type="http://schemas.openxmlformats.org/officeDocument/2006/relationships/image" Target="../media/image174.jpeg"/><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png"/></Relationships>
</file>

<file path=ppt/slides/_rels/slide99.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180.jpeg"/></Relationships>
</file>

<file path=ppt/slides/_rels/slide10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image" Target="../media/image75.emf"/><Relationship Id="rId5" Type="http://schemas.openxmlformats.org/officeDocument/2006/relationships/image" Target="../media/image74.png"/><Relationship Id="rId4" Type="http://schemas.openxmlformats.org/officeDocument/2006/relationships/image" Target="../media/image183.png"/></Relationships>
</file>

<file path=ppt/slides/_rels/slide109.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73.xml"/><Relationship Id="rId1" Type="http://schemas.openxmlformats.org/officeDocument/2006/relationships/slideLayout" Target="../slideLayouts/slideLayout7.xml"/><Relationship Id="rId4" Type="http://schemas.openxmlformats.org/officeDocument/2006/relationships/image" Target="../media/image185.png"/></Relationships>
</file>

<file path=ppt/slides/_rels/slide110.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75.xml"/><Relationship Id="rId1" Type="http://schemas.openxmlformats.org/officeDocument/2006/relationships/slideLayout" Target="../slideLayouts/slideLayout7.xml"/><Relationship Id="rId4" Type="http://schemas.openxmlformats.org/officeDocument/2006/relationships/image" Target="../media/image188.png"/></Relationships>
</file>

<file path=ppt/slides/_rels/slide112.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76.xml"/><Relationship Id="rId1" Type="http://schemas.openxmlformats.org/officeDocument/2006/relationships/slideLayout" Target="../slideLayouts/slideLayout7.xml"/><Relationship Id="rId4" Type="http://schemas.openxmlformats.org/officeDocument/2006/relationships/image" Target="../media/image190.png"/></Relationships>
</file>

<file path=ppt/slides/_rels/slide113.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193.png"/><Relationship Id="rId7" Type="http://schemas.openxmlformats.org/officeDocument/2006/relationships/image" Target="../media/image144.png"/><Relationship Id="rId2" Type="http://schemas.openxmlformats.org/officeDocument/2006/relationships/image" Target="../media/image135.png"/><Relationship Id="rId1" Type="http://schemas.openxmlformats.org/officeDocument/2006/relationships/slideLayout" Target="../slideLayouts/slideLayout7.xml"/><Relationship Id="rId6" Type="http://schemas.openxmlformats.org/officeDocument/2006/relationships/image" Target="../media/image196.png"/><Relationship Id="rId5" Type="http://schemas.openxmlformats.org/officeDocument/2006/relationships/image" Target="../media/image195.png"/><Relationship Id="rId4" Type="http://schemas.openxmlformats.org/officeDocument/2006/relationships/image" Target="../media/image194.png"/></Relationships>
</file>

<file path=ppt/slides/_rels/slide119.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80.xml"/><Relationship Id="rId1" Type="http://schemas.openxmlformats.org/officeDocument/2006/relationships/slideLayout" Target="../slideLayouts/slideLayout7.xml"/><Relationship Id="rId5" Type="http://schemas.openxmlformats.org/officeDocument/2006/relationships/image" Target="../media/image200.png"/><Relationship Id="rId4" Type="http://schemas.openxmlformats.org/officeDocument/2006/relationships/image" Target="../media/image19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FontTx/>
              <a:buNone/>
            </a:pPr>
            <a:r>
              <a:rPr lang="en-US" altLang="en-US" sz="2000"/>
              <a:t>	</a:t>
            </a:r>
            <a:endParaRPr lang="en-US" altLang="en-US" sz="2000" i="1"/>
          </a:p>
        </p:txBody>
      </p:sp>
      <p:sp>
        <p:nvSpPr>
          <p:cNvPr id="2" name="TextBox 1">
            <a:extLst>
              <a:ext uri="{FF2B5EF4-FFF2-40B4-BE49-F238E27FC236}">
                <a16:creationId xmlns:a16="http://schemas.microsoft.com/office/drawing/2014/main" id="{B79C7BB0-91ED-7D44-85E6-CC3469897945}"/>
              </a:ext>
            </a:extLst>
          </p:cNvPr>
          <p:cNvSpPr txBox="1"/>
          <p:nvPr/>
        </p:nvSpPr>
        <p:spPr>
          <a:xfrm>
            <a:off x="7543800" y="6041465"/>
            <a:ext cx="970137" cy="461665"/>
          </a:xfrm>
          <a:prstGeom prst="rect">
            <a:avLst/>
          </a:prstGeom>
          <a:noFill/>
        </p:spPr>
        <p:txBody>
          <a:bodyPr wrap="none" rtlCol="0">
            <a:spAutoFit/>
          </a:bodyPr>
          <a:lstStyle/>
          <a:p>
            <a:r>
              <a:rPr lang="en-US"/>
              <a:t>3/4/21</a:t>
            </a:r>
          </a:p>
        </p:txBody>
      </p:sp>
    </p:spTree>
    <p:extLst>
      <p:ext uri="{BB962C8B-B14F-4D97-AF65-F5344CB8AC3E}">
        <p14:creationId xmlns:p14="http://schemas.microsoft.com/office/powerpoint/2010/main" val="2051696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2">
            <a:extLst>
              <a:ext uri="{FF2B5EF4-FFF2-40B4-BE49-F238E27FC236}">
                <a16:creationId xmlns:a16="http://schemas.microsoft.com/office/drawing/2014/main" id="{DEB9E651-AEE2-AD41-8AE5-A00E633B5E3C}"/>
              </a:ext>
            </a:extLst>
          </p:cNvPr>
          <p:cNvSpPr txBox="1">
            <a:spLocks noChangeArrowheads="1"/>
          </p:cNvSpPr>
          <p:nvPr/>
        </p:nvSpPr>
        <p:spPr bwMode="auto">
          <a:xfrm>
            <a:off x="4876800" y="228600"/>
            <a:ext cx="3797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Polyploidy …</a:t>
            </a:r>
          </a:p>
        </p:txBody>
      </p:sp>
      <p:sp>
        <p:nvSpPr>
          <p:cNvPr id="17410" name="Text Box 3">
            <a:extLst>
              <a:ext uri="{FF2B5EF4-FFF2-40B4-BE49-F238E27FC236}">
                <a16:creationId xmlns:a16="http://schemas.microsoft.com/office/drawing/2014/main" id="{CE9FB3C9-A7C4-0748-BE02-92AE1B85D48A}"/>
              </a:ext>
            </a:extLst>
          </p:cNvPr>
          <p:cNvSpPr txBox="1">
            <a:spLocks noChangeArrowheads="1"/>
          </p:cNvSpPr>
          <p:nvPr/>
        </p:nvSpPr>
        <p:spPr bwMode="auto">
          <a:xfrm>
            <a:off x="3048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Irene Manton</a:t>
            </a:r>
          </a:p>
        </p:txBody>
      </p:sp>
      <p:pic>
        <p:nvPicPr>
          <p:cNvPr id="17411" name="Picture 4">
            <a:extLst>
              <a:ext uri="{FF2B5EF4-FFF2-40B4-BE49-F238E27FC236}">
                <a16:creationId xmlns:a16="http://schemas.microsoft.com/office/drawing/2014/main" id="{0036792E-34B5-8943-ABDB-68976EED4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9600"/>
            <a:ext cx="30734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Text Box 5">
            <a:extLst>
              <a:ext uri="{FF2B5EF4-FFF2-40B4-BE49-F238E27FC236}">
                <a16:creationId xmlns:a16="http://schemas.microsoft.com/office/drawing/2014/main" id="{605867F5-15C3-494A-9984-FAF12AFF2E6C}"/>
              </a:ext>
            </a:extLst>
          </p:cNvPr>
          <p:cNvSpPr txBox="1">
            <a:spLocks noChangeArrowheads="1"/>
          </p:cNvSpPr>
          <p:nvPr/>
        </p:nvSpPr>
        <p:spPr bwMode="auto">
          <a:xfrm>
            <a:off x="32766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Herb Wagner</a:t>
            </a:r>
          </a:p>
        </p:txBody>
      </p:sp>
      <p:pic>
        <p:nvPicPr>
          <p:cNvPr id="17413" name="Picture 6">
            <a:extLst>
              <a:ext uri="{FF2B5EF4-FFF2-40B4-BE49-F238E27FC236}">
                <a16:creationId xmlns:a16="http://schemas.microsoft.com/office/drawing/2014/main" id="{344FCFFF-698A-484B-8D68-CA0F1DD726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0" y="1371600"/>
            <a:ext cx="3103563"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7">
            <a:extLst>
              <a:ext uri="{FF2B5EF4-FFF2-40B4-BE49-F238E27FC236}">
                <a16:creationId xmlns:a16="http://schemas.microsoft.com/office/drawing/2014/main" id="{3645A499-9675-BE46-B889-5FFEB3E3E3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2819400"/>
            <a:ext cx="2578100" cy="35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 Box 8">
            <a:extLst>
              <a:ext uri="{FF2B5EF4-FFF2-40B4-BE49-F238E27FC236}">
                <a16:creationId xmlns:a16="http://schemas.microsoft.com/office/drawing/2014/main" id="{F77522CF-E502-8242-A143-F8CFF566B755}"/>
              </a:ext>
            </a:extLst>
          </p:cNvPr>
          <p:cNvSpPr txBox="1">
            <a:spLocks noChangeArrowheads="1"/>
          </p:cNvSpPr>
          <p:nvPr/>
        </p:nvSpPr>
        <p:spPr bwMode="auto">
          <a:xfrm>
            <a:off x="62484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Charlie Werth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3" descr="dilatata1">
            <a:extLst>
              <a:ext uri="{FF2B5EF4-FFF2-40B4-BE49-F238E27FC236}">
                <a16:creationId xmlns:a16="http://schemas.microsoft.com/office/drawing/2014/main" id="{DB87E580-701B-4A41-B3D5-0B9E1433AC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9735">
            <a:off x="1219200" y="4038600"/>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8" name="Picture 4" descr="dilatata1">
            <a:extLst>
              <a:ext uri="{FF2B5EF4-FFF2-40B4-BE49-F238E27FC236}">
                <a16:creationId xmlns:a16="http://schemas.microsoft.com/office/drawing/2014/main" id="{EFAC9D8C-317A-0542-B96A-E40F56A963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9735">
            <a:off x="6781800" y="4267200"/>
            <a:ext cx="1120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5" descr="dilatata1">
            <a:extLst>
              <a:ext uri="{FF2B5EF4-FFF2-40B4-BE49-F238E27FC236}">
                <a16:creationId xmlns:a16="http://schemas.microsoft.com/office/drawing/2014/main" id="{821D2E2F-1A0B-DC48-AD3B-9D72D6C665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9735">
            <a:off x="3814763" y="3632200"/>
            <a:ext cx="1120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Oval 6">
            <a:extLst>
              <a:ext uri="{FF2B5EF4-FFF2-40B4-BE49-F238E27FC236}">
                <a16:creationId xmlns:a16="http://schemas.microsoft.com/office/drawing/2014/main" id="{78D26E95-81C8-E940-BE16-431CF940BD39}"/>
              </a:ext>
            </a:extLst>
          </p:cNvPr>
          <p:cNvSpPr>
            <a:spLocks noChangeArrowheads="1"/>
          </p:cNvSpPr>
          <p:nvPr/>
        </p:nvSpPr>
        <p:spPr bwMode="auto">
          <a:xfrm>
            <a:off x="5334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61" name="Line 7">
            <a:extLst>
              <a:ext uri="{FF2B5EF4-FFF2-40B4-BE49-F238E27FC236}">
                <a16:creationId xmlns:a16="http://schemas.microsoft.com/office/drawing/2014/main" id="{4CB6D439-C815-1F4A-B852-6DC4E0853F03}"/>
              </a:ext>
            </a:extLst>
          </p:cNvPr>
          <p:cNvSpPr>
            <a:spLocks noChangeShapeType="1"/>
          </p:cNvSpPr>
          <p:nvPr/>
        </p:nvSpPr>
        <p:spPr bwMode="auto">
          <a:xfrm>
            <a:off x="9144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62" name="Line 8">
            <a:extLst>
              <a:ext uri="{FF2B5EF4-FFF2-40B4-BE49-F238E27FC236}">
                <a16:creationId xmlns:a16="http://schemas.microsoft.com/office/drawing/2014/main" id="{1C6D3DDD-0636-1F4D-A57F-26B57C7F49B2}"/>
              </a:ext>
            </a:extLst>
          </p:cNvPr>
          <p:cNvSpPr>
            <a:spLocks noChangeShapeType="1"/>
          </p:cNvSpPr>
          <p:nvPr/>
        </p:nvSpPr>
        <p:spPr bwMode="auto">
          <a:xfrm>
            <a:off x="10668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63" name="Oval 11">
            <a:extLst>
              <a:ext uri="{FF2B5EF4-FFF2-40B4-BE49-F238E27FC236}">
                <a16:creationId xmlns:a16="http://schemas.microsoft.com/office/drawing/2014/main" id="{60E17E06-6472-BC40-AA20-6C22785EF6B8}"/>
              </a:ext>
            </a:extLst>
          </p:cNvPr>
          <p:cNvSpPr>
            <a:spLocks noChangeArrowheads="1"/>
          </p:cNvSpPr>
          <p:nvPr/>
        </p:nvSpPr>
        <p:spPr bwMode="auto">
          <a:xfrm>
            <a:off x="76962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64" name="Line 12">
            <a:extLst>
              <a:ext uri="{FF2B5EF4-FFF2-40B4-BE49-F238E27FC236}">
                <a16:creationId xmlns:a16="http://schemas.microsoft.com/office/drawing/2014/main" id="{C9FCE2FA-97A1-DB43-ADBE-07A8B63722CC}"/>
              </a:ext>
            </a:extLst>
          </p:cNvPr>
          <p:cNvSpPr>
            <a:spLocks noChangeShapeType="1"/>
          </p:cNvSpPr>
          <p:nvPr/>
        </p:nvSpPr>
        <p:spPr bwMode="auto">
          <a:xfrm>
            <a:off x="86106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65" name="Line 13">
            <a:extLst>
              <a:ext uri="{FF2B5EF4-FFF2-40B4-BE49-F238E27FC236}">
                <a16:creationId xmlns:a16="http://schemas.microsoft.com/office/drawing/2014/main" id="{E65D48B6-8CA3-564F-91BE-F4CA1DA23580}"/>
              </a:ext>
            </a:extLst>
          </p:cNvPr>
          <p:cNvSpPr>
            <a:spLocks noChangeShapeType="1"/>
          </p:cNvSpPr>
          <p:nvPr/>
        </p:nvSpPr>
        <p:spPr bwMode="auto">
          <a:xfrm>
            <a:off x="84582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66" name="Line 16">
            <a:extLst>
              <a:ext uri="{FF2B5EF4-FFF2-40B4-BE49-F238E27FC236}">
                <a16:creationId xmlns:a16="http://schemas.microsoft.com/office/drawing/2014/main" id="{A1056E5C-F433-5442-A9E6-5F2F393988BE}"/>
              </a:ext>
            </a:extLst>
          </p:cNvPr>
          <p:cNvSpPr>
            <a:spLocks noChangeShapeType="1"/>
          </p:cNvSpPr>
          <p:nvPr/>
        </p:nvSpPr>
        <p:spPr bwMode="auto">
          <a:xfrm flipV="1">
            <a:off x="2057400" y="5791200"/>
            <a:ext cx="219392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9467" name="Line 17">
            <a:extLst>
              <a:ext uri="{FF2B5EF4-FFF2-40B4-BE49-F238E27FC236}">
                <a16:creationId xmlns:a16="http://schemas.microsoft.com/office/drawing/2014/main" id="{5C8AE53D-0B8F-DD4E-8D9E-2F6D0C732E70}"/>
              </a:ext>
            </a:extLst>
          </p:cNvPr>
          <p:cNvSpPr>
            <a:spLocks noChangeShapeType="1"/>
          </p:cNvSpPr>
          <p:nvPr/>
        </p:nvSpPr>
        <p:spPr bwMode="auto">
          <a:xfrm flipH="1" flipV="1">
            <a:off x="4643438" y="5791200"/>
            <a:ext cx="2290762"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9468" name="Oval 18">
            <a:extLst>
              <a:ext uri="{FF2B5EF4-FFF2-40B4-BE49-F238E27FC236}">
                <a16:creationId xmlns:a16="http://schemas.microsoft.com/office/drawing/2014/main" id="{493C10EC-756A-EF49-801B-428A55153961}"/>
              </a:ext>
            </a:extLst>
          </p:cNvPr>
          <p:cNvSpPr>
            <a:spLocks noChangeArrowheads="1"/>
          </p:cNvSpPr>
          <p:nvPr/>
        </p:nvSpPr>
        <p:spPr bwMode="auto">
          <a:xfrm>
            <a:off x="5257800" y="33528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69" name="Line 19">
            <a:extLst>
              <a:ext uri="{FF2B5EF4-FFF2-40B4-BE49-F238E27FC236}">
                <a16:creationId xmlns:a16="http://schemas.microsoft.com/office/drawing/2014/main" id="{2B161AF3-26EB-4745-B43A-CB186C4026B1}"/>
              </a:ext>
            </a:extLst>
          </p:cNvPr>
          <p:cNvSpPr>
            <a:spLocks noChangeShapeType="1"/>
          </p:cNvSpPr>
          <p:nvPr/>
        </p:nvSpPr>
        <p:spPr bwMode="auto">
          <a:xfrm>
            <a:off x="6172200" y="36576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70" name="Line 21">
            <a:extLst>
              <a:ext uri="{FF2B5EF4-FFF2-40B4-BE49-F238E27FC236}">
                <a16:creationId xmlns:a16="http://schemas.microsoft.com/office/drawing/2014/main" id="{65DB8827-2458-A44C-9B25-6EABC579A6B3}"/>
              </a:ext>
            </a:extLst>
          </p:cNvPr>
          <p:cNvSpPr>
            <a:spLocks noChangeShapeType="1"/>
          </p:cNvSpPr>
          <p:nvPr/>
        </p:nvSpPr>
        <p:spPr bwMode="auto">
          <a:xfrm>
            <a:off x="5867400" y="38100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71" name="Text Box 23">
            <a:extLst>
              <a:ext uri="{FF2B5EF4-FFF2-40B4-BE49-F238E27FC236}">
                <a16:creationId xmlns:a16="http://schemas.microsoft.com/office/drawing/2014/main" id="{5CCE57B9-4077-1345-A274-CC5E0D299538}"/>
              </a:ext>
            </a:extLst>
          </p:cNvPr>
          <p:cNvSpPr txBox="1">
            <a:spLocks noChangeArrowheads="1"/>
          </p:cNvSpPr>
          <p:nvPr/>
        </p:nvSpPr>
        <p:spPr bwMode="auto">
          <a:xfrm>
            <a:off x="838200" y="4800600"/>
            <a:ext cx="76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chemeClr val="accent2"/>
                </a:solidFill>
                <a:latin typeface="Calibri" panose="020F0502020204030204" pitchFamily="34" charset="0"/>
              </a:rPr>
              <a:t>AA</a:t>
            </a:r>
          </a:p>
        </p:txBody>
      </p:sp>
      <p:sp>
        <p:nvSpPr>
          <p:cNvPr id="19472" name="Text Box 24">
            <a:extLst>
              <a:ext uri="{FF2B5EF4-FFF2-40B4-BE49-F238E27FC236}">
                <a16:creationId xmlns:a16="http://schemas.microsoft.com/office/drawing/2014/main" id="{7C0A663B-5C91-AA4F-9035-B29D549F4318}"/>
              </a:ext>
            </a:extLst>
          </p:cNvPr>
          <p:cNvSpPr txBox="1">
            <a:spLocks noChangeArrowheads="1"/>
          </p:cNvSpPr>
          <p:nvPr/>
        </p:nvSpPr>
        <p:spPr bwMode="auto">
          <a:xfrm>
            <a:off x="8001000" y="4876800"/>
            <a:ext cx="68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sp>
        <p:nvSpPr>
          <p:cNvPr id="19473" name="Text Box 26">
            <a:extLst>
              <a:ext uri="{FF2B5EF4-FFF2-40B4-BE49-F238E27FC236}">
                <a16:creationId xmlns:a16="http://schemas.microsoft.com/office/drawing/2014/main" id="{800EE2E4-8EC9-BE4F-AF1C-421B4894C402}"/>
              </a:ext>
            </a:extLst>
          </p:cNvPr>
          <p:cNvSpPr txBox="1">
            <a:spLocks noChangeArrowheads="1"/>
          </p:cNvSpPr>
          <p:nvPr/>
        </p:nvSpPr>
        <p:spPr bwMode="auto">
          <a:xfrm>
            <a:off x="4251325" y="39401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74" name="Text Box 27">
            <a:extLst>
              <a:ext uri="{FF2B5EF4-FFF2-40B4-BE49-F238E27FC236}">
                <a16:creationId xmlns:a16="http://schemas.microsoft.com/office/drawing/2014/main" id="{4A20C60C-AA0D-D14E-B293-4ABAA56B1B27}"/>
              </a:ext>
            </a:extLst>
          </p:cNvPr>
          <p:cNvSpPr txBox="1">
            <a:spLocks noChangeArrowheads="1"/>
          </p:cNvSpPr>
          <p:nvPr/>
        </p:nvSpPr>
        <p:spPr bwMode="auto">
          <a:xfrm>
            <a:off x="3352800" y="33528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75" name="Text Box 28">
            <a:extLst>
              <a:ext uri="{FF2B5EF4-FFF2-40B4-BE49-F238E27FC236}">
                <a16:creationId xmlns:a16="http://schemas.microsoft.com/office/drawing/2014/main" id="{EB0F3AF6-71AE-9C4B-B71D-9219D05A71D9}"/>
              </a:ext>
            </a:extLst>
          </p:cNvPr>
          <p:cNvSpPr txBox="1">
            <a:spLocks noChangeArrowheads="1"/>
          </p:cNvSpPr>
          <p:nvPr/>
        </p:nvSpPr>
        <p:spPr bwMode="auto">
          <a:xfrm>
            <a:off x="3146425" y="41068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19476" name="Text Box 29">
            <a:extLst>
              <a:ext uri="{FF2B5EF4-FFF2-40B4-BE49-F238E27FC236}">
                <a16:creationId xmlns:a16="http://schemas.microsoft.com/office/drawing/2014/main" id="{FA56E231-C933-2542-9D8C-E16932C01211}"/>
              </a:ext>
            </a:extLst>
          </p:cNvPr>
          <p:cNvSpPr txBox="1">
            <a:spLocks noChangeArrowheads="1"/>
          </p:cNvSpPr>
          <p:nvPr/>
        </p:nvSpPr>
        <p:spPr bwMode="auto">
          <a:xfrm>
            <a:off x="2955925" y="36353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77" name="Text Box 30">
            <a:extLst>
              <a:ext uri="{FF2B5EF4-FFF2-40B4-BE49-F238E27FC236}">
                <a16:creationId xmlns:a16="http://schemas.microsoft.com/office/drawing/2014/main" id="{BC268095-496D-7541-9EF7-EE1F19A4BD0F}"/>
              </a:ext>
            </a:extLst>
          </p:cNvPr>
          <p:cNvSpPr txBox="1">
            <a:spLocks noChangeArrowheads="1"/>
          </p:cNvSpPr>
          <p:nvPr/>
        </p:nvSpPr>
        <p:spPr bwMode="auto">
          <a:xfrm>
            <a:off x="3527425" y="38020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19478" name="Rectangle 31">
            <a:extLst>
              <a:ext uri="{FF2B5EF4-FFF2-40B4-BE49-F238E27FC236}">
                <a16:creationId xmlns:a16="http://schemas.microsoft.com/office/drawing/2014/main" id="{A9EB4175-A0A4-3D4C-AD30-25CD3CC1E184}"/>
              </a:ext>
            </a:extLst>
          </p:cNvPr>
          <p:cNvSpPr>
            <a:spLocks noChangeArrowheads="1"/>
          </p:cNvSpPr>
          <p:nvPr/>
        </p:nvSpPr>
        <p:spPr bwMode="auto">
          <a:xfrm>
            <a:off x="3519488" y="34829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9479" name="Text Box 63">
            <a:extLst>
              <a:ext uri="{FF2B5EF4-FFF2-40B4-BE49-F238E27FC236}">
                <a16:creationId xmlns:a16="http://schemas.microsoft.com/office/drawing/2014/main" id="{E2A60ECA-4346-FD4C-870E-4F239B163D1B}"/>
              </a:ext>
            </a:extLst>
          </p:cNvPr>
          <p:cNvSpPr txBox="1">
            <a:spLocks noChangeArrowheads="1"/>
          </p:cNvSpPr>
          <p:nvPr/>
        </p:nvSpPr>
        <p:spPr bwMode="auto">
          <a:xfrm>
            <a:off x="3400425" y="5916613"/>
            <a:ext cx="23193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hybrid</a:t>
            </a:r>
          </a:p>
        </p:txBody>
      </p:sp>
      <p:sp>
        <p:nvSpPr>
          <p:cNvPr id="19480" name="Text Box 44">
            <a:extLst>
              <a:ext uri="{FF2B5EF4-FFF2-40B4-BE49-F238E27FC236}">
                <a16:creationId xmlns:a16="http://schemas.microsoft.com/office/drawing/2014/main" id="{B63B2B86-18FD-3A4B-9425-3C5B22A75116}"/>
              </a:ext>
            </a:extLst>
          </p:cNvPr>
          <p:cNvSpPr txBox="1">
            <a:spLocks noChangeArrowheads="1"/>
          </p:cNvSpPr>
          <p:nvPr/>
        </p:nvSpPr>
        <p:spPr bwMode="auto">
          <a:xfrm>
            <a:off x="4202113" y="5616575"/>
            <a:ext cx="5222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t>
            </a:r>
            <a:r>
              <a:rPr lang="en-US" altLang="en-US" sz="2000">
                <a:solidFill>
                  <a:srgbClr val="FF0000"/>
                </a:solidFill>
                <a:latin typeface="Calibri" panose="020F0502020204030204" pitchFamily="34" charset="0"/>
              </a:rPr>
              <a:t>B</a:t>
            </a:r>
            <a:endParaRPr lang="en-US" altLang="en-US" sz="2000">
              <a:latin typeface="Calibri" panose="020F0502020204030204" pitchFamily="34" charset="0"/>
            </a:endParaRPr>
          </a:p>
        </p:txBody>
      </p:sp>
      <p:sp>
        <p:nvSpPr>
          <p:cNvPr id="26" name="Title 1">
            <a:extLst>
              <a:ext uri="{FF2B5EF4-FFF2-40B4-BE49-F238E27FC236}">
                <a16:creationId xmlns:a16="http://schemas.microsoft.com/office/drawing/2014/main" id="{3321E6FF-A750-8A49-8415-4DA2238EDBEF}"/>
              </a:ext>
            </a:extLst>
          </p:cNvPr>
          <p:cNvSpPr txBox="1">
            <a:spLocks/>
          </p:cNvSpPr>
          <p:nvPr/>
        </p:nvSpPr>
        <p:spPr bwMode="auto">
          <a:xfrm>
            <a:off x="725488" y="314325"/>
            <a:ext cx="7693025" cy="2368550"/>
          </a:xfrm>
          <a:prstGeom prst="rect">
            <a:avLst/>
          </a:prstGeom>
          <a:noFill/>
          <a:ln>
            <a:noFill/>
          </a:ln>
        </p:spPr>
        <p:txBody>
          <a:bodyPr anchor="ctr">
            <a:normAutofit fontScale="85000" lnSpcReduction="20000"/>
          </a:bodyPr>
          <a:lstStyle>
            <a:lvl1pPr algn="ctr" rtl="0" eaLnBrk="0" fontAlgn="base" hangingPunct="0">
              <a:spcBef>
                <a:spcPct val="0"/>
              </a:spcBef>
              <a:spcAft>
                <a:spcPct val="0"/>
              </a:spcAft>
              <a:defRPr sz="4400">
                <a:solidFill>
                  <a:schemeClr val="tx2"/>
                </a:solidFill>
                <a:latin typeface="+mj-lt"/>
                <a:ea typeface="+mj-ea"/>
                <a:cs typeface="ＭＳ Ｐゴシック" charset="0"/>
              </a:defRPr>
            </a:lvl1pPr>
            <a:lvl2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a:lstStyle>
          <a:p>
            <a:pPr eaLnBrk="1" hangingPunct="1">
              <a:defRPr/>
            </a:pPr>
            <a:r>
              <a:rPr lang="en-US" altLang="x-none" sz="2800" kern="0"/>
              <a:t>Allopolyploids</a:t>
            </a:r>
            <a:br>
              <a:rPr lang="en-US" altLang="x-none" sz="2800" kern="0"/>
            </a:br>
            <a:br>
              <a:rPr lang="en-US" altLang="x-none" sz="2800" kern="0"/>
            </a:br>
            <a:r>
              <a:rPr lang="en-US" altLang="x-none" sz="2800" kern="0"/>
              <a:t>Genetically distinct genomes from two (or more) progenitor species are united in a new species.</a:t>
            </a:r>
          </a:p>
          <a:p>
            <a:pPr eaLnBrk="1" hangingPunct="1">
              <a:defRPr/>
            </a:pPr>
            <a:endParaRPr lang="en-US" altLang="x-none" sz="2800" kern="0"/>
          </a:p>
          <a:p>
            <a:pPr eaLnBrk="1" hangingPunct="1">
              <a:defRPr/>
            </a:pPr>
            <a:endParaRPr lang="en-US" altLang="x-none" sz="2800" kern="0"/>
          </a:p>
          <a:p>
            <a:pPr eaLnBrk="1" hangingPunct="1">
              <a:defRPr/>
            </a:pPr>
            <a:r>
              <a:rPr lang="en-US" altLang="x-none" sz="2800" kern="0"/>
              <a:t>begins with the origin of a sterile hybrid</a:t>
            </a:r>
          </a:p>
        </p:txBody>
      </p:sp>
      <p:sp>
        <p:nvSpPr>
          <p:cNvPr id="19482" name="Text Box 23">
            <a:extLst>
              <a:ext uri="{FF2B5EF4-FFF2-40B4-BE49-F238E27FC236}">
                <a16:creationId xmlns:a16="http://schemas.microsoft.com/office/drawing/2014/main" id="{91C33F86-21BB-7549-BE49-4874D3A442A5}"/>
              </a:ext>
            </a:extLst>
          </p:cNvPr>
          <p:cNvSpPr txBox="1">
            <a:spLocks noChangeArrowheads="1"/>
          </p:cNvSpPr>
          <p:nvPr/>
        </p:nvSpPr>
        <p:spPr bwMode="auto">
          <a:xfrm>
            <a:off x="-25400" y="5616575"/>
            <a:ext cx="76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2x</a:t>
            </a:r>
            <a:endParaRPr lang="en-US" altLang="en-US" sz="2000" b="1">
              <a:latin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3" descr="dilatata1">
            <a:extLst>
              <a:ext uri="{FF2B5EF4-FFF2-40B4-BE49-F238E27FC236}">
                <a16:creationId xmlns:a16="http://schemas.microsoft.com/office/drawing/2014/main" id="{E35DA933-C7FE-ED49-B61E-6E50BA6D25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1219200" y="4038600"/>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2" name="Picture 4" descr="dilatata1">
            <a:extLst>
              <a:ext uri="{FF2B5EF4-FFF2-40B4-BE49-F238E27FC236}">
                <a16:creationId xmlns:a16="http://schemas.microsoft.com/office/drawing/2014/main" id="{18370361-CDAE-C142-A846-49DF8969BA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6781800" y="4267200"/>
            <a:ext cx="1120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5" descr="dilatata1">
            <a:extLst>
              <a:ext uri="{FF2B5EF4-FFF2-40B4-BE49-F238E27FC236}">
                <a16:creationId xmlns:a16="http://schemas.microsoft.com/office/drawing/2014/main" id="{6B5D240B-BFC2-FC49-9ADD-021BCE440C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3814763" y="3632200"/>
            <a:ext cx="1120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Oval 6">
            <a:extLst>
              <a:ext uri="{FF2B5EF4-FFF2-40B4-BE49-F238E27FC236}">
                <a16:creationId xmlns:a16="http://schemas.microsoft.com/office/drawing/2014/main" id="{336E2E96-2B48-6D41-9C28-41E9BE0E4AFB}"/>
              </a:ext>
            </a:extLst>
          </p:cNvPr>
          <p:cNvSpPr>
            <a:spLocks noChangeArrowheads="1"/>
          </p:cNvSpPr>
          <p:nvPr/>
        </p:nvSpPr>
        <p:spPr bwMode="auto">
          <a:xfrm>
            <a:off x="5334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485" name="Line 7">
            <a:extLst>
              <a:ext uri="{FF2B5EF4-FFF2-40B4-BE49-F238E27FC236}">
                <a16:creationId xmlns:a16="http://schemas.microsoft.com/office/drawing/2014/main" id="{1D21F3C7-7374-614E-8866-1282C4688A5D}"/>
              </a:ext>
            </a:extLst>
          </p:cNvPr>
          <p:cNvSpPr>
            <a:spLocks noChangeShapeType="1"/>
          </p:cNvSpPr>
          <p:nvPr/>
        </p:nvSpPr>
        <p:spPr bwMode="auto">
          <a:xfrm>
            <a:off x="9144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86" name="Line 8">
            <a:extLst>
              <a:ext uri="{FF2B5EF4-FFF2-40B4-BE49-F238E27FC236}">
                <a16:creationId xmlns:a16="http://schemas.microsoft.com/office/drawing/2014/main" id="{C94D1666-1A5D-194D-9BEC-FE0216A2BB5E}"/>
              </a:ext>
            </a:extLst>
          </p:cNvPr>
          <p:cNvSpPr>
            <a:spLocks noChangeShapeType="1"/>
          </p:cNvSpPr>
          <p:nvPr/>
        </p:nvSpPr>
        <p:spPr bwMode="auto">
          <a:xfrm>
            <a:off x="10668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87" name="Oval 11">
            <a:extLst>
              <a:ext uri="{FF2B5EF4-FFF2-40B4-BE49-F238E27FC236}">
                <a16:creationId xmlns:a16="http://schemas.microsoft.com/office/drawing/2014/main" id="{7A5854AD-2DED-BC46-9FBE-2B2C9607A3E5}"/>
              </a:ext>
            </a:extLst>
          </p:cNvPr>
          <p:cNvSpPr>
            <a:spLocks noChangeArrowheads="1"/>
          </p:cNvSpPr>
          <p:nvPr/>
        </p:nvSpPr>
        <p:spPr bwMode="auto">
          <a:xfrm>
            <a:off x="76962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488" name="Line 12">
            <a:extLst>
              <a:ext uri="{FF2B5EF4-FFF2-40B4-BE49-F238E27FC236}">
                <a16:creationId xmlns:a16="http://schemas.microsoft.com/office/drawing/2014/main" id="{9DBEB7C3-5591-6640-8FEE-DBA6091B2A7F}"/>
              </a:ext>
            </a:extLst>
          </p:cNvPr>
          <p:cNvSpPr>
            <a:spLocks noChangeShapeType="1"/>
          </p:cNvSpPr>
          <p:nvPr/>
        </p:nvSpPr>
        <p:spPr bwMode="auto">
          <a:xfrm>
            <a:off x="86106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89" name="Line 13">
            <a:extLst>
              <a:ext uri="{FF2B5EF4-FFF2-40B4-BE49-F238E27FC236}">
                <a16:creationId xmlns:a16="http://schemas.microsoft.com/office/drawing/2014/main" id="{411259C6-274E-EA43-A2F7-59B28AE0C5C3}"/>
              </a:ext>
            </a:extLst>
          </p:cNvPr>
          <p:cNvSpPr>
            <a:spLocks noChangeShapeType="1"/>
          </p:cNvSpPr>
          <p:nvPr/>
        </p:nvSpPr>
        <p:spPr bwMode="auto">
          <a:xfrm>
            <a:off x="84582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90" name="Line 16">
            <a:extLst>
              <a:ext uri="{FF2B5EF4-FFF2-40B4-BE49-F238E27FC236}">
                <a16:creationId xmlns:a16="http://schemas.microsoft.com/office/drawing/2014/main" id="{B15B210B-71EA-7E42-ACAE-86193BF142D1}"/>
              </a:ext>
            </a:extLst>
          </p:cNvPr>
          <p:cNvSpPr>
            <a:spLocks noChangeShapeType="1"/>
          </p:cNvSpPr>
          <p:nvPr/>
        </p:nvSpPr>
        <p:spPr bwMode="auto">
          <a:xfrm flipV="1">
            <a:off x="2057400" y="5791200"/>
            <a:ext cx="219392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491" name="Line 17">
            <a:extLst>
              <a:ext uri="{FF2B5EF4-FFF2-40B4-BE49-F238E27FC236}">
                <a16:creationId xmlns:a16="http://schemas.microsoft.com/office/drawing/2014/main" id="{853D8F01-6D2A-E34B-84F5-4BF4A444EB71}"/>
              </a:ext>
            </a:extLst>
          </p:cNvPr>
          <p:cNvSpPr>
            <a:spLocks noChangeShapeType="1"/>
          </p:cNvSpPr>
          <p:nvPr/>
        </p:nvSpPr>
        <p:spPr bwMode="auto">
          <a:xfrm flipH="1" flipV="1">
            <a:off x="4643438" y="5791200"/>
            <a:ext cx="2290762"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0492" name="Oval 18">
            <a:extLst>
              <a:ext uri="{FF2B5EF4-FFF2-40B4-BE49-F238E27FC236}">
                <a16:creationId xmlns:a16="http://schemas.microsoft.com/office/drawing/2014/main" id="{DCE2B698-EA7C-0D4A-8216-170135453F32}"/>
              </a:ext>
            </a:extLst>
          </p:cNvPr>
          <p:cNvSpPr>
            <a:spLocks noChangeArrowheads="1"/>
          </p:cNvSpPr>
          <p:nvPr/>
        </p:nvSpPr>
        <p:spPr bwMode="auto">
          <a:xfrm>
            <a:off x="5257800" y="33528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493" name="Line 19">
            <a:extLst>
              <a:ext uri="{FF2B5EF4-FFF2-40B4-BE49-F238E27FC236}">
                <a16:creationId xmlns:a16="http://schemas.microsoft.com/office/drawing/2014/main" id="{89A2E4CC-0595-DF4B-B33D-7276E2AB3768}"/>
              </a:ext>
            </a:extLst>
          </p:cNvPr>
          <p:cNvSpPr>
            <a:spLocks noChangeShapeType="1"/>
          </p:cNvSpPr>
          <p:nvPr/>
        </p:nvSpPr>
        <p:spPr bwMode="auto">
          <a:xfrm>
            <a:off x="6172200" y="36576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94" name="Line 21">
            <a:extLst>
              <a:ext uri="{FF2B5EF4-FFF2-40B4-BE49-F238E27FC236}">
                <a16:creationId xmlns:a16="http://schemas.microsoft.com/office/drawing/2014/main" id="{0C9051B2-7CA5-0D47-AAA9-D29C9EC3203F}"/>
              </a:ext>
            </a:extLst>
          </p:cNvPr>
          <p:cNvSpPr>
            <a:spLocks noChangeShapeType="1"/>
          </p:cNvSpPr>
          <p:nvPr/>
        </p:nvSpPr>
        <p:spPr bwMode="auto">
          <a:xfrm>
            <a:off x="5867400" y="38100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495" name="Text Box 23">
            <a:extLst>
              <a:ext uri="{FF2B5EF4-FFF2-40B4-BE49-F238E27FC236}">
                <a16:creationId xmlns:a16="http://schemas.microsoft.com/office/drawing/2014/main" id="{8A0EB52E-5E60-F745-B815-477963818894}"/>
              </a:ext>
            </a:extLst>
          </p:cNvPr>
          <p:cNvSpPr txBox="1">
            <a:spLocks noChangeArrowheads="1"/>
          </p:cNvSpPr>
          <p:nvPr/>
        </p:nvSpPr>
        <p:spPr bwMode="auto">
          <a:xfrm>
            <a:off x="838200" y="4800600"/>
            <a:ext cx="76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chemeClr val="accent2"/>
                </a:solidFill>
                <a:latin typeface="Calibri" panose="020F0502020204030204" pitchFamily="34" charset="0"/>
              </a:rPr>
              <a:t>AA</a:t>
            </a:r>
          </a:p>
        </p:txBody>
      </p:sp>
      <p:sp>
        <p:nvSpPr>
          <p:cNvPr id="20496" name="Text Box 24">
            <a:extLst>
              <a:ext uri="{FF2B5EF4-FFF2-40B4-BE49-F238E27FC236}">
                <a16:creationId xmlns:a16="http://schemas.microsoft.com/office/drawing/2014/main" id="{7128A6D8-8B33-984B-8D34-998B8F783F9D}"/>
              </a:ext>
            </a:extLst>
          </p:cNvPr>
          <p:cNvSpPr txBox="1">
            <a:spLocks noChangeArrowheads="1"/>
          </p:cNvSpPr>
          <p:nvPr/>
        </p:nvSpPr>
        <p:spPr bwMode="auto">
          <a:xfrm>
            <a:off x="8001000" y="4876800"/>
            <a:ext cx="68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sp>
        <p:nvSpPr>
          <p:cNvPr id="20497" name="Text Box 26">
            <a:extLst>
              <a:ext uri="{FF2B5EF4-FFF2-40B4-BE49-F238E27FC236}">
                <a16:creationId xmlns:a16="http://schemas.microsoft.com/office/drawing/2014/main" id="{70214B93-00F8-ED4F-8E28-FCEAA072A1BC}"/>
              </a:ext>
            </a:extLst>
          </p:cNvPr>
          <p:cNvSpPr txBox="1">
            <a:spLocks noChangeArrowheads="1"/>
          </p:cNvSpPr>
          <p:nvPr/>
        </p:nvSpPr>
        <p:spPr bwMode="auto">
          <a:xfrm>
            <a:off x="4251325" y="39401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498" name="Text Box 27">
            <a:extLst>
              <a:ext uri="{FF2B5EF4-FFF2-40B4-BE49-F238E27FC236}">
                <a16:creationId xmlns:a16="http://schemas.microsoft.com/office/drawing/2014/main" id="{54797D9D-56F7-FC4E-A19C-8D7E6761958F}"/>
              </a:ext>
            </a:extLst>
          </p:cNvPr>
          <p:cNvSpPr txBox="1">
            <a:spLocks noChangeArrowheads="1"/>
          </p:cNvSpPr>
          <p:nvPr/>
        </p:nvSpPr>
        <p:spPr bwMode="auto">
          <a:xfrm>
            <a:off x="3352800" y="33528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499" name="Text Box 28">
            <a:extLst>
              <a:ext uri="{FF2B5EF4-FFF2-40B4-BE49-F238E27FC236}">
                <a16:creationId xmlns:a16="http://schemas.microsoft.com/office/drawing/2014/main" id="{B6F82F7C-A390-4540-933D-ED45665AE873}"/>
              </a:ext>
            </a:extLst>
          </p:cNvPr>
          <p:cNvSpPr txBox="1">
            <a:spLocks noChangeArrowheads="1"/>
          </p:cNvSpPr>
          <p:nvPr/>
        </p:nvSpPr>
        <p:spPr bwMode="auto">
          <a:xfrm>
            <a:off x="3146425" y="41068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20500" name="Text Box 29">
            <a:extLst>
              <a:ext uri="{FF2B5EF4-FFF2-40B4-BE49-F238E27FC236}">
                <a16:creationId xmlns:a16="http://schemas.microsoft.com/office/drawing/2014/main" id="{B8354C16-AC44-444D-BEA5-CE893D9166EF}"/>
              </a:ext>
            </a:extLst>
          </p:cNvPr>
          <p:cNvSpPr txBox="1">
            <a:spLocks noChangeArrowheads="1"/>
          </p:cNvSpPr>
          <p:nvPr/>
        </p:nvSpPr>
        <p:spPr bwMode="auto">
          <a:xfrm>
            <a:off x="2955925" y="36353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501" name="Text Box 30">
            <a:extLst>
              <a:ext uri="{FF2B5EF4-FFF2-40B4-BE49-F238E27FC236}">
                <a16:creationId xmlns:a16="http://schemas.microsoft.com/office/drawing/2014/main" id="{6FB4CF04-9F76-9E4A-91AC-004D88BF7ABC}"/>
              </a:ext>
            </a:extLst>
          </p:cNvPr>
          <p:cNvSpPr txBox="1">
            <a:spLocks noChangeArrowheads="1"/>
          </p:cNvSpPr>
          <p:nvPr/>
        </p:nvSpPr>
        <p:spPr bwMode="auto">
          <a:xfrm>
            <a:off x="3527425" y="38020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20502" name="Rectangle 31">
            <a:extLst>
              <a:ext uri="{FF2B5EF4-FFF2-40B4-BE49-F238E27FC236}">
                <a16:creationId xmlns:a16="http://schemas.microsoft.com/office/drawing/2014/main" id="{D3ADA14F-2FB5-3645-93B6-D80A6C32498F}"/>
              </a:ext>
            </a:extLst>
          </p:cNvPr>
          <p:cNvSpPr>
            <a:spLocks noChangeArrowheads="1"/>
          </p:cNvSpPr>
          <p:nvPr/>
        </p:nvSpPr>
        <p:spPr bwMode="auto">
          <a:xfrm>
            <a:off x="3519488" y="34829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503" name="Line 32">
            <a:extLst>
              <a:ext uri="{FF2B5EF4-FFF2-40B4-BE49-F238E27FC236}">
                <a16:creationId xmlns:a16="http://schemas.microsoft.com/office/drawing/2014/main" id="{39E8AFE3-9414-A649-B1DC-513B72BDAB5A}"/>
              </a:ext>
            </a:extLst>
          </p:cNvPr>
          <p:cNvSpPr>
            <a:spLocks noChangeShapeType="1"/>
          </p:cNvSpPr>
          <p:nvPr/>
        </p:nvSpPr>
        <p:spPr bwMode="auto">
          <a:xfrm flipV="1">
            <a:off x="4546600" y="1981200"/>
            <a:ext cx="0" cy="1501775"/>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pic>
        <p:nvPicPr>
          <p:cNvPr id="20504" name="Picture 33" descr="dilatata1">
            <a:extLst>
              <a:ext uri="{FF2B5EF4-FFF2-40B4-BE49-F238E27FC236}">
                <a16:creationId xmlns:a16="http://schemas.microsoft.com/office/drawing/2014/main" id="{579812ED-5F39-E84F-8897-3FFF474CAE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40066">
            <a:off x="3962400" y="457200"/>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5" name="Oval 34">
            <a:extLst>
              <a:ext uri="{FF2B5EF4-FFF2-40B4-BE49-F238E27FC236}">
                <a16:creationId xmlns:a16="http://schemas.microsoft.com/office/drawing/2014/main" id="{ADBCE657-64A9-224F-9A21-38F823848A5D}"/>
              </a:ext>
            </a:extLst>
          </p:cNvPr>
          <p:cNvSpPr>
            <a:spLocks noChangeArrowheads="1"/>
          </p:cNvSpPr>
          <p:nvPr/>
        </p:nvSpPr>
        <p:spPr bwMode="auto">
          <a:xfrm>
            <a:off x="5181600" y="9144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0506" name="Line 36">
            <a:extLst>
              <a:ext uri="{FF2B5EF4-FFF2-40B4-BE49-F238E27FC236}">
                <a16:creationId xmlns:a16="http://schemas.microsoft.com/office/drawing/2014/main" id="{F020A75F-2ABC-F544-A43B-803A7A830465}"/>
              </a:ext>
            </a:extLst>
          </p:cNvPr>
          <p:cNvSpPr>
            <a:spLocks noChangeShapeType="1"/>
          </p:cNvSpPr>
          <p:nvPr/>
        </p:nvSpPr>
        <p:spPr bwMode="auto">
          <a:xfrm>
            <a:off x="6172200" y="12192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07" name="Line 37">
            <a:extLst>
              <a:ext uri="{FF2B5EF4-FFF2-40B4-BE49-F238E27FC236}">
                <a16:creationId xmlns:a16="http://schemas.microsoft.com/office/drawing/2014/main" id="{84C82E52-1E84-5747-91C2-9DCBAF2879EC}"/>
              </a:ext>
            </a:extLst>
          </p:cNvPr>
          <p:cNvSpPr>
            <a:spLocks noChangeShapeType="1"/>
          </p:cNvSpPr>
          <p:nvPr/>
        </p:nvSpPr>
        <p:spPr bwMode="auto">
          <a:xfrm>
            <a:off x="6248400" y="12192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08" name="Line 40">
            <a:extLst>
              <a:ext uri="{FF2B5EF4-FFF2-40B4-BE49-F238E27FC236}">
                <a16:creationId xmlns:a16="http://schemas.microsoft.com/office/drawing/2014/main" id="{115A7C64-542E-BF44-9396-14B45948D9B5}"/>
              </a:ext>
            </a:extLst>
          </p:cNvPr>
          <p:cNvSpPr>
            <a:spLocks noChangeShapeType="1"/>
          </p:cNvSpPr>
          <p:nvPr/>
        </p:nvSpPr>
        <p:spPr bwMode="auto">
          <a:xfrm>
            <a:off x="5562600" y="13716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09" name="Line 41">
            <a:extLst>
              <a:ext uri="{FF2B5EF4-FFF2-40B4-BE49-F238E27FC236}">
                <a16:creationId xmlns:a16="http://schemas.microsoft.com/office/drawing/2014/main" id="{3E2DCADA-582B-9A4B-97A3-D014C24A027D}"/>
              </a:ext>
            </a:extLst>
          </p:cNvPr>
          <p:cNvSpPr>
            <a:spLocks noChangeShapeType="1"/>
          </p:cNvSpPr>
          <p:nvPr/>
        </p:nvSpPr>
        <p:spPr bwMode="auto">
          <a:xfrm>
            <a:off x="5410200" y="13716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0510" name="Text Box 44">
            <a:extLst>
              <a:ext uri="{FF2B5EF4-FFF2-40B4-BE49-F238E27FC236}">
                <a16:creationId xmlns:a16="http://schemas.microsoft.com/office/drawing/2014/main" id="{3FC782CB-E78C-7F4D-8198-A3187F993BCC}"/>
              </a:ext>
            </a:extLst>
          </p:cNvPr>
          <p:cNvSpPr txBox="1">
            <a:spLocks noChangeArrowheads="1"/>
          </p:cNvSpPr>
          <p:nvPr/>
        </p:nvSpPr>
        <p:spPr bwMode="auto">
          <a:xfrm>
            <a:off x="2743200" y="1219200"/>
            <a:ext cx="8620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a:t>
            </a: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sp>
        <p:nvSpPr>
          <p:cNvPr id="20511" name="Text Box 63">
            <a:extLst>
              <a:ext uri="{FF2B5EF4-FFF2-40B4-BE49-F238E27FC236}">
                <a16:creationId xmlns:a16="http://schemas.microsoft.com/office/drawing/2014/main" id="{2D43FB4E-1E5B-CF48-BFFE-F6730D882DD9}"/>
              </a:ext>
            </a:extLst>
          </p:cNvPr>
          <p:cNvSpPr txBox="1">
            <a:spLocks noChangeArrowheads="1"/>
          </p:cNvSpPr>
          <p:nvPr/>
        </p:nvSpPr>
        <p:spPr bwMode="auto">
          <a:xfrm>
            <a:off x="3400425" y="5916613"/>
            <a:ext cx="23193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hybrid</a:t>
            </a:r>
          </a:p>
        </p:txBody>
      </p:sp>
      <p:sp>
        <p:nvSpPr>
          <p:cNvPr id="36897" name="Text Box 1059">
            <a:extLst>
              <a:ext uri="{FF2B5EF4-FFF2-40B4-BE49-F238E27FC236}">
                <a16:creationId xmlns:a16="http://schemas.microsoft.com/office/drawing/2014/main" id="{FA87D83B-630E-EE4F-B30D-3DE36AB57CCF}"/>
              </a:ext>
            </a:extLst>
          </p:cNvPr>
          <p:cNvSpPr txBox="1">
            <a:spLocks noChangeArrowheads="1"/>
          </p:cNvSpPr>
          <p:nvPr/>
        </p:nvSpPr>
        <p:spPr bwMode="auto">
          <a:xfrm>
            <a:off x="2747963" y="2252663"/>
            <a:ext cx="3429000" cy="1016000"/>
          </a:xfrm>
          <a:prstGeom prst="rect">
            <a:avLst/>
          </a:prstGeom>
          <a:noFill/>
          <a:ln>
            <a:noFill/>
          </a:ln>
          <a:effectLst>
            <a:outerShdw blurRad="40000" dist="23000" dir="5400000" rotWithShape="0">
              <a:srgbClr val="808080">
                <a:alpha val="34998"/>
              </a:srgbClr>
            </a:outerShdw>
          </a:effectLst>
        </p:spPr>
        <p:txBody>
          <a:bodyPr>
            <a:spAutoFit/>
          </a:bodyPr>
          <a:lstStyle>
            <a:lvl1pPr defTabSz="457200">
              <a:defRPr sz="2400">
                <a:solidFill>
                  <a:schemeClr val="tx1"/>
                </a:solidFill>
                <a:latin typeface="Times" charset="0"/>
                <a:ea typeface="ＭＳ Ｐゴシック" charset="-128"/>
              </a:defRPr>
            </a:lvl1pPr>
            <a:lvl2pPr marL="37931725" indent="-37474525" defTabSz="457200">
              <a:defRPr sz="2400">
                <a:solidFill>
                  <a:schemeClr val="tx1"/>
                </a:solidFill>
                <a:latin typeface="Times" charset="0"/>
                <a:ea typeface="ＭＳ Ｐゴシック" charset="-128"/>
              </a:defRPr>
            </a:lvl2pPr>
            <a:lvl3pPr>
              <a:defRPr sz="2400">
                <a:solidFill>
                  <a:schemeClr val="tx1"/>
                </a:solidFill>
                <a:latin typeface="Times" charset="0"/>
                <a:ea typeface="ＭＳ Ｐゴシック" charset="-128"/>
              </a:defRPr>
            </a:lvl3pPr>
            <a:lvl4pPr>
              <a:defRPr sz="2400">
                <a:solidFill>
                  <a:schemeClr val="tx1"/>
                </a:solidFill>
                <a:latin typeface="Times" charset="0"/>
                <a:ea typeface="ＭＳ Ｐゴシック" charset="-128"/>
              </a:defRPr>
            </a:lvl4pPr>
            <a:lvl5pPr>
              <a:defRPr sz="2400">
                <a:solidFill>
                  <a:schemeClr val="tx1"/>
                </a:solidFill>
                <a:latin typeface="Times" charset="0"/>
                <a:ea typeface="ＭＳ Ｐゴシック" charset="-128"/>
              </a:defRPr>
            </a:lvl5pPr>
            <a:lvl6pPr marL="457200" eaLnBrk="0" fontAlgn="base" hangingPunct="0">
              <a:spcBef>
                <a:spcPct val="0"/>
              </a:spcBef>
              <a:spcAft>
                <a:spcPct val="0"/>
              </a:spcAft>
              <a:defRPr sz="2400">
                <a:solidFill>
                  <a:schemeClr val="tx1"/>
                </a:solidFill>
                <a:latin typeface="Times" charset="0"/>
                <a:ea typeface="ＭＳ Ｐゴシック" charset="-128"/>
              </a:defRPr>
            </a:lvl6pPr>
            <a:lvl7pPr marL="914400" eaLnBrk="0" fontAlgn="base" hangingPunct="0">
              <a:spcBef>
                <a:spcPct val="0"/>
              </a:spcBef>
              <a:spcAft>
                <a:spcPct val="0"/>
              </a:spcAft>
              <a:defRPr sz="2400">
                <a:solidFill>
                  <a:schemeClr val="tx1"/>
                </a:solidFill>
                <a:latin typeface="Times" charset="0"/>
                <a:ea typeface="ＭＳ Ｐゴシック" charset="-128"/>
              </a:defRPr>
            </a:lvl7pPr>
            <a:lvl8pPr marL="1371600" eaLnBrk="0" fontAlgn="base" hangingPunct="0">
              <a:spcBef>
                <a:spcPct val="0"/>
              </a:spcBef>
              <a:spcAft>
                <a:spcPct val="0"/>
              </a:spcAft>
              <a:defRPr sz="2400">
                <a:solidFill>
                  <a:schemeClr val="tx1"/>
                </a:solidFill>
                <a:latin typeface="Times" charset="0"/>
                <a:ea typeface="ＭＳ Ｐゴシック" charset="-128"/>
              </a:defRPr>
            </a:lvl8pPr>
            <a:lvl9pPr marL="1828800" eaLnBrk="0" fontAlgn="base" hangingPunct="0">
              <a:spcBef>
                <a:spcPct val="0"/>
              </a:spcBef>
              <a:spcAft>
                <a:spcPct val="0"/>
              </a:spcAft>
              <a:defRPr sz="2400">
                <a:solidFill>
                  <a:schemeClr val="tx1"/>
                </a:solidFill>
                <a:latin typeface="Times" charset="0"/>
                <a:ea typeface="ＭＳ Ｐゴシック" charset="-128"/>
              </a:defRPr>
            </a:lvl9pPr>
          </a:lstStyle>
          <a:p>
            <a:pPr eaLnBrk="1" hangingPunct="1">
              <a:spcBef>
                <a:spcPct val="50000"/>
              </a:spcBef>
              <a:defRPr/>
            </a:pPr>
            <a:r>
              <a:rPr lang="en-US" altLang="x-none">
                <a:latin typeface="Times New Roman" charset="0"/>
                <a:cs typeface="+mn-cs"/>
              </a:rPr>
              <a:t>chromosome   replication</a:t>
            </a:r>
          </a:p>
          <a:p>
            <a:pPr eaLnBrk="1" hangingPunct="1">
              <a:spcBef>
                <a:spcPct val="50000"/>
              </a:spcBef>
              <a:defRPr/>
            </a:pPr>
            <a:r>
              <a:rPr lang="en-US" altLang="x-none">
                <a:latin typeface="Times New Roman" charset="0"/>
                <a:cs typeface="+mn-cs"/>
              </a:rPr>
              <a:t>AND non-dis  junction</a:t>
            </a:r>
          </a:p>
        </p:txBody>
      </p:sp>
      <p:sp>
        <p:nvSpPr>
          <p:cNvPr id="20513" name="Text Box 44">
            <a:extLst>
              <a:ext uri="{FF2B5EF4-FFF2-40B4-BE49-F238E27FC236}">
                <a16:creationId xmlns:a16="http://schemas.microsoft.com/office/drawing/2014/main" id="{127D226A-29BC-7E40-96DB-AA144A6C4E97}"/>
              </a:ext>
            </a:extLst>
          </p:cNvPr>
          <p:cNvSpPr txBox="1">
            <a:spLocks noChangeArrowheads="1"/>
          </p:cNvSpPr>
          <p:nvPr/>
        </p:nvSpPr>
        <p:spPr bwMode="auto">
          <a:xfrm>
            <a:off x="4202113" y="5616575"/>
            <a:ext cx="5222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t>
            </a:r>
            <a:r>
              <a:rPr lang="en-US" altLang="en-US" sz="2000">
                <a:solidFill>
                  <a:srgbClr val="FF0000"/>
                </a:solidFill>
                <a:latin typeface="Calibri" panose="020F0502020204030204" pitchFamily="34" charset="0"/>
              </a:rPr>
              <a:t>B</a:t>
            </a:r>
            <a:endParaRPr lang="en-US" altLang="en-US" sz="2000">
              <a:latin typeface="Calibri" panose="020F0502020204030204" pitchFamily="34" charset="0"/>
            </a:endParaRPr>
          </a:p>
        </p:txBody>
      </p:sp>
      <p:sp>
        <p:nvSpPr>
          <p:cNvPr id="20514" name="Text Box 23">
            <a:extLst>
              <a:ext uri="{FF2B5EF4-FFF2-40B4-BE49-F238E27FC236}">
                <a16:creationId xmlns:a16="http://schemas.microsoft.com/office/drawing/2014/main" id="{317683BD-9348-A749-A13E-9020316BC687}"/>
              </a:ext>
            </a:extLst>
          </p:cNvPr>
          <p:cNvSpPr txBox="1">
            <a:spLocks noChangeArrowheads="1"/>
          </p:cNvSpPr>
          <p:nvPr/>
        </p:nvSpPr>
        <p:spPr bwMode="auto">
          <a:xfrm>
            <a:off x="-25400" y="5616575"/>
            <a:ext cx="76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2x</a:t>
            </a:r>
            <a:endParaRPr lang="en-US" altLang="en-US" sz="2000" b="1">
              <a:latin typeface="Calibri" panose="020F0502020204030204" pitchFamily="34" charset="0"/>
            </a:endParaRPr>
          </a:p>
        </p:txBody>
      </p:sp>
      <p:sp>
        <p:nvSpPr>
          <p:cNvPr id="20515" name="Text Box 23">
            <a:extLst>
              <a:ext uri="{FF2B5EF4-FFF2-40B4-BE49-F238E27FC236}">
                <a16:creationId xmlns:a16="http://schemas.microsoft.com/office/drawing/2014/main" id="{642C93F7-2B0A-B34B-B7A7-297D393FBFDE}"/>
              </a:ext>
            </a:extLst>
          </p:cNvPr>
          <p:cNvSpPr txBox="1">
            <a:spLocks noChangeArrowheads="1"/>
          </p:cNvSpPr>
          <p:nvPr/>
        </p:nvSpPr>
        <p:spPr bwMode="auto">
          <a:xfrm>
            <a:off x="1743075" y="1192213"/>
            <a:ext cx="76200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4x</a:t>
            </a:r>
            <a:endParaRPr lang="en-US" altLang="en-US" sz="2000" b="1">
              <a:latin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xt Box 29">
            <a:extLst>
              <a:ext uri="{FF2B5EF4-FFF2-40B4-BE49-F238E27FC236}">
                <a16:creationId xmlns:a16="http://schemas.microsoft.com/office/drawing/2014/main" id="{498AD3D4-0A57-1845-91FC-7FB075A246E9}"/>
              </a:ext>
            </a:extLst>
          </p:cNvPr>
          <p:cNvSpPr txBox="1">
            <a:spLocks noChangeArrowheads="1"/>
          </p:cNvSpPr>
          <p:nvPr/>
        </p:nvSpPr>
        <p:spPr bwMode="auto">
          <a:xfrm>
            <a:off x="2955925" y="36353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pic>
        <p:nvPicPr>
          <p:cNvPr id="22530" name="Picture 33" descr="dilatata1">
            <a:extLst>
              <a:ext uri="{FF2B5EF4-FFF2-40B4-BE49-F238E27FC236}">
                <a16:creationId xmlns:a16="http://schemas.microsoft.com/office/drawing/2014/main" id="{78213454-C559-3041-8BD6-ABA813EFA7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40066">
            <a:off x="3962400" y="457200"/>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Oval 34">
            <a:extLst>
              <a:ext uri="{FF2B5EF4-FFF2-40B4-BE49-F238E27FC236}">
                <a16:creationId xmlns:a16="http://schemas.microsoft.com/office/drawing/2014/main" id="{5D98C947-C605-C844-BDE1-DCCF15F596A3}"/>
              </a:ext>
            </a:extLst>
          </p:cNvPr>
          <p:cNvSpPr>
            <a:spLocks noChangeArrowheads="1"/>
          </p:cNvSpPr>
          <p:nvPr/>
        </p:nvSpPr>
        <p:spPr bwMode="auto">
          <a:xfrm>
            <a:off x="5181600" y="9144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32" name="Line 36">
            <a:extLst>
              <a:ext uri="{FF2B5EF4-FFF2-40B4-BE49-F238E27FC236}">
                <a16:creationId xmlns:a16="http://schemas.microsoft.com/office/drawing/2014/main" id="{82372DA3-0C3D-6945-A93D-7A9B17AC510F}"/>
              </a:ext>
            </a:extLst>
          </p:cNvPr>
          <p:cNvSpPr>
            <a:spLocks noChangeShapeType="1"/>
          </p:cNvSpPr>
          <p:nvPr/>
        </p:nvSpPr>
        <p:spPr bwMode="auto">
          <a:xfrm>
            <a:off x="6172200" y="12192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33" name="Line 37">
            <a:extLst>
              <a:ext uri="{FF2B5EF4-FFF2-40B4-BE49-F238E27FC236}">
                <a16:creationId xmlns:a16="http://schemas.microsoft.com/office/drawing/2014/main" id="{79066835-9D88-D541-A077-437C6CEF38E4}"/>
              </a:ext>
            </a:extLst>
          </p:cNvPr>
          <p:cNvSpPr>
            <a:spLocks noChangeShapeType="1"/>
          </p:cNvSpPr>
          <p:nvPr/>
        </p:nvSpPr>
        <p:spPr bwMode="auto">
          <a:xfrm>
            <a:off x="6248400" y="12192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34" name="Line 40">
            <a:extLst>
              <a:ext uri="{FF2B5EF4-FFF2-40B4-BE49-F238E27FC236}">
                <a16:creationId xmlns:a16="http://schemas.microsoft.com/office/drawing/2014/main" id="{F9C1988F-1F7B-4A43-AE79-467070321A73}"/>
              </a:ext>
            </a:extLst>
          </p:cNvPr>
          <p:cNvSpPr>
            <a:spLocks noChangeShapeType="1"/>
          </p:cNvSpPr>
          <p:nvPr/>
        </p:nvSpPr>
        <p:spPr bwMode="auto">
          <a:xfrm>
            <a:off x="5562600" y="13716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35" name="Line 41">
            <a:extLst>
              <a:ext uri="{FF2B5EF4-FFF2-40B4-BE49-F238E27FC236}">
                <a16:creationId xmlns:a16="http://schemas.microsoft.com/office/drawing/2014/main" id="{67DC37C9-7D4C-834D-995A-707866FA2306}"/>
              </a:ext>
            </a:extLst>
          </p:cNvPr>
          <p:cNvSpPr>
            <a:spLocks noChangeShapeType="1"/>
          </p:cNvSpPr>
          <p:nvPr/>
        </p:nvSpPr>
        <p:spPr bwMode="auto">
          <a:xfrm>
            <a:off x="5410200" y="13716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36" name="Text Box 44">
            <a:extLst>
              <a:ext uri="{FF2B5EF4-FFF2-40B4-BE49-F238E27FC236}">
                <a16:creationId xmlns:a16="http://schemas.microsoft.com/office/drawing/2014/main" id="{7FEFD0B8-4060-924B-9590-8669C187F57E}"/>
              </a:ext>
            </a:extLst>
          </p:cNvPr>
          <p:cNvSpPr txBox="1">
            <a:spLocks noChangeArrowheads="1"/>
          </p:cNvSpPr>
          <p:nvPr/>
        </p:nvSpPr>
        <p:spPr bwMode="auto">
          <a:xfrm>
            <a:off x="3586163" y="817563"/>
            <a:ext cx="8620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a:t>
            </a: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sp>
        <p:nvSpPr>
          <p:cNvPr id="22537" name="Oval 47">
            <a:extLst>
              <a:ext uri="{FF2B5EF4-FFF2-40B4-BE49-F238E27FC236}">
                <a16:creationId xmlns:a16="http://schemas.microsoft.com/office/drawing/2014/main" id="{4B7ADDDA-ADA5-4249-8380-8343E84C405C}"/>
              </a:ext>
            </a:extLst>
          </p:cNvPr>
          <p:cNvSpPr>
            <a:spLocks noChangeArrowheads="1"/>
          </p:cNvSpPr>
          <p:nvPr/>
        </p:nvSpPr>
        <p:spPr bwMode="auto">
          <a:xfrm>
            <a:off x="973138" y="1966913"/>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38" name="Oval 48">
            <a:extLst>
              <a:ext uri="{FF2B5EF4-FFF2-40B4-BE49-F238E27FC236}">
                <a16:creationId xmlns:a16="http://schemas.microsoft.com/office/drawing/2014/main" id="{62E94B97-EECB-B041-9B4C-FAA981DE006D}"/>
              </a:ext>
            </a:extLst>
          </p:cNvPr>
          <p:cNvSpPr>
            <a:spLocks noChangeArrowheads="1"/>
          </p:cNvSpPr>
          <p:nvPr/>
        </p:nvSpPr>
        <p:spPr bwMode="auto">
          <a:xfrm>
            <a:off x="7535863" y="2119313"/>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39" name="Line 50">
            <a:extLst>
              <a:ext uri="{FF2B5EF4-FFF2-40B4-BE49-F238E27FC236}">
                <a16:creationId xmlns:a16="http://schemas.microsoft.com/office/drawing/2014/main" id="{13A00EA7-BCD3-934C-8720-2E95588F6A7B}"/>
              </a:ext>
            </a:extLst>
          </p:cNvPr>
          <p:cNvSpPr>
            <a:spLocks noChangeShapeType="1"/>
          </p:cNvSpPr>
          <p:nvPr/>
        </p:nvSpPr>
        <p:spPr bwMode="auto">
          <a:xfrm>
            <a:off x="8420100" y="2424113"/>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0" name="Line 53">
            <a:extLst>
              <a:ext uri="{FF2B5EF4-FFF2-40B4-BE49-F238E27FC236}">
                <a16:creationId xmlns:a16="http://schemas.microsoft.com/office/drawing/2014/main" id="{612A4918-1A22-7D43-963E-2C154405B3B0}"/>
              </a:ext>
            </a:extLst>
          </p:cNvPr>
          <p:cNvSpPr>
            <a:spLocks noChangeShapeType="1"/>
          </p:cNvSpPr>
          <p:nvPr/>
        </p:nvSpPr>
        <p:spPr bwMode="auto">
          <a:xfrm>
            <a:off x="8343900" y="2424113"/>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1" name="Line 55">
            <a:extLst>
              <a:ext uri="{FF2B5EF4-FFF2-40B4-BE49-F238E27FC236}">
                <a16:creationId xmlns:a16="http://schemas.microsoft.com/office/drawing/2014/main" id="{ECA0D91C-F7A1-6945-9F8D-A6066D56E7FF}"/>
              </a:ext>
            </a:extLst>
          </p:cNvPr>
          <p:cNvSpPr>
            <a:spLocks noChangeShapeType="1"/>
          </p:cNvSpPr>
          <p:nvPr/>
        </p:nvSpPr>
        <p:spPr bwMode="auto">
          <a:xfrm>
            <a:off x="7810500" y="2500313"/>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2" name="Line 56">
            <a:extLst>
              <a:ext uri="{FF2B5EF4-FFF2-40B4-BE49-F238E27FC236}">
                <a16:creationId xmlns:a16="http://schemas.microsoft.com/office/drawing/2014/main" id="{05F9BD7B-B03A-224E-AEBE-89EE0440B58B}"/>
              </a:ext>
            </a:extLst>
          </p:cNvPr>
          <p:cNvSpPr>
            <a:spLocks noChangeShapeType="1"/>
          </p:cNvSpPr>
          <p:nvPr/>
        </p:nvSpPr>
        <p:spPr bwMode="auto">
          <a:xfrm>
            <a:off x="1125538" y="2347913"/>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3" name="Line 57">
            <a:extLst>
              <a:ext uri="{FF2B5EF4-FFF2-40B4-BE49-F238E27FC236}">
                <a16:creationId xmlns:a16="http://schemas.microsoft.com/office/drawing/2014/main" id="{58764C2A-5D3D-2240-9451-34E1C705A98E}"/>
              </a:ext>
            </a:extLst>
          </p:cNvPr>
          <p:cNvSpPr>
            <a:spLocks noChangeShapeType="1"/>
          </p:cNvSpPr>
          <p:nvPr/>
        </p:nvSpPr>
        <p:spPr bwMode="auto">
          <a:xfrm>
            <a:off x="1201738" y="2347913"/>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4" name="Line 62">
            <a:extLst>
              <a:ext uri="{FF2B5EF4-FFF2-40B4-BE49-F238E27FC236}">
                <a16:creationId xmlns:a16="http://schemas.microsoft.com/office/drawing/2014/main" id="{D26A6848-2579-4B4C-B49D-A372811AF92B}"/>
              </a:ext>
            </a:extLst>
          </p:cNvPr>
          <p:cNvSpPr>
            <a:spLocks noChangeShapeType="1"/>
          </p:cNvSpPr>
          <p:nvPr/>
        </p:nvSpPr>
        <p:spPr bwMode="auto">
          <a:xfrm>
            <a:off x="1506538" y="2424113"/>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45" name="Text Box 63">
            <a:extLst>
              <a:ext uri="{FF2B5EF4-FFF2-40B4-BE49-F238E27FC236}">
                <a16:creationId xmlns:a16="http://schemas.microsoft.com/office/drawing/2014/main" id="{8F6DD0FB-8D82-7945-8C7D-BF0B66A11EA3}"/>
              </a:ext>
            </a:extLst>
          </p:cNvPr>
          <p:cNvSpPr txBox="1">
            <a:spLocks noChangeArrowheads="1"/>
          </p:cNvSpPr>
          <p:nvPr/>
        </p:nvSpPr>
        <p:spPr bwMode="auto">
          <a:xfrm>
            <a:off x="6337300" y="2957513"/>
            <a:ext cx="1676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backcross</a:t>
            </a:r>
          </a:p>
        </p:txBody>
      </p:sp>
      <p:sp>
        <p:nvSpPr>
          <p:cNvPr id="22546" name="Line 65">
            <a:extLst>
              <a:ext uri="{FF2B5EF4-FFF2-40B4-BE49-F238E27FC236}">
                <a16:creationId xmlns:a16="http://schemas.microsoft.com/office/drawing/2014/main" id="{545E708F-D738-CE47-812B-E13322FA6595}"/>
              </a:ext>
            </a:extLst>
          </p:cNvPr>
          <p:cNvSpPr>
            <a:spLocks noChangeShapeType="1"/>
          </p:cNvSpPr>
          <p:nvPr/>
        </p:nvSpPr>
        <p:spPr bwMode="auto">
          <a:xfrm flipV="1">
            <a:off x="1430338" y="3849688"/>
            <a:ext cx="1050925" cy="1087437"/>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47" name="Line 66">
            <a:extLst>
              <a:ext uri="{FF2B5EF4-FFF2-40B4-BE49-F238E27FC236}">
                <a16:creationId xmlns:a16="http://schemas.microsoft.com/office/drawing/2014/main" id="{7FD58734-FF8E-9643-9835-84FF96EAFEED}"/>
              </a:ext>
            </a:extLst>
          </p:cNvPr>
          <p:cNvSpPr>
            <a:spLocks noChangeShapeType="1"/>
          </p:cNvSpPr>
          <p:nvPr/>
        </p:nvSpPr>
        <p:spPr bwMode="auto">
          <a:xfrm flipH="1">
            <a:off x="2955925" y="2228850"/>
            <a:ext cx="993775" cy="9985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48" name="Line 67">
            <a:extLst>
              <a:ext uri="{FF2B5EF4-FFF2-40B4-BE49-F238E27FC236}">
                <a16:creationId xmlns:a16="http://schemas.microsoft.com/office/drawing/2014/main" id="{463953F0-BC2B-954E-8C2F-463C1F79367B}"/>
              </a:ext>
            </a:extLst>
          </p:cNvPr>
          <p:cNvSpPr>
            <a:spLocks noChangeShapeType="1"/>
          </p:cNvSpPr>
          <p:nvPr/>
        </p:nvSpPr>
        <p:spPr bwMode="auto">
          <a:xfrm>
            <a:off x="6172200" y="2228850"/>
            <a:ext cx="679450" cy="74295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49" name="Line 68">
            <a:extLst>
              <a:ext uri="{FF2B5EF4-FFF2-40B4-BE49-F238E27FC236}">
                <a16:creationId xmlns:a16="http://schemas.microsoft.com/office/drawing/2014/main" id="{B379E636-2DDF-8D43-8650-B5F037DEB9B8}"/>
              </a:ext>
            </a:extLst>
          </p:cNvPr>
          <p:cNvSpPr>
            <a:spLocks noChangeShapeType="1"/>
          </p:cNvSpPr>
          <p:nvPr/>
        </p:nvSpPr>
        <p:spPr bwMode="auto">
          <a:xfrm flipH="1" flipV="1">
            <a:off x="7467600" y="3719513"/>
            <a:ext cx="838200" cy="1004887"/>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50" name="Text Box 63">
            <a:extLst>
              <a:ext uri="{FF2B5EF4-FFF2-40B4-BE49-F238E27FC236}">
                <a16:creationId xmlns:a16="http://schemas.microsoft.com/office/drawing/2014/main" id="{3E797284-7DA4-2140-BC15-AA3575E3C556}"/>
              </a:ext>
            </a:extLst>
          </p:cNvPr>
          <p:cNvSpPr txBox="1">
            <a:spLocks noChangeArrowheads="1"/>
          </p:cNvSpPr>
          <p:nvPr/>
        </p:nvSpPr>
        <p:spPr bwMode="auto">
          <a:xfrm>
            <a:off x="2001838" y="2997200"/>
            <a:ext cx="1676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backcross</a:t>
            </a:r>
          </a:p>
        </p:txBody>
      </p:sp>
      <p:sp>
        <p:nvSpPr>
          <p:cNvPr id="22551" name="Text Box 44">
            <a:extLst>
              <a:ext uri="{FF2B5EF4-FFF2-40B4-BE49-F238E27FC236}">
                <a16:creationId xmlns:a16="http://schemas.microsoft.com/office/drawing/2014/main" id="{64B4F6DE-D8AE-F84C-AC73-7325651DF7D5}"/>
              </a:ext>
            </a:extLst>
          </p:cNvPr>
          <p:cNvSpPr txBox="1">
            <a:spLocks noChangeArrowheads="1"/>
          </p:cNvSpPr>
          <p:nvPr/>
        </p:nvSpPr>
        <p:spPr bwMode="auto">
          <a:xfrm>
            <a:off x="2178050" y="2690813"/>
            <a:ext cx="692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a:t>
            </a:r>
            <a:r>
              <a:rPr lang="en-US" altLang="en-US" sz="2000">
                <a:solidFill>
                  <a:srgbClr val="FF0000"/>
                </a:solidFill>
                <a:latin typeface="Calibri" panose="020F0502020204030204" pitchFamily="34" charset="0"/>
              </a:rPr>
              <a:t>B</a:t>
            </a:r>
            <a:endParaRPr lang="en-US" altLang="en-US" sz="2000">
              <a:latin typeface="Calibri" panose="020F0502020204030204" pitchFamily="34" charset="0"/>
            </a:endParaRPr>
          </a:p>
        </p:txBody>
      </p:sp>
      <p:sp>
        <p:nvSpPr>
          <p:cNvPr id="22552" name="Text Box 44">
            <a:extLst>
              <a:ext uri="{FF2B5EF4-FFF2-40B4-BE49-F238E27FC236}">
                <a16:creationId xmlns:a16="http://schemas.microsoft.com/office/drawing/2014/main" id="{E926CDCE-DE20-AA44-8908-D3941BFF4974}"/>
              </a:ext>
            </a:extLst>
          </p:cNvPr>
          <p:cNvSpPr txBox="1">
            <a:spLocks noChangeArrowheads="1"/>
          </p:cNvSpPr>
          <p:nvPr/>
        </p:nvSpPr>
        <p:spPr bwMode="auto">
          <a:xfrm>
            <a:off x="6851650" y="2471738"/>
            <a:ext cx="876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t>
            </a: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pic>
        <p:nvPicPr>
          <p:cNvPr id="22553" name="Picture 3" descr="dilatata1">
            <a:extLst>
              <a:ext uri="{FF2B5EF4-FFF2-40B4-BE49-F238E27FC236}">
                <a16:creationId xmlns:a16="http://schemas.microsoft.com/office/drawing/2014/main" id="{16322C04-57D0-4B49-8AEE-03AB4321A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1441450" y="4800600"/>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54" name="Picture 4" descr="dilatata1">
            <a:extLst>
              <a:ext uri="{FF2B5EF4-FFF2-40B4-BE49-F238E27FC236}">
                <a16:creationId xmlns:a16="http://schemas.microsoft.com/office/drawing/2014/main" id="{0F529763-8CDB-7C48-8D1E-48A4D5C62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6511925" y="4892675"/>
            <a:ext cx="1120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55" name="Picture 5" descr="dilatata1">
            <a:extLst>
              <a:ext uri="{FF2B5EF4-FFF2-40B4-BE49-F238E27FC236}">
                <a16:creationId xmlns:a16="http://schemas.microsoft.com/office/drawing/2014/main" id="{8DABB57D-AC28-7F4D-9613-D5230557B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735">
            <a:off x="3816350" y="3825875"/>
            <a:ext cx="11191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56" name="Oval 6">
            <a:extLst>
              <a:ext uri="{FF2B5EF4-FFF2-40B4-BE49-F238E27FC236}">
                <a16:creationId xmlns:a16="http://schemas.microsoft.com/office/drawing/2014/main" id="{B3379A5B-5BA7-ED42-8F7D-7471CFCCC407}"/>
              </a:ext>
            </a:extLst>
          </p:cNvPr>
          <p:cNvSpPr>
            <a:spLocks noChangeArrowheads="1"/>
          </p:cNvSpPr>
          <p:nvPr/>
        </p:nvSpPr>
        <p:spPr bwMode="auto">
          <a:xfrm>
            <a:off x="5334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57" name="Line 7">
            <a:extLst>
              <a:ext uri="{FF2B5EF4-FFF2-40B4-BE49-F238E27FC236}">
                <a16:creationId xmlns:a16="http://schemas.microsoft.com/office/drawing/2014/main" id="{E4139CBC-79C9-3B40-B597-8DF0245BEAB7}"/>
              </a:ext>
            </a:extLst>
          </p:cNvPr>
          <p:cNvSpPr>
            <a:spLocks noChangeShapeType="1"/>
          </p:cNvSpPr>
          <p:nvPr/>
        </p:nvSpPr>
        <p:spPr bwMode="auto">
          <a:xfrm>
            <a:off x="9144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58" name="Line 8">
            <a:extLst>
              <a:ext uri="{FF2B5EF4-FFF2-40B4-BE49-F238E27FC236}">
                <a16:creationId xmlns:a16="http://schemas.microsoft.com/office/drawing/2014/main" id="{3C7886EE-688E-E24E-8EDF-2581375E4540}"/>
              </a:ext>
            </a:extLst>
          </p:cNvPr>
          <p:cNvSpPr>
            <a:spLocks noChangeShapeType="1"/>
          </p:cNvSpPr>
          <p:nvPr/>
        </p:nvSpPr>
        <p:spPr bwMode="auto">
          <a:xfrm>
            <a:off x="1066800" y="5638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59" name="Oval 11">
            <a:extLst>
              <a:ext uri="{FF2B5EF4-FFF2-40B4-BE49-F238E27FC236}">
                <a16:creationId xmlns:a16="http://schemas.microsoft.com/office/drawing/2014/main" id="{86273776-AF0A-B845-8C3C-0F3FDA5BFCA0}"/>
              </a:ext>
            </a:extLst>
          </p:cNvPr>
          <p:cNvSpPr>
            <a:spLocks noChangeArrowheads="1"/>
          </p:cNvSpPr>
          <p:nvPr/>
        </p:nvSpPr>
        <p:spPr bwMode="auto">
          <a:xfrm>
            <a:off x="7696200" y="5334000"/>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60" name="Line 12">
            <a:extLst>
              <a:ext uri="{FF2B5EF4-FFF2-40B4-BE49-F238E27FC236}">
                <a16:creationId xmlns:a16="http://schemas.microsoft.com/office/drawing/2014/main" id="{B4D2573E-D0CC-4A4D-9BF8-19835991C4A1}"/>
              </a:ext>
            </a:extLst>
          </p:cNvPr>
          <p:cNvSpPr>
            <a:spLocks noChangeShapeType="1"/>
          </p:cNvSpPr>
          <p:nvPr/>
        </p:nvSpPr>
        <p:spPr bwMode="auto">
          <a:xfrm>
            <a:off x="86106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61" name="Line 13">
            <a:extLst>
              <a:ext uri="{FF2B5EF4-FFF2-40B4-BE49-F238E27FC236}">
                <a16:creationId xmlns:a16="http://schemas.microsoft.com/office/drawing/2014/main" id="{B94F08C2-1523-B249-B72C-A8ADE05B954F}"/>
              </a:ext>
            </a:extLst>
          </p:cNvPr>
          <p:cNvSpPr>
            <a:spLocks noChangeShapeType="1"/>
          </p:cNvSpPr>
          <p:nvPr/>
        </p:nvSpPr>
        <p:spPr bwMode="auto">
          <a:xfrm>
            <a:off x="8458200" y="56388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62" name="Line 16">
            <a:extLst>
              <a:ext uri="{FF2B5EF4-FFF2-40B4-BE49-F238E27FC236}">
                <a16:creationId xmlns:a16="http://schemas.microsoft.com/office/drawing/2014/main" id="{CFD10052-DD6E-5F4B-B893-1802B5CBCEBB}"/>
              </a:ext>
            </a:extLst>
          </p:cNvPr>
          <p:cNvSpPr>
            <a:spLocks noChangeShapeType="1"/>
          </p:cNvSpPr>
          <p:nvPr/>
        </p:nvSpPr>
        <p:spPr bwMode="auto">
          <a:xfrm flipV="1">
            <a:off x="2057400" y="5791200"/>
            <a:ext cx="219392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63" name="Line 17">
            <a:extLst>
              <a:ext uri="{FF2B5EF4-FFF2-40B4-BE49-F238E27FC236}">
                <a16:creationId xmlns:a16="http://schemas.microsoft.com/office/drawing/2014/main" id="{70965466-BC7C-ED46-A3E0-5A86A9046D6C}"/>
              </a:ext>
            </a:extLst>
          </p:cNvPr>
          <p:cNvSpPr>
            <a:spLocks noChangeShapeType="1"/>
          </p:cNvSpPr>
          <p:nvPr/>
        </p:nvSpPr>
        <p:spPr bwMode="auto">
          <a:xfrm flipH="1" flipV="1">
            <a:off x="4643438" y="5791200"/>
            <a:ext cx="2290762"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64" name="Oval 18">
            <a:extLst>
              <a:ext uri="{FF2B5EF4-FFF2-40B4-BE49-F238E27FC236}">
                <a16:creationId xmlns:a16="http://schemas.microsoft.com/office/drawing/2014/main" id="{94F072D2-A0FB-6449-8814-1A236EAB6792}"/>
              </a:ext>
            </a:extLst>
          </p:cNvPr>
          <p:cNvSpPr>
            <a:spLocks noChangeArrowheads="1"/>
          </p:cNvSpPr>
          <p:nvPr/>
        </p:nvSpPr>
        <p:spPr bwMode="auto">
          <a:xfrm>
            <a:off x="4926013" y="4144963"/>
            <a:ext cx="1219200" cy="1219200"/>
          </a:xfrm>
          <a:prstGeom prst="ellipse">
            <a:avLst/>
          </a:prstGeom>
          <a:solidFill>
            <a:schemeClr val="bg1"/>
          </a:solidFill>
          <a:ln w="9525">
            <a:solidFill>
              <a:schemeClr val="tx1"/>
            </a:solidFill>
            <a:round/>
            <a:headEnd/>
            <a:tailEnd/>
          </a:ln>
        </p:spPr>
        <p:txBody>
          <a:bodyPr wrap="none" anchor="ct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65" name="Line 19">
            <a:extLst>
              <a:ext uri="{FF2B5EF4-FFF2-40B4-BE49-F238E27FC236}">
                <a16:creationId xmlns:a16="http://schemas.microsoft.com/office/drawing/2014/main" id="{BD7BDE14-5A2C-B042-AC41-626AD5BE76FA}"/>
              </a:ext>
            </a:extLst>
          </p:cNvPr>
          <p:cNvSpPr>
            <a:spLocks noChangeShapeType="1"/>
          </p:cNvSpPr>
          <p:nvPr/>
        </p:nvSpPr>
        <p:spPr bwMode="auto">
          <a:xfrm>
            <a:off x="5727700" y="4343400"/>
            <a:ext cx="0" cy="60960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66" name="Line 21">
            <a:extLst>
              <a:ext uri="{FF2B5EF4-FFF2-40B4-BE49-F238E27FC236}">
                <a16:creationId xmlns:a16="http://schemas.microsoft.com/office/drawing/2014/main" id="{1628A8E0-BDC0-9C45-83BC-997EC62418FD}"/>
              </a:ext>
            </a:extLst>
          </p:cNvPr>
          <p:cNvSpPr>
            <a:spLocks noChangeShapeType="1"/>
          </p:cNvSpPr>
          <p:nvPr/>
        </p:nvSpPr>
        <p:spPr bwMode="auto">
          <a:xfrm>
            <a:off x="5422900" y="4495800"/>
            <a:ext cx="0" cy="457200"/>
          </a:xfrm>
          <a:prstGeom prst="line">
            <a:avLst/>
          </a:prstGeom>
          <a:noFill/>
          <a:ln w="57150">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2567" name="Text Box 23">
            <a:extLst>
              <a:ext uri="{FF2B5EF4-FFF2-40B4-BE49-F238E27FC236}">
                <a16:creationId xmlns:a16="http://schemas.microsoft.com/office/drawing/2014/main" id="{DACE00B0-CBFD-AE48-9249-1E9F082EAAD5}"/>
              </a:ext>
            </a:extLst>
          </p:cNvPr>
          <p:cNvSpPr txBox="1">
            <a:spLocks noChangeArrowheads="1"/>
          </p:cNvSpPr>
          <p:nvPr/>
        </p:nvSpPr>
        <p:spPr bwMode="auto">
          <a:xfrm>
            <a:off x="838200" y="4800600"/>
            <a:ext cx="76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chemeClr val="accent2"/>
                </a:solidFill>
                <a:latin typeface="Calibri" panose="020F0502020204030204" pitchFamily="34" charset="0"/>
              </a:rPr>
              <a:t>AA</a:t>
            </a:r>
          </a:p>
        </p:txBody>
      </p:sp>
      <p:sp>
        <p:nvSpPr>
          <p:cNvPr id="22568" name="Text Box 24">
            <a:extLst>
              <a:ext uri="{FF2B5EF4-FFF2-40B4-BE49-F238E27FC236}">
                <a16:creationId xmlns:a16="http://schemas.microsoft.com/office/drawing/2014/main" id="{4055FCA6-2616-2F42-AA35-2D41F5567FC4}"/>
              </a:ext>
            </a:extLst>
          </p:cNvPr>
          <p:cNvSpPr txBox="1">
            <a:spLocks noChangeArrowheads="1"/>
          </p:cNvSpPr>
          <p:nvPr/>
        </p:nvSpPr>
        <p:spPr bwMode="auto">
          <a:xfrm>
            <a:off x="8001000" y="4876800"/>
            <a:ext cx="68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rgbClr val="FF0000"/>
                </a:solidFill>
                <a:latin typeface="Calibri" panose="020F0502020204030204" pitchFamily="34" charset="0"/>
              </a:rPr>
              <a:t>BB</a:t>
            </a:r>
            <a:endParaRPr lang="en-US" altLang="en-US" sz="2000">
              <a:latin typeface="Calibri" panose="020F0502020204030204" pitchFamily="34" charset="0"/>
            </a:endParaRPr>
          </a:p>
        </p:txBody>
      </p:sp>
      <p:sp>
        <p:nvSpPr>
          <p:cNvPr id="22569" name="Text Box 26">
            <a:extLst>
              <a:ext uri="{FF2B5EF4-FFF2-40B4-BE49-F238E27FC236}">
                <a16:creationId xmlns:a16="http://schemas.microsoft.com/office/drawing/2014/main" id="{61FFFFCD-6F37-D448-8A3D-2ED0553946EA}"/>
              </a:ext>
            </a:extLst>
          </p:cNvPr>
          <p:cNvSpPr txBox="1">
            <a:spLocks noChangeArrowheads="1"/>
          </p:cNvSpPr>
          <p:nvPr/>
        </p:nvSpPr>
        <p:spPr bwMode="auto">
          <a:xfrm>
            <a:off x="4251325" y="39401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70" name="Text Box 27">
            <a:extLst>
              <a:ext uri="{FF2B5EF4-FFF2-40B4-BE49-F238E27FC236}">
                <a16:creationId xmlns:a16="http://schemas.microsoft.com/office/drawing/2014/main" id="{05F0B72F-713A-7E4E-AC40-9678C3C86FE3}"/>
              </a:ext>
            </a:extLst>
          </p:cNvPr>
          <p:cNvSpPr txBox="1">
            <a:spLocks noChangeArrowheads="1"/>
          </p:cNvSpPr>
          <p:nvPr/>
        </p:nvSpPr>
        <p:spPr bwMode="auto">
          <a:xfrm>
            <a:off x="3352800" y="33528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71" name="Text Box 28">
            <a:extLst>
              <a:ext uri="{FF2B5EF4-FFF2-40B4-BE49-F238E27FC236}">
                <a16:creationId xmlns:a16="http://schemas.microsoft.com/office/drawing/2014/main" id="{32D314EC-B6FE-E84B-A9EA-7CC5A01EFEF5}"/>
              </a:ext>
            </a:extLst>
          </p:cNvPr>
          <p:cNvSpPr txBox="1">
            <a:spLocks noChangeArrowheads="1"/>
          </p:cNvSpPr>
          <p:nvPr/>
        </p:nvSpPr>
        <p:spPr bwMode="auto">
          <a:xfrm>
            <a:off x="3146425" y="41068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22572" name="Text Box 29">
            <a:extLst>
              <a:ext uri="{FF2B5EF4-FFF2-40B4-BE49-F238E27FC236}">
                <a16:creationId xmlns:a16="http://schemas.microsoft.com/office/drawing/2014/main" id="{1A3A0D8E-481C-B74A-8BEC-CCC166684037}"/>
              </a:ext>
            </a:extLst>
          </p:cNvPr>
          <p:cNvSpPr txBox="1">
            <a:spLocks noChangeArrowheads="1"/>
          </p:cNvSpPr>
          <p:nvPr/>
        </p:nvSpPr>
        <p:spPr bwMode="auto">
          <a:xfrm>
            <a:off x="2955925" y="36353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73" name="Text Box 30">
            <a:extLst>
              <a:ext uri="{FF2B5EF4-FFF2-40B4-BE49-F238E27FC236}">
                <a16:creationId xmlns:a16="http://schemas.microsoft.com/office/drawing/2014/main" id="{0837BCE8-C6F3-B146-B671-0D0D5CAF8415}"/>
              </a:ext>
            </a:extLst>
          </p:cNvPr>
          <p:cNvSpPr txBox="1">
            <a:spLocks noChangeArrowheads="1"/>
          </p:cNvSpPr>
          <p:nvPr/>
        </p:nvSpPr>
        <p:spPr bwMode="auto">
          <a:xfrm>
            <a:off x="3527425" y="38020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22574" name="Rectangle 31">
            <a:extLst>
              <a:ext uri="{FF2B5EF4-FFF2-40B4-BE49-F238E27FC236}">
                <a16:creationId xmlns:a16="http://schemas.microsoft.com/office/drawing/2014/main" id="{D82E2040-9A09-834D-BB34-A3F2946C6435}"/>
              </a:ext>
            </a:extLst>
          </p:cNvPr>
          <p:cNvSpPr>
            <a:spLocks noChangeArrowheads="1"/>
          </p:cNvSpPr>
          <p:nvPr/>
        </p:nvSpPr>
        <p:spPr bwMode="auto">
          <a:xfrm>
            <a:off x="3519488" y="34829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22575" name="Text Box 63">
            <a:extLst>
              <a:ext uri="{FF2B5EF4-FFF2-40B4-BE49-F238E27FC236}">
                <a16:creationId xmlns:a16="http://schemas.microsoft.com/office/drawing/2014/main" id="{BC92F242-8C7C-1D4F-ADE4-FF449AFE4B8D}"/>
              </a:ext>
            </a:extLst>
          </p:cNvPr>
          <p:cNvSpPr txBox="1">
            <a:spLocks noChangeArrowheads="1"/>
          </p:cNvSpPr>
          <p:nvPr/>
        </p:nvSpPr>
        <p:spPr bwMode="auto">
          <a:xfrm>
            <a:off x="3400425" y="5916613"/>
            <a:ext cx="23193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hybrid</a:t>
            </a:r>
          </a:p>
        </p:txBody>
      </p:sp>
      <p:sp>
        <p:nvSpPr>
          <p:cNvPr id="22576" name="Text Box 44">
            <a:extLst>
              <a:ext uri="{FF2B5EF4-FFF2-40B4-BE49-F238E27FC236}">
                <a16:creationId xmlns:a16="http://schemas.microsoft.com/office/drawing/2014/main" id="{266C3AE0-A666-A346-8435-1451F0A35AC7}"/>
              </a:ext>
            </a:extLst>
          </p:cNvPr>
          <p:cNvSpPr txBox="1">
            <a:spLocks noChangeArrowheads="1"/>
          </p:cNvSpPr>
          <p:nvPr/>
        </p:nvSpPr>
        <p:spPr bwMode="auto">
          <a:xfrm>
            <a:off x="4202113" y="5616575"/>
            <a:ext cx="5222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A</a:t>
            </a:r>
            <a:r>
              <a:rPr lang="en-US" altLang="en-US" sz="2000">
                <a:solidFill>
                  <a:srgbClr val="FF0000"/>
                </a:solidFill>
                <a:latin typeface="Calibri" panose="020F0502020204030204" pitchFamily="34" charset="0"/>
              </a:rPr>
              <a:t>B</a:t>
            </a:r>
            <a:endParaRPr lang="en-US" altLang="en-US" sz="2000">
              <a:latin typeface="Calibri" panose="020F0502020204030204" pitchFamily="34" charset="0"/>
            </a:endParaRPr>
          </a:p>
        </p:txBody>
      </p:sp>
      <p:sp>
        <p:nvSpPr>
          <p:cNvPr id="22577" name="Line 32">
            <a:extLst>
              <a:ext uri="{FF2B5EF4-FFF2-40B4-BE49-F238E27FC236}">
                <a16:creationId xmlns:a16="http://schemas.microsoft.com/office/drawing/2014/main" id="{763331F5-CD2C-7F41-8702-F2C20BEB2286}"/>
              </a:ext>
            </a:extLst>
          </p:cNvPr>
          <p:cNvSpPr>
            <a:spLocks noChangeShapeType="1"/>
          </p:cNvSpPr>
          <p:nvPr/>
        </p:nvSpPr>
        <p:spPr bwMode="auto">
          <a:xfrm flipV="1">
            <a:off x="4546600" y="1981200"/>
            <a:ext cx="0" cy="1501775"/>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2578" name="Text Box 23">
            <a:extLst>
              <a:ext uri="{FF2B5EF4-FFF2-40B4-BE49-F238E27FC236}">
                <a16:creationId xmlns:a16="http://schemas.microsoft.com/office/drawing/2014/main" id="{786E310B-5E2F-554D-9934-9D5ECE35E7F0}"/>
              </a:ext>
            </a:extLst>
          </p:cNvPr>
          <p:cNvSpPr txBox="1">
            <a:spLocks noChangeArrowheads="1"/>
          </p:cNvSpPr>
          <p:nvPr/>
        </p:nvSpPr>
        <p:spPr bwMode="auto">
          <a:xfrm>
            <a:off x="-25400" y="5616575"/>
            <a:ext cx="76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2x</a:t>
            </a:r>
            <a:endParaRPr lang="en-US" altLang="en-US" sz="2000" b="1">
              <a:latin typeface="Calibri" panose="020F0502020204030204" pitchFamily="34" charset="0"/>
            </a:endParaRPr>
          </a:p>
        </p:txBody>
      </p:sp>
      <p:sp>
        <p:nvSpPr>
          <p:cNvPr id="22579" name="Text Box 23">
            <a:extLst>
              <a:ext uri="{FF2B5EF4-FFF2-40B4-BE49-F238E27FC236}">
                <a16:creationId xmlns:a16="http://schemas.microsoft.com/office/drawing/2014/main" id="{BF946F6B-FF41-2A43-8C6F-A37B88B5E1F3}"/>
              </a:ext>
            </a:extLst>
          </p:cNvPr>
          <p:cNvSpPr txBox="1">
            <a:spLocks noChangeArrowheads="1"/>
          </p:cNvSpPr>
          <p:nvPr/>
        </p:nvSpPr>
        <p:spPr bwMode="auto">
          <a:xfrm>
            <a:off x="2795588" y="1066800"/>
            <a:ext cx="76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4x</a:t>
            </a:r>
            <a:endParaRPr lang="en-US" altLang="en-US" sz="2000" b="1">
              <a:latin typeface="Calibri" panose="020F0502020204030204" pitchFamily="34" charset="0"/>
            </a:endParaRPr>
          </a:p>
        </p:txBody>
      </p:sp>
      <p:sp>
        <p:nvSpPr>
          <p:cNvPr id="22580" name="Text Box 23">
            <a:extLst>
              <a:ext uri="{FF2B5EF4-FFF2-40B4-BE49-F238E27FC236}">
                <a16:creationId xmlns:a16="http://schemas.microsoft.com/office/drawing/2014/main" id="{6352F0DE-0A7D-A64D-B7A0-2CAC053DEFED}"/>
              </a:ext>
            </a:extLst>
          </p:cNvPr>
          <p:cNvSpPr txBox="1">
            <a:spLocks noChangeArrowheads="1"/>
          </p:cNvSpPr>
          <p:nvPr/>
        </p:nvSpPr>
        <p:spPr bwMode="auto">
          <a:xfrm>
            <a:off x="1338263" y="3300413"/>
            <a:ext cx="76200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800" b="1">
                <a:latin typeface="Calibri" panose="020F0502020204030204" pitchFamily="34" charset="0"/>
              </a:rPr>
              <a:t>3x</a:t>
            </a:r>
            <a:endParaRPr lang="en-US" altLang="en-US" sz="2000" b="1">
              <a:latin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b="1"/>
              <a:t>1. The Basics: Manton</a:t>
            </a:r>
            <a:r>
              <a:rPr lang="ja-JP" altLang="en-US" sz="2000" b="1">
                <a:latin typeface="Arial" panose="020B0604020202020204" pitchFamily="34" charset="0"/>
              </a:rPr>
              <a:t>’</a:t>
            </a:r>
            <a:r>
              <a:rPr lang="en-US" altLang="ja-JP" sz="2000" b="1"/>
              <a:t>s </a:t>
            </a:r>
            <a:r>
              <a:rPr lang="en-US" altLang="ja-JP" sz="2000" b="1"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None/>
            </a:pPr>
            <a:r>
              <a:rPr lang="en-US" altLang="en-US" sz="2000"/>
              <a:t>7. Spore size, ploidy, and genome size</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156107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ext Box 2">
            <a:extLst>
              <a:ext uri="{FF2B5EF4-FFF2-40B4-BE49-F238E27FC236}">
                <a16:creationId xmlns:a16="http://schemas.microsoft.com/office/drawing/2014/main" id="{864CA55D-CCFC-F24A-9C38-684580868722}"/>
              </a:ext>
            </a:extLst>
          </p:cNvPr>
          <p:cNvSpPr txBox="1">
            <a:spLocks noChangeArrowheads="1"/>
          </p:cNvSpPr>
          <p:nvPr/>
        </p:nvSpPr>
        <p:spPr bwMode="auto">
          <a:xfrm>
            <a:off x="4191000" y="20638"/>
            <a:ext cx="3797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Polyploidy …</a:t>
            </a:r>
          </a:p>
        </p:txBody>
      </p:sp>
      <p:sp>
        <p:nvSpPr>
          <p:cNvPr id="24578" name="Text Box 3">
            <a:extLst>
              <a:ext uri="{FF2B5EF4-FFF2-40B4-BE49-F238E27FC236}">
                <a16:creationId xmlns:a16="http://schemas.microsoft.com/office/drawing/2014/main" id="{EC5390AE-845C-3544-8009-246B53B8D95D}"/>
              </a:ext>
            </a:extLst>
          </p:cNvPr>
          <p:cNvSpPr txBox="1">
            <a:spLocks noChangeArrowheads="1"/>
          </p:cNvSpPr>
          <p:nvPr/>
        </p:nvSpPr>
        <p:spPr bwMode="auto">
          <a:xfrm>
            <a:off x="3048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Irene Manton</a:t>
            </a:r>
          </a:p>
        </p:txBody>
      </p:sp>
      <p:pic>
        <p:nvPicPr>
          <p:cNvPr id="24579" name="Picture 4">
            <a:extLst>
              <a:ext uri="{FF2B5EF4-FFF2-40B4-BE49-F238E27FC236}">
                <a16:creationId xmlns:a16="http://schemas.microsoft.com/office/drawing/2014/main" id="{7E4B7192-26BE-EF44-909F-72843ADDC4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9600"/>
            <a:ext cx="30734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Box 1">
            <a:extLst>
              <a:ext uri="{FF2B5EF4-FFF2-40B4-BE49-F238E27FC236}">
                <a16:creationId xmlns:a16="http://schemas.microsoft.com/office/drawing/2014/main" id="{A93A6037-9E54-E343-9AC4-61F50B637A24}"/>
              </a:ext>
            </a:extLst>
          </p:cNvPr>
          <p:cNvSpPr txBox="1">
            <a:spLocks noChangeArrowheads="1"/>
          </p:cNvSpPr>
          <p:nvPr/>
        </p:nvSpPr>
        <p:spPr bwMode="auto">
          <a:xfrm>
            <a:off x="3346450" y="914400"/>
            <a:ext cx="54864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09575" indent="-409575">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Manton, Irene. 1950. Problems of Cytology and Evolution in the Pteridophyta. Cambridge University Press, Cambridge, England.</a:t>
            </a:r>
          </a:p>
          <a:p>
            <a:pPr>
              <a:spcBef>
                <a:spcPct val="0"/>
              </a:spcBef>
              <a:buFontTx/>
              <a:buNone/>
            </a:pPr>
            <a:endParaRPr lang="en-US" altLang="en-US" sz="2000"/>
          </a:p>
          <a:p>
            <a:pPr>
              <a:spcBef>
                <a:spcPct val="0"/>
              </a:spcBef>
              <a:buFontTx/>
              <a:buNone/>
            </a:pPr>
            <a:r>
              <a:rPr lang="en-US" altLang="en-US" sz="2000"/>
              <a:t>“The publication of this book is one of the more harmless consequences of the Second World War.”  </a:t>
            </a:r>
          </a:p>
          <a:p>
            <a:pPr>
              <a:spcBef>
                <a:spcPct val="0"/>
              </a:spcBef>
              <a:buFontTx/>
              <a:buNone/>
            </a:pPr>
            <a:endParaRPr lang="en-US" altLang="en-US" sz="2000"/>
          </a:p>
          <a:p>
            <a:pPr>
              <a:spcBef>
                <a:spcPct val="0"/>
              </a:spcBef>
              <a:buFontTx/>
              <a:buNone/>
            </a:pPr>
            <a:endParaRPr lang="en-US" altLang="en-US"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2">
            <a:extLst>
              <a:ext uri="{FF2B5EF4-FFF2-40B4-BE49-F238E27FC236}">
                <a16:creationId xmlns:a16="http://schemas.microsoft.com/office/drawing/2014/main" id="{D8FD8C87-86FD-6D49-A591-3D8EBFB38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0320"/>
          <a:stretch>
            <a:fillRect/>
          </a:stretch>
        </p:blipFill>
        <p:spPr bwMode="auto">
          <a:xfrm>
            <a:off x="5956300" y="3505200"/>
            <a:ext cx="3187700" cy="372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6" name="Text Box 8">
            <a:extLst>
              <a:ext uri="{FF2B5EF4-FFF2-40B4-BE49-F238E27FC236}">
                <a16:creationId xmlns:a16="http://schemas.microsoft.com/office/drawing/2014/main" id="{F7520D92-0E91-3945-943B-D35CA2B57BBF}"/>
              </a:ext>
            </a:extLst>
          </p:cNvPr>
          <p:cNvSpPr txBox="1">
            <a:spLocks noChangeArrowheads="1"/>
          </p:cNvSpPr>
          <p:nvPr/>
        </p:nvSpPr>
        <p:spPr bwMode="auto">
          <a:xfrm>
            <a:off x="63500" y="1309688"/>
            <a:ext cx="19018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P. setiferum</a:t>
            </a:r>
          </a:p>
        </p:txBody>
      </p:sp>
      <p:sp>
        <p:nvSpPr>
          <p:cNvPr id="26627" name="Text Box 9">
            <a:extLst>
              <a:ext uri="{FF2B5EF4-FFF2-40B4-BE49-F238E27FC236}">
                <a16:creationId xmlns:a16="http://schemas.microsoft.com/office/drawing/2014/main" id="{28E214D2-8ACC-2645-B1FB-B853330093C7}"/>
              </a:ext>
            </a:extLst>
          </p:cNvPr>
          <p:cNvSpPr txBox="1">
            <a:spLocks noChangeArrowheads="1"/>
          </p:cNvSpPr>
          <p:nvPr/>
        </p:nvSpPr>
        <p:spPr bwMode="auto">
          <a:xfrm>
            <a:off x="3752850" y="12700"/>
            <a:ext cx="20605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P. aculeatum</a:t>
            </a:r>
          </a:p>
        </p:txBody>
      </p:sp>
      <p:sp>
        <p:nvSpPr>
          <p:cNvPr id="26628" name="Text Box 10">
            <a:extLst>
              <a:ext uri="{FF2B5EF4-FFF2-40B4-BE49-F238E27FC236}">
                <a16:creationId xmlns:a16="http://schemas.microsoft.com/office/drawing/2014/main" id="{ABF3EB28-B777-D64D-9AE0-CF2737F2D8B0}"/>
              </a:ext>
            </a:extLst>
          </p:cNvPr>
          <p:cNvSpPr txBox="1">
            <a:spLocks noChangeArrowheads="1"/>
          </p:cNvSpPr>
          <p:nvPr/>
        </p:nvSpPr>
        <p:spPr bwMode="auto">
          <a:xfrm>
            <a:off x="0" y="0"/>
            <a:ext cx="2030413"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European</a:t>
            </a:r>
            <a:r>
              <a:rPr lang="en-US" altLang="en-US" sz="2800" i="1"/>
              <a:t> </a:t>
            </a:r>
          </a:p>
          <a:p>
            <a:pPr>
              <a:spcBef>
                <a:spcPct val="0"/>
              </a:spcBef>
              <a:buFontTx/>
              <a:buNone/>
            </a:pPr>
            <a:r>
              <a:rPr lang="en-US" altLang="en-US" sz="2800" i="1"/>
              <a:t>Polystichum </a:t>
            </a:r>
          </a:p>
        </p:txBody>
      </p:sp>
      <p:sp>
        <p:nvSpPr>
          <p:cNvPr id="26629" name="Text Box 11">
            <a:extLst>
              <a:ext uri="{FF2B5EF4-FFF2-40B4-BE49-F238E27FC236}">
                <a16:creationId xmlns:a16="http://schemas.microsoft.com/office/drawing/2014/main" id="{BE188744-D296-4F40-BD52-135932771816}"/>
              </a:ext>
            </a:extLst>
          </p:cNvPr>
          <p:cNvSpPr txBox="1">
            <a:spLocks noChangeArrowheads="1"/>
          </p:cNvSpPr>
          <p:nvPr/>
        </p:nvSpPr>
        <p:spPr bwMode="auto">
          <a:xfrm>
            <a:off x="7218363" y="2986088"/>
            <a:ext cx="18034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P. lonchitis</a:t>
            </a:r>
          </a:p>
        </p:txBody>
      </p:sp>
      <p:pic>
        <p:nvPicPr>
          <p:cNvPr id="26630" name="Picture 3">
            <a:extLst>
              <a:ext uri="{FF2B5EF4-FFF2-40B4-BE49-F238E27FC236}">
                <a16:creationId xmlns:a16="http://schemas.microsoft.com/office/drawing/2014/main" id="{078F8C29-AEB1-AB4F-A900-98CA798827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525" y="1828800"/>
            <a:ext cx="296545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14">
            <a:extLst>
              <a:ext uri="{FF2B5EF4-FFF2-40B4-BE49-F238E27FC236}">
                <a16:creationId xmlns:a16="http://schemas.microsoft.com/office/drawing/2014/main" id="{0A3E491D-F4C8-1446-9C3B-51E38CD2099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71800" y="549275"/>
            <a:ext cx="3429000" cy="631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3">
            <a:extLst>
              <a:ext uri="{FF2B5EF4-FFF2-40B4-BE49-F238E27FC236}">
                <a16:creationId xmlns:a16="http://schemas.microsoft.com/office/drawing/2014/main" id="{5286855C-8017-BD47-B4CF-7BEC007B10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3657600"/>
            <a:ext cx="81915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4" name="Picture 4">
            <a:extLst>
              <a:ext uri="{FF2B5EF4-FFF2-40B4-BE49-F238E27FC236}">
                <a16:creationId xmlns:a16="http://schemas.microsoft.com/office/drawing/2014/main" id="{A55B0194-7D5D-0041-BE39-BEE157DBBA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733800"/>
            <a:ext cx="1557338"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a:extLst>
              <a:ext uri="{FF2B5EF4-FFF2-40B4-BE49-F238E27FC236}">
                <a16:creationId xmlns:a16="http://schemas.microsoft.com/office/drawing/2014/main" id="{6CF9546A-D7D6-E144-AE69-E838290948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6600" y="1416050"/>
            <a:ext cx="144780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Text Box 6">
            <a:extLst>
              <a:ext uri="{FF2B5EF4-FFF2-40B4-BE49-F238E27FC236}">
                <a16:creationId xmlns:a16="http://schemas.microsoft.com/office/drawing/2014/main" id="{5D8FBB61-60AD-694D-A5D3-E644CC461B75}"/>
              </a:ext>
            </a:extLst>
          </p:cNvPr>
          <p:cNvSpPr txBox="1">
            <a:spLocks noChangeArrowheads="1"/>
          </p:cNvSpPr>
          <p:nvPr/>
        </p:nvSpPr>
        <p:spPr bwMode="auto">
          <a:xfrm>
            <a:off x="136525" y="90488"/>
            <a:ext cx="3140075" cy="222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The origin of European </a:t>
            </a:r>
            <a:r>
              <a:rPr lang="en-US" altLang="en-US" sz="2800" i="1"/>
              <a:t>Polystichum aculeatum,</a:t>
            </a:r>
            <a:r>
              <a:rPr lang="en-US" altLang="en-US" sz="2800"/>
              <a:t> work of Irene Manton</a:t>
            </a:r>
          </a:p>
        </p:txBody>
      </p:sp>
      <p:sp>
        <p:nvSpPr>
          <p:cNvPr id="28677" name="Text Box 8">
            <a:extLst>
              <a:ext uri="{FF2B5EF4-FFF2-40B4-BE49-F238E27FC236}">
                <a16:creationId xmlns:a16="http://schemas.microsoft.com/office/drawing/2014/main" id="{D4AA2907-8EB8-A94B-95A8-5F7456BDF792}"/>
              </a:ext>
            </a:extLst>
          </p:cNvPr>
          <p:cNvSpPr txBox="1">
            <a:spLocks noChangeArrowheads="1"/>
          </p:cNvSpPr>
          <p:nvPr/>
        </p:nvSpPr>
        <p:spPr bwMode="auto">
          <a:xfrm>
            <a:off x="1909763" y="5897563"/>
            <a:ext cx="1371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diploid</a:t>
            </a:r>
            <a:r>
              <a:rPr lang="en-US" altLang="en-US" sz="2000" i="1"/>
              <a:t> P. setiferum</a:t>
            </a:r>
          </a:p>
        </p:txBody>
      </p:sp>
      <p:sp>
        <p:nvSpPr>
          <p:cNvPr id="28678" name="Text Box 9">
            <a:extLst>
              <a:ext uri="{FF2B5EF4-FFF2-40B4-BE49-F238E27FC236}">
                <a16:creationId xmlns:a16="http://schemas.microsoft.com/office/drawing/2014/main" id="{5CFF99FD-E539-CF49-ADBD-B18D9E8AA637}"/>
              </a:ext>
            </a:extLst>
          </p:cNvPr>
          <p:cNvSpPr txBox="1">
            <a:spLocks noChangeArrowheads="1"/>
          </p:cNvSpPr>
          <p:nvPr/>
        </p:nvSpPr>
        <p:spPr bwMode="auto">
          <a:xfrm>
            <a:off x="6905625" y="5937250"/>
            <a:ext cx="1484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diploid </a:t>
            </a:r>
            <a:r>
              <a:rPr lang="en-US" altLang="en-US" sz="2000" i="1"/>
              <a:t>P. lonchitis</a:t>
            </a:r>
          </a:p>
        </p:txBody>
      </p:sp>
      <p:sp>
        <p:nvSpPr>
          <p:cNvPr id="28679" name="Line 10">
            <a:extLst>
              <a:ext uri="{FF2B5EF4-FFF2-40B4-BE49-F238E27FC236}">
                <a16:creationId xmlns:a16="http://schemas.microsoft.com/office/drawing/2014/main" id="{B8F81EDF-6C72-4A4E-B012-84794FA465BA}"/>
              </a:ext>
            </a:extLst>
          </p:cNvPr>
          <p:cNvSpPr>
            <a:spLocks noChangeShapeType="1"/>
          </p:cNvSpPr>
          <p:nvPr/>
        </p:nvSpPr>
        <p:spPr bwMode="auto">
          <a:xfrm>
            <a:off x="3276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80" name="Line 11">
            <a:extLst>
              <a:ext uri="{FF2B5EF4-FFF2-40B4-BE49-F238E27FC236}">
                <a16:creationId xmlns:a16="http://schemas.microsoft.com/office/drawing/2014/main" id="{7895BF22-D92A-874E-BB66-EF8A5D34129E}"/>
              </a:ext>
            </a:extLst>
          </p:cNvPr>
          <p:cNvSpPr>
            <a:spLocks noChangeShapeType="1"/>
          </p:cNvSpPr>
          <p:nvPr/>
        </p:nvSpPr>
        <p:spPr bwMode="auto">
          <a:xfrm>
            <a:off x="5562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81" name="Line 12">
            <a:extLst>
              <a:ext uri="{FF2B5EF4-FFF2-40B4-BE49-F238E27FC236}">
                <a16:creationId xmlns:a16="http://schemas.microsoft.com/office/drawing/2014/main" id="{6663E97F-414D-BE41-A478-B0DB9D8782DB}"/>
              </a:ext>
            </a:extLst>
          </p:cNvPr>
          <p:cNvSpPr>
            <a:spLocks noChangeShapeType="1"/>
          </p:cNvSpPr>
          <p:nvPr/>
        </p:nvSpPr>
        <p:spPr bwMode="auto">
          <a:xfrm>
            <a:off x="35814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82" name="Text Box 13">
            <a:extLst>
              <a:ext uri="{FF2B5EF4-FFF2-40B4-BE49-F238E27FC236}">
                <a16:creationId xmlns:a16="http://schemas.microsoft.com/office/drawing/2014/main" id="{185DBD78-BEB7-E24E-B41D-8D216BC11F79}"/>
              </a:ext>
            </a:extLst>
          </p:cNvPr>
          <p:cNvSpPr txBox="1">
            <a:spLocks noChangeArrowheads="1"/>
          </p:cNvSpPr>
          <p:nvPr/>
        </p:nvSpPr>
        <p:spPr bwMode="auto">
          <a:xfrm>
            <a:off x="4122738" y="5943600"/>
            <a:ext cx="17716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primary diploid</a:t>
            </a:r>
          </a:p>
          <a:p>
            <a:pPr algn="ctr">
              <a:spcBef>
                <a:spcPct val="0"/>
              </a:spcBef>
              <a:buFontTx/>
              <a:buNone/>
            </a:pPr>
            <a:r>
              <a:rPr lang="en-US" altLang="en-US" sz="2000"/>
              <a:t>hybrid</a:t>
            </a:r>
          </a:p>
        </p:txBody>
      </p:sp>
      <p:sp>
        <p:nvSpPr>
          <p:cNvPr id="28683" name="Line 14">
            <a:extLst>
              <a:ext uri="{FF2B5EF4-FFF2-40B4-BE49-F238E27FC236}">
                <a16:creationId xmlns:a16="http://schemas.microsoft.com/office/drawing/2014/main" id="{7BB70923-E11A-5947-822B-E53C012C0864}"/>
              </a:ext>
            </a:extLst>
          </p:cNvPr>
          <p:cNvSpPr>
            <a:spLocks noChangeShapeType="1"/>
          </p:cNvSpPr>
          <p:nvPr/>
        </p:nvSpPr>
        <p:spPr bwMode="auto">
          <a:xfrm>
            <a:off x="4953000" y="3886200"/>
            <a:ext cx="0" cy="1981200"/>
          </a:xfrm>
          <a:prstGeom prst="line">
            <a:avLst/>
          </a:prstGeom>
          <a:noFill/>
          <a:ln w="19050">
            <a:solidFill>
              <a:schemeClr val="tx1"/>
            </a:solidFill>
            <a:round/>
            <a:headEnd type="stealth"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84" name="Line 16">
            <a:extLst>
              <a:ext uri="{FF2B5EF4-FFF2-40B4-BE49-F238E27FC236}">
                <a16:creationId xmlns:a16="http://schemas.microsoft.com/office/drawing/2014/main" id="{F108CD3E-4E70-C04A-B04E-FEB063BDA403}"/>
              </a:ext>
            </a:extLst>
          </p:cNvPr>
          <p:cNvSpPr>
            <a:spLocks noChangeShapeType="1"/>
          </p:cNvSpPr>
          <p:nvPr/>
        </p:nvSpPr>
        <p:spPr bwMode="auto">
          <a:xfrm flipH="1">
            <a:off x="1828800" y="4191000"/>
            <a:ext cx="762000" cy="14478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85" name="Text Box 21">
            <a:extLst>
              <a:ext uri="{FF2B5EF4-FFF2-40B4-BE49-F238E27FC236}">
                <a16:creationId xmlns:a16="http://schemas.microsoft.com/office/drawing/2014/main" id="{817E8E90-884E-E646-9DAE-3B4A1124FDFC}"/>
              </a:ext>
            </a:extLst>
          </p:cNvPr>
          <p:cNvSpPr txBox="1">
            <a:spLocks noChangeArrowheads="1"/>
          </p:cNvSpPr>
          <p:nvPr/>
        </p:nvSpPr>
        <p:spPr bwMode="auto">
          <a:xfrm>
            <a:off x="168275" y="2394404"/>
            <a:ext cx="2011363" cy="708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triploid backcross</a:t>
            </a:r>
          </a:p>
          <a:p>
            <a:pPr algn="ctr">
              <a:spcBef>
                <a:spcPct val="0"/>
              </a:spcBef>
              <a:buFontTx/>
              <a:buNone/>
            </a:pPr>
            <a:r>
              <a:rPr lang="en-US" altLang="en-US" sz="2000"/>
              <a:t>hybrid</a:t>
            </a:r>
          </a:p>
        </p:txBody>
      </p:sp>
      <p:pic>
        <p:nvPicPr>
          <p:cNvPr id="28686" name="Picture 1">
            <a:extLst>
              <a:ext uri="{FF2B5EF4-FFF2-40B4-BE49-F238E27FC236}">
                <a16:creationId xmlns:a16="http://schemas.microsoft.com/office/drawing/2014/main" id="{487DD4D6-BC9E-B94D-9619-F650CE4BDD6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429000" y="152400"/>
            <a:ext cx="19939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7" name="Picture 2">
            <a:extLst>
              <a:ext uri="{FF2B5EF4-FFF2-40B4-BE49-F238E27FC236}">
                <a16:creationId xmlns:a16="http://schemas.microsoft.com/office/drawing/2014/main" id="{47A60985-4D36-6C46-A45C-6EE568E0353F}"/>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077200" y="2971800"/>
            <a:ext cx="914400" cy="370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8" name="Picture 3">
            <a:extLst>
              <a:ext uri="{FF2B5EF4-FFF2-40B4-BE49-F238E27FC236}">
                <a16:creationId xmlns:a16="http://schemas.microsoft.com/office/drawing/2014/main" id="{CFA291E5-86F0-5E4C-AF40-EAC0AB9DFA9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28600" y="3429000"/>
            <a:ext cx="1651000" cy="315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9" name="Line 18">
            <a:extLst>
              <a:ext uri="{FF2B5EF4-FFF2-40B4-BE49-F238E27FC236}">
                <a16:creationId xmlns:a16="http://schemas.microsoft.com/office/drawing/2014/main" id="{76293DDB-B3F7-754B-B139-DB2131B9E439}"/>
              </a:ext>
            </a:extLst>
          </p:cNvPr>
          <p:cNvSpPr>
            <a:spLocks noChangeShapeType="1"/>
          </p:cNvSpPr>
          <p:nvPr/>
        </p:nvSpPr>
        <p:spPr bwMode="auto">
          <a:xfrm>
            <a:off x="5334000" y="1752600"/>
            <a:ext cx="838200" cy="12954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90" name="Line 19">
            <a:extLst>
              <a:ext uri="{FF2B5EF4-FFF2-40B4-BE49-F238E27FC236}">
                <a16:creationId xmlns:a16="http://schemas.microsoft.com/office/drawing/2014/main" id="{FCFF7C88-FBD1-D642-8FDF-32E0D3F8056C}"/>
              </a:ext>
            </a:extLst>
          </p:cNvPr>
          <p:cNvSpPr>
            <a:spLocks noChangeShapeType="1"/>
          </p:cNvSpPr>
          <p:nvPr/>
        </p:nvSpPr>
        <p:spPr bwMode="auto">
          <a:xfrm>
            <a:off x="6883400" y="3938588"/>
            <a:ext cx="1219200" cy="18288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91" name="Text Box 20">
            <a:extLst>
              <a:ext uri="{FF2B5EF4-FFF2-40B4-BE49-F238E27FC236}">
                <a16:creationId xmlns:a16="http://schemas.microsoft.com/office/drawing/2014/main" id="{BAC8DF52-D859-9F48-98D3-68E9AA38D6E7}"/>
              </a:ext>
            </a:extLst>
          </p:cNvPr>
          <p:cNvSpPr txBox="1">
            <a:spLocks noChangeArrowheads="1"/>
          </p:cNvSpPr>
          <p:nvPr/>
        </p:nvSpPr>
        <p:spPr bwMode="auto">
          <a:xfrm>
            <a:off x="6523038" y="1555750"/>
            <a:ext cx="2011362" cy="708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triploid backcross</a:t>
            </a:r>
          </a:p>
          <a:p>
            <a:pPr algn="ctr">
              <a:spcBef>
                <a:spcPct val="0"/>
              </a:spcBef>
              <a:buFontTx/>
              <a:buNone/>
            </a:pPr>
            <a:r>
              <a:rPr lang="en-US" altLang="en-US" sz="2000"/>
              <a:t>hybrid</a:t>
            </a:r>
          </a:p>
        </p:txBody>
      </p:sp>
      <p:sp>
        <p:nvSpPr>
          <p:cNvPr id="28692" name="Line 15">
            <a:extLst>
              <a:ext uri="{FF2B5EF4-FFF2-40B4-BE49-F238E27FC236}">
                <a16:creationId xmlns:a16="http://schemas.microsoft.com/office/drawing/2014/main" id="{706F67C3-9E96-DF4A-A34B-414826A43E5B}"/>
              </a:ext>
            </a:extLst>
          </p:cNvPr>
          <p:cNvSpPr>
            <a:spLocks noChangeShapeType="1"/>
          </p:cNvSpPr>
          <p:nvPr/>
        </p:nvSpPr>
        <p:spPr bwMode="auto">
          <a:xfrm flipH="1">
            <a:off x="3124200" y="1752600"/>
            <a:ext cx="762000" cy="13716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8693" name="Rectangle 2">
            <a:extLst>
              <a:ext uri="{FF2B5EF4-FFF2-40B4-BE49-F238E27FC236}">
                <a16:creationId xmlns:a16="http://schemas.microsoft.com/office/drawing/2014/main" id="{A122F004-E3B0-8943-80E1-3A2583DA2697}"/>
              </a:ext>
            </a:extLst>
          </p:cNvPr>
          <p:cNvSpPr>
            <a:spLocks noChangeArrowheads="1"/>
          </p:cNvSpPr>
          <p:nvPr/>
        </p:nvSpPr>
        <p:spPr bwMode="auto">
          <a:xfrm>
            <a:off x="5097463" y="3709988"/>
            <a:ext cx="914400" cy="9144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28694" name="Rectangle 32">
            <a:extLst>
              <a:ext uri="{FF2B5EF4-FFF2-40B4-BE49-F238E27FC236}">
                <a16:creationId xmlns:a16="http://schemas.microsoft.com/office/drawing/2014/main" id="{3174B3CB-2AAF-194F-B2A1-23E59EB94A1D}"/>
              </a:ext>
            </a:extLst>
          </p:cNvPr>
          <p:cNvSpPr>
            <a:spLocks noChangeArrowheads="1"/>
          </p:cNvSpPr>
          <p:nvPr/>
        </p:nvSpPr>
        <p:spPr bwMode="auto">
          <a:xfrm>
            <a:off x="1592263" y="3733800"/>
            <a:ext cx="587375" cy="7366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28695" name="Text Box 13">
            <a:extLst>
              <a:ext uri="{FF2B5EF4-FFF2-40B4-BE49-F238E27FC236}">
                <a16:creationId xmlns:a16="http://schemas.microsoft.com/office/drawing/2014/main" id="{18939065-9C60-E147-94BD-BF6DF3F9483C}"/>
              </a:ext>
            </a:extLst>
          </p:cNvPr>
          <p:cNvSpPr txBox="1">
            <a:spLocks noChangeArrowheads="1"/>
          </p:cNvSpPr>
          <p:nvPr/>
        </p:nvSpPr>
        <p:spPr bwMode="auto">
          <a:xfrm>
            <a:off x="4425950" y="200025"/>
            <a:ext cx="19145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allotetraploid species</a:t>
            </a:r>
          </a:p>
        </p:txBody>
      </p:sp>
      <p:pic>
        <p:nvPicPr>
          <p:cNvPr id="28696" name="Picture 2">
            <a:extLst>
              <a:ext uri="{FF2B5EF4-FFF2-40B4-BE49-F238E27FC236}">
                <a16:creationId xmlns:a16="http://schemas.microsoft.com/office/drawing/2014/main" id="{6E031C02-0922-2E46-B3E3-E1707CB261C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820300">
            <a:off x="1793875" y="2438400"/>
            <a:ext cx="1738313"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7" name="Picture 4">
            <a:extLst>
              <a:ext uri="{FF2B5EF4-FFF2-40B4-BE49-F238E27FC236}">
                <a16:creationId xmlns:a16="http://schemas.microsoft.com/office/drawing/2014/main" id="{DA5CF367-68A8-4C4F-952F-53F70618FB06}"/>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rot="2006201">
            <a:off x="5526088" y="2020888"/>
            <a:ext cx="1892300"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98" name="Text Box 7">
            <a:extLst>
              <a:ext uri="{FF2B5EF4-FFF2-40B4-BE49-F238E27FC236}">
                <a16:creationId xmlns:a16="http://schemas.microsoft.com/office/drawing/2014/main" id="{4A2E857E-44D2-3A41-B199-9D8365C80EDB}"/>
              </a:ext>
            </a:extLst>
          </p:cNvPr>
          <p:cNvSpPr txBox="1">
            <a:spLocks noChangeArrowheads="1"/>
          </p:cNvSpPr>
          <p:nvPr/>
        </p:nvSpPr>
        <p:spPr bwMode="auto">
          <a:xfrm>
            <a:off x="4181475" y="3321050"/>
            <a:ext cx="152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aculeatum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2">
            <a:extLst>
              <a:ext uri="{FF2B5EF4-FFF2-40B4-BE49-F238E27FC236}">
                <a16:creationId xmlns:a16="http://schemas.microsoft.com/office/drawing/2014/main" id="{34F6895C-C577-8F41-94A3-B02EE624D1C7}"/>
              </a:ext>
            </a:extLst>
          </p:cNvPr>
          <p:cNvSpPr txBox="1">
            <a:spLocks noChangeArrowheads="1"/>
          </p:cNvSpPr>
          <p:nvPr/>
        </p:nvSpPr>
        <p:spPr bwMode="auto">
          <a:xfrm>
            <a:off x="136525" y="90488"/>
            <a:ext cx="31400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The origin of European </a:t>
            </a:r>
            <a:r>
              <a:rPr lang="en-US" altLang="en-US" sz="2800" i="1"/>
              <a:t>Polystichum aculeatum</a:t>
            </a:r>
            <a:endParaRPr lang="en-US" altLang="en-US" sz="2800"/>
          </a:p>
        </p:txBody>
      </p:sp>
      <p:sp>
        <p:nvSpPr>
          <p:cNvPr id="30722" name="Text Box 3">
            <a:extLst>
              <a:ext uri="{FF2B5EF4-FFF2-40B4-BE49-F238E27FC236}">
                <a16:creationId xmlns:a16="http://schemas.microsoft.com/office/drawing/2014/main" id="{5A9D30A4-3151-1145-9405-78BC1EDFED1B}"/>
              </a:ext>
            </a:extLst>
          </p:cNvPr>
          <p:cNvSpPr txBox="1">
            <a:spLocks noChangeArrowheads="1"/>
          </p:cNvSpPr>
          <p:nvPr/>
        </p:nvSpPr>
        <p:spPr bwMode="auto">
          <a:xfrm>
            <a:off x="4191000" y="3429000"/>
            <a:ext cx="152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aculeatum</a:t>
            </a:r>
          </a:p>
        </p:txBody>
      </p:sp>
      <p:sp>
        <p:nvSpPr>
          <p:cNvPr id="30723" name="Text Box 4">
            <a:extLst>
              <a:ext uri="{FF2B5EF4-FFF2-40B4-BE49-F238E27FC236}">
                <a16:creationId xmlns:a16="http://schemas.microsoft.com/office/drawing/2014/main" id="{D0B2DD2B-D4F4-E643-9F03-08BFC1B4C540}"/>
              </a:ext>
            </a:extLst>
          </p:cNvPr>
          <p:cNvSpPr txBox="1">
            <a:spLocks noChangeArrowheads="1"/>
          </p:cNvSpPr>
          <p:nvPr/>
        </p:nvSpPr>
        <p:spPr bwMode="auto">
          <a:xfrm>
            <a:off x="1905000" y="6096000"/>
            <a:ext cx="14112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setiferum</a:t>
            </a:r>
          </a:p>
        </p:txBody>
      </p:sp>
      <p:sp>
        <p:nvSpPr>
          <p:cNvPr id="30724" name="Text Box 5">
            <a:extLst>
              <a:ext uri="{FF2B5EF4-FFF2-40B4-BE49-F238E27FC236}">
                <a16:creationId xmlns:a16="http://schemas.microsoft.com/office/drawing/2014/main" id="{AD64F4E3-F0D6-B24E-99E6-FD2A019C71B1}"/>
              </a:ext>
            </a:extLst>
          </p:cNvPr>
          <p:cNvSpPr txBox="1">
            <a:spLocks noChangeArrowheads="1"/>
          </p:cNvSpPr>
          <p:nvPr/>
        </p:nvSpPr>
        <p:spPr bwMode="auto">
          <a:xfrm>
            <a:off x="6553200" y="6172200"/>
            <a:ext cx="1341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lonchitis</a:t>
            </a:r>
          </a:p>
        </p:txBody>
      </p:sp>
      <p:sp>
        <p:nvSpPr>
          <p:cNvPr id="30725" name="Line 6">
            <a:extLst>
              <a:ext uri="{FF2B5EF4-FFF2-40B4-BE49-F238E27FC236}">
                <a16:creationId xmlns:a16="http://schemas.microsoft.com/office/drawing/2014/main" id="{7285FD7D-668C-EC40-A16E-67E708E883E1}"/>
              </a:ext>
            </a:extLst>
          </p:cNvPr>
          <p:cNvSpPr>
            <a:spLocks noChangeShapeType="1"/>
          </p:cNvSpPr>
          <p:nvPr/>
        </p:nvSpPr>
        <p:spPr bwMode="auto">
          <a:xfrm>
            <a:off x="3276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6" name="Line 7">
            <a:extLst>
              <a:ext uri="{FF2B5EF4-FFF2-40B4-BE49-F238E27FC236}">
                <a16:creationId xmlns:a16="http://schemas.microsoft.com/office/drawing/2014/main" id="{977C082E-AFC9-D740-B0D2-EA6BADFB365F}"/>
              </a:ext>
            </a:extLst>
          </p:cNvPr>
          <p:cNvSpPr>
            <a:spLocks noChangeShapeType="1"/>
          </p:cNvSpPr>
          <p:nvPr/>
        </p:nvSpPr>
        <p:spPr bwMode="auto">
          <a:xfrm>
            <a:off x="5562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7" name="Line 8">
            <a:extLst>
              <a:ext uri="{FF2B5EF4-FFF2-40B4-BE49-F238E27FC236}">
                <a16:creationId xmlns:a16="http://schemas.microsoft.com/office/drawing/2014/main" id="{BE33C45A-039F-9F49-89DA-4CB185F1BB4B}"/>
              </a:ext>
            </a:extLst>
          </p:cNvPr>
          <p:cNvSpPr>
            <a:spLocks noChangeShapeType="1"/>
          </p:cNvSpPr>
          <p:nvPr/>
        </p:nvSpPr>
        <p:spPr bwMode="auto">
          <a:xfrm>
            <a:off x="35814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8" name="Text Box 9">
            <a:extLst>
              <a:ext uri="{FF2B5EF4-FFF2-40B4-BE49-F238E27FC236}">
                <a16:creationId xmlns:a16="http://schemas.microsoft.com/office/drawing/2014/main" id="{28521974-3EC8-1640-A2FB-CBEAC712F7D2}"/>
              </a:ext>
            </a:extLst>
          </p:cNvPr>
          <p:cNvSpPr txBox="1">
            <a:spLocks noChangeArrowheads="1"/>
          </p:cNvSpPr>
          <p:nvPr/>
        </p:nvSpPr>
        <p:spPr bwMode="auto">
          <a:xfrm>
            <a:off x="4122738" y="5943600"/>
            <a:ext cx="17716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primary diploid</a:t>
            </a:r>
          </a:p>
          <a:p>
            <a:pPr algn="ctr">
              <a:spcBef>
                <a:spcPct val="0"/>
              </a:spcBef>
              <a:buFontTx/>
              <a:buNone/>
            </a:pPr>
            <a:r>
              <a:rPr lang="en-US" altLang="en-US" sz="2000"/>
              <a:t>hybrid</a:t>
            </a:r>
          </a:p>
        </p:txBody>
      </p:sp>
      <p:sp>
        <p:nvSpPr>
          <p:cNvPr id="30729" name="Line 10">
            <a:extLst>
              <a:ext uri="{FF2B5EF4-FFF2-40B4-BE49-F238E27FC236}">
                <a16:creationId xmlns:a16="http://schemas.microsoft.com/office/drawing/2014/main" id="{AB5C62D4-4BF6-EA4E-AB66-6D14CC3C6856}"/>
              </a:ext>
            </a:extLst>
          </p:cNvPr>
          <p:cNvSpPr>
            <a:spLocks noChangeShapeType="1"/>
          </p:cNvSpPr>
          <p:nvPr/>
        </p:nvSpPr>
        <p:spPr bwMode="auto">
          <a:xfrm>
            <a:off x="4953000" y="3886200"/>
            <a:ext cx="0" cy="1981200"/>
          </a:xfrm>
          <a:prstGeom prst="line">
            <a:avLst/>
          </a:prstGeom>
          <a:noFill/>
          <a:ln w="19050">
            <a:solidFill>
              <a:schemeClr val="tx1"/>
            </a:solidFill>
            <a:round/>
            <a:headEnd type="stealth"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0" name="Line 11">
            <a:extLst>
              <a:ext uri="{FF2B5EF4-FFF2-40B4-BE49-F238E27FC236}">
                <a16:creationId xmlns:a16="http://schemas.microsoft.com/office/drawing/2014/main" id="{85FE4335-04A0-A541-B4CC-FE9215BFC50E}"/>
              </a:ext>
            </a:extLst>
          </p:cNvPr>
          <p:cNvSpPr>
            <a:spLocks noChangeShapeType="1"/>
          </p:cNvSpPr>
          <p:nvPr/>
        </p:nvSpPr>
        <p:spPr bwMode="auto">
          <a:xfrm flipH="1">
            <a:off x="3124200" y="1752600"/>
            <a:ext cx="762000" cy="13716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1" name="Line 12">
            <a:extLst>
              <a:ext uri="{FF2B5EF4-FFF2-40B4-BE49-F238E27FC236}">
                <a16:creationId xmlns:a16="http://schemas.microsoft.com/office/drawing/2014/main" id="{6398FA59-EA37-BE43-B222-61B03F9059F1}"/>
              </a:ext>
            </a:extLst>
          </p:cNvPr>
          <p:cNvSpPr>
            <a:spLocks noChangeShapeType="1"/>
          </p:cNvSpPr>
          <p:nvPr/>
        </p:nvSpPr>
        <p:spPr bwMode="auto">
          <a:xfrm flipH="1">
            <a:off x="1828800" y="4191000"/>
            <a:ext cx="762000" cy="14478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2" name="Line 13">
            <a:extLst>
              <a:ext uri="{FF2B5EF4-FFF2-40B4-BE49-F238E27FC236}">
                <a16:creationId xmlns:a16="http://schemas.microsoft.com/office/drawing/2014/main" id="{84475404-9945-0F42-B387-AD3EDF1C4A46}"/>
              </a:ext>
            </a:extLst>
          </p:cNvPr>
          <p:cNvSpPr>
            <a:spLocks noChangeShapeType="1"/>
          </p:cNvSpPr>
          <p:nvPr/>
        </p:nvSpPr>
        <p:spPr bwMode="auto">
          <a:xfrm>
            <a:off x="5334000" y="1752600"/>
            <a:ext cx="838200" cy="12954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3" name="Line 14">
            <a:extLst>
              <a:ext uri="{FF2B5EF4-FFF2-40B4-BE49-F238E27FC236}">
                <a16:creationId xmlns:a16="http://schemas.microsoft.com/office/drawing/2014/main" id="{79FDA9C1-1FB8-B84D-9F9F-EB22F8D01258}"/>
              </a:ext>
            </a:extLst>
          </p:cNvPr>
          <p:cNvSpPr>
            <a:spLocks noChangeShapeType="1"/>
          </p:cNvSpPr>
          <p:nvPr/>
        </p:nvSpPr>
        <p:spPr bwMode="auto">
          <a:xfrm>
            <a:off x="6553200" y="3657600"/>
            <a:ext cx="1447800" cy="21336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4" name="Text Box 15">
            <a:extLst>
              <a:ext uri="{FF2B5EF4-FFF2-40B4-BE49-F238E27FC236}">
                <a16:creationId xmlns:a16="http://schemas.microsoft.com/office/drawing/2014/main" id="{42350375-CBE5-EC4C-B9A6-3E6EC7A3D67F}"/>
              </a:ext>
            </a:extLst>
          </p:cNvPr>
          <p:cNvSpPr txBox="1">
            <a:spLocks noChangeArrowheads="1"/>
          </p:cNvSpPr>
          <p:nvPr/>
        </p:nvSpPr>
        <p:spPr bwMode="auto">
          <a:xfrm>
            <a:off x="6477000" y="4419600"/>
            <a:ext cx="1185863"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backcross</a:t>
            </a:r>
          </a:p>
          <a:p>
            <a:pPr algn="ctr">
              <a:spcBef>
                <a:spcPct val="0"/>
              </a:spcBef>
              <a:buFontTx/>
              <a:buNone/>
            </a:pPr>
            <a:r>
              <a:rPr lang="en-US" altLang="en-US" sz="2000"/>
              <a:t>hybrid</a:t>
            </a:r>
          </a:p>
        </p:txBody>
      </p:sp>
      <p:sp>
        <p:nvSpPr>
          <p:cNvPr id="30735" name="Text Box 16">
            <a:extLst>
              <a:ext uri="{FF2B5EF4-FFF2-40B4-BE49-F238E27FC236}">
                <a16:creationId xmlns:a16="http://schemas.microsoft.com/office/drawing/2014/main" id="{4D6D93B9-FD19-344D-BFC7-9FFC60222D3F}"/>
              </a:ext>
            </a:extLst>
          </p:cNvPr>
          <p:cNvSpPr txBox="1">
            <a:spLocks noChangeArrowheads="1"/>
          </p:cNvSpPr>
          <p:nvPr/>
        </p:nvSpPr>
        <p:spPr bwMode="auto">
          <a:xfrm>
            <a:off x="1828800" y="4572000"/>
            <a:ext cx="1185863"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backcross</a:t>
            </a:r>
          </a:p>
          <a:p>
            <a:pPr algn="ctr">
              <a:spcBef>
                <a:spcPct val="0"/>
              </a:spcBef>
              <a:buFontTx/>
              <a:buNone/>
            </a:pPr>
            <a:r>
              <a:rPr lang="en-US" altLang="en-US" sz="2000"/>
              <a:t>hybrid</a:t>
            </a:r>
          </a:p>
        </p:txBody>
      </p:sp>
      <p:pic>
        <p:nvPicPr>
          <p:cNvPr id="30736" name="Picture 17">
            <a:extLst>
              <a:ext uri="{FF2B5EF4-FFF2-40B4-BE49-F238E27FC236}">
                <a16:creationId xmlns:a16="http://schemas.microsoft.com/office/drawing/2014/main" id="{FDCD48AA-1F1B-C845-9CFF-0801C326A7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2292350"/>
            <a:ext cx="2133600"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7" name="Picture 18">
            <a:extLst>
              <a:ext uri="{FF2B5EF4-FFF2-40B4-BE49-F238E27FC236}">
                <a16:creationId xmlns:a16="http://schemas.microsoft.com/office/drawing/2014/main" id="{EA7A3F64-B23E-F242-BBC1-85946E5B09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381000"/>
            <a:ext cx="2514600"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8" name="Picture 19">
            <a:extLst>
              <a:ext uri="{FF2B5EF4-FFF2-40B4-BE49-F238E27FC236}">
                <a16:creationId xmlns:a16="http://schemas.microsoft.com/office/drawing/2014/main" id="{767D4D1A-92B6-224F-ADEB-C160BD2F23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1905000"/>
            <a:ext cx="1901825"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9" name="Picture 20">
            <a:extLst>
              <a:ext uri="{FF2B5EF4-FFF2-40B4-BE49-F238E27FC236}">
                <a16:creationId xmlns:a16="http://schemas.microsoft.com/office/drawing/2014/main" id="{464B0F3A-1245-0348-8A56-833D330EDD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 y="5357813"/>
            <a:ext cx="1438275"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0" name="Picture 21">
            <a:extLst>
              <a:ext uri="{FF2B5EF4-FFF2-40B4-BE49-F238E27FC236}">
                <a16:creationId xmlns:a16="http://schemas.microsoft.com/office/drawing/2014/main" id="{DC959633-CB0E-5849-81AD-84ADAED04B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48600" y="5708650"/>
            <a:ext cx="1169988" cy="114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1" name="Picture 1">
            <a:extLst>
              <a:ext uri="{FF2B5EF4-FFF2-40B4-BE49-F238E27FC236}">
                <a16:creationId xmlns:a16="http://schemas.microsoft.com/office/drawing/2014/main" id="{F725F911-5513-BD4F-A990-12F8728A8C5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19200" y="2438400"/>
            <a:ext cx="21590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2">
            <a:extLst>
              <a:ext uri="{FF2B5EF4-FFF2-40B4-BE49-F238E27FC236}">
                <a16:creationId xmlns:a16="http://schemas.microsoft.com/office/drawing/2014/main" id="{34F6895C-C577-8F41-94A3-B02EE624D1C7}"/>
              </a:ext>
            </a:extLst>
          </p:cNvPr>
          <p:cNvSpPr txBox="1">
            <a:spLocks noChangeArrowheads="1"/>
          </p:cNvSpPr>
          <p:nvPr/>
        </p:nvSpPr>
        <p:spPr bwMode="auto">
          <a:xfrm>
            <a:off x="136525" y="90488"/>
            <a:ext cx="31400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The origin of European </a:t>
            </a:r>
            <a:r>
              <a:rPr lang="en-US" altLang="en-US" sz="2800" i="1"/>
              <a:t>Polystichum aculeatum</a:t>
            </a:r>
            <a:endParaRPr lang="en-US" altLang="en-US" sz="2800"/>
          </a:p>
        </p:txBody>
      </p:sp>
      <p:sp>
        <p:nvSpPr>
          <p:cNvPr id="30722" name="Text Box 3">
            <a:extLst>
              <a:ext uri="{FF2B5EF4-FFF2-40B4-BE49-F238E27FC236}">
                <a16:creationId xmlns:a16="http://schemas.microsoft.com/office/drawing/2014/main" id="{5A9D30A4-3151-1145-9405-78BC1EDFED1B}"/>
              </a:ext>
            </a:extLst>
          </p:cNvPr>
          <p:cNvSpPr txBox="1">
            <a:spLocks noChangeArrowheads="1"/>
          </p:cNvSpPr>
          <p:nvPr/>
        </p:nvSpPr>
        <p:spPr bwMode="auto">
          <a:xfrm>
            <a:off x="4191000" y="3429000"/>
            <a:ext cx="152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aculeatum</a:t>
            </a:r>
          </a:p>
        </p:txBody>
      </p:sp>
      <p:sp>
        <p:nvSpPr>
          <p:cNvPr id="30723" name="Text Box 4">
            <a:extLst>
              <a:ext uri="{FF2B5EF4-FFF2-40B4-BE49-F238E27FC236}">
                <a16:creationId xmlns:a16="http://schemas.microsoft.com/office/drawing/2014/main" id="{D0B2DD2B-D4F4-E643-9F03-08BFC1B4C540}"/>
              </a:ext>
            </a:extLst>
          </p:cNvPr>
          <p:cNvSpPr txBox="1">
            <a:spLocks noChangeArrowheads="1"/>
          </p:cNvSpPr>
          <p:nvPr/>
        </p:nvSpPr>
        <p:spPr bwMode="auto">
          <a:xfrm>
            <a:off x="1905000" y="6096000"/>
            <a:ext cx="14112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setiferum</a:t>
            </a:r>
          </a:p>
        </p:txBody>
      </p:sp>
      <p:sp>
        <p:nvSpPr>
          <p:cNvPr id="30724" name="Text Box 5">
            <a:extLst>
              <a:ext uri="{FF2B5EF4-FFF2-40B4-BE49-F238E27FC236}">
                <a16:creationId xmlns:a16="http://schemas.microsoft.com/office/drawing/2014/main" id="{AD64F4E3-F0D6-B24E-99E6-FD2A019C71B1}"/>
              </a:ext>
            </a:extLst>
          </p:cNvPr>
          <p:cNvSpPr txBox="1">
            <a:spLocks noChangeArrowheads="1"/>
          </p:cNvSpPr>
          <p:nvPr/>
        </p:nvSpPr>
        <p:spPr bwMode="auto">
          <a:xfrm>
            <a:off x="6553200" y="6172200"/>
            <a:ext cx="1341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lonchitis</a:t>
            </a:r>
          </a:p>
        </p:txBody>
      </p:sp>
      <p:sp>
        <p:nvSpPr>
          <p:cNvPr id="30725" name="Line 6">
            <a:extLst>
              <a:ext uri="{FF2B5EF4-FFF2-40B4-BE49-F238E27FC236}">
                <a16:creationId xmlns:a16="http://schemas.microsoft.com/office/drawing/2014/main" id="{7285FD7D-668C-EC40-A16E-67E708E883E1}"/>
              </a:ext>
            </a:extLst>
          </p:cNvPr>
          <p:cNvSpPr>
            <a:spLocks noChangeShapeType="1"/>
          </p:cNvSpPr>
          <p:nvPr/>
        </p:nvSpPr>
        <p:spPr bwMode="auto">
          <a:xfrm>
            <a:off x="3276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6" name="Line 7">
            <a:extLst>
              <a:ext uri="{FF2B5EF4-FFF2-40B4-BE49-F238E27FC236}">
                <a16:creationId xmlns:a16="http://schemas.microsoft.com/office/drawing/2014/main" id="{977C082E-AFC9-D740-B0D2-EA6BADFB365F}"/>
              </a:ext>
            </a:extLst>
          </p:cNvPr>
          <p:cNvSpPr>
            <a:spLocks noChangeShapeType="1"/>
          </p:cNvSpPr>
          <p:nvPr/>
        </p:nvSpPr>
        <p:spPr bwMode="auto">
          <a:xfrm>
            <a:off x="55626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7" name="Line 8">
            <a:extLst>
              <a:ext uri="{FF2B5EF4-FFF2-40B4-BE49-F238E27FC236}">
                <a16:creationId xmlns:a16="http://schemas.microsoft.com/office/drawing/2014/main" id="{BE33C45A-039F-9F49-89DA-4CB185F1BB4B}"/>
              </a:ext>
            </a:extLst>
          </p:cNvPr>
          <p:cNvSpPr>
            <a:spLocks noChangeShapeType="1"/>
          </p:cNvSpPr>
          <p:nvPr/>
        </p:nvSpPr>
        <p:spPr bwMode="auto">
          <a:xfrm>
            <a:off x="3581400" y="6324600"/>
            <a:ext cx="99060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28" name="Text Box 9">
            <a:extLst>
              <a:ext uri="{FF2B5EF4-FFF2-40B4-BE49-F238E27FC236}">
                <a16:creationId xmlns:a16="http://schemas.microsoft.com/office/drawing/2014/main" id="{28521974-3EC8-1640-A2FB-CBEAC712F7D2}"/>
              </a:ext>
            </a:extLst>
          </p:cNvPr>
          <p:cNvSpPr txBox="1">
            <a:spLocks noChangeArrowheads="1"/>
          </p:cNvSpPr>
          <p:nvPr/>
        </p:nvSpPr>
        <p:spPr bwMode="auto">
          <a:xfrm>
            <a:off x="4122738" y="5943600"/>
            <a:ext cx="17716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primary diploid</a:t>
            </a:r>
          </a:p>
          <a:p>
            <a:pPr algn="ctr">
              <a:spcBef>
                <a:spcPct val="0"/>
              </a:spcBef>
              <a:buFontTx/>
              <a:buNone/>
            </a:pPr>
            <a:r>
              <a:rPr lang="en-US" altLang="en-US" sz="2000"/>
              <a:t>hybrid</a:t>
            </a:r>
          </a:p>
        </p:txBody>
      </p:sp>
      <p:sp>
        <p:nvSpPr>
          <p:cNvPr id="30729" name="Line 10">
            <a:extLst>
              <a:ext uri="{FF2B5EF4-FFF2-40B4-BE49-F238E27FC236}">
                <a16:creationId xmlns:a16="http://schemas.microsoft.com/office/drawing/2014/main" id="{AB5C62D4-4BF6-EA4E-AB66-6D14CC3C6856}"/>
              </a:ext>
            </a:extLst>
          </p:cNvPr>
          <p:cNvSpPr>
            <a:spLocks noChangeShapeType="1"/>
          </p:cNvSpPr>
          <p:nvPr/>
        </p:nvSpPr>
        <p:spPr bwMode="auto">
          <a:xfrm>
            <a:off x="4953000" y="3886200"/>
            <a:ext cx="0" cy="1981200"/>
          </a:xfrm>
          <a:prstGeom prst="line">
            <a:avLst/>
          </a:prstGeom>
          <a:noFill/>
          <a:ln w="19050">
            <a:solidFill>
              <a:schemeClr val="tx1"/>
            </a:solidFill>
            <a:round/>
            <a:headEnd type="stealth"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0" name="Line 11">
            <a:extLst>
              <a:ext uri="{FF2B5EF4-FFF2-40B4-BE49-F238E27FC236}">
                <a16:creationId xmlns:a16="http://schemas.microsoft.com/office/drawing/2014/main" id="{85FE4335-04A0-A541-B4CC-FE9215BFC50E}"/>
              </a:ext>
            </a:extLst>
          </p:cNvPr>
          <p:cNvSpPr>
            <a:spLocks noChangeShapeType="1"/>
          </p:cNvSpPr>
          <p:nvPr/>
        </p:nvSpPr>
        <p:spPr bwMode="auto">
          <a:xfrm flipH="1">
            <a:off x="3124200" y="1752600"/>
            <a:ext cx="762000" cy="13716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1" name="Line 12">
            <a:extLst>
              <a:ext uri="{FF2B5EF4-FFF2-40B4-BE49-F238E27FC236}">
                <a16:creationId xmlns:a16="http://schemas.microsoft.com/office/drawing/2014/main" id="{6398FA59-EA37-BE43-B222-61B03F9059F1}"/>
              </a:ext>
            </a:extLst>
          </p:cNvPr>
          <p:cNvSpPr>
            <a:spLocks noChangeShapeType="1"/>
          </p:cNvSpPr>
          <p:nvPr/>
        </p:nvSpPr>
        <p:spPr bwMode="auto">
          <a:xfrm flipH="1">
            <a:off x="1828800" y="4191000"/>
            <a:ext cx="762000" cy="14478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2" name="Line 13">
            <a:extLst>
              <a:ext uri="{FF2B5EF4-FFF2-40B4-BE49-F238E27FC236}">
                <a16:creationId xmlns:a16="http://schemas.microsoft.com/office/drawing/2014/main" id="{84475404-9945-0F42-B387-AD3EDF1C4A46}"/>
              </a:ext>
            </a:extLst>
          </p:cNvPr>
          <p:cNvSpPr>
            <a:spLocks noChangeShapeType="1"/>
          </p:cNvSpPr>
          <p:nvPr/>
        </p:nvSpPr>
        <p:spPr bwMode="auto">
          <a:xfrm>
            <a:off x="5334000" y="1752600"/>
            <a:ext cx="838200" cy="12954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3" name="Line 14">
            <a:extLst>
              <a:ext uri="{FF2B5EF4-FFF2-40B4-BE49-F238E27FC236}">
                <a16:creationId xmlns:a16="http://schemas.microsoft.com/office/drawing/2014/main" id="{79FDA9C1-1FB8-B84D-9F9F-EB22F8D01258}"/>
              </a:ext>
            </a:extLst>
          </p:cNvPr>
          <p:cNvSpPr>
            <a:spLocks noChangeShapeType="1"/>
          </p:cNvSpPr>
          <p:nvPr/>
        </p:nvSpPr>
        <p:spPr bwMode="auto">
          <a:xfrm>
            <a:off x="6553200" y="3657600"/>
            <a:ext cx="1447800" cy="21336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4" name="Text Box 15">
            <a:extLst>
              <a:ext uri="{FF2B5EF4-FFF2-40B4-BE49-F238E27FC236}">
                <a16:creationId xmlns:a16="http://schemas.microsoft.com/office/drawing/2014/main" id="{42350375-CBE5-EC4C-B9A6-3E6EC7A3D67F}"/>
              </a:ext>
            </a:extLst>
          </p:cNvPr>
          <p:cNvSpPr txBox="1">
            <a:spLocks noChangeArrowheads="1"/>
          </p:cNvSpPr>
          <p:nvPr/>
        </p:nvSpPr>
        <p:spPr bwMode="auto">
          <a:xfrm>
            <a:off x="6477000" y="4419600"/>
            <a:ext cx="1185863"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backcross</a:t>
            </a:r>
          </a:p>
          <a:p>
            <a:pPr algn="ctr">
              <a:spcBef>
                <a:spcPct val="0"/>
              </a:spcBef>
              <a:buFontTx/>
              <a:buNone/>
            </a:pPr>
            <a:r>
              <a:rPr lang="en-US" altLang="en-US" sz="2000"/>
              <a:t>hybrid</a:t>
            </a:r>
          </a:p>
        </p:txBody>
      </p:sp>
      <p:sp>
        <p:nvSpPr>
          <p:cNvPr id="30735" name="Text Box 16">
            <a:extLst>
              <a:ext uri="{FF2B5EF4-FFF2-40B4-BE49-F238E27FC236}">
                <a16:creationId xmlns:a16="http://schemas.microsoft.com/office/drawing/2014/main" id="{4D6D93B9-FD19-344D-BFC7-9FFC60222D3F}"/>
              </a:ext>
            </a:extLst>
          </p:cNvPr>
          <p:cNvSpPr txBox="1">
            <a:spLocks noChangeArrowheads="1"/>
          </p:cNvSpPr>
          <p:nvPr/>
        </p:nvSpPr>
        <p:spPr bwMode="auto">
          <a:xfrm>
            <a:off x="1828800" y="4572000"/>
            <a:ext cx="1185863"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000"/>
              <a:t>backcross</a:t>
            </a:r>
          </a:p>
          <a:p>
            <a:pPr algn="ctr">
              <a:spcBef>
                <a:spcPct val="0"/>
              </a:spcBef>
              <a:buFontTx/>
              <a:buNone/>
            </a:pPr>
            <a:r>
              <a:rPr lang="en-US" altLang="en-US" sz="2000"/>
              <a:t>hybrid</a:t>
            </a:r>
          </a:p>
        </p:txBody>
      </p:sp>
      <p:pic>
        <p:nvPicPr>
          <p:cNvPr id="30736" name="Picture 17">
            <a:extLst>
              <a:ext uri="{FF2B5EF4-FFF2-40B4-BE49-F238E27FC236}">
                <a16:creationId xmlns:a16="http://schemas.microsoft.com/office/drawing/2014/main" id="{FDCD48AA-1F1B-C845-9CFF-0801C326A7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2292350"/>
            <a:ext cx="2133600"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7" name="Picture 18">
            <a:extLst>
              <a:ext uri="{FF2B5EF4-FFF2-40B4-BE49-F238E27FC236}">
                <a16:creationId xmlns:a16="http://schemas.microsoft.com/office/drawing/2014/main" id="{EA7A3F64-B23E-F242-BBC1-85946E5B09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381000"/>
            <a:ext cx="2514600"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8" name="Picture 19">
            <a:extLst>
              <a:ext uri="{FF2B5EF4-FFF2-40B4-BE49-F238E27FC236}">
                <a16:creationId xmlns:a16="http://schemas.microsoft.com/office/drawing/2014/main" id="{767D4D1A-92B6-224F-ADEB-C160BD2F23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1905000"/>
            <a:ext cx="1901825"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9" name="Picture 20">
            <a:extLst>
              <a:ext uri="{FF2B5EF4-FFF2-40B4-BE49-F238E27FC236}">
                <a16:creationId xmlns:a16="http://schemas.microsoft.com/office/drawing/2014/main" id="{464B0F3A-1245-0348-8A56-833D330EDD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 y="5357813"/>
            <a:ext cx="1438275"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0" name="Picture 21">
            <a:extLst>
              <a:ext uri="{FF2B5EF4-FFF2-40B4-BE49-F238E27FC236}">
                <a16:creationId xmlns:a16="http://schemas.microsoft.com/office/drawing/2014/main" id="{DC959633-CB0E-5849-81AD-84ADAED04B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48600" y="5708650"/>
            <a:ext cx="1169988" cy="114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1" name="Picture 1">
            <a:extLst>
              <a:ext uri="{FF2B5EF4-FFF2-40B4-BE49-F238E27FC236}">
                <a16:creationId xmlns:a16="http://schemas.microsoft.com/office/drawing/2014/main" id="{F725F911-5513-BD4F-A990-12F8728A8C5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19200" y="2438400"/>
            <a:ext cx="21590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EC1ED4C-C0BF-C048-9E38-3F318CA3EE3B}"/>
              </a:ext>
            </a:extLst>
          </p:cNvPr>
          <p:cNvSpPr txBox="1"/>
          <p:nvPr/>
        </p:nvSpPr>
        <p:spPr>
          <a:xfrm>
            <a:off x="2079167" y="5413087"/>
            <a:ext cx="639919" cy="584775"/>
          </a:xfrm>
          <a:prstGeom prst="rect">
            <a:avLst/>
          </a:prstGeom>
          <a:solidFill>
            <a:srgbClr val="92D050"/>
          </a:solidFill>
        </p:spPr>
        <p:txBody>
          <a:bodyPr wrap="none" rtlCol="0">
            <a:spAutoFit/>
          </a:bodyPr>
          <a:lstStyle/>
          <a:p>
            <a:r>
              <a:rPr lang="en-US" sz="3200"/>
              <a:t>SS</a:t>
            </a:r>
          </a:p>
        </p:txBody>
      </p:sp>
      <p:sp>
        <p:nvSpPr>
          <p:cNvPr id="24" name="TextBox 23">
            <a:extLst>
              <a:ext uri="{FF2B5EF4-FFF2-40B4-BE49-F238E27FC236}">
                <a16:creationId xmlns:a16="http://schemas.microsoft.com/office/drawing/2014/main" id="{62E8B250-4E7C-9C4A-BA50-6175981EE423}"/>
              </a:ext>
            </a:extLst>
          </p:cNvPr>
          <p:cNvSpPr txBox="1"/>
          <p:nvPr/>
        </p:nvSpPr>
        <p:spPr>
          <a:xfrm>
            <a:off x="4626578" y="5416262"/>
            <a:ext cx="662361" cy="584775"/>
          </a:xfrm>
          <a:prstGeom prst="rect">
            <a:avLst/>
          </a:prstGeom>
          <a:solidFill>
            <a:srgbClr val="92D050"/>
          </a:solidFill>
        </p:spPr>
        <p:txBody>
          <a:bodyPr wrap="none" rtlCol="0">
            <a:spAutoFit/>
          </a:bodyPr>
          <a:lstStyle/>
          <a:p>
            <a:r>
              <a:rPr lang="en-US" sz="3200"/>
              <a:t>SL</a:t>
            </a:r>
          </a:p>
        </p:txBody>
      </p:sp>
      <p:sp>
        <p:nvSpPr>
          <p:cNvPr id="25" name="TextBox 24">
            <a:extLst>
              <a:ext uri="{FF2B5EF4-FFF2-40B4-BE49-F238E27FC236}">
                <a16:creationId xmlns:a16="http://schemas.microsoft.com/office/drawing/2014/main" id="{7479D103-EC2B-8542-A72D-41447F845C9B}"/>
              </a:ext>
            </a:extLst>
          </p:cNvPr>
          <p:cNvSpPr txBox="1"/>
          <p:nvPr/>
        </p:nvSpPr>
        <p:spPr>
          <a:xfrm>
            <a:off x="4360858" y="2872944"/>
            <a:ext cx="1140056" cy="584775"/>
          </a:xfrm>
          <a:prstGeom prst="rect">
            <a:avLst/>
          </a:prstGeom>
          <a:solidFill>
            <a:srgbClr val="92D050"/>
          </a:solidFill>
        </p:spPr>
        <p:txBody>
          <a:bodyPr wrap="none" rtlCol="0">
            <a:spAutoFit/>
          </a:bodyPr>
          <a:lstStyle/>
          <a:p>
            <a:r>
              <a:rPr lang="en-US" sz="3200"/>
              <a:t>SSLL</a:t>
            </a:r>
          </a:p>
        </p:txBody>
      </p:sp>
      <p:sp>
        <p:nvSpPr>
          <p:cNvPr id="26" name="TextBox 25">
            <a:extLst>
              <a:ext uri="{FF2B5EF4-FFF2-40B4-BE49-F238E27FC236}">
                <a16:creationId xmlns:a16="http://schemas.microsoft.com/office/drawing/2014/main" id="{CC51098B-9534-7846-9EC5-F28162BC86BE}"/>
              </a:ext>
            </a:extLst>
          </p:cNvPr>
          <p:cNvSpPr txBox="1"/>
          <p:nvPr/>
        </p:nvSpPr>
        <p:spPr>
          <a:xfrm>
            <a:off x="6403975" y="3886200"/>
            <a:ext cx="1140056" cy="584775"/>
          </a:xfrm>
          <a:prstGeom prst="rect">
            <a:avLst/>
          </a:prstGeom>
          <a:solidFill>
            <a:srgbClr val="92D050"/>
          </a:solidFill>
        </p:spPr>
        <p:txBody>
          <a:bodyPr wrap="none" rtlCol="0">
            <a:spAutoFit/>
          </a:bodyPr>
          <a:lstStyle/>
          <a:p>
            <a:r>
              <a:rPr lang="en-US" sz="3200"/>
              <a:t>SLL</a:t>
            </a:r>
          </a:p>
        </p:txBody>
      </p:sp>
      <p:sp>
        <p:nvSpPr>
          <p:cNvPr id="27" name="TextBox 26">
            <a:extLst>
              <a:ext uri="{FF2B5EF4-FFF2-40B4-BE49-F238E27FC236}">
                <a16:creationId xmlns:a16="http://schemas.microsoft.com/office/drawing/2014/main" id="{1E8E9CBA-FF77-8D41-970E-E2B4BF6DC6D5}"/>
              </a:ext>
            </a:extLst>
          </p:cNvPr>
          <p:cNvSpPr txBox="1"/>
          <p:nvPr/>
        </p:nvSpPr>
        <p:spPr>
          <a:xfrm>
            <a:off x="2436245" y="3932963"/>
            <a:ext cx="1140056" cy="584775"/>
          </a:xfrm>
          <a:prstGeom prst="rect">
            <a:avLst/>
          </a:prstGeom>
          <a:solidFill>
            <a:srgbClr val="92D050"/>
          </a:solidFill>
        </p:spPr>
        <p:txBody>
          <a:bodyPr wrap="none" rtlCol="0">
            <a:spAutoFit/>
          </a:bodyPr>
          <a:lstStyle/>
          <a:p>
            <a:r>
              <a:rPr lang="en-US" sz="3200"/>
              <a:t>SSL</a:t>
            </a:r>
          </a:p>
        </p:txBody>
      </p:sp>
      <p:sp>
        <p:nvSpPr>
          <p:cNvPr id="28" name="TextBox 27">
            <a:extLst>
              <a:ext uri="{FF2B5EF4-FFF2-40B4-BE49-F238E27FC236}">
                <a16:creationId xmlns:a16="http://schemas.microsoft.com/office/drawing/2014/main" id="{DE618734-9231-0046-9324-D523C18640B6}"/>
              </a:ext>
            </a:extLst>
          </p:cNvPr>
          <p:cNvSpPr txBox="1"/>
          <p:nvPr/>
        </p:nvSpPr>
        <p:spPr>
          <a:xfrm>
            <a:off x="7201629" y="5424487"/>
            <a:ext cx="684803" cy="584775"/>
          </a:xfrm>
          <a:prstGeom prst="rect">
            <a:avLst/>
          </a:prstGeom>
          <a:solidFill>
            <a:srgbClr val="92D050"/>
          </a:solidFill>
        </p:spPr>
        <p:txBody>
          <a:bodyPr wrap="none" rtlCol="0">
            <a:spAutoFit/>
          </a:bodyPr>
          <a:lstStyle/>
          <a:p>
            <a:r>
              <a:rPr lang="en-US" sz="3200"/>
              <a:t>LL</a:t>
            </a:r>
          </a:p>
        </p:txBody>
      </p:sp>
    </p:spTree>
    <p:extLst>
      <p:ext uri="{BB962C8B-B14F-4D97-AF65-F5344CB8AC3E}">
        <p14:creationId xmlns:p14="http://schemas.microsoft.com/office/powerpoint/2010/main" val="622543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B065C6-D6FD-2D0F-FA21-7B16B298A523}"/>
              </a:ext>
            </a:extLst>
          </p:cNvPr>
          <p:cNvPicPr>
            <a:picLocks noChangeAspect="1"/>
          </p:cNvPicPr>
          <p:nvPr/>
        </p:nvPicPr>
        <p:blipFill>
          <a:blip r:embed="rId3"/>
          <a:stretch>
            <a:fillRect/>
          </a:stretch>
        </p:blipFill>
        <p:spPr>
          <a:xfrm>
            <a:off x="838200" y="685800"/>
            <a:ext cx="2799522" cy="2032000"/>
          </a:xfrm>
          <a:prstGeom prst="rect">
            <a:avLst/>
          </a:prstGeom>
        </p:spPr>
      </p:pic>
      <p:pic>
        <p:nvPicPr>
          <p:cNvPr id="3" name="Picture 2">
            <a:extLst>
              <a:ext uri="{FF2B5EF4-FFF2-40B4-BE49-F238E27FC236}">
                <a16:creationId xmlns:a16="http://schemas.microsoft.com/office/drawing/2014/main" id="{1F9559D8-AC09-3560-B339-5827C26A8115}"/>
              </a:ext>
            </a:extLst>
          </p:cNvPr>
          <p:cNvPicPr>
            <a:picLocks noChangeAspect="1"/>
          </p:cNvPicPr>
          <p:nvPr/>
        </p:nvPicPr>
        <p:blipFill>
          <a:blip r:embed="rId4"/>
          <a:stretch>
            <a:fillRect/>
          </a:stretch>
        </p:blipFill>
        <p:spPr>
          <a:xfrm>
            <a:off x="3429000" y="2819400"/>
            <a:ext cx="2607798" cy="2020716"/>
          </a:xfrm>
          <a:prstGeom prst="rect">
            <a:avLst/>
          </a:prstGeom>
        </p:spPr>
      </p:pic>
      <p:pic>
        <p:nvPicPr>
          <p:cNvPr id="4" name="Picture 3">
            <a:extLst>
              <a:ext uri="{FF2B5EF4-FFF2-40B4-BE49-F238E27FC236}">
                <a16:creationId xmlns:a16="http://schemas.microsoft.com/office/drawing/2014/main" id="{F378ADFA-6378-10AC-05B2-4CE4DB545507}"/>
              </a:ext>
            </a:extLst>
          </p:cNvPr>
          <p:cNvPicPr>
            <a:picLocks noChangeAspect="1"/>
          </p:cNvPicPr>
          <p:nvPr/>
        </p:nvPicPr>
        <p:blipFill>
          <a:blip r:embed="rId5"/>
          <a:stretch>
            <a:fillRect/>
          </a:stretch>
        </p:blipFill>
        <p:spPr>
          <a:xfrm>
            <a:off x="6172200" y="4724400"/>
            <a:ext cx="2384612" cy="1815152"/>
          </a:xfrm>
          <a:prstGeom prst="rect">
            <a:avLst/>
          </a:prstGeom>
        </p:spPr>
      </p:pic>
      <p:sp>
        <p:nvSpPr>
          <p:cNvPr id="5" name="Text Box 4">
            <a:extLst>
              <a:ext uri="{FF2B5EF4-FFF2-40B4-BE49-F238E27FC236}">
                <a16:creationId xmlns:a16="http://schemas.microsoft.com/office/drawing/2014/main" id="{A686B325-3F08-D343-B1C6-823631D16B7D}"/>
              </a:ext>
            </a:extLst>
          </p:cNvPr>
          <p:cNvSpPr txBox="1">
            <a:spLocks noChangeArrowheads="1"/>
          </p:cNvSpPr>
          <p:nvPr/>
        </p:nvSpPr>
        <p:spPr bwMode="auto">
          <a:xfrm>
            <a:off x="7145524" y="4298002"/>
            <a:ext cx="14112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setiferum</a:t>
            </a:r>
          </a:p>
        </p:txBody>
      </p:sp>
      <p:sp>
        <p:nvSpPr>
          <p:cNvPr id="7" name="Text Box 3">
            <a:extLst>
              <a:ext uri="{FF2B5EF4-FFF2-40B4-BE49-F238E27FC236}">
                <a16:creationId xmlns:a16="http://schemas.microsoft.com/office/drawing/2014/main" id="{683B8378-A340-3759-98EA-1109D460FFE4}"/>
              </a:ext>
            </a:extLst>
          </p:cNvPr>
          <p:cNvSpPr txBox="1">
            <a:spLocks noChangeArrowheads="1"/>
          </p:cNvSpPr>
          <p:nvPr/>
        </p:nvSpPr>
        <p:spPr bwMode="auto">
          <a:xfrm>
            <a:off x="4580499" y="2422525"/>
            <a:ext cx="152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aculeatum</a:t>
            </a:r>
          </a:p>
        </p:txBody>
      </p:sp>
      <p:sp>
        <p:nvSpPr>
          <p:cNvPr id="8" name="Text Box 5">
            <a:extLst>
              <a:ext uri="{FF2B5EF4-FFF2-40B4-BE49-F238E27FC236}">
                <a16:creationId xmlns:a16="http://schemas.microsoft.com/office/drawing/2014/main" id="{83CC6922-40A7-8541-1C51-06360FAB70DF}"/>
              </a:ext>
            </a:extLst>
          </p:cNvPr>
          <p:cNvSpPr txBox="1">
            <a:spLocks noChangeArrowheads="1"/>
          </p:cNvSpPr>
          <p:nvPr/>
        </p:nvSpPr>
        <p:spPr bwMode="auto">
          <a:xfrm>
            <a:off x="2214515" y="238125"/>
            <a:ext cx="1341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lonchitis</a:t>
            </a:r>
          </a:p>
        </p:txBody>
      </p:sp>
      <p:sp>
        <p:nvSpPr>
          <p:cNvPr id="9" name="TextBox 8">
            <a:extLst>
              <a:ext uri="{FF2B5EF4-FFF2-40B4-BE49-F238E27FC236}">
                <a16:creationId xmlns:a16="http://schemas.microsoft.com/office/drawing/2014/main" id="{D92CB1F4-3F61-E65E-D973-0DC46B52AFB5}"/>
              </a:ext>
            </a:extLst>
          </p:cNvPr>
          <p:cNvSpPr txBox="1"/>
          <p:nvPr/>
        </p:nvSpPr>
        <p:spPr>
          <a:xfrm>
            <a:off x="1985926" y="3450054"/>
            <a:ext cx="1140056" cy="584775"/>
          </a:xfrm>
          <a:prstGeom prst="rect">
            <a:avLst/>
          </a:prstGeom>
          <a:solidFill>
            <a:srgbClr val="92D050"/>
          </a:solidFill>
        </p:spPr>
        <p:txBody>
          <a:bodyPr wrap="none" rtlCol="0">
            <a:spAutoFit/>
          </a:bodyPr>
          <a:lstStyle/>
          <a:p>
            <a:r>
              <a:rPr lang="en-US" sz="3200"/>
              <a:t>SSLL</a:t>
            </a:r>
          </a:p>
        </p:txBody>
      </p:sp>
      <p:sp>
        <p:nvSpPr>
          <p:cNvPr id="10" name="TextBox 9">
            <a:extLst>
              <a:ext uri="{FF2B5EF4-FFF2-40B4-BE49-F238E27FC236}">
                <a16:creationId xmlns:a16="http://schemas.microsoft.com/office/drawing/2014/main" id="{2D5C3515-2A68-AD16-C5FD-4A6DDAEDD651}"/>
              </a:ext>
            </a:extLst>
          </p:cNvPr>
          <p:cNvSpPr txBox="1"/>
          <p:nvPr/>
        </p:nvSpPr>
        <p:spPr>
          <a:xfrm>
            <a:off x="76200" y="1366974"/>
            <a:ext cx="684803" cy="584775"/>
          </a:xfrm>
          <a:prstGeom prst="rect">
            <a:avLst/>
          </a:prstGeom>
          <a:solidFill>
            <a:srgbClr val="92D050"/>
          </a:solidFill>
        </p:spPr>
        <p:txBody>
          <a:bodyPr wrap="none" rtlCol="0">
            <a:spAutoFit/>
          </a:bodyPr>
          <a:lstStyle/>
          <a:p>
            <a:r>
              <a:rPr lang="en-US" sz="3200"/>
              <a:t>LL</a:t>
            </a:r>
          </a:p>
        </p:txBody>
      </p:sp>
      <p:sp>
        <p:nvSpPr>
          <p:cNvPr id="11" name="TextBox 10">
            <a:extLst>
              <a:ext uri="{FF2B5EF4-FFF2-40B4-BE49-F238E27FC236}">
                <a16:creationId xmlns:a16="http://schemas.microsoft.com/office/drawing/2014/main" id="{8CA163B9-736D-5DC4-5C9B-F61E1ECA8C6F}"/>
              </a:ext>
            </a:extLst>
          </p:cNvPr>
          <p:cNvSpPr txBox="1"/>
          <p:nvPr/>
        </p:nvSpPr>
        <p:spPr>
          <a:xfrm>
            <a:off x="5411827" y="5486400"/>
            <a:ext cx="639919" cy="584775"/>
          </a:xfrm>
          <a:prstGeom prst="rect">
            <a:avLst/>
          </a:prstGeom>
          <a:solidFill>
            <a:srgbClr val="92D050"/>
          </a:solidFill>
        </p:spPr>
        <p:txBody>
          <a:bodyPr wrap="none" rtlCol="0">
            <a:spAutoFit/>
          </a:bodyPr>
          <a:lstStyle/>
          <a:p>
            <a:r>
              <a:rPr lang="en-US" sz="3200"/>
              <a:t>SS</a:t>
            </a:r>
          </a:p>
        </p:txBody>
      </p:sp>
    </p:spTree>
    <p:extLst>
      <p:ext uri="{BB962C8B-B14F-4D97-AF65-F5344CB8AC3E}">
        <p14:creationId xmlns:p14="http://schemas.microsoft.com/office/powerpoint/2010/main" val="1186110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836701-59B9-4547-A4BF-9B684DD8900B}"/>
              </a:ext>
            </a:extLst>
          </p:cNvPr>
          <p:cNvPicPr>
            <a:picLocks noChangeAspect="1"/>
          </p:cNvPicPr>
          <p:nvPr/>
        </p:nvPicPr>
        <p:blipFill>
          <a:blip r:embed="rId3"/>
          <a:stretch>
            <a:fillRect/>
          </a:stretch>
        </p:blipFill>
        <p:spPr>
          <a:xfrm>
            <a:off x="3429000" y="4419600"/>
            <a:ext cx="5345240" cy="2209800"/>
          </a:xfrm>
          <a:prstGeom prst="rect">
            <a:avLst/>
          </a:prstGeom>
        </p:spPr>
      </p:pic>
      <p:pic>
        <p:nvPicPr>
          <p:cNvPr id="5" name="Picture 4">
            <a:extLst>
              <a:ext uri="{FF2B5EF4-FFF2-40B4-BE49-F238E27FC236}">
                <a16:creationId xmlns:a16="http://schemas.microsoft.com/office/drawing/2014/main" id="{86189F03-F471-BE43-B934-5A76A06A4B08}"/>
              </a:ext>
            </a:extLst>
          </p:cNvPr>
          <p:cNvPicPr>
            <a:picLocks noChangeAspect="1"/>
          </p:cNvPicPr>
          <p:nvPr/>
        </p:nvPicPr>
        <p:blipFill>
          <a:blip r:embed="rId4"/>
          <a:stretch>
            <a:fillRect/>
          </a:stretch>
        </p:blipFill>
        <p:spPr>
          <a:xfrm>
            <a:off x="849440" y="337582"/>
            <a:ext cx="7924800" cy="1234516"/>
          </a:xfrm>
          <a:prstGeom prst="rect">
            <a:avLst/>
          </a:prstGeom>
        </p:spPr>
      </p:pic>
      <p:sp>
        <p:nvSpPr>
          <p:cNvPr id="6" name="TextBox 5">
            <a:extLst>
              <a:ext uri="{FF2B5EF4-FFF2-40B4-BE49-F238E27FC236}">
                <a16:creationId xmlns:a16="http://schemas.microsoft.com/office/drawing/2014/main" id="{61B94AE9-BC54-3046-8342-5982BFA48BC1}"/>
              </a:ext>
            </a:extLst>
          </p:cNvPr>
          <p:cNvSpPr txBox="1"/>
          <p:nvPr/>
        </p:nvSpPr>
        <p:spPr>
          <a:xfrm>
            <a:off x="609600" y="2752384"/>
            <a:ext cx="1140056" cy="584775"/>
          </a:xfrm>
          <a:prstGeom prst="rect">
            <a:avLst/>
          </a:prstGeom>
          <a:solidFill>
            <a:srgbClr val="92D050"/>
          </a:solidFill>
        </p:spPr>
        <p:txBody>
          <a:bodyPr wrap="none" rtlCol="0">
            <a:spAutoFit/>
          </a:bodyPr>
          <a:lstStyle/>
          <a:p>
            <a:r>
              <a:rPr lang="en-US" sz="3200"/>
              <a:t>SSLL</a:t>
            </a:r>
          </a:p>
        </p:txBody>
      </p:sp>
      <p:sp>
        <p:nvSpPr>
          <p:cNvPr id="7" name="TextBox 6">
            <a:extLst>
              <a:ext uri="{FF2B5EF4-FFF2-40B4-BE49-F238E27FC236}">
                <a16:creationId xmlns:a16="http://schemas.microsoft.com/office/drawing/2014/main" id="{60162548-6498-624C-98E4-3D487B262B6F}"/>
              </a:ext>
            </a:extLst>
          </p:cNvPr>
          <p:cNvSpPr txBox="1"/>
          <p:nvPr/>
        </p:nvSpPr>
        <p:spPr>
          <a:xfrm>
            <a:off x="111046" y="662452"/>
            <a:ext cx="684803" cy="584775"/>
          </a:xfrm>
          <a:prstGeom prst="rect">
            <a:avLst/>
          </a:prstGeom>
          <a:solidFill>
            <a:srgbClr val="92D050"/>
          </a:solidFill>
        </p:spPr>
        <p:txBody>
          <a:bodyPr wrap="none" rtlCol="0">
            <a:spAutoFit/>
          </a:bodyPr>
          <a:lstStyle/>
          <a:p>
            <a:r>
              <a:rPr lang="en-US" sz="3200"/>
              <a:t>LL</a:t>
            </a:r>
          </a:p>
        </p:txBody>
      </p:sp>
      <p:sp>
        <p:nvSpPr>
          <p:cNvPr id="8" name="TextBox 7">
            <a:extLst>
              <a:ext uri="{FF2B5EF4-FFF2-40B4-BE49-F238E27FC236}">
                <a16:creationId xmlns:a16="http://schemas.microsoft.com/office/drawing/2014/main" id="{79FCACAA-B6E3-E44F-B6F3-F16A0CFAC25C}"/>
              </a:ext>
            </a:extLst>
          </p:cNvPr>
          <p:cNvSpPr txBox="1"/>
          <p:nvPr/>
        </p:nvSpPr>
        <p:spPr>
          <a:xfrm>
            <a:off x="2590800" y="5232112"/>
            <a:ext cx="639919" cy="584775"/>
          </a:xfrm>
          <a:prstGeom prst="rect">
            <a:avLst/>
          </a:prstGeom>
          <a:solidFill>
            <a:srgbClr val="92D050"/>
          </a:solidFill>
        </p:spPr>
        <p:txBody>
          <a:bodyPr wrap="none" rtlCol="0">
            <a:spAutoFit/>
          </a:bodyPr>
          <a:lstStyle/>
          <a:p>
            <a:r>
              <a:rPr lang="en-US" sz="3200"/>
              <a:t>SS</a:t>
            </a:r>
          </a:p>
        </p:txBody>
      </p:sp>
      <p:pic>
        <p:nvPicPr>
          <p:cNvPr id="9" name="Picture 8">
            <a:extLst>
              <a:ext uri="{FF2B5EF4-FFF2-40B4-BE49-F238E27FC236}">
                <a16:creationId xmlns:a16="http://schemas.microsoft.com/office/drawing/2014/main" id="{82B7EEC9-D82C-00BA-C5F9-85FB0E84D852}"/>
              </a:ext>
            </a:extLst>
          </p:cNvPr>
          <p:cNvPicPr>
            <a:picLocks noChangeAspect="1"/>
          </p:cNvPicPr>
          <p:nvPr/>
        </p:nvPicPr>
        <p:blipFill>
          <a:blip r:embed="rId5"/>
          <a:stretch>
            <a:fillRect/>
          </a:stretch>
        </p:blipFill>
        <p:spPr>
          <a:xfrm>
            <a:off x="1960901" y="1951775"/>
            <a:ext cx="5898791" cy="2209801"/>
          </a:xfrm>
          <a:prstGeom prst="rect">
            <a:avLst/>
          </a:prstGeom>
        </p:spPr>
      </p:pic>
      <p:sp>
        <p:nvSpPr>
          <p:cNvPr id="11" name="Text Box 4">
            <a:extLst>
              <a:ext uri="{FF2B5EF4-FFF2-40B4-BE49-F238E27FC236}">
                <a16:creationId xmlns:a16="http://schemas.microsoft.com/office/drawing/2014/main" id="{DB3347C8-656A-17B2-B0A2-F01B284C075B}"/>
              </a:ext>
            </a:extLst>
          </p:cNvPr>
          <p:cNvSpPr txBox="1">
            <a:spLocks noChangeArrowheads="1"/>
          </p:cNvSpPr>
          <p:nvPr/>
        </p:nvSpPr>
        <p:spPr bwMode="auto">
          <a:xfrm>
            <a:off x="2017712" y="4835237"/>
            <a:ext cx="14112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setiferum</a:t>
            </a:r>
          </a:p>
        </p:txBody>
      </p:sp>
      <p:sp>
        <p:nvSpPr>
          <p:cNvPr id="12" name="Text Box 3">
            <a:extLst>
              <a:ext uri="{FF2B5EF4-FFF2-40B4-BE49-F238E27FC236}">
                <a16:creationId xmlns:a16="http://schemas.microsoft.com/office/drawing/2014/main" id="{88B702E7-B141-D025-B35E-F26A9FBC01AC}"/>
              </a:ext>
            </a:extLst>
          </p:cNvPr>
          <p:cNvSpPr txBox="1">
            <a:spLocks noChangeArrowheads="1"/>
          </p:cNvSpPr>
          <p:nvPr/>
        </p:nvSpPr>
        <p:spPr bwMode="auto">
          <a:xfrm>
            <a:off x="417628" y="2372256"/>
            <a:ext cx="152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aculeatum</a:t>
            </a:r>
          </a:p>
        </p:txBody>
      </p:sp>
      <p:sp>
        <p:nvSpPr>
          <p:cNvPr id="13" name="Text Box 5">
            <a:extLst>
              <a:ext uri="{FF2B5EF4-FFF2-40B4-BE49-F238E27FC236}">
                <a16:creationId xmlns:a16="http://schemas.microsoft.com/office/drawing/2014/main" id="{23ECE961-30DF-4507-E9BD-B10332863FDA}"/>
              </a:ext>
            </a:extLst>
          </p:cNvPr>
          <p:cNvSpPr txBox="1">
            <a:spLocks noChangeArrowheads="1"/>
          </p:cNvSpPr>
          <p:nvPr/>
        </p:nvSpPr>
        <p:spPr bwMode="auto">
          <a:xfrm>
            <a:off x="36844" y="-9790"/>
            <a:ext cx="1341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P. lonchitis</a:t>
            </a:r>
          </a:p>
        </p:txBody>
      </p:sp>
    </p:spTree>
    <p:extLst>
      <p:ext uri="{BB962C8B-B14F-4D97-AF65-F5344CB8AC3E}">
        <p14:creationId xmlns:p14="http://schemas.microsoft.com/office/powerpoint/2010/main" val="407363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Feb. 7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267391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a:t>
            </a:r>
            <a:r>
              <a:rPr lang="en-US" altLang="en-US" sz="2000" b="1"/>
              <a:t>Wagner</a:t>
            </a:r>
            <a:r>
              <a:rPr lang="ja-JP" altLang="en-US" sz="2000" b="1">
                <a:latin typeface="Arial" panose="020B0604020202020204" pitchFamily="34" charset="0"/>
              </a:rPr>
              <a:t>’</a:t>
            </a:r>
            <a:r>
              <a:rPr lang="en-US" altLang="ja-JP" sz="2000" b="1"/>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None/>
            </a:pPr>
            <a:r>
              <a:rPr lang="en-US" altLang="en-US" sz="2000"/>
              <a:t>7. Spore size, ploidy, and genome size</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900703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ext Box 2">
            <a:extLst>
              <a:ext uri="{FF2B5EF4-FFF2-40B4-BE49-F238E27FC236}">
                <a16:creationId xmlns:a16="http://schemas.microsoft.com/office/drawing/2014/main" id="{A131736A-FC08-A946-AA56-EDCE34149B45}"/>
              </a:ext>
            </a:extLst>
          </p:cNvPr>
          <p:cNvSpPr txBox="1">
            <a:spLocks noChangeArrowheads="1"/>
          </p:cNvSpPr>
          <p:nvPr/>
        </p:nvSpPr>
        <p:spPr bwMode="auto">
          <a:xfrm>
            <a:off x="4876800" y="228600"/>
            <a:ext cx="3797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Polyploidy …</a:t>
            </a:r>
          </a:p>
        </p:txBody>
      </p:sp>
      <p:sp>
        <p:nvSpPr>
          <p:cNvPr id="34818" name="Text Box 5">
            <a:extLst>
              <a:ext uri="{FF2B5EF4-FFF2-40B4-BE49-F238E27FC236}">
                <a16:creationId xmlns:a16="http://schemas.microsoft.com/office/drawing/2014/main" id="{BA20845E-A014-D34D-AB51-BEE64720FE13}"/>
              </a:ext>
            </a:extLst>
          </p:cNvPr>
          <p:cNvSpPr txBox="1">
            <a:spLocks noChangeArrowheads="1"/>
          </p:cNvSpPr>
          <p:nvPr/>
        </p:nvSpPr>
        <p:spPr bwMode="auto">
          <a:xfrm>
            <a:off x="32766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Herb Wagner</a:t>
            </a:r>
          </a:p>
        </p:txBody>
      </p:sp>
      <p:pic>
        <p:nvPicPr>
          <p:cNvPr id="34819" name="Picture 6">
            <a:extLst>
              <a:ext uri="{FF2B5EF4-FFF2-40B4-BE49-F238E27FC236}">
                <a16:creationId xmlns:a16="http://schemas.microsoft.com/office/drawing/2014/main" id="{9271843A-B2BD-5D4A-B5E8-75F37FD2E0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1371600"/>
            <a:ext cx="3103563"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ext Box 2">
            <a:extLst>
              <a:ext uri="{FF2B5EF4-FFF2-40B4-BE49-F238E27FC236}">
                <a16:creationId xmlns:a16="http://schemas.microsoft.com/office/drawing/2014/main" id="{0A766E17-32D4-D84B-B4C8-1E838D15B69F}"/>
              </a:ext>
            </a:extLst>
          </p:cNvPr>
          <p:cNvSpPr txBox="1">
            <a:spLocks noChangeArrowheads="1"/>
          </p:cNvSpPr>
          <p:nvPr/>
        </p:nvSpPr>
        <p:spPr bwMode="auto">
          <a:xfrm>
            <a:off x="1066800" y="0"/>
            <a:ext cx="34925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Asplenium platyneuron</a:t>
            </a:r>
          </a:p>
        </p:txBody>
      </p:sp>
      <p:pic>
        <p:nvPicPr>
          <p:cNvPr id="36866" name="Picture 1">
            <a:extLst>
              <a:ext uri="{FF2B5EF4-FFF2-40B4-BE49-F238E27FC236}">
                <a16:creationId xmlns:a16="http://schemas.microsoft.com/office/drawing/2014/main" id="{254CD6B4-617E-1243-9B55-44F5CE60DA5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32313" y="487363"/>
            <a:ext cx="4533900" cy="612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ext Box 3">
            <a:extLst>
              <a:ext uri="{FF2B5EF4-FFF2-40B4-BE49-F238E27FC236}">
                <a16:creationId xmlns:a16="http://schemas.microsoft.com/office/drawing/2014/main" id="{E17EAD74-CE17-F745-8EBA-BE1A567F8EFD}"/>
              </a:ext>
            </a:extLst>
          </p:cNvPr>
          <p:cNvSpPr txBox="1">
            <a:spLocks noChangeArrowheads="1"/>
          </p:cNvSpPr>
          <p:nvPr/>
        </p:nvSpPr>
        <p:spPr bwMode="auto">
          <a:xfrm>
            <a:off x="60325" y="90488"/>
            <a:ext cx="62769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Asplenium rhizophyllum - </a:t>
            </a:r>
            <a:r>
              <a:rPr lang="en-US" altLang="en-US" sz="2800"/>
              <a:t>the walking fern</a:t>
            </a:r>
            <a:endParaRPr lang="en-US" altLang="en-US" sz="2800" i="1"/>
          </a:p>
        </p:txBody>
      </p:sp>
      <p:pic>
        <p:nvPicPr>
          <p:cNvPr id="38914" name="Picture 4">
            <a:extLst>
              <a:ext uri="{FF2B5EF4-FFF2-40B4-BE49-F238E27FC236}">
                <a16:creationId xmlns:a16="http://schemas.microsoft.com/office/drawing/2014/main" id="{4F99D9B1-A062-1D4A-830A-95266C2591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693738"/>
            <a:ext cx="8305800" cy="616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ext Box 3">
            <a:extLst>
              <a:ext uri="{FF2B5EF4-FFF2-40B4-BE49-F238E27FC236}">
                <a16:creationId xmlns:a16="http://schemas.microsoft.com/office/drawing/2014/main" id="{2D2034F8-CFBD-2942-802B-3749A2ED11F0}"/>
              </a:ext>
            </a:extLst>
          </p:cNvPr>
          <p:cNvSpPr txBox="1">
            <a:spLocks noChangeArrowheads="1"/>
          </p:cNvSpPr>
          <p:nvPr/>
        </p:nvSpPr>
        <p:spPr bwMode="auto">
          <a:xfrm>
            <a:off x="152400" y="152400"/>
            <a:ext cx="1841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endParaRPr lang="en-US" altLang="en-US" sz="2800"/>
          </a:p>
        </p:txBody>
      </p:sp>
      <p:sp>
        <p:nvSpPr>
          <p:cNvPr id="40962" name="Text Box 4">
            <a:extLst>
              <a:ext uri="{FF2B5EF4-FFF2-40B4-BE49-F238E27FC236}">
                <a16:creationId xmlns:a16="http://schemas.microsoft.com/office/drawing/2014/main" id="{964A41DA-2EFF-4941-B8E6-A404F8FCA212}"/>
              </a:ext>
            </a:extLst>
          </p:cNvPr>
          <p:cNvSpPr txBox="1">
            <a:spLocks noChangeArrowheads="1"/>
          </p:cNvSpPr>
          <p:nvPr/>
        </p:nvSpPr>
        <p:spPr bwMode="auto">
          <a:xfrm>
            <a:off x="250825" y="296863"/>
            <a:ext cx="63785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Asplenium montanum</a:t>
            </a:r>
          </a:p>
        </p:txBody>
      </p:sp>
      <p:pic>
        <p:nvPicPr>
          <p:cNvPr id="40963" name="Picture 5">
            <a:extLst>
              <a:ext uri="{FF2B5EF4-FFF2-40B4-BE49-F238E27FC236}">
                <a16:creationId xmlns:a16="http://schemas.microsoft.com/office/drawing/2014/main" id="{7E62EC20-F38D-2040-B451-AE30FA4D5A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960438"/>
            <a:ext cx="8089900" cy="444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2">
            <a:extLst>
              <a:ext uri="{FF2B5EF4-FFF2-40B4-BE49-F238E27FC236}">
                <a16:creationId xmlns:a16="http://schemas.microsoft.com/office/drawing/2014/main" id="{71B6A3CC-92E5-424D-8E8A-ECF1C089EA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304800"/>
            <a:ext cx="5102225" cy="599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0" name="Picture 3">
            <a:extLst>
              <a:ext uri="{FF2B5EF4-FFF2-40B4-BE49-F238E27FC236}">
                <a16:creationId xmlns:a16="http://schemas.microsoft.com/office/drawing/2014/main" id="{45E09C09-984D-9243-85DA-9B8EDB5AB4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3733800"/>
            <a:ext cx="1112838"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1" name="Picture 4">
            <a:extLst>
              <a:ext uri="{FF2B5EF4-FFF2-40B4-BE49-F238E27FC236}">
                <a16:creationId xmlns:a16="http://schemas.microsoft.com/office/drawing/2014/main" id="{B053189A-CC59-124D-8588-279786B442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4600" y="152400"/>
            <a:ext cx="1352550" cy="157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Picture 5">
            <a:extLst>
              <a:ext uri="{FF2B5EF4-FFF2-40B4-BE49-F238E27FC236}">
                <a16:creationId xmlns:a16="http://schemas.microsoft.com/office/drawing/2014/main" id="{4F562BD9-335F-094A-9CEF-230FC852C2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3657600"/>
            <a:ext cx="1609725"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TextBox 5">
            <a:extLst>
              <a:ext uri="{FF2B5EF4-FFF2-40B4-BE49-F238E27FC236}">
                <a16:creationId xmlns:a16="http://schemas.microsoft.com/office/drawing/2014/main" id="{04E87F39-DFAC-EE4E-ACEB-1D329FAD3351}"/>
              </a:ext>
            </a:extLst>
          </p:cNvPr>
          <p:cNvSpPr txBox="1">
            <a:spLocks noChangeArrowheads="1"/>
          </p:cNvSpPr>
          <p:nvPr/>
        </p:nvSpPr>
        <p:spPr bwMode="auto">
          <a:xfrm>
            <a:off x="990600" y="5410200"/>
            <a:ext cx="5603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a:t>
            </a:r>
          </a:p>
        </p:txBody>
      </p:sp>
      <p:sp>
        <p:nvSpPr>
          <p:cNvPr id="43014" name="TextBox 6">
            <a:extLst>
              <a:ext uri="{FF2B5EF4-FFF2-40B4-BE49-F238E27FC236}">
                <a16:creationId xmlns:a16="http://schemas.microsoft.com/office/drawing/2014/main" id="{F6E5CD53-8A86-BE4B-AF7F-764A7AF19D90}"/>
              </a:ext>
            </a:extLst>
          </p:cNvPr>
          <p:cNvSpPr txBox="1">
            <a:spLocks noChangeArrowheads="1"/>
          </p:cNvSpPr>
          <p:nvPr/>
        </p:nvSpPr>
        <p:spPr bwMode="auto">
          <a:xfrm>
            <a:off x="6477000" y="4495800"/>
            <a:ext cx="765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a:t>
            </a:r>
          </a:p>
        </p:txBody>
      </p:sp>
      <p:sp>
        <p:nvSpPr>
          <p:cNvPr id="43015" name="TextBox 7">
            <a:extLst>
              <a:ext uri="{FF2B5EF4-FFF2-40B4-BE49-F238E27FC236}">
                <a16:creationId xmlns:a16="http://schemas.microsoft.com/office/drawing/2014/main" id="{6D7FEB15-694D-EF43-B8C5-A5CD624104BF}"/>
              </a:ext>
            </a:extLst>
          </p:cNvPr>
          <p:cNvSpPr txBox="1">
            <a:spLocks noChangeArrowheads="1"/>
          </p:cNvSpPr>
          <p:nvPr/>
        </p:nvSpPr>
        <p:spPr bwMode="auto">
          <a:xfrm>
            <a:off x="4648200" y="685800"/>
            <a:ext cx="6286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RR</a:t>
            </a:r>
          </a:p>
        </p:txBody>
      </p:sp>
      <p:sp>
        <p:nvSpPr>
          <p:cNvPr id="3" name="Freeform 2">
            <a:extLst>
              <a:ext uri="{FF2B5EF4-FFF2-40B4-BE49-F238E27FC236}">
                <a16:creationId xmlns:a16="http://schemas.microsoft.com/office/drawing/2014/main" id="{3B733A61-8FC8-6347-9B90-3A38C2439EC8}"/>
              </a:ext>
            </a:extLst>
          </p:cNvPr>
          <p:cNvSpPr/>
          <p:nvPr/>
        </p:nvSpPr>
        <p:spPr bwMode="auto">
          <a:xfrm>
            <a:off x="2028820" y="1385888"/>
            <a:ext cx="4386268" cy="4001948"/>
          </a:xfrm>
          <a:custGeom>
            <a:avLst/>
            <a:gdLst>
              <a:gd name="connsiteX0" fmla="*/ 942980 w 4386268"/>
              <a:gd name="connsiteY0" fmla="*/ 457200 h 4001948"/>
              <a:gd name="connsiteX1" fmla="*/ 1271593 w 4386268"/>
              <a:gd name="connsiteY1" fmla="*/ 385762 h 4001948"/>
              <a:gd name="connsiteX2" fmla="*/ 1428755 w 4386268"/>
              <a:gd name="connsiteY2" fmla="*/ 357187 h 4001948"/>
              <a:gd name="connsiteX3" fmla="*/ 1514480 w 4386268"/>
              <a:gd name="connsiteY3" fmla="*/ 328612 h 4001948"/>
              <a:gd name="connsiteX4" fmla="*/ 1600205 w 4386268"/>
              <a:gd name="connsiteY4" fmla="*/ 300037 h 4001948"/>
              <a:gd name="connsiteX5" fmla="*/ 1643068 w 4386268"/>
              <a:gd name="connsiteY5" fmla="*/ 285750 h 4001948"/>
              <a:gd name="connsiteX6" fmla="*/ 1828805 w 4386268"/>
              <a:gd name="connsiteY6" fmla="*/ 271462 h 4001948"/>
              <a:gd name="connsiteX7" fmla="*/ 1943105 w 4386268"/>
              <a:gd name="connsiteY7" fmla="*/ 314325 h 4001948"/>
              <a:gd name="connsiteX8" fmla="*/ 1971680 w 4386268"/>
              <a:gd name="connsiteY8" fmla="*/ 357187 h 4001948"/>
              <a:gd name="connsiteX9" fmla="*/ 2014543 w 4386268"/>
              <a:gd name="connsiteY9" fmla="*/ 371475 h 4001948"/>
              <a:gd name="connsiteX10" fmla="*/ 2057405 w 4386268"/>
              <a:gd name="connsiteY10" fmla="*/ 400050 h 4001948"/>
              <a:gd name="connsiteX11" fmla="*/ 2328868 w 4386268"/>
              <a:gd name="connsiteY11" fmla="*/ 428625 h 4001948"/>
              <a:gd name="connsiteX12" fmla="*/ 2600330 w 4386268"/>
              <a:gd name="connsiteY12" fmla="*/ 414337 h 4001948"/>
              <a:gd name="connsiteX13" fmla="*/ 2643193 w 4386268"/>
              <a:gd name="connsiteY13" fmla="*/ 400050 h 4001948"/>
              <a:gd name="connsiteX14" fmla="*/ 2628905 w 4386268"/>
              <a:gd name="connsiteY14" fmla="*/ 142875 h 4001948"/>
              <a:gd name="connsiteX15" fmla="*/ 2671768 w 4386268"/>
              <a:gd name="connsiteY15" fmla="*/ 28575 h 4001948"/>
              <a:gd name="connsiteX16" fmla="*/ 2714630 w 4386268"/>
              <a:gd name="connsiteY16" fmla="*/ 0 h 4001948"/>
              <a:gd name="connsiteX17" fmla="*/ 2843218 w 4386268"/>
              <a:gd name="connsiteY17" fmla="*/ 71437 h 4001948"/>
              <a:gd name="connsiteX18" fmla="*/ 2928943 w 4386268"/>
              <a:gd name="connsiteY18" fmla="*/ 142875 h 4001948"/>
              <a:gd name="connsiteX19" fmla="*/ 2957518 w 4386268"/>
              <a:gd name="connsiteY19" fmla="*/ 185737 h 4001948"/>
              <a:gd name="connsiteX20" fmla="*/ 3000380 w 4386268"/>
              <a:gd name="connsiteY20" fmla="*/ 228600 h 4001948"/>
              <a:gd name="connsiteX21" fmla="*/ 3057530 w 4386268"/>
              <a:gd name="connsiteY21" fmla="*/ 314325 h 4001948"/>
              <a:gd name="connsiteX22" fmla="*/ 3086105 w 4386268"/>
              <a:gd name="connsiteY22" fmla="*/ 357187 h 4001948"/>
              <a:gd name="connsiteX23" fmla="*/ 3128968 w 4386268"/>
              <a:gd name="connsiteY23" fmla="*/ 400050 h 4001948"/>
              <a:gd name="connsiteX24" fmla="*/ 3171830 w 4386268"/>
              <a:gd name="connsiteY24" fmla="*/ 428625 h 4001948"/>
              <a:gd name="connsiteX25" fmla="*/ 3300418 w 4386268"/>
              <a:gd name="connsiteY25" fmla="*/ 542925 h 4001948"/>
              <a:gd name="connsiteX26" fmla="*/ 3371855 w 4386268"/>
              <a:gd name="connsiteY26" fmla="*/ 514350 h 4001948"/>
              <a:gd name="connsiteX27" fmla="*/ 3500443 w 4386268"/>
              <a:gd name="connsiteY27" fmla="*/ 528637 h 4001948"/>
              <a:gd name="connsiteX28" fmla="*/ 3614743 w 4386268"/>
              <a:gd name="connsiteY28" fmla="*/ 542925 h 4001948"/>
              <a:gd name="connsiteX29" fmla="*/ 3671893 w 4386268"/>
              <a:gd name="connsiteY29" fmla="*/ 557212 h 4001948"/>
              <a:gd name="connsiteX30" fmla="*/ 3829055 w 4386268"/>
              <a:gd name="connsiteY30" fmla="*/ 585787 h 4001948"/>
              <a:gd name="connsiteX31" fmla="*/ 3943355 w 4386268"/>
              <a:gd name="connsiteY31" fmla="*/ 642937 h 4001948"/>
              <a:gd name="connsiteX32" fmla="*/ 4014793 w 4386268"/>
              <a:gd name="connsiteY32" fmla="*/ 728662 h 4001948"/>
              <a:gd name="connsiteX33" fmla="*/ 4043368 w 4386268"/>
              <a:gd name="connsiteY33" fmla="*/ 771525 h 4001948"/>
              <a:gd name="connsiteX34" fmla="*/ 4143380 w 4386268"/>
              <a:gd name="connsiteY34" fmla="*/ 914400 h 4001948"/>
              <a:gd name="connsiteX35" fmla="*/ 4171955 w 4386268"/>
              <a:gd name="connsiteY35" fmla="*/ 957262 h 4001948"/>
              <a:gd name="connsiteX36" fmla="*/ 4214818 w 4386268"/>
              <a:gd name="connsiteY36" fmla="*/ 1057275 h 4001948"/>
              <a:gd name="connsiteX37" fmla="*/ 4243393 w 4386268"/>
              <a:gd name="connsiteY37" fmla="*/ 1143000 h 4001948"/>
              <a:gd name="connsiteX38" fmla="*/ 4257680 w 4386268"/>
              <a:gd name="connsiteY38" fmla="*/ 1185862 h 4001948"/>
              <a:gd name="connsiteX39" fmla="*/ 4271968 w 4386268"/>
              <a:gd name="connsiteY39" fmla="*/ 1243012 h 4001948"/>
              <a:gd name="connsiteX40" fmla="*/ 4300543 w 4386268"/>
              <a:gd name="connsiteY40" fmla="*/ 1328737 h 4001948"/>
              <a:gd name="connsiteX41" fmla="*/ 4314830 w 4386268"/>
              <a:gd name="connsiteY41" fmla="*/ 1385887 h 4001948"/>
              <a:gd name="connsiteX42" fmla="*/ 4343405 w 4386268"/>
              <a:gd name="connsiteY42" fmla="*/ 1443037 h 4001948"/>
              <a:gd name="connsiteX43" fmla="*/ 4371980 w 4386268"/>
              <a:gd name="connsiteY43" fmla="*/ 1557337 h 4001948"/>
              <a:gd name="connsiteX44" fmla="*/ 4386268 w 4386268"/>
              <a:gd name="connsiteY44" fmla="*/ 1614487 h 4001948"/>
              <a:gd name="connsiteX45" fmla="*/ 4371980 w 4386268"/>
              <a:gd name="connsiteY45" fmla="*/ 1800225 h 4001948"/>
              <a:gd name="connsiteX46" fmla="*/ 4343405 w 4386268"/>
              <a:gd name="connsiteY46" fmla="*/ 1885950 h 4001948"/>
              <a:gd name="connsiteX47" fmla="*/ 4329118 w 4386268"/>
              <a:gd name="connsiteY47" fmla="*/ 1928812 h 4001948"/>
              <a:gd name="connsiteX48" fmla="*/ 4300543 w 4386268"/>
              <a:gd name="connsiteY48" fmla="*/ 2014537 h 4001948"/>
              <a:gd name="connsiteX49" fmla="*/ 4286255 w 4386268"/>
              <a:gd name="connsiteY49" fmla="*/ 2071687 h 4001948"/>
              <a:gd name="connsiteX50" fmla="*/ 4257680 w 4386268"/>
              <a:gd name="connsiteY50" fmla="*/ 2157412 h 4001948"/>
              <a:gd name="connsiteX51" fmla="*/ 4229105 w 4386268"/>
              <a:gd name="connsiteY51" fmla="*/ 2243137 h 4001948"/>
              <a:gd name="connsiteX52" fmla="*/ 4214818 w 4386268"/>
              <a:gd name="connsiteY52" fmla="*/ 2286000 h 4001948"/>
              <a:gd name="connsiteX53" fmla="*/ 4186243 w 4386268"/>
              <a:gd name="connsiteY53" fmla="*/ 2443162 h 4001948"/>
              <a:gd name="connsiteX54" fmla="*/ 4157668 w 4386268"/>
              <a:gd name="connsiteY54" fmla="*/ 2528887 h 4001948"/>
              <a:gd name="connsiteX55" fmla="*/ 4129093 w 4386268"/>
              <a:gd name="connsiteY55" fmla="*/ 2571750 h 4001948"/>
              <a:gd name="connsiteX56" fmla="*/ 4086230 w 4386268"/>
              <a:gd name="connsiteY56" fmla="*/ 2657475 h 4001948"/>
              <a:gd name="connsiteX57" fmla="*/ 4057655 w 4386268"/>
              <a:gd name="connsiteY57" fmla="*/ 2914650 h 4001948"/>
              <a:gd name="connsiteX58" fmla="*/ 4029080 w 4386268"/>
              <a:gd name="connsiteY58" fmla="*/ 2957512 h 4001948"/>
              <a:gd name="connsiteX59" fmla="*/ 4014793 w 4386268"/>
              <a:gd name="connsiteY59" fmla="*/ 3014662 h 4001948"/>
              <a:gd name="connsiteX60" fmla="*/ 3929068 w 4386268"/>
              <a:gd name="connsiteY60" fmla="*/ 3043237 h 4001948"/>
              <a:gd name="connsiteX61" fmla="*/ 3700468 w 4386268"/>
              <a:gd name="connsiteY61" fmla="*/ 3086100 h 4001948"/>
              <a:gd name="connsiteX62" fmla="*/ 3614743 w 4386268"/>
              <a:gd name="connsiteY62" fmla="*/ 3114675 h 4001948"/>
              <a:gd name="connsiteX63" fmla="*/ 3571880 w 4386268"/>
              <a:gd name="connsiteY63" fmla="*/ 3128962 h 4001948"/>
              <a:gd name="connsiteX64" fmla="*/ 3457580 w 4386268"/>
              <a:gd name="connsiteY64" fmla="*/ 3114675 h 4001948"/>
              <a:gd name="connsiteX65" fmla="*/ 3443293 w 4386268"/>
              <a:gd name="connsiteY65" fmla="*/ 3157537 h 4001948"/>
              <a:gd name="connsiteX66" fmla="*/ 3486155 w 4386268"/>
              <a:gd name="connsiteY66" fmla="*/ 3171825 h 4001948"/>
              <a:gd name="connsiteX67" fmla="*/ 3543305 w 4386268"/>
              <a:gd name="connsiteY67" fmla="*/ 3186112 h 4001948"/>
              <a:gd name="connsiteX68" fmla="*/ 3586168 w 4386268"/>
              <a:gd name="connsiteY68" fmla="*/ 3200400 h 4001948"/>
              <a:gd name="connsiteX69" fmla="*/ 3857630 w 4386268"/>
              <a:gd name="connsiteY69" fmla="*/ 3243262 h 4001948"/>
              <a:gd name="connsiteX70" fmla="*/ 3929068 w 4386268"/>
              <a:gd name="connsiteY70" fmla="*/ 3314700 h 4001948"/>
              <a:gd name="connsiteX71" fmla="*/ 3886205 w 4386268"/>
              <a:gd name="connsiteY71" fmla="*/ 3328987 h 4001948"/>
              <a:gd name="connsiteX72" fmla="*/ 3843343 w 4386268"/>
              <a:gd name="connsiteY72" fmla="*/ 3357562 h 4001948"/>
              <a:gd name="connsiteX73" fmla="*/ 3700468 w 4386268"/>
              <a:gd name="connsiteY73" fmla="*/ 3386137 h 4001948"/>
              <a:gd name="connsiteX74" fmla="*/ 3643318 w 4386268"/>
              <a:gd name="connsiteY74" fmla="*/ 3400425 h 4001948"/>
              <a:gd name="connsiteX75" fmla="*/ 3543305 w 4386268"/>
              <a:gd name="connsiteY75" fmla="*/ 3414712 h 4001948"/>
              <a:gd name="connsiteX76" fmla="*/ 3414718 w 4386268"/>
              <a:gd name="connsiteY76" fmla="*/ 3443287 h 4001948"/>
              <a:gd name="connsiteX77" fmla="*/ 3371855 w 4386268"/>
              <a:gd name="connsiteY77" fmla="*/ 3457575 h 4001948"/>
              <a:gd name="connsiteX78" fmla="*/ 3314705 w 4386268"/>
              <a:gd name="connsiteY78" fmla="*/ 3471862 h 4001948"/>
              <a:gd name="connsiteX79" fmla="*/ 3228980 w 4386268"/>
              <a:gd name="connsiteY79" fmla="*/ 3500437 h 4001948"/>
              <a:gd name="connsiteX80" fmla="*/ 3186118 w 4386268"/>
              <a:gd name="connsiteY80" fmla="*/ 3514725 h 4001948"/>
              <a:gd name="connsiteX81" fmla="*/ 3128968 w 4386268"/>
              <a:gd name="connsiteY81" fmla="*/ 3529012 h 4001948"/>
              <a:gd name="connsiteX82" fmla="*/ 2971805 w 4386268"/>
              <a:gd name="connsiteY82" fmla="*/ 3557587 h 4001948"/>
              <a:gd name="connsiteX83" fmla="*/ 2886080 w 4386268"/>
              <a:gd name="connsiteY83" fmla="*/ 3586162 h 4001948"/>
              <a:gd name="connsiteX84" fmla="*/ 2800355 w 4386268"/>
              <a:gd name="connsiteY84" fmla="*/ 3629025 h 4001948"/>
              <a:gd name="connsiteX85" fmla="*/ 2714630 w 4386268"/>
              <a:gd name="connsiteY85" fmla="*/ 3671887 h 4001948"/>
              <a:gd name="connsiteX86" fmla="*/ 2628905 w 4386268"/>
              <a:gd name="connsiteY86" fmla="*/ 3729037 h 4001948"/>
              <a:gd name="connsiteX87" fmla="*/ 2586043 w 4386268"/>
              <a:gd name="connsiteY87" fmla="*/ 3757612 h 4001948"/>
              <a:gd name="connsiteX88" fmla="*/ 2500318 w 4386268"/>
              <a:gd name="connsiteY88" fmla="*/ 3829050 h 4001948"/>
              <a:gd name="connsiteX89" fmla="*/ 2457455 w 4386268"/>
              <a:gd name="connsiteY89" fmla="*/ 3843337 h 4001948"/>
              <a:gd name="connsiteX90" fmla="*/ 2371730 w 4386268"/>
              <a:gd name="connsiteY90" fmla="*/ 3900487 h 4001948"/>
              <a:gd name="connsiteX91" fmla="*/ 2328868 w 4386268"/>
              <a:gd name="connsiteY91" fmla="*/ 3914775 h 4001948"/>
              <a:gd name="connsiteX92" fmla="*/ 2243143 w 4386268"/>
              <a:gd name="connsiteY92" fmla="*/ 3957637 h 4001948"/>
              <a:gd name="connsiteX93" fmla="*/ 2028830 w 4386268"/>
              <a:gd name="connsiteY93" fmla="*/ 3971925 h 4001948"/>
              <a:gd name="connsiteX94" fmla="*/ 1800230 w 4386268"/>
              <a:gd name="connsiteY94" fmla="*/ 3986212 h 4001948"/>
              <a:gd name="connsiteX95" fmla="*/ 1685930 w 4386268"/>
              <a:gd name="connsiteY95" fmla="*/ 3957637 h 4001948"/>
              <a:gd name="connsiteX96" fmla="*/ 1471618 w 4386268"/>
              <a:gd name="connsiteY96" fmla="*/ 3929062 h 4001948"/>
              <a:gd name="connsiteX97" fmla="*/ 1228730 w 4386268"/>
              <a:gd name="connsiteY97" fmla="*/ 3943350 h 4001948"/>
              <a:gd name="connsiteX98" fmla="*/ 1114430 w 4386268"/>
              <a:gd name="connsiteY98" fmla="*/ 3943350 h 4001948"/>
              <a:gd name="connsiteX99" fmla="*/ 1128718 w 4386268"/>
              <a:gd name="connsiteY99" fmla="*/ 3871912 h 4001948"/>
              <a:gd name="connsiteX100" fmla="*/ 1157293 w 4386268"/>
              <a:gd name="connsiteY100" fmla="*/ 3829050 h 4001948"/>
              <a:gd name="connsiteX101" fmla="*/ 985843 w 4386268"/>
              <a:gd name="connsiteY101" fmla="*/ 3857625 h 4001948"/>
              <a:gd name="connsiteX102" fmla="*/ 871543 w 4386268"/>
              <a:gd name="connsiteY102" fmla="*/ 3871912 h 4001948"/>
              <a:gd name="connsiteX103" fmla="*/ 385768 w 4386268"/>
              <a:gd name="connsiteY103" fmla="*/ 3914775 h 4001948"/>
              <a:gd name="connsiteX104" fmla="*/ 271468 w 4386268"/>
              <a:gd name="connsiteY104" fmla="*/ 3929062 h 4001948"/>
              <a:gd name="connsiteX105" fmla="*/ 171455 w 4386268"/>
              <a:gd name="connsiteY105" fmla="*/ 3957637 h 4001948"/>
              <a:gd name="connsiteX106" fmla="*/ 100018 w 4386268"/>
              <a:gd name="connsiteY106" fmla="*/ 3971925 h 4001948"/>
              <a:gd name="connsiteX107" fmla="*/ 14293 w 4386268"/>
              <a:gd name="connsiteY107" fmla="*/ 3957637 h 4001948"/>
              <a:gd name="connsiteX108" fmla="*/ 14293 w 4386268"/>
              <a:gd name="connsiteY108" fmla="*/ 3829050 h 4001948"/>
              <a:gd name="connsiteX109" fmla="*/ 42868 w 4386268"/>
              <a:gd name="connsiteY109" fmla="*/ 3743325 h 4001948"/>
              <a:gd name="connsiteX110" fmla="*/ 71443 w 4386268"/>
              <a:gd name="connsiteY110" fmla="*/ 3657600 h 4001948"/>
              <a:gd name="connsiteX111" fmla="*/ 100018 w 4386268"/>
              <a:gd name="connsiteY111" fmla="*/ 3614737 h 4001948"/>
              <a:gd name="connsiteX112" fmla="*/ 128593 w 4386268"/>
              <a:gd name="connsiteY112" fmla="*/ 3328987 h 4001948"/>
              <a:gd name="connsiteX113" fmla="*/ 142880 w 4386268"/>
              <a:gd name="connsiteY113" fmla="*/ 3286125 h 4001948"/>
              <a:gd name="connsiteX114" fmla="*/ 114305 w 4386268"/>
              <a:gd name="connsiteY114" fmla="*/ 3057525 h 4001948"/>
              <a:gd name="connsiteX115" fmla="*/ 85730 w 4386268"/>
              <a:gd name="connsiteY115" fmla="*/ 2786062 h 4001948"/>
              <a:gd name="connsiteX116" fmla="*/ 57155 w 4386268"/>
              <a:gd name="connsiteY116" fmla="*/ 2743200 h 4001948"/>
              <a:gd name="connsiteX117" fmla="*/ 57155 w 4386268"/>
              <a:gd name="connsiteY117" fmla="*/ 2643187 h 4001948"/>
              <a:gd name="connsiteX118" fmla="*/ 142880 w 4386268"/>
              <a:gd name="connsiteY118" fmla="*/ 2614612 h 4001948"/>
              <a:gd name="connsiteX119" fmla="*/ 185743 w 4386268"/>
              <a:gd name="connsiteY119" fmla="*/ 2600325 h 4001948"/>
              <a:gd name="connsiteX120" fmla="*/ 228605 w 4386268"/>
              <a:gd name="connsiteY120" fmla="*/ 2557462 h 4001948"/>
              <a:gd name="connsiteX121" fmla="*/ 271468 w 4386268"/>
              <a:gd name="connsiteY121" fmla="*/ 2528887 h 4001948"/>
              <a:gd name="connsiteX122" fmla="*/ 285755 w 4386268"/>
              <a:gd name="connsiteY122" fmla="*/ 2486025 h 4001948"/>
              <a:gd name="connsiteX123" fmla="*/ 342905 w 4386268"/>
              <a:gd name="connsiteY123" fmla="*/ 2400300 h 4001948"/>
              <a:gd name="connsiteX124" fmla="*/ 428630 w 4386268"/>
              <a:gd name="connsiteY124" fmla="*/ 2271712 h 4001948"/>
              <a:gd name="connsiteX125" fmla="*/ 457205 w 4386268"/>
              <a:gd name="connsiteY125" fmla="*/ 2228850 h 4001948"/>
              <a:gd name="connsiteX126" fmla="*/ 471493 w 4386268"/>
              <a:gd name="connsiteY126" fmla="*/ 2185987 h 4001948"/>
              <a:gd name="connsiteX127" fmla="*/ 485780 w 4386268"/>
              <a:gd name="connsiteY127" fmla="*/ 2071687 h 4001948"/>
              <a:gd name="connsiteX128" fmla="*/ 528643 w 4386268"/>
              <a:gd name="connsiteY128" fmla="*/ 1914525 h 4001948"/>
              <a:gd name="connsiteX129" fmla="*/ 542930 w 4386268"/>
              <a:gd name="connsiteY129" fmla="*/ 1828800 h 4001948"/>
              <a:gd name="connsiteX130" fmla="*/ 571505 w 4386268"/>
              <a:gd name="connsiteY130" fmla="*/ 1728787 h 4001948"/>
              <a:gd name="connsiteX131" fmla="*/ 557218 w 4386268"/>
              <a:gd name="connsiteY131" fmla="*/ 1543050 h 4001948"/>
              <a:gd name="connsiteX132" fmla="*/ 528643 w 4386268"/>
              <a:gd name="connsiteY132" fmla="*/ 1457325 h 4001948"/>
              <a:gd name="connsiteX133" fmla="*/ 514355 w 4386268"/>
              <a:gd name="connsiteY133" fmla="*/ 1400175 h 4001948"/>
              <a:gd name="connsiteX134" fmla="*/ 514355 w 4386268"/>
              <a:gd name="connsiteY134" fmla="*/ 928687 h 4001948"/>
              <a:gd name="connsiteX135" fmla="*/ 585793 w 4386268"/>
              <a:gd name="connsiteY135" fmla="*/ 857250 h 4001948"/>
              <a:gd name="connsiteX136" fmla="*/ 671518 w 4386268"/>
              <a:gd name="connsiteY136" fmla="*/ 771525 h 4001948"/>
              <a:gd name="connsiteX137" fmla="*/ 714380 w 4386268"/>
              <a:gd name="connsiteY137" fmla="*/ 728662 h 4001948"/>
              <a:gd name="connsiteX138" fmla="*/ 771530 w 4386268"/>
              <a:gd name="connsiteY138" fmla="*/ 642937 h 4001948"/>
              <a:gd name="connsiteX139" fmla="*/ 857255 w 4386268"/>
              <a:gd name="connsiteY139" fmla="*/ 614362 h 4001948"/>
              <a:gd name="connsiteX140" fmla="*/ 942980 w 4386268"/>
              <a:gd name="connsiteY140" fmla="*/ 557212 h 4001948"/>
              <a:gd name="connsiteX141" fmla="*/ 985843 w 4386268"/>
              <a:gd name="connsiteY141" fmla="*/ 528637 h 4001948"/>
              <a:gd name="connsiteX142" fmla="*/ 1028705 w 4386268"/>
              <a:gd name="connsiteY142" fmla="*/ 485775 h 4001948"/>
              <a:gd name="connsiteX143" fmla="*/ 1071568 w 4386268"/>
              <a:gd name="connsiteY143" fmla="*/ 414337 h 4001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4386268" h="4001948">
                <a:moveTo>
                  <a:pt x="942980" y="457200"/>
                </a:moveTo>
                <a:lnTo>
                  <a:pt x="1271593" y="385762"/>
                </a:lnTo>
                <a:cubicBezTo>
                  <a:pt x="1316734" y="376422"/>
                  <a:pt x="1383011" y="369663"/>
                  <a:pt x="1428755" y="357187"/>
                </a:cubicBezTo>
                <a:cubicBezTo>
                  <a:pt x="1457814" y="349262"/>
                  <a:pt x="1485905" y="338137"/>
                  <a:pt x="1514480" y="328612"/>
                </a:cubicBezTo>
                <a:lnTo>
                  <a:pt x="1600205" y="300037"/>
                </a:lnTo>
                <a:cubicBezTo>
                  <a:pt x="1614493" y="295274"/>
                  <a:pt x="1628052" y="286905"/>
                  <a:pt x="1643068" y="285750"/>
                </a:cubicBezTo>
                <a:lnTo>
                  <a:pt x="1828805" y="271462"/>
                </a:lnTo>
                <a:cubicBezTo>
                  <a:pt x="1879918" y="281685"/>
                  <a:pt x="1906315" y="277535"/>
                  <a:pt x="1943105" y="314325"/>
                </a:cubicBezTo>
                <a:cubicBezTo>
                  <a:pt x="1955247" y="326467"/>
                  <a:pt x="1958271" y="346460"/>
                  <a:pt x="1971680" y="357187"/>
                </a:cubicBezTo>
                <a:cubicBezTo>
                  <a:pt x="1983440" y="366595"/>
                  <a:pt x="2001072" y="364740"/>
                  <a:pt x="2014543" y="371475"/>
                </a:cubicBezTo>
                <a:cubicBezTo>
                  <a:pt x="2029901" y="379154"/>
                  <a:pt x="2042046" y="392371"/>
                  <a:pt x="2057405" y="400050"/>
                </a:cubicBezTo>
                <a:cubicBezTo>
                  <a:pt x="2128774" y="435734"/>
                  <a:pt x="2307913" y="427315"/>
                  <a:pt x="2328868" y="428625"/>
                </a:cubicBezTo>
                <a:cubicBezTo>
                  <a:pt x="2419355" y="423862"/>
                  <a:pt x="2510090" y="422541"/>
                  <a:pt x="2600330" y="414337"/>
                </a:cubicBezTo>
                <a:cubicBezTo>
                  <a:pt x="2615329" y="412973"/>
                  <a:pt x="2641616" y="415028"/>
                  <a:pt x="2643193" y="400050"/>
                </a:cubicBezTo>
                <a:cubicBezTo>
                  <a:pt x="2652181" y="314665"/>
                  <a:pt x="2633668" y="228600"/>
                  <a:pt x="2628905" y="142875"/>
                </a:cubicBezTo>
                <a:cubicBezTo>
                  <a:pt x="2639128" y="91762"/>
                  <a:pt x="2634978" y="65365"/>
                  <a:pt x="2671768" y="28575"/>
                </a:cubicBezTo>
                <a:cubicBezTo>
                  <a:pt x="2683910" y="16433"/>
                  <a:pt x="2700343" y="9525"/>
                  <a:pt x="2714630" y="0"/>
                </a:cubicBezTo>
                <a:cubicBezTo>
                  <a:pt x="2812886" y="65504"/>
                  <a:pt x="2767774" y="46290"/>
                  <a:pt x="2843218" y="71437"/>
                </a:cubicBezTo>
                <a:cubicBezTo>
                  <a:pt x="2885363" y="99534"/>
                  <a:pt x="2894565" y="101621"/>
                  <a:pt x="2928943" y="142875"/>
                </a:cubicBezTo>
                <a:cubicBezTo>
                  <a:pt x="2939936" y="156066"/>
                  <a:pt x="2946525" y="172546"/>
                  <a:pt x="2957518" y="185737"/>
                </a:cubicBezTo>
                <a:cubicBezTo>
                  <a:pt x="2970453" y="201259"/>
                  <a:pt x="2987975" y="212651"/>
                  <a:pt x="3000380" y="228600"/>
                </a:cubicBezTo>
                <a:cubicBezTo>
                  <a:pt x="3021464" y="255709"/>
                  <a:pt x="3038480" y="285750"/>
                  <a:pt x="3057530" y="314325"/>
                </a:cubicBezTo>
                <a:cubicBezTo>
                  <a:pt x="3067055" y="328612"/>
                  <a:pt x="3073963" y="345045"/>
                  <a:pt x="3086105" y="357187"/>
                </a:cubicBezTo>
                <a:cubicBezTo>
                  <a:pt x="3100393" y="371475"/>
                  <a:pt x="3113446" y="387115"/>
                  <a:pt x="3128968" y="400050"/>
                </a:cubicBezTo>
                <a:cubicBezTo>
                  <a:pt x="3142159" y="411043"/>
                  <a:pt x="3158996" y="417217"/>
                  <a:pt x="3171830" y="428625"/>
                </a:cubicBezTo>
                <a:cubicBezTo>
                  <a:pt x="3318627" y="559111"/>
                  <a:pt x="3203140" y="478073"/>
                  <a:pt x="3300418" y="542925"/>
                </a:cubicBezTo>
                <a:cubicBezTo>
                  <a:pt x="3324230" y="533400"/>
                  <a:pt x="3346273" y="516177"/>
                  <a:pt x="3371855" y="514350"/>
                </a:cubicBezTo>
                <a:cubicBezTo>
                  <a:pt x="3414872" y="511277"/>
                  <a:pt x="3457612" y="523598"/>
                  <a:pt x="3500443" y="528637"/>
                </a:cubicBezTo>
                <a:cubicBezTo>
                  <a:pt x="3538577" y="533123"/>
                  <a:pt x="3576869" y="536613"/>
                  <a:pt x="3614743" y="542925"/>
                </a:cubicBezTo>
                <a:cubicBezTo>
                  <a:pt x="3634112" y="546153"/>
                  <a:pt x="3652724" y="552952"/>
                  <a:pt x="3671893" y="557212"/>
                </a:cubicBezTo>
                <a:cubicBezTo>
                  <a:pt x="3731817" y="570529"/>
                  <a:pt x="3766997" y="575444"/>
                  <a:pt x="3829055" y="585787"/>
                </a:cubicBezTo>
                <a:cubicBezTo>
                  <a:pt x="3867155" y="604837"/>
                  <a:pt x="3919727" y="607494"/>
                  <a:pt x="3943355" y="642937"/>
                </a:cubicBezTo>
                <a:cubicBezTo>
                  <a:pt x="4014302" y="749358"/>
                  <a:pt x="3923118" y="618653"/>
                  <a:pt x="4014793" y="728662"/>
                </a:cubicBezTo>
                <a:cubicBezTo>
                  <a:pt x="4025786" y="741854"/>
                  <a:pt x="4033387" y="757552"/>
                  <a:pt x="4043368" y="771525"/>
                </a:cubicBezTo>
                <a:cubicBezTo>
                  <a:pt x="4149160" y="919636"/>
                  <a:pt x="4011979" y="717299"/>
                  <a:pt x="4143380" y="914400"/>
                </a:cubicBezTo>
                <a:cubicBezTo>
                  <a:pt x="4152905" y="928687"/>
                  <a:pt x="4166525" y="940972"/>
                  <a:pt x="4171955" y="957262"/>
                </a:cubicBezTo>
                <a:cubicBezTo>
                  <a:pt x="4217950" y="1095245"/>
                  <a:pt x="4144192" y="880711"/>
                  <a:pt x="4214818" y="1057275"/>
                </a:cubicBezTo>
                <a:cubicBezTo>
                  <a:pt x="4226005" y="1085241"/>
                  <a:pt x="4233868" y="1114425"/>
                  <a:pt x="4243393" y="1143000"/>
                </a:cubicBezTo>
                <a:cubicBezTo>
                  <a:pt x="4248155" y="1157287"/>
                  <a:pt x="4254027" y="1171252"/>
                  <a:pt x="4257680" y="1185862"/>
                </a:cubicBezTo>
                <a:cubicBezTo>
                  <a:pt x="4262443" y="1204912"/>
                  <a:pt x="4266325" y="1224204"/>
                  <a:pt x="4271968" y="1243012"/>
                </a:cubicBezTo>
                <a:cubicBezTo>
                  <a:pt x="4280623" y="1271862"/>
                  <a:pt x="4293238" y="1299516"/>
                  <a:pt x="4300543" y="1328737"/>
                </a:cubicBezTo>
                <a:cubicBezTo>
                  <a:pt x="4305305" y="1347787"/>
                  <a:pt x="4307935" y="1367501"/>
                  <a:pt x="4314830" y="1385887"/>
                </a:cubicBezTo>
                <a:cubicBezTo>
                  <a:pt x="4322308" y="1405829"/>
                  <a:pt x="4335015" y="1423461"/>
                  <a:pt x="4343405" y="1443037"/>
                </a:cubicBezTo>
                <a:cubicBezTo>
                  <a:pt x="4361082" y="1484283"/>
                  <a:pt x="4361657" y="1510885"/>
                  <a:pt x="4371980" y="1557337"/>
                </a:cubicBezTo>
                <a:cubicBezTo>
                  <a:pt x="4376240" y="1576506"/>
                  <a:pt x="4381505" y="1595437"/>
                  <a:pt x="4386268" y="1614487"/>
                </a:cubicBezTo>
                <a:cubicBezTo>
                  <a:pt x="4381505" y="1676400"/>
                  <a:pt x="4381665" y="1738889"/>
                  <a:pt x="4371980" y="1800225"/>
                </a:cubicBezTo>
                <a:cubicBezTo>
                  <a:pt x="4367282" y="1829977"/>
                  <a:pt x="4352930" y="1857375"/>
                  <a:pt x="4343405" y="1885950"/>
                </a:cubicBezTo>
                <a:lnTo>
                  <a:pt x="4329118" y="1928812"/>
                </a:lnTo>
                <a:cubicBezTo>
                  <a:pt x="4329115" y="1928822"/>
                  <a:pt x="4300546" y="2014526"/>
                  <a:pt x="4300543" y="2014537"/>
                </a:cubicBezTo>
                <a:cubicBezTo>
                  <a:pt x="4295780" y="2033587"/>
                  <a:pt x="4291898" y="2052879"/>
                  <a:pt x="4286255" y="2071687"/>
                </a:cubicBezTo>
                <a:cubicBezTo>
                  <a:pt x="4277600" y="2100537"/>
                  <a:pt x="4267205" y="2128837"/>
                  <a:pt x="4257680" y="2157412"/>
                </a:cubicBezTo>
                <a:lnTo>
                  <a:pt x="4229105" y="2243137"/>
                </a:lnTo>
                <a:cubicBezTo>
                  <a:pt x="4224342" y="2257425"/>
                  <a:pt x="4217294" y="2271144"/>
                  <a:pt x="4214818" y="2286000"/>
                </a:cubicBezTo>
                <a:cubicBezTo>
                  <a:pt x="4210152" y="2313995"/>
                  <a:pt x="4194799" y="2411791"/>
                  <a:pt x="4186243" y="2443162"/>
                </a:cubicBezTo>
                <a:cubicBezTo>
                  <a:pt x="4178318" y="2472221"/>
                  <a:pt x="4174376" y="2503825"/>
                  <a:pt x="4157668" y="2528887"/>
                </a:cubicBezTo>
                <a:cubicBezTo>
                  <a:pt x="4148143" y="2543175"/>
                  <a:pt x="4136772" y="2556391"/>
                  <a:pt x="4129093" y="2571750"/>
                </a:cubicBezTo>
                <a:cubicBezTo>
                  <a:pt x="4069939" y="2690056"/>
                  <a:pt x="4168123" y="2534634"/>
                  <a:pt x="4086230" y="2657475"/>
                </a:cubicBezTo>
                <a:cubicBezTo>
                  <a:pt x="4084444" y="2684260"/>
                  <a:pt x="4091744" y="2846474"/>
                  <a:pt x="4057655" y="2914650"/>
                </a:cubicBezTo>
                <a:cubicBezTo>
                  <a:pt x="4049976" y="2930008"/>
                  <a:pt x="4038605" y="2943225"/>
                  <a:pt x="4029080" y="2957512"/>
                </a:cubicBezTo>
                <a:cubicBezTo>
                  <a:pt x="4024318" y="2976562"/>
                  <a:pt x="4029702" y="3001883"/>
                  <a:pt x="4014793" y="3014662"/>
                </a:cubicBezTo>
                <a:cubicBezTo>
                  <a:pt x="3991924" y="3034264"/>
                  <a:pt x="3958779" y="3038285"/>
                  <a:pt x="3929068" y="3043237"/>
                </a:cubicBezTo>
                <a:cubicBezTo>
                  <a:pt x="3863659" y="3054138"/>
                  <a:pt x="3771323" y="3064843"/>
                  <a:pt x="3700468" y="3086100"/>
                </a:cubicBezTo>
                <a:cubicBezTo>
                  <a:pt x="3671618" y="3094755"/>
                  <a:pt x="3643318" y="3105150"/>
                  <a:pt x="3614743" y="3114675"/>
                </a:cubicBezTo>
                <a:lnTo>
                  <a:pt x="3571880" y="3128962"/>
                </a:lnTo>
                <a:cubicBezTo>
                  <a:pt x="3533780" y="3124200"/>
                  <a:pt x="3495062" y="3106346"/>
                  <a:pt x="3457580" y="3114675"/>
                </a:cubicBezTo>
                <a:cubicBezTo>
                  <a:pt x="3442878" y="3117942"/>
                  <a:pt x="3436558" y="3144067"/>
                  <a:pt x="3443293" y="3157537"/>
                </a:cubicBezTo>
                <a:cubicBezTo>
                  <a:pt x="3450028" y="3171007"/>
                  <a:pt x="3471674" y="3167688"/>
                  <a:pt x="3486155" y="3171825"/>
                </a:cubicBezTo>
                <a:cubicBezTo>
                  <a:pt x="3505036" y="3177220"/>
                  <a:pt x="3524424" y="3180718"/>
                  <a:pt x="3543305" y="3186112"/>
                </a:cubicBezTo>
                <a:cubicBezTo>
                  <a:pt x="3557786" y="3190249"/>
                  <a:pt x="3571493" y="3197013"/>
                  <a:pt x="3586168" y="3200400"/>
                </a:cubicBezTo>
                <a:cubicBezTo>
                  <a:pt x="3723717" y="3232142"/>
                  <a:pt x="3723051" y="3228309"/>
                  <a:pt x="3857630" y="3243262"/>
                </a:cubicBezTo>
                <a:cubicBezTo>
                  <a:pt x="3886203" y="3252786"/>
                  <a:pt x="3988599" y="3255169"/>
                  <a:pt x="3929068" y="3314700"/>
                </a:cubicBezTo>
                <a:cubicBezTo>
                  <a:pt x="3918419" y="3325349"/>
                  <a:pt x="3900493" y="3324225"/>
                  <a:pt x="3886205" y="3328987"/>
                </a:cubicBezTo>
                <a:cubicBezTo>
                  <a:pt x="3871918" y="3338512"/>
                  <a:pt x="3859126" y="3350798"/>
                  <a:pt x="3843343" y="3357562"/>
                </a:cubicBezTo>
                <a:cubicBezTo>
                  <a:pt x="3814301" y="3370009"/>
                  <a:pt x="3722634" y="3381704"/>
                  <a:pt x="3700468" y="3386137"/>
                </a:cubicBezTo>
                <a:cubicBezTo>
                  <a:pt x="3681213" y="3389988"/>
                  <a:pt x="3662638" y="3396912"/>
                  <a:pt x="3643318" y="3400425"/>
                </a:cubicBezTo>
                <a:cubicBezTo>
                  <a:pt x="3610185" y="3406449"/>
                  <a:pt x="3576523" y="3409176"/>
                  <a:pt x="3543305" y="3414712"/>
                </a:cubicBezTo>
                <a:cubicBezTo>
                  <a:pt x="3507964" y="3420602"/>
                  <a:pt x="3450670" y="3433015"/>
                  <a:pt x="3414718" y="3443287"/>
                </a:cubicBezTo>
                <a:cubicBezTo>
                  <a:pt x="3400237" y="3447424"/>
                  <a:pt x="3386336" y="3453438"/>
                  <a:pt x="3371855" y="3457575"/>
                </a:cubicBezTo>
                <a:cubicBezTo>
                  <a:pt x="3352974" y="3462969"/>
                  <a:pt x="3333513" y="3466220"/>
                  <a:pt x="3314705" y="3471862"/>
                </a:cubicBezTo>
                <a:cubicBezTo>
                  <a:pt x="3285855" y="3480517"/>
                  <a:pt x="3257555" y="3490912"/>
                  <a:pt x="3228980" y="3500437"/>
                </a:cubicBezTo>
                <a:cubicBezTo>
                  <a:pt x="3214693" y="3505200"/>
                  <a:pt x="3200729" y="3511072"/>
                  <a:pt x="3186118" y="3514725"/>
                </a:cubicBezTo>
                <a:cubicBezTo>
                  <a:pt x="3167068" y="3519487"/>
                  <a:pt x="3148137" y="3524752"/>
                  <a:pt x="3128968" y="3529012"/>
                </a:cubicBezTo>
                <a:cubicBezTo>
                  <a:pt x="3069046" y="3542328"/>
                  <a:pt x="3033859" y="3547245"/>
                  <a:pt x="2971805" y="3557587"/>
                </a:cubicBezTo>
                <a:cubicBezTo>
                  <a:pt x="2943230" y="3567112"/>
                  <a:pt x="2911142" y="3569454"/>
                  <a:pt x="2886080" y="3586162"/>
                </a:cubicBezTo>
                <a:cubicBezTo>
                  <a:pt x="2763245" y="3668053"/>
                  <a:pt x="2918660" y="3569872"/>
                  <a:pt x="2800355" y="3629025"/>
                </a:cubicBezTo>
                <a:cubicBezTo>
                  <a:pt x="2689575" y="3684415"/>
                  <a:pt x="2822361" y="3635978"/>
                  <a:pt x="2714630" y="3671887"/>
                </a:cubicBezTo>
                <a:lnTo>
                  <a:pt x="2628905" y="3729037"/>
                </a:lnTo>
                <a:cubicBezTo>
                  <a:pt x="2614618" y="3738562"/>
                  <a:pt x="2598185" y="3745470"/>
                  <a:pt x="2586043" y="3757612"/>
                </a:cubicBezTo>
                <a:cubicBezTo>
                  <a:pt x="2554446" y="3789209"/>
                  <a:pt x="2540099" y="3809160"/>
                  <a:pt x="2500318" y="3829050"/>
                </a:cubicBezTo>
                <a:cubicBezTo>
                  <a:pt x="2486847" y="3835785"/>
                  <a:pt x="2471743" y="3838575"/>
                  <a:pt x="2457455" y="3843337"/>
                </a:cubicBezTo>
                <a:cubicBezTo>
                  <a:pt x="2428880" y="3862387"/>
                  <a:pt x="2404310" y="3889626"/>
                  <a:pt x="2371730" y="3900487"/>
                </a:cubicBezTo>
                <a:cubicBezTo>
                  <a:pt x="2357443" y="3905250"/>
                  <a:pt x="2342338" y="3908040"/>
                  <a:pt x="2328868" y="3914775"/>
                </a:cubicBezTo>
                <a:cubicBezTo>
                  <a:pt x="2288275" y="3935072"/>
                  <a:pt x="2289315" y="3952507"/>
                  <a:pt x="2243143" y="3957637"/>
                </a:cubicBezTo>
                <a:cubicBezTo>
                  <a:pt x="2171985" y="3965543"/>
                  <a:pt x="2100268" y="3967162"/>
                  <a:pt x="2028830" y="3971925"/>
                </a:cubicBezTo>
                <a:cubicBezTo>
                  <a:pt x="1897699" y="4015635"/>
                  <a:pt x="1973076" y="4003497"/>
                  <a:pt x="1800230" y="3986212"/>
                </a:cubicBezTo>
                <a:cubicBezTo>
                  <a:pt x="1762130" y="3976687"/>
                  <a:pt x="1724808" y="3963191"/>
                  <a:pt x="1685930" y="3957637"/>
                </a:cubicBezTo>
                <a:cubicBezTo>
                  <a:pt x="1547907" y="3937920"/>
                  <a:pt x="1619334" y="3947527"/>
                  <a:pt x="1471618" y="3929062"/>
                </a:cubicBezTo>
                <a:cubicBezTo>
                  <a:pt x="1390655" y="3933825"/>
                  <a:pt x="1309500" y="3936007"/>
                  <a:pt x="1228730" y="3943350"/>
                </a:cubicBezTo>
                <a:cubicBezTo>
                  <a:pt x="1120358" y="3953202"/>
                  <a:pt x="1194078" y="3969898"/>
                  <a:pt x="1114430" y="3943350"/>
                </a:cubicBezTo>
                <a:cubicBezTo>
                  <a:pt x="1119193" y="3919537"/>
                  <a:pt x="1120191" y="3894650"/>
                  <a:pt x="1128718" y="3871912"/>
                </a:cubicBezTo>
                <a:cubicBezTo>
                  <a:pt x="1134747" y="3855834"/>
                  <a:pt x="1174379" y="3830759"/>
                  <a:pt x="1157293" y="3829050"/>
                </a:cubicBezTo>
                <a:cubicBezTo>
                  <a:pt x="1099642" y="3823285"/>
                  <a:pt x="1043334" y="3850439"/>
                  <a:pt x="985843" y="3857625"/>
                </a:cubicBezTo>
                <a:lnTo>
                  <a:pt x="871543" y="3871912"/>
                </a:lnTo>
                <a:cubicBezTo>
                  <a:pt x="554963" y="3915081"/>
                  <a:pt x="770142" y="3895556"/>
                  <a:pt x="385768" y="3914775"/>
                </a:cubicBezTo>
                <a:cubicBezTo>
                  <a:pt x="347668" y="3919537"/>
                  <a:pt x="309342" y="3922750"/>
                  <a:pt x="271468" y="3929062"/>
                </a:cubicBezTo>
                <a:cubicBezTo>
                  <a:pt x="191315" y="3942421"/>
                  <a:pt x="239383" y="3940655"/>
                  <a:pt x="171455" y="3957637"/>
                </a:cubicBezTo>
                <a:cubicBezTo>
                  <a:pt x="147896" y="3963527"/>
                  <a:pt x="123830" y="3967162"/>
                  <a:pt x="100018" y="3971925"/>
                </a:cubicBezTo>
                <a:cubicBezTo>
                  <a:pt x="71443" y="3967162"/>
                  <a:pt x="39445" y="3972010"/>
                  <a:pt x="14293" y="3957637"/>
                </a:cubicBezTo>
                <a:cubicBezTo>
                  <a:pt x="-17800" y="3939298"/>
                  <a:pt x="14157" y="3829595"/>
                  <a:pt x="14293" y="3829050"/>
                </a:cubicBezTo>
                <a:cubicBezTo>
                  <a:pt x="21598" y="3799829"/>
                  <a:pt x="33343" y="3771900"/>
                  <a:pt x="42868" y="3743325"/>
                </a:cubicBezTo>
                <a:cubicBezTo>
                  <a:pt x="42870" y="3743320"/>
                  <a:pt x="71439" y="3657605"/>
                  <a:pt x="71443" y="3657600"/>
                </a:cubicBezTo>
                <a:lnTo>
                  <a:pt x="100018" y="3614737"/>
                </a:lnTo>
                <a:cubicBezTo>
                  <a:pt x="142769" y="3486482"/>
                  <a:pt x="98249" y="3632424"/>
                  <a:pt x="128593" y="3328987"/>
                </a:cubicBezTo>
                <a:cubicBezTo>
                  <a:pt x="130092" y="3314002"/>
                  <a:pt x="138118" y="3300412"/>
                  <a:pt x="142880" y="3286125"/>
                </a:cubicBezTo>
                <a:cubicBezTo>
                  <a:pt x="120516" y="3174300"/>
                  <a:pt x="125942" y="3214621"/>
                  <a:pt x="114305" y="3057525"/>
                </a:cubicBezTo>
                <a:cubicBezTo>
                  <a:pt x="112709" y="3035974"/>
                  <a:pt x="121473" y="2857548"/>
                  <a:pt x="85730" y="2786062"/>
                </a:cubicBezTo>
                <a:cubicBezTo>
                  <a:pt x="78051" y="2770704"/>
                  <a:pt x="66680" y="2757487"/>
                  <a:pt x="57155" y="2743200"/>
                </a:cubicBezTo>
                <a:cubicBezTo>
                  <a:pt x="47870" y="2715344"/>
                  <a:pt x="24598" y="2671093"/>
                  <a:pt x="57155" y="2643187"/>
                </a:cubicBezTo>
                <a:cubicBezTo>
                  <a:pt x="80024" y="2623585"/>
                  <a:pt x="114305" y="2624137"/>
                  <a:pt x="142880" y="2614612"/>
                </a:cubicBezTo>
                <a:lnTo>
                  <a:pt x="185743" y="2600325"/>
                </a:lnTo>
                <a:cubicBezTo>
                  <a:pt x="200030" y="2586037"/>
                  <a:pt x="213083" y="2570397"/>
                  <a:pt x="228605" y="2557462"/>
                </a:cubicBezTo>
                <a:cubicBezTo>
                  <a:pt x="241797" y="2546469"/>
                  <a:pt x="260741" y="2542296"/>
                  <a:pt x="271468" y="2528887"/>
                </a:cubicBezTo>
                <a:cubicBezTo>
                  <a:pt x="280876" y="2517127"/>
                  <a:pt x="278441" y="2499190"/>
                  <a:pt x="285755" y="2486025"/>
                </a:cubicBezTo>
                <a:cubicBezTo>
                  <a:pt x="302433" y="2456004"/>
                  <a:pt x="323855" y="2428875"/>
                  <a:pt x="342905" y="2400300"/>
                </a:cubicBezTo>
                <a:lnTo>
                  <a:pt x="428630" y="2271712"/>
                </a:lnTo>
                <a:cubicBezTo>
                  <a:pt x="438155" y="2257425"/>
                  <a:pt x="451775" y="2245140"/>
                  <a:pt x="457205" y="2228850"/>
                </a:cubicBezTo>
                <a:lnTo>
                  <a:pt x="471493" y="2185987"/>
                </a:lnTo>
                <a:cubicBezTo>
                  <a:pt x="476255" y="2147887"/>
                  <a:pt x="478704" y="2109426"/>
                  <a:pt x="485780" y="2071687"/>
                </a:cubicBezTo>
                <a:cubicBezTo>
                  <a:pt x="499593" y="1998019"/>
                  <a:pt x="508997" y="1973460"/>
                  <a:pt x="528643" y="1914525"/>
                </a:cubicBezTo>
                <a:cubicBezTo>
                  <a:pt x="533405" y="1885950"/>
                  <a:pt x="537249" y="1857207"/>
                  <a:pt x="542930" y="1828800"/>
                </a:cubicBezTo>
                <a:cubicBezTo>
                  <a:pt x="551899" y="1783957"/>
                  <a:pt x="557890" y="1769633"/>
                  <a:pt x="571505" y="1728787"/>
                </a:cubicBezTo>
                <a:cubicBezTo>
                  <a:pt x="566743" y="1666875"/>
                  <a:pt x="566902" y="1604385"/>
                  <a:pt x="557218" y="1543050"/>
                </a:cubicBezTo>
                <a:cubicBezTo>
                  <a:pt x="552520" y="1513298"/>
                  <a:pt x="535949" y="1486546"/>
                  <a:pt x="528643" y="1457325"/>
                </a:cubicBezTo>
                <a:lnTo>
                  <a:pt x="514355" y="1400175"/>
                </a:lnTo>
                <a:cubicBezTo>
                  <a:pt x="511025" y="1320243"/>
                  <a:pt x="482628" y="1055597"/>
                  <a:pt x="514355" y="928687"/>
                </a:cubicBezTo>
                <a:cubicBezTo>
                  <a:pt x="525921" y="882423"/>
                  <a:pt x="555177" y="884464"/>
                  <a:pt x="585793" y="857250"/>
                </a:cubicBezTo>
                <a:cubicBezTo>
                  <a:pt x="615997" y="830402"/>
                  <a:pt x="642943" y="800100"/>
                  <a:pt x="671518" y="771525"/>
                </a:cubicBezTo>
                <a:cubicBezTo>
                  <a:pt x="685805" y="757237"/>
                  <a:pt x="703172" y="745474"/>
                  <a:pt x="714380" y="728662"/>
                </a:cubicBezTo>
                <a:cubicBezTo>
                  <a:pt x="733430" y="700087"/>
                  <a:pt x="738949" y="653797"/>
                  <a:pt x="771530" y="642937"/>
                </a:cubicBezTo>
                <a:cubicBezTo>
                  <a:pt x="800105" y="633412"/>
                  <a:pt x="832193" y="631070"/>
                  <a:pt x="857255" y="614362"/>
                </a:cubicBezTo>
                <a:lnTo>
                  <a:pt x="942980" y="557212"/>
                </a:lnTo>
                <a:cubicBezTo>
                  <a:pt x="957268" y="547687"/>
                  <a:pt x="973701" y="540779"/>
                  <a:pt x="985843" y="528637"/>
                </a:cubicBezTo>
                <a:lnTo>
                  <a:pt x="1028705" y="485775"/>
                </a:lnTo>
                <a:cubicBezTo>
                  <a:pt x="1047253" y="430133"/>
                  <a:pt x="1032344" y="453561"/>
                  <a:pt x="1071568" y="414337"/>
                </a:cubicBezTo>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2">
            <a:extLst>
              <a:ext uri="{FF2B5EF4-FFF2-40B4-BE49-F238E27FC236}">
                <a16:creationId xmlns:a16="http://schemas.microsoft.com/office/drawing/2014/main" id="{2472B662-9289-6E4E-85ED-37A9CE40E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5075" y="309563"/>
            <a:ext cx="4795838"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8" name="Picture 3">
            <a:extLst>
              <a:ext uri="{FF2B5EF4-FFF2-40B4-BE49-F238E27FC236}">
                <a16:creationId xmlns:a16="http://schemas.microsoft.com/office/drawing/2014/main" id="{30BF5773-3A13-6E40-A82D-BCD4C72C3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390650"/>
            <a:ext cx="20574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a:extLst>
              <a:ext uri="{FF2B5EF4-FFF2-40B4-BE49-F238E27FC236}">
                <a16:creationId xmlns:a16="http://schemas.microsoft.com/office/drawing/2014/main" id="{BD97D31E-BE4E-F742-9C9A-72303E5A67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3916363" y="4992688"/>
            <a:ext cx="1728787" cy="185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a:extLst>
              <a:ext uri="{FF2B5EF4-FFF2-40B4-BE49-F238E27FC236}">
                <a16:creationId xmlns:a16="http://schemas.microsoft.com/office/drawing/2014/main" id="{EB06A502-B359-7243-AEDC-DA3030766B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713" y="939800"/>
            <a:ext cx="1676400"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6">
            <a:extLst>
              <a:ext uri="{FF2B5EF4-FFF2-40B4-BE49-F238E27FC236}">
                <a16:creationId xmlns:a16="http://schemas.microsoft.com/office/drawing/2014/main" id="{B43DACAE-B007-DF47-8C46-93582F4AD5F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588" y="536575"/>
            <a:ext cx="1444625"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TextBox 6">
            <a:extLst>
              <a:ext uri="{FF2B5EF4-FFF2-40B4-BE49-F238E27FC236}">
                <a16:creationId xmlns:a16="http://schemas.microsoft.com/office/drawing/2014/main" id="{F9C759E9-CC97-EE43-BBB7-BAF6FEBA26B4}"/>
              </a:ext>
            </a:extLst>
          </p:cNvPr>
          <p:cNvSpPr txBox="1">
            <a:spLocks noChangeArrowheads="1"/>
          </p:cNvSpPr>
          <p:nvPr/>
        </p:nvSpPr>
        <p:spPr bwMode="auto">
          <a:xfrm>
            <a:off x="2107840" y="4549655"/>
            <a:ext cx="5603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a:t>
            </a:r>
          </a:p>
        </p:txBody>
      </p:sp>
      <p:sp>
        <p:nvSpPr>
          <p:cNvPr id="45063" name="TextBox 7">
            <a:extLst>
              <a:ext uri="{FF2B5EF4-FFF2-40B4-BE49-F238E27FC236}">
                <a16:creationId xmlns:a16="http://schemas.microsoft.com/office/drawing/2014/main" id="{F9B066A3-1C25-AB4F-B834-276D32278D60}"/>
              </a:ext>
            </a:extLst>
          </p:cNvPr>
          <p:cNvSpPr txBox="1">
            <a:spLocks noChangeArrowheads="1"/>
          </p:cNvSpPr>
          <p:nvPr/>
        </p:nvSpPr>
        <p:spPr bwMode="auto">
          <a:xfrm>
            <a:off x="5029200" y="914400"/>
            <a:ext cx="6286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RR</a:t>
            </a:r>
          </a:p>
        </p:txBody>
      </p:sp>
      <p:sp>
        <p:nvSpPr>
          <p:cNvPr id="45064" name="TextBox 8">
            <a:extLst>
              <a:ext uri="{FF2B5EF4-FFF2-40B4-BE49-F238E27FC236}">
                <a16:creationId xmlns:a16="http://schemas.microsoft.com/office/drawing/2014/main" id="{A5B96E7D-65B6-6342-9DC7-763E21D47932}"/>
              </a:ext>
            </a:extLst>
          </p:cNvPr>
          <p:cNvSpPr txBox="1">
            <a:spLocks noChangeArrowheads="1"/>
          </p:cNvSpPr>
          <p:nvPr/>
        </p:nvSpPr>
        <p:spPr bwMode="auto">
          <a:xfrm>
            <a:off x="7008183" y="4318673"/>
            <a:ext cx="765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a:t>
            </a:r>
          </a:p>
        </p:txBody>
      </p:sp>
      <p:sp>
        <p:nvSpPr>
          <p:cNvPr id="45066" name="TextBox 10">
            <a:extLst>
              <a:ext uri="{FF2B5EF4-FFF2-40B4-BE49-F238E27FC236}">
                <a16:creationId xmlns:a16="http://schemas.microsoft.com/office/drawing/2014/main" id="{6347FF3B-5158-2746-A374-96B0A796034D}"/>
              </a:ext>
            </a:extLst>
          </p:cNvPr>
          <p:cNvSpPr txBox="1">
            <a:spLocks noChangeArrowheads="1"/>
          </p:cNvSpPr>
          <p:nvPr/>
        </p:nvSpPr>
        <p:spPr bwMode="auto">
          <a:xfrm>
            <a:off x="2967037" y="2667000"/>
            <a:ext cx="5953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PR</a:t>
            </a:r>
          </a:p>
        </p:txBody>
      </p:sp>
      <p:sp>
        <p:nvSpPr>
          <p:cNvPr id="45067" name="TextBox 11">
            <a:extLst>
              <a:ext uri="{FF2B5EF4-FFF2-40B4-BE49-F238E27FC236}">
                <a16:creationId xmlns:a16="http://schemas.microsoft.com/office/drawing/2014/main" id="{658A2A16-E373-5F4B-8314-12C069476E3B}"/>
              </a:ext>
            </a:extLst>
          </p:cNvPr>
          <p:cNvSpPr txBox="1">
            <a:spLocks noChangeArrowheads="1"/>
          </p:cNvSpPr>
          <p:nvPr/>
        </p:nvSpPr>
        <p:spPr bwMode="auto">
          <a:xfrm>
            <a:off x="1617933" y="708818"/>
            <a:ext cx="10048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PPRR</a:t>
            </a:r>
          </a:p>
        </p:txBody>
      </p:sp>
      <p:sp>
        <p:nvSpPr>
          <p:cNvPr id="45070" name="TextBox 15">
            <a:extLst>
              <a:ext uri="{FF2B5EF4-FFF2-40B4-BE49-F238E27FC236}">
                <a16:creationId xmlns:a16="http://schemas.microsoft.com/office/drawing/2014/main" id="{FDEFCDD4-3E34-E346-854A-E304B68143FB}"/>
              </a:ext>
            </a:extLst>
          </p:cNvPr>
          <p:cNvSpPr txBox="1">
            <a:spLocks noChangeArrowheads="1"/>
          </p:cNvSpPr>
          <p:nvPr/>
        </p:nvSpPr>
        <p:spPr bwMode="auto">
          <a:xfrm>
            <a:off x="6477000" y="3429000"/>
            <a:ext cx="987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a:t>
            </a:r>
          </a:p>
        </p:txBody>
      </p:sp>
      <p:sp>
        <p:nvSpPr>
          <p:cNvPr id="45071" name="TextBox 16">
            <a:extLst>
              <a:ext uri="{FF2B5EF4-FFF2-40B4-BE49-F238E27FC236}">
                <a16:creationId xmlns:a16="http://schemas.microsoft.com/office/drawing/2014/main" id="{1E62F259-8701-6C49-A41B-F97A1ED9D7FC}"/>
              </a:ext>
            </a:extLst>
          </p:cNvPr>
          <p:cNvSpPr txBox="1">
            <a:spLocks noChangeArrowheads="1"/>
          </p:cNvSpPr>
          <p:nvPr/>
        </p:nvSpPr>
        <p:spPr bwMode="auto">
          <a:xfrm>
            <a:off x="3657600" y="3429000"/>
            <a:ext cx="8858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MPR</a:t>
            </a:r>
          </a:p>
        </p:txBody>
      </p:sp>
      <p:sp>
        <p:nvSpPr>
          <p:cNvPr id="4" name="Freeform 3">
            <a:extLst>
              <a:ext uri="{FF2B5EF4-FFF2-40B4-BE49-F238E27FC236}">
                <a16:creationId xmlns:a16="http://schemas.microsoft.com/office/drawing/2014/main" id="{42AD68E7-C781-F14B-BCB5-B911B3E61AC2}"/>
              </a:ext>
            </a:extLst>
          </p:cNvPr>
          <p:cNvSpPr/>
          <p:nvPr/>
        </p:nvSpPr>
        <p:spPr bwMode="auto">
          <a:xfrm>
            <a:off x="3031200" y="2015368"/>
            <a:ext cx="2685600" cy="2297432"/>
          </a:xfrm>
          <a:custGeom>
            <a:avLst/>
            <a:gdLst>
              <a:gd name="connsiteX0" fmla="*/ 1893600 w 2685600"/>
              <a:gd name="connsiteY0" fmla="*/ 632 h 2297432"/>
              <a:gd name="connsiteX1" fmla="*/ 1749600 w 2685600"/>
              <a:gd name="connsiteY1" fmla="*/ 7832 h 2297432"/>
              <a:gd name="connsiteX2" fmla="*/ 1720800 w 2685600"/>
              <a:gd name="connsiteY2" fmla="*/ 15032 h 2297432"/>
              <a:gd name="connsiteX3" fmla="*/ 1684800 w 2685600"/>
              <a:gd name="connsiteY3" fmla="*/ 65432 h 2297432"/>
              <a:gd name="connsiteX4" fmla="*/ 1641600 w 2685600"/>
              <a:gd name="connsiteY4" fmla="*/ 123032 h 2297432"/>
              <a:gd name="connsiteX5" fmla="*/ 1612800 w 2685600"/>
              <a:gd name="connsiteY5" fmla="*/ 180632 h 2297432"/>
              <a:gd name="connsiteX6" fmla="*/ 1598400 w 2685600"/>
              <a:gd name="connsiteY6" fmla="*/ 216632 h 2297432"/>
              <a:gd name="connsiteX7" fmla="*/ 1576800 w 2685600"/>
              <a:gd name="connsiteY7" fmla="*/ 252632 h 2297432"/>
              <a:gd name="connsiteX8" fmla="*/ 1562400 w 2685600"/>
              <a:gd name="connsiteY8" fmla="*/ 288632 h 2297432"/>
              <a:gd name="connsiteX9" fmla="*/ 1533600 w 2685600"/>
              <a:gd name="connsiteY9" fmla="*/ 331832 h 2297432"/>
              <a:gd name="connsiteX10" fmla="*/ 1504800 w 2685600"/>
              <a:gd name="connsiteY10" fmla="*/ 389432 h 2297432"/>
              <a:gd name="connsiteX11" fmla="*/ 1483200 w 2685600"/>
              <a:gd name="connsiteY11" fmla="*/ 432632 h 2297432"/>
              <a:gd name="connsiteX12" fmla="*/ 1461600 w 2685600"/>
              <a:gd name="connsiteY12" fmla="*/ 504632 h 2297432"/>
              <a:gd name="connsiteX13" fmla="*/ 1454400 w 2685600"/>
              <a:gd name="connsiteY13" fmla="*/ 526232 h 2297432"/>
              <a:gd name="connsiteX14" fmla="*/ 1447200 w 2685600"/>
              <a:gd name="connsiteY14" fmla="*/ 547832 h 2297432"/>
              <a:gd name="connsiteX15" fmla="*/ 1432800 w 2685600"/>
              <a:gd name="connsiteY15" fmla="*/ 569432 h 2297432"/>
              <a:gd name="connsiteX16" fmla="*/ 1425600 w 2685600"/>
              <a:gd name="connsiteY16" fmla="*/ 591032 h 2297432"/>
              <a:gd name="connsiteX17" fmla="*/ 1396800 w 2685600"/>
              <a:gd name="connsiteY17" fmla="*/ 619832 h 2297432"/>
              <a:gd name="connsiteX18" fmla="*/ 1368000 w 2685600"/>
              <a:gd name="connsiteY18" fmla="*/ 655832 h 2297432"/>
              <a:gd name="connsiteX19" fmla="*/ 1346400 w 2685600"/>
              <a:gd name="connsiteY19" fmla="*/ 670232 h 2297432"/>
              <a:gd name="connsiteX20" fmla="*/ 1274400 w 2685600"/>
              <a:gd name="connsiteY20" fmla="*/ 727832 h 2297432"/>
              <a:gd name="connsiteX21" fmla="*/ 1245600 w 2685600"/>
              <a:gd name="connsiteY21" fmla="*/ 771032 h 2297432"/>
              <a:gd name="connsiteX22" fmla="*/ 1209600 w 2685600"/>
              <a:gd name="connsiteY22" fmla="*/ 821432 h 2297432"/>
              <a:gd name="connsiteX23" fmla="*/ 1202400 w 2685600"/>
              <a:gd name="connsiteY23" fmla="*/ 843032 h 2297432"/>
              <a:gd name="connsiteX24" fmla="*/ 1166400 w 2685600"/>
              <a:gd name="connsiteY24" fmla="*/ 850232 h 2297432"/>
              <a:gd name="connsiteX25" fmla="*/ 1144800 w 2685600"/>
              <a:gd name="connsiteY25" fmla="*/ 864632 h 2297432"/>
              <a:gd name="connsiteX26" fmla="*/ 1087200 w 2685600"/>
              <a:gd name="connsiteY26" fmla="*/ 893432 h 2297432"/>
              <a:gd name="connsiteX27" fmla="*/ 1058400 w 2685600"/>
              <a:gd name="connsiteY27" fmla="*/ 922232 h 2297432"/>
              <a:gd name="connsiteX28" fmla="*/ 1015200 w 2685600"/>
              <a:gd name="connsiteY28" fmla="*/ 943832 h 2297432"/>
              <a:gd name="connsiteX29" fmla="*/ 936000 w 2685600"/>
              <a:gd name="connsiteY29" fmla="*/ 1008632 h 2297432"/>
              <a:gd name="connsiteX30" fmla="*/ 849600 w 2685600"/>
              <a:gd name="connsiteY30" fmla="*/ 1066232 h 2297432"/>
              <a:gd name="connsiteX31" fmla="*/ 806400 w 2685600"/>
              <a:gd name="connsiteY31" fmla="*/ 1095032 h 2297432"/>
              <a:gd name="connsiteX32" fmla="*/ 770400 w 2685600"/>
              <a:gd name="connsiteY32" fmla="*/ 1123832 h 2297432"/>
              <a:gd name="connsiteX33" fmla="*/ 727200 w 2685600"/>
              <a:gd name="connsiteY33" fmla="*/ 1152632 h 2297432"/>
              <a:gd name="connsiteX34" fmla="*/ 662400 w 2685600"/>
              <a:gd name="connsiteY34" fmla="*/ 1210232 h 2297432"/>
              <a:gd name="connsiteX35" fmla="*/ 597600 w 2685600"/>
              <a:gd name="connsiteY35" fmla="*/ 1260632 h 2297432"/>
              <a:gd name="connsiteX36" fmla="*/ 561600 w 2685600"/>
              <a:gd name="connsiteY36" fmla="*/ 1289432 h 2297432"/>
              <a:gd name="connsiteX37" fmla="*/ 511200 w 2685600"/>
              <a:gd name="connsiteY37" fmla="*/ 1339832 h 2297432"/>
              <a:gd name="connsiteX38" fmla="*/ 482400 w 2685600"/>
              <a:gd name="connsiteY38" fmla="*/ 1383032 h 2297432"/>
              <a:gd name="connsiteX39" fmla="*/ 475200 w 2685600"/>
              <a:gd name="connsiteY39" fmla="*/ 1404632 h 2297432"/>
              <a:gd name="connsiteX40" fmla="*/ 468000 w 2685600"/>
              <a:gd name="connsiteY40" fmla="*/ 1455032 h 2297432"/>
              <a:gd name="connsiteX41" fmla="*/ 410400 w 2685600"/>
              <a:gd name="connsiteY41" fmla="*/ 1534232 h 2297432"/>
              <a:gd name="connsiteX42" fmla="*/ 403200 w 2685600"/>
              <a:gd name="connsiteY42" fmla="*/ 1555832 h 2297432"/>
              <a:gd name="connsiteX43" fmla="*/ 388800 w 2685600"/>
              <a:gd name="connsiteY43" fmla="*/ 1577432 h 2297432"/>
              <a:gd name="connsiteX44" fmla="*/ 338400 w 2685600"/>
              <a:gd name="connsiteY44" fmla="*/ 1642232 h 2297432"/>
              <a:gd name="connsiteX45" fmla="*/ 316800 w 2685600"/>
              <a:gd name="connsiteY45" fmla="*/ 1678232 h 2297432"/>
              <a:gd name="connsiteX46" fmla="*/ 302400 w 2685600"/>
              <a:gd name="connsiteY46" fmla="*/ 1707032 h 2297432"/>
              <a:gd name="connsiteX47" fmla="*/ 266400 w 2685600"/>
              <a:gd name="connsiteY47" fmla="*/ 1750232 h 2297432"/>
              <a:gd name="connsiteX48" fmla="*/ 223200 w 2685600"/>
              <a:gd name="connsiteY48" fmla="*/ 1822232 h 2297432"/>
              <a:gd name="connsiteX49" fmla="*/ 208800 w 2685600"/>
              <a:gd name="connsiteY49" fmla="*/ 1843832 h 2297432"/>
              <a:gd name="connsiteX50" fmla="*/ 187200 w 2685600"/>
              <a:gd name="connsiteY50" fmla="*/ 1887032 h 2297432"/>
              <a:gd name="connsiteX51" fmla="*/ 144000 w 2685600"/>
              <a:gd name="connsiteY51" fmla="*/ 1959032 h 2297432"/>
              <a:gd name="connsiteX52" fmla="*/ 129600 w 2685600"/>
              <a:gd name="connsiteY52" fmla="*/ 1980632 h 2297432"/>
              <a:gd name="connsiteX53" fmla="*/ 115200 w 2685600"/>
              <a:gd name="connsiteY53" fmla="*/ 2002232 h 2297432"/>
              <a:gd name="connsiteX54" fmla="*/ 93600 w 2685600"/>
              <a:gd name="connsiteY54" fmla="*/ 2023832 h 2297432"/>
              <a:gd name="connsiteX55" fmla="*/ 50400 w 2685600"/>
              <a:gd name="connsiteY55" fmla="*/ 2088632 h 2297432"/>
              <a:gd name="connsiteX56" fmla="*/ 21600 w 2685600"/>
              <a:gd name="connsiteY56" fmla="*/ 2131832 h 2297432"/>
              <a:gd name="connsiteX57" fmla="*/ 7200 w 2685600"/>
              <a:gd name="connsiteY57" fmla="*/ 2153432 h 2297432"/>
              <a:gd name="connsiteX58" fmla="*/ 0 w 2685600"/>
              <a:gd name="connsiteY58" fmla="*/ 2175032 h 2297432"/>
              <a:gd name="connsiteX59" fmla="*/ 21600 w 2685600"/>
              <a:gd name="connsiteY59" fmla="*/ 2261432 h 2297432"/>
              <a:gd name="connsiteX60" fmla="*/ 28800 w 2685600"/>
              <a:gd name="connsiteY60" fmla="*/ 2283032 h 2297432"/>
              <a:gd name="connsiteX61" fmla="*/ 50400 w 2685600"/>
              <a:gd name="connsiteY61" fmla="*/ 2297432 h 2297432"/>
              <a:gd name="connsiteX62" fmla="*/ 129600 w 2685600"/>
              <a:gd name="connsiteY62" fmla="*/ 2290232 h 2297432"/>
              <a:gd name="connsiteX63" fmla="*/ 158400 w 2685600"/>
              <a:gd name="connsiteY63" fmla="*/ 2283032 h 2297432"/>
              <a:gd name="connsiteX64" fmla="*/ 223200 w 2685600"/>
              <a:gd name="connsiteY64" fmla="*/ 2268632 h 2297432"/>
              <a:gd name="connsiteX65" fmla="*/ 273600 w 2685600"/>
              <a:gd name="connsiteY65" fmla="*/ 2254232 h 2297432"/>
              <a:gd name="connsiteX66" fmla="*/ 316800 w 2685600"/>
              <a:gd name="connsiteY66" fmla="*/ 2247032 h 2297432"/>
              <a:gd name="connsiteX67" fmla="*/ 410400 w 2685600"/>
              <a:gd name="connsiteY67" fmla="*/ 2218232 h 2297432"/>
              <a:gd name="connsiteX68" fmla="*/ 453600 w 2685600"/>
              <a:gd name="connsiteY68" fmla="*/ 2203832 h 2297432"/>
              <a:gd name="connsiteX69" fmla="*/ 518400 w 2685600"/>
              <a:gd name="connsiteY69" fmla="*/ 2182232 h 2297432"/>
              <a:gd name="connsiteX70" fmla="*/ 540000 w 2685600"/>
              <a:gd name="connsiteY70" fmla="*/ 2175032 h 2297432"/>
              <a:gd name="connsiteX71" fmla="*/ 590400 w 2685600"/>
              <a:gd name="connsiteY71" fmla="*/ 2153432 h 2297432"/>
              <a:gd name="connsiteX72" fmla="*/ 619200 w 2685600"/>
              <a:gd name="connsiteY72" fmla="*/ 2139032 h 2297432"/>
              <a:gd name="connsiteX73" fmla="*/ 640800 w 2685600"/>
              <a:gd name="connsiteY73" fmla="*/ 2131832 h 2297432"/>
              <a:gd name="connsiteX74" fmla="*/ 662400 w 2685600"/>
              <a:gd name="connsiteY74" fmla="*/ 2117432 h 2297432"/>
              <a:gd name="connsiteX75" fmla="*/ 705600 w 2685600"/>
              <a:gd name="connsiteY75" fmla="*/ 2095832 h 2297432"/>
              <a:gd name="connsiteX76" fmla="*/ 734400 w 2685600"/>
              <a:gd name="connsiteY76" fmla="*/ 2067032 h 2297432"/>
              <a:gd name="connsiteX77" fmla="*/ 777600 w 2685600"/>
              <a:gd name="connsiteY77" fmla="*/ 2038232 h 2297432"/>
              <a:gd name="connsiteX78" fmla="*/ 835200 w 2685600"/>
              <a:gd name="connsiteY78" fmla="*/ 1987832 h 2297432"/>
              <a:gd name="connsiteX79" fmla="*/ 856800 w 2685600"/>
              <a:gd name="connsiteY79" fmla="*/ 1980632 h 2297432"/>
              <a:gd name="connsiteX80" fmla="*/ 885600 w 2685600"/>
              <a:gd name="connsiteY80" fmla="*/ 1966232 h 2297432"/>
              <a:gd name="connsiteX81" fmla="*/ 914400 w 2685600"/>
              <a:gd name="connsiteY81" fmla="*/ 1959032 h 2297432"/>
              <a:gd name="connsiteX82" fmla="*/ 943200 w 2685600"/>
              <a:gd name="connsiteY82" fmla="*/ 1944632 h 2297432"/>
              <a:gd name="connsiteX83" fmla="*/ 1029600 w 2685600"/>
              <a:gd name="connsiteY83" fmla="*/ 1930232 h 2297432"/>
              <a:gd name="connsiteX84" fmla="*/ 1094400 w 2685600"/>
              <a:gd name="connsiteY84" fmla="*/ 1915832 h 2297432"/>
              <a:gd name="connsiteX85" fmla="*/ 1116000 w 2685600"/>
              <a:gd name="connsiteY85" fmla="*/ 1908632 h 2297432"/>
              <a:gd name="connsiteX86" fmla="*/ 1152000 w 2685600"/>
              <a:gd name="connsiteY86" fmla="*/ 1865432 h 2297432"/>
              <a:gd name="connsiteX87" fmla="*/ 1159200 w 2685600"/>
              <a:gd name="connsiteY87" fmla="*/ 1843832 h 2297432"/>
              <a:gd name="connsiteX88" fmla="*/ 1173600 w 2685600"/>
              <a:gd name="connsiteY88" fmla="*/ 1822232 h 2297432"/>
              <a:gd name="connsiteX89" fmla="*/ 1267200 w 2685600"/>
              <a:gd name="connsiteY89" fmla="*/ 1815032 h 2297432"/>
              <a:gd name="connsiteX90" fmla="*/ 1310400 w 2685600"/>
              <a:gd name="connsiteY90" fmla="*/ 1800632 h 2297432"/>
              <a:gd name="connsiteX91" fmla="*/ 1332000 w 2685600"/>
              <a:gd name="connsiteY91" fmla="*/ 1793432 h 2297432"/>
              <a:gd name="connsiteX92" fmla="*/ 1382400 w 2685600"/>
              <a:gd name="connsiteY92" fmla="*/ 1779032 h 2297432"/>
              <a:gd name="connsiteX93" fmla="*/ 1411200 w 2685600"/>
              <a:gd name="connsiteY93" fmla="*/ 1771832 h 2297432"/>
              <a:gd name="connsiteX94" fmla="*/ 1432800 w 2685600"/>
              <a:gd name="connsiteY94" fmla="*/ 1764632 h 2297432"/>
              <a:gd name="connsiteX95" fmla="*/ 1504800 w 2685600"/>
              <a:gd name="connsiteY95" fmla="*/ 1743032 h 2297432"/>
              <a:gd name="connsiteX96" fmla="*/ 1526400 w 2685600"/>
              <a:gd name="connsiteY96" fmla="*/ 1728632 h 2297432"/>
              <a:gd name="connsiteX97" fmla="*/ 1569600 w 2685600"/>
              <a:gd name="connsiteY97" fmla="*/ 1714232 h 2297432"/>
              <a:gd name="connsiteX98" fmla="*/ 1591200 w 2685600"/>
              <a:gd name="connsiteY98" fmla="*/ 1707032 h 2297432"/>
              <a:gd name="connsiteX99" fmla="*/ 1612800 w 2685600"/>
              <a:gd name="connsiteY99" fmla="*/ 1699832 h 2297432"/>
              <a:gd name="connsiteX100" fmla="*/ 1641600 w 2685600"/>
              <a:gd name="connsiteY100" fmla="*/ 1692632 h 2297432"/>
              <a:gd name="connsiteX101" fmla="*/ 1684800 w 2685600"/>
              <a:gd name="connsiteY101" fmla="*/ 1707032 h 2297432"/>
              <a:gd name="connsiteX102" fmla="*/ 1728000 w 2685600"/>
              <a:gd name="connsiteY102" fmla="*/ 1735832 h 2297432"/>
              <a:gd name="connsiteX103" fmla="*/ 1749600 w 2685600"/>
              <a:gd name="connsiteY103" fmla="*/ 1750232 h 2297432"/>
              <a:gd name="connsiteX104" fmla="*/ 1792800 w 2685600"/>
              <a:gd name="connsiteY104" fmla="*/ 1764632 h 2297432"/>
              <a:gd name="connsiteX105" fmla="*/ 1814400 w 2685600"/>
              <a:gd name="connsiteY105" fmla="*/ 1771832 h 2297432"/>
              <a:gd name="connsiteX106" fmla="*/ 1857600 w 2685600"/>
              <a:gd name="connsiteY106" fmla="*/ 1793432 h 2297432"/>
              <a:gd name="connsiteX107" fmla="*/ 1872000 w 2685600"/>
              <a:gd name="connsiteY107" fmla="*/ 1815032 h 2297432"/>
              <a:gd name="connsiteX108" fmla="*/ 1879200 w 2685600"/>
              <a:gd name="connsiteY108" fmla="*/ 1836632 h 2297432"/>
              <a:gd name="connsiteX109" fmla="*/ 1900800 w 2685600"/>
              <a:gd name="connsiteY109" fmla="*/ 1851032 h 2297432"/>
              <a:gd name="connsiteX110" fmla="*/ 1915200 w 2685600"/>
              <a:gd name="connsiteY110" fmla="*/ 1901432 h 2297432"/>
              <a:gd name="connsiteX111" fmla="*/ 1929600 w 2685600"/>
              <a:gd name="connsiteY111" fmla="*/ 1923032 h 2297432"/>
              <a:gd name="connsiteX112" fmla="*/ 1965600 w 2685600"/>
              <a:gd name="connsiteY112" fmla="*/ 1966232 h 2297432"/>
              <a:gd name="connsiteX113" fmla="*/ 1987200 w 2685600"/>
              <a:gd name="connsiteY113" fmla="*/ 2031032 h 2297432"/>
              <a:gd name="connsiteX114" fmla="*/ 1994400 w 2685600"/>
              <a:gd name="connsiteY114" fmla="*/ 2052632 h 2297432"/>
              <a:gd name="connsiteX115" fmla="*/ 2008800 w 2685600"/>
              <a:gd name="connsiteY115" fmla="*/ 2074232 h 2297432"/>
              <a:gd name="connsiteX116" fmla="*/ 2016000 w 2685600"/>
              <a:gd name="connsiteY116" fmla="*/ 2095832 h 2297432"/>
              <a:gd name="connsiteX117" fmla="*/ 2037600 w 2685600"/>
              <a:gd name="connsiteY117" fmla="*/ 2103032 h 2297432"/>
              <a:gd name="connsiteX118" fmla="*/ 2116800 w 2685600"/>
              <a:gd name="connsiteY118" fmla="*/ 2095832 h 2297432"/>
              <a:gd name="connsiteX119" fmla="*/ 2167200 w 2685600"/>
              <a:gd name="connsiteY119" fmla="*/ 2074232 h 2297432"/>
              <a:gd name="connsiteX120" fmla="*/ 2210400 w 2685600"/>
              <a:gd name="connsiteY120" fmla="*/ 2059832 h 2297432"/>
              <a:gd name="connsiteX121" fmla="*/ 2268000 w 2685600"/>
              <a:gd name="connsiteY121" fmla="*/ 2045432 h 2297432"/>
              <a:gd name="connsiteX122" fmla="*/ 2325600 w 2685600"/>
              <a:gd name="connsiteY122" fmla="*/ 2031032 h 2297432"/>
              <a:gd name="connsiteX123" fmla="*/ 2347200 w 2685600"/>
              <a:gd name="connsiteY123" fmla="*/ 2023832 h 2297432"/>
              <a:gd name="connsiteX124" fmla="*/ 2368800 w 2685600"/>
              <a:gd name="connsiteY124" fmla="*/ 2009432 h 2297432"/>
              <a:gd name="connsiteX125" fmla="*/ 2383200 w 2685600"/>
              <a:gd name="connsiteY125" fmla="*/ 1987832 h 2297432"/>
              <a:gd name="connsiteX126" fmla="*/ 2419200 w 2685600"/>
              <a:gd name="connsiteY126" fmla="*/ 1944632 h 2297432"/>
              <a:gd name="connsiteX127" fmla="*/ 2426400 w 2685600"/>
              <a:gd name="connsiteY127" fmla="*/ 1923032 h 2297432"/>
              <a:gd name="connsiteX128" fmla="*/ 2462400 w 2685600"/>
              <a:gd name="connsiteY128" fmla="*/ 1872632 h 2297432"/>
              <a:gd name="connsiteX129" fmla="*/ 2469600 w 2685600"/>
              <a:gd name="connsiteY129" fmla="*/ 1851032 h 2297432"/>
              <a:gd name="connsiteX130" fmla="*/ 2498400 w 2685600"/>
              <a:gd name="connsiteY130" fmla="*/ 1807832 h 2297432"/>
              <a:gd name="connsiteX131" fmla="*/ 2520000 w 2685600"/>
              <a:gd name="connsiteY131" fmla="*/ 1743032 h 2297432"/>
              <a:gd name="connsiteX132" fmla="*/ 2527200 w 2685600"/>
              <a:gd name="connsiteY132" fmla="*/ 1721432 h 2297432"/>
              <a:gd name="connsiteX133" fmla="*/ 2534400 w 2685600"/>
              <a:gd name="connsiteY133" fmla="*/ 1692632 h 2297432"/>
              <a:gd name="connsiteX134" fmla="*/ 2541600 w 2685600"/>
              <a:gd name="connsiteY134" fmla="*/ 1656632 h 2297432"/>
              <a:gd name="connsiteX135" fmla="*/ 2556000 w 2685600"/>
              <a:gd name="connsiteY135" fmla="*/ 1613432 h 2297432"/>
              <a:gd name="connsiteX136" fmla="*/ 2563200 w 2685600"/>
              <a:gd name="connsiteY136" fmla="*/ 1591832 h 2297432"/>
              <a:gd name="connsiteX137" fmla="*/ 2570400 w 2685600"/>
              <a:gd name="connsiteY137" fmla="*/ 1570232 h 2297432"/>
              <a:gd name="connsiteX138" fmla="*/ 2584800 w 2685600"/>
              <a:gd name="connsiteY138" fmla="*/ 1548632 h 2297432"/>
              <a:gd name="connsiteX139" fmla="*/ 2599200 w 2685600"/>
              <a:gd name="connsiteY139" fmla="*/ 1505432 h 2297432"/>
              <a:gd name="connsiteX140" fmla="*/ 2606400 w 2685600"/>
              <a:gd name="connsiteY140" fmla="*/ 1483832 h 2297432"/>
              <a:gd name="connsiteX141" fmla="*/ 2613600 w 2685600"/>
              <a:gd name="connsiteY141" fmla="*/ 1404632 h 2297432"/>
              <a:gd name="connsiteX142" fmla="*/ 2620800 w 2685600"/>
              <a:gd name="connsiteY142" fmla="*/ 1383032 h 2297432"/>
              <a:gd name="connsiteX143" fmla="*/ 2628000 w 2685600"/>
              <a:gd name="connsiteY143" fmla="*/ 1339832 h 2297432"/>
              <a:gd name="connsiteX144" fmla="*/ 2635200 w 2685600"/>
              <a:gd name="connsiteY144" fmla="*/ 1318232 h 2297432"/>
              <a:gd name="connsiteX145" fmla="*/ 2656800 w 2685600"/>
              <a:gd name="connsiteY145" fmla="*/ 1253432 h 2297432"/>
              <a:gd name="connsiteX146" fmla="*/ 2671200 w 2685600"/>
              <a:gd name="connsiteY146" fmla="*/ 1203032 h 2297432"/>
              <a:gd name="connsiteX147" fmla="*/ 2685600 w 2685600"/>
              <a:gd name="connsiteY147" fmla="*/ 1152632 h 2297432"/>
              <a:gd name="connsiteX148" fmla="*/ 2678400 w 2685600"/>
              <a:gd name="connsiteY148" fmla="*/ 1116632 h 2297432"/>
              <a:gd name="connsiteX149" fmla="*/ 2613600 w 2685600"/>
              <a:gd name="connsiteY149" fmla="*/ 1080632 h 2297432"/>
              <a:gd name="connsiteX150" fmla="*/ 2592000 w 2685600"/>
              <a:gd name="connsiteY150" fmla="*/ 1015832 h 2297432"/>
              <a:gd name="connsiteX151" fmla="*/ 2584800 w 2685600"/>
              <a:gd name="connsiteY151" fmla="*/ 994232 h 2297432"/>
              <a:gd name="connsiteX152" fmla="*/ 2577600 w 2685600"/>
              <a:gd name="connsiteY152" fmla="*/ 972632 h 2297432"/>
              <a:gd name="connsiteX153" fmla="*/ 2592000 w 2685600"/>
              <a:gd name="connsiteY153" fmla="*/ 907832 h 2297432"/>
              <a:gd name="connsiteX154" fmla="*/ 2606400 w 2685600"/>
              <a:gd name="connsiteY154" fmla="*/ 886232 h 2297432"/>
              <a:gd name="connsiteX155" fmla="*/ 2606400 w 2685600"/>
              <a:gd name="connsiteY155" fmla="*/ 598232 h 2297432"/>
              <a:gd name="connsiteX156" fmla="*/ 2541600 w 2685600"/>
              <a:gd name="connsiteY156" fmla="*/ 562232 h 2297432"/>
              <a:gd name="connsiteX157" fmla="*/ 2520000 w 2685600"/>
              <a:gd name="connsiteY157" fmla="*/ 540632 h 2297432"/>
              <a:gd name="connsiteX158" fmla="*/ 2498400 w 2685600"/>
              <a:gd name="connsiteY158" fmla="*/ 533432 h 2297432"/>
              <a:gd name="connsiteX159" fmla="*/ 2491200 w 2685600"/>
              <a:gd name="connsiteY159" fmla="*/ 439832 h 2297432"/>
              <a:gd name="connsiteX160" fmla="*/ 2476800 w 2685600"/>
              <a:gd name="connsiteY160" fmla="*/ 382232 h 2297432"/>
              <a:gd name="connsiteX161" fmla="*/ 2469600 w 2685600"/>
              <a:gd name="connsiteY161" fmla="*/ 360632 h 2297432"/>
              <a:gd name="connsiteX162" fmla="*/ 2440800 w 2685600"/>
              <a:gd name="connsiteY162" fmla="*/ 317432 h 2297432"/>
              <a:gd name="connsiteX163" fmla="*/ 2426400 w 2685600"/>
              <a:gd name="connsiteY163" fmla="*/ 295832 h 2297432"/>
              <a:gd name="connsiteX164" fmla="*/ 2404800 w 2685600"/>
              <a:gd name="connsiteY164" fmla="*/ 274232 h 2297432"/>
              <a:gd name="connsiteX165" fmla="*/ 2361600 w 2685600"/>
              <a:gd name="connsiteY165" fmla="*/ 245432 h 2297432"/>
              <a:gd name="connsiteX166" fmla="*/ 2296800 w 2685600"/>
              <a:gd name="connsiteY166" fmla="*/ 195032 h 2297432"/>
              <a:gd name="connsiteX167" fmla="*/ 2275200 w 2685600"/>
              <a:gd name="connsiteY167" fmla="*/ 180632 h 2297432"/>
              <a:gd name="connsiteX168" fmla="*/ 2232000 w 2685600"/>
              <a:gd name="connsiteY168" fmla="*/ 137432 h 2297432"/>
              <a:gd name="connsiteX169" fmla="*/ 2224800 w 2685600"/>
              <a:gd name="connsiteY169" fmla="*/ 115832 h 2297432"/>
              <a:gd name="connsiteX170" fmla="*/ 2210400 w 2685600"/>
              <a:gd name="connsiteY170" fmla="*/ 94232 h 2297432"/>
              <a:gd name="connsiteX171" fmla="*/ 2167200 w 2685600"/>
              <a:gd name="connsiteY171" fmla="*/ 72632 h 2297432"/>
              <a:gd name="connsiteX172" fmla="*/ 2145600 w 2685600"/>
              <a:gd name="connsiteY172" fmla="*/ 51032 h 2297432"/>
              <a:gd name="connsiteX173" fmla="*/ 2131200 w 2685600"/>
              <a:gd name="connsiteY173" fmla="*/ 29432 h 2297432"/>
              <a:gd name="connsiteX174" fmla="*/ 2109600 w 2685600"/>
              <a:gd name="connsiteY174" fmla="*/ 22232 h 2297432"/>
              <a:gd name="connsiteX175" fmla="*/ 1965600 w 2685600"/>
              <a:gd name="connsiteY175" fmla="*/ 7832 h 2297432"/>
              <a:gd name="connsiteX176" fmla="*/ 1893600 w 2685600"/>
              <a:gd name="connsiteY176" fmla="*/ 632 h 229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Lst>
            <a:rect l="l" t="t" r="r" b="b"/>
            <a:pathLst>
              <a:path w="2685600" h="2297432">
                <a:moveTo>
                  <a:pt x="1893600" y="632"/>
                </a:moveTo>
                <a:cubicBezTo>
                  <a:pt x="1857600" y="632"/>
                  <a:pt x="1797494" y="3841"/>
                  <a:pt x="1749600" y="7832"/>
                </a:cubicBezTo>
                <a:cubicBezTo>
                  <a:pt x="1739739" y="8654"/>
                  <a:pt x="1728852" y="9280"/>
                  <a:pt x="1720800" y="15032"/>
                </a:cubicBezTo>
                <a:cubicBezTo>
                  <a:pt x="1713586" y="20185"/>
                  <a:pt x="1691738" y="55892"/>
                  <a:pt x="1684800" y="65432"/>
                </a:cubicBezTo>
                <a:cubicBezTo>
                  <a:pt x="1670684" y="84842"/>
                  <a:pt x="1641600" y="123032"/>
                  <a:pt x="1641600" y="123032"/>
                </a:cubicBezTo>
                <a:cubicBezTo>
                  <a:pt x="1626673" y="182741"/>
                  <a:pt x="1646179" y="120551"/>
                  <a:pt x="1612800" y="180632"/>
                </a:cubicBezTo>
                <a:cubicBezTo>
                  <a:pt x="1606523" y="191930"/>
                  <a:pt x="1604180" y="205072"/>
                  <a:pt x="1598400" y="216632"/>
                </a:cubicBezTo>
                <a:cubicBezTo>
                  <a:pt x="1592142" y="229149"/>
                  <a:pt x="1583058" y="240115"/>
                  <a:pt x="1576800" y="252632"/>
                </a:cubicBezTo>
                <a:cubicBezTo>
                  <a:pt x="1571020" y="264192"/>
                  <a:pt x="1568589" y="277286"/>
                  <a:pt x="1562400" y="288632"/>
                </a:cubicBezTo>
                <a:cubicBezTo>
                  <a:pt x="1554113" y="303825"/>
                  <a:pt x="1541340" y="316352"/>
                  <a:pt x="1533600" y="331832"/>
                </a:cubicBezTo>
                <a:cubicBezTo>
                  <a:pt x="1524000" y="351032"/>
                  <a:pt x="1511588" y="369067"/>
                  <a:pt x="1504800" y="389432"/>
                </a:cubicBezTo>
                <a:cubicBezTo>
                  <a:pt x="1494864" y="419241"/>
                  <a:pt x="1501810" y="404717"/>
                  <a:pt x="1483200" y="432632"/>
                </a:cubicBezTo>
                <a:cubicBezTo>
                  <a:pt x="1472319" y="476158"/>
                  <a:pt x="1479129" y="452044"/>
                  <a:pt x="1461600" y="504632"/>
                </a:cubicBezTo>
                <a:lnTo>
                  <a:pt x="1454400" y="526232"/>
                </a:lnTo>
                <a:cubicBezTo>
                  <a:pt x="1452000" y="533432"/>
                  <a:pt x="1451410" y="541517"/>
                  <a:pt x="1447200" y="547832"/>
                </a:cubicBezTo>
                <a:cubicBezTo>
                  <a:pt x="1442400" y="555032"/>
                  <a:pt x="1436670" y="561692"/>
                  <a:pt x="1432800" y="569432"/>
                </a:cubicBezTo>
                <a:cubicBezTo>
                  <a:pt x="1429406" y="576220"/>
                  <a:pt x="1430011" y="584856"/>
                  <a:pt x="1425600" y="591032"/>
                </a:cubicBezTo>
                <a:cubicBezTo>
                  <a:pt x="1417709" y="602080"/>
                  <a:pt x="1405820" y="609685"/>
                  <a:pt x="1396800" y="619832"/>
                </a:cubicBezTo>
                <a:cubicBezTo>
                  <a:pt x="1386590" y="631318"/>
                  <a:pt x="1378866" y="644966"/>
                  <a:pt x="1368000" y="655832"/>
                </a:cubicBezTo>
                <a:cubicBezTo>
                  <a:pt x="1361881" y="661951"/>
                  <a:pt x="1352868" y="664483"/>
                  <a:pt x="1346400" y="670232"/>
                </a:cubicBezTo>
                <a:cubicBezTo>
                  <a:pt x="1281099" y="728277"/>
                  <a:pt x="1329063" y="700501"/>
                  <a:pt x="1274400" y="727832"/>
                </a:cubicBezTo>
                <a:cubicBezTo>
                  <a:pt x="1264800" y="742232"/>
                  <a:pt x="1255984" y="757187"/>
                  <a:pt x="1245600" y="771032"/>
                </a:cubicBezTo>
                <a:cubicBezTo>
                  <a:pt x="1240708" y="777555"/>
                  <a:pt x="1214864" y="810904"/>
                  <a:pt x="1209600" y="821432"/>
                </a:cubicBezTo>
                <a:cubicBezTo>
                  <a:pt x="1206206" y="828220"/>
                  <a:pt x="1208715" y="838822"/>
                  <a:pt x="1202400" y="843032"/>
                </a:cubicBezTo>
                <a:cubicBezTo>
                  <a:pt x="1192218" y="849820"/>
                  <a:pt x="1178400" y="847832"/>
                  <a:pt x="1166400" y="850232"/>
                </a:cubicBezTo>
                <a:cubicBezTo>
                  <a:pt x="1159200" y="855032"/>
                  <a:pt x="1152397" y="860488"/>
                  <a:pt x="1144800" y="864632"/>
                </a:cubicBezTo>
                <a:cubicBezTo>
                  <a:pt x="1125955" y="874911"/>
                  <a:pt x="1105061" y="881525"/>
                  <a:pt x="1087200" y="893432"/>
                </a:cubicBezTo>
                <a:cubicBezTo>
                  <a:pt x="1075904" y="900963"/>
                  <a:pt x="1069522" y="914446"/>
                  <a:pt x="1058400" y="922232"/>
                </a:cubicBezTo>
                <a:cubicBezTo>
                  <a:pt x="1045211" y="931465"/>
                  <a:pt x="1028353" y="934548"/>
                  <a:pt x="1015200" y="943832"/>
                </a:cubicBezTo>
                <a:cubicBezTo>
                  <a:pt x="987333" y="963503"/>
                  <a:pt x="964382" y="989711"/>
                  <a:pt x="936000" y="1008632"/>
                </a:cubicBezTo>
                <a:lnTo>
                  <a:pt x="849600" y="1066232"/>
                </a:lnTo>
                <a:cubicBezTo>
                  <a:pt x="835200" y="1075832"/>
                  <a:pt x="819914" y="1084221"/>
                  <a:pt x="806400" y="1095032"/>
                </a:cubicBezTo>
                <a:cubicBezTo>
                  <a:pt x="794400" y="1104632"/>
                  <a:pt x="782828" y="1114793"/>
                  <a:pt x="770400" y="1123832"/>
                </a:cubicBezTo>
                <a:cubicBezTo>
                  <a:pt x="756403" y="1134011"/>
                  <a:pt x="741197" y="1142453"/>
                  <a:pt x="727200" y="1152632"/>
                </a:cubicBezTo>
                <a:cubicBezTo>
                  <a:pt x="651003" y="1208048"/>
                  <a:pt x="728213" y="1154544"/>
                  <a:pt x="662400" y="1210232"/>
                </a:cubicBezTo>
                <a:cubicBezTo>
                  <a:pt x="641511" y="1227908"/>
                  <a:pt x="619117" y="1243726"/>
                  <a:pt x="597600" y="1260632"/>
                </a:cubicBezTo>
                <a:cubicBezTo>
                  <a:pt x="585516" y="1270126"/>
                  <a:pt x="572466" y="1278566"/>
                  <a:pt x="561600" y="1289432"/>
                </a:cubicBezTo>
                <a:cubicBezTo>
                  <a:pt x="544800" y="1306232"/>
                  <a:pt x="524379" y="1320063"/>
                  <a:pt x="511200" y="1339832"/>
                </a:cubicBezTo>
                <a:cubicBezTo>
                  <a:pt x="501600" y="1354232"/>
                  <a:pt x="487873" y="1366613"/>
                  <a:pt x="482400" y="1383032"/>
                </a:cubicBezTo>
                <a:lnTo>
                  <a:pt x="475200" y="1404632"/>
                </a:lnTo>
                <a:cubicBezTo>
                  <a:pt x="472800" y="1421432"/>
                  <a:pt x="474092" y="1439193"/>
                  <a:pt x="468000" y="1455032"/>
                </a:cubicBezTo>
                <a:cubicBezTo>
                  <a:pt x="461088" y="1473003"/>
                  <a:pt x="423007" y="1518474"/>
                  <a:pt x="410400" y="1534232"/>
                </a:cubicBezTo>
                <a:cubicBezTo>
                  <a:pt x="408000" y="1541432"/>
                  <a:pt x="406594" y="1549044"/>
                  <a:pt x="403200" y="1555832"/>
                </a:cubicBezTo>
                <a:cubicBezTo>
                  <a:pt x="399330" y="1563572"/>
                  <a:pt x="393992" y="1570509"/>
                  <a:pt x="388800" y="1577432"/>
                </a:cubicBezTo>
                <a:cubicBezTo>
                  <a:pt x="372381" y="1599323"/>
                  <a:pt x="352479" y="1618767"/>
                  <a:pt x="338400" y="1642232"/>
                </a:cubicBezTo>
                <a:cubicBezTo>
                  <a:pt x="331200" y="1654232"/>
                  <a:pt x="323596" y="1665999"/>
                  <a:pt x="316800" y="1678232"/>
                </a:cubicBezTo>
                <a:cubicBezTo>
                  <a:pt x="311588" y="1687614"/>
                  <a:pt x="308639" y="1698298"/>
                  <a:pt x="302400" y="1707032"/>
                </a:cubicBezTo>
                <a:cubicBezTo>
                  <a:pt x="259853" y="1766598"/>
                  <a:pt x="299050" y="1693095"/>
                  <a:pt x="266400" y="1750232"/>
                </a:cubicBezTo>
                <a:cubicBezTo>
                  <a:pt x="222120" y="1827721"/>
                  <a:pt x="293653" y="1716553"/>
                  <a:pt x="223200" y="1822232"/>
                </a:cubicBezTo>
                <a:cubicBezTo>
                  <a:pt x="218400" y="1829432"/>
                  <a:pt x="211536" y="1835623"/>
                  <a:pt x="208800" y="1843832"/>
                </a:cubicBezTo>
                <a:cubicBezTo>
                  <a:pt x="195599" y="1883434"/>
                  <a:pt x="209532" y="1847951"/>
                  <a:pt x="187200" y="1887032"/>
                </a:cubicBezTo>
                <a:cubicBezTo>
                  <a:pt x="142920" y="1964521"/>
                  <a:pt x="214453" y="1853353"/>
                  <a:pt x="144000" y="1959032"/>
                </a:cubicBezTo>
                <a:lnTo>
                  <a:pt x="129600" y="1980632"/>
                </a:lnTo>
                <a:cubicBezTo>
                  <a:pt x="124800" y="1987832"/>
                  <a:pt x="121319" y="1996113"/>
                  <a:pt x="115200" y="2002232"/>
                </a:cubicBezTo>
                <a:cubicBezTo>
                  <a:pt x="108000" y="2009432"/>
                  <a:pt x="99851" y="2015795"/>
                  <a:pt x="93600" y="2023832"/>
                </a:cubicBezTo>
                <a:lnTo>
                  <a:pt x="50400" y="2088632"/>
                </a:lnTo>
                <a:lnTo>
                  <a:pt x="21600" y="2131832"/>
                </a:lnTo>
                <a:cubicBezTo>
                  <a:pt x="16800" y="2139032"/>
                  <a:pt x="9936" y="2145223"/>
                  <a:pt x="7200" y="2153432"/>
                </a:cubicBezTo>
                <a:lnTo>
                  <a:pt x="0" y="2175032"/>
                </a:lnTo>
                <a:cubicBezTo>
                  <a:pt x="9695" y="2233204"/>
                  <a:pt x="2584" y="2204383"/>
                  <a:pt x="21600" y="2261432"/>
                </a:cubicBezTo>
                <a:cubicBezTo>
                  <a:pt x="24000" y="2268632"/>
                  <a:pt x="22485" y="2278822"/>
                  <a:pt x="28800" y="2283032"/>
                </a:cubicBezTo>
                <a:lnTo>
                  <a:pt x="50400" y="2297432"/>
                </a:lnTo>
                <a:cubicBezTo>
                  <a:pt x="76800" y="2295032"/>
                  <a:pt x="103324" y="2293736"/>
                  <a:pt x="129600" y="2290232"/>
                </a:cubicBezTo>
                <a:cubicBezTo>
                  <a:pt x="139409" y="2288924"/>
                  <a:pt x="148740" y="2285179"/>
                  <a:pt x="158400" y="2283032"/>
                </a:cubicBezTo>
                <a:cubicBezTo>
                  <a:pt x="191806" y="2275608"/>
                  <a:pt x="192471" y="2277412"/>
                  <a:pt x="223200" y="2268632"/>
                </a:cubicBezTo>
                <a:cubicBezTo>
                  <a:pt x="255224" y="2259482"/>
                  <a:pt x="236086" y="2261735"/>
                  <a:pt x="273600" y="2254232"/>
                </a:cubicBezTo>
                <a:cubicBezTo>
                  <a:pt x="287915" y="2251369"/>
                  <a:pt x="302400" y="2249432"/>
                  <a:pt x="316800" y="2247032"/>
                </a:cubicBezTo>
                <a:cubicBezTo>
                  <a:pt x="416393" y="2204349"/>
                  <a:pt x="320597" y="2240683"/>
                  <a:pt x="410400" y="2218232"/>
                </a:cubicBezTo>
                <a:cubicBezTo>
                  <a:pt x="425126" y="2214551"/>
                  <a:pt x="439200" y="2208632"/>
                  <a:pt x="453600" y="2203832"/>
                </a:cubicBezTo>
                <a:lnTo>
                  <a:pt x="518400" y="2182232"/>
                </a:lnTo>
                <a:cubicBezTo>
                  <a:pt x="525600" y="2179832"/>
                  <a:pt x="533024" y="2178022"/>
                  <a:pt x="540000" y="2175032"/>
                </a:cubicBezTo>
                <a:cubicBezTo>
                  <a:pt x="556800" y="2167832"/>
                  <a:pt x="573760" y="2160995"/>
                  <a:pt x="590400" y="2153432"/>
                </a:cubicBezTo>
                <a:cubicBezTo>
                  <a:pt x="600171" y="2148991"/>
                  <a:pt x="609335" y="2143260"/>
                  <a:pt x="619200" y="2139032"/>
                </a:cubicBezTo>
                <a:cubicBezTo>
                  <a:pt x="626176" y="2136042"/>
                  <a:pt x="634012" y="2135226"/>
                  <a:pt x="640800" y="2131832"/>
                </a:cubicBezTo>
                <a:cubicBezTo>
                  <a:pt x="648540" y="2127962"/>
                  <a:pt x="654660" y="2121302"/>
                  <a:pt x="662400" y="2117432"/>
                </a:cubicBezTo>
                <a:cubicBezTo>
                  <a:pt x="693063" y="2102101"/>
                  <a:pt x="676712" y="2120593"/>
                  <a:pt x="705600" y="2095832"/>
                </a:cubicBezTo>
                <a:cubicBezTo>
                  <a:pt x="715908" y="2086997"/>
                  <a:pt x="723799" y="2075513"/>
                  <a:pt x="734400" y="2067032"/>
                </a:cubicBezTo>
                <a:cubicBezTo>
                  <a:pt x="747914" y="2056221"/>
                  <a:pt x="765362" y="2050470"/>
                  <a:pt x="777600" y="2038232"/>
                </a:cubicBezTo>
                <a:cubicBezTo>
                  <a:pt x="796189" y="2019643"/>
                  <a:pt x="812064" y="2001052"/>
                  <a:pt x="835200" y="1987832"/>
                </a:cubicBezTo>
                <a:cubicBezTo>
                  <a:pt x="841790" y="1984067"/>
                  <a:pt x="849824" y="1983622"/>
                  <a:pt x="856800" y="1980632"/>
                </a:cubicBezTo>
                <a:cubicBezTo>
                  <a:pt x="866665" y="1976404"/>
                  <a:pt x="875550" y="1970001"/>
                  <a:pt x="885600" y="1966232"/>
                </a:cubicBezTo>
                <a:cubicBezTo>
                  <a:pt x="894865" y="1962757"/>
                  <a:pt x="905135" y="1962507"/>
                  <a:pt x="914400" y="1959032"/>
                </a:cubicBezTo>
                <a:cubicBezTo>
                  <a:pt x="924450" y="1955263"/>
                  <a:pt x="933018" y="1948026"/>
                  <a:pt x="943200" y="1944632"/>
                </a:cubicBezTo>
                <a:cubicBezTo>
                  <a:pt x="960168" y="1938976"/>
                  <a:pt x="1016555" y="1932406"/>
                  <a:pt x="1029600" y="1930232"/>
                </a:cubicBezTo>
                <a:cubicBezTo>
                  <a:pt x="1047417" y="1927263"/>
                  <a:pt x="1076277" y="1921010"/>
                  <a:pt x="1094400" y="1915832"/>
                </a:cubicBezTo>
                <a:cubicBezTo>
                  <a:pt x="1101697" y="1913747"/>
                  <a:pt x="1108800" y="1911032"/>
                  <a:pt x="1116000" y="1908632"/>
                </a:cubicBezTo>
                <a:cubicBezTo>
                  <a:pt x="1131924" y="1892708"/>
                  <a:pt x="1141976" y="1885480"/>
                  <a:pt x="1152000" y="1865432"/>
                </a:cubicBezTo>
                <a:cubicBezTo>
                  <a:pt x="1155394" y="1858644"/>
                  <a:pt x="1155806" y="1850620"/>
                  <a:pt x="1159200" y="1843832"/>
                </a:cubicBezTo>
                <a:cubicBezTo>
                  <a:pt x="1163070" y="1836092"/>
                  <a:pt x="1165239" y="1824462"/>
                  <a:pt x="1173600" y="1822232"/>
                </a:cubicBezTo>
                <a:cubicBezTo>
                  <a:pt x="1203836" y="1814169"/>
                  <a:pt x="1236000" y="1817432"/>
                  <a:pt x="1267200" y="1815032"/>
                </a:cubicBezTo>
                <a:lnTo>
                  <a:pt x="1310400" y="1800632"/>
                </a:lnTo>
                <a:cubicBezTo>
                  <a:pt x="1317600" y="1798232"/>
                  <a:pt x="1324637" y="1795273"/>
                  <a:pt x="1332000" y="1793432"/>
                </a:cubicBezTo>
                <a:cubicBezTo>
                  <a:pt x="1422033" y="1770924"/>
                  <a:pt x="1310095" y="1799690"/>
                  <a:pt x="1382400" y="1779032"/>
                </a:cubicBezTo>
                <a:cubicBezTo>
                  <a:pt x="1391915" y="1776314"/>
                  <a:pt x="1401685" y="1774550"/>
                  <a:pt x="1411200" y="1771832"/>
                </a:cubicBezTo>
                <a:cubicBezTo>
                  <a:pt x="1418497" y="1769747"/>
                  <a:pt x="1425503" y="1766717"/>
                  <a:pt x="1432800" y="1764632"/>
                </a:cubicBezTo>
                <a:cubicBezTo>
                  <a:pt x="1450409" y="1759601"/>
                  <a:pt x="1491967" y="1751587"/>
                  <a:pt x="1504800" y="1743032"/>
                </a:cubicBezTo>
                <a:cubicBezTo>
                  <a:pt x="1512000" y="1738232"/>
                  <a:pt x="1518492" y="1732146"/>
                  <a:pt x="1526400" y="1728632"/>
                </a:cubicBezTo>
                <a:cubicBezTo>
                  <a:pt x="1540271" y="1722467"/>
                  <a:pt x="1555200" y="1719032"/>
                  <a:pt x="1569600" y="1714232"/>
                </a:cubicBezTo>
                <a:lnTo>
                  <a:pt x="1591200" y="1707032"/>
                </a:lnTo>
                <a:cubicBezTo>
                  <a:pt x="1598400" y="1704632"/>
                  <a:pt x="1605437" y="1701673"/>
                  <a:pt x="1612800" y="1699832"/>
                </a:cubicBezTo>
                <a:lnTo>
                  <a:pt x="1641600" y="1692632"/>
                </a:lnTo>
                <a:cubicBezTo>
                  <a:pt x="1656000" y="1697432"/>
                  <a:pt x="1672170" y="1698612"/>
                  <a:pt x="1684800" y="1707032"/>
                </a:cubicBezTo>
                <a:lnTo>
                  <a:pt x="1728000" y="1735832"/>
                </a:lnTo>
                <a:cubicBezTo>
                  <a:pt x="1735200" y="1740632"/>
                  <a:pt x="1741391" y="1747496"/>
                  <a:pt x="1749600" y="1750232"/>
                </a:cubicBezTo>
                <a:lnTo>
                  <a:pt x="1792800" y="1764632"/>
                </a:lnTo>
                <a:cubicBezTo>
                  <a:pt x="1800000" y="1767032"/>
                  <a:pt x="1808085" y="1767622"/>
                  <a:pt x="1814400" y="1771832"/>
                </a:cubicBezTo>
                <a:cubicBezTo>
                  <a:pt x="1842315" y="1790442"/>
                  <a:pt x="1827791" y="1783496"/>
                  <a:pt x="1857600" y="1793432"/>
                </a:cubicBezTo>
                <a:cubicBezTo>
                  <a:pt x="1862400" y="1800632"/>
                  <a:pt x="1868130" y="1807292"/>
                  <a:pt x="1872000" y="1815032"/>
                </a:cubicBezTo>
                <a:cubicBezTo>
                  <a:pt x="1875394" y="1821820"/>
                  <a:pt x="1874459" y="1830706"/>
                  <a:pt x="1879200" y="1836632"/>
                </a:cubicBezTo>
                <a:cubicBezTo>
                  <a:pt x="1884606" y="1843389"/>
                  <a:pt x="1893600" y="1846232"/>
                  <a:pt x="1900800" y="1851032"/>
                </a:cubicBezTo>
                <a:cubicBezTo>
                  <a:pt x="1903107" y="1860260"/>
                  <a:pt x="1910035" y="1891103"/>
                  <a:pt x="1915200" y="1901432"/>
                </a:cubicBezTo>
                <a:cubicBezTo>
                  <a:pt x="1919070" y="1909172"/>
                  <a:pt x="1924060" y="1916384"/>
                  <a:pt x="1929600" y="1923032"/>
                </a:cubicBezTo>
                <a:cubicBezTo>
                  <a:pt x="1945748" y="1942410"/>
                  <a:pt x="1955385" y="1943248"/>
                  <a:pt x="1965600" y="1966232"/>
                </a:cubicBezTo>
                <a:lnTo>
                  <a:pt x="1987200" y="2031032"/>
                </a:lnTo>
                <a:cubicBezTo>
                  <a:pt x="1989600" y="2038232"/>
                  <a:pt x="1990190" y="2046317"/>
                  <a:pt x="1994400" y="2052632"/>
                </a:cubicBezTo>
                <a:cubicBezTo>
                  <a:pt x="1999200" y="2059832"/>
                  <a:pt x="2004930" y="2066492"/>
                  <a:pt x="2008800" y="2074232"/>
                </a:cubicBezTo>
                <a:cubicBezTo>
                  <a:pt x="2012194" y="2081020"/>
                  <a:pt x="2010633" y="2090465"/>
                  <a:pt x="2016000" y="2095832"/>
                </a:cubicBezTo>
                <a:cubicBezTo>
                  <a:pt x="2021367" y="2101199"/>
                  <a:pt x="2030400" y="2100632"/>
                  <a:pt x="2037600" y="2103032"/>
                </a:cubicBezTo>
                <a:cubicBezTo>
                  <a:pt x="2064000" y="2100632"/>
                  <a:pt x="2090558" y="2099581"/>
                  <a:pt x="2116800" y="2095832"/>
                </a:cubicBezTo>
                <a:cubicBezTo>
                  <a:pt x="2134826" y="2093257"/>
                  <a:pt x="2151066" y="2080686"/>
                  <a:pt x="2167200" y="2074232"/>
                </a:cubicBezTo>
                <a:cubicBezTo>
                  <a:pt x="2181293" y="2068595"/>
                  <a:pt x="2195516" y="2062809"/>
                  <a:pt x="2210400" y="2059832"/>
                </a:cubicBezTo>
                <a:cubicBezTo>
                  <a:pt x="2298466" y="2042219"/>
                  <a:pt x="2207116" y="2062037"/>
                  <a:pt x="2268000" y="2045432"/>
                </a:cubicBezTo>
                <a:cubicBezTo>
                  <a:pt x="2287094" y="2040225"/>
                  <a:pt x="2306825" y="2037290"/>
                  <a:pt x="2325600" y="2031032"/>
                </a:cubicBezTo>
                <a:cubicBezTo>
                  <a:pt x="2332800" y="2028632"/>
                  <a:pt x="2340412" y="2027226"/>
                  <a:pt x="2347200" y="2023832"/>
                </a:cubicBezTo>
                <a:cubicBezTo>
                  <a:pt x="2354940" y="2019962"/>
                  <a:pt x="2361600" y="2014232"/>
                  <a:pt x="2368800" y="2009432"/>
                </a:cubicBezTo>
                <a:cubicBezTo>
                  <a:pt x="2373600" y="2002232"/>
                  <a:pt x="2377660" y="1994480"/>
                  <a:pt x="2383200" y="1987832"/>
                </a:cubicBezTo>
                <a:cubicBezTo>
                  <a:pt x="2403104" y="1963947"/>
                  <a:pt x="2405793" y="1971446"/>
                  <a:pt x="2419200" y="1944632"/>
                </a:cubicBezTo>
                <a:cubicBezTo>
                  <a:pt x="2422594" y="1937844"/>
                  <a:pt x="2422635" y="1929622"/>
                  <a:pt x="2426400" y="1923032"/>
                </a:cubicBezTo>
                <a:cubicBezTo>
                  <a:pt x="2439445" y="1900203"/>
                  <a:pt x="2451256" y="1894919"/>
                  <a:pt x="2462400" y="1872632"/>
                </a:cubicBezTo>
                <a:cubicBezTo>
                  <a:pt x="2465794" y="1865844"/>
                  <a:pt x="2465914" y="1857666"/>
                  <a:pt x="2469600" y="1851032"/>
                </a:cubicBezTo>
                <a:cubicBezTo>
                  <a:pt x="2478005" y="1835903"/>
                  <a:pt x="2492927" y="1824251"/>
                  <a:pt x="2498400" y="1807832"/>
                </a:cubicBezTo>
                <a:lnTo>
                  <a:pt x="2520000" y="1743032"/>
                </a:lnTo>
                <a:cubicBezTo>
                  <a:pt x="2522400" y="1735832"/>
                  <a:pt x="2525359" y="1728795"/>
                  <a:pt x="2527200" y="1721432"/>
                </a:cubicBezTo>
                <a:cubicBezTo>
                  <a:pt x="2529600" y="1711832"/>
                  <a:pt x="2532253" y="1702292"/>
                  <a:pt x="2534400" y="1692632"/>
                </a:cubicBezTo>
                <a:cubicBezTo>
                  <a:pt x="2537055" y="1680686"/>
                  <a:pt x="2538380" y="1668438"/>
                  <a:pt x="2541600" y="1656632"/>
                </a:cubicBezTo>
                <a:cubicBezTo>
                  <a:pt x="2545594" y="1641988"/>
                  <a:pt x="2551200" y="1627832"/>
                  <a:pt x="2556000" y="1613432"/>
                </a:cubicBezTo>
                <a:lnTo>
                  <a:pt x="2563200" y="1591832"/>
                </a:lnTo>
                <a:cubicBezTo>
                  <a:pt x="2565600" y="1584632"/>
                  <a:pt x="2566190" y="1576547"/>
                  <a:pt x="2570400" y="1570232"/>
                </a:cubicBezTo>
                <a:cubicBezTo>
                  <a:pt x="2575200" y="1563032"/>
                  <a:pt x="2581286" y="1556540"/>
                  <a:pt x="2584800" y="1548632"/>
                </a:cubicBezTo>
                <a:cubicBezTo>
                  <a:pt x="2590965" y="1534761"/>
                  <a:pt x="2594400" y="1519832"/>
                  <a:pt x="2599200" y="1505432"/>
                </a:cubicBezTo>
                <a:lnTo>
                  <a:pt x="2606400" y="1483832"/>
                </a:lnTo>
                <a:cubicBezTo>
                  <a:pt x="2608800" y="1457432"/>
                  <a:pt x="2609851" y="1430874"/>
                  <a:pt x="2613600" y="1404632"/>
                </a:cubicBezTo>
                <a:cubicBezTo>
                  <a:pt x="2614673" y="1397119"/>
                  <a:pt x="2619154" y="1390441"/>
                  <a:pt x="2620800" y="1383032"/>
                </a:cubicBezTo>
                <a:cubicBezTo>
                  <a:pt x="2623967" y="1368781"/>
                  <a:pt x="2624833" y="1354083"/>
                  <a:pt x="2628000" y="1339832"/>
                </a:cubicBezTo>
                <a:cubicBezTo>
                  <a:pt x="2629646" y="1332423"/>
                  <a:pt x="2633115" y="1325529"/>
                  <a:pt x="2635200" y="1318232"/>
                </a:cubicBezTo>
                <a:cubicBezTo>
                  <a:pt x="2654503" y="1250671"/>
                  <a:pt x="2627011" y="1332869"/>
                  <a:pt x="2656800" y="1253432"/>
                </a:cubicBezTo>
                <a:cubicBezTo>
                  <a:pt x="2667158" y="1225811"/>
                  <a:pt x="2662122" y="1234805"/>
                  <a:pt x="2671200" y="1203032"/>
                </a:cubicBezTo>
                <a:cubicBezTo>
                  <a:pt x="2691858" y="1130727"/>
                  <a:pt x="2663092" y="1242665"/>
                  <a:pt x="2685600" y="1152632"/>
                </a:cubicBezTo>
                <a:cubicBezTo>
                  <a:pt x="2683200" y="1140632"/>
                  <a:pt x="2685913" y="1126292"/>
                  <a:pt x="2678400" y="1116632"/>
                </a:cubicBezTo>
                <a:cubicBezTo>
                  <a:pt x="2661070" y="1094350"/>
                  <a:pt x="2637505" y="1088600"/>
                  <a:pt x="2613600" y="1080632"/>
                </a:cubicBezTo>
                <a:lnTo>
                  <a:pt x="2592000" y="1015832"/>
                </a:lnTo>
                <a:lnTo>
                  <a:pt x="2584800" y="994232"/>
                </a:lnTo>
                <a:lnTo>
                  <a:pt x="2577600" y="972632"/>
                </a:lnTo>
                <a:cubicBezTo>
                  <a:pt x="2580365" y="956040"/>
                  <a:pt x="2583138" y="925557"/>
                  <a:pt x="2592000" y="907832"/>
                </a:cubicBezTo>
                <a:cubicBezTo>
                  <a:pt x="2595870" y="900092"/>
                  <a:pt x="2601600" y="893432"/>
                  <a:pt x="2606400" y="886232"/>
                </a:cubicBezTo>
                <a:cubicBezTo>
                  <a:pt x="2611322" y="807481"/>
                  <a:pt x="2624003" y="668646"/>
                  <a:pt x="2606400" y="598232"/>
                </a:cubicBezTo>
                <a:cubicBezTo>
                  <a:pt x="2601899" y="580227"/>
                  <a:pt x="2559879" y="568325"/>
                  <a:pt x="2541600" y="562232"/>
                </a:cubicBezTo>
                <a:cubicBezTo>
                  <a:pt x="2534400" y="555032"/>
                  <a:pt x="2528472" y="546280"/>
                  <a:pt x="2520000" y="540632"/>
                </a:cubicBezTo>
                <a:cubicBezTo>
                  <a:pt x="2513685" y="536422"/>
                  <a:pt x="2500485" y="540729"/>
                  <a:pt x="2498400" y="533432"/>
                </a:cubicBezTo>
                <a:cubicBezTo>
                  <a:pt x="2489803" y="503344"/>
                  <a:pt x="2495625" y="470810"/>
                  <a:pt x="2491200" y="439832"/>
                </a:cubicBezTo>
                <a:cubicBezTo>
                  <a:pt x="2488401" y="420240"/>
                  <a:pt x="2483058" y="401007"/>
                  <a:pt x="2476800" y="382232"/>
                </a:cubicBezTo>
                <a:cubicBezTo>
                  <a:pt x="2474400" y="375032"/>
                  <a:pt x="2473286" y="367266"/>
                  <a:pt x="2469600" y="360632"/>
                </a:cubicBezTo>
                <a:cubicBezTo>
                  <a:pt x="2461195" y="345503"/>
                  <a:pt x="2450400" y="331832"/>
                  <a:pt x="2440800" y="317432"/>
                </a:cubicBezTo>
                <a:cubicBezTo>
                  <a:pt x="2436000" y="310232"/>
                  <a:pt x="2432519" y="301951"/>
                  <a:pt x="2426400" y="295832"/>
                </a:cubicBezTo>
                <a:cubicBezTo>
                  <a:pt x="2419200" y="288632"/>
                  <a:pt x="2412837" y="280483"/>
                  <a:pt x="2404800" y="274232"/>
                </a:cubicBezTo>
                <a:cubicBezTo>
                  <a:pt x="2391139" y="263607"/>
                  <a:pt x="2373838" y="257670"/>
                  <a:pt x="2361600" y="245432"/>
                </a:cubicBezTo>
                <a:cubicBezTo>
                  <a:pt x="2327762" y="211594"/>
                  <a:pt x="2348472" y="229480"/>
                  <a:pt x="2296800" y="195032"/>
                </a:cubicBezTo>
                <a:cubicBezTo>
                  <a:pt x="2289600" y="190232"/>
                  <a:pt x="2281319" y="186751"/>
                  <a:pt x="2275200" y="180632"/>
                </a:cubicBezTo>
                <a:lnTo>
                  <a:pt x="2232000" y="137432"/>
                </a:lnTo>
                <a:cubicBezTo>
                  <a:pt x="2229600" y="130232"/>
                  <a:pt x="2228194" y="122620"/>
                  <a:pt x="2224800" y="115832"/>
                </a:cubicBezTo>
                <a:cubicBezTo>
                  <a:pt x="2220930" y="108092"/>
                  <a:pt x="2216519" y="100351"/>
                  <a:pt x="2210400" y="94232"/>
                </a:cubicBezTo>
                <a:cubicBezTo>
                  <a:pt x="2196443" y="80275"/>
                  <a:pt x="2184768" y="78488"/>
                  <a:pt x="2167200" y="72632"/>
                </a:cubicBezTo>
                <a:cubicBezTo>
                  <a:pt x="2160000" y="65432"/>
                  <a:pt x="2152119" y="58854"/>
                  <a:pt x="2145600" y="51032"/>
                </a:cubicBezTo>
                <a:cubicBezTo>
                  <a:pt x="2140060" y="44384"/>
                  <a:pt x="2137957" y="34838"/>
                  <a:pt x="2131200" y="29432"/>
                </a:cubicBezTo>
                <a:cubicBezTo>
                  <a:pt x="2125274" y="24691"/>
                  <a:pt x="2117042" y="23720"/>
                  <a:pt x="2109600" y="22232"/>
                </a:cubicBezTo>
                <a:cubicBezTo>
                  <a:pt x="2066005" y="13513"/>
                  <a:pt x="2006453" y="10975"/>
                  <a:pt x="1965600" y="7832"/>
                </a:cubicBezTo>
                <a:cubicBezTo>
                  <a:pt x="1932616" y="-3163"/>
                  <a:pt x="1929600" y="632"/>
                  <a:pt x="1893600" y="632"/>
                </a:cubicBezTo>
                <a:close/>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21" name="TextBox 13">
            <a:extLst>
              <a:ext uri="{FF2B5EF4-FFF2-40B4-BE49-F238E27FC236}">
                <a16:creationId xmlns:a16="http://schemas.microsoft.com/office/drawing/2014/main" id="{09093450-82F3-E642-A06C-0B629F0C4456}"/>
              </a:ext>
            </a:extLst>
          </p:cNvPr>
          <p:cNvSpPr txBox="1">
            <a:spLocks noChangeArrowheads="1"/>
          </p:cNvSpPr>
          <p:nvPr/>
        </p:nvSpPr>
        <p:spPr bwMode="auto">
          <a:xfrm>
            <a:off x="4250531" y="3480568"/>
            <a:ext cx="1141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MMPP</a:t>
            </a:r>
          </a:p>
        </p:txBody>
      </p:sp>
      <p:sp>
        <p:nvSpPr>
          <p:cNvPr id="22" name="TextBox 9">
            <a:extLst>
              <a:ext uri="{FF2B5EF4-FFF2-40B4-BE49-F238E27FC236}">
                <a16:creationId xmlns:a16="http://schemas.microsoft.com/office/drawing/2014/main" id="{F586498C-4076-544E-98D4-B3932B01EC22}"/>
              </a:ext>
            </a:extLst>
          </p:cNvPr>
          <p:cNvSpPr txBox="1">
            <a:spLocks noChangeArrowheads="1"/>
          </p:cNvSpPr>
          <p:nvPr/>
        </p:nvSpPr>
        <p:spPr bwMode="auto">
          <a:xfrm>
            <a:off x="5119899" y="2671763"/>
            <a:ext cx="12112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MMRR</a:t>
            </a:r>
          </a:p>
        </p:txBody>
      </p:sp>
      <p:sp>
        <p:nvSpPr>
          <p:cNvPr id="5" name="Freeform 4">
            <a:extLst>
              <a:ext uri="{FF2B5EF4-FFF2-40B4-BE49-F238E27FC236}">
                <a16:creationId xmlns:a16="http://schemas.microsoft.com/office/drawing/2014/main" id="{55AD9809-7D3E-CC44-89DF-379271BFAE84}"/>
              </a:ext>
            </a:extLst>
          </p:cNvPr>
          <p:cNvSpPr/>
          <p:nvPr/>
        </p:nvSpPr>
        <p:spPr bwMode="auto">
          <a:xfrm>
            <a:off x="5591908" y="2655277"/>
            <a:ext cx="1869830" cy="1242646"/>
          </a:xfrm>
          <a:custGeom>
            <a:avLst/>
            <a:gdLst>
              <a:gd name="connsiteX0" fmla="*/ 621323 w 1869830"/>
              <a:gd name="connsiteY0" fmla="*/ 1225061 h 1242646"/>
              <a:gd name="connsiteX1" fmla="*/ 890954 w 1869830"/>
              <a:gd name="connsiteY1" fmla="*/ 1236785 h 1242646"/>
              <a:gd name="connsiteX2" fmla="*/ 937846 w 1869830"/>
              <a:gd name="connsiteY2" fmla="*/ 1242646 h 1242646"/>
              <a:gd name="connsiteX3" fmla="*/ 984738 w 1869830"/>
              <a:gd name="connsiteY3" fmla="*/ 1236785 h 1242646"/>
              <a:gd name="connsiteX4" fmla="*/ 1019907 w 1869830"/>
              <a:gd name="connsiteY4" fmla="*/ 1213338 h 1242646"/>
              <a:gd name="connsiteX5" fmla="*/ 1037492 w 1869830"/>
              <a:gd name="connsiteY5" fmla="*/ 1201615 h 1242646"/>
              <a:gd name="connsiteX6" fmla="*/ 1078523 w 1869830"/>
              <a:gd name="connsiteY6" fmla="*/ 1160585 h 1242646"/>
              <a:gd name="connsiteX7" fmla="*/ 1213338 w 1869830"/>
              <a:gd name="connsiteY7" fmla="*/ 1143000 h 1242646"/>
              <a:gd name="connsiteX8" fmla="*/ 1693984 w 1869830"/>
              <a:gd name="connsiteY8" fmla="*/ 1137138 h 1242646"/>
              <a:gd name="connsiteX9" fmla="*/ 1729154 w 1869830"/>
              <a:gd name="connsiteY9" fmla="*/ 1107831 h 1242646"/>
              <a:gd name="connsiteX10" fmla="*/ 1746738 w 1869830"/>
              <a:gd name="connsiteY10" fmla="*/ 1066800 h 1242646"/>
              <a:gd name="connsiteX11" fmla="*/ 1758461 w 1869830"/>
              <a:gd name="connsiteY11" fmla="*/ 1037492 h 1242646"/>
              <a:gd name="connsiteX12" fmla="*/ 1770184 w 1869830"/>
              <a:gd name="connsiteY12" fmla="*/ 996461 h 1242646"/>
              <a:gd name="connsiteX13" fmla="*/ 1793630 w 1869830"/>
              <a:gd name="connsiteY13" fmla="*/ 937846 h 1242646"/>
              <a:gd name="connsiteX14" fmla="*/ 1805354 w 1869830"/>
              <a:gd name="connsiteY14" fmla="*/ 926123 h 1242646"/>
              <a:gd name="connsiteX15" fmla="*/ 1817077 w 1869830"/>
              <a:gd name="connsiteY15" fmla="*/ 896815 h 1242646"/>
              <a:gd name="connsiteX16" fmla="*/ 1822938 w 1869830"/>
              <a:gd name="connsiteY16" fmla="*/ 879231 h 1242646"/>
              <a:gd name="connsiteX17" fmla="*/ 1834661 w 1869830"/>
              <a:gd name="connsiteY17" fmla="*/ 861646 h 1242646"/>
              <a:gd name="connsiteX18" fmla="*/ 1840523 w 1869830"/>
              <a:gd name="connsiteY18" fmla="*/ 832338 h 1242646"/>
              <a:gd name="connsiteX19" fmla="*/ 1852246 w 1869830"/>
              <a:gd name="connsiteY19" fmla="*/ 814754 h 1242646"/>
              <a:gd name="connsiteX20" fmla="*/ 1863969 w 1869830"/>
              <a:gd name="connsiteY20" fmla="*/ 767861 h 1242646"/>
              <a:gd name="connsiteX21" fmla="*/ 1869830 w 1869830"/>
              <a:gd name="connsiteY21" fmla="*/ 744415 h 1242646"/>
              <a:gd name="connsiteX22" fmla="*/ 1863969 w 1869830"/>
              <a:gd name="connsiteY22" fmla="*/ 703385 h 1242646"/>
              <a:gd name="connsiteX23" fmla="*/ 1852246 w 1869830"/>
              <a:gd name="connsiteY23" fmla="*/ 685800 h 1242646"/>
              <a:gd name="connsiteX24" fmla="*/ 1834661 w 1869830"/>
              <a:gd name="connsiteY24" fmla="*/ 662354 h 1242646"/>
              <a:gd name="connsiteX25" fmla="*/ 1752600 w 1869830"/>
              <a:gd name="connsiteY25" fmla="*/ 609600 h 1242646"/>
              <a:gd name="connsiteX26" fmla="*/ 1723292 w 1869830"/>
              <a:gd name="connsiteY26" fmla="*/ 592015 h 1242646"/>
              <a:gd name="connsiteX27" fmla="*/ 1676400 w 1869830"/>
              <a:gd name="connsiteY27" fmla="*/ 568569 h 1242646"/>
              <a:gd name="connsiteX28" fmla="*/ 1611923 w 1869830"/>
              <a:gd name="connsiteY28" fmla="*/ 527538 h 1242646"/>
              <a:gd name="connsiteX29" fmla="*/ 1576754 w 1869830"/>
              <a:gd name="connsiteY29" fmla="*/ 504092 h 1242646"/>
              <a:gd name="connsiteX30" fmla="*/ 1529861 w 1869830"/>
              <a:gd name="connsiteY30" fmla="*/ 474785 h 1242646"/>
              <a:gd name="connsiteX31" fmla="*/ 1506415 w 1869830"/>
              <a:gd name="connsiteY31" fmla="*/ 463061 h 1242646"/>
              <a:gd name="connsiteX32" fmla="*/ 1459523 w 1869830"/>
              <a:gd name="connsiteY32" fmla="*/ 427892 h 1242646"/>
              <a:gd name="connsiteX33" fmla="*/ 1430215 w 1869830"/>
              <a:gd name="connsiteY33" fmla="*/ 392723 h 1242646"/>
              <a:gd name="connsiteX34" fmla="*/ 1418492 w 1869830"/>
              <a:gd name="connsiteY34" fmla="*/ 357554 h 1242646"/>
              <a:gd name="connsiteX35" fmla="*/ 1412630 w 1869830"/>
              <a:gd name="connsiteY35" fmla="*/ 339969 h 1242646"/>
              <a:gd name="connsiteX36" fmla="*/ 1359877 w 1869830"/>
              <a:gd name="connsiteY36" fmla="*/ 316523 h 1242646"/>
              <a:gd name="connsiteX37" fmla="*/ 1324707 w 1869830"/>
              <a:gd name="connsiteY37" fmla="*/ 298938 h 1242646"/>
              <a:gd name="connsiteX38" fmla="*/ 1295400 w 1869830"/>
              <a:gd name="connsiteY38" fmla="*/ 263769 h 1242646"/>
              <a:gd name="connsiteX39" fmla="*/ 1277815 w 1869830"/>
              <a:gd name="connsiteY39" fmla="*/ 246185 h 1242646"/>
              <a:gd name="connsiteX40" fmla="*/ 1266092 w 1869830"/>
              <a:gd name="connsiteY40" fmla="*/ 228600 h 1242646"/>
              <a:gd name="connsiteX41" fmla="*/ 1213338 w 1869830"/>
              <a:gd name="connsiteY41" fmla="*/ 181708 h 1242646"/>
              <a:gd name="connsiteX42" fmla="*/ 1201615 w 1869830"/>
              <a:gd name="connsiteY42" fmla="*/ 164123 h 1242646"/>
              <a:gd name="connsiteX43" fmla="*/ 1184030 w 1869830"/>
              <a:gd name="connsiteY43" fmla="*/ 152400 h 1242646"/>
              <a:gd name="connsiteX44" fmla="*/ 1160584 w 1869830"/>
              <a:gd name="connsiteY44" fmla="*/ 117231 h 1242646"/>
              <a:gd name="connsiteX45" fmla="*/ 1154723 w 1869830"/>
              <a:gd name="connsiteY45" fmla="*/ 99646 h 1242646"/>
              <a:gd name="connsiteX46" fmla="*/ 1119554 w 1869830"/>
              <a:gd name="connsiteY46" fmla="*/ 76200 h 1242646"/>
              <a:gd name="connsiteX47" fmla="*/ 1078523 w 1869830"/>
              <a:gd name="connsiteY47" fmla="*/ 52754 h 1242646"/>
              <a:gd name="connsiteX48" fmla="*/ 1043354 w 1869830"/>
              <a:gd name="connsiteY48" fmla="*/ 41031 h 1242646"/>
              <a:gd name="connsiteX49" fmla="*/ 1008184 w 1869830"/>
              <a:gd name="connsiteY49" fmla="*/ 17585 h 1242646"/>
              <a:gd name="connsiteX50" fmla="*/ 990600 w 1869830"/>
              <a:gd name="connsiteY50" fmla="*/ 5861 h 1242646"/>
              <a:gd name="connsiteX51" fmla="*/ 973015 w 1869830"/>
              <a:gd name="connsiteY51" fmla="*/ 0 h 1242646"/>
              <a:gd name="connsiteX52" fmla="*/ 908538 w 1869830"/>
              <a:gd name="connsiteY52" fmla="*/ 17585 h 1242646"/>
              <a:gd name="connsiteX53" fmla="*/ 867507 w 1869830"/>
              <a:gd name="connsiteY53" fmla="*/ 41031 h 1242646"/>
              <a:gd name="connsiteX54" fmla="*/ 849923 w 1869830"/>
              <a:gd name="connsiteY54" fmla="*/ 52754 h 1242646"/>
              <a:gd name="connsiteX55" fmla="*/ 826477 w 1869830"/>
              <a:gd name="connsiteY55" fmla="*/ 87923 h 1242646"/>
              <a:gd name="connsiteX56" fmla="*/ 814754 w 1869830"/>
              <a:gd name="connsiteY56" fmla="*/ 105508 h 1242646"/>
              <a:gd name="connsiteX57" fmla="*/ 808892 w 1869830"/>
              <a:gd name="connsiteY57" fmla="*/ 123092 h 1242646"/>
              <a:gd name="connsiteX58" fmla="*/ 791307 w 1869830"/>
              <a:gd name="connsiteY58" fmla="*/ 216877 h 1242646"/>
              <a:gd name="connsiteX59" fmla="*/ 785446 w 1869830"/>
              <a:gd name="connsiteY59" fmla="*/ 234461 h 1242646"/>
              <a:gd name="connsiteX60" fmla="*/ 773723 w 1869830"/>
              <a:gd name="connsiteY60" fmla="*/ 252046 h 1242646"/>
              <a:gd name="connsiteX61" fmla="*/ 762000 w 1869830"/>
              <a:gd name="connsiteY61" fmla="*/ 293077 h 1242646"/>
              <a:gd name="connsiteX62" fmla="*/ 750277 w 1869830"/>
              <a:gd name="connsiteY62" fmla="*/ 310661 h 1242646"/>
              <a:gd name="connsiteX63" fmla="*/ 720969 w 1869830"/>
              <a:gd name="connsiteY63" fmla="*/ 369277 h 1242646"/>
              <a:gd name="connsiteX64" fmla="*/ 685800 w 1869830"/>
              <a:gd name="connsiteY64" fmla="*/ 392723 h 1242646"/>
              <a:gd name="connsiteX65" fmla="*/ 662354 w 1869830"/>
              <a:gd name="connsiteY65" fmla="*/ 427892 h 1242646"/>
              <a:gd name="connsiteX66" fmla="*/ 633046 w 1869830"/>
              <a:gd name="connsiteY66" fmla="*/ 433754 h 1242646"/>
              <a:gd name="connsiteX67" fmla="*/ 609600 w 1869830"/>
              <a:gd name="connsiteY67" fmla="*/ 439615 h 1242646"/>
              <a:gd name="connsiteX68" fmla="*/ 562707 w 1869830"/>
              <a:gd name="connsiteY68" fmla="*/ 445477 h 1242646"/>
              <a:gd name="connsiteX69" fmla="*/ 527538 w 1869830"/>
              <a:gd name="connsiteY69" fmla="*/ 474785 h 1242646"/>
              <a:gd name="connsiteX70" fmla="*/ 509954 w 1869830"/>
              <a:gd name="connsiteY70" fmla="*/ 486508 h 1242646"/>
              <a:gd name="connsiteX71" fmla="*/ 480646 w 1869830"/>
              <a:gd name="connsiteY71" fmla="*/ 509954 h 1242646"/>
              <a:gd name="connsiteX72" fmla="*/ 463061 w 1869830"/>
              <a:gd name="connsiteY72" fmla="*/ 515815 h 1242646"/>
              <a:gd name="connsiteX73" fmla="*/ 404446 w 1869830"/>
              <a:gd name="connsiteY73" fmla="*/ 556846 h 1242646"/>
              <a:gd name="connsiteX74" fmla="*/ 386861 w 1869830"/>
              <a:gd name="connsiteY74" fmla="*/ 562708 h 1242646"/>
              <a:gd name="connsiteX75" fmla="*/ 334107 w 1869830"/>
              <a:gd name="connsiteY75" fmla="*/ 592015 h 1242646"/>
              <a:gd name="connsiteX76" fmla="*/ 298938 w 1869830"/>
              <a:gd name="connsiteY76" fmla="*/ 615461 h 1242646"/>
              <a:gd name="connsiteX77" fmla="*/ 287215 w 1869830"/>
              <a:gd name="connsiteY77" fmla="*/ 627185 h 1242646"/>
              <a:gd name="connsiteX78" fmla="*/ 263769 w 1869830"/>
              <a:gd name="connsiteY78" fmla="*/ 638908 h 1242646"/>
              <a:gd name="connsiteX79" fmla="*/ 240323 w 1869830"/>
              <a:gd name="connsiteY79" fmla="*/ 662354 h 1242646"/>
              <a:gd name="connsiteX80" fmla="*/ 222738 w 1869830"/>
              <a:gd name="connsiteY80" fmla="*/ 674077 h 1242646"/>
              <a:gd name="connsiteX81" fmla="*/ 193430 w 1869830"/>
              <a:gd name="connsiteY81" fmla="*/ 709246 h 1242646"/>
              <a:gd name="connsiteX82" fmla="*/ 175846 w 1869830"/>
              <a:gd name="connsiteY82" fmla="*/ 720969 h 1242646"/>
              <a:gd name="connsiteX83" fmla="*/ 169984 w 1869830"/>
              <a:gd name="connsiteY83" fmla="*/ 738554 h 1242646"/>
              <a:gd name="connsiteX84" fmla="*/ 111369 w 1869830"/>
              <a:gd name="connsiteY84" fmla="*/ 820615 h 1242646"/>
              <a:gd name="connsiteX85" fmla="*/ 93784 w 1869830"/>
              <a:gd name="connsiteY85" fmla="*/ 838200 h 1242646"/>
              <a:gd name="connsiteX86" fmla="*/ 82061 w 1869830"/>
              <a:gd name="connsiteY86" fmla="*/ 861646 h 1242646"/>
              <a:gd name="connsiteX87" fmla="*/ 64477 w 1869830"/>
              <a:gd name="connsiteY87" fmla="*/ 879231 h 1242646"/>
              <a:gd name="connsiteX88" fmla="*/ 41030 w 1869830"/>
              <a:gd name="connsiteY88" fmla="*/ 914400 h 1242646"/>
              <a:gd name="connsiteX89" fmla="*/ 23446 w 1869830"/>
              <a:gd name="connsiteY89" fmla="*/ 949569 h 1242646"/>
              <a:gd name="connsiteX90" fmla="*/ 11723 w 1869830"/>
              <a:gd name="connsiteY90" fmla="*/ 984738 h 1242646"/>
              <a:gd name="connsiteX91" fmla="*/ 0 w 1869830"/>
              <a:gd name="connsiteY91" fmla="*/ 1025769 h 1242646"/>
              <a:gd name="connsiteX92" fmla="*/ 5861 w 1869830"/>
              <a:gd name="connsiteY92" fmla="*/ 1049215 h 1242646"/>
              <a:gd name="connsiteX93" fmla="*/ 41030 w 1869830"/>
              <a:gd name="connsiteY93" fmla="*/ 1078523 h 1242646"/>
              <a:gd name="connsiteX94" fmla="*/ 70338 w 1869830"/>
              <a:gd name="connsiteY94" fmla="*/ 1101969 h 1242646"/>
              <a:gd name="connsiteX95" fmla="*/ 87923 w 1869830"/>
              <a:gd name="connsiteY95" fmla="*/ 1107831 h 1242646"/>
              <a:gd name="connsiteX96" fmla="*/ 140677 w 1869830"/>
              <a:gd name="connsiteY96" fmla="*/ 1131277 h 1242646"/>
              <a:gd name="connsiteX97" fmla="*/ 246184 w 1869830"/>
              <a:gd name="connsiteY97" fmla="*/ 1143000 h 1242646"/>
              <a:gd name="connsiteX98" fmla="*/ 334107 w 1869830"/>
              <a:gd name="connsiteY98" fmla="*/ 1154723 h 1242646"/>
              <a:gd name="connsiteX99" fmla="*/ 369277 w 1869830"/>
              <a:gd name="connsiteY99" fmla="*/ 1160585 h 1242646"/>
              <a:gd name="connsiteX100" fmla="*/ 404446 w 1869830"/>
              <a:gd name="connsiteY100" fmla="*/ 1172308 h 1242646"/>
              <a:gd name="connsiteX101" fmla="*/ 422030 w 1869830"/>
              <a:gd name="connsiteY101" fmla="*/ 1178169 h 1242646"/>
              <a:gd name="connsiteX102" fmla="*/ 451338 w 1869830"/>
              <a:gd name="connsiteY102" fmla="*/ 1184031 h 1242646"/>
              <a:gd name="connsiteX103" fmla="*/ 492369 w 1869830"/>
              <a:gd name="connsiteY103" fmla="*/ 1189892 h 1242646"/>
              <a:gd name="connsiteX104" fmla="*/ 515815 w 1869830"/>
              <a:gd name="connsiteY104" fmla="*/ 1195754 h 1242646"/>
              <a:gd name="connsiteX105" fmla="*/ 550984 w 1869830"/>
              <a:gd name="connsiteY105" fmla="*/ 1207477 h 1242646"/>
              <a:gd name="connsiteX106" fmla="*/ 562707 w 1869830"/>
              <a:gd name="connsiteY106" fmla="*/ 1225061 h 1242646"/>
              <a:gd name="connsiteX107" fmla="*/ 580292 w 1869830"/>
              <a:gd name="connsiteY107" fmla="*/ 1230923 h 1242646"/>
              <a:gd name="connsiteX108" fmla="*/ 621323 w 1869830"/>
              <a:gd name="connsiteY108" fmla="*/ 1225061 h 1242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869830" h="1242646">
                <a:moveTo>
                  <a:pt x="621323" y="1225061"/>
                </a:moveTo>
                <a:cubicBezTo>
                  <a:pt x="673100" y="1226038"/>
                  <a:pt x="607680" y="1224731"/>
                  <a:pt x="890954" y="1236785"/>
                </a:cubicBezTo>
                <a:cubicBezTo>
                  <a:pt x="906692" y="1237455"/>
                  <a:pt x="922215" y="1240692"/>
                  <a:pt x="937846" y="1242646"/>
                </a:cubicBezTo>
                <a:cubicBezTo>
                  <a:pt x="953477" y="1240692"/>
                  <a:pt x="969903" y="1242083"/>
                  <a:pt x="984738" y="1236785"/>
                </a:cubicBezTo>
                <a:cubicBezTo>
                  <a:pt x="998007" y="1232046"/>
                  <a:pt x="1008184" y="1221154"/>
                  <a:pt x="1019907" y="1213338"/>
                </a:cubicBezTo>
                <a:lnTo>
                  <a:pt x="1037492" y="1201615"/>
                </a:lnTo>
                <a:cubicBezTo>
                  <a:pt x="1064365" y="1161305"/>
                  <a:pt x="1047572" y="1170901"/>
                  <a:pt x="1078523" y="1160585"/>
                </a:cubicBezTo>
                <a:cubicBezTo>
                  <a:pt x="1118793" y="1120311"/>
                  <a:pt x="1088424" y="1145426"/>
                  <a:pt x="1213338" y="1143000"/>
                </a:cubicBezTo>
                <a:lnTo>
                  <a:pt x="1693984" y="1137138"/>
                </a:lnTo>
                <a:cubicBezTo>
                  <a:pt x="1708005" y="1127791"/>
                  <a:pt x="1718897" y="1122190"/>
                  <a:pt x="1729154" y="1107831"/>
                </a:cubicBezTo>
                <a:cubicBezTo>
                  <a:pt x="1739990" y="1092661"/>
                  <a:pt x="1740695" y="1082914"/>
                  <a:pt x="1746738" y="1066800"/>
                </a:cubicBezTo>
                <a:cubicBezTo>
                  <a:pt x="1750432" y="1056948"/>
                  <a:pt x="1755134" y="1047474"/>
                  <a:pt x="1758461" y="1037492"/>
                </a:cubicBezTo>
                <a:cubicBezTo>
                  <a:pt x="1773250" y="993127"/>
                  <a:pt x="1756079" y="1033136"/>
                  <a:pt x="1770184" y="996461"/>
                </a:cubicBezTo>
                <a:cubicBezTo>
                  <a:pt x="1777738" y="976820"/>
                  <a:pt x="1778749" y="952725"/>
                  <a:pt x="1793630" y="937846"/>
                </a:cubicBezTo>
                <a:lnTo>
                  <a:pt x="1805354" y="926123"/>
                </a:lnTo>
                <a:cubicBezTo>
                  <a:pt x="1809262" y="916354"/>
                  <a:pt x="1813383" y="906667"/>
                  <a:pt x="1817077" y="896815"/>
                </a:cubicBezTo>
                <a:cubicBezTo>
                  <a:pt x="1819246" y="891030"/>
                  <a:pt x="1820175" y="884757"/>
                  <a:pt x="1822938" y="879231"/>
                </a:cubicBezTo>
                <a:cubicBezTo>
                  <a:pt x="1826088" y="872930"/>
                  <a:pt x="1830753" y="867508"/>
                  <a:pt x="1834661" y="861646"/>
                </a:cubicBezTo>
                <a:cubicBezTo>
                  <a:pt x="1836615" y="851877"/>
                  <a:pt x="1837025" y="841666"/>
                  <a:pt x="1840523" y="832338"/>
                </a:cubicBezTo>
                <a:cubicBezTo>
                  <a:pt x="1842997" y="825742"/>
                  <a:pt x="1849839" y="821374"/>
                  <a:pt x="1852246" y="814754"/>
                </a:cubicBezTo>
                <a:cubicBezTo>
                  <a:pt x="1857752" y="799612"/>
                  <a:pt x="1860061" y="783492"/>
                  <a:pt x="1863969" y="767861"/>
                </a:cubicBezTo>
                <a:lnTo>
                  <a:pt x="1869830" y="744415"/>
                </a:lnTo>
                <a:cubicBezTo>
                  <a:pt x="1867876" y="730738"/>
                  <a:pt x="1867939" y="716618"/>
                  <a:pt x="1863969" y="703385"/>
                </a:cubicBezTo>
                <a:cubicBezTo>
                  <a:pt x="1861945" y="696637"/>
                  <a:pt x="1856341" y="691533"/>
                  <a:pt x="1852246" y="685800"/>
                </a:cubicBezTo>
                <a:cubicBezTo>
                  <a:pt x="1846568" y="677850"/>
                  <a:pt x="1841569" y="669262"/>
                  <a:pt x="1834661" y="662354"/>
                </a:cubicBezTo>
                <a:cubicBezTo>
                  <a:pt x="1819031" y="646724"/>
                  <a:pt x="1758848" y="613349"/>
                  <a:pt x="1752600" y="609600"/>
                </a:cubicBezTo>
                <a:cubicBezTo>
                  <a:pt x="1742831" y="603738"/>
                  <a:pt x="1733482" y="597110"/>
                  <a:pt x="1723292" y="592015"/>
                </a:cubicBezTo>
                <a:cubicBezTo>
                  <a:pt x="1707661" y="584200"/>
                  <a:pt x="1688757" y="580926"/>
                  <a:pt x="1676400" y="568569"/>
                </a:cubicBezTo>
                <a:cubicBezTo>
                  <a:pt x="1633577" y="525749"/>
                  <a:pt x="1693383" y="581845"/>
                  <a:pt x="1611923" y="527538"/>
                </a:cubicBezTo>
                <a:lnTo>
                  <a:pt x="1576754" y="504092"/>
                </a:lnTo>
                <a:cubicBezTo>
                  <a:pt x="1558431" y="491876"/>
                  <a:pt x="1551074" y="486570"/>
                  <a:pt x="1529861" y="474785"/>
                </a:cubicBezTo>
                <a:cubicBezTo>
                  <a:pt x="1522223" y="470541"/>
                  <a:pt x="1513685" y="467908"/>
                  <a:pt x="1506415" y="463061"/>
                </a:cubicBezTo>
                <a:cubicBezTo>
                  <a:pt x="1490158" y="452223"/>
                  <a:pt x="1470361" y="444149"/>
                  <a:pt x="1459523" y="427892"/>
                </a:cubicBezTo>
                <a:cubicBezTo>
                  <a:pt x="1443202" y="403411"/>
                  <a:pt x="1452781" y="415289"/>
                  <a:pt x="1430215" y="392723"/>
                </a:cubicBezTo>
                <a:lnTo>
                  <a:pt x="1418492" y="357554"/>
                </a:lnTo>
                <a:cubicBezTo>
                  <a:pt x="1416538" y="351692"/>
                  <a:pt x="1418492" y="341923"/>
                  <a:pt x="1412630" y="339969"/>
                </a:cubicBezTo>
                <a:cubicBezTo>
                  <a:pt x="1321900" y="309726"/>
                  <a:pt x="1415607" y="344389"/>
                  <a:pt x="1359877" y="316523"/>
                </a:cubicBezTo>
                <a:cubicBezTo>
                  <a:pt x="1333441" y="303305"/>
                  <a:pt x="1349904" y="319935"/>
                  <a:pt x="1324707" y="298938"/>
                </a:cubicBezTo>
                <a:cubicBezTo>
                  <a:pt x="1296684" y="275586"/>
                  <a:pt x="1316359" y="288920"/>
                  <a:pt x="1295400" y="263769"/>
                </a:cubicBezTo>
                <a:cubicBezTo>
                  <a:pt x="1290093" y="257401"/>
                  <a:pt x="1283122" y="252553"/>
                  <a:pt x="1277815" y="246185"/>
                </a:cubicBezTo>
                <a:cubicBezTo>
                  <a:pt x="1273305" y="240773"/>
                  <a:pt x="1270772" y="233865"/>
                  <a:pt x="1266092" y="228600"/>
                </a:cubicBezTo>
                <a:cubicBezTo>
                  <a:pt x="1236892" y="195750"/>
                  <a:pt x="1240064" y="199525"/>
                  <a:pt x="1213338" y="181708"/>
                </a:cubicBezTo>
                <a:cubicBezTo>
                  <a:pt x="1209430" y="175846"/>
                  <a:pt x="1206596" y="169104"/>
                  <a:pt x="1201615" y="164123"/>
                </a:cubicBezTo>
                <a:cubicBezTo>
                  <a:pt x="1196634" y="159142"/>
                  <a:pt x="1188669" y="157702"/>
                  <a:pt x="1184030" y="152400"/>
                </a:cubicBezTo>
                <a:cubicBezTo>
                  <a:pt x="1174752" y="141797"/>
                  <a:pt x="1160584" y="117231"/>
                  <a:pt x="1160584" y="117231"/>
                </a:cubicBezTo>
                <a:cubicBezTo>
                  <a:pt x="1158630" y="111369"/>
                  <a:pt x="1159092" y="104015"/>
                  <a:pt x="1154723" y="99646"/>
                </a:cubicBezTo>
                <a:cubicBezTo>
                  <a:pt x="1144760" y="89683"/>
                  <a:pt x="1131277" y="84015"/>
                  <a:pt x="1119554" y="76200"/>
                </a:cubicBezTo>
                <a:cubicBezTo>
                  <a:pt x="1103694" y="65627"/>
                  <a:pt x="1097113" y="60190"/>
                  <a:pt x="1078523" y="52754"/>
                </a:cubicBezTo>
                <a:cubicBezTo>
                  <a:pt x="1067050" y="48165"/>
                  <a:pt x="1043354" y="41031"/>
                  <a:pt x="1043354" y="41031"/>
                </a:cubicBezTo>
                <a:lnTo>
                  <a:pt x="1008184" y="17585"/>
                </a:lnTo>
                <a:cubicBezTo>
                  <a:pt x="1002322" y="13677"/>
                  <a:pt x="997283" y="8088"/>
                  <a:pt x="990600" y="5861"/>
                </a:cubicBezTo>
                <a:lnTo>
                  <a:pt x="973015" y="0"/>
                </a:lnTo>
                <a:cubicBezTo>
                  <a:pt x="957283" y="3146"/>
                  <a:pt x="921290" y="9083"/>
                  <a:pt x="908538" y="17585"/>
                </a:cubicBezTo>
                <a:cubicBezTo>
                  <a:pt x="865698" y="46146"/>
                  <a:pt x="919564" y="11284"/>
                  <a:pt x="867507" y="41031"/>
                </a:cubicBezTo>
                <a:cubicBezTo>
                  <a:pt x="861391" y="44526"/>
                  <a:pt x="855784" y="48846"/>
                  <a:pt x="849923" y="52754"/>
                </a:cubicBezTo>
                <a:lnTo>
                  <a:pt x="826477" y="87923"/>
                </a:lnTo>
                <a:cubicBezTo>
                  <a:pt x="822569" y="93785"/>
                  <a:pt x="816982" y="98825"/>
                  <a:pt x="814754" y="105508"/>
                </a:cubicBezTo>
                <a:lnTo>
                  <a:pt x="808892" y="123092"/>
                </a:lnTo>
                <a:cubicBezTo>
                  <a:pt x="802702" y="160234"/>
                  <a:pt x="800610" y="184315"/>
                  <a:pt x="791307" y="216877"/>
                </a:cubicBezTo>
                <a:cubicBezTo>
                  <a:pt x="789610" y="222818"/>
                  <a:pt x="788209" y="228935"/>
                  <a:pt x="785446" y="234461"/>
                </a:cubicBezTo>
                <a:cubicBezTo>
                  <a:pt x="782296" y="240762"/>
                  <a:pt x="777631" y="246184"/>
                  <a:pt x="773723" y="252046"/>
                </a:cubicBezTo>
                <a:cubicBezTo>
                  <a:pt x="771846" y="259552"/>
                  <a:pt x="766202" y="284673"/>
                  <a:pt x="762000" y="293077"/>
                </a:cubicBezTo>
                <a:cubicBezTo>
                  <a:pt x="758850" y="299378"/>
                  <a:pt x="754185" y="304800"/>
                  <a:pt x="750277" y="310661"/>
                </a:cubicBezTo>
                <a:cubicBezTo>
                  <a:pt x="744988" y="331815"/>
                  <a:pt x="741905" y="355320"/>
                  <a:pt x="720969" y="369277"/>
                </a:cubicBezTo>
                <a:lnTo>
                  <a:pt x="685800" y="392723"/>
                </a:lnTo>
                <a:cubicBezTo>
                  <a:pt x="677985" y="404446"/>
                  <a:pt x="676170" y="425129"/>
                  <a:pt x="662354" y="427892"/>
                </a:cubicBezTo>
                <a:cubicBezTo>
                  <a:pt x="652585" y="429846"/>
                  <a:pt x="642772" y="431593"/>
                  <a:pt x="633046" y="433754"/>
                </a:cubicBezTo>
                <a:cubicBezTo>
                  <a:pt x="625182" y="435502"/>
                  <a:pt x="617546" y="438291"/>
                  <a:pt x="609600" y="439615"/>
                </a:cubicBezTo>
                <a:cubicBezTo>
                  <a:pt x="594062" y="442205"/>
                  <a:pt x="578338" y="443523"/>
                  <a:pt x="562707" y="445477"/>
                </a:cubicBezTo>
                <a:cubicBezTo>
                  <a:pt x="519050" y="474582"/>
                  <a:pt x="572669" y="437175"/>
                  <a:pt x="527538" y="474785"/>
                </a:cubicBezTo>
                <a:cubicBezTo>
                  <a:pt x="522126" y="479295"/>
                  <a:pt x="515455" y="482107"/>
                  <a:pt x="509954" y="486508"/>
                </a:cubicBezTo>
                <a:cubicBezTo>
                  <a:pt x="491785" y="501043"/>
                  <a:pt x="504693" y="497931"/>
                  <a:pt x="480646" y="509954"/>
                </a:cubicBezTo>
                <a:cubicBezTo>
                  <a:pt x="475120" y="512717"/>
                  <a:pt x="468923" y="513861"/>
                  <a:pt x="463061" y="515815"/>
                </a:cubicBezTo>
                <a:cubicBezTo>
                  <a:pt x="452360" y="523841"/>
                  <a:pt x="413108" y="553959"/>
                  <a:pt x="404446" y="556846"/>
                </a:cubicBezTo>
                <a:cubicBezTo>
                  <a:pt x="398584" y="558800"/>
                  <a:pt x="392262" y="559707"/>
                  <a:pt x="386861" y="562708"/>
                </a:cubicBezTo>
                <a:cubicBezTo>
                  <a:pt x="326401" y="596297"/>
                  <a:pt x="373895" y="578754"/>
                  <a:pt x="334107" y="592015"/>
                </a:cubicBezTo>
                <a:cubicBezTo>
                  <a:pt x="322384" y="599830"/>
                  <a:pt x="308900" y="605498"/>
                  <a:pt x="298938" y="615461"/>
                </a:cubicBezTo>
                <a:cubicBezTo>
                  <a:pt x="295030" y="619369"/>
                  <a:pt x="291813" y="624119"/>
                  <a:pt x="287215" y="627185"/>
                </a:cubicBezTo>
                <a:cubicBezTo>
                  <a:pt x="279945" y="632032"/>
                  <a:pt x="270759" y="633665"/>
                  <a:pt x="263769" y="638908"/>
                </a:cubicBezTo>
                <a:cubicBezTo>
                  <a:pt x="254927" y="645540"/>
                  <a:pt x="248715" y="655161"/>
                  <a:pt x="240323" y="662354"/>
                </a:cubicBezTo>
                <a:cubicBezTo>
                  <a:pt x="234974" y="666939"/>
                  <a:pt x="228150" y="669567"/>
                  <a:pt x="222738" y="674077"/>
                </a:cubicBezTo>
                <a:cubicBezTo>
                  <a:pt x="165138" y="722076"/>
                  <a:pt x="239528" y="663148"/>
                  <a:pt x="193430" y="709246"/>
                </a:cubicBezTo>
                <a:cubicBezTo>
                  <a:pt x="188449" y="714227"/>
                  <a:pt x="181707" y="717061"/>
                  <a:pt x="175846" y="720969"/>
                </a:cubicBezTo>
                <a:cubicBezTo>
                  <a:pt x="173892" y="726831"/>
                  <a:pt x="172985" y="733153"/>
                  <a:pt x="169984" y="738554"/>
                </a:cubicBezTo>
                <a:cubicBezTo>
                  <a:pt x="161663" y="753531"/>
                  <a:pt x="118987" y="812997"/>
                  <a:pt x="111369" y="820615"/>
                </a:cubicBezTo>
                <a:cubicBezTo>
                  <a:pt x="105507" y="826477"/>
                  <a:pt x="98602" y="831454"/>
                  <a:pt x="93784" y="838200"/>
                </a:cubicBezTo>
                <a:cubicBezTo>
                  <a:pt x="88705" y="845310"/>
                  <a:pt x="87140" y="854536"/>
                  <a:pt x="82061" y="861646"/>
                </a:cubicBezTo>
                <a:cubicBezTo>
                  <a:pt x="77243" y="868391"/>
                  <a:pt x="69566" y="872688"/>
                  <a:pt x="64477" y="879231"/>
                </a:cubicBezTo>
                <a:cubicBezTo>
                  <a:pt x="55827" y="890353"/>
                  <a:pt x="41030" y="914400"/>
                  <a:pt x="41030" y="914400"/>
                </a:cubicBezTo>
                <a:cubicBezTo>
                  <a:pt x="19659" y="978519"/>
                  <a:pt x="53740" y="881408"/>
                  <a:pt x="23446" y="949569"/>
                </a:cubicBezTo>
                <a:cubicBezTo>
                  <a:pt x="18427" y="960861"/>
                  <a:pt x="15631" y="973015"/>
                  <a:pt x="11723" y="984738"/>
                </a:cubicBezTo>
                <a:cubicBezTo>
                  <a:pt x="3312" y="1009969"/>
                  <a:pt x="7361" y="996324"/>
                  <a:pt x="0" y="1025769"/>
                </a:cubicBezTo>
                <a:cubicBezTo>
                  <a:pt x="1954" y="1033584"/>
                  <a:pt x="1864" y="1042221"/>
                  <a:pt x="5861" y="1049215"/>
                </a:cubicBezTo>
                <a:cubicBezTo>
                  <a:pt x="14654" y="1064603"/>
                  <a:pt x="28253" y="1068302"/>
                  <a:pt x="41030" y="1078523"/>
                </a:cubicBezTo>
                <a:cubicBezTo>
                  <a:pt x="59200" y="1093059"/>
                  <a:pt x="46288" y="1089944"/>
                  <a:pt x="70338" y="1101969"/>
                </a:cubicBezTo>
                <a:cubicBezTo>
                  <a:pt x="75864" y="1104732"/>
                  <a:pt x="82397" y="1105068"/>
                  <a:pt x="87923" y="1107831"/>
                </a:cubicBezTo>
                <a:cubicBezTo>
                  <a:pt x="120666" y="1124203"/>
                  <a:pt x="90269" y="1121196"/>
                  <a:pt x="140677" y="1131277"/>
                </a:cubicBezTo>
                <a:cubicBezTo>
                  <a:pt x="200852" y="1143311"/>
                  <a:pt x="144997" y="1133363"/>
                  <a:pt x="246184" y="1143000"/>
                </a:cubicBezTo>
                <a:cubicBezTo>
                  <a:pt x="263930" y="1144690"/>
                  <a:pt x="315069" y="1151794"/>
                  <a:pt x="334107" y="1154723"/>
                </a:cubicBezTo>
                <a:cubicBezTo>
                  <a:pt x="345854" y="1156530"/>
                  <a:pt x="357747" y="1157702"/>
                  <a:pt x="369277" y="1160585"/>
                </a:cubicBezTo>
                <a:cubicBezTo>
                  <a:pt x="381265" y="1163582"/>
                  <a:pt x="392723" y="1168400"/>
                  <a:pt x="404446" y="1172308"/>
                </a:cubicBezTo>
                <a:cubicBezTo>
                  <a:pt x="410307" y="1174262"/>
                  <a:pt x="415972" y="1176957"/>
                  <a:pt x="422030" y="1178169"/>
                </a:cubicBezTo>
                <a:cubicBezTo>
                  <a:pt x="431799" y="1180123"/>
                  <a:pt x="441511" y="1182393"/>
                  <a:pt x="451338" y="1184031"/>
                </a:cubicBezTo>
                <a:cubicBezTo>
                  <a:pt x="464966" y="1186302"/>
                  <a:pt x="478776" y="1187421"/>
                  <a:pt x="492369" y="1189892"/>
                </a:cubicBezTo>
                <a:cubicBezTo>
                  <a:pt x="500295" y="1191333"/>
                  <a:pt x="508099" y="1193439"/>
                  <a:pt x="515815" y="1195754"/>
                </a:cubicBezTo>
                <a:cubicBezTo>
                  <a:pt x="527651" y="1199305"/>
                  <a:pt x="550984" y="1207477"/>
                  <a:pt x="550984" y="1207477"/>
                </a:cubicBezTo>
                <a:cubicBezTo>
                  <a:pt x="554892" y="1213338"/>
                  <a:pt x="557206" y="1220660"/>
                  <a:pt x="562707" y="1225061"/>
                </a:cubicBezTo>
                <a:cubicBezTo>
                  <a:pt x="567532" y="1228921"/>
                  <a:pt x="574233" y="1229711"/>
                  <a:pt x="580292" y="1230923"/>
                </a:cubicBezTo>
                <a:cubicBezTo>
                  <a:pt x="610981" y="1237061"/>
                  <a:pt x="569546" y="1224084"/>
                  <a:pt x="621323" y="1225061"/>
                </a:cubicBezTo>
                <a:close/>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pic>
        <p:nvPicPr>
          <p:cNvPr id="6" name="Picture 5">
            <a:extLst>
              <a:ext uri="{FF2B5EF4-FFF2-40B4-BE49-F238E27FC236}">
                <a16:creationId xmlns:a16="http://schemas.microsoft.com/office/drawing/2014/main" id="{D8FE1650-5AEC-6445-AC0F-2BDCCFD46F9A}"/>
              </a:ext>
            </a:extLst>
          </p:cNvPr>
          <p:cNvPicPr>
            <a:picLocks noChangeAspect="1"/>
          </p:cNvPicPr>
          <p:nvPr/>
        </p:nvPicPr>
        <p:blipFill>
          <a:blip r:embed="rId8"/>
          <a:stretch>
            <a:fillRect/>
          </a:stretch>
        </p:blipFill>
        <p:spPr>
          <a:xfrm rot="513820" flipH="1">
            <a:off x="5919139" y="3091213"/>
            <a:ext cx="607052" cy="813924"/>
          </a:xfrm>
          <a:prstGeom prst="rect">
            <a:avLst/>
          </a:prstGeom>
        </p:spPr>
      </p:pic>
      <p:sp>
        <p:nvSpPr>
          <p:cNvPr id="25" name="TextBox 9">
            <a:extLst>
              <a:ext uri="{FF2B5EF4-FFF2-40B4-BE49-F238E27FC236}">
                <a16:creationId xmlns:a16="http://schemas.microsoft.com/office/drawing/2014/main" id="{17290600-829F-D947-808E-A7FED6146A17}"/>
              </a:ext>
            </a:extLst>
          </p:cNvPr>
          <p:cNvSpPr txBox="1">
            <a:spLocks noChangeArrowheads="1"/>
          </p:cNvSpPr>
          <p:nvPr/>
        </p:nvSpPr>
        <p:spPr bwMode="auto">
          <a:xfrm>
            <a:off x="5127731" y="2667000"/>
            <a:ext cx="12112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07D3FF-05FE-404A-97FE-729AD7A2D7B9}"/>
              </a:ext>
            </a:extLst>
          </p:cNvPr>
          <p:cNvSpPr txBox="1"/>
          <p:nvPr/>
        </p:nvSpPr>
        <p:spPr>
          <a:xfrm>
            <a:off x="365495" y="267149"/>
            <a:ext cx="3507921" cy="1200329"/>
          </a:xfrm>
          <a:prstGeom prst="rect">
            <a:avLst/>
          </a:prstGeom>
          <a:noFill/>
        </p:spPr>
        <p:txBody>
          <a:bodyPr wrap="square" rtlCol="0">
            <a:spAutoFit/>
          </a:bodyPr>
          <a:lstStyle/>
          <a:p>
            <a:r>
              <a:rPr lang="en-US" sz="1800"/>
              <a:t>Divergence of the diploid species, Appalachian </a:t>
            </a:r>
            <a:r>
              <a:rPr lang="en-US" sz="1800" i="1"/>
              <a:t>Asplenium</a:t>
            </a:r>
            <a:r>
              <a:rPr lang="en-US" sz="1800"/>
              <a:t> trio</a:t>
            </a:r>
          </a:p>
          <a:p>
            <a:r>
              <a:rPr lang="en-US" sz="1800"/>
              <a:t>     </a:t>
            </a:r>
          </a:p>
          <a:p>
            <a:endParaRPr lang="en-US" sz="1800"/>
          </a:p>
        </p:txBody>
      </p:sp>
      <p:sp>
        <p:nvSpPr>
          <p:cNvPr id="7" name="TextBox 6">
            <a:extLst>
              <a:ext uri="{FF2B5EF4-FFF2-40B4-BE49-F238E27FC236}">
                <a16:creationId xmlns:a16="http://schemas.microsoft.com/office/drawing/2014/main" id="{9E313B56-AAA0-D14C-AE47-0368C567AB9E}"/>
              </a:ext>
            </a:extLst>
          </p:cNvPr>
          <p:cNvSpPr txBox="1"/>
          <p:nvPr/>
        </p:nvSpPr>
        <p:spPr>
          <a:xfrm>
            <a:off x="6553200" y="6400800"/>
            <a:ext cx="1114408" cy="369332"/>
          </a:xfrm>
          <a:prstGeom prst="rect">
            <a:avLst/>
          </a:prstGeom>
          <a:noFill/>
        </p:spPr>
        <p:txBody>
          <a:bodyPr wrap="none" rtlCol="0">
            <a:spAutoFit/>
          </a:bodyPr>
          <a:lstStyle/>
          <a:p>
            <a:r>
              <a:rPr lang="en-US" sz="1800" i="1"/>
              <a:t>node ages</a:t>
            </a:r>
            <a:endParaRPr lang="en-US" sz="1800"/>
          </a:p>
        </p:txBody>
      </p:sp>
      <p:pic>
        <p:nvPicPr>
          <p:cNvPr id="2" name="Picture 1">
            <a:extLst>
              <a:ext uri="{FF2B5EF4-FFF2-40B4-BE49-F238E27FC236}">
                <a16:creationId xmlns:a16="http://schemas.microsoft.com/office/drawing/2014/main" id="{98DAB939-DC28-E643-A76D-E6BFEAB6B616}"/>
              </a:ext>
            </a:extLst>
          </p:cNvPr>
          <p:cNvPicPr>
            <a:picLocks noChangeAspect="1"/>
          </p:cNvPicPr>
          <p:nvPr/>
        </p:nvPicPr>
        <p:blipFill>
          <a:blip r:embed="rId3"/>
          <a:stretch>
            <a:fillRect/>
          </a:stretch>
        </p:blipFill>
        <p:spPr>
          <a:xfrm>
            <a:off x="4648200" y="502506"/>
            <a:ext cx="4286770" cy="5491385"/>
          </a:xfrm>
          <a:prstGeom prst="rect">
            <a:avLst/>
          </a:prstGeom>
        </p:spPr>
      </p:pic>
      <p:cxnSp>
        <p:nvCxnSpPr>
          <p:cNvPr id="5" name="Straight Connector 4">
            <a:extLst>
              <a:ext uri="{FF2B5EF4-FFF2-40B4-BE49-F238E27FC236}">
                <a16:creationId xmlns:a16="http://schemas.microsoft.com/office/drawing/2014/main" id="{A390FEE8-79C0-9436-566E-73460054F786}"/>
              </a:ext>
            </a:extLst>
          </p:cNvPr>
          <p:cNvCxnSpPr/>
          <p:nvPr/>
        </p:nvCxnSpPr>
        <p:spPr bwMode="auto">
          <a:xfrm>
            <a:off x="9906000" y="0"/>
            <a:ext cx="0" cy="6124400"/>
          </a:xfrm>
          <a:prstGeom prst="line">
            <a:avLst/>
          </a:prstGeom>
          <a:solidFill>
            <a:schemeClr val="accent1"/>
          </a:solidFill>
          <a:ln w="50800" cap="flat" cmpd="sng" algn="ctr">
            <a:solidFill>
              <a:srgbClr val="B4AFFF">
                <a:alpha val="52000"/>
              </a:srgbClr>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 name="Straight Connector 10">
            <a:extLst>
              <a:ext uri="{FF2B5EF4-FFF2-40B4-BE49-F238E27FC236}">
                <a16:creationId xmlns:a16="http://schemas.microsoft.com/office/drawing/2014/main" id="{6AC90ADD-10C0-142F-787D-D3A9773BB332}"/>
              </a:ext>
            </a:extLst>
          </p:cNvPr>
          <p:cNvCxnSpPr>
            <a:cxnSpLocks/>
          </p:cNvCxnSpPr>
          <p:nvPr/>
        </p:nvCxnSpPr>
        <p:spPr>
          <a:xfrm flipV="1">
            <a:off x="9448800" y="0"/>
            <a:ext cx="0" cy="6140534"/>
          </a:xfrm>
          <a:prstGeom prst="line">
            <a:avLst/>
          </a:prstGeom>
          <a:ln w="50800">
            <a:solidFill>
              <a:srgbClr val="92D050">
                <a:alpha val="49000"/>
              </a:srgbClr>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0B63E63-AD15-95B5-926D-D4ACBC6B23D6}"/>
              </a:ext>
            </a:extLst>
          </p:cNvPr>
          <p:cNvSpPr txBox="1"/>
          <p:nvPr/>
        </p:nvSpPr>
        <p:spPr>
          <a:xfrm>
            <a:off x="6193051" y="6216134"/>
            <a:ext cx="415498" cy="369332"/>
          </a:xfrm>
          <a:prstGeom prst="rect">
            <a:avLst/>
          </a:prstGeom>
          <a:noFill/>
        </p:spPr>
        <p:txBody>
          <a:bodyPr wrap="none" rtlCol="0">
            <a:spAutoFit/>
          </a:bodyPr>
          <a:lstStyle/>
          <a:p>
            <a:r>
              <a:rPr lang="en-US" sz="1800" i="1"/>
              <a:t>25</a:t>
            </a:r>
            <a:endParaRPr lang="en-US" sz="1800"/>
          </a:p>
        </p:txBody>
      </p:sp>
      <p:sp>
        <p:nvSpPr>
          <p:cNvPr id="17" name="TextBox 16">
            <a:extLst>
              <a:ext uri="{FF2B5EF4-FFF2-40B4-BE49-F238E27FC236}">
                <a16:creationId xmlns:a16="http://schemas.microsoft.com/office/drawing/2014/main" id="{A733E1E5-ECFF-4F4D-BEE5-F7868224A22C}"/>
              </a:ext>
            </a:extLst>
          </p:cNvPr>
          <p:cNvSpPr txBox="1"/>
          <p:nvPr/>
        </p:nvSpPr>
        <p:spPr>
          <a:xfrm>
            <a:off x="6968698" y="6178557"/>
            <a:ext cx="300082" cy="369332"/>
          </a:xfrm>
          <a:prstGeom prst="rect">
            <a:avLst/>
          </a:prstGeom>
          <a:noFill/>
        </p:spPr>
        <p:txBody>
          <a:bodyPr wrap="none" rtlCol="0">
            <a:spAutoFit/>
          </a:bodyPr>
          <a:lstStyle/>
          <a:p>
            <a:r>
              <a:rPr lang="en-US" sz="1800" i="1"/>
              <a:t>6</a:t>
            </a:r>
            <a:endParaRPr lang="en-US" sz="1800"/>
          </a:p>
        </p:txBody>
      </p:sp>
      <p:sp>
        <p:nvSpPr>
          <p:cNvPr id="19" name="Rectangle 4">
            <a:extLst>
              <a:ext uri="{FF2B5EF4-FFF2-40B4-BE49-F238E27FC236}">
                <a16:creationId xmlns:a16="http://schemas.microsoft.com/office/drawing/2014/main" id="{075E6CB2-5C78-48D6-349C-B0111875DFEA}"/>
              </a:ext>
            </a:extLst>
          </p:cNvPr>
          <p:cNvSpPr>
            <a:spLocks noChangeArrowheads="1"/>
          </p:cNvSpPr>
          <p:nvPr/>
        </p:nvSpPr>
        <p:spPr bwMode="auto">
          <a:xfrm rot="5400000">
            <a:off x="2414214" y="2945104"/>
            <a:ext cx="4959815" cy="288811"/>
          </a:xfrm>
          <a:prstGeom prst="rect">
            <a:avLst/>
          </a:prstGeom>
          <a:solidFill>
            <a:srgbClr val="FF0000">
              <a:alpha val="13967"/>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20" name="Rectangle 4">
            <a:extLst>
              <a:ext uri="{FF2B5EF4-FFF2-40B4-BE49-F238E27FC236}">
                <a16:creationId xmlns:a16="http://schemas.microsoft.com/office/drawing/2014/main" id="{A8C99E91-F989-4EE7-ACE8-2B96A7C792B1}"/>
              </a:ext>
            </a:extLst>
          </p:cNvPr>
          <p:cNvSpPr>
            <a:spLocks noChangeArrowheads="1"/>
          </p:cNvSpPr>
          <p:nvPr/>
        </p:nvSpPr>
        <p:spPr bwMode="auto">
          <a:xfrm rot="5400000">
            <a:off x="4814516" y="2207215"/>
            <a:ext cx="2154759" cy="288811"/>
          </a:xfrm>
          <a:prstGeom prst="rect">
            <a:avLst/>
          </a:prstGeom>
          <a:solidFill>
            <a:srgbClr val="FFFF00">
              <a:alpha val="13967"/>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21" name="TextBox 20">
            <a:extLst>
              <a:ext uri="{FF2B5EF4-FFF2-40B4-BE49-F238E27FC236}">
                <a16:creationId xmlns:a16="http://schemas.microsoft.com/office/drawing/2014/main" id="{18A6E617-8E98-3B50-EC2A-250EF03EB56D}"/>
              </a:ext>
            </a:extLst>
          </p:cNvPr>
          <p:cNvSpPr txBox="1"/>
          <p:nvPr/>
        </p:nvSpPr>
        <p:spPr>
          <a:xfrm>
            <a:off x="5760729" y="6230798"/>
            <a:ext cx="415498" cy="369332"/>
          </a:xfrm>
          <a:prstGeom prst="rect">
            <a:avLst/>
          </a:prstGeom>
          <a:noFill/>
        </p:spPr>
        <p:txBody>
          <a:bodyPr wrap="none" rtlCol="0">
            <a:spAutoFit/>
          </a:bodyPr>
          <a:lstStyle/>
          <a:p>
            <a:r>
              <a:rPr lang="en-US" sz="1800" i="1"/>
              <a:t>44</a:t>
            </a:r>
            <a:endParaRPr lang="en-US" sz="1800"/>
          </a:p>
        </p:txBody>
      </p:sp>
      <p:sp>
        <p:nvSpPr>
          <p:cNvPr id="22" name="TextBox 21">
            <a:extLst>
              <a:ext uri="{FF2B5EF4-FFF2-40B4-BE49-F238E27FC236}">
                <a16:creationId xmlns:a16="http://schemas.microsoft.com/office/drawing/2014/main" id="{AC1FA317-6BBA-CFBE-5178-E81EE798B7FB}"/>
              </a:ext>
            </a:extLst>
          </p:cNvPr>
          <p:cNvSpPr txBox="1"/>
          <p:nvPr/>
        </p:nvSpPr>
        <p:spPr>
          <a:xfrm>
            <a:off x="4686372" y="6216134"/>
            <a:ext cx="415498" cy="369332"/>
          </a:xfrm>
          <a:prstGeom prst="rect">
            <a:avLst/>
          </a:prstGeom>
          <a:noFill/>
        </p:spPr>
        <p:txBody>
          <a:bodyPr wrap="none" rtlCol="0">
            <a:spAutoFit/>
          </a:bodyPr>
          <a:lstStyle/>
          <a:p>
            <a:r>
              <a:rPr lang="en-US" sz="1800" i="1"/>
              <a:t>61</a:t>
            </a:r>
            <a:endParaRPr lang="en-US" sz="1800"/>
          </a:p>
        </p:txBody>
      </p:sp>
      <p:sp>
        <p:nvSpPr>
          <p:cNvPr id="24" name="TextBox 23">
            <a:extLst>
              <a:ext uri="{FF2B5EF4-FFF2-40B4-BE49-F238E27FC236}">
                <a16:creationId xmlns:a16="http://schemas.microsoft.com/office/drawing/2014/main" id="{F178E7E3-35DE-8BD2-D9D2-F1B22971D158}"/>
              </a:ext>
            </a:extLst>
          </p:cNvPr>
          <p:cNvSpPr txBox="1"/>
          <p:nvPr/>
        </p:nvSpPr>
        <p:spPr>
          <a:xfrm>
            <a:off x="3429224" y="3888675"/>
            <a:ext cx="838200" cy="461665"/>
          </a:xfrm>
          <a:prstGeom prst="rect">
            <a:avLst/>
          </a:prstGeom>
          <a:noFill/>
        </p:spPr>
        <p:txBody>
          <a:bodyPr wrap="square">
            <a:spAutoFit/>
          </a:bodyPr>
          <a:lstStyle/>
          <a:p>
            <a:pPr algn="ctr"/>
            <a:r>
              <a:rPr lang="en-US" sz="2400"/>
              <a:t>MM</a:t>
            </a:r>
            <a:endParaRPr lang="en-US"/>
          </a:p>
        </p:txBody>
      </p:sp>
      <p:sp>
        <p:nvSpPr>
          <p:cNvPr id="25" name="TextBox 24">
            <a:extLst>
              <a:ext uri="{FF2B5EF4-FFF2-40B4-BE49-F238E27FC236}">
                <a16:creationId xmlns:a16="http://schemas.microsoft.com/office/drawing/2014/main" id="{33C87D07-78B5-CD52-E52B-F2A534D7C99C}"/>
              </a:ext>
            </a:extLst>
          </p:cNvPr>
          <p:cNvSpPr txBox="1"/>
          <p:nvPr/>
        </p:nvSpPr>
        <p:spPr>
          <a:xfrm>
            <a:off x="272627" y="3866184"/>
            <a:ext cx="838200" cy="461665"/>
          </a:xfrm>
          <a:prstGeom prst="rect">
            <a:avLst/>
          </a:prstGeom>
          <a:noFill/>
        </p:spPr>
        <p:txBody>
          <a:bodyPr wrap="square">
            <a:spAutoFit/>
          </a:bodyPr>
          <a:lstStyle/>
          <a:p>
            <a:pPr algn="ctr"/>
            <a:r>
              <a:rPr lang="en-US"/>
              <a:t>PP</a:t>
            </a:r>
          </a:p>
        </p:txBody>
      </p:sp>
      <p:sp>
        <p:nvSpPr>
          <p:cNvPr id="26" name="TextBox 25">
            <a:extLst>
              <a:ext uri="{FF2B5EF4-FFF2-40B4-BE49-F238E27FC236}">
                <a16:creationId xmlns:a16="http://schemas.microsoft.com/office/drawing/2014/main" id="{D24E4A9F-E8F1-923F-A21E-B15A1E112E5F}"/>
              </a:ext>
            </a:extLst>
          </p:cNvPr>
          <p:cNvSpPr txBox="1"/>
          <p:nvPr/>
        </p:nvSpPr>
        <p:spPr>
          <a:xfrm>
            <a:off x="1911758" y="1902758"/>
            <a:ext cx="838200" cy="461665"/>
          </a:xfrm>
          <a:prstGeom prst="rect">
            <a:avLst/>
          </a:prstGeom>
          <a:noFill/>
        </p:spPr>
        <p:txBody>
          <a:bodyPr wrap="square">
            <a:spAutoFit/>
          </a:bodyPr>
          <a:lstStyle/>
          <a:p>
            <a:pPr algn="ctr"/>
            <a:r>
              <a:rPr lang="en-US" sz="2400"/>
              <a:t>RR</a:t>
            </a:r>
            <a:endParaRPr lang="en-US"/>
          </a:p>
        </p:txBody>
      </p:sp>
      <p:sp>
        <p:nvSpPr>
          <p:cNvPr id="31" name="TextBox 30">
            <a:extLst>
              <a:ext uri="{FF2B5EF4-FFF2-40B4-BE49-F238E27FC236}">
                <a16:creationId xmlns:a16="http://schemas.microsoft.com/office/drawing/2014/main" id="{9D3E9644-8D5A-9DEE-FEB1-543A2018984A}"/>
              </a:ext>
            </a:extLst>
          </p:cNvPr>
          <p:cNvSpPr txBox="1"/>
          <p:nvPr/>
        </p:nvSpPr>
        <p:spPr>
          <a:xfrm>
            <a:off x="275348" y="6531315"/>
            <a:ext cx="4572000" cy="276999"/>
          </a:xfrm>
          <a:prstGeom prst="rect">
            <a:avLst/>
          </a:prstGeom>
          <a:noFill/>
        </p:spPr>
        <p:txBody>
          <a:bodyPr wrap="square">
            <a:spAutoFit/>
          </a:bodyPr>
          <a:lstStyle/>
          <a:p>
            <a:r>
              <a:rPr lang="en-US" sz="1200"/>
              <a:t>data from Testo and Sundue 2016.</a:t>
            </a:r>
          </a:p>
        </p:txBody>
      </p:sp>
      <p:cxnSp>
        <p:nvCxnSpPr>
          <p:cNvPr id="33" name="Straight Connector 32">
            <a:extLst>
              <a:ext uri="{FF2B5EF4-FFF2-40B4-BE49-F238E27FC236}">
                <a16:creationId xmlns:a16="http://schemas.microsoft.com/office/drawing/2014/main" id="{91E76370-3C39-71A8-AA77-A6CF0418E840}"/>
              </a:ext>
            </a:extLst>
          </p:cNvPr>
          <p:cNvCxnSpPr/>
          <p:nvPr/>
        </p:nvCxnSpPr>
        <p:spPr bwMode="auto">
          <a:xfrm>
            <a:off x="2561348" y="2512951"/>
            <a:ext cx="1066800" cy="129540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35" name="Straight Connector 34">
            <a:extLst>
              <a:ext uri="{FF2B5EF4-FFF2-40B4-BE49-F238E27FC236}">
                <a16:creationId xmlns:a16="http://schemas.microsoft.com/office/drawing/2014/main" id="{95520CF4-6A69-3F45-62E7-D2DF377B4937}"/>
              </a:ext>
            </a:extLst>
          </p:cNvPr>
          <p:cNvCxnSpPr>
            <a:cxnSpLocks/>
          </p:cNvCxnSpPr>
          <p:nvPr/>
        </p:nvCxnSpPr>
        <p:spPr bwMode="auto">
          <a:xfrm flipH="1">
            <a:off x="979026" y="2512951"/>
            <a:ext cx="1060274" cy="1243399"/>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36" name="Straight Connector 35">
            <a:extLst>
              <a:ext uri="{FF2B5EF4-FFF2-40B4-BE49-F238E27FC236}">
                <a16:creationId xmlns:a16="http://schemas.microsoft.com/office/drawing/2014/main" id="{405EF0FC-26BA-88F9-CBDE-7E81A9EFC359}"/>
              </a:ext>
            </a:extLst>
          </p:cNvPr>
          <p:cNvCxnSpPr>
            <a:cxnSpLocks/>
            <a:stCxn id="25" idx="3"/>
          </p:cNvCxnSpPr>
          <p:nvPr/>
        </p:nvCxnSpPr>
        <p:spPr bwMode="auto">
          <a:xfrm flipV="1">
            <a:off x="1110827" y="4097016"/>
            <a:ext cx="2300608" cy="1"/>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41" name="TextBox 40">
            <a:extLst>
              <a:ext uri="{FF2B5EF4-FFF2-40B4-BE49-F238E27FC236}">
                <a16:creationId xmlns:a16="http://schemas.microsoft.com/office/drawing/2014/main" id="{78A3BA00-2B4B-16BB-B340-67338ED65735}"/>
              </a:ext>
            </a:extLst>
          </p:cNvPr>
          <p:cNvSpPr txBox="1"/>
          <p:nvPr/>
        </p:nvSpPr>
        <p:spPr>
          <a:xfrm rot="2949121">
            <a:off x="2722180" y="2596048"/>
            <a:ext cx="877163" cy="461665"/>
          </a:xfrm>
          <a:prstGeom prst="rect">
            <a:avLst/>
          </a:prstGeom>
          <a:noFill/>
        </p:spPr>
        <p:txBody>
          <a:bodyPr wrap="none" rtlCol="0">
            <a:spAutoFit/>
          </a:bodyPr>
          <a:lstStyle/>
          <a:p>
            <a:r>
              <a:rPr lang="en-US"/>
              <a:t>0.666</a:t>
            </a:r>
          </a:p>
        </p:txBody>
      </p:sp>
      <p:sp>
        <p:nvSpPr>
          <p:cNvPr id="44" name="TextBox 43">
            <a:extLst>
              <a:ext uri="{FF2B5EF4-FFF2-40B4-BE49-F238E27FC236}">
                <a16:creationId xmlns:a16="http://schemas.microsoft.com/office/drawing/2014/main" id="{455D6D58-BDC2-7FB2-75E4-20FFEB69C606}"/>
              </a:ext>
            </a:extLst>
          </p:cNvPr>
          <p:cNvSpPr txBox="1"/>
          <p:nvPr/>
        </p:nvSpPr>
        <p:spPr>
          <a:xfrm rot="18682552">
            <a:off x="947088" y="2698727"/>
            <a:ext cx="877163" cy="461665"/>
          </a:xfrm>
          <a:prstGeom prst="rect">
            <a:avLst/>
          </a:prstGeom>
          <a:noFill/>
        </p:spPr>
        <p:txBody>
          <a:bodyPr wrap="none" rtlCol="0">
            <a:spAutoFit/>
          </a:bodyPr>
          <a:lstStyle/>
          <a:p>
            <a:r>
              <a:rPr lang="en-US"/>
              <a:t>0.889</a:t>
            </a:r>
          </a:p>
        </p:txBody>
      </p:sp>
      <p:sp>
        <p:nvSpPr>
          <p:cNvPr id="46" name="TextBox 45">
            <a:extLst>
              <a:ext uri="{FF2B5EF4-FFF2-40B4-BE49-F238E27FC236}">
                <a16:creationId xmlns:a16="http://schemas.microsoft.com/office/drawing/2014/main" id="{86E45435-3584-CE44-2000-A36DAD74EFCB}"/>
              </a:ext>
            </a:extLst>
          </p:cNvPr>
          <p:cNvSpPr txBox="1"/>
          <p:nvPr/>
        </p:nvSpPr>
        <p:spPr>
          <a:xfrm>
            <a:off x="1873767" y="3597619"/>
            <a:ext cx="877163" cy="461665"/>
          </a:xfrm>
          <a:prstGeom prst="rect">
            <a:avLst/>
          </a:prstGeom>
          <a:noFill/>
        </p:spPr>
        <p:txBody>
          <a:bodyPr wrap="none" rtlCol="0">
            <a:spAutoFit/>
          </a:bodyPr>
          <a:lstStyle/>
          <a:p>
            <a:r>
              <a:rPr lang="en-US"/>
              <a:t>1.301</a:t>
            </a:r>
          </a:p>
        </p:txBody>
      </p:sp>
      <p:sp>
        <p:nvSpPr>
          <p:cNvPr id="47" name="TextBox 46">
            <a:extLst>
              <a:ext uri="{FF2B5EF4-FFF2-40B4-BE49-F238E27FC236}">
                <a16:creationId xmlns:a16="http://schemas.microsoft.com/office/drawing/2014/main" id="{5AF8ED77-096D-C83F-C2C5-C4472F551DE6}"/>
              </a:ext>
            </a:extLst>
          </p:cNvPr>
          <p:cNvSpPr txBox="1"/>
          <p:nvPr/>
        </p:nvSpPr>
        <p:spPr>
          <a:xfrm>
            <a:off x="1892276" y="4134749"/>
            <a:ext cx="865878" cy="461665"/>
          </a:xfrm>
          <a:prstGeom prst="rect">
            <a:avLst/>
          </a:prstGeom>
          <a:noFill/>
        </p:spPr>
        <p:txBody>
          <a:bodyPr wrap="none" rtlCol="0">
            <a:spAutoFit/>
          </a:bodyPr>
          <a:lstStyle/>
          <a:p>
            <a:r>
              <a:rPr lang="en-US"/>
              <a:t>114.1</a:t>
            </a:r>
          </a:p>
        </p:txBody>
      </p:sp>
      <p:sp>
        <p:nvSpPr>
          <p:cNvPr id="48" name="TextBox 47">
            <a:extLst>
              <a:ext uri="{FF2B5EF4-FFF2-40B4-BE49-F238E27FC236}">
                <a16:creationId xmlns:a16="http://schemas.microsoft.com/office/drawing/2014/main" id="{924964D8-8814-8E13-0114-94A1D2811416}"/>
              </a:ext>
            </a:extLst>
          </p:cNvPr>
          <p:cNvSpPr txBox="1"/>
          <p:nvPr/>
        </p:nvSpPr>
        <p:spPr>
          <a:xfrm rot="2902323">
            <a:off x="2315307" y="2903817"/>
            <a:ext cx="877163" cy="461665"/>
          </a:xfrm>
          <a:prstGeom prst="rect">
            <a:avLst/>
          </a:prstGeom>
          <a:noFill/>
        </p:spPr>
        <p:txBody>
          <a:bodyPr wrap="none" rtlCol="0">
            <a:spAutoFit/>
          </a:bodyPr>
          <a:lstStyle/>
          <a:p>
            <a:r>
              <a:rPr lang="en-US"/>
              <a:t>120.9</a:t>
            </a:r>
          </a:p>
        </p:txBody>
      </p:sp>
      <p:sp>
        <p:nvSpPr>
          <p:cNvPr id="49" name="TextBox 48">
            <a:extLst>
              <a:ext uri="{FF2B5EF4-FFF2-40B4-BE49-F238E27FC236}">
                <a16:creationId xmlns:a16="http://schemas.microsoft.com/office/drawing/2014/main" id="{1FD3CD7A-76AF-CE60-773C-BAE6E37352F7}"/>
              </a:ext>
            </a:extLst>
          </p:cNvPr>
          <p:cNvSpPr txBox="1"/>
          <p:nvPr/>
        </p:nvSpPr>
        <p:spPr>
          <a:xfrm rot="18682552">
            <a:off x="1388532" y="3062696"/>
            <a:ext cx="723275" cy="461665"/>
          </a:xfrm>
          <a:prstGeom prst="rect">
            <a:avLst/>
          </a:prstGeom>
          <a:noFill/>
        </p:spPr>
        <p:txBody>
          <a:bodyPr wrap="none" rtlCol="0">
            <a:spAutoFit/>
          </a:bodyPr>
          <a:lstStyle/>
          <a:p>
            <a:r>
              <a:rPr lang="en-US"/>
              <a:t>72.6</a:t>
            </a:r>
          </a:p>
        </p:txBody>
      </p:sp>
      <p:sp>
        <p:nvSpPr>
          <p:cNvPr id="51" name="TextBox 50">
            <a:extLst>
              <a:ext uri="{FF2B5EF4-FFF2-40B4-BE49-F238E27FC236}">
                <a16:creationId xmlns:a16="http://schemas.microsoft.com/office/drawing/2014/main" id="{C15736DF-0867-D96C-87A7-FCC8C839A4E6}"/>
              </a:ext>
            </a:extLst>
          </p:cNvPr>
          <p:cNvSpPr txBox="1"/>
          <p:nvPr/>
        </p:nvSpPr>
        <p:spPr>
          <a:xfrm>
            <a:off x="1562448" y="5499986"/>
            <a:ext cx="1329210" cy="461665"/>
          </a:xfrm>
          <a:prstGeom prst="rect">
            <a:avLst/>
          </a:prstGeom>
          <a:noFill/>
        </p:spPr>
        <p:txBody>
          <a:bodyPr wrap="none" rtlCol="0">
            <a:spAutoFit/>
          </a:bodyPr>
          <a:lstStyle/>
          <a:p>
            <a:r>
              <a:rPr lang="en-US"/>
              <a:t>isozymes</a:t>
            </a:r>
          </a:p>
        </p:txBody>
      </p:sp>
      <p:sp>
        <p:nvSpPr>
          <p:cNvPr id="52" name="TextBox 51">
            <a:extLst>
              <a:ext uri="{FF2B5EF4-FFF2-40B4-BE49-F238E27FC236}">
                <a16:creationId xmlns:a16="http://schemas.microsoft.com/office/drawing/2014/main" id="{4063FB09-2B76-B6E7-D208-424F012607F8}"/>
              </a:ext>
            </a:extLst>
          </p:cNvPr>
          <p:cNvSpPr txBox="1"/>
          <p:nvPr/>
        </p:nvSpPr>
        <p:spPr>
          <a:xfrm>
            <a:off x="1154616" y="6016920"/>
            <a:ext cx="2295821" cy="461665"/>
          </a:xfrm>
          <a:prstGeom prst="rect">
            <a:avLst/>
          </a:prstGeom>
          <a:noFill/>
        </p:spPr>
        <p:txBody>
          <a:bodyPr wrap="none" rtlCol="0">
            <a:spAutoFit/>
          </a:bodyPr>
          <a:lstStyle/>
          <a:p>
            <a:r>
              <a:rPr lang="en-US"/>
              <a:t>chloroplast DNA</a:t>
            </a:r>
          </a:p>
        </p:txBody>
      </p:sp>
      <p:cxnSp>
        <p:nvCxnSpPr>
          <p:cNvPr id="53" name="Straight Connector 52">
            <a:extLst>
              <a:ext uri="{FF2B5EF4-FFF2-40B4-BE49-F238E27FC236}">
                <a16:creationId xmlns:a16="http://schemas.microsoft.com/office/drawing/2014/main" id="{78D71F90-BCAE-A506-655B-88A6BC17BEE1}"/>
              </a:ext>
            </a:extLst>
          </p:cNvPr>
          <p:cNvCxnSpPr>
            <a:cxnSpLocks/>
          </p:cNvCxnSpPr>
          <p:nvPr/>
        </p:nvCxnSpPr>
        <p:spPr bwMode="auto">
          <a:xfrm flipV="1">
            <a:off x="1222339" y="5979187"/>
            <a:ext cx="2300608" cy="1"/>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2694828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8A081CE-C247-1679-DDF6-41BE59991CBE}"/>
              </a:ext>
            </a:extLst>
          </p:cNvPr>
          <p:cNvPicPr>
            <a:picLocks noChangeAspect="1"/>
          </p:cNvPicPr>
          <p:nvPr/>
        </p:nvPicPr>
        <p:blipFill>
          <a:blip r:embed="rId2"/>
          <a:stretch>
            <a:fillRect/>
          </a:stretch>
        </p:blipFill>
        <p:spPr>
          <a:xfrm>
            <a:off x="478971" y="533400"/>
            <a:ext cx="8186057" cy="6209152"/>
          </a:xfrm>
          <a:prstGeom prst="rect">
            <a:avLst/>
          </a:prstGeom>
        </p:spPr>
      </p:pic>
      <p:sp>
        <p:nvSpPr>
          <p:cNvPr id="3" name="TextBox 2">
            <a:extLst>
              <a:ext uri="{FF2B5EF4-FFF2-40B4-BE49-F238E27FC236}">
                <a16:creationId xmlns:a16="http://schemas.microsoft.com/office/drawing/2014/main" id="{90589BF5-BA3C-8555-F468-938A9DFDD25A}"/>
              </a:ext>
            </a:extLst>
          </p:cNvPr>
          <p:cNvSpPr txBox="1"/>
          <p:nvPr/>
        </p:nvSpPr>
        <p:spPr>
          <a:xfrm>
            <a:off x="2667000" y="110983"/>
            <a:ext cx="3486852" cy="461665"/>
          </a:xfrm>
          <a:prstGeom prst="rect">
            <a:avLst/>
          </a:prstGeom>
          <a:noFill/>
        </p:spPr>
        <p:txBody>
          <a:bodyPr wrap="none" rtlCol="0">
            <a:spAutoFit/>
          </a:bodyPr>
          <a:lstStyle/>
          <a:p>
            <a:r>
              <a:rPr lang="en-US"/>
              <a:t>Cenozoic Climate Change </a:t>
            </a:r>
          </a:p>
        </p:txBody>
      </p:sp>
      <p:sp>
        <p:nvSpPr>
          <p:cNvPr id="4" name="Rectangle 4">
            <a:extLst>
              <a:ext uri="{FF2B5EF4-FFF2-40B4-BE49-F238E27FC236}">
                <a16:creationId xmlns:a16="http://schemas.microsoft.com/office/drawing/2014/main" id="{30FADFF9-8D61-2691-8EAD-659BA9457B07}"/>
              </a:ext>
            </a:extLst>
          </p:cNvPr>
          <p:cNvSpPr>
            <a:spLocks noChangeArrowheads="1"/>
          </p:cNvSpPr>
          <p:nvPr/>
        </p:nvSpPr>
        <p:spPr bwMode="auto">
          <a:xfrm>
            <a:off x="1143000" y="5493802"/>
            <a:ext cx="7674428" cy="228600"/>
          </a:xfrm>
          <a:prstGeom prst="rect">
            <a:avLst/>
          </a:prstGeom>
          <a:solidFill>
            <a:srgbClr val="FF0000">
              <a:alpha val="13967"/>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5" name="Rectangle 4">
            <a:extLst>
              <a:ext uri="{FF2B5EF4-FFF2-40B4-BE49-F238E27FC236}">
                <a16:creationId xmlns:a16="http://schemas.microsoft.com/office/drawing/2014/main" id="{4F0A046B-8D91-A51D-B1C3-B36C1E6A39F0}"/>
              </a:ext>
            </a:extLst>
          </p:cNvPr>
          <p:cNvSpPr>
            <a:spLocks noChangeArrowheads="1"/>
          </p:cNvSpPr>
          <p:nvPr/>
        </p:nvSpPr>
        <p:spPr bwMode="auto">
          <a:xfrm>
            <a:off x="990600" y="4240615"/>
            <a:ext cx="7674428" cy="228600"/>
          </a:xfrm>
          <a:prstGeom prst="rect">
            <a:avLst/>
          </a:prstGeom>
          <a:solidFill>
            <a:srgbClr val="FFFF00">
              <a:alpha val="38025"/>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Tree>
    <p:extLst>
      <p:ext uri="{BB962C8B-B14F-4D97-AF65-F5344CB8AC3E}">
        <p14:creationId xmlns:p14="http://schemas.microsoft.com/office/powerpoint/2010/main" val="2178054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2">
            <a:extLst>
              <a:ext uri="{FF2B5EF4-FFF2-40B4-BE49-F238E27FC236}">
                <a16:creationId xmlns:a16="http://schemas.microsoft.com/office/drawing/2014/main" id="{2472B662-9289-6E4E-85ED-37A9CE40E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5075" y="309563"/>
            <a:ext cx="4795838" cy="5638800"/>
          </a:xfrm>
          <a:prstGeom prst="rect">
            <a:avLst/>
          </a:prstGeom>
          <a:noFill/>
          <a:ln>
            <a:noFill/>
          </a:ln>
        </p:spPr>
      </p:pic>
      <p:pic>
        <p:nvPicPr>
          <p:cNvPr id="45058" name="Picture 3">
            <a:extLst>
              <a:ext uri="{FF2B5EF4-FFF2-40B4-BE49-F238E27FC236}">
                <a16:creationId xmlns:a16="http://schemas.microsoft.com/office/drawing/2014/main" id="{30BF5773-3A13-6E40-A82D-BCD4C72C3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390650"/>
            <a:ext cx="20574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a:extLst>
              <a:ext uri="{FF2B5EF4-FFF2-40B4-BE49-F238E27FC236}">
                <a16:creationId xmlns:a16="http://schemas.microsoft.com/office/drawing/2014/main" id="{BD97D31E-BE4E-F742-9C9A-72303E5A67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3916363" y="4992688"/>
            <a:ext cx="1728787" cy="185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a:extLst>
              <a:ext uri="{FF2B5EF4-FFF2-40B4-BE49-F238E27FC236}">
                <a16:creationId xmlns:a16="http://schemas.microsoft.com/office/drawing/2014/main" id="{EB06A502-B359-7243-AEDC-DA3030766B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713" y="939800"/>
            <a:ext cx="1676400"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6">
            <a:extLst>
              <a:ext uri="{FF2B5EF4-FFF2-40B4-BE49-F238E27FC236}">
                <a16:creationId xmlns:a16="http://schemas.microsoft.com/office/drawing/2014/main" id="{B43DACAE-B007-DF47-8C46-93582F4AD5F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588" y="536575"/>
            <a:ext cx="1444625"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TextBox 6">
            <a:extLst>
              <a:ext uri="{FF2B5EF4-FFF2-40B4-BE49-F238E27FC236}">
                <a16:creationId xmlns:a16="http://schemas.microsoft.com/office/drawing/2014/main" id="{F9C759E9-CC97-EE43-BBB7-BAF6FEBA26B4}"/>
              </a:ext>
            </a:extLst>
          </p:cNvPr>
          <p:cNvSpPr txBox="1">
            <a:spLocks noChangeArrowheads="1"/>
          </p:cNvSpPr>
          <p:nvPr/>
        </p:nvSpPr>
        <p:spPr bwMode="auto">
          <a:xfrm>
            <a:off x="1600200" y="4648200"/>
            <a:ext cx="5603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a:t>
            </a:r>
          </a:p>
        </p:txBody>
      </p:sp>
      <p:sp>
        <p:nvSpPr>
          <p:cNvPr id="45063" name="TextBox 7">
            <a:extLst>
              <a:ext uri="{FF2B5EF4-FFF2-40B4-BE49-F238E27FC236}">
                <a16:creationId xmlns:a16="http://schemas.microsoft.com/office/drawing/2014/main" id="{F9B066A3-1C25-AB4F-B834-276D32278D60}"/>
              </a:ext>
            </a:extLst>
          </p:cNvPr>
          <p:cNvSpPr txBox="1">
            <a:spLocks noChangeArrowheads="1"/>
          </p:cNvSpPr>
          <p:nvPr/>
        </p:nvSpPr>
        <p:spPr bwMode="auto">
          <a:xfrm>
            <a:off x="5029200" y="914400"/>
            <a:ext cx="6286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RR</a:t>
            </a:r>
          </a:p>
        </p:txBody>
      </p:sp>
      <p:sp>
        <p:nvSpPr>
          <p:cNvPr id="45064" name="TextBox 8">
            <a:extLst>
              <a:ext uri="{FF2B5EF4-FFF2-40B4-BE49-F238E27FC236}">
                <a16:creationId xmlns:a16="http://schemas.microsoft.com/office/drawing/2014/main" id="{A5B96E7D-65B6-6342-9DC7-763E21D47932}"/>
              </a:ext>
            </a:extLst>
          </p:cNvPr>
          <p:cNvSpPr txBox="1">
            <a:spLocks noChangeArrowheads="1"/>
          </p:cNvSpPr>
          <p:nvPr/>
        </p:nvSpPr>
        <p:spPr bwMode="auto">
          <a:xfrm>
            <a:off x="6705600" y="4648200"/>
            <a:ext cx="765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a:t>
            </a:r>
          </a:p>
        </p:txBody>
      </p:sp>
      <p:sp>
        <p:nvSpPr>
          <p:cNvPr id="45065" name="TextBox 9">
            <a:extLst>
              <a:ext uri="{FF2B5EF4-FFF2-40B4-BE49-F238E27FC236}">
                <a16:creationId xmlns:a16="http://schemas.microsoft.com/office/drawing/2014/main" id="{2882271D-F8FD-064E-A055-EC1A5EB0CFCA}"/>
              </a:ext>
            </a:extLst>
          </p:cNvPr>
          <p:cNvSpPr txBox="1">
            <a:spLocks noChangeArrowheads="1"/>
          </p:cNvSpPr>
          <p:nvPr/>
        </p:nvSpPr>
        <p:spPr bwMode="auto">
          <a:xfrm>
            <a:off x="5638800" y="1981200"/>
            <a:ext cx="12112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MMRR</a:t>
            </a:r>
          </a:p>
        </p:txBody>
      </p:sp>
      <p:sp>
        <p:nvSpPr>
          <p:cNvPr id="45066" name="TextBox 10">
            <a:extLst>
              <a:ext uri="{FF2B5EF4-FFF2-40B4-BE49-F238E27FC236}">
                <a16:creationId xmlns:a16="http://schemas.microsoft.com/office/drawing/2014/main" id="{6347FF3B-5158-2746-A374-96B0A796034D}"/>
              </a:ext>
            </a:extLst>
          </p:cNvPr>
          <p:cNvSpPr txBox="1">
            <a:spLocks noChangeArrowheads="1"/>
          </p:cNvSpPr>
          <p:nvPr/>
        </p:nvSpPr>
        <p:spPr bwMode="auto">
          <a:xfrm>
            <a:off x="1295400" y="2667000"/>
            <a:ext cx="5953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PR</a:t>
            </a:r>
          </a:p>
        </p:txBody>
      </p:sp>
      <p:sp>
        <p:nvSpPr>
          <p:cNvPr id="45067" name="TextBox 11">
            <a:extLst>
              <a:ext uri="{FF2B5EF4-FFF2-40B4-BE49-F238E27FC236}">
                <a16:creationId xmlns:a16="http://schemas.microsoft.com/office/drawing/2014/main" id="{658A2A16-E373-5F4B-8314-12C069476E3B}"/>
              </a:ext>
            </a:extLst>
          </p:cNvPr>
          <p:cNvSpPr txBox="1">
            <a:spLocks noChangeArrowheads="1"/>
          </p:cNvSpPr>
          <p:nvPr/>
        </p:nvSpPr>
        <p:spPr bwMode="auto">
          <a:xfrm>
            <a:off x="1471613" y="536575"/>
            <a:ext cx="10048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PPRR</a:t>
            </a:r>
          </a:p>
        </p:txBody>
      </p:sp>
      <p:sp>
        <p:nvSpPr>
          <p:cNvPr id="45068" name="TextBox 12">
            <a:extLst>
              <a:ext uri="{FF2B5EF4-FFF2-40B4-BE49-F238E27FC236}">
                <a16:creationId xmlns:a16="http://schemas.microsoft.com/office/drawing/2014/main" id="{D8A3B574-0C89-A641-8AAB-A1C5BDEB36A3}"/>
              </a:ext>
            </a:extLst>
          </p:cNvPr>
          <p:cNvSpPr txBox="1">
            <a:spLocks noChangeArrowheads="1"/>
          </p:cNvSpPr>
          <p:nvPr/>
        </p:nvSpPr>
        <p:spPr bwMode="auto">
          <a:xfrm>
            <a:off x="5105400" y="4114800"/>
            <a:ext cx="11763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MMPR</a:t>
            </a:r>
          </a:p>
        </p:txBody>
      </p:sp>
      <p:sp>
        <p:nvSpPr>
          <p:cNvPr id="45069" name="TextBox 13">
            <a:extLst>
              <a:ext uri="{FF2B5EF4-FFF2-40B4-BE49-F238E27FC236}">
                <a16:creationId xmlns:a16="http://schemas.microsoft.com/office/drawing/2014/main" id="{AD6A71F1-3753-464D-B117-D106611E12BF}"/>
              </a:ext>
            </a:extLst>
          </p:cNvPr>
          <p:cNvSpPr txBox="1">
            <a:spLocks noChangeArrowheads="1"/>
          </p:cNvSpPr>
          <p:nvPr/>
        </p:nvSpPr>
        <p:spPr bwMode="auto">
          <a:xfrm>
            <a:off x="4210050" y="6426200"/>
            <a:ext cx="1141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MMPP</a:t>
            </a:r>
          </a:p>
        </p:txBody>
      </p:sp>
      <p:sp>
        <p:nvSpPr>
          <p:cNvPr id="45070" name="TextBox 15">
            <a:extLst>
              <a:ext uri="{FF2B5EF4-FFF2-40B4-BE49-F238E27FC236}">
                <a16:creationId xmlns:a16="http://schemas.microsoft.com/office/drawing/2014/main" id="{FDEFCDD4-3E34-E346-854A-E304B68143FB}"/>
              </a:ext>
            </a:extLst>
          </p:cNvPr>
          <p:cNvSpPr txBox="1">
            <a:spLocks noChangeArrowheads="1"/>
          </p:cNvSpPr>
          <p:nvPr/>
        </p:nvSpPr>
        <p:spPr bwMode="auto">
          <a:xfrm>
            <a:off x="6477000" y="3429000"/>
            <a:ext cx="987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a:t>
            </a:r>
          </a:p>
        </p:txBody>
      </p:sp>
      <p:sp>
        <p:nvSpPr>
          <p:cNvPr id="45071" name="TextBox 16">
            <a:extLst>
              <a:ext uri="{FF2B5EF4-FFF2-40B4-BE49-F238E27FC236}">
                <a16:creationId xmlns:a16="http://schemas.microsoft.com/office/drawing/2014/main" id="{1E62F259-8701-6C49-A41B-F97A1ED9D7FC}"/>
              </a:ext>
            </a:extLst>
          </p:cNvPr>
          <p:cNvSpPr txBox="1">
            <a:spLocks noChangeArrowheads="1"/>
          </p:cNvSpPr>
          <p:nvPr/>
        </p:nvSpPr>
        <p:spPr bwMode="auto">
          <a:xfrm>
            <a:off x="3657600" y="3429000"/>
            <a:ext cx="8858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MPR</a:t>
            </a:r>
          </a:p>
        </p:txBody>
      </p:sp>
    </p:spTree>
    <p:extLst>
      <p:ext uri="{BB962C8B-B14F-4D97-AF65-F5344CB8AC3E}">
        <p14:creationId xmlns:p14="http://schemas.microsoft.com/office/powerpoint/2010/main" val="1758835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2">
            <a:extLst>
              <a:ext uri="{FF2B5EF4-FFF2-40B4-BE49-F238E27FC236}">
                <a16:creationId xmlns:a16="http://schemas.microsoft.com/office/drawing/2014/main" id="{EB58CFCB-074D-3A44-990F-DF8BF291D15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2375" y="150813"/>
            <a:ext cx="4441825" cy="603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extBox 4">
            <a:extLst>
              <a:ext uri="{FF2B5EF4-FFF2-40B4-BE49-F238E27FC236}">
                <a16:creationId xmlns:a16="http://schemas.microsoft.com/office/drawing/2014/main" id="{4092BEEA-E7E6-2849-9F31-F29E10C0CC9A}"/>
              </a:ext>
            </a:extLst>
          </p:cNvPr>
          <p:cNvSpPr txBox="1">
            <a:spLocks noChangeArrowheads="1"/>
          </p:cNvSpPr>
          <p:nvPr/>
        </p:nvSpPr>
        <p:spPr bwMode="auto">
          <a:xfrm>
            <a:off x="5221288" y="390525"/>
            <a:ext cx="9699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PPRR</a:t>
            </a:r>
          </a:p>
        </p:txBody>
      </p:sp>
      <p:sp>
        <p:nvSpPr>
          <p:cNvPr id="49155" name="TextBox 5">
            <a:extLst>
              <a:ext uri="{FF2B5EF4-FFF2-40B4-BE49-F238E27FC236}">
                <a16:creationId xmlns:a16="http://schemas.microsoft.com/office/drawing/2014/main" id="{C9DD7D7B-424A-2E4E-8333-6B7B62265863}"/>
              </a:ext>
            </a:extLst>
          </p:cNvPr>
          <p:cNvSpPr txBox="1">
            <a:spLocks noChangeArrowheads="1"/>
          </p:cNvSpPr>
          <p:nvPr/>
        </p:nvSpPr>
        <p:spPr bwMode="auto">
          <a:xfrm>
            <a:off x="2606675" y="390525"/>
            <a:ext cx="577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PR</a:t>
            </a:r>
          </a:p>
        </p:txBody>
      </p:sp>
      <p:sp>
        <p:nvSpPr>
          <p:cNvPr id="49156" name="TextBox 6">
            <a:extLst>
              <a:ext uri="{FF2B5EF4-FFF2-40B4-BE49-F238E27FC236}">
                <a16:creationId xmlns:a16="http://schemas.microsoft.com/office/drawing/2014/main" id="{AB07C14E-12CB-7649-852D-283AA1C4A96F}"/>
              </a:ext>
            </a:extLst>
          </p:cNvPr>
          <p:cNvSpPr txBox="1">
            <a:spLocks noChangeArrowheads="1"/>
          </p:cNvSpPr>
          <p:nvPr/>
        </p:nvSpPr>
        <p:spPr bwMode="auto">
          <a:xfrm>
            <a:off x="3578225" y="3975100"/>
            <a:ext cx="577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PR</a:t>
            </a:r>
          </a:p>
        </p:txBody>
      </p:sp>
      <p:sp>
        <p:nvSpPr>
          <p:cNvPr id="49157" name="TextBox 7">
            <a:extLst>
              <a:ext uri="{FF2B5EF4-FFF2-40B4-BE49-F238E27FC236}">
                <a16:creationId xmlns:a16="http://schemas.microsoft.com/office/drawing/2014/main" id="{D97F8376-ACA1-A746-99A4-8145A7B22024}"/>
              </a:ext>
            </a:extLst>
          </p:cNvPr>
          <p:cNvSpPr txBox="1">
            <a:spLocks noChangeArrowheads="1"/>
          </p:cNvSpPr>
          <p:nvPr/>
        </p:nvSpPr>
        <p:spPr bwMode="auto">
          <a:xfrm>
            <a:off x="4643438" y="4664075"/>
            <a:ext cx="577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PR</a:t>
            </a:r>
          </a:p>
        </p:txBody>
      </p:sp>
      <p:pic>
        <p:nvPicPr>
          <p:cNvPr id="49158" name="Picture 8">
            <a:extLst>
              <a:ext uri="{FF2B5EF4-FFF2-40B4-BE49-F238E27FC236}">
                <a16:creationId xmlns:a16="http://schemas.microsoft.com/office/drawing/2014/main" id="{CED24140-3D3C-034A-B190-98EFCDEF769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34200" y="1620838"/>
            <a:ext cx="1931988" cy="409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9">
            <a:extLst>
              <a:ext uri="{FF2B5EF4-FFF2-40B4-BE49-F238E27FC236}">
                <a16:creationId xmlns:a16="http://schemas.microsoft.com/office/drawing/2014/main" id="{C507FB28-49E9-EB4C-9978-FD51A2F93B6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9900" y="1252538"/>
            <a:ext cx="1727200" cy="480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60" name="TextBox 10">
            <a:extLst>
              <a:ext uri="{FF2B5EF4-FFF2-40B4-BE49-F238E27FC236}">
                <a16:creationId xmlns:a16="http://schemas.microsoft.com/office/drawing/2014/main" id="{DCB6C03C-B131-6746-8135-53D30D989B94}"/>
              </a:ext>
            </a:extLst>
          </p:cNvPr>
          <p:cNvSpPr txBox="1">
            <a:spLocks noChangeArrowheads="1"/>
          </p:cNvSpPr>
          <p:nvPr/>
        </p:nvSpPr>
        <p:spPr bwMode="auto">
          <a:xfrm>
            <a:off x="727075" y="5718175"/>
            <a:ext cx="566738"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PP</a:t>
            </a:r>
          </a:p>
        </p:txBody>
      </p:sp>
      <p:sp>
        <p:nvSpPr>
          <p:cNvPr id="49161" name="TextBox 11">
            <a:extLst>
              <a:ext uri="{FF2B5EF4-FFF2-40B4-BE49-F238E27FC236}">
                <a16:creationId xmlns:a16="http://schemas.microsoft.com/office/drawing/2014/main" id="{3F1D07F7-1D93-BC4A-B161-B6ECCF64AB77}"/>
              </a:ext>
            </a:extLst>
          </p:cNvPr>
          <p:cNvSpPr txBox="1">
            <a:spLocks noChangeArrowheads="1"/>
          </p:cNvSpPr>
          <p:nvPr/>
        </p:nvSpPr>
        <p:spPr bwMode="auto">
          <a:xfrm>
            <a:off x="7905750" y="5718175"/>
            <a:ext cx="5889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RR</a:t>
            </a:r>
          </a:p>
        </p:txBody>
      </p:sp>
      <p:sp>
        <p:nvSpPr>
          <p:cNvPr id="49162" name="TextBox 12">
            <a:extLst>
              <a:ext uri="{FF2B5EF4-FFF2-40B4-BE49-F238E27FC236}">
                <a16:creationId xmlns:a16="http://schemas.microsoft.com/office/drawing/2014/main" id="{DF213C9D-6C08-D949-9DCF-42787F3390DD}"/>
              </a:ext>
            </a:extLst>
          </p:cNvPr>
          <p:cNvSpPr txBox="1">
            <a:spLocks noChangeArrowheads="1"/>
          </p:cNvSpPr>
          <p:nvPr/>
        </p:nvSpPr>
        <p:spPr bwMode="auto">
          <a:xfrm>
            <a:off x="6750050" y="150813"/>
            <a:ext cx="23939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Palatino" pitchFamily="2" charset="77"/>
              </a:rPr>
              <a:t>Asplenium rhizophyllum</a:t>
            </a:r>
          </a:p>
        </p:txBody>
      </p:sp>
      <p:sp>
        <p:nvSpPr>
          <p:cNvPr id="49163" name="TextBox 13">
            <a:extLst>
              <a:ext uri="{FF2B5EF4-FFF2-40B4-BE49-F238E27FC236}">
                <a16:creationId xmlns:a16="http://schemas.microsoft.com/office/drawing/2014/main" id="{F72EF7AF-5831-4442-B4AF-25FD4984FDCF}"/>
              </a:ext>
            </a:extLst>
          </p:cNvPr>
          <p:cNvSpPr txBox="1">
            <a:spLocks noChangeArrowheads="1"/>
          </p:cNvSpPr>
          <p:nvPr/>
        </p:nvSpPr>
        <p:spPr bwMode="auto">
          <a:xfrm>
            <a:off x="15875" y="101600"/>
            <a:ext cx="239395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Palatino" pitchFamily="2" charset="77"/>
              </a:rPr>
              <a:t>Asplenium platyneuron</a:t>
            </a:r>
          </a:p>
        </p:txBody>
      </p:sp>
      <p:sp>
        <p:nvSpPr>
          <p:cNvPr id="49164" name="TextBox 14">
            <a:extLst>
              <a:ext uri="{FF2B5EF4-FFF2-40B4-BE49-F238E27FC236}">
                <a16:creationId xmlns:a16="http://schemas.microsoft.com/office/drawing/2014/main" id="{E23F5006-4D7D-B14B-ADCA-E3E825F8B8ED}"/>
              </a:ext>
            </a:extLst>
          </p:cNvPr>
          <p:cNvSpPr txBox="1">
            <a:spLocks noChangeArrowheads="1"/>
          </p:cNvSpPr>
          <p:nvPr/>
        </p:nvSpPr>
        <p:spPr bwMode="auto">
          <a:xfrm>
            <a:off x="2409825" y="6062663"/>
            <a:ext cx="51562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Palatino" pitchFamily="2" charset="77"/>
              </a:rPr>
              <a:t>Asplenium </a:t>
            </a:r>
            <a:r>
              <a:rPr lang="en-US" altLang="en-US" sz="2400">
                <a:latin typeface="Helvetica" pitchFamily="2" charset="0"/>
              </a:rPr>
              <a:t>x</a:t>
            </a:r>
            <a:r>
              <a:rPr lang="en-US" altLang="en-US" sz="2400" i="1">
                <a:latin typeface="Palatino" pitchFamily="2" charset="77"/>
              </a:rPr>
              <a:t> ebenoides </a:t>
            </a:r>
            <a:r>
              <a:rPr lang="en-US" altLang="en-US" sz="2400">
                <a:latin typeface="Palatino" pitchFamily="2" charset="77"/>
              </a:rPr>
              <a:t>(</a:t>
            </a:r>
            <a:r>
              <a:rPr lang="en-US" altLang="en-US" sz="2400" b="1"/>
              <a:t>PR</a:t>
            </a:r>
            <a:r>
              <a:rPr lang="en-US" altLang="en-US" sz="2400">
                <a:latin typeface="Palatino" pitchFamily="2" charset="77"/>
              </a:rPr>
              <a:t>)</a:t>
            </a:r>
            <a:r>
              <a:rPr lang="en-US" altLang="en-US" sz="2400" i="1">
                <a:latin typeface="Palatino" pitchFamily="2" charset="77"/>
              </a:rPr>
              <a:t> and tutwilerae </a:t>
            </a:r>
            <a:r>
              <a:rPr lang="en-US" altLang="en-US" sz="2400">
                <a:latin typeface="Palatino" pitchFamily="2" charset="77"/>
              </a:rPr>
              <a:t>(</a:t>
            </a:r>
            <a:r>
              <a:rPr lang="en-US" altLang="en-US" sz="2400" b="1"/>
              <a:t>PPRR</a:t>
            </a:r>
            <a:r>
              <a:rPr lang="en-US" altLang="en-US" sz="2400">
                <a:latin typeface="Palatino" pitchFamily="2" charset="77"/>
              </a:rPr>
              <a:t>)</a:t>
            </a:r>
            <a:r>
              <a:rPr lang="en-US" altLang="en-US" sz="2400" i="1">
                <a:latin typeface="Palatino" pitchFamily="2" charset="77"/>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extBox 3">
            <a:extLst>
              <a:ext uri="{FF2B5EF4-FFF2-40B4-BE49-F238E27FC236}">
                <a16:creationId xmlns:a16="http://schemas.microsoft.com/office/drawing/2014/main" id="{D345E20A-8185-7B4C-81E7-9A9CA04B43E3}"/>
              </a:ext>
            </a:extLst>
          </p:cNvPr>
          <p:cNvSpPr txBox="1">
            <a:spLocks noChangeArrowheads="1"/>
          </p:cNvSpPr>
          <p:nvPr/>
        </p:nvSpPr>
        <p:spPr bwMode="auto">
          <a:xfrm>
            <a:off x="279400" y="2130425"/>
            <a:ext cx="2335213" cy="6372225"/>
          </a:xfrm>
          <a:prstGeom prst="rect">
            <a:avLst/>
          </a:prstGeom>
          <a:noFill/>
          <a:ln>
            <a:noFill/>
          </a:ln>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defRPr/>
            </a:pPr>
            <a:r>
              <a:rPr lang="en-US" altLang="en-US" sz="2400" b="1" i="1">
                <a:solidFill>
                  <a:schemeClr val="accent5">
                    <a:lumMod val="75000"/>
                  </a:schemeClr>
                </a:solidFill>
                <a:latin typeface="Palatino" pitchFamily="2" charset="77"/>
                <a:cs typeface="+mn-cs"/>
              </a:rPr>
              <a:t>Asplenium </a:t>
            </a:r>
          </a:p>
          <a:p>
            <a:pPr>
              <a:spcBef>
                <a:spcPct val="0"/>
              </a:spcBef>
              <a:buFontTx/>
              <a:buNone/>
              <a:defRPr/>
            </a:pPr>
            <a:r>
              <a:rPr lang="en-US" altLang="en-US" sz="2400" b="1" i="1">
                <a:solidFill>
                  <a:schemeClr val="accent5">
                    <a:lumMod val="75000"/>
                  </a:schemeClr>
                </a:solidFill>
                <a:latin typeface="Palatino" pitchFamily="2" charset="77"/>
                <a:cs typeface="+mn-cs"/>
              </a:rPr>
              <a:t>  platyneuron</a:t>
            </a:r>
          </a:p>
          <a:p>
            <a:pPr>
              <a:spcBef>
                <a:spcPct val="0"/>
              </a:spcBef>
              <a:buFontTx/>
              <a:buNone/>
              <a:defRPr/>
            </a:pPr>
            <a:endParaRPr lang="en-US" altLang="en-US" sz="2400" b="1" i="1">
              <a:latin typeface="Palatino" pitchFamily="2" charset="77"/>
              <a:cs typeface="+mn-cs"/>
            </a:endParaRPr>
          </a:p>
          <a:p>
            <a:pPr>
              <a:spcBef>
                <a:spcPct val="0"/>
              </a:spcBef>
              <a:buFontTx/>
              <a:buNone/>
              <a:defRPr/>
            </a:pPr>
            <a:endParaRPr lang="en-US" altLang="en-US" sz="2400" b="1" i="1">
              <a:latin typeface="Palatino" pitchFamily="2" charset="77"/>
              <a:cs typeface="+mn-cs"/>
            </a:endParaRPr>
          </a:p>
          <a:p>
            <a:pPr>
              <a:spcBef>
                <a:spcPct val="0"/>
              </a:spcBef>
              <a:buFontTx/>
              <a:buNone/>
              <a:defRPr/>
            </a:pPr>
            <a:r>
              <a:rPr lang="en-US" altLang="en-US" sz="2400" b="1" i="1">
                <a:solidFill>
                  <a:srgbClr val="D457FF"/>
                </a:solidFill>
                <a:latin typeface="Palatino" pitchFamily="2" charset="77"/>
                <a:cs typeface="+mn-cs"/>
              </a:rPr>
              <a:t>Asplenium </a:t>
            </a:r>
            <a:r>
              <a:rPr lang="en-US" altLang="en-US" sz="2400" b="1">
                <a:solidFill>
                  <a:srgbClr val="D457FF"/>
                </a:solidFill>
                <a:latin typeface="Helvetica" pitchFamily="2" charset="0"/>
                <a:cs typeface="+mn-cs"/>
              </a:rPr>
              <a:t>x</a:t>
            </a:r>
            <a:r>
              <a:rPr lang="en-US" altLang="en-US" sz="2400" b="1" i="1">
                <a:solidFill>
                  <a:srgbClr val="D457FF"/>
                </a:solidFill>
                <a:latin typeface="Palatino" pitchFamily="2" charset="77"/>
                <a:cs typeface="+mn-cs"/>
              </a:rPr>
              <a:t> ebenoides</a:t>
            </a:r>
          </a:p>
          <a:p>
            <a:pPr>
              <a:spcBef>
                <a:spcPct val="0"/>
              </a:spcBef>
              <a:buFontTx/>
              <a:buNone/>
              <a:defRPr/>
            </a:pPr>
            <a:endParaRPr lang="en-US" altLang="en-US" sz="2400" b="1" i="1">
              <a:solidFill>
                <a:srgbClr val="D457FF"/>
              </a:solidFill>
              <a:latin typeface="Palatino" pitchFamily="2" charset="77"/>
              <a:cs typeface="+mn-cs"/>
            </a:endParaRPr>
          </a:p>
          <a:p>
            <a:pPr>
              <a:spcBef>
                <a:spcPct val="0"/>
              </a:spcBef>
              <a:buFontTx/>
              <a:buNone/>
              <a:defRPr/>
            </a:pPr>
            <a:r>
              <a:rPr lang="en-US" altLang="en-US" sz="2400" b="1" i="1">
                <a:solidFill>
                  <a:srgbClr val="D457FF"/>
                </a:solidFill>
                <a:latin typeface="Palatino" pitchFamily="2" charset="77"/>
                <a:cs typeface="+mn-cs"/>
              </a:rPr>
              <a:t>Asplenium     </a:t>
            </a:r>
          </a:p>
          <a:p>
            <a:pPr>
              <a:spcBef>
                <a:spcPct val="0"/>
              </a:spcBef>
              <a:buFontTx/>
              <a:buNone/>
              <a:defRPr/>
            </a:pPr>
            <a:r>
              <a:rPr lang="en-US" altLang="en-US" sz="2400" b="1" i="1">
                <a:solidFill>
                  <a:srgbClr val="D457FF"/>
                </a:solidFill>
                <a:latin typeface="Palatino" pitchFamily="2" charset="77"/>
                <a:cs typeface="+mn-cs"/>
              </a:rPr>
              <a:t>     tutwilerae</a:t>
            </a:r>
          </a:p>
          <a:p>
            <a:pPr>
              <a:spcBef>
                <a:spcPct val="0"/>
              </a:spcBef>
              <a:buFontTx/>
              <a:buNone/>
              <a:defRPr/>
            </a:pPr>
            <a:endParaRPr lang="en-US" altLang="en-US" sz="2400" b="1" i="1">
              <a:latin typeface="Palatino" pitchFamily="2" charset="77"/>
              <a:cs typeface="+mn-cs"/>
            </a:endParaRPr>
          </a:p>
          <a:p>
            <a:pPr>
              <a:spcBef>
                <a:spcPct val="0"/>
              </a:spcBef>
              <a:buFontTx/>
              <a:buNone/>
              <a:defRPr/>
            </a:pPr>
            <a:r>
              <a:rPr lang="en-US" altLang="en-US" sz="2400" b="1" i="1">
                <a:solidFill>
                  <a:srgbClr val="FF0000"/>
                </a:solidFill>
                <a:latin typeface="Palatino" pitchFamily="2" charset="77"/>
                <a:cs typeface="+mn-cs"/>
              </a:rPr>
              <a:t>Asplenium </a:t>
            </a:r>
          </a:p>
          <a:p>
            <a:pPr>
              <a:spcBef>
                <a:spcPct val="0"/>
              </a:spcBef>
              <a:buFontTx/>
              <a:buNone/>
              <a:defRPr/>
            </a:pPr>
            <a:r>
              <a:rPr lang="en-US" altLang="en-US" sz="2400" b="1" i="1">
                <a:solidFill>
                  <a:srgbClr val="FF0000"/>
                </a:solidFill>
                <a:latin typeface="Palatino" pitchFamily="2" charset="77"/>
                <a:cs typeface="+mn-cs"/>
              </a:rPr>
              <a:t>  rhizophyllum</a:t>
            </a:r>
          </a:p>
          <a:p>
            <a:pPr>
              <a:spcBef>
                <a:spcPct val="0"/>
              </a:spcBef>
              <a:buFontTx/>
              <a:buNone/>
              <a:defRPr/>
            </a:pPr>
            <a:endParaRPr lang="en-US" altLang="en-US" sz="2400" i="1">
              <a:latin typeface="Palatino" pitchFamily="2" charset="77"/>
              <a:cs typeface="+mn-cs"/>
            </a:endParaRPr>
          </a:p>
          <a:p>
            <a:pPr>
              <a:spcBef>
                <a:spcPct val="0"/>
              </a:spcBef>
              <a:buFontTx/>
              <a:buNone/>
              <a:defRPr/>
            </a:pPr>
            <a:endParaRPr lang="en-US" altLang="en-US" sz="2400" i="1">
              <a:latin typeface="Palatino" pitchFamily="2" charset="77"/>
              <a:cs typeface="+mn-cs"/>
            </a:endParaRPr>
          </a:p>
          <a:p>
            <a:pPr>
              <a:spcBef>
                <a:spcPct val="0"/>
              </a:spcBef>
              <a:buFontTx/>
              <a:buNone/>
              <a:defRPr/>
            </a:pPr>
            <a:endParaRPr lang="en-US" altLang="en-US" sz="2400" i="1">
              <a:latin typeface="Palatino" pitchFamily="2" charset="77"/>
              <a:cs typeface="+mn-cs"/>
            </a:endParaRPr>
          </a:p>
          <a:p>
            <a:pPr>
              <a:spcBef>
                <a:spcPct val="0"/>
              </a:spcBef>
              <a:buFontTx/>
              <a:buNone/>
              <a:defRPr/>
            </a:pPr>
            <a:endParaRPr lang="en-US" altLang="en-US" sz="2400" i="1">
              <a:latin typeface="Palatino" pitchFamily="2" charset="77"/>
              <a:cs typeface="+mn-cs"/>
            </a:endParaRPr>
          </a:p>
          <a:p>
            <a:pPr>
              <a:spcBef>
                <a:spcPct val="0"/>
              </a:spcBef>
              <a:buFontTx/>
              <a:buNone/>
              <a:defRPr/>
            </a:pPr>
            <a:endParaRPr lang="en-US" altLang="en-US" sz="2400" i="1">
              <a:latin typeface="Palatino" pitchFamily="2" charset="77"/>
              <a:cs typeface="+mn-cs"/>
            </a:endParaRPr>
          </a:p>
        </p:txBody>
      </p:sp>
      <p:pic>
        <p:nvPicPr>
          <p:cNvPr id="51202" name="Picture 2">
            <a:extLst>
              <a:ext uri="{FF2B5EF4-FFF2-40B4-BE49-F238E27FC236}">
                <a16:creationId xmlns:a16="http://schemas.microsoft.com/office/drawing/2014/main" id="{561CE819-1CF3-D647-AD3F-58EB80CE48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84438" y="15875"/>
            <a:ext cx="787558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4">
            <a:extLst>
              <a:ext uri="{FF2B5EF4-FFF2-40B4-BE49-F238E27FC236}">
                <a16:creationId xmlns:a16="http://schemas.microsoft.com/office/drawing/2014/main" id="{EA21D284-7137-4743-B4D4-841BCFCB7B0F}"/>
              </a:ext>
            </a:extLst>
          </p:cNvPr>
          <p:cNvSpPr>
            <a:spLocks/>
          </p:cNvSpPr>
          <p:nvPr/>
        </p:nvSpPr>
        <p:spPr bwMode="auto">
          <a:xfrm>
            <a:off x="3741738" y="1427163"/>
            <a:ext cx="4956175" cy="4525962"/>
          </a:xfrm>
          <a:custGeom>
            <a:avLst/>
            <a:gdLst>
              <a:gd name="T0" fmla="*/ 2655748 w 4957345"/>
              <a:gd name="T1" fmla="*/ 3976868 h 4526783"/>
              <a:gd name="T2" fmla="*/ 2414562 w 4957345"/>
              <a:gd name="T3" fmla="*/ 4497380 h 4526783"/>
              <a:gd name="T4" fmla="*/ 1576758 w 4957345"/>
              <a:gd name="T5" fmla="*/ 4167300 h 4526783"/>
              <a:gd name="T6" fmla="*/ 1944884 w 4957345"/>
              <a:gd name="T7" fmla="*/ 3456358 h 4526783"/>
              <a:gd name="T8" fmla="*/ 1411736 w 4957345"/>
              <a:gd name="T9" fmla="*/ 3608702 h 4526783"/>
              <a:gd name="T10" fmla="*/ 650095 w 4957345"/>
              <a:gd name="T11" fmla="*/ 4078432 h 4526783"/>
              <a:gd name="T12" fmla="*/ 15394 w 4957345"/>
              <a:gd name="T13" fmla="*/ 3811828 h 4526783"/>
              <a:gd name="T14" fmla="*/ 231192 w 4957345"/>
              <a:gd name="T15" fmla="*/ 2770806 h 4526783"/>
              <a:gd name="T16" fmla="*/ 129640 w 4957345"/>
              <a:gd name="T17" fmla="*/ 2288380 h 4526783"/>
              <a:gd name="T18" fmla="*/ 193110 w 4957345"/>
              <a:gd name="T19" fmla="*/ 1856738 h 4526783"/>
              <a:gd name="T20" fmla="*/ 523154 w 4957345"/>
              <a:gd name="T21" fmla="*/ 1691697 h 4526783"/>
              <a:gd name="T22" fmla="*/ 561237 w 4957345"/>
              <a:gd name="T23" fmla="*/ 1285444 h 4526783"/>
              <a:gd name="T24" fmla="*/ 599319 w 4957345"/>
              <a:gd name="T25" fmla="*/ 663370 h 4526783"/>
              <a:gd name="T26" fmla="*/ 1234020 w 4957345"/>
              <a:gd name="T27" fmla="*/ 523720 h 4526783"/>
              <a:gd name="T28" fmla="*/ 1411736 w 4957345"/>
              <a:gd name="T29" fmla="*/ 1044232 h 4526783"/>
              <a:gd name="T30" fmla="*/ 1424430 w 4957345"/>
              <a:gd name="T31" fmla="*/ 1704392 h 4526783"/>
              <a:gd name="T32" fmla="*/ 1183244 w 4957345"/>
              <a:gd name="T33" fmla="*/ 2237600 h 4526783"/>
              <a:gd name="T34" fmla="*/ 1094386 w 4957345"/>
              <a:gd name="T35" fmla="*/ 2593070 h 4526783"/>
              <a:gd name="T36" fmla="*/ 1602146 w 4957345"/>
              <a:gd name="T37" fmla="*/ 2364554 h 4526783"/>
              <a:gd name="T38" fmla="*/ 2071824 w 4957345"/>
              <a:gd name="T39" fmla="*/ 2148732 h 4526783"/>
              <a:gd name="T40" fmla="*/ 2274928 w 4957345"/>
              <a:gd name="T41" fmla="*/ 1996386 h 4526783"/>
              <a:gd name="T42" fmla="*/ 2528808 w 4957345"/>
              <a:gd name="T43" fmla="*/ 1717088 h 4526783"/>
              <a:gd name="T44" fmla="*/ 3023874 w 4957345"/>
              <a:gd name="T45" fmla="*/ 1234662 h 4526783"/>
              <a:gd name="T46" fmla="*/ 2630360 w 4957345"/>
              <a:gd name="T47" fmla="*/ 1082318 h 4526783"/>
              <a:gd name="T48" fmla="*/ 2592278 w 4957345"/>
              <a:gd name="T49" fmla="*/ 866496 h 4526783"/>
              <a:gd name="T50" fmla="*/ 2808076 w 4957345"/>
              <a:gd name="T51" fmla="*/ 688760 h 4526783"/>
              <a:gd name="T52" fmla="*/ 3277754 w 4957345"/>
              <a:gd name="T53" fmla="*/ 282508 h 4526783"/>
              <a:gd name="T54" fmla="*/ 3734738 w 4957345"/>
              <a:gd name="T55" fmla="*/ 41296 h 4526783"/>
              <a:gd name="T56" fmla="*/ 4394827 w 4957345"/>
              <a:gd name="T57" fmla="*/ 117468 h 4526783"/>
              <a:gd name="T58" fmla="*/ 4674095 w 4957345"/>
              <a:gd name="T59" fmla="*/ 244422 h 4526783"/>
              <a:gd name="T60" fmla="*/ 4953363 w 4957345"/>
              <a:gd name="T61" fmla="*/ 777628 h 4526783"/>
              <a:gd name="T62" fmla="*/ 4648707 w 4957345"/>
              <a:gd name="T63" fmla="*/ 1247358 h 4526783"/>
              <a:gd name="T64" fmla="*/ 4191722 w 4957345"/>
              <a:gd name="T65" fmla="*/ 1793260 h 4526783"/>
              <a:gd name="T66" fmla="*/ 4077476 w 4957345"/>
              <a:gd name="T67" fmla="*/ 2567680 h 4526783"/>
              <a:gd name="T68" fmla="*/ 3950536 w 4957345"/>
              <a:gd name="T69" fmla="*/ 3189754 h 4526783"/>
              <a:gd name="T70" fmla="*/ 3734738 w 4957345"/>
              <a:gd name="T71" fmla="*/ 3405576 h 4526783"/>
              <a:gd name="T72" fmla="*/ 3696656 w 4957345"/>
              <a:gd name="T73" fmla="*/ 3215144 h 452678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4957345" h="4526783">
                <a:moveTo>
                  <a:pt x="2720502" y="3787810"/>
                </a:moveTo>
                <a:cubicBezTo>
                  <a:pt x="2691927" y="3855543"/>
                  <a:pt x="2663352" y="3923277"/>
                  <a:pt x="2657002" y="3978310"/>
                </a:cubicBezTo>
                <a:cubicBezTo>
                  <a:pt x="2650652" y="4033343"/>
                  <a:pt x="2722619" y="4031227"/>
                  <a:pt x="2682402" y="4118010"/>
                </a:cubicBezTo>
                <a:cubicBezTo>
                  <a:pt x="2642185" y="4204793"/>
                  <a:pt x="2534235" y="4441860"/>
                  <a:pt x="2415702" y="4499010"/>
                </a:cubicBezTo>
                <a:cubicBezTo>
                  <a:pt x="2297169" y="4556160"/>
                  <a:pt x="2110902" y="4515943"/>
                  <a:pt x="1971202" y="4460910"/>
                </a:cubicBezTo>
                <a:cubicBezTo>
                  <a:pt x="1831502" y="4405877"/>
                  <a:pt x="1602902" y="4291577"/>
                  <a:pt x="1577502" y="4168810"/>
                </a:cubicBezTo>
                <a:cubicBezTo>
                  <a:pt x="1552102" y="4046043"/>
                  <a:pt x="1757419" y="3842843"/>
                  <a:pt x="1818802" y="3724310"/>
                </a:cubicBezTo>
                <a:cubicBezTo>
                  <a:pt x="1880185" y="3605777"/>
                  <a:pt x="1935219" y="3508410"/>
                  <a:pt x="1945802" y="3457610"/>
                </a:cubicBezTo>
                <a:cubicBezTo>
                  <a:pt x="1956385" y="3406810"/>
                  <a:pt x="1971202" y="3394110"/>
                  <a:pt x="1882302" y="3419510"/>
                </a:cubicBezTo>
                <a:cubicBezTo>
                  <a:pt x="1793402" y="3444910"/>
                  <a:pt x="1558452" y="3531693"/>
                  <a:pt x="1412402" y="3610010"/>
                </a:cubicBezTo>
                <a:cubicBezTo>
                  <a:pt x="1266352" y="3688327"/>
                  <a:pt x="1133002" y="3811093"/>
                  <a:pt x="1006002" y="3889410"/>
                </a:cubicBezTo>
                <a:cubicBezTo>
                  <a:pt x="879002" y="3967727"/>
                  <a:pt x="771052" y="4046043"/>
                  <a:pt x="650402" y="4079910"/>
                </a:cubicBezTo>
                <a:cubicBezTo>
                  <a:pt x="529752" y="4113777"/>
                  <a:pt x="387935" y="4137060"/>
                  <a:pt x="282102" y="4092610"/>
                </a:cubicBezTo>
                <a:cubicBezTo>
                  <a:pt x="176269" y="4048160"/>
                  <a:pt x="53502" y="3914810"/>
                  <a:pt x="15402" y="3813210"/>
                </a:cubicBezTo>
                <a:cubicBezTo>
                  <a:pt x="-22698" y="3711610"/>
                  <a:pt x="17519" y="3656577"/>
                  <a:pt x="53502" y="3483010"/>
                </a:cubicBezTo>
                <a:cubicBezTo>
                  <a:pt x="89485" y="3309443"/>
                  <a:pt x="212252" y="2939027"/>
                  <a:pt x="231302" y="2771810"/>
                </a:cubicBezTo>
                <a:cubicBezTo>
                  <a:pt x="250352" y="2604593"/>
                  <a:pt x="184735" y="2560143"/>
                  <a:pt x="167802" y="2479710"/>
                </a:cubicBezTo>
                <a:cubicBezTo>
                  <a:pt x="150869" y="2399277"/>
                  <a:pt x="140285" y="2361177"/>
                  <a:pt x="129702" y="2289210"/>
                </a:cubicBezTo>
                <a:cubicBezTo>
                  <a:pt x="119119" y="2217243"/>
                  <a:pt x="93719" y="2119877"/>
                  <a:pt x="104302" y="2047910"/>
                </a:cubicBezTo>
                <a:cubicBezTo>
                  <a:pt x="114885" y="1975943"/>
                  <a:pt x="142402" y="1901860"/>
                  <a:pt x="193202" y="1857410"/>
                </a:cubicBezTo>
                <a:cubicBezTo>
                  <a:pt x="244002" y="1812960"/>
                  <a:pt x="354069" y="1808727"/>
                  <a:pt x="409102" y="1781210"/>
                </a:cubicBezTo>
                <a:cubicBezTo>
                  <a:pt x="464135" y="1753693"/>
                  <a:pt x="493769" y="1732526"/>
                  <a:pt x="523402" y="1692310"/>
                </a:cubicBezTo>
                <a:cubicBezTo>
                  <a:pt x="553035" y="1652094"/>
                  <a:pt x="580552" y="1607643"/>
                  <a:pt x="586902" y="1539910"/>
                </a:cubicBezTo>
                <a:cubicBezTo>
                  <a:pt x="593252" y="1472177"/>
                  <a:pt x="565735" y="1345177"/>
                  <a:pt x="561502" y="1285910"/>
                </a:cubicBezTo>
                <a:cubicBezTo>
                  <a:pt x="557269" y="1226643"/>
                  <a:pt x="555152" y="1288027"/>
                  <a:pt x="561502" y="1184310"/>
                </a:cubicBezTo>
                <a:cubicBezTo>
                  <a:pt x="567852" y="1080593"/>
                  <a:pt x="510702" y="784260"/>
                  <a:pt x="599602" y="663610"/>
                </a:cubicBezTo>
                <a:cubicBezTo>
                  <a:pt x="688502" y="542960"/>
                  <a:pt x="989069" y="483693"/>
                  <a:pt x="1094902" y="460410"/>
                </a:cubicBezTo>
                <a:cubicBezTo>
                  <a:pt x="1200735" y="437127"/>
                  <a:pt x="1175335" y="475227"/>
                  <a:pt x="1234602" y="523910"/>
                </a:cubicBezTo>
                <a:cubicBezTo>
                  <a:pt x="1293869" y="572593"/>
                  <a:pt x="1420869" y="665727"/>
                  <a:pt x="1450502" y="752510"/>
                </a:cubicBezTo>
                <a:cubicBezTo>
                  <a:pt x="1480135" y="839293"/>
                  <a:pt x="1418752" y="930310"/>
                  <a:pt x="1412402" y="1044610"/>
                </a:cubicBezTo>
                <a:cubicBezTo>
                  <a:pt x="1406052" y="1158910"/>
                  <a:pt x="1410285" y="1328243"/>
                  <a:pt x="1412402" y="1438310"/>
                </a:cubicBezTo>
                <a:cubicBezTo>
                  <a:pt x="1414519" y="1548377"/>
                  <a:pt x="1425102" y="1603410"/>
                  <a:pt x="1425102" y="1705010"/>
                </a:cubicBezTo>
                <a:cubicBezTo>
                  <a:pt x="1425102" y="1806610"/>
                  <a:pt x="1452619" y="1959010"/>
                  <a:pt x="1412402" y="2047910"/>
                </a:cubicBezTo>
                <a:cubicBezTo>
                  <a:pt x="1372185" y="2136810"/>
                  <a:pt x="1247302" y="2174910"/>
                  <a:pt x="1183802" y="2238410"/>
                </a:cubicBezTo>
                <a:cubicBezTo>
                  <a:pt x="1120302" y="2301910"/>
                  <a:pt x="1046219" y="2369643"/>
                  <a:pt x="1031402" y="2428910"/>
                </a:cubicBezTo>
                <a:cubicBezTo>
                  <a:pt x="1016585" y="2488177"/>
                  <a:pt x="1046219" y="2568610"/>
                  <a:pt x="1094902" y="2594010"/>
                </a:cubicBezTo>
                <a:cubicBezTo>
                  <a:pt x="1143585" y="2619410"/>
                  <a:pt x="1238835" y="2619410"/>
                  <a:pt x="1323502" y="2581310"/>
                </a:cubicBezTo>
                <a:cubicBezTo>
                  <a:pt x="1408169" y="2543210"/>
                  <a:pt x="1503419" y="2437377"/>
                  <a:pt x="1602902" y="2365410"/>
                </a:cubicBezTo>
                <a:cubicBezTo>
                  <a:pt x="1702385" y="2293443"/>
                  <a:pt x="1842085" y="2185493"/>
                  <a:pt x="1920402" y="2149510"/>
                </a:cubicBezTo>
                <a:cubicBezTo>
                  <a:pt x="1998719" y="2113527"/>
                  <a:pt x="2017769" y="2134693"/>
                  <a:pt x="2072802" y="2149510"/>
                </a:cubicBezTo>
                <a:cubicBezTo>
                  <a:pt x="2127835" y="2164327"/>
                  <a:pt x="2216735" y="2263810"/>
                  <a:pt x="2250602" y="2238410"/>
                </a:cubicBezTo>
                <a:cubicBezTo>
                  <a:pt x="2284469" y="2213010"/>
                  <a:pt x="2256952" y="2064843"/>
                  <a:pt x="2276002" y="1997110"/>
                </a:cubicBezTo>
                <a:cubicBezTo>
                  <a:pt x="2295052" y="1929377"/>
                  <a:pt x="2322569" y="1878577"/>
                  <a:pt x="2364902" y="1832010"/>
                </a:cubicBezTo>
                <a:cubicBezTo>
                  <a:pt x="2407235" y="1785443"/>
                  <a:pt x="2430519" y="1776977"/>
                  <a:pt x="2530002" y="1717710"/>
                </a:cubicBezTo>
                <a:cubicBezTo>
                  <a:pt x="2629485" y="1658443"/>
                  <a:pt x="2879252" y="1556843"/>
                  <a:pt x="2961802" y="1476410"/>
                </a:cubicBezTo>
                <a:cubicBezTo>
                  <a:pt x="3044352" y="1395977"/>
                  <a:pt x="3040119" y="1290143"/>
                  <a:pt x="3025302" y="1235110"/>
                </a:cubicBezTo>
                <a:cubicBezTo>
                  <a:pt x="3010485" y="1180077"/>
                  <a:pt x="2938519" y="1171610"/>
                  <a:pt x="2872902" y="1146210"/>
                </a:cubicBezTo>
                <a:cubicBezTo>
                  <a:pt x="2807285" y="1120810"/>
                  <a:pt x="2686635" y="1122927"/>
                  <a:pt x="2631602" y="1082710"/>
                </a:cubicBezTo>
                <a:cubicBezTo>
                  <a:pt x="2576569" y="1042493"/>
                  <a:pt x="2549052" y="940893"/>
                  <a:pt x="2542702" y="904910"/>
                </a:cubicBezTo>
                <a:cubicBezTo>
                  <a:pt x="2536352" y="868927"/>
                  <a:pt x="2568102" y="890093"/>
                  <a:pt x="2593502" y="866810"/>
                </a:cubicBezTo>
                <a:cubicBezTo>
                  <a:pt x="2618902" y="843527"/>
                  <a:pt x="2659119" y="794843"/>
                  <a:pt x="2695102" y="765210"/>
                </a:cubicBezTo>
                <a:cubicBezTo>
                  <a:pt x="2731085" y="735577"/>
                  <a:pt x="2762835" y="746160"/>
                  <a:pt x="2809402" y="689010"/>
                </a:cubicBezTo>
                <a:cubicBezTo>
                  <a:pt x="2855969" y="631860"/>
                  <a:pt x="2896185" y="490043"/>
                  <a:pt x="2974502" y="422310"/>
                </a:cubicBezTo>
                <a:cubicBezTo>
                  <a:pt x="3052819" y="354577"/>
                  <a:pt x="3190402" y="329177"/>
                  <a:pt x="3279302" y="282610"/>
                </a:cubicBezTo>
                <a:cubicBezTo>
                  <a:pt x="3368202" y="236043"/>
                  <a:pt x="3431702" y="183127"/>
                  <a:pt x="3507902" y="142910"/>
                </a:cubicBezTo>
                <a:cubicBezTo>
                  <a:pt x="3584102" y="102693"/>
                  <a:pt x="3628552" y="64593"/>
                  <a:pt x="3736502" y="41310"/>
                </a:cubicBezTo>
                <a:cubicBezTo>
                  <a:pt x="3844452" y="18027"/>
                  <a:pt x="4045535" y="-9490"/>
                  <a:pt x="4155602" y="3210"/>
                </a:cubicBezTo>
                <a:cubicBezTo>
                  <a:pt x="4265669" y="15910"/>
                  <a:pt x="4314352" y="89993"/>
                  <a:pt x="4396902" y="117510"/>
                </a:cubicBezTo>
                <a:cubicBezTo>
                  <a:pt x="4479452" y="145027"/>
                  <a:pt x="4604335" y="147143"/>
                  <a:pt x="4650902" y="168310"/>
                </a:cubicBezTo>
                <a:cubicBezTo>
                  <a:pt x="4697469" y="189477"/>
                  <a:pt x="4655135" y="178893"/>
                  <a:pt x="4676302" y="244510"/>
                </a:cubicBezTo>
                <a:cubicBezTo>
                  <a:pt x="4697469" y="310127"/>
                  <a:pt x="4731335" y="473110"/>
                  <a:pt x="4777902" y="562010"/>
                </a:cubicBezTo>
                <a:cubicBezTo>
                  <a:pt x="4824469" y="650910"/>
                  <a:pt x="4943002" y="689010"/>
                  <a:pt x="4955702" y="777910"/>
                </a:cubicBezTo>
                <a:cubicBezTo>
                  <a:pt x="4968402" y="866810"/>
                  <a:pt x="4904902" y="1017093"/>
                  <a:pt x="4854102" y="1095410"/>
                </a:cubicBezTo>
                <a:cubicBezTo>
                  <a:pt x="4803302" y="1173727"/>
                  <a:pt x="4650902" y="1247810"/>
                  <a:pt x="4650902" y="1247810"/>
                </a:cubicBezTo>
                <a:cubicBezTo>
                  <a:pt x="4549302" y="1324010"/>
                  <a:pt x="4320702" y="1461593"/>
                  <a:pt x="4244502" y="1552610"/>
                </a:cubicBezTo>
                <a:cubicBezTo>
                  <a:pt x="4168302" y="1643627"/>
                  <a:pt x="4204285" y="1692310"/>
                  <a:pt x="4193702" y="1793910"/>
                </a:cubicBezTo>
                <a:cubicBezTo>
                  <a:pt x="4183119" y="1895510"/>
                  <a:pt x="4200052" y="2033093"/>
                  <a:pt x="4181002" y="2162210"/>
                </a:cubicBezTo>
                <a:cubicBezTo>
                  <a:pt x="4161952" y="2291327"/>
                  <a:pt x="4102685" y="2424677"/>
                  <a:pt x="4079402" y="2568610"/>
                </a:cubicBezTo>
                <a:cubicBezTo>
                  <a:pt x="4056119" y="2712543"/>
                  <a:pt x="4062469" y="2922093"/>
                  <a:pt x="4041302" y="3025810"/>
                </a:cubicBezTo>
                <a:cubicBezTo>
                  <a:pt x="4020135" y="3129527"/>
                  <a:pt x="3988385" y="3125293"/>
                  <a:pt x="3952402" y="3190910"/>
                </a:cubicBezTo>
                <a:cubicBezTo>
                  <a:pt x="3916419" y="3256527"/>
                  <a:pt x="3861385" y="3383527"/>
                  <a:pt x="3825402" y="3419510"/>
                </a:cubicBezTo>
                <a:cubicBezTo>
                  <a:pt x="3789419" y="3455493"/>
                  <a:pt x="3757669" y="3421627"/>
                  <a:pt x="3736502" y="3406810"/>
                </a:cubicBezTo>
                <a:cubicBezTo>
                  <a:pt x="3715335" y="3391993"/>
                  <a:pt x="3704752" y="3362360"/>
                  <a:pt x="3698402" y="3330610"/>
                </a:cubicBezTo>
                <a:cubicBezTo>
                  <a:pt x="3692052" y="3298860"/>
                  <a:pt x="3740735" y="3216310"/>
                  <a:pt x="3698402" y="3216310"/>
                </a:cubicBezTo>
                <a:cubicBezTo>
                  <a:pt x="3656069" y="3216310"/>
                  <a:pt x="3444402" y="3330610"/>
                  <a:pt x="3444402" y="3330610"/>
                </a:cubicBezTo>
              </a:path>
            </a:pathLst>
          </a:custGeom>
          <a:noFill/>
          <a:ln w="57150" cap="flat" cmpd="sng">
            <a:solidFill>
              <a:srgbClr val="FF0000"/>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a:cs typeface="+mn-cs"/>
            </a:endParaRPr>
          </a:p>
        </p:txBody>
      </p:sp>
      <p:sp>
        <p:nvSpPr>
          <p:cNvPr id="6" name="Freeform 5">
            <a:extLst>
              <a:ext uri="{FF2B5EF4-FFF2-40B4-BE49-F238E27FC236}">
                <a16:creationId xmlns:a16="http://schemas.microsoft.com/office/drawing/2014/main" id="{FF9C8985-ACA6-B142-8878-CE552F254ADC}"/>
              </a:ext>
            </a:extLst>
          </p:cNvPr>
          <p:cNvSpPr>
            <a:spLocks/>
          </p:cNvSpPr>
          <p:nvPr/>
        </p:nvSpPr>
        <p:spPr bwMode="auto">
          <a:xfrm>
            <a:off x="6423025" y="4745038"/>
            <a:ext cx="774700" cy="571500"/>
          </a:xfrm>
          <a:custGeom>
            <a:avLst/>
            <a:gdLst>
              <a:gd name="T0" fmla="*/ 774700 w 774700"/>
              <a:gd name="T1" fmla="*/ 0 h 571500"/>
              <a:gd name="T2" fmla="*/ 533400 w 774700"/>
              <a:gd name="T3" fmla="*/ 139700 h 571500"/>
              <a:gd name="T4" fmla="*/ 254000 w 774700"/>
              <a:gd name="T5" fmla="*/ 279400 h 571500"/>
              <a:gd name="T6" fmla="*/ 101600 w 774700"/>
              <a:gd name="T7" fmla="*/ 381000 h 571500"/>
              <a:gd name="T8" fmla="*/ 0 w 774700"/>
              <a:gd name="T9" fmla="*/ 571500 h 5715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4700" h="571500">
                <a:moveTo>
                  <a:pt x="774700" y="0"/>
                </a:moveTo>
                <a:cubicBezTo>
                  <a:pt x="697441" y="46566"/>
                  <a:pt x="620183" y="93133"/>
                  <a:pt x="533400" y="139700"/>
                </a:cubicBezTo>
                <a:cubicBezTo>
                  <a:pt x="446617" y="186267"/>
                  <a:pt x="325967" y="239183"/>
                  <a:pt x="254000" y="279400"/>
                </a:cubicBezTo>
                <a:cubicBezTo>
                  <a:pt x="182033" y="319617"/>
                  <a:pt x="143933" y="332317"/>
                  <a:pt x="101600" y="381000"/>
                </a:cubicBezTo>
                <a:cubicBezTo>
                  <a:pt x="59267" y="429683"/>
                  <a:pt x="0" y="571500"/>
                  <a:pt x="0" y="571500"/>
                </a:cubicBezTo>
              </a:path>
            </a:pathLst>
          </a:custGeom>
          <a:noFill/>
          <a:ln w="57150" cap="flat" cmpd="sng">
            <a:solidFill>
              <a:srgbClr val="FF0000"/>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a:cs typeface="+mn-cs"/>
            </a:endParaRPr>
          </a:p>
        </p:txBody>
      </p:sp>
      <p:sp>
        <p:nvSpPr>
          <p:cNvPr id="7" name="Freeform 6">
            <a:extLst>
              <a:ext uri="{FF2B5EF4-FFF2-40B4-BE49-F238E27FC236}">
                <a16:creationId xmlns:a16="http://schemas.microsoft.com/office/drawing/2014/main" id="{CED85C1F-238C-664F-A53A-69AD098F3356}"/>
              </a:ext>
            </a:extLst>
          </p:cNvPr>
          <p:cNvSpPr>
            <a:spLocks/>
          </p:cNvSpPr>
          <p:nvPr/>
        </p:nvSpPr>
        <p:spPr bwMode="auto">
          <a:xfrm>
            <a:off x="2978150" y="615950"/>
            <a:ext cx="5934075" cy="5992813"/>
          </a:xfrm>
          <a:custGeom>
            <a:avLst/>
            <a:gdLst>
              <a:gd name="T0" fmla="*/ 5387443 w 5934652"/>
              <a:gd name="T1" fmla="*/ 26924 h 5993077"/>
              <a:gd name="T2" fmla="*/ 5615999 w 5934652"/>
              <a:gd name="T3" fmla="*/ 547578 h 5993077"/>
              <a:gd name="T4" fmla="*/ 5857251 w 5934652"/>
              <a:gd name="T5" fmla="*/ 763458 h 5993077"/>
              <a:gd name="T6" fmla="*/ 5844555 w 5934652"/>
              <a:gd name="T7" fmla="*/ 979340 h 5993077"/>
              <a:gd name="T8" fmla="*/ 5628697 w 5934652"/>
              <a:gd name="T9" fmla="*/ 1309510 h 5993077"/>
              <a:gd name="T10" fmla="*/ 5768369 w 5934652"/>
              <a:gd name="T11" fmla="*/ 1728574 h 5993077"/>
              <a:gd name="T12" fmla="*/ 5273165 w 5934652"/>
              <a:gd name="T13" fmla="*/ 2338120 h 5993077"/>
              <a:gd name="T14" fmla="*/ 5108097 w 5934652"/>
              <a:gd name="T15" fmla="*/ 2871472 h 5993077"/>
              <a:gd name="T16" fmla="*/ 5031913 w 5934652"/>
              <a:gd name="T17" fmla="*/ 3392126 h 5993077"/>
              <a:gd name="T18" fmla="*/ 5285863 w 5934652"/>
              <a:gd name="T19" fmla="*/ 3773092 h 5993077"/>
              <a:gd name="T20" fmla="*/ 5120795 w 5934652"/>
              <a:gd name="T21" fmla="*/ 4128660 h 5993077"/>
              <a:gd name="T22" fmla="*/ 4828751 w 5934652"/>
              <a:gd name="T23" fmla="*/ 4293746 h 5993077"/>
              <a:gd name="T24" fmla="*/ 4714475 w 5934652"/>
              <a:gd name="T25" fmla="*/ 4420736 h 5993077"/>
              <a:gd name="T26" fmla="*/ 4257363 w 5934652"/>
              <a:gd name="T27" fmla="*/ 5055678 h 5993077"/>
              <a:gd name="T28" fmla="*/ 4206573 w 5934652"/>
              <a:gd name="T29" fmla="*/ 5296958 h 5993077"/>
              <a:gd name="T30" fmla="*/ 4282759 w 5934652"/>
              <a:gd name="T31" fmla="*/ 5741418 h 5993077"/>
              <a:gd name="T32" fmla="*/ 3762159 w 5934652"/>
              <a:gd name="T33" fmla="*/ 5982696 h 5993077"/>
              <a:gd name="T34" fmla="*/ 3622487 w 5934652"/>
              <a:gd name="T35" fmla="*/ 5830310 h 5993077"/>
              <a:gd name="T36" fmla="*/ 3343141 w 5934652"/>
              <a:gd name="T37" fmla="*/ 5919202 h 5993077"/>
              <a:gd name="T38" fmla="*/ 2822543 w 5934652"/>
              <a:gd name="T39" fmla="*/ 5792214 h 5993077"/>
              <a:gd name="T40" fmla="*/ 2467011 w 5934652"/>
              <a:gd name="T41" fmla="*/ 5868407 h 5993077"/>
              <a:gd name="T42" fmla="*/ 638567 w 5934652"/>
              <a:gd name="T43" fmla="*/ 5957300 h 5993077"/>
              <a:gd name="T44" fmla="*/ 257641 w 5934652"/>
              <a:gd name="T45" fmla="*/ 5944600 h 5993077"/>
              <a:gd name="T46" fmla="*/ 371919 w 5934652"/>
              <a:gd name="T47" fmla="*/ 5335054 h 5993077"/>
              <a:gd name="T48" fmla="*/ 3691 w 5934652"/>
              <a:gd name="T49" fmla="*/ 4725508 h 5993077"/>
              <a:gd name="T50" fmla="*/ 536987 w 5934652"/>
              <a:gd name="T51" fmla="*/ 4001672 h 5993077"/>
              <a:gd name="T52" fmla="*/ 422709 w 5934652"/>
              <a:gd name="T53" fmla="*/ 3074654 h 5993077"/>
              <a:gd name="T54" fmla="*/ 651265 w 5934652"/>
              <a:gd name="T55" fmla="*/ 2452410 h 5993077"/>
              <a:gd name="T56" fmla="*/ 1489301 w 5934652"/>
              <a:gd name="T57" fmla="*/ 2020648 h 5993077"/>
              <a:gd name="T58" fmla="*/ 2035295 w 5934652"/>
              <a:gd name="T59" fmla="*/ 2439710 h 5993077"/>
              <a:gd name="T60" fmla="*/ 2708265 w 5934652"/>
              <a:gd name="T61" fmla="*/ 2439710 h 5993077"/>
              <a:gd name="T62" fmla="*/ 3292351 w 5934652"/>
              <a:gd name="T63" fmla="*/ 2033346 h 5993077"/>
              <a:gd name="T64" fmla="*/ 3736765 w 5934652"/>
              <a:gd name="T65" fmla="*/ 1576186 h 5993077"/>
              <a:gd name="T66" fmla="*/ 4282759 w 5934652"/>
              <a:gd name="T67" fmla="*/ 1157124 h 5993077"/>
              <a:gd name="T68" fmla="*/ 4828751 w 5934652"/>
              <a:gd name="T69" fmla="*/ 547578 h 5993077"/>
              <a:gd name="T70" fmla="*/ 5070005 w 5934652"/>
              <a:gd name="T71" fmla="*/ 242804 h 59930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934652" h="5993077">
                <a:moveTo>
                  <a:pt x="5223391" y="39626"/>
                </a:moveTo>
                <a:cubicBezTo>
                  <a:pt x="5276308" y="3643"/>
                  <a:pt x="5348274" y="-21757"/>
                  <a:pt x="5388491" y="26926"/>
                </a:cubicBezTo>
                <a:cubicBezTo>
                  <a:pt x="5428708" y="75609"/>
                  <a:pt x="5426591" y="244943"/>
                  <a:pt x="5464691" y="331726"/>
                </a:cubicBezTo>
                <a:cubicBezTo>
                  <a:pt x="5502791" y="418509"/>
                  <a:pt x="5617091" y="547626"/>
                  <a:pt x="5617091" y="547626"/>
                </a:cubicBezTo>
                <a:cubicBezTo>
                  <a:pt x="5644608" y="556093"/>
                  <a:pt x="5741974" y="562443"/>
                  <a:pt x="5782191" y="598426"/>
                </a:cubicBezTo>
                <a:cubicBezTo>
                  <a:pt x="5822408" y="634409"/>
                  <a:pt x="5832991" y="716959"/>
                  <a:pt x="5858391" y="763526"/>
                </a:cubicBezTo>
                <a:cubicBezTo>
                  <a:pt x="5883791" y="810093"/>
                  <a:pt x="5936708" y="841843"/>
                  <a:pt x="5934591" y="877826"/>
                </a:cubicBezTo>
                <a:cubicBezTo>
                  <a:pt x="5932474" y="913809"/>
                  <a:pt x="5873208" y="939209"/>
                  <a:pt x="5845691" y="979426"/>
                </a:cubicBezTo>
                <a:cubicBezTo>
                  <a:pt x="5818174" y="1019643"/>
                  <a:pt x="5805474" y="1064093"/>
                  <a:pt x="5769491" y="1119126"/>
                </a:cubicBezTo>
                <a:cubicBezTo>
                  <a:pt x="5733508" y="1174159"/>
                  <a:pt x="5653074" y="1252476"/>
                  <a:pt x="5629791" y="1309626"/>
                </a:cubicBezTo>
                <a:cubicBezTo>
                  <a:pt x="5606508" y="1366776"/>
                  <a:pt x="5606508" y="1392176"/>
                  <a:pt x="5629791" y="1462026"/>
                </a:cubicBezTo>
                <a:cubicBezTo>
                  <a:pt x="5653074" y="1531876"/>
                  <a:pt x="5771608" y="1646176"/>
                  <a:pt x="5769491" y="1728726"/>
                </a:cubicBezTo>
                <a:cubicBezTo>
                  <a:pt x="5767374" y="1811276"/>
                  <a:pt x="5699641" y="1855726"/>
                  <a:pt x="5617091" y="1957326"/>
                </a:cubicBezTo>
                <a:cubicBezTo>
                  <a:pt x="5534541" y="2058926"/>
                  <a:pt x="5341924" y="2238843"/>
                  <a:pt x="5274191" y="2338326"/>
                </a:cubicBezTo>
                <a:cubicBezTo>
                  <a:pt x="5206458" y="2437809"/>
                  <a:pt x="5238208" y="2465326"/>
                  <a:pt x="5210691" y="2554226"/>
                </a:cubicBezTo>
                <a:cubicBezTo>
                  <a:pt x="5183174" y="2643126"/>
                  <a:pt x="5126024" y="2774359"/>
                  <a:pt x="5109091" y="2871726"/>
                </a:cubicBezTo>
                <a:cubicBezTo>
                  <a:pt x="5092158" y="2969093"/>
                  <a:pt x="5121791" y="3051643"/>
                  <a:pt x="5109091" y="3138426"/>
                </a:cubicBezTo>
                <a:cubicBezTo>
                  <a:pt x="5096391" y="3225209"/>
                  <a:pt x="5013841" y="3297176"/>
                  <a:pt x="5032891" y="3392426"/>
                </a:cubicBezTo>
                <a:cubicBezTo>
                  <a:pt x="5051941" y="3487676"/>
                  <a:pt x="5181058" y="3646426"/>
                  <a:pt x="5223391" y="3709926"/>
                </a:cubicBezTo>
                <a:cubicBezTo>
                  <a:pt x="5265724" y="3773426"/>
                  <a:pt x="5291124" y="3731093"/>
                  <a:pt x="5286891" y="3773426"/>
                </a:cubicBezTo>
                <a:cubicBezTo>
                  <a:pt x="5282658" y="3815759"/>
                  <a:pt x="5225508" y="3904659"/>
                  <a:pt x="5197991" y="3963926"/>
                </a:cubicBezTo>
                <a:cubicBezTo>
                  <a:pt x="5170474" y="4023193"/>
                  <a:pt x="5168357" y="4095159"/>
                  <a:pt x="5121791" y="4129026"/>
                </a:cubicBezTo>
                <a:cubicBezTo>
                  <a:pt x="5075225" y="4162893"/>
                  <a:pt x="4967274" y="4139609"/>
                  <a:pt x="4918591" y="4167126"/>
                </a:cubicBezTo>
                <a:cubicBezTo>
                  <a:pt x="4869908" y="4194643"/>
                  <a:pt x="4844508" y="4260259"/>
                  <a:pt x="4829691" y="4294126"/>
                </a:cubicBezTo>
                <a:cubicBezTo>
                  <a:pt x="4814874" y="4327993"/>
                  <a:pt x="4848741" y="4349160"/>
                  <a:pt x="4829691" y="4370326"/>
                </a:cubicBezTo>
                <a:cubicBezTo>
                  <a:pt x="4810641" y="4391492"/>
                  <a:pt x="4764074" y="4357626"/>
                  <a:pt x="4715391" y="4421126"/>
                </a:cubicBezTo>
                <a:cubicBezTo>
                  <a:pt x="4666708" y="4484626"/>
                  <a:pt x="4613791" y="4645493"/>
                  <a:pt x="4537591" y="4751326"/>
                </a:cubicBezTo>
                <a:cubicBezTo>
                  <a:pt x="4461391" y="4857159"/>
                  <a:pt x="4313224" y="4967226"/>
                  <a:pt x="4258191" y="5056126"/>
                </a:cubicBezTo>
                <a:cubicBezTo>
                  <a:pt x="4203158" y="5145026"/>
                  <a:pt x="4215858" y="5244510"/>
                  <a:pt x="4207391" y="5284726"/>
                </a:cubicBezTo>
                <a:cubicBezTo>
                  <a:pt x="4198924" y="5324942"/>
                  <a:pt x="4207391" y="5297426"/>
                  <a:pt x="4207391" y="5297426"/>
                </a:cubicBezTo>
                <a:cubicBezTo>
                  <a:pt x="4207391" y="5339759"/>
                  <a:pt x="4194691" y="5464643"/>
                  <a:pt x="4207391" y="5538726"/>
                </a:cubicBezTo>
                <a:cubicBezTo>
                  <a:pt x="4220091" y="5612809"/>
                  <a:pt x="4243374" y="5669959"/>
                  <a:pt x="4283591" y="5741926"/>
                </a:cubicBezTo>
                <a:cubicBezTo>
                  <a:pt x="4323808" y="5813893"/>
                  <a:pt x="4535474" y="5930309"/>
                  <a:pt x="4448691" y="5970526"/>
                </a:cubicBezTo>
                <a:cubicBezTo>
                  <a:pt x="4361908" y="6010743"/>
                  <a:pt x="3864491" y="5985343"/>
                  <a:pt x="3762891" y="5983226"/>
                </a:cubicBezTo>
                <a:cubicBezTo>
                  <a:pt x="3661291" y="5981109"/>
                  <a:pt x="3862374" y="5983226"/>
                  <a:pt x="3839091" y="5957826"/>
                </a:cubicBezTo>
                <a:cubicBezTo>
                  <a:pt x="3815808" y="5932426"/>
                  <a:pt x="3688808" y="5847759"/>
                  <a:pt x="3623191" y="5830826"/>
                </a:cubicBezTo>
                <a:cubicBezTo>
                  <a:pt x="3557574" y="5813893"/>
                  <a:pt x="3491958" y="5841409"/>
                  <a:pt x="3445391" y="5856226"/>
                </a:cubicBezTo>
                <a:cubicBezTo>
                  <a:pt x="3398824" y="5871043"/>
                  <a:pt x="3392474" y="5932426"/>
                  <a:pt x="3343791" y="5919726"/>
                </a:cubicBezTo>
                <a:cubicBezTo>
                  <a:pt x="3295108" y="5907026"/>
                  <a:pt x="3240074" y="5801193"/>
                  <a:pt x="3153291" y="5780026"/>
                </a:cubicBezTo>
                <a:cubicBezTo>
                  <a:pt x="3066508" y="5758859"/>
                  <a:pt x="2931041" y="5777909"/>
                  <a:pt x="2823091" y="5792726"/>
                </a:cubicBezTo>
                <a:cubicBezTo>
                  <a:pt x="2715141" y="5807543"/>
                  <a:pt x="2564858" y="5856226"/>
                  <a:pt x="2505591" y="5868926"/>
                </a:cubicBezTo>
                <a:cubicBezTo>
                  <a:pt x="2446324" y="5881626"/>
                  <a:pt x="2475958" y="5854109"/>
                  <a:pt x="2467491" y="5868926"/>
                </a:cubicBezTo>
                <a:cubicBezTo>
                  <a:pt x="2459024" y="5883743"/>
                  <a:pt x="2759591" y="5943009"/>
                  <a:pt x="2454791" y="5957826"/>
                </a:cubicBezTo>
                <a:cubicBezTo>
                  <a:pt x="2149991" y="5972643"/>
                  <a:pt x="958308" y="5959943"/>
                  <a:pt x="638691" y="5957826"/>
                </a:cubicBezTo>
                <a:cubicBezTo>
                  <a:pt x="319074" y="5955709"/>
                  <a:pt x="600591" y="5947243"/>
                  <a:pt x="537091" y="5945126"/>
                </a:cubicBezTo>
                <a:cubicBezTo>
                  <a:pt x="473591" y="5943009"/>
                  <a:pt x="283091" y="5995926"/>
                  <a:pt x="257691" y="5945126"/>
                </a:cubicBezTo>
                <a:cubicBezTo>
                  <a:pt x="232291" y="5894326"/>
                  <a:pt x="365641" y="5741926"/>
                  <a:pt x="384691" y="5640326"/>
                </a:cubicBezTo>
                <a:cubicBezTo>
                  <a:pt x="403741" y="5538726"/>
                  <a:pt x="416441" y="5441359"/>
                  <a:pt x="371991" y="5335526"/>
                </a:cubicBezTo>
                <a:cubicBezTo>
                  <a:pt x="327541" y="5229693"/>
                  <a:pt x="179374" y="5106926"/>
                  <a:pt x="117991" y="5005326"/>
                </a:cubicBezTo>
                <a:cubicBezTo>
                  <a:pt x="56608" y="4903726"/>
                  <a:pt x="-17476" y="4814826"/>
                  <a:pt x="3691" y="4725926"/>
                </a:cubicBezTo>
                <a:cubicBezTo>
                  <a:pt x="24858" y="4637026"/>
                  <a:pt x="156091" y="4592576"/>
                  <a:pt x="244991" y="4471926"/>
                </a:cubicBezTo>
                <a:cubicBezTo>
                  <a:pt x="333891" y="4351276"/>
                  <a:pt x="484174" y="4167126"/>
                  <a:pt x="537091" y="4002026"/>
                </a:cubicBezTo>
                <a:cubicBezTo>
                  <a:pt x="590008" y="3836926"/>
                  <a:pt x="581541" y="3635843"/>
                  <a:pt x="562491" y="3481326"/>
                </a:cubicBezTo>
                <a:cubicBezTo>
                  <a:pt x="543441" y="3326809"/>
                  <a:pt x="437608" y="3193459"/>
                  <a:pt x="422791" y="3074926"/>
                </a:cubicBezTo>
                <a:cubicBezTo>
                  <a:pt x="407974" y="2956393"/>
                  <a:pt x="435491" y="2873843"/>
                  <a:pt x="473591" y="2770126"/>
                </a:cubicBezTo>
                <a:cubicBezTo>
                  <a:pt x="511691" y="2666409"/>
                  <a:pt x="554024" y="2543643"/>
                  <a:pt x="651391" y="2452626"/>
                </a:cubicBezTo>
                <a:cubicBezTo>
                  <a:pt x="748758" y="2361609"/>
                  <a:pt x="918091" y="2295993"/>
                  <a:pt x="1057791" y="2224026"/>
                </a:cubicBezTo>
                <a:cubicBezTo>
                  <a:pt x="1197491" y="2152059"/>
                  <a:pt x="1360474" y="2044109"/>
                  <a:pt x="1489591" y="2020826"/>
                </a:cubicBezTo>
                <a:cubicBezTo>
                  <a:pt x="1618708" y="1997543"/>
                  <a:pt x="1741474" y="2014476"/>
                  <a:pt x="1832491" y="2084326"/>
                </a:cubicBezTo>
                <a:cubicBezTo>
                  <a:pt x="1923508" y="2154176"/>
                  <a:pt x="1961608" y="2344676"/>
                  <a:pt x="2035691" y="2439926"/>
                </a:cubicBezTo>
                <a:cubicBezTo>
                  <a:pt x="2109774" y="2535176"/>
                  <a:pt x="2164808" y="2655826"/>
                  <a:pt x="2276991" y="2655826"/>
                </a:cubicBezTo>
                <a:cubicBezTo>
                  <a:pt x="2389174" y="2655826"/>
                  <a:pt x="2547924" y="2533059"/>
                  <a:pt x="2708791" y="2439926"/>
                </a:cubicBezTo>
                <a:cubicBezTo>
                  <a:pt x="2869658" y="2346793"/>
                  <a:pt x="3144824" y="2164759"/>
                  <a:pt x="3242191" y="2097026"/>
                </a:cubicBezTo>
                <a:cubicBezTo>
                  <a:pt x="3339558" y="2029293"/>
                  <a:pt x="3257008" y="2065276"/>
                  <a:pt x="3292991" y="2033526"/>
                </a:cubicBezTo>
                <a:cubicBezTo>
                  <a:pt x="3328974" y="2001776"/>
                  <a:pt x="3384008" y="1982726"/>
                  <a:pt x="3458091" y="1906526"/>
                </a:cubicBezTo>
                <a:cubicBezTo>
                  <a:pt x="3532174" y="1830326"/>
                  <a:pt x="3635891" y="1675809"/>
                  <a:pt x="3737491" y="1576326"/>
                </a:cubicBezTo>
                <a:cubicBezTo>
                  <a:pt x="3839091" y="1476843"/>
                  <a:pt x="3976674" y="1379476"/>
                  <a:pt x="4067691" y="1309626"/>
                </a:cubicBezTo>
                <a:cubicBezTo>
                  <a:pt x="4158708" y="1239776"/>
                  <a:pt x="4224324" y="1216493"/>
                  <a:pt x="4283591" y="1157226"/>
                </a:cubicBezTo>
                <a:cubicBezTo>
                  <a:pt x="4342858" y="1097959"/>
                  <a:pt x="4332274" y="1055626"/>
                  <a:pt x="4423291" y="954026"/>
                </a:cubicBezTo>
                <a:cubicBezTo>
                  <a:pt x="4514308" y="852426"/>
                  <a:pt x="4728091" y="653459"/>
                  <a:pt x="4829691" y="547626"/>
                </a:cubicBezTo>
                <a:cubicBezTo>
                  <a:pt x="4931291" y="441793"/>
                  <a:pt x="4992674" y="369826"/>
                  <a:pt x="5032891" y="319026"/>
                </a:cubicBezTo>
                <a:cubicBezTo>
                  <a:pt x="5073108" y="268226"/>
                  <a:pt x="5043474" y="287276"/>
                  <a:pt x="5070991" y="242826"/>
                </a:cubicBezTo>
                <a:cubicBezTo>
                  <a:pt x="5098508" y="198376"/>
                  <a:pt x="5170474" y="75609"/>
                  <a:pt x="5223391" y="39626"/>
                </a:cubicBezTo>
                <a:close/>
              </a:path>
            </a:pathLst>
          </a:custGeom>
          <a:noFill/>
          <a:ln w="57150" cap="flat" cmpd="sng">
            <a:solidFill>
              <a:srgbClr val="B6DCDF"/>
            </a:solidFill>
            <a:prstDash val="solid"/>
            <a:round/>
            <a:headEnd/>
            <a:tailEnd/>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8" name="Oval 7">
            <a:extLst>
              <a:ext uri="{FF2B5EF4-FFF2-40B4-BE49-F238E27FC236}">
                <a16:creationId xmlns:a16="http://schemas.microsoft.com/office/drawing/2014/main" id="{44DA9D36-FAAA-B447-ABE6-00FBC3E04953}"/>
              </a:ext>
            </a:extLst>
          </p:cNvPr>
          <p:cNvSpPr>
            <a:spLocks noChangeArrowheads="1"/>
          </p:cNvSpPr>
          <p:nvPr/>
        </p:nvSpPr>
        <p:spPr bwMode="auto">
          <a:xfrm flipH="1" flipV="1">
            <a:off x="5449888" y="5457825"/>
            <a:ext cx="195262" cy="187325"/>
          </a:xfrm>
          <a:prstGeom prst="ellipse">
            <a:avLst/>
          </a:prstGeom>
          <a:solidFill>
            <a:srgbClr val="D457FF"/>
          </a:solidFill>
          <a:ln>
            <a:noFill/>
          </a:ln>
          <a:effectLst>
            <a:outerShdw blurRad="40000" dist="23000" dir="5400000" rotWithShape="0">
              <a:srgbClr val="808080">
                <a:alpha val="34998"/>
              </a:srgbClr>
            </a:outerShdw>
          </a:effectLst>
        </p:spPr>
        <p:txBody>
          <a:bodyPr anchor="ct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defRPr/>
            </a:pPr>
            <a:endParaRPr lang="en-US" altLang="en-US">
              <a:solidFill>
                <a:srgbClr val="FFFFFF"/>
              </a:solidFill>
              <a:cs typeface="+mn-cs"/>
            </a:endParaRPr>
          </a:p>
        </p:txBody>
      </p:sp>
      <p:sp>
        <p:nvSpPr>
          <p:cNvPr id="51207" name="TextBox 10">
            <a:extLst>
              <a:ext uri="{FF2B5EF4-FFF2-40B4-BE49-F238E27FC236}">
                <a16:creationId xmlns:a16="http://schemas.microsoft.com/office/drawing/2014/main" id="{CAE2C298-DA6A-2040-A92D-CE2C35F22618}"/>
              </a:ext>
            </a:extLst>
          </p:cNvPr>
          <p:cNvSpPr txBox="1">
            <a:spLocks noChangeArrowheads="1"/>
          </p:cNvSpPr>
          <p:nvPr/>
        </p:nvSpPr>
        <p:spPr bwMode="auto">
          <a:xfrm>
            <a:off x="344488" y="287338"/>
            <a:ext cx="189706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A classic American allopolyploid at origin:</a:t>
            </a:r>
          </a:p>
        </p:txBody>
      </p:sp>
      <p:sp>
        <p:nvSpPr>
          <p:cNvPr id="9" name="Freeform 8">
            <a:extLst>
              <a:ext uri="{FF2B5EF4-FFF2-40B4-BE49-F238E27FC236}">
                <a16:creationId xmlns:a16="http://schemas.microsoft.com/office/drawing/2014/main" id="{D30B89DF-826D-F54F-8322-3D949AC4E82C}"/>
              </a:ext>
            </a:extLst>
          </p:cNvPr>
          <p:cNvSpPr>
            <a:spLocks/>
          </p:cNvSpPr>
          <p:nvPr/>
        </p:nvSpPr>
        <p:spPr bwMode="auto">
          <a:xfrm>
            <a:off x="3857625" y="1538288"/>
            <a:ext cx="4351338" cy="4217987"/>
          </a:xfrm>
          <a:custGeom>
            <a:avLst/>
            <a:gdLst>
              <a:gd name="T0" fmla="*/ 9095 w 4352499"/>
              <a:gd name="T1" fmla="*/ 3634779 h 4217983"/>
              <a:gd name="T2" fmla="*/ 9095 w 4352499"/>
              <a:gd name="T3" fmla="*/ 3405110 h 4217983"/>
              <a:gd name="T4" fmla="*/ 103599 w 4352499"/>
              <a:gd name="T5" fmla="*/ 3148420 h 4217983"/>
              <a:gd name="T6" fmla="*/ 373615 w 4352499"/>
              <a:gd name="T7" fmla="*/ 3013320 h 4217983"/>
              <a:gd name="T8" fmla="*/ 373615 w 4352499"/>
              <a:gd name="T9" fmla="*/ 2689078 h 4217983"/>
              <a:gd name="T10" fmla="*/ 522126 w 4352499"/>
              <a:gd name="T11" fmla="*/ 2499938 h 4217983"/>
              <a:gd name="T12" fmla="*/ 819143 w 4352499"/>
              <a:gd name="T13" fmla="*/ 2418879 h 4217983"/>
              <a:gd name="T14" fmla="*/ 1008155 w 4352499"/>
              <a:gd name="T15" fmla="*/ 2567488 h 4217983"/>
              <a:gd name="T16" fmla="*/ 1062159 w 4352499"/>
              <a:gd name="T17" fmla="*/ 2621528 h 4217983"/>
              <a:gd name="T18" fmla="*/ 1318674 w 4352499"/>
              <a:gd name="T19" fmla="*/ 2594508 h 4217983"/>
              <a:gd name="T20" fmla="*/ 1588691 w 4352499"/>
              <a:gd name="T21" fmla="*/ 2418879 h 4217983"/>
              <a:gd name="T22" fmla="*/ 1804703 w 4352499"/>
              <a:gd name="T23" fmla="*/ 2337819 h 4217983"/>
              <a:gd name="T24" fmla="*/ 2196228 w 4352499"/>
              <a:gd name="T25" fmla="*/ 2256759 h 4217983"/>
              <a:gd name="T26" fmla="*/ 2425742 w 4352499"/>
              <a:gd name="T27" fmla="*/ 2054106 h 4217983"/>
              <a:gd name="T28" fmla="*/ 2749762 w 4352499"/>
              <a:gd name="T29" fmla="*/ 1851457 h 4217983"/>
              <a:gd name="T30" fmla="*/ 2979276 w 4352499"/>
              <a:gd name="T31" fmla="*/ 1689337 h 4217983"/>
              <a:gd name="T32" fmla="*/ 3262793 w 4352499"/>
              <a:gd name="T33" fmla="*/ 1324568 h 4217983"/>
              <a:gd name="T34" fmla="*/ 3370800 w 4352499"/>
              <a:gd name="T35" fmla="*/ 1148935 h 4217983"/>
              <a:gd name="T36" fmla="*/ 3613815 w 4352499"/>
              <a:gd name="T37" fmla="*/ 932776 h 4217983"/>
              <a:gd name="T38" fmla="*/ 3735322 w 4352499"/>
              <a:gd name="T39" fmla="*/ 743636 h 4217983"/>
              <a:gd name="T40" fmla="*/ 3829828 w 4352499"/>
              <a:gd name="T41" fmla="*/ 459926 h 4217983"/>
              <a:gd name="T42" fmla="*/ 3951335 w 4352499"/>
              <a:gd name="T43" fmla="*/ 243764 h 4217983"/>
              <a:gd name="T44" fmla="*/ 4099845 w 4352499"/>
              <a:gd name="T45" fmla="*/ 14094 h 4217983"/>
              <a:gd name="T46" fmla="*/ 4234853 w 4352499"/>
              <a:gd name="T47" fmla="*/ 54624 h 4217983"/>
              <a:gd name="T48" fmla="*/ 4248353 w 4352499"/>
              <a:gd name="T49" fmla="*/ 297804 h 4217983"/>
              <a:gd name="T50" fmla="*/ 4315857 w 4352499"/>
              <a:gd name="T51" fmla="*/ 622046 h 4217983"/>
              <a:gd name="T52" fmla="*/ 4342860 w 4352499"/>
              <a:gd name="T53" fmla="*/ 703106 h 4217983"/>
              <a:gd name="T54" fmla="*/ 4342860 w 4352499"/>
              <a:gd name="T55" fmla="*/ 919266 h 4217983"/>
              <a:gd name="T56" fmla="*/ 4275355 w 4352499"/>
              <a:gd name="T57" fmla="*/ 959795 h 4217983"/>
              <a:gd name="T58" fmla="*/ 4140347 w 4352499"/>
              <a:gd name="T59" fmla="*/ 1135425 h 4217983"/>
              <a:gd name="T60" fmla="*/ 3910833 w 4352499"/>
              <a:gd name="T61" fmla="*/ 1324568 h 4217983"/>
              <a:gd name="T62" fmla="*/ 3910833 w 4352499"/>
              <a:gd name="T63" fmla="*/ 1648807 h 4217983"/>
              <a:gd name="T64" fmla="*/ 3816327 w 4352499"/>
              <a:gd name="T65" fmla="*/ 1905497 h 4217983"/>
              <a:gd name="T66" fmla="*/ 3681319 w 4352499"/>
              <a:gd name="T67" fmla="*/ 2108146 h 4217983"/>
              <a:gd name="T68" fmla="*/ 3600314 w 4352499"/>
              <a:gd name="T69" fmla="*/ 2445898 h 4217983"/>
              <a:gd name="T70" fmla="*/ 3397801 w 4352499"/>
              <a:gd name="T71" fmla="*/ 2648548 h 4217983"/>
              <a:gd name="T72" fmla="*/ 3249293 w 4352499"/>
              <a:gd name="T73" fmla="*/ 2810668 h 4217983"/>
              <a:gd name="T74" fmla="*/ 2965775 w 4352499"/>
              <a:gd name="T75" fmla="*/ 3094380 h 4217983"/>
              <a:gd name="T76" fmla="*/ 2695759 w 4352499"/>
              <a:gd name="T77" fmla="*/ 3297030 h 4217983"/>
              <a:gd name="T78" fmla="*/ 2344736 w 4352499"/>
              <a:gd name="T79" fmla="*/ 3810412 h 4217983"/>
              <a:gd name="T80" fmla="*/ 2196228 w 4352499"/>
              <a:gd name="T81" fmla="*/ 4080611 h 4217983"/>
              <a:gd name="T82" fmla="*/ 1872207 w 4352499"/>
              <a:gd name="T83" fmla="*/ 4215711 h 4217983"/>
              <a:gd name="T84" fmla="*/ 1723699 w 4352499"/>
              <a:gd name="T85" fmla="*/ 4148161 h 4217983"/>
              <a:gd name="T86" fmla="*/ 1561689 w 4352499"/>
              <a:gd name="T87" fmla="*/ 3932001 h 4217983"/>
              <a:gd name="T88" fmla="*/ 1723699 w 4352499"/>
              <a:gd name="T89" fmla="*/ 3729349 h 4217983"/>
              <a:gd name="T90" fmla="*/ 1899209 w 4352499"/>
              <a:gd name="T91" fmla="*/ 3445639 h 4217983"/>
              <a:gd name="T92" fmla="*/ 1966714 w 4352499"/>
              <a:gd name="T93" fmla="*/ 3215970 h 4217983"/>
              <a:gd name="T94" fmla="*/ 1858708 w 4352499"/>
              <a:gd name="T95" fmla="*/ 3175440 h 4217983"/>
              <a:gd name="T96" fmla="*/ 1818206 w 4352499"/>
              <a:gd name="T97" fmla="*/ 2959280 h 4217983"/>
              <a:gd name="T98" fmla="*/ 1696697 w 4352499"/>
              <a:gd name="T99" fmla="*/ 2662058 h 4217983"/>
              <a:gd name="T100" fmla="*/ 1494184 w 4352499"/>
              <a:gd name="T101" fmla="*/ 2662058 h 4217983"/>
              <a:gd name="T102" fmla="*/ 1116162 w 4352499"/>
              <a:gd name="T103" fmla="*/ 3013320 h 4217983"/>
              <a:gd name="T104" fmla="*/ 1116162 w 4352499"/>
              <a:gd name="T105" fmla="*/ 3229480 h 4217983"/>
              <a:gd name="T106" fmla="*/ 954151 w 4352499"/>
              <a:gd name="T107" fmla="*/ 3405110 h 4217983"/>
              <a:gd name="T108" fmla="*/ 711136 w 4352499"/>
              <a:gd name="T109" fmla="*/ 3486169 h 4217983"/>
              <a:gd name="T110" fmla="*/ 576128 w 4352499"/>
              <a:gd name="T111" fmla="*/ 3526699 h 4217983"/>
              <a:gd name="T112" fmla="*/ 576128 w 4352499"/>
              <a:gd name="T113" fmla="*/ 3526699 h 4217983"/>
              <a:gd name="T114" fmla="*/ 576128 w 4352499"/>
              <a:gd name="T115" fmla="*/ 3526699 h 421798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4352499" h="4217983">
                <a:moveTo>
                  <a:pt x="9101" y="3634767"/>
                </a:moveTo>
                <a:cubicBezTo>
                  <a:pt x="1219" y="3560462"/>
                  <a:pt x="-6663" y="3486158"/>
                  <a:pt x="9101" y="3405098"/>
                </a:cubicBezTo>
                <a:cubicBezTo>
                  <a:pt x="24865" y="3324038"/>
                  <a:pt x="42881" y="3213706"/>
                  <a:pt x="103683" y="3148408"/>
                </a:cubicBezTo>
                <a:cubicBezTo>
                  <a:pt x="164485" y="3083110"/>
                  <a:pt x="328876" y="3089864"/>
                  <a:pt x="373915" y="3013308"/>
                </a:cubicBezTo>
                <a:cubicBezTo>
                  <a:pt x="418954" y="2936752"/>
                  <a:pt x="349144" y="2774632"/>
                  <a:pt x="373915" y="2689069"/>
                </a:cubicBezTo>
                <a:cubicBezTo>
                  <a:pt x="398686" y="2603506"/>
                  <a:pt x="448229" y="2544962"/>
                  <a:pt x="522543" y="2499929"/>
                </a:cubicBezTo>
                <a:cubicBezTo>
                  <a:pt x="596857" y="2454896"/>
                  <a:pt x="738730" y="2407612"/>
                  <a:pt x="819800" y="2418870"/>
                </a:cubicBezTo>
                <a:cubicBezTo>
                  <a:pt x="900870" y="2430128"/>
                  <a:pt x="968427" y="2533704"/>
                  <a:pt x="1008962" y="2567479"/>
                </a:cubicBezTo>
                <a:cubicBezTo>
                  <a:pt x="1049497" y="2601254"/>
                  <a:pt x="1011214" y="2617016"/>
                  <a:pt x="1063009" y="2621519"/>
                </a:cubicBezTo>
                <a:cubicBezTo>
                  <a:pt x="1114804" y="2626022"/>
                  <a:pt x="1231904" y="2628274"/>
                  <a:pt x="1319730" y="2594499"/>
                </a:cubicBezTo>
                <a:cubicBezTo>
                  <a:pt x="1407556" y="2560724"/>
                  <a:pt x="1508893" y="2461651"/>
                  <a:pt x="1589963" y="2418870"/>
                </a:cubicBezTo>
                <a:cubicBezTo>
                  <a:pt x="1671033" y="2376089"/>
                  <a:pt x="1704812" y="2364830"/>
                  <a:pt x="1806149" y="2337810"/>
                </a:cubicBezTo>
                <a:cubicBezTo>
                  <a:pt x="1907486" y="2310790"/>
                  <a:pt x="2094397" y="2304035"/>
                  <a:pt x="2197986" y="2256750"/>
                </a:cubicBezTo>
                <a:cubicBezTo>
                  <a:pt x="2301575" y="2209465"/>
                  <a:pt x="2335354" y="2121650"/>
                  <a:pt x="2427684" y="2054100"/>
                </a:cubicBezTo>
                <a:cubicBezTo>
                  <a:pt x="2520014" y="1986550"/>
                  <a:pt x="2659635" y="1912246"/>
                  <a:pt x="2751964" y="1851451"/>
                </a:cubicBezTo>
                <a:cubicBezTo>
                  <a:pt x="2844293" y="1790656"/>
                  <a:pt x="2896087" y="1777146"/>
                  <a:pt x="2981661" y="1689331"/>
                </a:cubicBezTo>
                <a:cubicBezTo>
                  <a:pt x="3067235" y="1601516"/>
                  <a:pt x="3200100" y="1414628"/>
                  <a:pt x="3265406" y="1324562"/>
                </a:cubicBezTo>
                <a:cubicBezTo>
                  <a:pt x="3330712" y="1234496"/>
                  <a:pt x="3314949" y="1214230"/>
                  <a:pt x="3373499" y="1148932"/>
                </a:cubicBezTo>
                <a:cubicBezTo>
                  <a:pt x="3432049" y="1083634"/>
                  <a:pt x="3555906" y="1000323"/>
                  <a:pt x="3616708" y="932773"/>
                </a:cubicBezTo>
                <a:cubicBezTo>
                  <a:pt x="3677510" y="865223"/>
                  <a:pt x="3702282" y="822441"/>
                  <a:pt x="3738313" y="743633"/>
                </a:cubicBezTo>
                <a:cubicBezTo>
                  <a:pt x="3774344" y="664825"/>
                  <a:pt x="3796863" y="543234"/>
                  <a:pt x="3832894" y="459923"/>
                </a:cubicBezTo>
                <a:cubicBezTo>
                  <a:pt x="3868925" y="376611"/>
                  <a:pt x="3909460" y="318069"/>
                  <a:pt x="3954499" y="243764"/>
                </a:cubicBezTo>
                <a:cubicBezTo>
                  <a:pt x="3999538" y="169459"/>
                  <a:pt x="4055836" y="45617"/>
                  <a:pt x="4103127" y="14094"/>
                </a:cubicBezTo>
                <a:cubicBezTo>
                  <a:pt x="4150418" y="-17429"/>
                  <a:pt x="4213473" y="7339"/>
                  <a:pt x="4238244" y="54624"/>
                </a:cubicBezTo>
                <a:cubicBezTo>
                  <a:pt x="4263015" y="101909"/>
                  <a:pt x="4238244" y="203234"/>
                  <a:pt x="4251755" y="297804"/>
                </a:cubicBezTo>
                <a:cubicBezTo>
                  <a:pt x="4265266" y="392374"/>
                  <a:pt x="4303549" y="554493"/>
                  <a:pt x="4319313" y="622043"/>
                </a:cubicBezTo>
                <a:cubicBezTo>
                  <a:pt x="4335077" y="689593"/>
                  <a:pt x="4341833" y="653566"/>
                  <a:pt x="4346337" y="703103"/>
                </a:cubicBezTo>
                <a:cubicBezTo>
                  <a:pt x="4350841" y="752640"/>
                  <a:pt x="4357597" y="876481"/>
                  <a:pt x="4346337" y="919263"/>
                </a:cubicBezTo>
                <a:cubicBezTo>
                  <a:pt x="4335077" y="962045"/>
                  <a:pt x="4312557" y="923765"/>
                  <a:pt x="4278778" y="959792"/>
                </a:cubicBezTo>
                <a:cubicBezTo>
                  <a:pt x="4244999" y="995818"/>
                  <a:pt x="4204464" y="1074627"/>
                  <a:pt x="4143662" y="1135422"/>
                </a:cubicBezTo>
                <a:cubicBezTo>
                  <a:pt x="4082860" y="1196217"/>
                  <a:pt x="3952247" y="1238999"/>
                  <a:pt x="3913964" y="1324562"/>
                </a:cubicBezTo>
                <a:cubicBezTo>
                  <a:pt x="3875681" y="1410125"/>
                  <a:pt x="3929727" y="1551980"/>
                  <a:pt x="3913964" y="1648801"/>
                </a:cubicBezTo>
                <a:cubicBezTo>
                  <a:pt x="3898201" y="1745622"/>
                  <a:pt x="3857666" y="1828935"/>
                  <a:pt x="3819383" y="1905491"/>
                </a:cubicBezTo>
                <a:cubicBezTo>
                  <a:pt x="3781100" y="1982047"/>
                  <a:pt x="3720297" y="2018074"/>
                  <a:pt x="3684266" y="2108140"/>
                </a:cubicBezTo>
                <a:cubicBezTo>
                  <a:pt x="3648235" y="2198206"/>
                  <a:pt x="3650488" y="2355823"/>
                  <a:pt x="3603197" y="2445889"/>
                </a:cubicBezTo>
                <a:cubicBezTo>
                  <a:pt x="3555906" y="2535955"/>
                  <a:pt x="3459073" y="2587744"/>
                  <a:pt x="3400522" y="2648539"/>
                </a:cubicBezTo>
                <a:cubicBezTo>
                  <a:pt x="3341971" y="2709334"/>
                  <a:pt x="3323956" y="2736354"/>
                  <a:pt x="3251894" y="2810659"/>
                </a:cubicBezTo>
                <a:cubicBezTo>
                  <a:pt x="3179832" y="2884964"/>
                  <a:pt x="3060479" y="3013308"/>
                  <a:pt x="2968150" y="3094368"/>
                </a:cubicBezTo>
                <a:cubicBezTo>
                  <a:pt x="2875821" y="3175428"/>
                  <a:pt x="2801506" y="3177680"/>
                  <a:pt x="2697917" y="3297018"/>
                </a:cubicBezTo>
                <a:cubicBezTo>
                  <a:pt x="2594328" y="3416356"/>
                  <a:pt x="2429936" y="3679801"/>
                  <a:pt x="2346614" y="3810397"/>
                </a:cubicBezTo>
                <a:cubicBezTo>
                  <a:pt x="2263292" y="3940993"/>
                  <a:pt x="2276804" y="4013046"/>
                  <a:pt x="2197986" y="4080596"/>
                </a:cubicBezTo>
                <a:cubicBezTo>
                  <a:pt x="2119168" y="4148146"/>
                  <a:pt x="1952525" y="4204438"/>
                  <a:pt x="1873707" y="4215696"/>
                </a:cubicBezTo>
                <a:cubicBezTo>
                  <a:pt x="1794889" y="4226954"/>
                  <a:pt x="1776873" y="4195431"/>
                  <a:pt x="1725079" y="4148146"/>
                </a:cubicBezTo>
                <a:cubicBezTo>
                  <a:pt x="1673285" y="4100861"/>
                  <a:pt x="1562940" y="4001787"/>
                  <a:pt x="1562940" y="3931986"/>
                </a:cubicBezTo>
                <a:cubicBezTo>
                  <a:pt x="1562940" y="3862185"/>
                  <a:pt x="1668781" y="3810397"/>
                  <a:pt x="1725079" y="3729337"/>
                </a:cubicBezTo>
                <a:cubicBezTo>
                  <a:pt x="1781377" y="3648277"/>
                  <a:pt x="1860195" y="3531190"/>
                  <a:pt x="1900730" y="3445627"/>
                </a:cubicBezTo>
                <a:cubicBezTo>
                  <a:pt x="1941265" y="3360064"/>
                  <a:pt x="1975045" y="3260991"/>
                  <a:pt x="1968289" y="3215958"/>
                </a:cubicBezTo>
                <a:cubicBezTo>
                  <a:pt x="1961533" y="3170925"/>
                  <a:pt x="1884967" y="3218210"/>
                  <a:pt x="1860196" y="3175428"/>
                </a:cubicBezTo>
                <a:cubicBezTo>
                  <a:pt x="1835425" y="3132646"/>
                  <a:pt x="1846684" y="3044831"/>
                  <a:pt x="1819661" y="2959268"/>
                </a:cubicBezTo>
                <a:cubicBezTo>
                  <a:pt x="1792638" y="2873705"/>
                  <a:pt x="1752103" y="2711585"/>
                  <a:pt x="1698056" y="2662049"/>
                </a:cubicBezTo>
                <a:cubicBezTo>
                  <a:pt x="1644009" y="2612513"/>
                  <a:pt x="1592214" y="2603506"/>
                  <a:pt x="1495381" y="2662049"/>
                </a:cubicBezTo>
                <a:cubicBezTo>
                  <a:pt x="1398548" y="2720592"/>
                  <a:pt x="1180110" y="2918738"/>
                  <a:pt x="1117056" y="3013308"/>
                </a:cubicBezTo>
                <a:cubicBezTo>
                  <a:pt x="1054002" y="3107878"/>
                  <a:pt x="1144079" y="3164170"/>
                  <a:pt x="1117056" y="3229468"/>
                </a:cubicBezTo>
                <a:cubicBezTo>
                  <a:pt x="1090033" y="3294766"/>
                  <a:pt x="1022474" y="3362316"/>
                  <a:pt x="954916" y="3405098"/>
                </a:cubicBezTo>
                <a:cubicBezTo>
                  <a:pt x="887358" y="3447880"/>
                  <a:pt x="774760" y="3465892"/>
                  <a:pt x="711706" y="3486157"/>
                </a:cubicBezTo>
                <a:cubicBezTo>
                  <a:pt x="648652" y="3506422"/>
                  <a:pt x="576590" y="3526687"/>
                  <a:pt x="576590" y="3526687"/>
                </a:cubicBezTo>
              </a:path>
            </a:pathLst>
          </a:custGeom>
          <a:noFill/>
          <a:ln w="25400" cap="flat" cmpd="sng">
            <a:solidFill>
              <a:srgbClr val="D457FF"/>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a:cs typeface="+mn-cs"/>
            </a:endParaRPr>
          </a:p>
        </p:txBody>
      </p:sp>
      <p:sp>
        <p:nvSpPr>
          <p:cNvPr id="51209" name="Oval 1">
            <a:extLst>
              <a:ext uri="{FF2B5EF4-FFF2-40B4-BE49-F238E27FC236}">
                <a16:creationId xmlns:a16="http://schemas.microsoft.com/office/drawing/2014/main" id="{3D0FB98F-5E14-E441-B926-EF6BF0555A44}"/>
              </a:ext>
            </a:extLst>
          </p:cNvPr>
          <p:cNvSpPr>
            <a:spLocks noChangeArrowheads="1"/>
          </p:cNvSpPr>
          <p:nvPr/>
        </p:nvSpPr>
        <p:spPr bwMode="auto">
          <a:xfrm>
            <a:off x="50800" y="4802188"/>
            <a:ext cx="228600" cy="228600"/>
          </a:xfrm>
          <a:prstGeom prst="ellipse">
            <a:avLst/>
          </a:prstGeom>
          <a:solidFill>
            <a:srgbClr val="D556FF"/>
          </a:solidFill>
          <a:ln w="9525" algn="ctr">
            <a:solidFill>
              <a:schemeClr val="tx1"/>
            </a:solid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51210" name="Freeform 2">
            <a:extLst>
              <a:ext uri="{FF2B5EF4-FFF2-40B4-BE49-F238E27FC236}">
                <a16:creationId xmlns:a16="http://schemas.microsoft.com/office/drawing/2014/main" id="{484614CF-6264-574C-AFB9-E5165FA5D4EA}"/>
              </a:ext>
            </a:extLst>
          </p:cNvPr>
          <p:cNvSpPr>
            <a:spLocks/>
          </p:cNvSpPr>
          <p:nvPr/>
        </p:nvSpPr>
        <p:spPr bwMode="auto">
          <a:xfrm>
            <a:off x="3870325" y="5076825"/>
            <a:ext cx="565150" cy="147638"/>
          </a:xfrm>
          <a:custGeom>
            <a:avLst/>
            <a:gdLst>
              <a:gd name="T0" fmla="*/ 0 w 565817"/>
              <a:gd name="T1" fmla="*/ 105004 h 146506"/>
              <a:gd name="T2" fmla="*/ 35155 w 565817"/>
              <a:gd name="T3" fmla="*/ 136506 h 146506"/>
              <a:gd name="T4" fmla="*/ 65290 w 565817"/>
              <a:gd name="T5" fmla="*/ 147005 h 146506"/>
              <a:gd name="T6" fmla="*/ 80356 w 565817"/>
              <a:gd name="T7" fmla="*/ 152254 h 146506"/>
              <a:gd name="T8" fmla="*/ 185823 w 565817"/>
              <a:gd name="T9" fmla="*/ 141755 h 146506"/>
              <a:gd name="T10" fmla="*/ 256134 w 565817"/>
              <a:gd name="T11" fmla="*/ 120755 h 146506"/>
              <a:gd name="T12" fmla="*/ 286267 w 565817"/>
              <a:gd name="T13" fmla="*/ 110253 h 146506"/>
              <a:gd name="T14" fmla="*/ 301334 w 565817"/>
              <a:gd name="T15" fmla="*/ 105004 h 146506"/>
              <a:gd name="T16" fmla="*/ 321423 w 565817"/>
              <a:gd name="T17" fmla="*/ 99753 h 146506"/>
              <a:gd name="T18" fmla="*/ 366622 w 565817"/>
              <a:gd name="T19" fmla="*/ 84002 h 146506"/>
              <a:gd name="T20" fmla="*/ 381689 w 565817"/>
              <a:gd name="T21" fmla="*/ 78753 h 146506"/>
              <a:gd name="T22" fmla="*/ 396757 w 565817"/>
              <a:gd name="T23" fmla="*/ 68251 h 146506"/>
              <a:gd name="T24" fmla="*/ 426890 w 565817"/>
              <a:gd name="T25" fmla="*/ 57752 h 146506"/>
              <a:gd name="T26" fmla="*/ 441956 w 565817"/>
              <a:gd name="T27" fmla="*/ 47252 h 146506"/>
              <a:gd name="T28" fmla="*/ 472090 w 565817"/>
              <a:gd name="T29" fmla="*/ 36751 h 146506"/>
              <a:gd name="T30" fmla="*/ 517289 w 565817"/>
              <a:gd name="T31" fmla="*/ 21001 h 146506"/>
              <a:gd name="T32" fmla="*/ 547423 w 565817"/>
              <a:gd name="T33" fmla="*/ 5250 h 146506"/>
              <a:gd name="T34" fmla="*/ 562490 w 565817"/>
              <a:gd name="T35" fmla="*/ 0 h 1465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65817" h="146506">
                <a:moveTo>
                  <a:pt x="0" y="101039"/>
                </a:moveTo>
                <a:cubicBezTo>
                  <a:pt x="11788" y="111143"/>
                  <a:pt x="22141" y="123214"/>
                  <a:pt x="35364" y="131351"/>
                </a:cubicBezTo>
                <a:cubicBezTo>
                  <a:pt x="44434" y="136933"/>
                  <a:pt x="55571" y="138087"/>
                  <a:pt x="65675" y="141455"/>
                </a:cubicBezTo>
                <a:lnTo>
                  <a:pt x="80831" y="146506"/>
                </a:lnTo>
                <a:lnTo>
                  <a:pt x="186922" y="136403"/>
                </a:lnTo>
                <a:cubicBezTo>
                  <a:pt x="212294" y="132174"/>
                  <a:pt x="233626" y="124203"/>
                  <a:pt x="257649" y="116195"/>
                </a:cubicBezTo>
                <a:lnTo>
                  <a:pt x="287960" y="106091"/>
                </a:lnTo>
                <a:cubicBezTo>
                  <a:pt x="293012" y="104407"/>
                  <a:pt x="297950" y="102331"/>
                  <a:pt x="303116" y="101039"/>
                </a:cubicBezTo>
                <a:cubicBezTo>
                  <a:pt x="309852" y="99355"/>
                  <a:pt x="316674" y="97982"/>
                  <a:pt x="323324" y="95987"/>
                </a:cubicBezTo>
                <a:cubicBezTo>
                  <a:pt x="323352" y="95979"/>
                  <a:pt x="361199" y="83362"/>
                  <a:pt x="368791" y="80831"/>
                </a:cubicBezTo>
                <a:cubicBezTo>
                  <a:pt x="373843" y="79147"/>
                  <a:pt x="379516" y="78733"/>
                  <a:pt x="383947" y="75779"/>
                </a:cubicBezTo>
                <a:cubicBezTo>
                  <a:pt x="388999" y="72411"/>
                  <a:pt x="393555" y="68142"/>
                  <a:pt x="399103" y="65676"/>
                </a:cubicBezTo>
                <a:cubicBezTo>
                  <a:pt x="408836" y="61351"/>
                  <a:pt x="429415" y="55572"/>
                  <a:pt x="429415" y="55572"/>
                </a:cubicBezTo>
                <a:cubicBezTo>
                  <a:pt x="434467" y="52204"/>
                  <a:pt x="439022" y="47934"/>
                  <a:pt x="444570" y="45468"/>
                </a:cubicBezTo>
                <a:cubicBezTo>
                  <a:pt x="454303" y="41142"/>
                  <a:pt x="464778" y="38732"/>
                  <a:pt x="474882" y="35364"/>
                </a:cubicBezTo>
                <a:lnTo>
                  <a:pt x="520349" y="20208"/>
                </a:lnTo>
                <a:cubicBezTo>
                  <a:pt x="558447" y="7508"/>
                  <a:pt x="511484" y="24640"/>
                  <a:pt x="550661" y="5052"/>
                </a:cubicBezTo>
                <a:cubicBezTo>
                  <a:pt x="555424" y="2670"/>
                  <a:pt x="565817" y="0"/>
                  <a:pt x="565817" y="0"/>
                </a:cubicBezTo>
              </a:path>
            </a:pathLst>
          </a:custGeom>
          <a:noFill/>
          <a:ln w="44450" cap="flat" cmpd="sng" algn="ctr">
            <a:solidFill>
              <a:srgbClr val="D556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extBox 3">
            <a:extLst>
              <a:ext uri="{FF2B5EF4-FFF2-40B4-BE49-F238E27FC236}">
                <a16:creationId xmlns:a16="http://schemas.microsoft.com/office/drawing/2014/main" id="{7D359CC8-775F-CB44-934D-2048D0958FD9}"/>
              </a:ext>
            </a:extLst>
          </p:cNvPr>
          <p:cNvSpPr txBox="1">
            <a:spLocks noChangeArrowheads="1"/>
          </p:cNvSpPr>
          <p:nvPr/>
        </p:nvSpPr>
        <p:spPr bwMode="auto">
          <a:xfrm>
            <a:off x="198438" y="207963"/>
            <a:ext cx="65341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latin typeface="Palatino" pitchFamily="2" charset="77"/>
              </a:rPr>
              <a:t>RECENT ORIGINS</a:t>
            </a:r>
          </a:p>
          <a:p>
            <a:pPr>
              <a:spcBef>
                <a:spcPct val="0"/>
              </a:spcBef>
              <a:buFontTx/>
              <a:buNone/>
            </a:pPr>
            <a:r>
              <a:rPr lang="en-US" altLang="en-US" sz="2400" b="1">
                <a:latin typeface="Palatino" pitchFamily="2" charset="77"/>
              </a:rPr>
              <a:t>           Havana Glen, Alabama, home of </a:t>
            </a:r>
            <a:r>
              <a:rPr lang="en-US" altLang="en-US" sz="2400" b="1" i="1">
                <a:latin typeface="Palatino" pitchFamily="2" charset="77"/>
              </a:rPr>
              <a:t>Asplenium tutwilerae</a:t>
            </a:r>
          </a:p>
        </p:txBody>
      </p:sp>
      <p:pic>
        <p:nvPicPr>
          <p:cNvPr id="53250" name="Picture 2">
            <a:extLst>
              <a:ext uri="{FF2B5EF4-FFF2-40B4-BE49-F238E27FC236}">
                <a16:creationId xmlns:a16="http://schemas.microsoft.com/office/drawing/2014/main" id="{171A2D18-4CB5-5C43-90E1-6CDD2057407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9800" y="1130300"/>
            <a:ext cx="7251700" cy="546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extBox 3">
            <a:extLst>
              <a:ext uri="{FF2B5EF4-FFF2-40B4-BE49-F238E27FC236}">
                <a16:creationId xmlns:a16="http://schemas.microsoft.com/office/drawing/2014/main" id="{63058B6C-99F3-AD4B-98D8-FB44D963636E}"/>
              </a:ext>
            </a:extLst>
          </p:cNvPr>
          <p:cNvSpPr txBox="1">
            <a:spLocks noChangeArrowheads="1"/>
          </p:cNvSpPr>
          <p:nvPr/>
        </p:nvSpPr>
        <p:spPr bwMode="auto">
          <a:xfrm>
            <a:off x="630238" y="228600"/>
            <a:ext cx="24923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i="1">
                <a:latin typeface="Palatino" pitchFamily="2" charset="77"/>
              </a:rPr>
              <a:t>Asplenium tutwilerae</a:t>
            </a:r>
          </a:p>
        </p:txBody>
      </p:sp>
      <p:pic>
        <p:nvPicPr>
          <p:cNvPr id="54274" name="Picture 2">
            <a:extLst>
              <a:ext uri="{FF2B5EF4-FFF2-40B4-BE49-F238E27FC236}">
                <a16:creationId xmlns:a16="http://schemas.microsoft.com/office/drawing/2014/main" id="{F92EFB57-4CB4-DF45-A066-361442EAE0B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3038" y="1030288"/>
            <a:ext cx="7700962" cy="582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ext Box 2">
            <a:extLst>
              <a:ext uri="{FF2B5EF4-FFF2-40B4-BE49-F238E27FC236}">
                <a16:creationId xmlns:a16="http://schemas.microsoft.com/office/drawing/2014/main" id="{843CDAFD-1E74-674B-B6FE-E9BB3F9B36C8}"/>
              </a:ext>
            </a:extLst>
          </p:cNvPr>
          <p:cNvSpPr txBox="1">
            <a:spLocks noChangeArrowheads="1"/>
          </p:cNvSpPr>
          <p:nvPr/>
        </p:nvSpPr>
        <p:spPr bwMode="auto">
          <a:xfrm>
            <a:off x="2667000" y="152400"/>
            <a:ext cx="3797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Polyploidy …</a:t>
            </a:r>
          </a:p>
        </p:txBody>
      </p:sp>
      <p:pic>
        <p:nvPicPr>
          <p:cNvPr id="57346" name="Picture 3">
            <a:extLst>
              <a:ext uri="{FF2B5EF4-FFF2-40B4-BE49-F238E27FC236}">
                <a16:creationId xmlns:a16="http://schemas.microsoft.com/office/drawing/2014/main" id="{C229D820-E924-7648-8825-90DD7EEA5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819400"/>
            <a:ext cx="2578100" cy="35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ext Box 4">
            <a:extLst>
              <a:ext uri="{FF2B5EF4-FFF2-40B4-BE49-F238E27FC236}">
                <a16:creationId xmlns:a16="http://schemas.microsoft.com/office/drawing/2014/main" id="{B978A393-4723-3A4D-99F3-A43C9E131C91}"/>
              </a:ext>
            </a:extLst>
          </p:cNvPr>
          <p:cNvSpPr txBox="1">
            <a:spLocks noChangeArrowheads="1"/>
          </p:cNvSpPr>
          <p:nvPr/>
        </p:nvSpPr>
        <p:spPr bwMode="auto">
          <a:xfrm>
            <a:off x="62484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Charlie Werth</a:t>
            </a:r>
          </a:p>
        </p:txBody>
      </p:sp>
      <p:pic>
        <p:nvPicPr>
          <p:cNvPr id="57348" name="Picture 2">
            <a:extLst>
              <a:ext uri="{FF2B5EF4-FFF2-40B4-BE49-F238E27FC236}">
                <a16:creationId xmlns:a16="http://schemas.microsoft.com/office/drawing/2014/main" id="{6A2037F7-DAAD-684A-816F-0F0940DBC0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896938"/>
            <a:ext cx="5102225" cy="599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3" name="Picture 2">
            <a:extLst>
              <a:ext uri="{FF2B5EF4-FFF2-40B4-BE49-F238E27FC236}">
                <a16:creationId xmlns:a16="http://schemas.microsoft.com/office/drawing/2014/main" id="{E5CF1130-7334-444B-9592-197E12F5ED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256" y="1970088"/>
            <a:ext cx="723900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4" name="Picture 3">
            <a:extLst>
              <a:ext uri="{FF2B5EF4-FFF2-40B4-BE49-F238E27FC236}">
                <a16:creationId xmlns:a16="http://schemas.microsoft.com/office/drawing/2014/main" id="{39E9BAD9-2A69-4640-8331-A508F0FD5D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 y="3505200"/>
            <a:ext cx="7391400" cy="154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5" name="Picture 4">
            <a:extLst>
              <a:ext uri="{FF2B5EF4-FFF2-40B4-BE49-F238E27FC236}">
                <a16:creationId xmlns:a16="http://schemas.microsoft.com/office/drawing/2014/main" id="{F882F441-E35B-E747-8316-CE63EADF21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066800"/>
            <a:ext cx="7467600" cy="90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Box 5">
            <a:extLst>
              <a:ext uri="{FF2B5EF4-FFF2-40B4-BE49-F238E27FC236}">
                <a16:creationId xmlns:a16="http://schemas.microsoft.com/office/drawing/2014/main" id="{0F5A5B3F-52EA-EC40-8C0F-74BD84BF2A67}"/>
              </a:ext>
            </a:extLst>
          </p:cNvPr>
          <p:cNvSpPr txBox="1">
            <a:spLocks noChangeArrowheads="1"/>
          </p:cNvSpPr>
          <p:nvPr/>
        </p:nvSpPr>
        <p:spPr bwMode="auto">
          <a:xfrm>
            <a:off x="742950" y="0"/>
            <a:ext cx="76581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Werth</a:t>
            </a:r>
            <a:r>
              <a:rPr lang="ja-JP" altLang="en-US" sz="2400">
                <a:latin typeface="Arial" panose="020B0604020202020204" pitchFamily="34" charset="0"/>
              </a:rPr>
              <a:t>’</a:t>
            </a:r>
            <a:r>
              <a:rPr lang="en-US" altLang="ja-JP" sz="2400"/>
              <a:t>s isozyme support for the Wagner </a:t>
            </a:r>
            <a:r>
              <a:rPr lang="en-US" altLang="ja-JP" sz="2400" i="1"/>
              <a:t>Asplenium</a:t>
            </a:r>
            <a:r>
              <a:rPr lang="en-US" altLang="ja-JP" sz="2400"/>
              <a:t> complex</a:t>
            </a:r>
          </a:p>
          <a:p>
            <a:pPr>
              <a:spcBef>
                <a:spcPct val="0"/>
              </a:spcBef>
              <a:buFontTx/>
              <a:buNone/>
            </a:pPr>
            <a:endParaRPr lang="en-US" altLang="en-US" sz="2400"/>
          </a:p>
        </p:txBody>
      </p:sp>
      <p:pic>
        <p:nvPicPr>
          <p:cNvPr id="3" name="Picture 2">
            <a:extLst>
              <a:ext uri="{FF2B5EF4-FFF2-40B4-BE49-F238E27FC236}">
                <a16:creationId xmlns:a16="http://schemas.microsoft.com/office/drawing/2014/main" id="{05FE4339-591C-1A4D-9444-C6B5B11841BF}"/>
              </a:ext>
            </a:extLst>
          </p:cNvPr>
          <p:cNvPicPr>
            <a:picLocks noChangeAspect="1"/>
          </p:cNvPicPr>
          <p:nvPr/>
        </p:nvPicPr>
        <p:blipFill>
          <a:blip r:embed="rId6"/>
          <a:stretch>
            <a:fillRect/>
          </a:stretch>
        </p:blipFill>
        <p:spPr>
          <a:xfrm rot="5400000">
            <a:off x="3594452" y="2077004"/>
            <a:ext cx="2063952" cy="7206344"/>
          </a:xfrm>
          <a:prstGeom prst="rect">
            <a:avLst/>
          </a:prstGeom>
        </p:spPr>
      </p:pic>
      <p:cxnSp>
        <p:nvCxnSpPr>
          <p:cNvPr id="5" name="Straight Connector 4">
            <a:extLst>
              <a:ext uri="{FF2B5EF4-FFF2-40B4-BE49-F238E27FC236}">
                <a16:creationId xmlns:a16="http://schemas.microsoft.com/office/drawing/2014/main" id="{7F5BAD78-693D-A14D-9946-E32B3D3E55BB}"/>
              </a:ext>
            </a:extLst>
          </p:cNvPr>
          <p:cNvCxnSpPr>
            <a:cxnSpLocks/>
          </p:cNvCxnSpPr>
          <p:nvPr/>
        </p:nvCxnSpPr>
        <p:spPr bwMode="auto">
          <a:xfrm>
            <a:off x="2133600" y="935548"/>
            <a:ext cx="0" cy="5693852"/>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2" name="Straight Connector 11">
            <a:extLst>
              <a:ext uri="{FF2B5EF4-FFF2-40B4-BE49-F238E27FC236}">
                <a16:creationId xmlns:a16="http://schemas.microsoft.com/office/drawing/2014/main" id="{18E1B8AC-4025-6247-8507-C87A1DFD433F}"/>
              </a:ext>
            </a:extLst>
          </p:cNvPr>
          <p:cNvCxnSpPr>
            <a:cxnSpLocks/>
          </p:cNvCxnSpPr>
          <p:nvPr/>
        </p:nvCxnSpPr>
        <p:spPr bwMode="auto">
          <a:xfrm>
            <a:off x="3126922" y="912540"/>
            <a:ext cx="15340" cy="5717475"/>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3" name="Straight Connector 12">
            <a:extLst>
              <a:ext uri="{FF2B5EF4-FFF2-40B4-BE49-F238E27FC236}">
                <a16:creationId xmlns:a16="http://schemas.microsoft.com/office/drawing/2014/main" id="{224B0B0A-9B43-2442-9C71-A0ABD691C151}"/>
              </a:ext>
            </a:extLst>
          </p:cNvPr>
          <p:cNvCxnSpPr>
            <a:cxnSpLocks/>
          </p:cNvCxnSpPr>
          <p:nvPr/>
        </p:nvCxnSpPr>
        <p:spPr bwMode="auto">
          <a:xfrm>
            <a:off x="4119749" y="911924"/>
            <a:ext cx="15834" cy="5675415"/>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4" name="Straight Connector 13">
            <a:extLst>
              <a:ext uri="{FF2B5EF4-FFF2-40B4-BE49-F238E27FC236}">
                <a16:creationId xmlns:a16="http://schemas.microsoft.com/office/drawing/2014/main" id="{FF611F38-4CD1-9C4E-92BB-F97C914010A0}"/>
              </a:ext>
            </a:extLst>
          </p:cNvPr>
          <p:cNvCxnSpPr>
            <a:cxnSpLocks/>
          </p:cNvCxnSpPr>
          <p:nvPr/>
        </p:nvCxnSpPr>
        <p:spPr bwMode="auto">
          <a:xfrm flipH="1">
            <a:off x="5113070" y="911924"/>
            <a:ext cx="25482" cy="5671457"/>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5" name="Straight Connector 14">
            <a:extLst>
              <a:ext uri="{FF2B5EF4-FFF2-40B4-BE49-F238E27FC236}">
                <a16:creationId xmlns:a16="http://schemas.microsoft.com/office/drawing/2014/main" id="{4BAED745-2BDE-3649-BC93-FA360213535A}"/>
              </a:ext>
            </a:extLst>
          </p:cNvPr>
          <p:cNvCxnSpPr>
            <a:cxnSpLocks/>
          </p:cNvCxnSpPr>
          <p:nvPr/>
        </p:nvCxnSpPr>
        <p:spPr bwMode="auto">
          <a:xfrm flipH="1">
            <a:off x="6081155" y="911924"/>
            <a:ext cx="34884" cy="5594723"/>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6" name="Straight Connector 15">
            <a:extLst>
              <a:ext uri="{FF2B5EF4-FFF2-40B4-BE49-F238E27FC236}">
                <a16:creationId xmlns:a16="http://schemas.microsoft.com/office/drawing/2014/main" id="{BED4CE5C-8038-264D-ABBC-3BB0F5839833}"/>
              </a:ext>
            </a:extLst>
          </p:cNvPr>
          <p:cNvCxnSpPr>
            <a:cxnSpLocks/>
          </p:cNvCxnSpPr>
          <p:nvPr/>
        </p:nvCxnSpPr>
        <p:spPr bwMode="auto">
          <a:xfrm>
            <a:off x="7086600" y="911924"/>
            <a:ext cx="0" cy="5695081"/>
          </a:xfrm>
          <a:prstGeom prst="line">
            <a:avLst/>
          </a:prstGeom>
          <a:solidFill>
            <a:schemeClr val="accent1"/>
          </a:solidFill>
          <a:ln w="25400" cap="flat" cmpd="sng" algn="ctr">
            <a:solidFill>
              <a:srgbClr val="0070C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32802"/>
            <a:ext cx="8991600"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a:t>
            </a:r>
            <a:r>
              <a:rPr lang="en-US" altLang="en-US" sz="2000" b="1"/>
              <a:t>Mechanics</a:t>
            </a:r>
          </a:p>
          <a:p>
            <a:pPr>
              <a:spcBef>
                <a:spcPct val="0"/>
              </a:spcBef>
              <a:buFontTx/>
              <a:buNone/>
            </a:pPr>
            <a:r>
              <a:rPr lang="en-US" altLang="en-US" sz="2000"/>
              <a:t>   </a:t>
            </a:r>
            <a:r>
              <a:rPr lang="en-US" altLang="en-US" sz="2000" b="1"/>
              <a:t>a. persistence of hybrids – </a:t>
            </a:r>
            <a:r>
              <a:rPr lang="en-US" altLang="en-US" sz="2000" b="1" i="1"/>
              <a:t>Osmunda </a:t>
            </a:r>
            <a:r>
              <a:rPr lang="en-US" altLang="en-US" sz="2000" b="1">
                <a:latin typeface="Helvetica" pitchFamily="2" charset="0"/>
              </a:rPr>
              <a:t>X</a:t>
            </a:r>
            <a:r>
              <a:rPr lang="en-US" altLang="en-US" sz="2000" b="1" i="1"/>
              <a:t> ruggii</a:t>
            </a:r>
          </a:p>
          <a:p>
            <a:pPr>
              <a:spcBef>
                <a:spcPct val="0"/>
              </a:spcBef>
              <a:buFontTx/>
              <a:buNone/>
            </a:pPr>
            <a:r>
              <a:rPr lang="en-US" altLang="en-US" sz="2000" b="1"/>
              <a:t>   b. nondisjunction</a:t>
            </a:r>
          </a:p>
          <a:p>
            <a:pPr>
              <a:spcBef>
                <a:spcPct val="0"/>
              </a:spcBef>
              <a:buFontTx/>
              <a:buNone/>
            </a:pPr>
            <a:r>
              <a:rPr lang="en-US" altLang="en-US" sz="2000" b="1"/>
              <a:t>	i. somatic –</a:t>
            </a:r>
          </a:p>
          <a:p>
            <a:pPr>
              <a:spcBef>
                <a:spcPct val="0"/>
              </a:spcBef>
              <a:buFontTx/>
              <a:buNone/>
            </a:pPr>
            <a:r>
              <a:rPr lang="en-US" altLang="en-US" sz="2000" b="1"/>
              <a:t>	   Tryon &amp; Butters - </a:t>
            </a:r>
            <a:r>
              <a:rPr lang="en-US" altLang="en-US" sz="2000" b="1" i="1"/>
              <a:t>Woodsia</a:t>
            </a:r>
            <a:endParaRPr lang="en-US" altLang="en-US" sz="2000" b="1"/>
          </a:p>
          <a:p>
            <a:pPr>
              <a:spcBef>
                <a:spcPct val="0"/>
              </a:spcBef>
              <a:buFontTx/>
              <a:buNone/>
            </a:pPr>
            <a:r>
              <a:rPr lang="en-US" altLang="en-US" sz="2000" b="1"/>
              <a:t>	   Schneller - </a:t>
            </a:r>
            <a:r>
              <a:rPr lang="en-US" altLang="en-US" sz="2000" b="1" i="1"/>
              <a:t>Athyrium</a:t>
            </a:r>
            <a:endParaRPr lang="en-US" altLang="en-US" sz="2000" b="1"/>
          </a:p>
          <a:p>
            <a:pPr>
              <a:spcBef>
                <a:spcPct val="0"/>
              </a:spcBef>
              <a:buFontTx/>
              <a:buNone/>
            </a:pPr>
            <a:r>
              <a:rPr lang="en-US" altLang="en-US" sz="2000" b="1"/>
              <a:t>	</a:t>
            </a:r>
            <a:r>
              <a:rPr lang="en-US" altLang="en-US" sz="2000"/>
              <a:t>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None/>
            </a:pPr>
            <a:r>
              <a:rPr lang="en-US" altLang="en-US" sz="2000"/>
              <a:t>7. Spore size, ploidy, and genome size</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2193353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69" name="Picture 3">
            <a:extLst>
              <a:ext uri="{FF2B5EF4-FFF2-40B4-BE49-F238E27FC236}">
                <a16:creationId xmlns:a16="http://schemas.microsoft.com/office/drawing/2014/main" id="{B89BB524-C396-3142-9568-A097ECA750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447800"/>
            <a:ext cx="35052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0" name="Text Box 5">
            <a:extLst>
              <a:ext uri="{FF2B5EF4-FFF2-40B4-BE49-F238E27FC236}">
                <a16:creationId xmlns:a16="http://schemas.microsoft.com/office/drawing/2014/main" id="{2FAE8281-2D45-A440-9F29-A3990D5B8C8B}"/>
              </a:ext>
            </a:extLst>
          </p:cNvPr>
          <p:cNvSpPr txBox="1">
            <a:spLocks noChangeArrowheads="1"/>
          </p:cNvSpPr>
          <p:nvPr/>
        </p:nvSpPr>
        <p:spPr bwMode="auto">
          <a:xfrm>
            <a:off x="136525" y="319088"/>
            <a:ext cx="33559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ea typeface="ヒラギノ角ゴ Pro W3" panose="020B0300000000000000" pitchFamily="34" charset="-128"/>
                <a:cs typeface="ヒラギノ角ゴ Pro W3" panose="020B0300000000000000" pitchFamily="34" charset="-128"/>
              </a:rPr>
              <a:t>Persistence of hybrids</a:t>
            </a:r>
          </a:p>
        </p:txBody>
      </p:sp>
      <p:sp>
        <p:nvSpPr>
          <p:cNvPr id="109571" name="Text Box 7">
            <a:extLst>
              <a:ext uri="{FF2B5EF4-FFF2-40B4-BE49-F238E27FC236}">
                <a16:creationId xmlns:a16="http://schemas.microsoft.com/office/drawing/2014/main" id="{E1FA6EEA-5F08-DE42-8DE4-427278554076}"/>
              </a:ext>
            </a:extLst>
          </p:cNvPr>
          <p:cNvSpPr txBox="1">
            <a:spLocks noChangeArrowheads="1"/>
          </p:cNvSpPr>
          <p:nvPr/>
        </p:nvSpPr>
        <p:spPr bwMode="auto">
          <a:xfrm>
            <a:off x="5486400" y="304800"/>
            <a:ext cx="3225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ea typeface="ヒラギノ角ゴ Pro W3" panose="020B0300000000000000" pitchFamily="34" charset="-128"/>
                <a:cs typeface="ヒラギノ角ゴ Pro W3" panose="020B0300000000000000" pitchFamily="34" charset="-128"/>
              </a:rPr>
              <a:t>Osmunda </a:t>
            </a:r>
            <a:r>
              <a:rPr lang="en-US" altLang="en-US" sz="2800">
                <a:ea typeface="ヒラギノ角ゴ Pro W3" panose="020B0300000000000000" pitchFamily="34" charset="-128"/>
                <a:cs typeface="ヒラギノ角ゴ Pro W3" panose="020B0300000000000000" pitchFamily="34" charset="-128"/>
              </a:rPr>
              <a:t>X</a:t>
            </a:r>
            <a:r>
              <a:rPr lang="en-US" altLang="en-US" sz="2800" i="1">
                <a:ea typeface="ヒラギノ角ゴ Pro W3" panose="020B0300000000000000" pitchFamily="34" charset="-128"/>
                <a:cs typeface="ヒラギノ角ゴ Pro W3" panose="020B0300000000000000" pitchFamily="34" charset="-128"/>
              </a:rPr>
              <a:t> ruggii</a:t>
            </a:r>
            <a:r>
              <a:rPr lang="en-US" altLang="en-US" sz="2800">
                <a:ea typeface="ヒラギノ角ゴ Pro W3" panose="020B0300000000000000" pitchFamily="34" charset="-128"/>
                <a:cs typeface="ヒラギノ角ゴ Pro W3" panose="020B0300000000000000" pitchFamily="34" charset="-128"/>
              </a:rPr>
              <a:t>: </a:t>
            </a:r>
          </a:p>
          <a:p>
            <a:pPr>
              <a:spcBef>
                <a:spcPct val="0"/>
              </a:spcBef>
              <a:buFontTx/>
              <a:buNone/>
            </a:pPr>
            <a:r>
              <a:rPr lang="en-US" altLang="en-US" sz="2800">
                <a:ea typeface="ヒラギノ角ゴ Pro W3" panose="020B0300000000000000" pitchFamily="34" charset="-128"/>
                <a:cs typeface="ヒラギノ角ゴ Pro W3" panose="020B0300000000000000" pitchFamily="34" charset="-128"/>
              </a:rPr>
              <a:t>1100 years (inferred)</a:t>
            </a:r>
          </a:p>
        </p:txBody>
      </p:sp>
      <p:pic>
        <p:nvPicPr>
          <p:cNvPr id="109572" name="Picture 2">
            <a:extLst>
              <a:ext uri="{FF2B5EF4-FFF2-40B4-BE49-F238E27FC236}">
                <a16:creationId xmlns:a16="http://schemas.microsoft.com/office/drawing/2014/main" id="{45284581-174C-504A-8409-A6B232E44E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7777"/>
          <a:stretch>
            <a:fillRect/>
          </a:stretch>
        </p:blipFill>
        <p:spPr bwMode="auto">
          <a:xfrm>
            <a:off x="152400" y="2590800"/>
            <a:ext cx="5481638"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3" name="Text Box 3">
            <a:extLst>
              <a:ext uri="{FF2B5EF4-FFF2-40B4-BE49-F238E27FC236}">
                <a16:creationId xmlns:a16="http://schemas.microsoft.com/office/drawing/2014/main" id="{62D41657-57B2-A943-B261-09035C3C2C47}"/>
              </a:ext>
            </a:extLst>
          </p:cNvPr>
          <p:cNvSpPr txBox="1">
            <a:spLocks noChangeArrowheads="1"/>
          </p:cNvSpPr>
          <p:nvPr/>
        </p:nvSpPr>
        <p:spPr bwMode="auto">
          <a:xfrm>
            <a:off x="0" y="1466850"/>
            <a:ext cx="4927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concinnum X P. speciosissimum  </a:t>
            </a:r>
            <a:r>
              <a:rPr lang="en-US" altLang="en-US" sz="2400"/>
              <a:t>DSB 705:</a:t>
            </a:r>
            <a:r>
              <a:rPr lang="en-US" altLang="en-US" sz="2400" i="1"/>
              <a:t> </a:t>
            </a:r>
            <a:r>
              <a:rPr lang="en-US" altLang="en-US" sz="2400"/>
              <a:t>1978 – 2017(direct observation)</a:t>
            </a:r>
          </a:p>
        </p:txBody>
      </p:sp>
    </p:spTree>
    <p:extLst>
      <p:ext uri="{BB962C8B-B14F-4D97-AF65-F5344CB8AC3E}">
        <p14:creationId xmlns:p14="http://schemas.microsoft.com/office/powerpoint/2010/main" val="2126515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7" name="Picture 2">
            <a:extLst>
              <a:ext uri="{FF2B5EF4-FFF2-40B4-BE49-F238E27FC236}">
                <a16:creationId xmlns:a16="http://schemas.microsoft.com/office/drawing/2014/main" id="{7BA6ED88-855B-D64E-8F16-82F7655F5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0"/>
            <a:ext cx="6629400" cy="661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4534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5" name="Picture 2">
            <a:extLst>
              <a:ext uri="{FF2B5EF4-FFF2-40B4-BE49-F238E27FC236}">
                <a16:creationId xmlns:a16="http://schemas.microsoft.com/office/drawing/2014/main" id="{382C77D1-9124-5E48-A028-6A40988C17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87" y="633412"/>
            <a:ext cx="4141401" cy="588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6" name="Picture 3">
            <a:extLst>
              <a:ext uri="{FF2B5EF4-FFF2-40B4-BE49-F238E27FC236}">
                <a16:creationId xmlns:a16="http://schemas.microsoft.com/office/drawing/2014/main" id="{6991DC45-0D72-7448-8AD9-239F769082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4724400"/>
            <a:ext cx="2093913"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7" name="Picture 4">
            <a:extLst>
              <a:ext uri="{FF2B5EF4-FFF2-40B4-BE49-F238E27FC236}">
                <a16:creationId xmlns:a16="http://schemas.microsoft.com/office/drawing/2014/main" id="{3B36CD61-94E7-0943-92EF-13FD8D1947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7800" y="4800600"/>
            <a:ext cx="1235075" cy="148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6">
            <a:extLst>
              <a:ext uri="{FF2B5EF4-FFF2-40B4-BE49-F238E27FC236}">
                <a16:creationId xmlns:a16="http://schemas.microsoft.com/office/drawing/2014/main" id="{5DFA4940-963A-0F49-8C68-106877B5F6C0}"/>
              </a:ext>
            </a:extLst>
          </p:cNvPr>
          <p:cNvSpPr txBox="1">
            <a:spLocks noChangeArrowheads="1"/>
          </p:cNvSpPr>
          <p:nvPr/>
        </p:nvSpPr>
        <p:spPr bwMode="auto">
          <a:xfrm>
            <a:off x="152400" y="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endParaRPr lang="en-US" altLang="en-US" sz="2400"/>
          </a:p>
        </p:txBody>
      </p:sp>
      <p:sp>
        <p:nvSpPr>
          <p:cNvPr id="113669" name="Text Box 7">
            <a:extLst>
              <a:ext uri="{FF2B5EF4-FFF2-40B4-BE49-F238E27FC236}">
                <a16:creationId xmlns:a16="http://schemas.microsoft.com/office/drawing/2014/main" id="{B18757A8-926D-BC47-ABB0-CEB05F16B3A6}"/>
              </a:ext>
            </a:extLst>
          </p:cNvPr>
          <p:cNvSpPr txBox="1">
            <a:spLocks noChangeArrowheads="1"/>
          </p:cNvSpPr>
          <p:nvPr/>
        </p:nvSpPr>
        <p:spPr bwMode="auto">
          <a:xfrm>
            <a:off x="0" y="0"/>
            <a:ext cx="7947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Somatic nondisjunction</a:t>
            </a:r>
            <a:r>
              <a:rPr lang="en-US" altLang="en-US" sz="2400" i="1"/>
              <a:t>: Athyrium filix-femina </a:t>
            </a:r>
            <a:r>
              <a:rPr lang="en-US" altLang="en-US" sz="2400">
                <a:sym typeface="Monotype Sorts" pitchFamily="2" charset="2"/>
              </a:rPr>
              <a:t> </a:t>
            </a:r>
            <a:r>
              <a:rPr lang="en-US" altLang="en-US" sz="2400" i="1">
                <a:sym typeface="Monotype Sorts" pitchFamily="2" charset="2"/>
              </a:rPr>
              <a:t>A. distentifolia</a:t>
            </a:r>
            <a:endParaRPr lang="en-US" altLang="en-US" sz="2400" i="1"/>
          </a:p>
        </p:txBody>
      </p:sp>
      <p:sp>
        <p:nvSpPr>
          <p:cNvPr id="113670" name="Text Box 8">
            <a:extLst>
              <a:ext uri="{FF2B5EF4-FFF2-40B4-BE49-F238E27FC236}">
                <a16:creationId xmlns:a16="http://schemas.microsoft.com/office/drawing/2014/main" id="{2D14209E-DFF3-5D49-93FF-0867697D987F}"/>
              </a:ext>
            </a:extLst>
          </p:cNvPr>
          <p:cNvSpPr txBox="1">
            <a:spLocks noChangeArrowheads="1"/>
          </p:cNvSpPr>
          <p:nvPr/>
        </p:nvSpPr>
        <p:spPr bwMode="auto">
          <a:xfrm>
            <a:off x="4784725" y="2422525"/>
            <a:ext cx="405447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 typeface="Times" pitchFamily="2" charset="0"/>
              <a:buChar char="•"/>
            </a:pPr>
            <a:r>
              <a:rPr lang="en-US" altLang="en-US" sz="2400"/>
              <a:t>Lower pinna is diploid; sporangia are collapsed and spores are bad.  </a:t>
            </a:r>
          </a:p>
          <a:p>
            <a:pPr>
              <a:spcBef>
                <a:spcPct val="0"/>
              </a:spcBef>
              <a:buFont typeface="Times" pitchFamily="2" charset="0"/>
              <a:buChar char="•"/>
            </a:pPr>
            <a:r>
              <a:rPr lang="en-US" altLang="en-US" sz="2400"/>
              <a:t>Outer (left) part of upper pinna is tetraploid; sporangia are plump and spores are good.</a:t>
            </a:r>
          </a:p>
        </p:txBody>
      </p:sp>
      <p:sp>
        <p:nvSpPr>
          <p:cNvPr id="113671" name="Text Box 9">
            <a:extLst>
              <a:ext uri="{FF2B5EF4-FFF2-40B4-BE49-F238E27FC236}">
                <a16:creationId xmlns:a16="http://schemas.microsoft.com/office/drawing/2014/main" id="{1568CD49-FED4-2545-AC91-0D9600FF6827}"/>
              </a:ext>
            </a:extLst>
          </p:cNvPr>
          <p:cNvSpPr txBox="1">
            <a:spLocks noChangeArrowheads="1"/>
          </p:cNvSpPr>
          <p:nvPr/>
        </p:nvSpPr>
        <p:spPr bwMode="auto">
          <a:xfrm>
            <a:off x="5089525" y="6376988"/>
            <a:ext cx="32226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t>Schneller and Rasbach 1984, Rasbach et al. 1991</a:t>
            </a:r>
          </a:p>
        </p:txBody>
      </p:sp>
      <p:pic>
        <p:nvPicPr>
          <p:cNvPr id="113672" name="Picture 1">
            <a:extLst>
              <a:ext uri="{FF2B5EF4-FFF2-40B4-BE49-F238E27FC236}">
                <a16:creationId xmlns:a16="http://schemas.microsoft.com/office/drawing/2014/main" id="{0D415735-1C7C-864C-8719-F805F39052B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283325" y="609600"/>
            <a:ext cx="1341438"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15558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a:t>
            </a:r>
            <a:r>
              <a:rPr lang="en-US" altLang="en-US" sz="2000" b="1"/>
              <a:t>ii. reproductive – </a:t>
            </a:r>
          </a:p>
          <a:p>
            <a:pPr>
              <a:spcBef>
                <a:spcPct val="0"/>
              </a:spcBef>
              <a:buFontTx/>
              <a:buNone/>
            </a:pPr>
            <a:r>
              <a:rPr lang="en-US" altLang="en-US" sz="2000" b="1"/>
              <a:t>	   Morzenti – pseudosporogenesis</a:t>
            </a:r>
            <a:endParaRPr lang="en-US" altLang="en-US" sz="2000" b="1" i="1"/>
          </a:p>
          <a:p>
            <a:pPr>
              <a:spcBef>
                <a:spcPct val="0"/>
              </a:spcBef>
              <a:buFontTx/>
              <a:buNone/>
            </a:pPr>
            <a:r>
              <a:rPr lang="en-US" altLang="en-US" sz="2000" b="1"/>
              <a:t>	   Gastony – </a:t>
            </a:r>
            <a:r>
              <a:rPr lang="en-US" altLang="en-US" sz="2000" b="1" i="1"/>
              <a:t>Asplenium plenum </a:t>
            </a:r>
            <a:r>
              <a:rPr lang="en-US" altLang="en-US" sz="2000" b="1"/>
              <a:t>origin</a:t>
            </a:r>
            <a:endParaRPr lang="en-US" altLang="en-US" sz="2000" b="1">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None/>
            </a:pPr>
            <a:r>
              <a:rPr lang="en-US" altLang="en-US" sz="2000"/>
              <a:t>7. Spore size, ploidy, and genome size	</a:t>
            </a:r>
            <a:endParaRPr lang="en-US" altLang="en-US" sz="2000" i="1"/>
          </a:p>
        </p:txBody>
      </p:sp>
    </p:spTree>
    <p:extLst>
      <p:ext uri="{BB962C8B-B14F-4D97-AF65-F5344CB8AC3E}">
        <p14:creationId xmlns:p14="http://schemas.microsoft.com/office/powerpoint/2010/main" val="27486120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1" name="Picture 2">
            <a:extLst>
              <a:ext uri="{FF2B5EF4-FFF2-40B4-BE49-F238E27FC236}">
                <a16:creationId xmlns:a16="http://schemas.microsoft.com/office/drawing/2014/main" id="{EF309998-48F9-BC47-A4EA-9AD04517D5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676400"/>
            <a:ext cx="3730625" cy="297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2" name="Picture 3">
            <a:extLst>
              <a:ext uri="{FF2B5EF4-FFF2-40B4-BE49-F238E27FC236}">
                <a16:creationId xmlns:a16="http://schemas.microsoft.com/office/drawing/2014/main" id="{576000E6-1AE8-6C45-A553-565D809BA2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1524000"/>
            <a:ext cx="3830638" cy="401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7763" name="Text Box 4">
            <a:extLst>
              <a:ext uri="{FF2B5EF4-FFF2-40B4-BE49-F238E27FC236}">
                <a16:creationId xmlns:a16="http://schemas.microsoft.com/office/drawing/2014/main" id="{7FF42BA6-743B-DE4E-9CDF-3307A6BD3A5B}"/>
              </a:ext>
            </a:extLst>
          </p:cNvPr>
          <p:cNvSpPr txBox="1">
            <a:spLocks noChangeArrowheads="1"/>
          </p:cNvSpPr>
          <p:nvPr/>
        </p:nvSpPr>
        <p:spPr bwMode="auto">
          <a:xfrm>
            <a:off x="288925" y="365125"/>
            <a:ext cx="855027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Morzenti (1962) demonstrated,  in </a:t>
            </a:r>
            <a:r>
              <a:rPr lang="en-US" altLang="en-US" sz="2400" i="1"/>
              <a:t>P. </a:t>
            </a:r>
            <a:r>
              <a:rPr lang="en-US" altLang="en-US" sz="2400">
                <a:latin typeface="Helvetica" pitchFamily="2" charset="0"/>
              </a:rPr>
              <a:t>X</a:t>
            </a:r>
            <a:r>
              <a:rPr lang="en-US" altLang="en-US" sz="2400">
                <a:sym typeface="Monotype Sorts" pitchFamily="2" charset="2"/>
              </a:rPr>
              <a:t> </a:t>
            </a:r>
            <a:r>
              <a:rPr lang="en-US" altLang="en-US" sz="2400" i="1">
                <a:sym typeface="Monotype Sorts" pitchFamily="2" charset="2"/>
              </a:rPr>
              <a:t>potteri, </a:t>
            </a:r>
            <a:r>
              <a:rPr lang="en-US" altLang="en-US" sz="2400"/>
              <a:t>that some giant spores are produced from hybrids, and that some of these spores can yield gametophytes with sperm</a:t>
            </a:r>
          </a:p>
        </p:txBody>
      </p:sp>
      <p:sp>
        <p:nvSpPr>
          <p:cNvPr id="117764" name="Text Box 5">
            <a:extLst>
              <a:ext uri="{FF2B5EF4-FFF2-40B4-BE49-F238E27FC236}">
                <a16:creationId xmlns:a16="http://schemas.microsoft.com/office/drawing/2014/main" id="{3E9B18D2-8C61-7745-8158-24BD4CEA9A88}"/>
              </a:ext>
            </a:extLst>
          </p:cNvPr>
          <p:cNvSpPr txBox="1">
            <a:spLocks noChangeArrowheads="1"/>
          </p:cNvSpPr>
          <p:nvPr/>
        </p:nvSpPr>
        <p:spPr bwMode="auto">
          <a:xfrm>
            <a:off x="288925" y="4860925"/>
            <a:ext cx="3248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variously abortive spores</a:t>
            </a:r>
          </a:p>
        </p:txBody>
      </p:sp>
      <p:sp>
        <p:nvSpPr>
          <p:cNvPr id="117765" name="Text Box 6">
            <a:extLst>
              <a:ext uri="{FF2B5EF4-FFF2-40B4-BE49-F238E27FC236}">
                <a16:creationId xmlns:a16="http://schemas.microsoft.com/office/drawing/2014/main" id="{CFEE6834-917E-3847-8508-B76E7220E4B9}"/>
              </a:ext>
            </a:extLst>
          </p:cNvPr>
          <p:cNvSpPr txBox="1">
            <a:spLocks noChangeArrowheads="1"/>
          </p:cNvSpPr>
          <p:nvPr/>
        </p:nvSpPr>
        <p:spPr bwMode="auto">
          <a:xfrm>
            <a:off x="4724400" y="5638800"/>
            <a:ext cx="41910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anomalous spores, varying in number of nuclei, some fertile</a:t>
            </a:r>
          </a:p>
        </p:txBody>
      </p:sp>
    </p:spTree>
    <p:extLst>
      <p:ext uri="{BB962C8B-B14F-4D97-AF65-F5344CB8AC3E}">
        <p14:creationId xmlns:p14="http://schemas.microsoft.com/office/powerpoint/2010/main" val="16406348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Feb. 9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38896868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4339AE-7474-BFAB-70B0-3BCA09B7D304}"/>
              </a:ext>
            </a:extLst>
          </p:cNvPr>
          <p:cNvPicPr>
            <a:picLocks noChangeAspect="1"/>
          </p:cNvPicPr>
          <p:nvPr/>
        </p:nvPicPr>
        <p:blipFill>
          <a:blip r:embed="rId3"/>
          <a:stretch>
            <a:fillRect/>
          </a:stretch>
        </p:blipFill>
        <p:spPr>
          <a:xfrm>
            <a:off x="685800" y="1219200"/>
            <a:ext cx="7772400" cy="5107576"/>
          </a:xfrm>
          <a:prstGeom prst="rect">
            <a:avLst/>
          </a:prstGeom>
        </p:spPr>
      </p:pic>
      <p:sp>
        <p:nvSpPr>
          <p:cNvPr id="4" name="TextBox 3">
            <a:extLst>
              <a:ext uri="{FF2B5EF4-FFF2-40B4-BE49-F238E27FC236}">
                <a16:creationId xmlns:a16="http://schemas.microsoft.com/office/drawing/2014/main" id="{C836F79B-4A1E-D319-0F08-DB9EF9050125}"/>
              </a:ext>
            </a:extLst>
          </p:cNvPr>
          <p:cNvSpPr txBox="1"/>
          <p:nvPr/>
        </p:nvSpPr>
        <p:spPr>
          <a:xfrm>
            <a:off x="990600" y="15240"/>
            <a:ext cx="7924800" cy="830997"/>
          </a:xfrm>
          <a:prstGeom prst="rect">
            <a:avLst/>
          </a:prstGeom>
          <a:noFill/>
        </p:spPr>
        <p:txBody>
          <a:bodyPr wrap="square">
            <a:spAutoFit/>
          </a:bodyPr>
          <a:lstStyle/>
          <a:p>
            <a:pPr>
              <a:spcBef>
                <a:spcPct val="0"/>
              </a:spcBef>
              <a:buFontTx/>
              <a:buNone/>
            </a:pPr>
            <a:r>
              <a:rPr lang="en-US" altLang="en-US" sz="2400"/>
              <a:t>Morzenti – 'pseudosporogenesis' and polyploid origins, with Gastony's test of her </a:t>
            </a:r>
            <a:r>
              <a:rPr lang="en-US" altLang="en-US" sz="2400" i="1"/>
              <a:t>Asplenium-plenum </a:t>
            </a:r>
            <a:r>
              <a:rPr lang="en-US" altLang="en-US" sz="2400"/>
              <a:t>origin hypothesis</a:t>
            </a:r>
            <a:endParaRPr lang="en-US" altLang="en-US" sz="2400">
              <a:solidFill>
                <a:srgbClr val="FF0000"/>
              </a:solidFill>
            </a:endParaRPr>
          </a:p>
        </p:txBody>
      </p:sp>
      <p:sp>
        <p:nvSpPr>
          <p:cNvPr id="5" name="TextBox 4">
            <a:extLst>
              <a:ext uri="{FF2B5EF4-FFF2-40B4-BE49-F238E27FC236}">
                <a16:creationId xmlns:a16="http://schemas.microsoft.com/office/drawing/2014/main" id="{11D845F2-8A94-3E06-D4E5-4D889133EEBF}"/>
              </a:ext>
            </a:extLst>
          </p:cNvPr>
          <p:cNvSpPr txBox="1"/>
          <p:nvPr/>
        </p:nvSpPr>
        <p:spPr>
          <a:xfrm>
            <a:off x="1365168" y="6326776"/>
            <a:ext cx="7093032" cy="461665"/>
          </a:xfrm>
          <a:prstGeom prst="rect">
            <a:avLst/>
          </a:prstGeom>
          <a:noFill/>
        </p:spPr>
        <p:txBody>
          <a:bodyPr wrap="none" rtlCol="0">
            <a:spAutoFit/>
          </a:bodyPr>
          <a:lstStyle/>
          <a:p>
            <a:r>
              <a:rPr lang="en-US" altLang="en-US" sz="2400" i="1"/>
              <a:t>Asplenium abscissum and Asplenium cristatum, </a:t>
            </a:r>
            <a:r>
              <a:rPr lang="en-US" altLang="en-US" sz="2400"/>
              <a:t>Florida </a:t>
            </a:r>
            <a:endParaRPr lang="en-US"/>
          </a:p>
        </p:txBody>
      </p:sp>
    </p:spTree>
    <p:extLst>
      <p:ext uri="{BB962C8B-B14F-4D97-AF65-F5344CB8AC3E}">
        <p14:creationId xmlns:p14="http://schemas.microsoft.com/office/powerpoint/2010/main" val="34026140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86A200-865C-3C41-12DE-B926FCF2533A}"/>
              </a:ext>
            </a:extLst>
          </p:cNvPr>
          <p:cNvSpPr/>
          <p:nvPr/>
        </p:nvSpPr>
        <p:spPr bwMode="auto">
          <a:xfrm rot="3993180">
            <a:off x="-1186301" y="900511"/>
            <a:ext cx="665552" cy="965333"/>
          </a:xfrm>
          <a:custGeom>
            <a:avLst/>
            <a:gdLst>
              <a:gd name="connsiteX0" fmla="*/ 1452880 w 2410375"/>
              <a:gd name="connsiteY0" fmla="*/ 30480 h 4511040"/>
              <a:gd name="connsiteX1" fmla="*/ 1381760 w 2410375"/>
              <a:gd name="connsiteY1" fmla="*/ 40640 h 4511040"/>
              <a:gd name="connsiteX2" fmla="*/ 833120 w 2410375"/>
              <a:gd name="connsiteY2" fmla="*/ 60960 h 4511040"/>
              <a:gd name="connsiteX3" fmla="*/ 792480 w 2410375"/>
              <a:gd name="connsiteY3" fmla="*/ 71120 h 4511040"/>
              <a:gd name="connsiteX4" fmla="*/ 721360 w 2410375"/>
              <a:gd name="connsiteY4" fmla="*/ 152400 h 4511040"/>
              <a:gd name="connsiteX5" fmla="*/ 711200 w 2410375"/>
              <a:gd name="connsiteY5" fmla="*/ 182880 h 4511040"/>
              <a:gd name="connsiteX6" fmla="*/ 680720 w 2410375"/>
              <a:gd name="connsiteY6" fmla="*/ 223520 h 4511040"/>
              <a:gd name="connsiteX7" fmla="*/ 660400 w 2410375"/>
              <a:gd name="connsiteY7" fmla="*/ 254000 h 4511040"/>
              <a:gd name="connsiteX8" fmla="*/ 599440 w 2410375"/>
              <a:gd name="connsiteY8" fmla="*/ 325120 h 4511040"/>
              <a:gd name="connsiteX9" fmla="*/ 579120 w 2410375"/>
              <a:gd name="connsiteY9" fmla="*/ 355600 h 4511040"/>
              <a:gd name="connsiteX10" fmla="*/ 548640 w 2410375"/>
              <a:gd name="connsiteY10" fmla="*/ 386080 h 4511040"/>
              <a:gd name="connsiteX11" fmla="*/ 508000 w 2410375"/>
              <a:gd name="connsiteY11" fmla="*/ 447040 h 4511040"/>
              <a:gd name="connsiteX12" fmla="*/ 467360 w 2410375"/>
              <a:gd name="connsiteY12" fmla="*/ 508000 h 4511040"/>
              <a:gd name="connsiteX13" fmla="*/ 447040 w 2410375"/>
              <a:gd name="connsiteY13" fmla="*/ 538480 h 4511040"/>
              <a:gd name="connsiteX14" fmla="*/ 436880 w 2410375"/>
              <a:gd name="connsiteY14" fmla="*/ 568960 h 4511040"/>
              <a:gd name="connsiteX15" fmla="*/ 416560 w 2410375"/>
              <a:gd name="connsiteY15" fmla="*/ 599440 h 4511040"/>
              <a:gd name="connsiteX16" fmla="*/ 396240 w 2410375"/>
              <a:gd name="connsiteY16" fmla="*/ 660400 h 4511040"/>
              <a:gd name="connsiteX17" fmla="*/ 375920 w 2410375"/>
              <a:gd name="connsiteY17" fmla="*/ 721360 h 4511040"/>
              <a:gd name="connsiteX18" fmla="*/ 365760 w 2410375"/>
              <a:gd name="connsiteY18" fmla="*/ 751840 h 4511040"/>
              <a:gd name="connsiteX19" fmla="*/ 345440 w 2410375"/>
              <a:gd name="connsiteY19" fmla="*/ 843280 h 4511040"/>
              <a:gd name="connsiteX20" fmla="*/ 335280 w 2410375"/>
              <a:gd name="connsiteY20" fmla="*/ 904240 h 4511040"/>
              <a:gd name="connsiteX21" fmla="*/ 314960 w 2410375"/>
              <a:gd name="connsiteY21" fmla="*/ 985520 h 4511040"/>
              <a:gd name="connsiteX22" fmla="*/ 294640 w 2410375"/>
              <a:gd name="connsiteY22" fmla="*/ 1097280 h 4511040"/>
              <a:gd name="connsiteX23" fmla="*/ 274320 w 2410375"/>
              <a:gd name="connsiteY23" fmla="*/ 1178560 h 4511040"/>
              <a:gd name="connsiteX24" fmla="*/ 264160 w 2410375"/>
              <a:gd name="connsiteY24" fmla="*/ 1209040 h 4511040"/>
              <a:gd name="connsiteX25" fmla="*/ 243840 w 2410375"/>
              <a:gd name="connsiteY25" fmla="*/ 1290320 h 4511040"/>
              <a:gd name="connsiteX26" fmla="*/ 233680 w 2410375"/>
              <a:gd name="connsiteY26" fmla="*/ 1330960 h 4511040"/>
              <a:gd name="connsiteX27" fmla="*/ 213360 w 2410375"/>
              <a:gd name="connsiteY27" fmla="*/ 1391920 h 4511040"/>
              <a:gd name="connsiteX28" fmla="*/ 193040 w 2410375"/>
              <a:gd name="connsiteY28" fmla="*/ 1422400 h 4511040"/>
              <a:gd name="connsiteX29" fmla="*/ 162560 w 2410375"/>
              <a:gd name="connsiteY29" fmla="*/ 1483360 h 4511040"/>
              <a:gd name="connsiteX30" fmla="*/ 132080 w 2410375"/>
              <a:gd name="connsiteY30" fmla="*/ 1584960 h 4511040"/>
              <a:gd name="connsiteX31" fmla="*/ 121920 w 2410375"/>
              <a:gd name="connsiteY31" fmla="*/ 1615440 h 4511040"/>
              <a:gd name="connsiteX32" fmla="*/ 81280 w 2410375"/>
              <a:gd name="connsiteY32" fmla="*/ 1717040 h 4511040"/>
              <a:gd name="connsiteX33" fmla="*/ 50800 w 2410375"/>
              <a:gd name="connsiteY33" fmla="*/ 1818640 h 4511040"/>
              <a:gd name="connsiteX34" fmla="*/ 30480 w 2410375"/>
              <a:gd name="connsiteY34" fmla="*/ 1960880 h 4511040"/>
              <a:gd name="connsiteX35" fmla="*/ 20320 w 2410375"/>
              <a:gd name="connsiteY35" fmla="*/ 2052320 h 4511040"/>
              <a:gd name="connsiteX36" fmla="*/ 10160 w 2410375"/>
              <a:gd name="connsiteY36" fmla="*/ 2225040 h 4511040"/>
              <a:gd name="connsiteX37" fmla="*/ 0 w 2410375"/>
              <a:gd name="connsiteY37" fmla="*/ 2316480 h 4511040"/>
              <a:gd name="connsiteX38" fmla="*/ 10160 w 2410375"/>
              <a:gd name="connsiteY38" fmla="*/ 2550160 h 4511040"/>
              <a:gd name="connsiteX39" fmla="*/ 40640 w 2410375"/>
              <a:gd name="connsiteY39" fmla="*/ 2885440 h 4511040"/>
              <a:gd name="connsiteX40" fmla="*/ 60960 w 2410375"/>
              <a:gd name="connsiteY40" fmla="*/ 3200400 h 4511040"/>
              <a:gd name="connsiteX41" fmla="*/ 101600 w 2410375"/>
              <a:gd name="connsiteY41" fmla="*/ 3312160 h 4511040"/>
              <a:gd name="connsiteX42" fmla="*/ 121920 w 2410375"/>
              <a:gd name="connsiteY42" fmla="*/ 3373120 h 4511040"/>
              <a:gd name="connsiteX43" fmla="*/ 132080 w 2410375"/>
              <a:gd name="connsiteY43" fmla="*/ 3403600 h 4511040"/>
              <a:gd name="connsiteX44" fmla="*/ 152400 w 2410375"/>
              <a:gd name="connsiteY44" fmla="*/ 3464560 h 4511040"/>
              <a:gd name="connsiteX45" fmla="*/ 162560 w 2410375"/>
              <a:gd name="connsiteY45" fmla="*/ 3495040 h 4511040"/>
              <a:gd name="connsiteX46" fmla="*/ 172720 w 2410375"/>
              <a:gd name="connsiteY46" fmla="*/ 3545840 h 4511040"/>
              <a:gd name="connsiteX47" fmla="*/ 182880 w 2410375"/>
              <a:gd name="connsiteY47" fmla="*/ 3586480 h 4511040"/>
              <a:gd name="connsiteX48" fmla="*/ 193040 w 2410375"/>
              <a:gd name="connsiteY48" fmla="*/ 3647440 h 4511040"/>
              <a:gd name="connsiteX49" fmla="*/ 213360 w 2410375"/>
              <a:gd name="connsiteY49" fmla="*/ 3728720 h 4511040"/>
              <a:gd name="connsiteX50" fmla="*/ 223520 w 2410375"/>
              <a:gd name="connsiteY50" fmla="*/ 3789680 h 4511040"/>
              <a:gd name="connsiteX51" fmla="*/ 233680 w 2410375"/>
              <a:gd name="connsiteY51" fmla="*/ 3881120 h 4511040"/>
              <a:gd name="connsiteX52" fmla="*/ 243840 w 2410375"/>
              <a:gd name="connsiteY52" fmla="*/ 3931920 h 4511040"/>
              <a:gd name="connsiteX53" fmla="*/ 264160 w 2410375"/>
              <a:gd name="connsiteY53" fmla="*/ 4053840 h 4511040"/>
              <a:gd name="connsiteX54" fmla="*/ 274320 w 2410375"/>
              <a:gd name="connsiteY54" fmla="*/ 4094480 h 4511040"/>
              <a:gd name="connsiteX55" fmla="*/ 294640 w 2410375"/>
              <a:gd name="connsiteY55" fmla="*/ 4185920 h 4511040"/>
              <a:gd name="connsiteX56" fmla="*/ 335280 w 2410375"/>
              <a:gd name="connsiteY56" fmla="*/ 4287520 h 4511040"/>
              <a:gd name="connsiteX57" fmla="*/ 355600 w 2410375"/>
              <a:gd name="connsiteY57" fmla="*/ 4348480 h 4511040"/>
              <a:gd name="connsiteX58" fmla="*/ 375920 w 2410375"/>
              <a:gd name="connsiteY58" fmla="*/ 4378960 h 4511040"/>
              <a:gd name="connsiteX59" fmla="*/ 396240 w 2410375"/>
              <a:gd name="connsiteY59" fmla="*/ 4439920 h 4511040"/>
              <a:gd name="connsiteX60" fmla="*/ 406400 w 2410375"/>
              <a:gd name="connsiteY60" fmla="*/ 4470400 h 4511040"/>
              <a:gd name="connsiteX61" fmla="*/ 457200 w 2410375"/>
              <a:gd name="connsiteY61" fmla="*/ 4419600 h 4511040"/>
              <a:gd name="connsiteX62" fmla="*/ 538480 w 2410375"/>
              <a:gd name="connsiteY62" fmla="*/ 4460240 h 4511040"/>
              <a:gd name="connsiteX63" fmla="*/ 619760 w 2410375"/>
              <a:gd name="connsiteY63" fmla="*/ 4480560 h 4511040"/>
              <a:gd name="connsiteX64" fmla="*/ 721360 w 2410375"/>
              <a:gd name="connsiteY64" fmla="*/ 4511040 h 4511040"/>
              <a:gd name="connsiteX65" fmla="*/ 883920 w 2410375"/>
              <a:gd name="connsiteY65" fmla="*/ 4500880 h 4511040"/>
              <a:gd name="connsiteX66" fmla="*/ 924560 w 2410375"/>
              <a:gd name="connsiteY66" fmla="*/ 4490720 h 4511040"/>
              <a:gd name="connsiteX67" fmla="*/ 975360 w 2410375"/>
              <a:gd name="connsiteY67" fmla="*/ 4480560 h 4511040"/>
              <a:gd name="connsiteX68" fmla="*/ 1005840 w 2410375"/>
              <a:gd name="connsiteY68" fmla="*/ 4470400 h 4511040"/>
              <a:gd name="connsiteX69" fmla="*/ 1148080 w 2410375"/>
              <a:gd name="connsiteY69" fmla="*/ 4450080 h 4511040"/>
              <a:gd name="connsiteX70" fmla="*/ 1300480 w 2410375"/>
              <a:gd name="connsiteY70" fmla="*/ 4429760 h 4511040"/>
              <a:gd name="connsiteX71" fmla="*/ 1412240 w 2410375"/>
              <a:gd name="connsiteY71" fmla="*/ 4399280 h 4511040"/>
              <a:gd name="connsiteX72" fmla="*/ 1473200 w 2410375"/>
              <a:gd name="connsiteY72" fmla="*/ 4389120 h 4511040"/>
              <a:gd name="connsiteX73" fmla="*/ 1513840 w 2410375"/>
              <a:gd name="connsiteY73" fmla="*/ 4378960 h 4511040"/>
              <a:gd name="connsiteX74" fmla="*/ 1574800 w 2410375"/>
              <a:gd name="connsiteY74" fmla="*/ 4368800 h 4511040"/>
              <a:gd name="connsiteX75" fmla="*/ 1605280 w 2410375"/>
              <a:gd name="connsiteY75" fmla="*/ 4358640 h 4511040"/>
              <a:gd name="connsiteX76" fmla="*/ 1706880 w 2410375"/>
              <a:gd name="connsiteY76" fmla="*/ 4328160 h 4511040"/>
              <a:gd name="connsiteX77" fmla="*/ 1788160 w 2410375"/>
              <a:gd name="connsiteY77" fmla="*/ 4277360 h 4511040"/>
              <a:gd name="connsiteX78" fmla="*/ 1849120 w 2410375"/>
              <a:gd name="connsiteY78" fmla="*/ 4236720 h 4511040"/>
              <a:gd name="connsiteX79" fmla="*/ 1920240 w 2410375"/>
              <a:gd name="connsiteY79" fmla="*/ 4196080 h 4511040"/>
              <a:gd name="connsiteX80" fmla="*/ 1960880 w 2410375"/>
              <a:gd name="connsiteY80" fmla="*/ 4165600 h 4511040"/>
              <a:gd name="connsiteX81" fmla="*/ 1991360 w 2410375"/>
              <a:gd name="connsiteY81" fmla="*/ 4135120 h 4511040"/>
              <a:gd name="connsiteX82" fmla="*/ 2052320 w 2410375"/>
              <a:gd name="connsiteY82" fmla="*/ 4084320 h 4511040"/>
              <a:gd name="connsiteX83" fmla="*/ 2082800 w 2410375"/>
              <a:gd name="connsiteY83" fmla="*/ 4023360 h 4511040"/>
              <a:gd name="connsiteX84" fmla="*/ 2092960 w 2410375"/>
              <a:gd name="connsiteY84" fmla="*/ 3992880 h 4511040"/>
              <a:gd name="connsiteX85" fmla="*/ 2123440 w 2410375"/>
              <a:gd name="connsiteY85" fmla="*/ 3860800 h 4511040"/>
              <a:gd name="connsiteX86" fmla="*/ 2133600 w 2410375"/>
              <a:gd name="connsiteY86" fmla="*/ 3362960 h 4511040"/>
              <a:gd name="connsiteX87" fmla="*/ 2153920 w 2410375"/>
              <a:gd name="connsiteY87" fmla="*/ 3068320 h 4511040"/>
              <a:gd name="connsiteX88" fmla="*/ 2164080 w 2410375"/>
              <a:gd name="connsiteY88" fmla="*/ 3037840 h 4511040"/>
              <a:gd name="connsiteX89" fmla="*/ 2184400 w 2410375"/>
              <a:gd name="connsiteY89" fmla="*/ 2966720 h 4511040"/>
              <a:gd name="connsiteX90" fmla="*/ 2204720 w 2410375"/>
              <a:gd name="connsiteY90" fmla="*/ 2926080 h 4511040"/>
              <a:gd name="connsiteX91" fmla="*/ 2214880 w 2410375"/>
              <a:gd name="connsiteY91" fmla="*/ 2885440 h 4511040"/>
              <a:gd name="connsiteX92" fmla="*/ 2245360 w 2410375"/>
              <a:gd name="connsiteY92" fmla="*/ 2794000 h 4511040"/>
              <a:gd name="connsiteX93" fmla="*/ 2255520 w 2410375"/>
              <a:gd name="connsiteY93" fmla="*/ 2763520 h 4511040"/>
              <a:gd name="connsiteX94" fmla="*/ 2265680 w 2410375"/>
              <a:gd name="connsiteY94" fmla="*/ 2722880 h 4511040"/>
              <a:gd name="connsiteX95" fmla="*/ 2286000 w 2410375"/>
              <a:gd name="connsiteY95" fmla="*/ 2692400 h 4511040"/>
              <a:gd name="connsiteX96" fmla="*/ 2296160 w 2410375"/>
              <a:gd name="connsiteY96" fmla="*/ 2661920 h 4511040"/>
              <a:gd name="connsiteX97" fmla="*/ 2316480 w 2410375"/>
              <a:gd name="connsiteY97" fmla="*/ 2631440 h 4511040"/>
              <a:gd name="connsiteX98" fmla="*/ 2326640 w 2410375"/>
              <a:gd name="connsiteY98" fmla="*/ 2600960 h 4511040"/>
              <a:gd name="connsiteX99" fmla="*/ 2357120 w 2410375"/>
              <a:gd name="connsiteY99" fmla="*/ 2448560 h 4511040"/>
              <a:gd name="connsiteX100" fmla="*/ 2387600 w 2410375"/>
              <a:gd name="connsiteY100" fmla="*/ 2377440 h 4511040"/>
              <a:gd name="connsiteX101" fmla="*/ 2397760 w 2410375"/>
              <a:gd name="connsiteY101" fmla="*/ 2346960 h 4511040"/>
              <a:gd name="connsiteX102" fmla="*/ 2397760 w 2410375"/>
              <a:gd name="connsiteY102" fmla="*/ 1828800 h 4511040"/>
              <a:gd name="connsiteX103" fmla="*/ 2387600 w 2410375"/>
              <a:gd name="connsiteY103" fmla="*/ 1767840 h 4511040"/>
              <a:gd name="connsiteX104" fmla="*/ 2367280 w 2410375"/>
              <a:gd name="connsiteY104" fmla="*/ 1706880 h 4511040"/>
              <a:gd name="connsiteX105" fmla="*/ 2357120 w 2410375"/>
              <a:gd name="connsiteY105" fmla="*/ 1676400 h 4511040"/>
              <a:gd name="connsiteX106" fmla="*/ 2336800 w 2410375"/>
              <a:gd name="connsiteY106" fmla="*/ 1605280 h 4511040"/>
              <a:gd name="connsiteX107" fmla="*/ 2316480 w 2410375"/>
              <a:gd name="connsiteY107" fmla="*/ 1249680 h 4511040"/>
              <a:gd name="connsiteX108" fmla="*/ 2306320 w 2410375"/>
              <a:gd name="connsiteY108" fmla="*/ 1219200 h 4511040"/>
              <a:gd name="connsiteX109" fmla="*/ 2286000 w 2410375"/>
              <a:gd name="connsiteY109" fmla="*/ 1188720 h 4511040"/>
              <a:gd name="connsiteX110" fmla="*/ 2255520 w 2410375"/>
              <a:gd name="connsiteY110" fmla="*/ 1127760 h 4511040"/>
              <a:gd name="connsiteX111" fmla="*/ 2225040 w 2410375"/>
              <a:gd name="connsiteY111" fmla="*/ 985520 h 4511040"/>
              <a:gd name="connsiteX112" fmla="*/ 2214880 w 2410375"/>
              <a:gd name="connsiteY112" fmla="*/ 914400 h 4511040"/>
              <a:gd name="connsiteX113" fmla="*/ 2194560 w 2410375"/>
              <a:gd name="connsiteY113" fmla="*/ 853440 h 4511040"/>
              <a:gd name="connsiteX114" fmla="*/ 2174240 w 2410375"/>
              <a:gd name="connsiteY114" fmla="*/ 782320 h 4511040"/>
              <a:gd name="connsiteX115" fmla="*/ 2164080 w 2410375"/>
              <a:gd name="connsiteY115" fmla="*/ 701040 h 4511040"/>
              <a:gd name="connsiteX116" fmla="*/ 2153920 w 2410375"/>
              <a:gd name="connsiteY116" fmla="*/ 447040 h 4511040"/>
              <a:gd name="connsiteX117" fmla="*/ 2123440 w 2410375"/>
              <a:gd name="connsiteY117" fmla="*/ 436880 h 4511040"/>
              <a:gd name="connsiteX118" fmla="*/ 2082800 w 2410375"/>
              <a:gd name="connsiteY118" fmla="*/ 396240 h 4511040"/>
              <a:gd name="connsiteX119" fmla="*/ 2042160 w 2410375"/>
              <a:gd name="connsiteY119" fmla="*/ 375920 h 4511040"/>
              <a:gd name="connsiteX120" fmla="*/ 1971040 w 2410375"/>
              <a:gd name="connsiteY120" fmla="*/ 325120 h 4511040"/>
              <a:gd name="connsiteX121" fmla="*/ 1910080 w 2410375"/>
              <a:gd name="connsiteY121" fmla="*/ 284480 h 4511040"/>
              <a:gd name="connsiteX122" fmla="*/ 1849120 w 2410375"/>
              <a:gd name="connsiteY122" fmla="*/ 264160 h 4511040"/>
              <a:gd name="connsiteX123" fmla="*/ 1757680 w 2410375"/>
              <a:gd name="connsiteY123" fmla="*/ 182880 h 4511040"/>
              <a:gd name="connsiteX124" fmla="*/ 1717040 w 2410375"/>
              <a:gd name="connsiteY124" fmla="*/ 121920 h 4511040"/>
              <a:gd name="connsiteX125" fmla="*/ 1605280 w 2410375"/>
              <a:gd name="connsiteY125" fmla="*/ 91440 h 4511040"/>
              <a:gd name="connsiteX126" fmla="*/ 1564640 w 2410375"/>
              <a:gd name="connsiteY126" fmla="*/ 81280 h 4511040"/>
              <a:gd name="connsiteX127" fmla="*/ 1442720 w 2410375"/>
              <a:gd name="connsiteY127" fmla="*/ 71120 h 4511040"/>
              <a:gd name="connsiteX128" fmla="*/ 1371600 w 2410375"/>
              <a:gd name="connsiteY128" fmla="*/ 10160 h 4511040"/>
              <a:gd name="connsiteX129" fmla="*/ 1361440 w 2410375"/>
              <a:gd name="connsiteY129" fmla="*/ 0 h 4511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410375" h="4511040">
                <a:moveTo>
                  <a:pt x="1452880" y="30480"/>
                </a:moveTo>
                <a:cubicBezTo>
                  <a:pt x="1429173" y="33867"/>
                  <a:pt x="1405691" y="39754"/>
                  <a:pt x="1381760" y="40640"/>
                </a:cubicBezTo>
                <a:lnTo>
                  <a:pt x="833120" y="60960"/>
                </a:lnTo>
                <a:cubicBezTo>
                  <a:pt x="819382" y="63458"/>
                  <a:pt x="806027" y="67733"/>
                  <a:pt x="792480" y="71120"/>
                </a:cubicBezTo>
                <a:cubicBezTo>
                  <a:pt x="756920" y="94827"/>
                  <a:pt x="738293" y="101600"/>
                  <a:pt x="721360" y="152400"/>
                </a:cubicBezTo>
                <a:cubicBezTo>
                  <a:pt x="717973" y="162560"/>
                  <a:pt x="716513" y="173581"/>
                  <a:pt x="711200" y="182880"/>
                </a:cubicBezTo>
                <a:cubicBezTo>
                  <a:pt x="702799" y="197582"/>
                  <a:pt x="690562" y="209741"/>
                  <a:pt x="680720" y="223520"/>
                </a:cubicBezTo>
                <a:cubicBezTo>
                  <a:pt x="673623" y="233456"/>
                  <a:pt x="667497" y="244064"/>
                  <a:pt x="660400" y="254000"/>
                </a:cubicBezTo>
                <a:cubicBezTo>
                  <a:pt x="584301" y="360539"/>
                  <a:pt x="673288" y="236503"/>
                  <a:pt x="599440" y="325120"/>
                </a:cubicBezTo>
                <a:cubicBezTo>
                  <a:pt x="591623" y="334501"/>
                  <a:pt x="586937" y="346219"/>
                  <a:pt x="579120" y="355600"/>
                </a:cubicBezTo>
                <a:cubicBezTo>
                  <a:pt x="569922" y="366638"/>
                  <a:pt x="557461" y="374738"/>
                  <a:pt x="548640" y="386080"/>
                </a:cubicBezTo>
                <a:cubicBezTo>
                  <a:pt x="533647" y="405357"/>
                  <a:pt x="521547" y="426720"/>
                  <a:pt x="508000" y="447040"/>
                </a:cubicBezTo>
                <a:lnTo>
                  <a:pt x="467360" y="508000"/>
                </a:lnTo>
                <a:cubicBezTo>
                  <a:pt x="460587" y="518160"/>
                  <a:pt x="450901" y="526896"/>
                  <a:pt x="447040" y="538480"/>
                </a:cubicBezTo>
                <a:cubicBezTo>
                  <a:pt x="443653" y="548640"/>
                  <a:pt x="441669" y="559381"/>
                  <a:pt x="436880" y="568960"/>
                </a:cubicBezTo>
                <a:cubicBezTo>
                  <a:pt x="431419" y="579882"/>
                  <a:pt x="421519" y="588282"/>
                  <a:pt x="416560" y="599440"/>
                </a:cubicBezTo>
                <a:cubicBezTo>
                  <a:pt x="407861" y="619013"/>
                  <a:pt x="403013" y="640080"/>
                  <a:pt x="396240" y="660400"/>
                </a:cubicBezTo>
                <a:lnTo>
                  <a:pt x="375920" y="721360"/>
                </a:lnTo>
                <a:cubicBezTo>
                  <a:pt x="372533" y="731520"/>
                  <a:pt x="368357" y="741450"/>
                  <a:pt x="365760" y="751840"/>
                </a:cubicBezTo>
                <a:cubicBezTo>
                  <a:pt x="354888" y="795327"/>
                  <a:pt x="354039" y="795986"/>
                  <a:pt x="345440" y="843280"/>
                </a:cubicBezTo>
                <a:cubicBezTo>
                  <a:pt x="341755" y="863548"/>
                  <a:pt x="339596" y="884097"/>
                  <a:pt x="335280" y="904240"/>
                </a:cubicBezTo>
                <a:cubicBezTo>
                  <a:pt x="329428" y="931547"/>
                  <a:pt x="319551" y="957973"/>
                  <a:pt x="314960" y="985520"/>
                </a:cubicBezTo>
                <a:cubicBezTo>
                  <a:pt x="308737" y="1022859"/>
                  <a:pt x="303160" y="1060360"/>
                  <a:pt x="294640" y="1097280"/>
                </a:cubicBezTo>
                <a:cubicBezTo>
                  <a:pt x="288360" y="1124492"/>
                  <a:pt x="283151" y="1152066"/>
                  <a:pt x="274320" y="1178560"/>
                </a:cubicBezTo>
                <a:cubicBezTo>
                  <a:pt x="270933" y="1188720"/>
                  <a:pt x="266978" y="1198708"/>
                  <a:pt x="264160" y="1209040"/>
                </a:cubicBezTo>
                <a:cubicBezTo>
                  <a:pt x="256812" y="1235983"/>
                  <a:pt x="250613" y="1263227"/>
                  <a:pt x="243840" y="1290320"/>
                </a:cubicBezTo>
                <a:cubicBezTo>
                  <a:pt x="240453" y="1303867"/>
                  <a:pt x="238096" y="1317713"/>
                  <a:pt x="233680" y="1330960"/>
                </a:cubicBezTo>
                <a:cubicBezTo>
                  <a:pt x="226907" y="1351280"/>
                  <a:pt x="225241" y="1374098"/>
                  <a:pt x="213360" y="1391920"/>
                </a:cubicBezTo>
                <a:cubicBezTo>
                  <a:pt x="206587" y="1402080"/>
                  <a:pt x="198501" y="1411478"/>
                  <a:pt x="193040" y="1422400"/>
                </a:cubicBezTo>
                <a:cubicBezTo>
                  <a:pt x="150976" y="1506528"/>
                  <a:pt x="220794" y="1396009"/>
                  <a:pt x="162560" y="1483360"/>
                </a:cubicBezTo>
                <a:cubicBezTo>
                  <a:pt x="147205" y="1544780"/>
                  <a:pt x="156816" y="1510753"/>
                  <a:pt x="132080" y="1584960"/>
                </a:cubicBezTo>
                <a:cubicBezTo>
                  <a:pt x="128693" y="1595120"/>
                  <a:pt x="126709" y="1605861"/>
                  <a:pt x="121920" y="1615440"/>
                </a:cubicBezTo>
                <a:cubicBezTo>
                  <a:pt x="92021" y="1675238"/>
                  <a:pt x="106389" y="1641712"/>
                  <a:pt x="81280" y="1717040"/>
                </a:cubicBezTo>
                <a:cubicBezTo>
                  <a:pt x="70052" y="1750724"/>
                  <a:pt x="57785" y="1783716"/>
                  <a:pt x="50800" y="1818640"/>
                </a:cubicBezTo>
                <a:cubicBezTo>
                  <a:pt x="41707" y="1864105"/>
                  <a:pt x="35831" y="1915394"/>
                  <a:pt x="30480" y="1960880"/>
                </a:cubicBezTo>
                <a:cubicBezTo>
                  <a:pt x="26897" y="1991338"/>
                  <a:pt x="22672" y="2021743"/>
                  <a:pt x="20320" y="2052320"/>
                </a:cubicBezTo>
                <a:cubicBezTo>
                  <a:pt x="15897" y="2109823"/>
                  <a:pt x="14583" y="2167537"/>
                  <a:pt x="10160" y="2225040"/>
                </a:cubicBezTo>
                <a:cubicBezTo>
                  <a:pt x="7808" y="2255617"/>
                  <a:pt x="3387" y="2286000"/>
                  <a:pt x="0" y="2316480"/>
                </a:cubicBezTo>
                <a:cubicBezTo>
                  <a:pt x="3387" y="2394373"/>
                  <a:pt x="5193" y="2472351"/>
                  <a:pt x="10160" y="2550160"/>
                </a:cubicBezTo>
                <a:cubicBezTo>
                  <a:pt x="20450" y="2711371"/>
                  <a:pt x="26202" y="2755497"/>
                  <a:pt x="40640" y="2885440"/>
                </a:cubicBezTo>
                <a:cubicBezTo>
                  <a:pt x="44050" y="2967279"/>
                  <a:pt x="41576" y="3103479"/>
                  <a:pt x="60960" y="3200400"/>
                </a:cubicBezTo>
                <a:cubicBezTo>
                  <a:pt x="98113" y="3386164"/>
                  <a:pt x="59724" y="3217938"/>
                  <a:pt x="101600" y="3312160"/>
                </a:cubicBezTo>
                <a:cubicBezTo>
                  <a:pt x="110299" y="3331733"/>
                  <a:pt x="115147" y="3352800"/>
                  <a:pt x="121920" y="3373120"/>
                </a:cubicBezTo>
                <a:lnTo>
                  <a:pt x="132080" y="3403600"/>
                </a:lnTo>
                <a:lnTo>
                  <a:pt x="152400" y="3464560"/>
                </a:lnTo>
                <a:cubicBezTo>
                  <a:pt x="155787" y="3474720"/>
                  <a:pt x="160460" y="3484538"/>
                  <a:pt x="162560" y="3495040"/>
                </a:cubicBezTo>
                <a:cubicBezTo>
                  <a:pt x="165947" y="3511973"/>
                  <a:pt x="168974" y="3528983"/>
                  <a:pt x="172720" y="3545840"/>
                </a:cubicBezTo>
                <a:cubicBezTo>
                  <a:pt x="175749" y="3559471"/>
                  <a:pt x="180142" y="3572788"/>
                  <a:pt x="182880" y="3586480"/>
                </a:cubicBezTo>
                <a:cubicBezTo>
                  <a:pt x="186920" y="3606680"/>
                  <a:pt x="188724" y="3627297"/>
                  <a:pt x="193040" y="3647440"/>
                </a:cubicBezTo>
                <a:cubicBezTo>
                  <a:pt x="198892" y="3674747"/>
                  <a:pt x="208769" y="3701173"/>
                  <a:pt x="213360" y="3728720"/>
                </a:cubicBezTo>
                <a:cubicBezTo>
                  <a:pt x="216747" y="3749040"/>
                  <a:pt x="220797" y="3769260"/>
                  <a:pt x="223520" y="3789680"/>
                </a:cubicBezTo>
                <a:cubicBezTo>
                  <a:pt x="227573" y="3820079"/>
                  <a:pt x="229343" y="3850761"/>
                  <a:pt x="233680" y="3881120"/>
                </a:cubicBezTo>
                <a:cubicBezTo>
                  <a:pt x="236122" y="3898215"/>
                  <a:pt x="240839" y="3914914"/>
                  <a:pt x="243840" y="3931920"/>
                </a:cubicBezTo>
                <a:cubicBezTo>
                  <a:pt x="251000" y="3972494"/>
                  <a:pt x="254167" y="4013870"/>
                  <a:pt x="264160" y="4053840"/>
                </a:cubicBezTo>
                <a:cubicBezTo>
                  <a:pt x="267547" y="4067387"/>
                  <a:pt x="271291" y="4080849"/>
                  <a:pt x="274320" y="4094480"/>
                </a:cubicBezTo>
                <a:cubicBezTo>
                  <a:pt x="282607" y="4131770"/>
                  <a:pt x="284021" y="4150523"/>
                  <a:pt x="294640" y="4185920"/>
                </a:cubicBezTo>
                <a:cubicBezTo>
                  <a:pt x="335076" y="4320706"/>
                  <a:pt x="294544" y="4185679"/>
                  <a:pt x="335280" y="4287520"/>
                </a:cubicBezTo>
                <a:cubicBezTo>
                  <a:pt x="343235" y="4307407"/>
                  <a:pt x="346901" y="4328907"/>
                  <a:pt x="355600" y="4348480"/>
                </a:cubicBezTo>
                <a:cubicBezTo>
                  <a:pt x="360559" y="4359638"/>
                  <a:pt x="370961" y="4367802"/>
                  <a:pt x="375920" y="4378960"/>
                </a:cubicBezTo>
                <a:cubicBezTo>
                  <a:pt x="384619" y="4398533"/>
                  <a:pt x="389467" y="4419600"/>
                  <a:pt x="396240" y="4439920"/>
                </a:cubicBezTo>
                <a:lnTo>
                  <a:pt x="406400" y="4470400"/>
                </a:lnTo>
                <a:cubicBezTo>
                  <a:pt x="413874" y="4447979"/>
                  <a:pt x="417553" y="4412992"/>
                  <a:pt x="457200" y="4419600"/>
                </a:cubicBezTo>
                <a:cubicBezTo>
                  <a:pt x="487079" y="4424580"/>
                  <a:pt x="509093" y="4452893"/>
                  <a:pt x="538480" y="4460240"/>
                </a:cubicBezTo>
                <a:cubicBezTo>
                  <a:pt x="565573" y="4467013"/>
                  <a:pt x="593830" y="4470188"/>
                  <a:pt x="619760" y="4480560"/>
                </a:cubicBezTo>
                <a:cubicBezTo>
                  <a:pt x="686594" y="4507293"/>
                  <a:pt x="652676" y="4497303"/>
                  <a:pt x="721360" y="4511040"/>
                </a:cubicBezTo>
                <a:cubicBezTo>
                  <a:pt x="775547" y="4507653"/>
                  <a:pt x="829897" y="4506282"/>
                  <a:pt x="883920" y="4500880"/>
                </a:cubicBezTo>
                <a:cubicBezTo>
                  <a:pt x="897814" y="4499491"/>
                  <a:pt x="910929" y="4493749"/>
                  <a:pt x="924560" y="4490720"/>
                </a:cubicBezTo>
                <a:cubicBezTo>
                  <a:pt x="941417" y="4486974"/>
                  <a:pt x="958607" y="4484748"/>
                  <a:pt x="975360" y="4480560"/>
                </a:cubicBezTo>
                <a:cubicBezTo>
                  <a:pt x="985750" y="4477963"/>
                  <a:pt x="995293" y="4472261"/>
                  <a:pt x="1005840" y="4470400"/>
                </a:cubicBezTo>
                <a:cubicBezTo>
                  <a:pt x="1053006" y="4462077"/>
                  <a:pt x="1100478" y="4455369"/>
                  <a:pt x="1148080" y="4450080"/>
                </a:cubicBezTo>
                <a:cubicBezTo>
                  <a:pt x="1209075" y="4443303"/>
                  <a:pt x="1243474" y="4441161"/>
                  <a:pt x="1300480" y="4429760"/>
                </a:cubicBezTo>
                <a:cubicBezTo>
                  <a:pt x="1345636" y="4420729"/>
                  <a:pt x="1361954" y="4410885"/>
                  <a:pt x="1412240" y="4399280"/>
                </a:cubicBezTo>
                <a:cubicBezTo>
                  <a:pt x="1432313" y="4394648"/>
                  <a:pt x="1453000" y="4393160"/>
                  <a:pt x="1473200" y="4389120"/>
                </a:cubicBezTo>
                <a:cubicBezTo>
                  <a:pt x="1486892" y="4386382"/>
                  <a:pt x="1500148" y="4381698"/>
                  <a:pt x="1513840" y="4378960"/>
                </a:cubicBezTo>
                <a:cubicBezTo>
                  <a:pt x="1534040" y="4374920"/>
                  <a:pt x="1554690" y="4373269"/>
                  <a:pt x="1574800" y="4368800"/>
                </a:cubicBezTo>
                <a:cubicBezTo>
                  <a:pt x="1585255" y="4366477"/>
                  <a:pt x="1594982" y="4361582"/>
                  <a:pt x="1605280" y="4358640"/>
                </a:cubicBezTo>
                <a:cubicBezTo>
                  <a:pt x="1639310" y="4348917"/>
                  <a:pt x="1674687" y="4344256"/>
                  <a:pt x="1706880" y="4328160"/>
                </a:cubicBezTo>
                <a:cubicBezTo>
                  <a:pt x="1774462" y="4294369"/>
                  <a:pt x="1722214" y="4323522"/>
                  <a:pt x="1788160" y="4277360"/>
                </a:cubicBezTo>
                <a:cubicBezTo>
                  <a:pt x="1808167" y="4263355"/>
                  <a:pt x="1829583" y="4251373"/>
                  <a:pt x="1849120" y="4236720"/>
                </a:cubicBezTo>
                <a:cubicBezTo>
                  <a:pt x="1898328" y="4199814"/>
                  <a:pt x="1873696" y="4211595"/>
                  <a:pt x="1920240" y="4196080"/>
                </a:cubicBezTo>
                <a:cubicBezTo>
                  <a:pt x="1933787" y="4185920"/>
                  <a:pt x="1948023" y="4176620"/>
                  <a:pt x="1960880" y="4165600"/>
                </a:cubicBezTo>
                <a:cubicBezTo>
                  <a:pt x="1971789" y="4156249"/>
                  <a:pt x="1980322" y="4144318"/>
                  <a:pt x="1991360" y="4135120"/>
                </a:cubicBezTo>
                <a:cubicBezTo>
                  <a:pt x="2076230" y="4064395"/>
                  <a:pt x="1963272" y="4173368"/>
                  <a:pt x="2052320" y="4084320"/>
                </a:cubicBezTo>
                <a:cubicBezTo>
                  <a:pt x="2077857" y="4007708"/>
                  <a:pt x="2043409" y="4102142"/>
                  <a:pt x="2082800" y="4023360"/>
                </a:cubicBezTo>
                <a:cubicBezTo>
                  <a:pt x="2087589" y="4013781"/>
                  <a:pt x="2090142" y="4003212"/>
                  <a:pt x="2092960" y="3992880"/>
                </a:cubicBezTo>
                <a:cubicBezTo>
                  <a:pt x="2111341" y="3925482"/>
                  <a:pt x="2111592" y="3920042"/>
                  <a:pt x="2123440" y="3860800"/>
                </a:cubicBezTo>
                <a:cubicBezTo>
                  <a:pt x="2126827" y="3694853"/>
                  <a:pt x="2128720" y="3528869"/>
                  <a:pt x="2133600" y="3362960"/>
                </a:cubicBezTo>
                <a:cubicBezTo>
                  <a:pt x="2135038" y="3314056"/>
                  <a:pt x="2142900" y="3139949"/>
                  <a:pt x="2153920" y="3068320"/>
                </a:cubicBezTo>
                <a:cubicBezTo>
                  <a:pt x="2155548" y="3057735"/>
                  <a:pt x="2161138" y="3048138"/>
                  <a:pt x="2164080" y="3037840"/>
                </a:cubicBezTo>
                <a:cubicBezTo>
                  <a:pt x="2171445" y="3012061"/>
                  <a:pt x="2173960" y="2991080"/>
                  <a:pt x="2184400" y="2966720"/>
                </a:cubicBezTo>
                <a:cubicBezTo>
                  <a:pt x="2190366" y="2952799"/>
                  <a:pt x="2199402" y="2940261"/>
                  <a:pt x="2204720" y="2926080"/>
                </a:cubicBezTo>
                <a:cubicBezTo>
                  <a:pt x="2209623" y="2913005"/>
                  <a:pt x="2210868" y="2898815"/>
                  <a:pt x="2214880" y="2885440"/>
                </a:cubicBezTo>
                <a:lnTo>
                  <a:pt x="2245360" y="2794000"/>
                </a:lnTo>
                <a:cubicBezTo>
                  <a:pt x="2248747" y="2783840"/>
                  <a:pt x="2252923" y="2773910"/>
                  <a:pt x="2255520" y="2763520"/>
                </a:cubicBezTo>
                <a:cubicBezTo>
                  <a:pt x="2258907" y="2749973"/>
                  <a:pt x="2260179" y="2735715"/>
                  <a:pt x="2265680" y="2722880"/>
                </a:cubicBezTo>
                <a:cubicBezTo>
                  <a:pt x="2270490" y="2711657"/>
                  <a:pt x="2280539" y="2703322"/>
                  <a:pt x="2286000" y="2692400"/>
                </a:cubicBezTo>
                <a:cubicBezTo>
                  <a:pt x="2290789" y="2682821"/>
                  <a:pt x="2291371" y="2671499"/>
                  <a:pt x="2296160" y="2661920"/>
                </a:cubicBezTo>
                <a:cubicBezTo>
                  <a:pt x="2301621" y="2650998"/>
                  <a:pt x="2311019" y="2642362"/>
                  <a:pt x="2316480" y="2631440"/>
                </a:cubicBezTo>
                <a:cubicBezTo>
                  <a:pt x="2321269" y="2621861"/>
                  <a:pt x="2323822" y="2611292"/>
                  <a:pt x="2326640" y="2600960"/>
                </a:cubicBezTo>
                <a:cubicBezTo>
                  <a:pt x="2370918" y="2438609"/>
                  <a:pt x="2327447" y="2596923"/>
                  <a:pt x="2357120" y="2448560"/>
                </a:cubicBezTo>
                <a:cubicBezTo>
                  <a:pt x="2363077" y="2418776"/>
                  <a:pt x="2375208" y="2406354"/>
                  <a:pt x="2387600" y="2377440"/>
                </a:cubicBezTo>
                <a:cubicBezTo>
                  <a:pt x="2391819" y="2367596"/>
                  <a:pt x="2394373" y="2357120"/>
                  <a:pt x="2397760" y="2346960"/>
                </a:cubicBezTo>
                <a:cubicBezTo>
                  <a:pt x="2414956" y="2106213"/>
                  <a:pt x="2414201" y="2182282"/>
                  <a:pt x="2397760" y="1828800"/>
                </a:cubicBezTo>
                <a:cubicBezTo>
                  <a:pt x="2396803" y="1808222"/>
                  <a:pt x="2392596" y="1787825"/>
                  <a:pt x="2387600" y="1767840"/>
                </a:cubicBezTo>
                <a:cubicBezTo>
                  <a:pt x="2382405" y="1747060"/>
                  <a:pt x="2374053" y="1727200"/>
                  <a:pt x="2367280" y="1706880"/>
                </a:cubicBezTo>
                <a:cubicBezTo>
                  <a:pt x="2363893" y="1696720"/>
                  <a:pt x="2359717" y="1686790"/>
                  <a:pt x="2357120" y="1676400"/>
                </a:cubicBezTo>
                <a:cubicBezTo>
                  <a:pt x="2344363" y="1625370"/>
                  <a:pt x="2351376" y="1649007"/>
                  <a:pt x="2336800" y="1605280"/>
                </a:cubicBezTo>
                <a:cubicBezTo>
                  <a:pt x="2331064" y="1427460"/>
                  <a:pt x="2351468" y="1372139"/>
                  <a:pt x="2316480" y="1249680"/>
                </a:cubicBezTo>
                <a:cubicBezTo>
                  <a:pt x="2313538" y="1239382"/>
                  <a:pt x="2311109" y="1228779"/>
                  <a:pt x="2306320" y="1219200"/>
                </a:cubicBezTo>
                <a:cubicBezTo>
                  <a:pt x="2300859" y="1208278"/>
                  <a:pt x="2291461" y="1199642"/>
                  <a:pt x="2286000" y="1188720"/>
                </a:cubicBezTo>
                <a:cubicBezTo>
                  <a:pt x="2243936" y="1104592"/>
                  <a:pt x="2313754" y="1215111"/>
                  <a:pt x="2255520" y="1127760"/>
                </a:cubicBezTo>
                <a:cubicBezTo>
                  <a:pt x="2243199" y="1078474"/>
                  <a:pt x="2232726" y="1039323"/>
                  <a:pt x="2225040" y="985520"/>
                </a:cubicBezTo>
                <a:cubicBezTo>
                  <a:pt x="2221653" y="961813"/>
                  <a:pt x="2220265" y="937734"/>
                  <a:pt x="2214880" y="914400"/>
                </a:cubicBezTo>
                <a:cubicBezTo>
                  <a:pt x="2210064" y="893529"/>
                  <a:pt x="2199755" y="874220"/>
                  <a:pt x="2194560" y="853440"/>
                </a:cubicBezTo>
                <a:cubicBezTo>
                  <a:pt x="2181803" y="802410"/>
                  <a:pt x="2188816" y="826047"/>
                  <a:pt x="2174240" y="782320"/>
                </a:cubicBezTo>
                <a:cubicBezTo>
                  <a:pt x="2170853" y="755227"/>
                  <a:pt x="2163139" y="728328"/>
                  <a:pt x="2164080" y="701040"/>
                </a:cubicBezTo>
                <a:cubicBezTo>
                  <a:pt x="2167223" y="609893"/>
                  <a:pt x="2231717" y="511871"/>
                  <a:pt x="2153920" y="447040"/>
                </a:cubicBezTo>
                <a:cubicBezTo>
                  <a:pt x="2145693" y="440184"/>
                  <a:pt x="2133600" y="440267"/>
                  <a:pt x="2123440" y="436880"/>
                </a:cubicBezTo>
                <a:cubicBezTo>
                  <a:pt x="2109893" y="423333"/>
                  <a:pt x="2098126" y="407735"/>
                  <a:pt x="2082800" y="396240"/>
                </a:cubicBezTo>
                <a:cubicBezTo>
                  <a:pt x="2070683" y="387153"/>
                  <a:pt x="2055310" y="383434"/>
                  <a:pt x="2042160" y="375920"/>
                </a:cubicBezTo>
                <a:cubicBezTo>
                  <a:pt x="2016469" y="361239"/>
                  <a:pt x="1995269" y="342081"/>
                  <a:pt x="1971040" y="325120"/>
                </a:cubicBezTo>
                <a:cubicBezTo>
                  <a:pt x="1951033" y="311115"/>
                  <a:pt x="1933248" y="292203"/>
                  <a:pt x="1910080" y="284480"/>
                </a:cubicBezTo>
                <a:lnTo>
                  <a:pt x="1849120" y="264160"/>
                </a:lnTo>
                <a:cubicBezTo>
                  <a:pt x="1779526" y="194566"/>
                  <a:pt x="1812070" y="219140"/>
                  <a:pt x="1757680" y="182880"/>
                </a:cubicBezTo>
                <a:cubicBezTo>
                  <a:pt x="1744133" y="162560"/>
                  <a:pt x="1740208" y="129643"/>
                  <a:pt x="1717040" y="121920"/>
                </a:cubicBezTo>
                <a:cubicBezTo>
                  <a:pt x="1621885" y="90202"/>
                  <a:pt x="1691444" y="110588"/>
                  <a:pt x="1605280" y="91440"/>
                </a:cubicBezTo>
                <a:cubicBezTo>
                  <a:pt x="1591649" y="88411"/>
                  <a:pt x="1578496" y="83012"/>
                  <a:pt x="1564640" y="81280"/>
                </a:cubicBezTo>
                <a:cubicBezTo>
                  <a:pt x="1524174" y="76222"/>
                  <a:pt x="1483360" y="74507"/>
                  <a:pt x="1442720" y="71120"/>
                </a:cubicBezTo>
                <a:cubicBezTo>
                  <a:pt x="1352207" y="40949"/>
                  <a:pt x="1397585" y="75123"/>
                  <a:pt x="1371600" y="10160"/>
                </a:cubicBezTo>
                <a:cubicBezTo>
                  <a:pt x="1369821" y="5713"/>
                  <a:pt x="1364827" y="3387"/>
                  <a:pt x="1361440" y="0"/>
                </a:cubicBezTo>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300">
              <a:solidFill>
                <a:srgbClr val="000000"/>
              </a:solidFill>
              <a:latin typeface="Times" charset="0"/>
              <a:ea typeface="ＭＳ Ｐゴシック" charset="0"/>
            </a:endParaRPr>
          </a:p>
        </p:txBody>
      </p:sp>
      <p:pic>
        <p:nvPicPr>
          <p:cNvPr id="10" name="Picture 9">
            <a:extLst>
              <a:ext uri="{FF2B5EF4-FFF2-40B4-BE49-F238E27FC236}">
                <a16:creationId xmlns:a16="http://schemas.microsoft.com/office/drawing/2014/main" id="{E744854F-86FD-5588-F4C6-B26ED27C7915}"/>
              </a:ext>
            </a:extLst>
          </p:cNvPr>
          <p:cNvPicPr>
            <a:picLocks noChangeAspect="1"/>
          </p:cNvPicPr>
          <p:nvPr/>
        </p:nvPicPr>
        <p:blipFill>
          <a:blip r:embed="rId2"/>
          <a:stretch>
            <a:fillRect/>
          </a:stretch>
        </p:blipFill>
        <p:spPr>
          <a:xfrm>
            <a:off x="4429406" y="957923"/>
            <a:ext cx="1095375" cy="3009900"/>
          </a:xfrm>
          <a:prstGeom prst="rect">
            <a:avLst/>
          </a:prstGeom>
        </p:spPr>
      </p:pic>
      <p:pic>
        <p:nvPicPr>
          <p:cNvPr id="12" name="Picture 11">
            <a:extLst>
              <a:ext uri="{FF2B5EF4-FFF2-40B4-BE49-F238E27FC236}">
                <a16:creationId xmlns:a16="http://schemas.microsoft.com/office/drawing/2014/main" id="{675A8FF5-E408-3910-592F-10B24E195F8E}"/>
              </a:ext>
            </a:extLst>
          </p:cNvPr>
          <p:cNvPicPr>
            <a:picLocks noChangeAspect="1"/>
          </p:cNvPicPr>
          <p:nvPr/>
        </p:nvPicPr>
        <p:blipFill>
          <a:blip r:embed="rId3"/>
          <a:stretch>
            <a:fillRect/>
          </a:stretch>
        </p:blipFill>
        <p:spPr>
          <a:xfrm>
            <a:off x="7737770" y="2690694"/>
            <a:ext cx="1085850" cy="3009900"/>
          </a:xfrm>
          <a:prstGeom prst="rect">
            <a:avLst/>
          </a:prstGeom>
        </p:spPr>
      </p:pic>
      <p:pic>
        <p:nvPicPr>
          <p:cNvPr id="13" name="Picture 12">
            <a:extLst>
              <a:ext uri="{FF2B5EF4-FFF2-40B4-BE49-F238E27FC236}">
                <a16:creationId xmlns:a16="http://schemas.microsoft.com/office/drawing/2014/main" id="{5D5B6DFE-0970-DC72-6629-040B5C1797A4}"/>
              </a:ext>
            </a:extLst>
          </p:cNvPr>
          <p:cNvPicPr>
            <a:picLocks noChangeAspect="1"/>
          </p:cNvPicPr>
          <p:nvPr/>
        </p:nvPicPr>
        <p:blipFill>
          <a:blip r:embed="rId4"/>
          <a:stretch>
            <a:fillRect/>
          </a:stretch>
        </p:blipFill>
        <p:spPr>
          <a:xfrm>
            <a:off x="560918" y="2748623"/>
            <a:ext cx="962025" cy="2971800"/>
          </a:xfrm>
          <a:prstGeom prst="rect">
            <a:avLst/>
          </a:prstGeom>
        </p:spPr>
      </p:pic>
      <p:sp>
        <p:nvSpPr>
          <p:cNvPr id="14" name="Text Box 8">
            <a:extLst>
              <a:ext uri="{FF2B5EF4-FFF2-40B4-BE49-F238E27FC236}">
                <a16:creationId xmlns:a16="http://schemas.microsoft.com/office/drawing/2014/main" id="{E977C510-A37A-5489-3619-284E7961A250}"/>
              </a:ext>
            </a:extLst>
          </p:cNvPr>
          <p:cNvSpPr txBox="1">
            <a:spLocks noChangeArrowheads="1"/>
          </p:cNvSpPr>
          <p:nvPr/>
        </p:nvSpPr>
        <p:spPr bwMode="auto">
          <a:xfrm>
            <a:off x="1121041" y="2921460"/>
            <a:ext cx="1095375"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cristatum</a:t>
            </a:r>
          </a:p>
        </p:txBody>
      </p:sp>
      <p:sp>
        <p:nvSpPr>
          <p:cNvPr id="2" name="Text Box 8">
            <a:extLst>
              <a:ext uri="{FF2B5EF4-FFF2-40B4-BE49-F238E27FC236}">
                <a16:creationId xmlns:a16="http://schemas.microsoft.com/office/drawing/2014/main" id="{823557A0-EEA9-E5AB-3D23-49CEE946094F}"/>
              </a:ext>
            </a:extLst>
          </p:cNvPr>
          <p:cNvSpPr txBox="1">
            <a:spLocks noChangeArrowheads="1"/>
          </p:cNvSpPr>
          <p:nvPr/>
        </p:nvSpPr>
        <p:spPr bwMode="auto">
          <a:xfrm>
            <a:off x="7111787" y="2771418"/>
            <a:ext cx="1381487"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abscissum</a:t>
            </a:r>
          </a:p>
        </p:txBody>
      </p:sp>
      <p:sp>
        <p:nvSpPr>
          <p:cNvPr id="4" name="Text Box 8">
            <a:extLst>
              <a:ext uri="{FF2B5EF4-FFF2-40B4-BE49-F238E27FC236}">
                <a16:creationId xmlns:a16="http://schemas.microsoft.com/office/drawing/2014/main" id="{135D0746-C43C-C6E2-042D-41B833BDA956}"/>
              </a:ext>
            </a:extLst>
          </p:cNvPr>
          <p:cNvSpPr txBox="1">
            <a:spLocks noChangeArrowheads="1"/>
          </p:cNvSpPr>
          <p:nvPr/>
        </p:nvSpPr>
        <p:spPr bwMode="auto">
          <a:xfrm>
            <a:off x="5256671" y="1379519"/>
            <a:ext cx="1095375"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plenum</a:t>
            </a:r>
          </a:p>
        </p:txBody>
      </p:sp>
    </p:spTree>
    <p:extLst>
      <p:ext uri="{BB962C8B-B14F-4D97-AF65-F5344CB8AC3E}">
        <p14:creationId xmlns:p14="http://schemas.microsoft.com/office/powerpoint/2010/main" val="372996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70347F-8D1D-AD28-7E0B-91C9FD0BFABE}"/>
              </a:ext>
            </a:extLst>
          </p:cNvPr>
          <p:cNvPicPr>
            <a:picLocks noChangeAspect="1"/>
          </p:cNvPicPr>
          <p:nvPr/>
        </p:nvPicPr>
        <p:blipFill>
          <a:blip r:embed="rId2"/>
          <a:stretch>
            <a:fillRect/>
          </a:stretch>
        </p:blipFill>
        <p:spPr>
          <a:xfrm>
            <a:off x="-3846794" y="2177123"/>
            <a:ext cx="1076325" cy="3581400"/>
          </a:xfrm>
          <a:prstGeom prst="rect">
            <a:avLst/>
          </a:prstGeom>
        </p:spPr>
      </p:pic>
      <p:pic>
        <p:nvPicPr>
          <p:cNvPr id="6" name="Picture 5">
            <a:extLst>
              <a:ext uri="{FF2B5EF4-FFF2-40B4-BE49-F238E27FC236}">
                <a16:creationId xmlns:a16="http://schemas.microsoft.com/office/drawing/2014/main" id="{7B61D761-F135-45B6-94DA-127F75A119DE}"/>
              </a:ext>
            </a:extLst>
          </p:cNvPr>
          <p:cNvPicPr>
            <a:picLocks noChangeAspect="1"/>
          </p:cNvPicPr>
          <p:nvPr/>
        </p:nvPicPr>
        <p:blipFill>
          <a:blip r:embed="rId3"/>
          <a:stretch>
            <a:fillRect/>
          </a:stretch>
        </p:blipFill>
        <p:spPr>
          <a:xfrm>
            <a:off x="-2359913" y="2374847"/>
            <a:ext cx="1247775" cy="4029075"/>
          </a:xfrm>
          <a:prstGeom prst="rect">
            <a:avLst/>
          </a:prstGeom>
        </p:spPr>
      </p:pic>
      <p:pic>
        <p:nvPicPr>
          <p:cNvPr id="7" name="Picture 6">
            <a:extLst>
              <a:ext uri="{FF2B5EF4-FFF2-40B4-BE49-F238E27FC236}">
                <a16:creationId xmlns:a16="http://schemas.microsoft.com/office/drawing/2014/main" id="{B1B9865B-B9F5-05AE-3C74-CEA548EFD7D9}"/>
              </a:ext>
            </a:extLst>
          </p:cNvPr>
          <p:cNvPicPr>
            <a:picLocks noChangeAspect="1"/>
          </p:cNvPicPr>
          <p:nvPr/>
        </p:nvPicPr>
        <p:blipFill>
          <a:blip r:embed="rId4"/>
          <a:stretch>
            <a:fillRect/>
          </a:stretch>
        </p:blipFill>
        <p:spPr>
          <a:xfrm>
            <a:off x="-2770469" y="8179924"/>
            <a:ext cx="1181100" cy="3962400"/>
          </a:xfrm>
          <a:prstGeom prst="rect">
            <a:avLst/>
          </a:prstGeom>
        </p:spPr>
      </p:pic>
      <p:pic>
        <p:nvPicPr>
          <p:cNvPr id="8" name="Picture 7">
            <a:extLst>
              <a:ext uri="{FF2B5EF4-FFF2-40B4-BE49-F238E27FC236}">
                <a16:creationId xmlns:a16="http://schemas.microsoft.com/office/drawing/2014/main" id="{10983C5C-0BF4-05F1-EB73-BFF318839660}"/>
              </a:ext>
            </a:extLst>
          </p:cNvPr>
          <p:cNvPicPr>
            <a:picLocks noChangeAspect="1"/>
          </p:cNvPicPr>
          <p:nvPr/>
        </p:nvPicPr>
        <p:blipFill>
          <a:blip r:embed="rId5"/>
          <a:stretch>
            <a:fillRect/>
          </a:stretch>
        </p:blipFill>
        <p:spPr>
          <a:xfrm>
            <a:off x="-3870606" y="8203663"/>
            <a:ext cx="771525" cy="4267200"/>
          </a:xfrm>
          <a:prstGeom prst="rect">
            <a:avLst/>
          </a:prstGeom>
        </p:spPr>
      </p:pic>
      <p:sp>
        <p:nvSpPr>
          <p:cNvPr id="3" name="Freeform 2">
            <a:extLst>
              <a:ext uri="{FF2B5EF4-FFF2-40B4-BE49-F238E27FC236}">
                <a16:creationId xmlns:a16="http://schemas.microsoft.com/office/drawing/2014/main" id="{8686A200-865C-3C41-12DE-B926FCF2533A}"/>
              </a:ext>
            </a:extLst>
          </p:cNvPr>
          <p:cNvSpPr/>
          <p:nvPr/>
        </p:nvSpPr>
        <p:spPr bwMode="auto">
          <a:xfrm rot="3993180">
            <a:off x="-1186301" y="900511"/>
            <a:ext cx="665552" cy="965333"/>
          </a:xfrm>
          <a:custGeom>
            <a:avLst/>
            <a:gdLst>
              <a:gd name="connsiteX0" fmla="*/ 1452880 w 2410375"/>
              <a:gd name="connsiteY0" fmla="*/ 30480 h 4511040"/>
              <a:gd name="connsiteX1" fmla="*/ 1381760 w 2410375"/>
              <a:gd name="connsiteY1" fmla="*/ 40640 h 4511040"/>
              <a:gd name="connsiteX2" fmla="*/ 833120 w 2410375"/>
              <a:gd name="connsiteY2" fmla="*/ 60960 h 4511040"/>
              <a:gd name="connsiteX3" fmla="*/ 792480 w 2410375"/>
              <a:gd name="connsiteY3" fmla="*/ 71120 h 4511040"/>
              <a:gd name="connsiteX4" fmla="*/ 721360 w 2410375"/>
              <a:gd name="connsiteY4" fmla="*/ 152400 h 4511040"/>
              <a:gd name="connsiteX5" fmla="*/ 711200 w 2410375"/>
              <a:gd name="connsiteY5" fmla="*/ 182880 h 4511040"/>
              <a:gd name="connsiteX6" fmla="*/ 680720 w 2410375"/>
              <a:gd name="connsiteY6" fmla="*/ 223520 h 4511040"/>
              <a:gd name="connsiteX7" fmla="*/ 660400 w 2410375"/>
              <a:gd name="connsiteY7" fmla="*/ 254000 h 4511040"/>
              <a:gd name="connsiteX8" fmla="*/ 599440 w 2410375"/>
              <a:gd name="connsiteY8" fmla="*/ 325120 h 4511040"/>
              <a:gd name="connsiteX9" fmla="*/ 579120 w 2410375"/>
              <a:gd name="connsiteY9" fmla="*/ 355600 h 4511040"/>
              <a:gd name="connsiteX10" fmla="*/ 548640 w 2410375"/>
              <a:gd name="connsiteY10" fmla="*/ 386080 h 4511040"/>
              <a:gd name="connsiteX11" fmla="*/ 508000 w 2410375"/>
              <a:gd name="connsiteY11" fmla="*/ 447040 h 4511040"/>
              <a:gd name="connsiteX12" fmla="*/ 467360 w 2410375"/>
              <a:gd name="connsiteY12" fmla="*/ 508000 h 4511040"/>
              <a:gd name="connsiteX13" fmla="*/ 447040 w 2410375"/>
              <a:gd name="connsiteY13" fmla="*/ 538480 h 4511040"/>
              <a:gd name="connsiteX14" fmla="*/ 436880 w 2410375"/>
              <a:gd name="connsiteY14" fmla="*/ 568960 h 4511040"/>
              <a:gd name="connsiteX15" fmla="*/ 416560 w 2410375"/>
              <a:gd name="connsiteY15" fmla="*/ 599440 h 4511040"/>
              <a:gd name="connsiteX16" fmla="*/ 396240 w 2410375"/>
              <a:gd name="connsiteY16" fmla="*/ 660400 h 4511040"/>
              <a:gd name="connsiteX17" fmla="*/ 375920 w 2410375"/>
              <a:gd name="connsiteY17" fmla="*/ 721360 h 4511040"/>
              <a:gd name="connsiteX18" fmla="*/ 365760 w 2410375"/>
              <a:gd name="connsiteY18" fmla="*/ 751840 h 4511040"/>
              <a:gd name="connsiteX19" fmla="*/ 345440 w 2410375"/>
              <a:gd name="connsiteY19" fmla="*/ 843280 h 4511040"/>
              <a:gd name="connsiteX20" fmla="*/ 335280 w 2410375"/>
              <a:gd name="connsiteY20" fmla="*/ 904240 h 4511040"/>
              <a:gd name="connsiteX21" fmla="*/ 314960 w 2410375"/>
              <a:gd name="connsiteY21" fmla="*/ 985520 h 4511040"/>
              <a:gd name="connsiteX22" fmla="*/ 294640 w 2410375"/>
              <a:gd name="connsiteY22" fmla="*/ 1097280 h 4511040"/>
              <a:gd name="connsiteX23" fmla="*/ 274320 w 2410375"/>
              <a:gd name="connsiteY23" fmla="*/ 1178560 h 4511040"/>
              <a:gd name="connsiteX24" fmla="*/ 264160 w 2410375"/>
              <a:gd name="connsiteY24" fmla="*/ 1209040 h 4511040"/>
              <a:gd name="connsiteX25" fmla="*/ 243840 w 2410375"/>
              <a:gd name="connsiteY25" fmla="*/ 1290320 h 4511040"/>
              <a:gd name="connsiteX26" fmla="*/ 233680 w 2410375"/>
              <a:gd name="connsiteY26" fmla="*/ 1330960 h 4511040"/>
              <a:gd name="connsiteX27" fmla="*/ 213360 w 2410375"/>
              <a:gd name="connsiteY27" fmla="*/ 1391920 h 4511040"/>
              <a:gd name="connsiteX28" fmla="*/ 193040 w 2410375"/>
              <a:gd name="connsiteY28" fmla="*/ 1422400 h 4511040"/>
              <a:gd name="connsiteX29" fmla="*/ 162560 w 2410375"/>
              <a:gd name="connsiteY29" fmla="*/ 1483360 h 4511040"/>
              <a:gd name="connsiteX30" fmla="*/ 132080 w 2410375"/>
              <a:gd name="connsiteY30" fmla="*/ 1584960 h 4511040"/>
              <a:gd name="connsiteX31" fmla="*/ 121920 w 2410375"/>
              <a:gd name="connsiteY31" fmla="*/ 1615440 h 4511040"/>
              <a:gd name="connsiteX32" fmla="*/ 81280 w 2410375"/>
              <a:gd name="connsiteY32" fmla="*/ 1717040 h 4511040"/>
              <a:gd name="connsiteX33" fmla="*/ 50800 w 2410375"/>
              <a:gd name="connsiteY33" fmla="*/ 1818640 h 4511040"/>
              <a:gd name="connsiteX34" fmla="*/ 30480 w 2410375"/>
              <a:gd name="connsiteY34" fmla="*/ 1960880 h 4511040"/>
              <a:gd name="connsiteX35" fmla="*/ 20320 w 2410375"/>
              <a:gd name="connsiteY35" fmla="*/ 2052320 h 4511040"/>
              <a:gd name="connsiteX36" fmla="*/ 10160 w 2410375"/>
              <a:gd name="connsiteY36" fmla="*/ 2225040 h 4511040"/>
              <a:gd name="connsiteX37" fmla="*/ 0 w 2410375"/>
              <a:gd name="connsiteY37" fmla="*/ 2316480 h 4511040"/>
              <a:gd name="connsiteX38" fmla="*/ 10160 w 2410375"/>
              <a:gd name="connsiteY38" fmla="*/ 2550160 h 4511040"/>
              <a:gd name="connsiteX39" fmla="*/ 40640 w 2410375"/>
              <a:gd name="connsiteY39" fmla="*/ 2885440 h 4511040"/>
              <a:gd name="connsiteX40" fmla="*/ 60960 w 2410375"/>
              <a:gd name="connsiteY40" fmla="*/ 3200400 h 4511040"/>
              <a:gd name="connsiteX41" fmla="*/ 101600 w 2410375"/>
              <a:gd name="connsiteY41" fmla="*/ 3312160 h 4511040"/>
              <a:gd name="connsiteX42" fmla="*/ 121920 w 2410375"/>
              <a:gd name="connsiteY42" fmla="*/ 3373120 h 4511040"/>
              <a:gd name="connsiteX43" fmla="*/ 132080 w 2410375"/>
              <a:gd name="connsiteY43" fmla="*/ 3403600 h 4511040"/>
              <a:gd name="connsiteX44" fmla="*/ 152400 w 2410375"/>
              <a:gd name="connsiteY44" fmla="*/ 3464560 h 4511040"/>
              <a:gd name="connsiteX45" fmla="*/ 162560 w 2410375"/>
              <a:gd name="connsiteY45" fmla="*/ 3495040 h 4511040"/>
              <a:gd name="connsiteX46" fmla="*/ 172720 w 2410375"/>
              <a:gd name="connsiteY46" fmla="*/ 3545840 h 4511040"/>
              <a:gd name="connsiteX47" fmla="*/ 182880 w 2410375"/>
              <a:gd name="connsiteY47" fmla="*/ 3586480 h 4511040"/>
              <a:gd name="connsiteX48" fmla="*/ 193040 w 2410375"/>
              <a:gd name="connsiteY48" fmla="*/ 3647440 h 4511040"/>
              <a:gd name="connsiteX49" fmla="*/ 213360 w 2410375"/>
              <a:gd name="connsiteY49" fmla="*/ 3728720 h 4511040"/>
              <a:gd name="connsiteX50" fmla="*/ 223520 w 2410375"/>
              <a:gd name="connsiteY50" fmla="*/ 3789680 h 4511040"/>
              <a:gd name="connsiteX51" fmla="*/ 233680 w 2410375"/>
              <a:gd name="connsiteY51" fmla="*/ 3881120 h 4511040"/>
              <a:gd name="connsiteX52" fmla="*/ 243840 w 2410375"/>
              <a:gd name="connsiteY52" fmla="*/ 3931920 h 4511040"/>
              <a:gd name="connsiteX53" fmla="*/ 264160 w 2410375"/>
              <a:gd name="connsiteY53" fmla="*/ 4053840 h 4511040"/>
              <a:gd name="connsiteX54" fmla="*/ 274320 w 2410375"/>
              <a:gd name="connsiteY54" fmla="*/ 4094480 h 4511040"/>
              <a:gd name="connsiteX55" fmla="*/ 294640 w 2410375"/>
              <a:gd name="connsiteY55" fmla="*/ 4185920 h 4511040"/>
              <a:gd name="connsiteX56" fmla="*/ 335280 w 2410375"/>
              <a:gd name="connsiteY56" fmla="*/ 4287520 h 4511040"/>
              <a:gd name="connsiteX57" fmla="*/ 355600 w 2410375"/>
              <a:gd name="connsiteY57" fmla="*/ 4348480 h 4511040"/>
              <a:gd name="connsiteX58" fmla="*/ 375920 w 2410375"/>
              <a:gd name="connsiteY58" fmla="*/ 4378960 h 4511040"/>
              <a:gd name="connsiteX59" fmla="*/ 396240 w 2410375"/>
              <a:gd name="connsiteY59" fmla="*/ 4439920 h 4511040"/>
              <a:gd name="connsiteX60" fmla="*/ 406400 w 2410375"/>
              <a:gd name="connsiteY60" fmla="*/ 4470400 h 4511040"/>
              <a:gd name="connsiteX61" fmla="*/ 457200 w 2410375"/>
              <a:gd name="connsiteY61" fmla="*/ 4419600 h 4511040"/>
              <a:gd name="connsiteX62" fmla="*/ 538480 w 2410375"/>
              <a:gd name="connsiteY62" fmla="*/ 4460240 h 4511040"/>
              <a:gd name="connsiteX63" fmla="*/ 619760 w 2410375"/>
              <a:gd name="connsiteY63" fmla="*/ 4480560 h 4511040"/>
              <a:gd name="connsiteX64" fmla="*/ 721360 w 2410375"/>
              <a:gd name="connsiteY64" fmla="*/ 4511040 h 4511040"/>
              <a:gd name="connsiteX65" fmla="*/ 883920 w 2410375"/>
              <a:gd name="connsiteY65" fmla="*/ 4500880 h 4511040"/>
              <a:gd name="connsiteX66" fmla="*/ 924560 w 2410375"/>
              <a:gd name="connsiteY66" fmla="*/ 4490720 h 4511040"/>
              <a:gd name="connsiteX67" fmla="*/ 975360 w 2410375"/>
              <a:gd name="connsiteY67" fmla="*/ 4480560 h 4511040"/>
              <a:gd name="connsiteX68" fmla="*/ 1005840 w 2410375"/>
              <a:gd name="connsiteY68" fmla="*/ 4470400 h 4511040"/>
              <a:gd name="connsiteX69" fmla="*/ 1148080 w 2410375"/>
              <a:gd name="connsiteY69" fmla="*/ 4450080 h 4511040"/>
              <a:gd name="connsiteX70" fmla="*/ 1300480 w 2410375"/>
              <a:gd name="connsiteY70" fmla="*/ 4429760 h 4511040"/>
              <a:gd name="connsiteX71" fmla="*/ 1412240 w 2410375"/>
              <a:gd name="connsiteY71" fmla="*/ 4399280 h 4511040"/>
              <a:gd name="connsiteX72" fmla="*/ 1473200 w 2410375"/>
              <a:gd name="connsiteY72" fmla="*/ 4389120 h 4511040"/>
              <a:gd name="connsiteX73" fmla="*/ 1513840 w 2410375"/>
              <a:gd name="connsiteY73" fmla="*/ 4378960 h 4511040"/>
              <a:gd name="connsiteX74" fmla="*/ 1574800 w 2410375"/>
              <a:gd name="connsiteY74" fmla="*/ 4368800 h 4511040"/>
              <a:gd name="connsiteX75" fmla="*/ 1605280 w 2410375"/>
              <a:gd name="connsiteY75" fmla="*/ 4358640 h 4511040"/>
              <a:gd name="connsiteX76" fmla="*/ 1706880 w 2410375"/>
              <a:gd name="connsiteY76" fmla="*/ 4328160 h 4511040"/>
              <a:gd name="connsiteX77" fmla="*/ 1788160 w 2410375"/>
              <a:gd name="connsiteY77" fmla="*/ 4277360 h 4511040"/>
              <a:gd name="connsiteX78" fmla="*/ 1849120 w 2410375"/>
              <a:gd name="connsiteY78" fmla="*/ 4236720 h 4511040"/>
              <a:gd name="connsiteX79" fmla="*/ 1920240 w 2410375"/>
              <a:gd name="connsiteY79" fmla="*/ 4196080 h 4511040"/>
              <a:gd name="connsiteX80" fmla="*/ 1960880 w 2410375"/>
              <a:gd name="connsiteY80" fmla="*/ 4165600 h 4511040"/>
              <a:gd name="connsiteX81" fmla="*/ 1991360 w 2410375"/>
              <a:gd name="connsiteY81" fmla="*/ 4135120 h 4511040"/>
              <a:gd name="connsiteX82" fmla="*/ 2052320 w 2410375"/>
              <a:gd name="connsiteY82" fmla="*/ 4084320 h 4511040"/>
              <a:gd name="connsiteX83" fmla="*/ 2082800 w 2410375"/>
              <a:gd name="connsiteY83" fmla="*/ 4023360 h 4511040"/>
              <a:gd name="connsiteX84" fmla="*/ 2092960 w 2410375"/>
              <a:gd name="connsiteY84" fmla="*/ 3992880 h 4511040"/>
              <a:gd name="connsiteX85" fmla="*/ 2123440 w 2410375"/>
              <a:gd name="connsiteY85" fmla="*/ 3860800 h 4511040"/>
              <a:gd name="connsiteX86" fmla="*/ 2133600 w 2410375"/>
              <a:gd name="connsiteY86" fmla="*/ 3362960 h 4511040"/>
              <a:gd name="connsiteX87" fmla="*/ 2153920 w 2410375"/>
              <a:gd name="connsiteY87" fmla="*/ 3068320 h 4511040"/>
              <a:gd name="connsiteX88" fmla="*/ 2164080 w 2410375"/>
              <a:gd name="connsiteY88" fmla="*/ 3037840 h 4511040"/>
              <a:gd name="connsiteX89" fmla="*/ 2184400 w 2410375"/>
              <a:gd name="connsiteY89" fmla="*/ 2966720 h 4511040"/>
              <a:gd name="connsiteX90" fmla="*/ 2204720 w 2410375"/>
              <a:gd name="connsiteY90" fmla="*/ 2926080 h 4511040"/>
              <a:gd name="connsiteX91" fmla="*/ 2214880 w 2410375"/>
              <a:gd name="connsiteY91" fmla="*/ 2885440 h 4511040"/>
              <a:gd name="connsiteX92" fmla="*/ 2245360 w 2410375"/>
              <a:gd name="connsiteY92" fmla="*/ 2794000 h 4511040"/>
              <a:gd name="connsiteX93" fmla="*/ 2255520 w 2410375"/>
              <a:gd name="connsiteY93" fmla="*/ 2763520 h 4511040"/>
              <a:gd name="connsiteX94" fmla="*/ 2265680 w 2410375"/>
              <a:gd name="connsiteY94" fmla="*/ 2722880 h 4511040"/>
              <a:gd name="connsiteX95" fmla="*/ 2286000 w 2410375"/>
              <a:gd name="connsiteY95" fmla="*/ 2692400 h 4511040"/>
              <a:gd name="connsiteX96" fmla="*/ 2296160 w 2410375"/>
              <a:gd name="connsiteY96" fmla="*/ 2661920 h 4511040"/>
              <a:gd name="connsiteX97" fmla="*/ 2316480 w 2410375"/>
              <a:gd name="connsiteY97" fmla="*/ 2631440 h 4511040"/>
              <a:gd name="connsiteX98" fmla="*/ 2326640 w 2410375"/>
              <a:gd name="connsiteY98" fmla="*/ 2600960 h 4511040"/>
              <a:gd name="connsiteX99" fmla="*/ 2357120 w 2410375"/>
              <a:gd name="connsiteY99" fmla="*/ 2448560 h 4511040"/>
              <a:gd name="connsiteX100" fmla="*/ 2387600 w 2410375"/>
              <a:gd name="connsiteY100" fmla="*/ 2377440 h 4511040"/>
              <a:gd name="connsiteX101" fmla="*/ 2397760 w 2410375"/>
              <a:gd name="connsiteY101" fmla="*/ 2346960 h 4511040"/>
              <a:gd name="connsiteX102" fmla="*/ 2397760 w 2410375"/>
              <a:gd name="connsiteY102" fmla="*/ 1828800 h 4511040"/>
              <a:gd name="connsiteX103" fmla="*/ 2387600 w 2410375"/>
              <a:gd name="connsiteY103" fmla="*/ 1767840 h 4511040"/>
              <a:gd name="connsiteX104" fmla="*/ 2367280 w 2410375"/>
              <a:gd name="connsiteY104" fmla="*/ 1706880 h 4511040"/>
              <a:gd name="connsiteX105" fmla="*/ 2357120 w 2410375"/>
              <a:gd name="connsiteY105" fmla="*/ 1676400 h 4511040"/>
              <a:gd name="connsiteX106" fmla="*/ 2336800 w 2410375"/>
              <a:gd name="connsiteY106" fmla="*/ 1605280 h 4511040"/>
              <a:gd name="connsiteX107" fmla="*/ 2316480 w 2410375"/>
              <a:gd name="connsiteY107" fmla="*/ 1249680 h 4511040"/>
              <a:gd name="connsiteX108" fmla="*/ 2306320 w 2410375"/>
              <a:gd name="connsiteY108" fmla="*/ 1219200 h 4511040"/>
              <a:gd name="connsiteX109" fmla="*/ 2286000 w 2410375"/>
              <a:gd name="connsiteY109" fmla="*/ 1188720 h 4511040"/>
              <a:gd name="connsiteX110" fmla="*/ 2255520 w 2410375"/>
              <a:gd name="connsiteY110" fmla="*/ 1127760 h 4511040"/>
              <a:gd name="connsiteX111" fmla="*/ 2225040 w 2410375"/>
              <a:gd name="connsiteY111" fmla="*/ 985520 h 4511040"/>
              <a:gd name="connsiteX112" fmla="*/ 2214880 w 2410375"/>
              <a:gd name="connsiteY112" fmla="*/ 914400 h 4511040"/>
              <a:gd name="connsiteX113" fmla="*/ 2194560 w 2410375"/>
              <a:gd name="connsiteY113" fmla="*/ 853440 h 4511040"/>
              <a:gd name="connsiteX114" fmla="*/ 2174240 w 2410375"/>
              <a:gd name="connsiteY114" fmla="*/ 782320 h 4511040"/>
              <a:gd name="connsiteX115" fmla="*/ 2164080 w 2410375"/>
              <a:gd name="connsiteY115" fmla="*/ 701040 h 4511040"/>
              <a:gd name="connsiteX116" fmla="*/ 2153920 w 2410375"/>
              <a:gd name="connsiteY116" fmla="*/ 447040 h 4511040"/>
              <a:gd name="connsiteX117" fmla="*/ 2123440 w 2410375"/>
              <a:gd name="connsiteY117" fmla="*/ 436880 h 4511040"/>
              <a:gd name="connsiteX118" fmla="*/ 2082800 w 2410375"/>
              <a:gd name="connsiteY118" fmla="*/ 396240 h 4511040"/>
              <a:gd name="connsiteX119" fmla="*/ 2042160 w 2410375"/>
              <a:gd name="connsiteY119" fmla="*/ 375920 h 4511040"/>
              <a:gd name="connsiteX120" fmla="*/ 1971040 w 2410375"/>
              <a:gd name="connsiteY120" fmla="*/ 325120 h 4511040"/>
              <a:gd name="connsiteX121" fmla="*/ 1910080 w 2410375"/>
              <a:gd name="connsiteY121" fmla="*/ 284480 h 4511040"/>
              <a:gd name="connsiteX122" fmla="*/ 1849120 w 2410375"/>
              <a:gd name="connsiteY122" fmla="*/ 264160 h 4511040"/>
              <a:gd name="connsiteX123" fmla="*/ 1757680 w 2410375"/>
              <a:gd name="connsiteY123" fmla="*/ 182880 h 4511040"/>
              <a:gd name="connsiteX124" fmla="*/ 1717040 w 2410375"/>
              <a:gd name="connsiteY124" fmla="*/ 121920 h 4511040"/>
              <a:gd name="connsiteX125" fmla="*/ 1605280 w 2410375"/>
              <a:gd name="connsiteY125" fmla="*/ 91440 h 4511040"/>
              <a:gd name="connsiteX126" fmla="*/ 1564640 w 2410375"/>
              <a:gd name="connsiteY126" fmla="*/ 81280 h 4511040"/>
              <a:gd name="connsiteX127" fmla="*/ 1442720 w 2410375"/>
              <a:gd name="connsiteY127" fmla="*/ 71120 h 4511040"/>
              <a:gd name="connsiteX128" fmla="*/ 1371600 w 2410375"/>
              <a:gd name="connsiteY128" fmla="*/ 10160 h 4511040"/>
              <a:gd name="connsiteX129" fmla="*/ 1361440 w 2410375"/>
              <a:gd name="connsiteY129" fmla="*/ 0 h 4511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410375" h="4511040">
                <a:moveTo>
                  <a:pt x="1452880" y="30480"/>
                </a:moveTo>
                <a:cubicBezTo>
                  <a:pt x="1429173" y="33867"/>
                  <a:pt x="1405691" y="39754"/>
                  <a:pt x="1381760" y="40640"/>
                </a:cubicBezTo>
                <a:lnTo>
                  <a:pt x="833120" y="60960"/>
                </a:lnTo>
                <a:cubicBezTo>
                  <a:pt x="819382" y="63458"/>
                  <a:pt x="806027" y="67733"/>
                  <a:pt x="792480" y="71120"/>
                </a:cubicBezTo>
                <a:cubicBezTo>
                  <a:pt x="756920" y="94827"/>
                  <a:pt x="738293" y="101600"/>
                  <a:pt x="721360" y="152400"/>
                </a:cubicBezTo>
                <a:cubicBezTo>
                  <a:pt x="717973" y="162560"/>
                  <a:pt x="716513" y="173581"/>
                  <a:pt x="711200" y="182880"/>
                </a:cubicBezTo>
                <a:cubicBezTo>
                  <a:pt x="702799" y="197582"/>
                  <a:pt x="690562" y="209741"/>
                  <a:pt x="680720" y="223520"/>
                </a:cubicBezTo>
                <a:cubicBezTo>
                  <a:pt x="673623" y="233456"/>
                  <a:pt x="667497" y="244064"/>
                  <a:pt x="660400" y="254000"/>
                </a:cubicBezTo>
                <a:cubicBezTo>
                  <a:pt x="584301" y="360539"/>
                  <a:pt x="673288" y="236503"/>
                  <a:pt x="599440" y="325120"/>
                </a:cubicBezTo>
                <a:cubicBezTo>
                  <a:pt x="591623" y="334501"/>
                  <a:pt x="586937" y="346219"/>
                  <a:pt x="579120" y="355600"/>
                </a:cubicBezTo>
                <a:cubicBezTo>
                  <a:pt x="569922" y="366638"/>
                  <a:pt x="557461" y="374738"/>
                  <a:pt x="548640" y="386080"/>
                </a:cubicBezTo>
                <a:cubicBezTo>
                  <a:pt x="533647" y="405357"/>
                  <a:pt x="521547" y="426720"/>
                  <a:pt x="508000" y="447040"/>
                </a:cubicBezTo>
                <a:lnTo>
                  <a:pt x="467360" y="508000"/>
                </a:lnTo>
                <a:cubicBezTo>
                  <a:pt x="460587" y="518160"/>
                  <a:pt x="450901" y="526896"/>
                  <a:pt x="447040" y="538480"/>
                </a:cubicBezTo>
                <a:cubicBezTo>
                  <a:pt x="443653" y="548640"/>
                  <a:pt x="441669" y="559381"/>
                  <a:pt x="436880" y="568960"/>
                </a:cubicBezTo>
                <a:cubicBezTo>
                  <a:pt x="431419" y="579882"/>
                  <a:pt x="421519" y="588282"/>
                  <a:pt x="416560" y="599440"/>
                </a:cubicBezTo>
                <a:cubicBezTo>
                  <a:pt x="407861" y="619013"/>
                  <a:pt x="403013" y="640080"/>
                  <a:pt x="396240" y="660400"/>
                </a:cubicBezTo>
                <a:lnTo>
                  <a:pt x="375920" y="721360"/>
                </a:lnTo>
                <a:cubicBezTo>
                  <a:pt x="372533" y="731520"/>
                  <a:pt x="368357" y="741450"/>
                  <a:pt x="365760" y="751840"/>
                </a:cubicBezTo>
                <a:cubicBezTo>
                  <a:pt x="354888" y="795327"/>
                  <a:pt x="354039" y="795986"/>
                  <a:pt x="345440" y="843280"/>
                </a:cubicBezTo>
                <a:cubicBezTo>
                  <a:pt x="341755" y="863548"/>
                  <a:pt x="339596" y="884097"/>
                  <a:pt x="335280" y="904240"/>
                </a:cubicBezTo>
                <a:cubicBezTo>
                  <a:pt x="329428" y="931547"/>
                  <a:pt x="319551" y="957973"/>
                  <a:pt x="314960" y="985520"/>
                </a:cubicBezTo>
                <a:cubicBezTo>
                  <a:pt x="308737" y="1022859"/>
                  <a:pt x="303160" y="1060360"/>
                  <a:pt x="294640" y="1097280"/>
                </a:cubicBezTo>
                <a:cubicBezTo>
                  <a:pt x="288360" y="1124492"/>
                  <a:pt x="283151" y="1152066"/>
                  <a:pt x="274320" y="1178560"/>
                </a:cubicBezTo>
                <a:cubicBezTo>
                  <a:pt x="270933" y="1188720"/>
                  <a:pt x="266978" y="1198708"/>
                  <a:pt x="264160" y="1209040"/>
                </a:cubicBezTo>
                <a:cubicBezTo>
                  <a:pt x="256812" y="1235983"/>
                  <a:pt x="250613" y="1263227"/>
                  <a:pt x="243840" y="1290320"/>
                </a:cubicBezTo>
                <a:cubicBezTo>
                  <a:pt x="240453" y="1303867"/>
                  <a:pt x="238096" y="1317713"/>
                  <a:pt x="233680" y="1330960"/>
                </a:cubicBezTo>
                <a:cubicBezTo>
                  <a:pt x="226907" y="1351280"/>
                  <a:pt x="225241" y="1374098"/>
                  <a:pt x="213360" y="1391920"/>
                </a:cubicBezTo>
                <a:cubicBezTo>
                  <a:pt x="206587" y="1402080"/>
                  <a:pt x="198501" y="1411478"/>
                  <a:pt x="193040" y="1422400"/>
                </a:cubicBezTo>
                <a:cubicBezTo>
                  <a:pt x="150976" y="1506528"/>
                  <a:pt x="220794" y="1396009"/>
                  <a:pt x="162560" y="1483360"/>
                </a:cubicBezTo>
                <a:cubicBezTo>
                  <a:pt x="147205" y="1544780"/>
                  <a:pt x="156816" y="1510753"/>
                  <a:pt x="132080" y="1584960"/>
                </a:cubicBezTo>
                <a:cubicBezTo>
                  <a:pt x="128693" y="1595120"/>
                  <a:pt x="126709" y="1605861"/>
                  <a:pt x="121920" y="1615440"/>
                </a:cubicBezTo>
                <a:cubicBezTo>
                  <a:pt x="92021" y="1675238"/>
                  <a:pt x="106389" y="1641712"/>
                  <a:pt x="81280" y="1717040"/>
                </a:cubicBezTo>
                <a:cubicBezTo>
                  <a:pt x="70052" y="1750724"/>
                  <a:pt x="57785" y="1783716"/>
                  <a:pt x="50800" y="1818640"/>
                </a:cubicBezTo>
                <a:cubicBezTo>
                  <a:pt x="41707" y="1864105"/>
                  <a:pt x="35831" y="1915394"/>
                  <a:pt x="30480" y="1960880"/>
                </a:cubicBezTo>
                <a:cubicBezTo>
                  <a:pt x="26897" y="1991338"/>
                  <a:pt x="22672" y="2021743"/>
                  <a:pt x="20320" y="2052320"/>
                </a:cubicBezTo>
                <a:cubicBezTo>
                  <a:pt x="15897" y="2109823"/>
                  <a:pt x="14583" y="2167537"/>
                  <a:pt x="10160" y="2225040"/>
                </a:cubicBezTo>
                <a:cubicBezTo>
                  <a:pt x="7808" y="2255617"/>
                  <a:pt x="3387" y="2286000"/>
                  <a:pt x="0" y="2316480"/>
                </a:cubicBezTo>
                <a:cubicBezTo>
                  <a:pt x="3387" y="2394373"/>
                  <a:pt x="5193" y="2472351"/>
                  <a:pt x="10160" y="2550160"/>
                </a:cubicBezTo>
                <a:cubicBezTo>
                  <a:pt x="20450" y="2711371"/>
                  <a:pt x="26202" y="2755497"/>
                  <a:pt x="40640" y="2885440"/>
                </a:cubicBezTo>
                <a:cubicBezTo>
                  <a:pt x="44050" y="2967279"/>
                  <a:pt x="41576" y="3103479"/>
                  <a:pt x="60960" y="3200400"/>
                </a:cubicBezTo>
                <a:cubicBezTo>
                  <a:pt x="98113" y="3386164"/>
                  <a:pt x="59724" y="3217938"/>
                  <a:pt x="101600" y="3312160"/>
                </a:cubicBezTo>
                <a:cubicBezTo>
                  <a:pt x="110299" y="3331733"/>
                  <a:pt x="115147" y="3352800"/>
                  <a:pt x="121920" y="3373120"/>
                </a:cubicBezTo>
                <a:lnTo>
                  <a:pt x="132080" y="3403600"/>
                </a:lnTo>
                <a:lnTo>
                  <a:pt x="152400" y="3464560"/>
                </a:lnTo>
                <a:cubicBezTo>
                  <a:pt x="155787" y="3474720"/>
                  <a:pt x="160460" y="3484538"/>
                  <a:pt x="162560" y="3495040"/>
                </a:cubicBezTo>
                <a:cubicBezTo>
                  <a:pt x="165947" y="3511973"/>
                  <a:pt x="168974" y="3528983"/>
                  <a:pt x="172720" y="3545840"/>
                </a:cubicBezTo>
                <a:cubicBezTo>
                  <a:pt x="175749" y="3559471"/>
                  <a:pt x="180142" y="3572788"/>
                  <a:pt x="182880" y="3586480"/>
                </a:cubicBezTo>
                <a:cubicBezTo>
                  <a:pt x="186920" y="3606680"/>
                  <a:pt x="188724" y="3627297"/>
                  <a:pt x="193040" y="3647440"/>
                </a:cubicBezTo>
                <a:cubicBezTo>
                  <a:pt x="198892" y="3674747"/>
                  <a:pt x="208769" y="3701173"/>
                  <a:pt x="213360" y="3728720"/>
                </a:cubicBezTo>
                <a:cubicBezTo>
                  <a:pt x="216747" y="3749040"/>
                  <a:pt x="220797" y="3769260"/>
                  <a:pt x="223520" y="3789680"/>
                </a:cubicBezTo>
                <a:cubicBezTo>
                  <a:pt x="227573" y="3820079"/>
                  <a:pt x="229343" y="3850761"/>
                  <a:pt x="233680" y="3881120"/>
                </a:cubicBezTo>
                <a:cubicBezTo>
                  <a:pt x="236122" y="3898215"/>
                  <a:pt x="240839" y="3914914"/>
                  <a:pt x="243840" y="3931920"/>
                </a:cubicBezTo>
                <a:cubicBezTo>
                  <a:pt x="251000" y="3972494"/>
                  <a:pt x="254167" y="4013870"/>
                  <a:pt x="264160" y="4053840"/>
                </a:cubicBezTo>
                <a:cubicBezTo>
                  <a:pt x="267547" y="4067387"/>
                  <a:pt x="271291" y="4080849"/>
                  <a:pt x="274320" y="4094480"/>
                </a:cubicBezTo>
                <a:cubicBezTo>
                  <a:pt x="282607" y="4131770"/>
                  <a:pt x="284021" y="4150523"/>
                  <a:pt x="294640" y="4185920"/>
                </a:cubicBezTo>
                <a:cubicBezTo>
                  <a:pt x="335076" y="4320706"/>
                  <a:pt x="294544" y="4185679"/>
                  <a:pt x="335280" y="4287520"/>
                </a:cubicBezTo>
                <a:cubicBezTo>
                  <a:pt x="343235" y="4307407"/>
                  <a:pt x="346901" y="4328907"/>
                  <a:pt x="355600" y="4348480"/>
                </a:cubicBezTo>
                <a:cubicBezTo>
                  <a:pt x="360559" y="4359638"/>
                  <a:pt x="370961" y="4367802"/>
                  <a:pt x="375920" y="4378960"/>
                </a:cubicBezTo>
                <a:cubicBezTo>
                  <a:pt x="384619" y="4398533"/>
                  <a:pt x="389467" y="4419600"/>
                  <a:pt x="396240" y="4439920"/>
                </a:cubicBezTo>
                <a:lnTo>
                  <a:pt x="406400" y="4470400"/>
                </a:lnTo>
                <a:cubicBezTo>
                  <a:pt x="413874" y="4447979"/>
                  <a:pt x="417553" y="4412992"/>
                  <a:pt x="457200" y="4419600"/>
                </a:cubicBezTo>
                <a:cubicBezTo>
                  <a:pt x="487079" y="4424580"/>
                  <a:pt x="509093" y="4452893"/>
                  <a:pt x="538480" y="4460240"/>
                </a:cubicBezTo>
                <a:cubicBezTo>
                  <a:pt x="565573" y="4467013"/>
                  <a:pt x="593830" y="4470188"/>
                  <a:pt x="619760" y="4480560"/>
                </a:cubicBezTo>
                <a:cubicBezTo>
                  <a:pt x="686594" y="4507293"/>
                  <a:pt x="652676" y="4497303"/>
                  <a:pt x="721360" y="4511040"/>
                </a:cubicBezTo>
                <a:cubicBezTo>
                  <a:pt x="775547" y="4507653"/>
                  <a:pt x="829897" y="4506282"/>
                  <a:pt x="883920" y="4500880"/>
                </a:cubicBezTo>
                <a:cubicBezTo>
                  <a:pt x="897814" y="4499491"/>
                  <a:pt x="910929" y="4493749"/>
                  <a:pt x="924560" y="4490720"/>
                </a:cubicBezTo>
                <a:cubicBezTo>
                  <a:pt x="941417" y="4486974"/>
                  <a:pt x="958607" y="4484748"/>
                  <a:pt x="975360" y="4480560"/>
                </a:cubicBezTo>
                <a:cubicBezTo>
                  <a:pt x="985750" y="4477963"/>
                  <a:pt x="995293" y="4472261"/>
                  <a:pt x="1005840" y="4470400"/>
                </a:cubicBezTo>
                <a:cubicBezTo>
                  <a:pt x="1053006" y="4462077"/>
                  <a:pt x="1100478" y="4455369"/>
                  <a:pt x="1148080" y="4450080"/>
                </a:cubicBezTo>
                <a:cubicBezTo>
                  <a:pt x="1209075" y="4443303"/>
                  <a:pt x="1243474" y="4441161"/>
                  <a:pt x="1300480" y="4429760"/>
                </a:cubicBezTo>
                <a:cubicBezTo>
                  <a:pt x="1345636" y="4420729"/>
                  <a:pt x="1361954" y="4410885"/>
                  <a:pt x="1412240" y="4399280"/>
                </a:cubicBezTo>
                <a:cubicBezTo>
                  <a:pt x="1432313" y="4394648"/>
                  <a:pt x="1453000" y="4393160"/>
                  <a:pt x="1473200" y="4389120"/>
                </a:cubicBezTo>
                <a:cubicBezTo>
                  <a:pt x="1486892" y="4386382"/>
                  <a:pt x="1500148" y="4381698"/>
                  <a:pt x="1513840" y="4378960"/>
                </a:cubicBezTo>
                <a:cubicBezTo>
                  <a:pt x="1534040" y="4374920"/>
                  <a:pt x="1554690" y="4373269"/>
                  <a:pt x="1574800" y="4368800"/>
                </a:cubicBezTo>
                <a:cubicBezTo>
                  <a:pt x="1585255" y="4366477"/>
                  <a:pt x="1594982" y="4361582"/>
                  <a:pt x="1605280" y="4358640"/>
                </a:cubicBezTo>
                <a:cubicBezTo>
                  <a:pt x="1639310" y="4348917"/>
                  <a:pt x="1674687" y="4344256"/>
                  <a:pt x="1706880" y="4328160"/>
                </a:cubicBezTo>
                <a:cubicBezTo>
                  <a:pt x="1774462" y="4294369"/>
                  <a:pt x="1722214" y="4323522"/>
                  <a:pt x="1788160" y="4277360"/>
                </a:cubicBezTo>
                <a:cubicBezTo>
                  <a:pt x="1808167" y="4263355"/>
                  <a:pt x="1829583" y="4251373"/>
                  <a:pt x="1849120" y="4236720"/>
                </a:cubicBezTo>
                <a:cubicBezTo>
                  <a:pt x="1898328" y="4199814"/>
                  <a:pt x="1873696" y="4211595"/>
                  <a:pt x="1920240" y="4196080"/>
                </a:cubicBezTo>
                <a:cubicBezTo>
                  <a:pt x="1933787" y="4185920"/>
                  <a:pt x="1948023" y="4176620"/>
                  <a:pt x="1960880" y="4165600"/>
                </a:cubicBezTo>
                <a:cubicBezTo>
                  <a:pt x="1971789" y="4156249"/>
                  <a:pt x="1980322" y="4144318"/>
                  <a:pt x="1991360" y="4135120"/>
                </a:cubicBezTo>
                <a:cubicBezTo>
                  <a:pt x="2076230" y="4064395"/>
                  <a:pt x="1963272" y="4173368"/>
                  <a:pt x="2052320" y="4084320"/>
                </a:cubicBezTo>
                <a:cubicBezTo>
                  <a:pt x="2077857" y="4007708"/>
                  <a:pt x="2043409" y="4102142"/>
                  <a:pt x="2082800" y="4023360"/>
                </a:cubicBezTo>
                <a:cubicBezTo>
                  <a:pt x="2087589" y="4013781"/>
                  <a:pt x="2090142" y="4003212"/>
                  <a:pt x="2092960" y="3992880"/>
                </a:cubicBezTo>
                <a:cubicBezTo>
                  <a:pt x="2111341" y="3925482"/>
                  <a:pt x="2111592" y="3920042"/>
                  <a:pt x="2123440" y="3860800"/>
                </a:cubicBezTo>
                <a:cubicBezTo>
                  <a:pt x="2126827" y="3694853"/>
                  <a:pt x="2128720" y="3528869"/>
                  <a:pt x="2133600" y="3362960"/>
                </a:cubicBezTo>
                <a:cubicBezTo>
                  <a:pt x="2135038" y="3314056"/>
                  <a:pt x="2142900" y="3139949"/>
                  <a:pt x="2153920" y="3068320"/>
                </a:cubicBezTo>
                <a:cubicBezTo>
                  <a:pt x="2155548" y="3057735"/>
                  <a:pt x="2161138" y="3048138"/>
                  <a:pt x="2164080" y="3037840"/>
                </a:cubicBezTo>
                <a:cubicBezTo>
                  <a:pt x="2171445" y="3012061"/>
                  <a:pt x="2173960" y="2991080"/>
                  <a:pt x="2184400" y="2966720"/>
                </a:cubicBezTo>
                <a:cubicBezTo>
                  <a:pt x="2190366" y="2952799"/>
                  <a:pt x="2199402" y="2940261"/>
                  <a:pt x="2204720" y="2926080"/>
                </a:cubicBezTo>
                <a:cubicBezTo>
                  <a:pt x="2209623" y="2913005"/>
                  <a:pt x="2210868" y="2898815"/>
                  <a:pt x="2214880" y="2885440"/>
                </a:cubicBezTo>
                <a:lnTo>
                  <a:pt x="2245360" y="2794000"/>
                </a:lnTo>
                <a:cubicBezTo>
                  <a:pt x="2248747" y="2783840"/>
                  <a:pt x="2252923" y="2773910"/>
                  <a:pt x="2255520" y="2763520"/>
                </a:cubicBezTo>
                <a:cubicBezTo>
                  <a:pt x="2258907" y="2749973"/>
                  <a:pt x="2260179" y="2735715"/>
                  <a:pt x="2265680" y="2722880"/>
                </a:cubicBezTo>
                <a:cubicBezTo>
                  <a:pt x="2270490" y="2711657"/>
                  <a:pt x="2280539" y="2703322"/>
                  <a:pt x="2286000" y="2692400"/>
                </a:cubicBezTo>
                <a:cubicBezTo>
                  <a:pt x="2290789" y="2682821"/>
                  <a:pt x="2291371" y="2671499"/>
                  <a:pt x="2296160" y="2661920"/>
                </a:cubicBezTo>
                <a:cubicBezTo>
                  <a:pt x="2301621" y="2650998"/>
                  <a:pt x="2311019" y="2642362"/>
                  <a:pt x="2316480" y="2631440"/>
                </a:cubicBezTo>
                <a:cubicBezTo>
                  <a:pt x="2321269" y="2621861"/>
                  <a:pt x="2323822" y="2611292"/>
                  <a:pt x="2326640" y="2600960"/>
                </a:cubicBezTo>
                <a:cubicBezTo>
                  <a:pt x="2370918" y="2438609"/>
                  <a:pt x="2327447" y="2596923"/>
                  <a:pt x="2357120" y="2448560"/>
                </a:cubicBezTo>
                <a:cubicBezTo>
                  <a:pt x="2363077" y="2418776"/>
                  <a:pt x="2375208" y="2406354"/>
                  <a:pt x="2387600" y="2377440"/>
                </a:cubicBezTo>
                <a:cubicBezTo>
                  <a:pt x="2391819" y="2367596"/>
                  <a:pt x="2394373" y="2357120"/>
                  <a:pt x="2397760" y="2346960"/>
                </a:cubicBezTo>
                <a:cubicBezTo>
                  <a:pt x="2414956" y="2106213"/>
                  <a:pt x="2414201" y="2182282"/>
                  <a:pt x="2397760" y="1828800"/>
                </a:cubicBezTo>
                <a:cubicBezTo>
                  <a:pt x="2396803" y="1808222"/>
                  <a:pt x="2392596" y="1787825"/>
                  <a:pt x="2387600" y="1767840"/>
                </a:cubicBezTo>
                <a:cubicBezTo>
                  <a:pt x="2382405" y="1747060"/>
                  <a:pt x="2374053" y="1727200"/>
                  <a:pt x="2367280" y="1706880"/>
                </a:cubicBezTo>
                <a:cubicBezTo>
                  <a:pt x="2363893" y="1696720"/>
                  <a:pt x="2359717" y="1686790"/>
                  <a:pt x="2357120" y="1676400"/>
                </a:cubicBezTo>
                <a:cubicBezTo>
                  <a:pt x="2344363" y="1625370"/>
                  <a:pt x="2351376" y="1649007"/>
                  <a:pt x="2336800" y="1605280"/>
                </a:cubicBezTo>
                <a:cubicBezTo>
                  <a:pt x="2331064" y="1427460"/>
                  <a:pt x="2351468" y="1372139"/>
                  <a:pt x="2316480" y="1249680"/>
                </a:cubicBezTo>
                <a:cubicBezTo>
                  <a:pt x="2313538" y="1239382"/>
                  <a:pt x="2311109" y="1228779"/>
                  <a:pt x="2306320" y="1219200"/>
                </a:cubicBezTo>
                <a:cubicBezTo>
                  <a:pt x="2300859" y="1208278"/>
                  <a:pt x="2291461" y="1199642"/>
                  <a:pt x="2286000" y="1188720"/>
                </a:cubicBezTo>
                <a:cubicBezTo>
                  <a:pt x="2243936" y="1104592"/>
                  <a:pt x="2313754" y="1215111"/>
                  <a:pt x="2255520" y="1127760"/>
                </a:cubicBezTo>
                <a:cubicBezTo>
                  <a:pt x="2243199" y="1078474"/>
                  <a:pt x="2232726" y="1039323"/>
                  <a:pt x="2225040" y="985520"/>
                </a:cubicBezTo>
                <a:cubicBezTo>
                  <a:pt x="2221653" y="961813"/>
                  <a:pt x="2220265" y="937734"/>
                  <a:pt x="2214880" y="914400"/>
                </a:cubicBezTo>
                <a:cubicBezTo>
                  <a:pt x="2210064" y="893529"/>
                  <a:pt x="2199755" y="874220"/>
                  <a:pt x="2194560" y="853440"/>
                </a:cubicBezTo>
                <a:cubicBezTo>
                  <a:pt x="2181803" y="802410"/>
                  <a:pt x="2188816" y="826047"/>
                  <a:pt x="2174240" y="782320"/>
                </a:cubicBezTo>
                <a:cubicBezTo>
                  <a:pt x="2170853" y="755227"/>
                  <a:pt x="2163139" y="728328"/>
                  <a:pt x="2164080" y="701040"/>
                </a:cubicBezTo>
                <a:cubicBezTo>
                  <a:pt x="2167223" y="609893"/>
                  <a:pt x="2231717" y="511871"/>
                  <a:pt x="2153920" y="447040"/>
                </a:cubicBezTo>
                <a:cubicBezTo>
                  <a:pt x="2145693" y="440184"/>
                  <a:pt x="2133600" y="440267"/>
                  <a:pt x="2123440" y="436880"/>
                </a:cubicBezTo>
                <a:cubicBezTo>
                  <a:pt x="2109893" y="423333"/>
                  <a:pt x="2098126" y="407735"/>
                  <a:pt x="2082800" y="396240"/>
                </a:cubicBezTo>
                <a:cubicBezTo>
                  <a:pt x="2070683" y="387153"/>
                  <a:pt x="2055310" y="383434"/>
                  <a:pt x="2042160" y="375920"/>
                </a:cubicBezTo>
                <a:cubicBezTo>
                  <a:pt x="2016469" y="361239"/>
                  <a:pt x="1995269" y="342081"/>
                  <a:pt x="1971040" y="325120"/>
                </a:cubicBezTo>
                <a:cubicBezTo>
                  <a:pt x="1951033" y="311115"/>
                  <a:pt x="1933248" y="292203"/>
                  <a:pt x="1910080" y="284480"/>
                </a:cubicBezTo>
                <a:lnTo>
                  <a:pt x="1849120" y="264160"/>
                </a:lnTo>
                <a:cubicBezTo>
                  <a:pt x="1779526" y="194566"/>
                  <a:pt x="1812070" y="219140"/>
                  <a:pt x="1757680" y="182880"/>
                </a:cubicBezTo>
                <a:cubicBezTo>
                  <a:pt x="1744133" y="162560"/>
                  <a:pt x="1740208" y="129643"/>
                  <a:pt x="1717040" y="121920"/>
                </a:cubicBezTo>
                <a:cubicBezTo>
                  <a:pt x="1621885" y="90202"/>
                  <a:pt x="1691444" y="110588"/>
                  <a:pt x="1605280" y="91440"/>
                </a:cubicBezTo>
                <a:cubicBezTo>
                  <a:pt x="1591649" y="88411"/>
                  <a:pt x="1578496" y="83012"/>
                  <a:pt x="1564640" y="81280"/>
                </a:cubicBezTo>
                <a:cubicBezTo>
                  <a:pt x="1524174" y="76222"/>
                  <a:pt x="1483360" y="74507"/>
                  <a:pt x="1442720" y="71120"/>
                </a:cubicBezTo>
                <a:cubicBezTo>
                  <a:pt x="1352207" y="40949"/>
                  <a:pt x="1397585" y="75123"/>
                  <a:pt x="1371600" y="10160"/>
                </a:cubicBezTo>
                <a:cubicBezTo>
                  <a:pt x="1369821" y="5713"/>
                  <a:pt x="1364827" y="3387"/>
                  <a:pt x="1361440" y="0"/>
                </a:cubicBezTo>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300">
              <a:solidFill>
                <a:srgbClr val="000000"/>
              </a:solidFill>
              <a:latin typeface="Times" charset="0"/>
              <a:ea typeface="ＭＳ Ｐゴシック" charset="0"/>
            </a:endParaRPr>
          </a:p>
        </p:txBody>
      </p:sp>
      <p:pic>
        <p:nvPicPr>
          <p:cNvPr id="10" name="Picture 9">
            <a:extLst>
              <a:ext uri="{FF2B5EF4-FFF2-40B4-BE49-F238E27FC236}">
                <a16:creationId xmlns:a16="http://schemas.microsoft.com/office/drawing/2014/main" id="{E744854F-86FD-5588-F4C6-B26ED27C7915}"/>
              </a:ext>
            </a:extLst>
          </p:cNvPr>
          <p:cNvPicPr>
            <a:picLocks noChangeAspect="1"/>
          </p:cNvPicPr>
          <p:nvPr/>
        </p:nvPicPr>
        <p:blipFill>
          <a:blip r:embed="rId6"/>
          <a:stretch>
            <a:fillRect/>
          </a:stretch>
        </p:blipFill>
        <p:spPr>
          <a:xfrm>
            <a:off x="4379069" y="1113532"/>
            <a:ext cx="1095375" cy="3009900"/>
          </a:xfrm>
          <a:prstGeom prst="rect">
            <a:avLst/>
          </a:prstGeom>
        </p:spPr>
      </p:pic>
      <p:pic>
        <p:nvPicPr>
          <p:cNvPr id="12" name="Picture 11">
            <a:extLst>
              <a:ext uri="{FF2B5EF4-FFF2-40B4-BE49-F238E27FC236}">
                <a16:creationId xmlns:a16="http://schemas.microsoft.com/office/drawing/2014/main" id="{675A8FF5-E408-3910-592F-10B24E195F8E}"/>
              </a:ext>
            </a:extLst>
          </p:cNvPr>
          <p:cNvPicPr>
            <a:picLocks noChangeAspect="1"/>
          </p:cNvPicPr>
          <p:nvPr/>
        </p:nvPicPr>
        <p:blipFill>
          <a:blip r:embed="rId7"/>
          <a:stretch>
            <a:fillRect/>
          </a:stretch>
        </p:blipFill>
        <p:spPr>
          <a:xfrm>
            <a:off x="7907126" y="2686067"/>
            <a:ext cx="1085850" cy="3009900"/>
          </a:xfrm>
          <a:prstGeom prst="rect">
            <a:avLst/>
          </a:prstGeom>
        </p:spPr>
      </p:pic>
      <p:pic>
        <p:nvPicPr>
          <p:cNvPr id="13" name="Picture 12">
            <a:extLst>
              <a:ext uri="{FF2B5EF4-FFF2-40B4-BE49-F238E27FC236}">
                <a16:creationId xmlns:a16="http://schemas.microsoft.com/office/drawing/2014/main" id="{5D5B6DFE-0970-DC72-6629-040B5C1797A4}"/>
              </a:ext>
            </a:extLst>
          </p:cNvPr>
          <p:cNvPicPr>
            <a:picLocks noChangeAspect="1"/>
          </p:cNvPicPr>
          <p:nvPr/>
        </p:nvPicPr>
        <p:blipFill>
          <a:blip r:embed="rId8"/>
          <a:stretch>
            <a:fillRect/>
          </a:stretch>
        </p:blipFill>
        <p:spPr>
          <a:xfrm>
            <a:off x="560918" y="2748623"/>
            <a:ext cx="962025" cy="2971800"/>
          </a:xfrm>
          <a:prstGeom prst="rect">
            <a:avLst/>
          </a:prstGeom>
        </p:spPr>
      </p:pic>
      <p:sp>
        <p:nvSpPr>
          <p:cNvPr id="14" name="Text Box 8">
            <a:extLst>
              <a:ext uri="{FF2B5EF4-FFF2-40B4-BE49-F238E27FC236}">
                <a16:creationId xmlns:a16="http://schemas.microsoft.com/office/drawing/2014/main" id="{E977C510-A37A-5489-3619-284E7961A250}"/>
              </a:ext>
            </a:extLst>
          </p:cNvPr>
          <p:cNvSpPr txBox="1">
            <a:spLocks noChangeArrowheads="1"/>
          </p:cNvSpPr>
          <p:nvPr/>
        </p:nvSpPr>
        <p:spPr bwMode="auto">
          <a:xfrm>
            <a:off x="1121041" y="2921459"/>
            <a:ext cx="10953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cristatum</a:t>
            </a:r>
          </a:p>
          <a:p>
            <a:pPr algn="ctr">
              <a:spcBef>
                <a:spcPct val="0"/>
              </a:spcBef>
              <a:buFontTx/>
              <a:buNone/>
            </a:pPr>
            <a:r>
              <a:rPr lang="en-US" altLang="en-US" sz="1500" b="1">
                <a:latin typeface="Helvetica" pitchFamily="2" charset="0"/>
              </a:rPr>
              <a:t>2x</a:t>
            </a:r>
          </a:p>
        </p:txBody>
      </p:sp>
      <p:sp>
        <p:nvSpPr>
          <p:cNvPr id="15" name="Text Box 8">
            <a:extLst>
              <a:ext uri="{FF2B5EF4-FFF2-40B4-BE49-F238E27FC236}">
                <a16:creationId xmlns:a16="http://schemas.microsoft.com/office/drawing/2014/main" id="{F593E3BF-813F-B80E-E48B-3E50721C7B67}"/>
              </a:ext>
            </a:extLst>
          </p:cNvPr>
          <p:cNvSpPr txBox="1">
            <a:spLocks noChangeArrowheads="1"/>
          </p:cNvSpPr>
          <p:nvPr/>
        </p:nvSpPr>
        <p:spPr bwMode="auto">
          <a:xfrm>
            <a:off x="2317454" y="7229110"/>
            <a:ext cx="5257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R                  A               P          C         V</a:t>
            </a:r>
          </a:p>
        </p:txBody>
      </p:sp>
      <p:sp>
        <p:nvSpPr>
          <p:cNvPr id="2" name="Text Box 8">
            <a:extLst>
              <a:ext uri="{FF2B5EF4-FFF2-40B4-BE49-F238E27FC236}">
                <a16:creationId xmlns:a16="http://schemas.microsoft.com/office/drawing/2014/main" id="{823557A0-EEA9-E5AB-3D23-49CEE946094F}"/>
              </a:ext>
            </a:extLst>
          </p:cNvPr>
          <p:cNvSpPr txBox="1">
            <a:spLocks noChangeArrowheads="1"/>
          </p:cNvSpPr>
          <p:nvPr/>
        </p:nvSpPr>
        <p:spPr bwMode="auto">
          <a:xfrm>
            <a:off x="7111787" y="2771418"/>
            <a:ext cx="138148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abscissum</a:t>
            </a:r>
          </a:p>
          <a:p>
            <a:pPr algn="ctr">
              <a:spcBef>
                <a:spcPct val="0"/>
              </a:spcBef>
              <a:buFontTx/>
              <a:buNone/>
            </a:pPr>
            <a:r>
              <a:rPr lang="en-US" altLang="en-US" sz="1500" b="1">
                <a:latin typeface="Helvetica" pitchFamily="2" charset="0"/>
              </a:rPr>
              <a:t>2x</a:t>
            </a:r>
          </a:p>
        </p:txBody>
      </p:sp>
      <p:sp>
        <p:nvSpPr>
          <p:cNvPr id="4" name="Text Box 8">
            <a:extLst>
              <a:ext uri="{FF2B5EF4-FFF2-40B4-BE49-F238E27FC236}">
                <a16:creationId xmlns:a16="http://schemas.microsoft.com/office/drawing/2014/main" id="{135D0746-C43C-C6E2-042D-41B833BDA956}"/>
              </a:ext>
            </a:extLst>
          </p:cNvPr>
          <p:cNvSpPr txBox="1">
            <a:spLocks noChangeArrowheads="1"/>
          </p:cNvSpPr>
          <p:nvPr/>
        </p:nvSpPr>
        <p:spPr bwMode="auto">
          <a:xfrm>
            <a:off x="5237266" y="1349615"/>
            <a:ext cx="10953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plenum</a:t>
            </a:r>
          </a:p>
          <a:p>
            <a:pPr algn="ctr">
              <a:spcBef>
                <a:spcPct val="0"/>
              </a:spcBef>
              <a:buFontTx/>
              <a:buNone/>
            </a:pPr>
            <a:r>
              <a:rPr lang="en-US" altLang="en-US" sz="1500" b="1">
                <a:latin typeface="Helvetica" pitchFamily="2" charset="0"/>
              </a:rPr>
              <a:t>4x</a:t>
            </a:r>
          </a:p>
        </p:txBody>
      </p:sp>
      <p:sp>
        <p:nvSpPr>
          <p:cNvPr id="11" name="Text Box 8">
            <a:extLst>
              <a:ext uri="{FF2B5EF4-FFF2-40B4-BE49-F238E27FC236}">
                <a16:creationId xmlns:a16="http://schemas.microsoft.com/office/drawing/2014/main" id="{2CC27E92-1228-0BE6-72F0-2B69FE9B2DD9}"/>
              </a:ext>
            </a:extLst>
          </p:cNvPr>
          <p:cNvSpPr txBox="1">
            <a:spLocks noChangeArrowheads="1"/>
          </p:cNvSpPr>
          <p:nvPr/>
        </p:nvSpPr>
        <p:spPr bwMode="auto">
          <a:xfrm>
            <a:off x="262844" y="978583"/>
            <a:ext cx="171639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Asplenium</a:t>
            </a:r>
          </a:p>
        </p:txBody>
      </p:sp>
    </p:spTree>
    <p:extLst>
      <p:ext uri="{BB962C8B-B14F-4D97-AF65-F5344CB8AC3E}">
        <p14:creationId xmlns:p14="http://schemas.microsoft.com/office/powerpoint/2010/main" val="25976173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70347F-8D1D-AD28-7E0B-91C9FD0BFABE}"/>
              </a:ext>
            </a:extLst>
          </p:cNvPr>
          <p:cNvPicPr>
            <a:picLocks noChangeAspect="1"/>
          </p:cNvPicPr>
          <p:nvPr/>
        </p:nvPicPr>
        <p:blipFill>
          <a:blip r:embed="rId2"/>
          <a:stretch>
            <a:fillRect/>
          </a:stretch>
        </p:blipFill>
        <p:spPr>
          <a:xfrm>
            <a:off x="-3846794" y="2177123"/>
            <a:ext cx="1076325" cy="3581400"/>
          </a:xfrm>
          <a:prstGeom prst="rect">
            <a:avLst/>
          </a:prstGeom>
        </p:spPr>
      </p:pic>
      <p:pic>
        <p:nvPicPr>
          <p:cNvPr id="6" name="Picture 5">
            <a:extLst>
              <a:ext uri="{FF2B5EF4-FFF2-40B4-BE49-F238E27FC236}">
                <a16:creationId xmlns:a16="http://schemas.microsoft.com/office/drawing/2014/main" id="{7B61D761-F135-45B6-94DA-127F75A119DE}"/>
              </a:ext>
            </a:extLst>
          </p:cNvPr>
          <p:cNvPicPr>
            <a:picLocks noChangeAspect="1"/>
          </p:cNvPicPr>
          <p:nvPr/>
        </p:nvPicPr>
        <p:blipFill>
          <a:blip r:embed="rId3"/>
          <a:stretch>
            <a:fillRect/>
          </a:stretch>
        </p:blipFill>
        <p:spPr>
          <a:xfrm>
            <a:off x="-2359913" y="2374847"/>
            <a:ext cx="1247775" cy="4029075"/>
          </a:xfrm>
          <a:prstGeom prst="rect">
            <a:avLst/>
          </a:prstGeom>
        </p:spPr>
      </p:pic>
      <p:pic>
        <p:nvPicPr>
          <p:cNvPr id="7" name="Picture 6">
            <a:extLst>
              <a:ext uri="{FF2B5EF4-FFF2-40B4-BE49-F238E27FC236}">
                <a16:creationId xmlns:a16="http://schemas.microsoft.com/office/drawing/2014/main" id="{B1B9865B-B9F5-05AE-3C74-CEA548EFD7D9}"/>
              </a:ext>
            </a:extLst>
          </p:cNvPr>
          <p:cNvPicPr>
            <a:picLocks noChangeAspect="1"/>
          </p:cNvPicPr>
          <p:nvPr/>
        </p:nvPicPr>
        <p:blipFill>
          <a:blip r:embed="rId4"/>
          <a:stretch>
            <a:fillRect/>
          </a:stretch>
        </p:blipFill>
        <p:spPr>
          <a:xfrm>
            <a:off x="-2770469" y="8179924"/>
            <a:ext cx="1181100" cy="3962400"/>
          </a:xfrm>
          <a:prstGeom prst="rect">
            <a:avLst/>
          </a:prstGeom>
        </p:spPr>
      </p:pic>
      <p:pic>
        <p:nvPicPr>
          <p:cNvPr id="8" name="Picture 7">
            <a:extLst>
              <a:ext uri="{FF2B5EF4-FFF2-40B4-BE49-F238E27FC236}">
                <a16:creationId xmlns:a16="http://schemas.microsoft.com/office/drawing/2014/main" id="{10983C5C-0BF4-05F1-EB73-BFF318839660}"/>
              </a:ext>
            </a:extLst>
          </p:cNvPr>
          <p:cNvPicPr>
            <a:picLocks noChangeAspect="1"/>
          </p:cNvPicPr>
          <p:nvPr/>
        </p:nvPicPr>
        <p:blipFill>
          <a:blip r:embed="rId5"/>
          <a:stretch>
            <a:fillRect/>
          </a:stretch>
        </p:blipFill>
        <p:spPr>
          <a:xfrm>
            <a:off x="-3870606" y="8203663"/>
            <a:ext cx="771525" cy="4267200"/>
          </a:xfrm>
          <a:prstGeom prst="rect">
            <a:avLst/>
          </a:prstGeom>
        </p:spPr>
      </p:pic>
      <p:sp>
        <p:nvSpPr>
          <p:cNvPr id="3" name="Freeform 2">
            <a:extLst>
              <a:ext uri="{FF2B5EF4-FFF2-40B4-BE49-F238E27FC236}">
                <a16:creationId xmlns:a16="http://schemas.microsoft.com/office/drawing/2014/main" id="{8686A200-865C-3C41-12DE-B926FCF2533A}"/>
              </a:ext>
            </a:extLst>
          </p:cNvPr>
          <p:cNvSpPr/>
          <p:nvPr/>
        </p:nvSpPr>
        <p:spPr bwMode="auto">
          <a:xfrm rot="3993180">
            <a:off x="-1186301" y="900511"/>
            <a:ext cx="665552" cy="965333"/>
          </a:xfrm>
          <a:custGeom>
            <a:avLst/>
            <a:gdLst>
              <a:gd name="connsiteX0" fmla="*/ 1452880 w 2410375"/>
              <a:gd name="connsiteY0" fmla="*/ 30480 h 4511040"/>
              <a:gd name="connsiteX1" fmla="*/ 1381760 w 2410375"/>
              <a:gd name="connsiteY1" fmla="*/ 40640 h 4511040"/>
              <a:gd name="connsiteX2" fmla="*/ 833120 w 2410375"/>
              <a:gd name="connsiteY2" fmla="*/ 60960 h 4511040"/>
              <a:gd name="connsiteX3" fmla="*/ 792480 w 2410375"/>
              <a:gd name="connsiteY3" fmla="*/ 71120 h 4511040"/>
              <a:gd name="connsiteX4" fmla="*/ 721360 w 2410375"/>
              <a:gd name="connsiteY4" fmla="*/ 152400 h 4511040"/>
              <a:gd name="connsiteX5" fmla="*/ 711200 w 2410375"/>
              <a:gd name="connsiteY5" fmla="*/ 182880 h 4511040"/>
              <a:gd name="connsiteX6" fmla="*/ 680720 w 2410375"/>
              <a:gd name="connsiteY6" fmla="*/ 223520 h 4511040"/>
              <a:gd name="connsiteX7" fmla="*/ 660400 w 2410375"/>
              <a:gd name="connsiteY7" fmla="*/ 254000 h 4511040"/>
              <a:gd name="connsiteX8" fmla="*/ 599440 w 2410375"/>
              <a:gd name="connsiteY8" fmla="*/ 325120 h 4511040"/>
              <a:gd name="connsiteX9" fmla="*/ 579120 w 2410375"/>
              <a:gd name="connsiteY9" fmla="*/ 355600 h 4511040"/>
              <a:gd name="connsiteX10" fmla="*/ 548640 w 2410375"/>
              <a:gd name="connsiteY10" fmla="*/ 386080 h 4511040"/>
              <a:gd name="connsiteX11" fmla="*/ 508000 w 2410375"/>
              <a:gd name="connsiteY11" fmla="*/ 447040 h 4511040"/>
              <a:gd name="connsiteX12" fmla="*/ 467360 w 2410375"/>
              <a:gd name="connsiteY12" fmla="*/ 508000 h 4511040"/>
              <a:gd name="connsiteX13" fmla="*/ 447040 w 2410375"/>
              <a:gd name="connsiteY13" fmla="*/ 538480 h 4511040"/>
              <a:gd name="connsiteX14" fmla="*/ 436880 w 2410375"/>
              <a:gd name="connsiteY14" fmla="*/ 568960 h 4511040"/>
              <a:gd name="connsiteX15" fmla="*/ 416560 w 2410375"/>
              <a:gd name="connsiteY15" fmla="*/ 599440 h 4511040"/>
              <a:gd name="connsiteX16" fmla="*/ 396240 w 2410375"/>
              <a:gd name="connsiteY16" fmla="*/ 660400 h 4511040"/>
              <a:gd name="connsiteX17" fmla="*/ 375920 w 2410375"/>
              <a:gd name="connsiteY17" fmla="*/ 721360 h 4511040"/>
              <a:gd name="connsiteX18" fmla="*/ 365760 w 2410375"/>
              <a:gd name="connsiteY18" fmla="*/ 751840 h 4511040"/>
              <a:gd name="connsiteX19" fmla="*/ 345440 w 2410375"/>
              <a:gd name="connsiteY19" fmla="*/ 843280 h 4511040"/>
              <a:gd name="connsiteX20" fmla="*/ 335280 w 2410375"/>
              <a:gd name="connsiteY20" fmla="*/ 904240 h 4511040"/>
              <a:gd name="connsiteX21" fmla="*/ 314960 w 2410375"/>
              <a:gd name="connsiteY21" fmla="*/ 985520 h 4511040"/>
              <a:gd name="connsiteX22" fmla="*/ 294640 w 2410375"/>
              <a:gd name="connsiteY22" fmla="*/ 1097280 h 4511040"/>
              <a:gd name="connsiteX23" fmla="*/ 274320 w 2410375"/>
              <a:gd name="connsiteY23" fmla="*/ 1178560 h 4511040"/>
              <a:gd name="connsiteX24" fmla="*/ 264160 w 2410375"/>
              <a:gd name="connsiteY24" fmla="*/ 1209040 h 4511040"/>
              <a:gd name="connsiteX25" fmla="*/ 243840 w 2410375"/>
              <a:gd name="connsiteY25" fmla="*/ 1290320 h 4511040"/>
              <a:gd name="connsiteX26" fmla="*/ 233680 w 2410375"/>
              <a:gd name="connsiteY26" fmla="*/ 1330960 h 4511040"/>
              <a:gd name="connsiteX27" fmla="*/ 213360 w 2410375"/>
              <a:gd name="connsiteY27" fmla="*/ 1391920 h 4511040"/>
              <a:gd name="connsiteX28" fmla="*/ 193040 w 2410375"/>
              <a:gd name="connsiteY28" fmla="*/ 1422400 h 4511040"/>
              <a:gd name="connsiteX29" fmla="*/ 162560 w 2410375"/>
              <a:gd name="connsiteY29" fmla="*/ 1483360 h 4511040"/>
              <a:gd name="connsiteX30" fmla="*/ 132080 w 2410375"/>
              <a:gd name="connsiteY30" fmla="*/ 1584960 h 4511040"/>
              <a:gd name="connsiteX31" fmla="*/ 121920 w 2410375"/>
              <a:gd name="connsiteY31" fmla="*/ 1615440 h 4511040"/>
              <a:gd name="connsiteX32" fmla="*/ 81280 w 2410375"/>
              <a:gd name="connsiteY32" fmla="*/ 1717040 h 4511040"/>
              <a:gd name="connsiteX33" fmla="*/ 50800 w 2410375"/>
              <a:gd name="connsiteY33" fmla="*/ 1818640 h 4511040"/>
              <a:gd name="connsiteX34" fmla="*/ 30480 w 2410375"/>
              <a:gd name="connsiteY34" fmla="*/ 1960880 h 4511040"/>
              <a:gd name="connsiteX35" fmla="*/ 20320 w 2410375"/>
              <a:gd name="connsiteY35" fmla="*/ 2052320 h 4511040"/>
              <a:gd name="connsiteX36" fmla="*/ 10160 w 2410375"/>
              <a:gd name="connsiteY36" fmla="*/ 2225040 h 4511040"/>
              <a:gd name="connsiteX37" fmla="*/ 0 w 2410375"/>
              <a:gd name="connsiteY37" fmla="*/ 2316480 h 4511040"/>
              <a:gd name="connsiteX38" fmla="*/ 10160 w 2410375"/>
              <a:gd name="connsiteY38" fmla="*/ 2550160 h 4511040"/>
              <a:gd name="connsiteX39" fmla="*/ 40640 w 2410375"/>
              <a:gd name="connsiteY39" fmla="*/ 2885440 h 4511040"/>
              <a:gd name="connsiteX40" fmla="*/ 60960 w 2410375"/>
              <a:gd name="connsiteY40" fmla="*/ 3200400 h 4511040"/>
              <a:gd name="connsiteX41" fmla="*/ 101600 w 2410375"/>
              <a:gd name="connsiteY41" fmla="*/ 3312160 h 4511040"/>
              <a:gd name="connsiteX42" fmla="*/ 121920 w 2410375"/>
              <a:gd name="connsiteY42" fmla="*/ 3373120 h 4511040"/>
              <a:gd name="connsiteX43" fmla="*/ 132080 w 2410375"/>
              <a:gd name="connsiteY43" fmla="*/ 3403600 h 4511040"/>
              <a:gd name="connsiteX44" fmla="*/ 152400 w 2410375"/>
              <a:gd name="connsiteY44" fmla="*/ 3464560 h 4511040"/>
              <a:gd name="connsiteX45" fmla="*/ 162560 w 2410375"/>
              <a:gd name="connsiteY45" fmla="*/ 3495040 h 4511040"/>
              <a:gd name="connsiteX46" fmla="*/ 172720 w 2410375"/>
              <a:gd name="connsiteY46" fmla="*/ 3545840 h 4511040"/>
              <a:gd name="connsiteX47" fmla="*/ 182880 w 2410375"/>
              <a:gd name="connsiteY47" fmla="*/ 3586480 h 4511040"/>
              <a:gd name="connsiteX48" fmla="*/ 193040 w 2410375"/>
              <a:gd name="connsiteY48" fmla="*/ 3647440 h 4511040"/>
              <a:gd name="connsiteX49" fmla="*/ 213360 w 2410375"/>
              <a:gd name="connsiteY49" fmla="*/ 3728720 h 4511040"/>
              <a:gd name="connsiteX50" fmla="*/ 223520 w 2410375"/>
              <a:gd name="connsiteY50" fmla="*/ 3789680 h 4511040"/>
              <a:gd name="connsiteX51" fmla="*/ 233680 w 2410375"/>
              <a:gd name="connsiteY51" fmla="*/ 3881120 h 4511040"/>
              <a:gd name="connsiteX52" fmla="*/ 243840 w 2410375"/>
              <a:gd name="connsiteY52" fmla="*/ 3931920 h 4511040"/>
              <a:gd name="connsiteX53" fmla="*/ 264160 w 2410375"/>
              <a:gd name="connsiteY53" fmla="*/ 4053840 h 4511040"/>
              <a:gd name="connsiteX54" fmla="*/ 274320 w 2410375"/>
              <a:gd name="connsiteY54" fmla="*/ 4094480 h 4511040"/>
              <a:gd name="connsiteX55" fmla="*/ 294640 w 2410375"/>
              <a:gd name="connsiteY55" fmla="*/ 4185920 h 4511040"/>
              <a:gd name="connsiteX56" fmla="*/ 335280 w 2410375"/>
              <a:gd name="connsiteY56" fmla="*/ 4287520 h 4511040"/>
              <a:gd name="connsiteX57" fmla="*/ 355600 w 2410375"/>
              <a:gd name="connsiteY57" fmla="*/ 4348480 h 4511040"/>
              <a:gd name="connsiteX58" fmla="*/ 375920 w 2410375"/>
              <a:gd name="connsiteY58" fmla="*/ 4378960 h 4511040"/>
              <a:gd name="connsiteX59" fmla="*/ 396240 w 2410375"/>
              <a:gd name="connsiteY59" fmla="*/ 4439920 h 4511040"/>
              <a:gd name="connsiteX60" fmla="*/ 406400 w 2410375"/>
              <a:gd name="connsiteY60" fmla="*/ 4470400 h 4511040"/>
              <a:gd name="connsiteX61" fmla="*/ 457200 w 2410375"/>
              <a:gd name="connsiteY61" fmla="*/ 4419600 h 4511040"/>
              <a:gd name="connsiteX62" fmla="*/ 538480 w 2410375"/>
              <a:gd name="connsiteY62" fmla="*/ 4460240 h 4511040"/>
              <a:gd name="connsiteX63" fmla="*/ 619760 w 2410375"/>
              <a:gd name="connsiteY63" fmla="*/ 4480560 h 4511040"/>
              <a:gd name="connsiteX64" fmla="*/ 721360 w 2410375"/>
              <a:gd name="connsiteY64" fmla="*/ 4511040 h 4511040"/>
              <a:gd name="connsiteX65" fmla="*/ 883920 w 2410375"/>
              <a:gd name="connsiteY65" fmla="*/ 4500880 h 4511040"/>
              <a:gd name="connsiteX66" fmla="*/ 924560 w 2410375"/>
              <a:gd name="connsiteY66" fmla="*/ 4490720 h 4511040"/>
              <a:gd name="connsiteX67" fmla="*/ 975360 w 2410375"/>
              <a:gd name="connsiteY67" fmla="*/ 4480560 h 4511040"/>
              <a:gd name="connsiteX68" fmla="*/ 1005840 w 2410375"/>
              <a:gd name="connsiteY68" fmla="*/ 4470400 h 4511040"/>
              <a:gd name="connsiteX69" fmla="*/ 1148080 w 2410375"/>
              <a:gd name="connsiteY69" fmla="*/ 4450080 h 4511040"/>
              <a:gd name="connsiteX70" fmla="*/ 1300480 w 2410375"/>
              <a:gd name="connsiteY70" fmla="*/ 4429760 h 4511040"/>
              <a:gd name="connsiteX71" fmla="*/ 1412240 w 2410375"/>
              <a:gd name="connsiteY71" fmla="*/ 4399280 h 4511040"/>
              <a:gd name="connsiteX72" fmla="*/ 1473200 w 2410375"/>
              <a:gd name="connsiteY72" fmla="*/ 4389120 h 4511040"/>
              <a:gd name="connsiteX73" fmla="*/ 1513840 w 2410375"/>
              <a:gd name="connsiteY73" fmla="*/ 4378960 h 4511040"/>
              <a:gd name="connsiteX74" fmla="*/ 1574800 w 2410375"/>
              <a:gd name="connsiteY74" fmla="*/ 4368800 h 4511040"/>
              <a:gd name="connsiteX75" fmla="*/ 1605280 w 2410375"/>
              <a:gd name="connsiteY75" fmla="*/ 4358640 h 4511040"/>
              <a:gd name="connsiteX76" fmla="*/ 1706880 w 2410375"/>
              <a:gd name="connsiteY76" fmla="*/ 4328160 h 4511040"/>
              <a:gd name="connsiteX77" fmla="*/ 1788160 w 2410375"/>
              <a:gd name="connsiteY77" fmla="*/ 4277360 h 4511040"/>
              <a:gd name="connsiteX78" fmla="*/ 1849120 w 2410375"/>
              <a:gd name="connsiteY78" fmla="*/ 4236720 h 4511040"/>
              <a:gd name="connsiteX79" fmla="*/ 1920240 w 2410375"/>
              <a:gd name="connsiteY79" fmla="*/ 4196080 h 4511040"/>
              <a:gd name="connsiteX80" fmla="*/ 1960880 w 2410375"/>
              <a:gd name="connsiteY80" fmla="*/ 4165600 h 4511040"/>
              <a:gd name="connsiteX81" fmla="*/ 1991360 w 2410375"/>
              <a:gd name="connsiteY81" fmla="*/ 4135120 h 4511040"/>
              <a:gd name="connsiteX82" fmla="*/ 2052320 w 2410375"/>
              <a:gd name="connsiteY82" fmla="*/ 4084320 h 4511040"/>
              <a:gd name="connsiteX83" fmla="*/ 2082800 w 2410375"/>
              <a:gd name="connsiteY83" fmla="*/ 4023360 h 4511040"/>
              <a:gd name="connsiteX84" fmla="*/ 2092960 w 2410375"/>
              <a:gd name="connsiteY84" fmla="*/ 3992880 h 4511040"/>
              <a:gd name="connsiteX85" fmla="*/ 2123440 w 2410375"/>
              <a:gd name="connsiteY85" fmla="*/ 3860800 h 4511040"/>
              <a:gd name="connsiteX86" fmla="*/ 2133600 w 2410375"/>
              <a:gd name="connsiteY86" fmla="*/ 3362960 h 4511040"/>
              <a:gd name="connsiteX87" fmla="*/ 2153920 w 2410375"/>
              <a:gd name="connsiteY87" fmla="*/ 3068320 h 4511040"/>
              <a:gd name="connsiteX88" fmla="*/ 2164080 w 2410375"/>
              <a:gd name="connsiteY88" fmla="*/ 3037840 h 4511040"/>
              <a:gd name="connsiteX89" fmla="*/ 2184400 w 2410375"/>
              <a:gd name="connsiteY89" fmla="*/ 2966720 h 4511040"/>
              <a:gd name="connsiteX90" fmla="*/ 2204720 w 2410375"/>
              <a:gd name="connsiteY90" fmla="*/ 2926080 h 4511040"/>
              <a:gd name="connsiteX91" fmla="*/ 2214880 w 2410375"/>
              <a:gd name="connsiteY91" fmla="*/ 2885440 h 4511040"/>
              <a:gd name="connsiteX92" fmla="*/ 2245360 w 2410375"/>
              <a:gd name="connsiteY92" fmla="*/ 2794000 h 4511040"/>
              <a:gd name="connsiteX93" fmla="*/ 2255520 w 2410375"/>
              <a:gd name="connsiteY93" fmla="*/ 2763520 h 4511040"/>
              <a:gd name="connsiteX94" fmla="*/ 2265680 w 2410375"/>
              <a:gd name="connsiteY94" fmla="*/ 2722880 h 4511040"/>
              <a:gd name="connsiteX95" fmla="*/ 2286000 w 2410375"/>
              <a:gd name="connsiteY95" fmla="*/ 2692400 h 4511040"/>
              <a:gd name="connsiteX96" fmla="*/ 2296160 w 2410375"/>
              <a:gd name="connsiteY96" fmla="*/ 2661920 h 4511040"/>
              <a:gd name="connsiteX97" fmla="*/ 2316480 w 2410375"/>
              <a:gd name="connsiteY97" fmla="*/ 2631440 h 4511040"/>
              <a:gd name="connsiteX98" fmla="*/ 2326640 w 2410375"/>
              <a:gd name="connsiteY98" fmla="*/ 2600960 h 4511040"/>
              <a:gd name="connsiteX99" fmla="*/ 2357120 w 2410375"/>
              <a:gd name="connsiteY99" fmla="*/ 2448560 h 4511040"/>
              <a:gd name="connsiteX100" fmla="*/ 2387600 w 2410375"/>
              <a:gd name="connsiteY100" fmla="*/ 2377440 h 4511040"/>
              <a:gd name="connsiteX101" fmla="*/ 2397760 w 2410375"/>
              <a:gd name="connsiteY101" fmla="*/ 2346960 h 4511040"/>
              <a:gd name="connsiteX102" fmla="*/ 2397760 w 2410375"/>
              <a:gd name="connsiteY102" fmla="*/ 1828800 h 4511040"/>
              <a:gd name="connsiteX103" fmla="*/ 2387600 w 2410375"/>
              <a:gd name="connsiteY103" fmla="*/ 1767840 h 4511040"/>
              <a:gd name="connsiteX104" fmla="*/ 2367280 w 2410375"/>
              <a:gd name="connsiteY104" fmla="*/ 1706880 h 4511040"/>
              <a:gd name="connsiteX105" fmla="*/ 2357120 w 2410375"/>
              <a:gd name="connsiteY105" fmla="*/ 1676400 h 4511040"/>
              <a:gd name="connsiteX106" fmla="*/ 2336800 w 2410375"/>
              <a:gd name="connsiteY106" fmla="*/ 1605280 h 4511040"/>
              <a:gd name="connsiteX107" fmla="*/ 2316480 w 2410375"/>
              <a:gd name="connsiteY107" fmla="*/ 1249680 h 4511040"/>
              <a:gd name="connsiteX108" fmla="*/ 2306320 w 2410375"/>
              <a:gd name="connsiteY108" fmla="*/ 1219200 h 4511040"/>
              <a:gd name="connsiteX109" fmla="*/ 2286000 w 2410375"/>
              <a:gd name="connsiteY109" fmla="*/ 1188720 h 4511040"/>
              <a:gd name="connsiteX110" fmla="*/ 2255520 w 2410375"/>
              <a:gd name="connsiteY110" fmla="*/ 1127760 h 4511040"/>
              <a:gd name="connsiteX111" fmla="*/ 2225040 w 2410375"/>
              <a:gd name="connsiteY111" fmla="*/ 985520 h 4511040"/>
              <a:gd name="connsiteX112" fmla="*/ 2214880 w 2410375"/>
              <a:gd name="connsiteY112" fmla="*/ 914400 h 4511040"/>
              <a:gd name="connsiteX113" fmla="*/ 2194560 w 2410375"/>
              <a:gd name="connsiteY113" fmla="*/ 853440 h 4511040"/>
              <a:gd name="connsiteX114" fmla="*/ 2174240 w 2410375"/>
              <a:gd name="connsiteY114" fmla="*/ 782320 h 4511040"/>
              <a:gd name="connsiteX115" fmla="*/ 2164080 w 2410375"/>
              <a:gd name="connsiteY115" fmla="*/ 701040 h 4511040"/>
              <a:gd name="connsiteX116" fmla="*/ 2153920 w 2410375"/>
              <a:gd name="connsiteY116" fmla="*/ 447040 h 4511040"/>
              <a:gd name="connsiteX117" fmla="*/ 2123440 w 2410375"/>
              <a:gd name="connsiteY117" fmla="*/ 436880 h 4511040"/>
              <a:gd name="connsiteX118" fmla="*/ 2082800 w 2410375"/>
              <a:gd name="connsiteY118" fmla="*/ 396240 h 4511040"/>
              <a:gd name="connsiteX119" fmla="*/ 2042160 w 2410375"/>
              <a:gd name="connsiteY119" fmla="*/ 375920 h 4511040"/>
              <a:gd name="connsiteX120" fmla="*/ 1971040 w 2410375"/>
              <a:gd name="connsiteY120" fmla="*/ 325120 h 4511040"/>
              <a:gd name="connsiteX121" fmla="*/ 1910080 w 2410375"/>
              <a:gd name="connsiteY121" fmla="*/ 284480 h 4511040"/>
              <a:gd name="connsiteX122" fmla="*/ 1849120 w 2410375"/>
              <a:gd name="connsiteY122" fmla="*/ 264160 h 4511040"/>
              <a:gd name="connsiteX123" fmla="*/ 1757680 w 2410375"/>
              <a:gd name="connsiteY123" fmla="*/ 182880 h 4511040"/>
              <a:gd name="connsiteX124" fmla="*/ 1717040 w 2410375"/>
              <a:gd name="connsiteY124" fmla="*/ 121920 h 4511040"/>
              <a:gd name="connsiteX125" fmla="*/ 1605280 w 2410375"/>
              <a:gd name="connsiteY125" fmla="*/ 91440 h 4511040"/>
              <a:gd name="connsiteX126" fmla="*/ 1564640 w 2410375"/>
              <a:gd name="connsiteY126" fmla="*/ 81280 h 4511040"/>
              <a:gd name="connsiteX127" fmla="*/ 1442720 w 2410375"/>
              <a:gd name="connsiteY127" fmla="*/ 71120 h 4511040"/>
              <a:gd name="connsiteX128" fmla="*/ 1371600 w 2410375"/>
              <a:gd name="connsiteY128" fmla="*/ 10160 h 4511040"/>
              <a:gd name="connsiteX129" fmla="*/ 1361440 w 2410375"/>
              <a:gd name="connsiteY129" fmla="*/ 0 h 4511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410375" h="4511040">
                <a:moveTo>
                  <a:pt x="1452880" y="30480"/>
                </a:moveTo>
                <a:cubicBezTo>
                  <a:pt x="1429173" y="33867"/>
                  <a:pt x="1405691" y="39754"/>
                  <a:pt x="1381760" y="40640"/>
                </a:cubicBezTo>
                <a:lnTo>
                  <a:pt x="833120" y="60960"/>
                </a:lnTo>
                <a:cubicBezTo>
                  <a:pt x="819382" y="63458"/>
                  <a:pt x="806027" y="67733"/>
                  <a:pt x="792480" y="71120"/>
                </a:cubicBezTo>
                <a:cubicBezTo>
                  <a:pt x="756920" y="94827"/>
                  <a:pt x="738293" y="101600"/>
                  <a:pt x="721360" y="152400"/>
                </a:cubicBezTo>
                <a:cubicBezTo>
                  <a:pt x="717973" y="162560"/>
                  <a:pt x="716513" y="173581"/>
                  <a:pt x="711200" y="182880"/>
                </a:cubicBezTo>
                <a:cubicBezTo>
                  <a:pt x="702799" y="197582"/>
                  <a:pt x="690562" y="209741"/>
                  <a:pt x="680720" y="223520"/>
                </a:cubicBezTo>
                <a:cubicBezTo>
                  <a:pt x="673623" y="233456"/>
                  <a:pt x="667497" y="244064"/>
                  <a:pt x="660400" y="254000"/>
                </a:cubicBezTo>
                <a:cubicBezTo>
                  <a:pt x="584301" y="360539"/>
                  <a:pt x="673288" y="236503"/>
                  <a:pt x="599440" y="325120"/>
                </a:cubicBezTo>
                <a:cubicBezTo>
                  <a:pt x="591623" y="334501"/>
                  <a:pt x="586937" y="346219"/>
                  <a:pt x="579120" y="355600"/>
                </a:cubicBezTo>
                <a:cubicBezTo>
                  <a:pt x="569922" y="366638"/>
                  <a:pt x="557461" y="374738"/>
                  <a:pt x="548640" y="386080"/>
                </a:cubicBezTo>
                <a:cubicBezTo>
                  <a:pt x="533647" y="405357"/>
                  <a:pt x="521547" y="426720"/>
                  <a:pt x="508000" y="447040"/>
                </a:cubicBezTo>
                <a:lnTo>
                  <a:pt x="467360" y="508000"/>
                </a:lnTo>
                <a:cubicBezTo>
                  <a:pt x="460587" y="518160"/>
                  <a:pt x="450901" y="526896"/>
                  <a:pt x="447040" y="538480"/>
                </a:cubicBezTo>
                <a:cubicBezTo>
                  <a:pt x="443653" y="548640"/>
                  <a:pt x="441669" y="559381"/>
                  <a:pt x="436880" y="568960"/>
                </a:cubicBezTo>
                <a:cubicBezTo>
                  <a:pt x="431419" y="579882"/>
                  <a:pt x="421519" y="588282"/>
                  <a:pt x="416560" y="599440"/>
                </a:cubicBezTo>
                <a:cubicBezTo>
                  <a:pt x="407861" y="619013"/>
                  <a:pt x="403013" y="640080"/>
                  <a:pt x="396240" y="660400"/>
                </a:cubicBezTo>
                <a:lnTo>
                  <a:pt x="375920" y="721360"/>
                </a:lnTo>
                <a:cubicBezTo>
                  <a:pt x="372533" y="731520"/>
                  <a:pt x="368357" y="741450"/>
                  <a:pt x="365760" y="751840"/>
                </a:cubicBezTo>
                <a:cubicBezTo>
                  <a:pt x="354888" y="795327"/>
                  <a:pt x="354039" y="795986"/>
                  <a:pt x="345440" y="843280"/>
                </a:cubicBezTo>
                <a:cubicBezTo>
                  <a:pt x="341755" y="863548"/>
                  <a:pt x="339596" y="884097"/>
                  <a:pt x="335280" y="904240"/>
                </a:cubicBezTo>
                <a:cubicBezTo>
                  <a:pt x="329428" y="931547"/>
                  <a:pt x="319551" y="957973"/>
                  <a:pt x="314960" y="985520"/>
                </a:cubicBezTo>
                <a:cubicBezTo>
                  <a:pt x="308737" y="1022859"/>
                  <a:pt x="303160" y="1060360"/>
                  <a:pt x="294640" y="1097280"/>
                </a:cubicBezTo>
                <a:cubicBezTo>
                  <a:pt x="288360" y="1124492"/>
                  <a:pt x="283151" y="1152066"/>
                  <a:pt x="274320" y="1178560"/>
                </a:cubicBezTo>
                <a:cubicBezTo>
                  <a:pt x="270933" y="1188720"/>
                  <a:pt x="266978" y="1198708"/>
                  <a:pt x="264160" y="1209040"/>
                </a:cubicBezTo>
                <a:cubicBezTo>
                  <a:pt x="256812" y="1235983"/>
                  <a:pt x="250613" y="1263227"/>
                  <a:pt x="243840" y="1290320"/>
                </a:cubicBezTo>
                <a:cubicBezTo>
                  <a:pt x="240453" y="1303867"/>
                  <a:pt x="238096" y="1317713"/>
                  <a:pt x="233680" y="1330960"/>
                </a:cubicBezTo>
                <a:cubicBezTo>
                  <a:pt x="226907" y="1351280"/>
                  <a:pt x="225241" y="1374098"/>
                  <a:pt x="213360" y="1391920"/>
                </a:cubicBezTo>
                <a:cubicBezTo>
                  <a:pt x="206587" y="1402080"/>
                  <a:pt x="198501" y="1411478"/>
                  <a:pt x="193040" y="1422400"/>
                </a:cubicBezTo>
                <a:cubicBezTo>
                  <a:pt x="150976" y="1506528"/>
                  <a:pt x="220794" y="1396009"/>
                  <a:pt x="162560" y="1483360"/>
                </a:cubicBezTo>
                <a:cubicBezTo>
                  <a:pt x="147205" y="1544780"/>
                  <a:pt x="156816" y="1510753"/>
                  <a:pt x="132080" y="1584960"/>
                </a:cubicBezTo>
                <a:cubicBezTo>
                  <a:pt x="128693" y="1595120"/>
                  <a:pt x="126709" y="1605861"/>
                  <a:pt x="121920" y="1615440"/>
                </a:cubicBezTo>
                <a:cubicBezTo>
                  <a:pt x="92021" y="1675238"/>
                  <a:pt x="106389" y="1641712"/>
                  <a:pt x="81280" y="1717040"/>
                </a:cubicBezTo>
                <a:cubicBezTo>
                  <a:pt x="70052" y="1750724"/>
                  <a:pt x="57785" y="1783716"/>
                  <a:pt x="50800" y="1818640"/>
                </a:cubicBezTo>
                <a:cubicBezTo>
                  <a:pt x="41707" y="1864105"/>
                  <a:pt x="35831" y="1915394"/>
                  <a:pt x="30480" y="1960880"/>
                </a:cubicBezTo>
                <a:cubicBezTo>
                  <a:pt x="26897" y="1991338"/>
                  <a:pt x="22672" y="2021743"/>
                  <a:pt x="20320" y="2052320"/>
                </a:cubicBezTo>
                <a:cubicBezTo>
                  <a:pt x="15897" y="2109823"/>
                  <a:pt x="14583" y="2167537"/>
                  <a:pt x="10160" y="2225040"/>
                </a:cubicBezTo>
                <a:cubicBezTo>
                  <a:pt x="7808" y="2255617"/>
                  <a:pt x="3387" y="2286000"/>
                  <a:pt x="0" y="2316480"/>
                </a:cubicBezTo>
                <a:cubicBezTo>
                  <a:pt x="3387" y="2394373"/>
                  <a:pt x="5193" y="2472351"/>
                  <a:pt x="10160" y="2550160"/>
                </a:cubicBezTo>
                <a:cubicBezTo>
                  <a:pt x="20450" y="2711371"/>
                  <a:pt x="26202" y="2755497"/>
                  <a:pt x="40640" y="2885440"/>
                </a:cubicBezTo>
                <a:cubicBezTo>
                  <a:pt x="44050" y="2967279"/>
                  <a:pt x="41576" y="3103479"/>
                  <a:pt x="60960" y="3200400"/>
                </a:cubicBezTo>
                <a:cubicBezTo>
                  <a:pt x="98113" y="3386164"/>
                  <a:pt x="59724" y="3217938"/>
                  <a:pt x="101600" y="3312160"/>
                </a:cubicBezTo>
                <a:cubicBezTo>
                  <a:pt x="110299" y="3331733"/>
                  <a:pt x="115147" y="3352800"/>
                  <a:pt x="121920" y="3373120"/>
                </a:cubicBezTo>
                <a:lnTo>
                  <a:pt x="132080" y="3403600"/>
                </a:lnTo>
                <a:lnTo>
                  <a:pt x="152400" y="3464560"/>
                </a:lnTo>
                <a:cubicBezTo>
                  <a:pt x="155787" y="3474720"/>
                  <a:pt x="160460" y="3484538"/>
                  <a:pt x="162560" y="3495040"/>
                </a:cubicBezTo>
                <a:cubicBezTo>
                  <a:pt x="165947" y="3511973"/>
                  <a:pt x="168974" y="3528983"/>
                  <a:pt x="172720" y="3545840"/>
                </a:cubicBezTo>
                <a:cubicBezTo>
                  <a:pt x="175749" y="3559471"/>
                  <a:pt x="180142" y="3572788"/>
                  <a:pt x="182880" y="3586480"/>
                </a:cubicBezTo>
                <a:cubicBezTo>
                  <a:pt x="186920" y="3606680"/>
                  <a:pt x="188724" y="3627297"/>
                  <a:pt x="193040" y="3647440"/>
                </a:cubicBezTo>
                <a:cubicBezTo>
                  <a:pt x="198892" y="3674747"/>
                  <a:pt x="208769" y="3701173"/>
                  <a:pt x="213360" y="3728720"/>
                </a:cubicBezTo>
                <a:cubicBezTo>
                  <a:pt x="216747" y="3749040"/>
                  <a:pt x="220797" y="3769260"/>
                  <a:pt x="223520" y="3789680"/>
                </a:cubicBezTo>
                <a:cubicBezTo>
                  <a:pt x="227573" y="3820079"/>
                  <a:pt x="229343" y="3850761"/>
                  <a:pt x="233680" y="3881120"/>
                </a:cubicBezTo>
                <a:cubicBezTo>
                  <a:pt x="236122" y="3898215"/>
                  <a:pt x="240839" y="3914914"/>
                  <a:pt x="243840" y="3931920"/>
                </a:cubicBezTo>
                <a:cubicBezTo>
                  <a:pt x="251000" y="3972494"/>
                  <a:pt x="254167" y="4013870"/>
                  <a:pt x="264160" y="4053840"/>
                </a:cubicBezTo>
                <a:cubicBezTo>
                  <a:pt x="267547" y="4067387"/>
                  <a:pt x="271291" y="4080849"/>
                  <a:pt x="274320" y="4094480"/>
                </a:cubicBezTo>
                <a:cubicBezTo>
                  <a:pt x="282607" y="4131770"/>
                  <a:pt x="284021" y="4150523"/>
                  <a:pt x="294640" y="4185920"/>
                </a:cubicBezTo>
                <a:cubicBezTo>
                  <a:pt x="335076" y="4320706"/>
                  <a:pt x="294544" y="4185679"/>
                  <a:pt x="335280" y="4287520"/>
                </a:cubicBezTo>
                <a:cubicBezTo>
                  <a:pt x="343235" y="4307407"/>
                  <a:pt x="346901" y="4328907"/>
                  <a:pt x="355600" y="4348480"/>
                </a:cubicBezTo>
                <a:cubicBezTo>
                  <a:pt x="360559" y="4359638"/>
                  <a:pt x="370961" y="4367802"/>
                  <a:pt x="375920" y="4378960"/>
                </a:cubicBezTo>
                <a:cubicBezTo>
                  <a:pt x="384619" y="4398533"/>
                  <a:pt x="389467" y="4419600"/>
                  <a:pt x="396240" y="4439920"/>
                </a:cubicBezTo>
                <a:lnTo>
                  <a:pt x="406400" y="4470400"/>
                </a:lnTo>
                <a:cubicBezTo>
                  <a:pt x="413874" y="4447979"/>
                  <a:pt x="417553" y="4412992"/>
                  <a:pt x="457200" y="4419600"/>
                </a:cubicBezTo>
                <a:cubicBezTo>
                  <a:pt x="487079" y="4424580"/>
                  <a:pt x="509093" y="4452893"/>
                  <a:pt x="538480" y="4460240"/>
                </a:cubicBezTo>
                <a:cubicBezTo>
                  <a:pt x="565573" y="4467013"/>
                  <a:pt x="593830" y="4470188"/>
                  <a:pt x="619760" y="4480560"/>
                </a:cubicBezTo>
                <a:cubicBezTo>
                  <a:pt x="686594" y="4507293"/>
                  <a:pt x="652676" y="4497303"/>
                  <a:pt x="721360" y="4511040"/>
                </a:cubicBezTo>
                <a:cubicBezTo>
                  <a:pt x="775547" y="4507653"/>
                  <a:pt x="829897" y="4506282"/>
                  <a:pt x="883920" y="4500880"/>
                </a:cubicBezTo>
                <a:cubicBezTo>
                  <a:pt x="897814" y="4499491"/>
                  <a:pt x="910929" y="4493749"/>
                  <a:pt x="924560" y="4490720"/>
                </a:cubicBezTo>
                <a:cubicBezTo>
                  <a:pt x="941417" y="4486974"/>
                  <a:pt x="958607" y="4484748"/>
                  <a:pt x="975360" y="4480560"/>
                </a:cubicBezTo>
                <a:cubicBezTo>
                  <a:pt x="985750" y="4477963"/>
                  <a:pt x="995293" y="4472261"/>
                  <a:pt x="1005840" y="4470400"/>
                </a:cubicBezTo>
                <a:cubicBezTo>
                  <a:pt x="1053006" y="4462077"/>
                  <a:pt x="1100478" y="4455369"/>
                  <a:pt x="1148080" y="4450080"/>
                </a:cubicBezTo>
                <a:cubicBezTo>
                  <a:pt x="1209075" y="4443303"/>
                  <a:pt x="1243474" y="4441161"/>
                  <a:pt x="1300480" y="4429760"/>
                </a:cubicBezTo>
                <a:cubicBezTo>
                  <a:pt x="1345636" y="4420729"/>
                  <a:pt x="1361954" y="4410885"/>
                  <a:pt x="1412240" y="4399280"/>
                </a:cubicBezTo>
                <a:cubicBezTo>
                  <a:pt x="1432313" y="4394648"/>
                  <a:pt x="1453000" y="4393160"/>
                  <a:pt x="1473200" y="4389120"/>
                </a:cubicBezTo>
                <a:cubicBezTo>
                  <a:pt x="1486892" y="4386382"/>
                  <a:pt x="1500148" y="4381698"/>
                  <a:pt x="1513840" y="4378960"/>
                </a:cubicBezTo>
                <a:cubicBezTo>
                  <a:pt x="1534040" y="4374920"/>
                  <a:pt x="1554690" y="4373269"/>
                  <a:pt x="1574800" y="4368800"/>
                </a:cubicBezTo>
                <a:cubicBezTo>
                  <a:pt x="1585255" y="4366477"/>
                  <a:pt x="1594982" y="4361582"/>
                  <a:pt x="1605280" y="4358640"/>
                </a:cubicBezTo>
                <a:cubicBezTo>
                  <a:pt x="1639310" y="4348917"/>
                  <a:pt x="1674687" y="4344256"/>
                  <a:pt x="1706880" y="4328160"/>
                </a:cubicBezTo>
                <a:cubicBezTo>
                  <a:pt x="1774462" y="4294369"/>
                  <a:pt x="1722214" y="4323522"/>
                  <a:pt x="1788160" y="4277360"/>
                </a:cubicBezTo>
                <a:cubicBezTo>
                  <a:pt x="1808167" y="4263355"/>
                  <a:pt x="1829583" y="4251373"/>
                  <a:pt x="1849120" y="4236720"/>
                </a:cubicBezTo>
                <a:cubicBezTo>
                  <a:pt x="1898328" y="4199814"/>
                  <a:pt x="1873696" y="4211595"/>
                  <a:pt x="1920240" y="4196080"/>
                </a:cubicBezTo>
                <a:cubicBezTo>
                  <a:pt x="1933787" y="4185920"/>
                  <a:pt x="1948023" y="4176620"/>
                  <a:pt x="1960880" y="4165600"/>
                </a:cubicBezTo>
                <a:cubicBezTo>
                  <a:pt x="1971789" y="4156249"/>
                  <a:pt x="1980322" y="4144318"/>
                  <a:pt x="1991360" y="4135120"/>
                </a:cubicBezTo>
                <a:cubicBezTo>
                  <a:pt x="2076230" y="4064395"/>
                  <a:pt x="1963272" y="4173368"/>
                  <a:pt x="2052320" y="4084320"/>
                </a:cubicBezTo>
                <a:cubicBezTo>
                  <a:pt x="2077857" y="4007708"/>
                  <a:pt x="2043409" y="4102142"/>
                  <a:pt x="2082800" y="4023360"/>
                </a:cubicBezTo>
                <a:cubicBezTo>
                  <a:pt x="2087589" y="4013781"/>
                  <a:pt x="2090142" y="4003212"/>
                  <a:pt x="2092960" y="3992880"/>
                </a:cubicBezTo>
                <a:cubicBezTo>
                  <a:pt x="2111341" y="3925482"/>
                  <a:pt x="2111592" y="3920042"/>
                  <a:pt x="2123440" y="3860800"/>
                </a:cubicBezTo>
                <a:cubicBezTo>
                  <a:pt x="2126827" y="3694853"/>
                  <a:pt x="2128720" y="3528869"/>
                  <a:pt x="2133600" y="3362960"/>
                </a:cubicBezTo>
                <a:cubicBezTo>
                  <a:pt x="2135038" y="3314056"/>
                  <a:pt x="2142900" y="3139949"/>
                  <a:pt x="2153920" y="3068320"/>
                </a:cubicBezTo>
                <a:cubicBezTo>
                  <a:pt x="2155548" y="3057735"/>
                  <a:pt x="2161138" y="3048138"/>
                  <a:pt x="2164080" y="3037840"/>
                </a:cubicBezTo>
                <a:cubicBezTo>
                  <a:pt x="2171445" y="3012061"/>
                  <a:pt x="2173960" y="2991080"/>
                  <a:pt x="2184400" y="2966720"/>
                </a:cubicBezTo>
                <a:cubicBezTo>
                  <a:pt x="2190366" y="2952799"/>
                  <a:pt x="2199402" y="2940261"/>
                  <a:pt x="2204720" y="2926080"/>
                </a:cubicBezTo>
                <a:cubicBezTo>
                  <a:pt x="2209623" y="2913005"/>
                  <a:pt x="2210868" y="2898815"/>
                  <a:pt x="2214880" y="2885440"/>
                </a:cubicBezTo>
                <a:lnTo>
                  <a:pt x="2245360" y="2794000"/>
                </a:lnTo>
                <a:cubicBezTo>
                  <a:pt x="2248747" y="2783840"/>
                  <a:pt x="2252923" y="2773910"/>
                  <a:pt x="2255520" y="2763520"/>
                </a:cubicBezTo>
                <a:cubicBezTo>
                  <a:pt x="2258907" y="2749973"/>
                  <a:pt x="2260179" y="2735715"/>
                  <a:pt x="2265680" y="2722880"/>
                </a:cubicBezTo>
                <a:cubicBezTo>
                  <a:pt x="2270490" y="2711657"/>
                  <a:pt x="2280539" y="2703322"/>
                  <a:pt x="2286000" y="2692400"/>
                </a:cubicBezTo>
                <a:cubicBezTo>
                  <a:pt x="2290789" y="2682821"/>
                  <a:pt x="2291371" y="2671499"/>
                  <a:pt x="2296160" y="2661920"/>
                </a:cubicBezTo>
                <a:cubicBezTo>
                  <a:pt x="2301621" y="2650998"/>
                  <a:pt x="2311019" y="2642362"/>
                  <a:pt x="2316480" y="2631440"/>
                </a:cubicBezTo>
                <a:cubicBezTo>
                  <a:pt x="2321269" y="2621861"/>
                  <a:pt x="2323822" y="2611292"/>
                  <a:pt x="2326640" y="2600960"/>
                </a:cubicBezTo>
                <a:cubicBezTo>
                  <a:pt x="2370918" y="2438609"/>
                  <a:pt x="2327447" y="2596923"/>
                  <a:pt x="2357120" y="2448560"/>
                </a:cubicBezTo>
                <a:cubicBezTo>
                  <a:pt x="2363077" y="2418776"/>
                  <a:pt x="2375208" y="2406354"/>
                  <a:pt x="2387600" y="2377440"/>
                </a:cubicBezTo>
                <a:cubicBezTo>
                  <a:pt x="2391819" y="2367596"/>
                  <a:pt x="2394373" y="2357120"/>
                  <a:pt x="2397760" y="2346960"/>
                </a:cubicBezTo>
                <a:cubicBezTo>
                  <a:pt x="2414956" y="2106213"/>
                  <a:pt x="2414201" y="2182282"/>
                  <a:pt x="2397760" y="1828800"/>
                </a:cubicBezTo>
                <a:cubicBezTo>
                  <a:pt x="2396803" y="1808222"/>
                  <a:pt x="2392596" y="1787825"/>
                  <a:pt x="2387600" y="1767840"/>
                </a:cubicBezTo>
                <a:cubicBezTo>
                  <a:pt x="2382405" y="1747060"/>
                  <a:pt x="2374053" y="1727200"/>
                  <a:pt x="2367280" y="1706880"/>
                </a:cubicBezTo>
                <a:cubicBezTo>
                  <a:pt x="2363893" y="1696720"/>
                  <a:pt x="2359717" y="1686790"/>
                  <a:pt x="2357120" y="1676400"/>
                </a:cubicBezTo>
                <a:cubicBezTo>
                  <a:pt x="2344363" y="1625370"/>
                  <a:pt x="2351376" y="1649007"/>
                  <a:pt x="2336800" y="1605280"/>
                </a:cubicBezTo>
                <a:cubicBezTo>
                  <a:pt x="2331064" y="1427460"/>
                  <a:pt x="2351468" y="1372139"/>
                  <a:pt x="2316480" y="1249680"/>
                </a:cubicBezTo>
                <a:cubicBezTo>
                  <a:pt x="2313538" y="1239382"/>
                  <a:pt x="2311109" y="1228779"/>
                  <a:pt x="2306320" y="1219200"/>
                </a:cubicBezTo>
                <a:cubicBezTo>
                  <a:pt x="2300859" y="1208278"/>
                  <a:pt x="2291461" y="1199642"/>
                  <a:pt x="2286000" y="1188720"/>
                </a:cubicBezTo>
                <a:cubicBezTo>
                  <a:pt x="2243936" y="1104592"/>
                  <a:pt x="2313754" y="1215111"/>
                  <a:pt x="2255520" y="1127760"/>
                </a:cubicBezTo>
                <a:cubicBezTo>
                  <a:pt x="2243199" y="1078474"/>
                  <a:pt x="2232726" y="1039323"/>
                  <a:pt x="2225040" y="985520"/>
                </a:cubicBezTo>
                <a:cubicBezTo>
                  <a:pt x="2221653" y="961813"/>
                  <a:pt x="2220265" y="937734"/>
                  <a:pt x="2214880" y="914400"/>
                </a:cubicBezTo>
                <a:cubicBezTo>
                  <a:pt x="2210064" y="893529"/>
                  <a:pt x="2199755" y="874220"/>
                  <a:pt x="2194560" y="853440"/>
                </a:cubicBezTo>
                <a:cubicBezTo>
                  <a:pt x="2181803" y="802410"/>
                  <a:pt x="2188816" y="826047"/>
                  <a:pt x="2174240" y="782320"/>
                </a:cubicBezTo>
                <a:cubicBezTo>
                  <a:pt x="2170853" y="755227"/>
                  <a:pt x="2163139" y="728328"/>
                  <a:pt x="2164080" y="701040"/>
                </a:cubicBezTo>
                <a:cubicBezTo>
                  <a:pt x="2167223" y="609893"/>
                  <a:pt x="2231717" y="511871"/>
                  <a:pt x="2153920" y="447040"/>
                </a:cubicBezTo>
                <a:cubicBezTo>
                  <a:pt x="2145693" y="440184"/>
                  <a:pt x="2133600" y="440267"/>
                  <a:pt x="2123440" y="436880"/>
                </a:cubicBezTo>
                <a:cubicBezTo>
                  <a:pt x="2109893" y="423333"/>
                  <a:pt x="2098126" y="407735"/>
                  <a:pt x="2082800" y="396240"/>
                </a:cubicBezTo>
                <a:cubicBezTo>
                  <a:pt x="2070683" y="387153"/>
                  <a:pt x="2055310" y="383434"/>
                  <a:pt x="2042160" y="375920"/>
                </a:cubicBezTo>
                <a:cubicBezTo>
                  <a:pt x="2016469" y="361239"/>
                  <a:pt x="1995269" y="342081"/>
                  <a:pt x="1971040" y="325120"/>
                </a:cubicBezTo>
                <a:cubicBezTo>
                  <a:pt x="1951033" y="311115"/>
                  <a:pt x="1933248" y="292203"/>
                  <a:pt x="1910080" y="284480"/>
                </a:cubicBezTo>
                <a:lnTo>
                  <a:pt x="1849120" y="264160"/>
                </a:lnTo>
                <a:cubicBezTo>
                  <a:pt x="1779526" y="194566"/>
                  <a:pt x="1812070" y="219140"/>
                  <a:pt x="1757680" y="182880"/>
                </a:cubicBezTo>
                <a:cubicBezTo>
                  <a:pt x="1744133" y="162560"/>
                  <a:pt x="1740208" y="129643"/>
                  <a:pt x="1717040" y="121920"/>
                </a:cubicBezTo>
                <a:cubicBezTo>
                  <a:pt x="1621885" y="90202"/>
                  <a:pt x="1691444" y="110588"/>
                  <a:pt x="1605280" y="91440"/>
                </a:cubicBezTo>
                <a:cubicBezTo>
                  <a:pt x="1591649" y="88411"/>
                  <a:pt x="1578496" y="83012"/>
                  <a:pt x="1564640" y="81280"/>
                </a:cubicBezTo>
                <a:cubicBezTo>
                  <a:pt x="1524174" y="76222"/>
                  <a:pt x="1483360" y="74507"/>
                  <a:pt x="1442720" y="71120"/>
                </a:cubicBezTo>
                <a:cubicBezTo>
                  <a:pt x="1352207" y="40949"/>
                  <a:pt x="1397585" y="75123"/>
                  <a:pt x="1371600" y="10160"/>
                </a:cubicBezTo>
                <a:cubicBezTo>
                  <a:pt x="1369821" y="5713"/>
                  <a:pt x="1364827" y="3387"/>
                  <a:pt x="1361440" y="0"/>
                </a:cubicBezTo>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300">
              <a:solidFill>
                <a:srgbClr val="000000"/>
              </a:solidFill>
              <a:latin typeface="Times" charset="0"/>
              <a:ea typeface="ＭＳ Ｐゴシック" charset="0"/>
            </a:endParaRPr>
          </a:p>
        </p:txBody>
      </p:sp>
      <p:pic>
        <p:nvPicPr>
          <p:cNvPr id="10" name="Picture 9">
            <a:extLst>
              <a:ext uri="{FF2B5EF4-FFF2-40B4-BE49-F238E27FC236}">
                <a16:creationId xmlns:a16="http://schemas.microsoft.com/office/drawing/2014/main" id="{E744854F-86FD-5588-F4C6-B26ED27C7915}"/>
              </a:ext>
            </a:extLst>
          </p:cNvPr>
          <p:cNvPicPr>
            <a:picLocks noChangeAspect="1"/>
          </p:cNvPicPr>
          <p:nvPr/>
        </p:nvPicPr>
        <p:blipFill>
          <a:blip r:embed="rId6"/>
          <a:stretch>
            <a:fillRect/>
          </a:stretch>
        </p:blipFill>
        <p:spPr>
          <a:xfrm>
            <a:off x="4225971" y="1004072"/>
            <a:ext cx="1095375" cy="3009900"/>
          </a:xfrm>
          <a:prstGeom prst="rect">
            <a:avLst/>
          </a:prstGeom>
        </p:spPr>
      </p:pic>
      <p:pic>
        <p:nvPicPr>
          <p:cNvPr id="12" name="Picture 11">
            <a:extLst>
              <a:ext uri="{FF2B5EF4-FFF2-40B4-BE49-F238E27FC236}">
                <a16:creationId xmlns:a16="http://schemas.microsoft.com/office/drawing/2014/main" id="{675A8FF5-E408-3910-592F-10B24E195F8E}"/>
              </a:ext>
            </a:extLst>
          </p:cNvPr>
          <p:cNvPicPr>
            <a:picLocks noChangeAspect="1"/>
          </p:cNvPicPr>
          <p:nvPr/>
        </p:nvPicPr>
        <p:blipFill>
          <a:blip r:embed="rId7"/>
          <a:stretch>
            <a:fillRect/>
          </a:stretch>
        </p:blipFill>
        <p:spPr>
          <a:xfrm>
            <a:off x="7911350" y="2884434"/>
            <a:ext cx="1085850" cy="3009900"/>
          </a:xfrm>
          <a:prstGeom prst="rect">
            <a:avLst/>
          </a:prstGeom>
        </p:spPr>
      </p:pic>
      <p:pic>
        <p:nvPicPr>
          <p:cNvPr id="13" name="Picture 12">
            <a:extLst>
              <a:ext uri="{FF2B5EF4-FFF2-40B4-BE49-F238E27FC236}">
                <a16:creationId xmlns:a16="http://schemas.microsoft.com/office/drawing/2014/main" id="{5D5B6DFE-0970-DC72-6629-040B5C1797A4}"/>
              </a:ext>
            </a:extLst>
          </p:cNvPr>
          <p:cNvPicPr>
            <a:picLocks noChangeAspect="1"/>
          </p:cNvPicPr>
          <p:nvPr/>
        </p:nvPicPr>
        <p:blipFill>
          <a:blip r:embed="rId8"/>
          <a:stretch>
            <a:fillRect/>
          </a:stretch>
        </p:blipFill>
        <p:spPr>
          <a:xfrm>
            <a:off x="529021" y="3291299"/>
            <a:ext cx="962025" cy="2971800"/>
          </a:xfrm>
          <a:prstGeom prst="rect">
            <a:avLst/>
          </a:prstGeom>
        </p:spPr>
      </p:pic>
      <p:sp>
        <p:nvSpPr>
          <p:cNvPr id="14" name="Text Box 8">
            <a:extLst>
              <a:ext uri="{FF2B5EF4-FFF2-40B4-BE49-F238E27FC236}">
                <a16:creationId xmlns:a16="http://schemas.microsoft.com/office/drawing/2014/main" id="{E977C510-A37A-5489-3619-284E7961A250}"/>
              </a:ext>
            </a:extLst>
          </p:cNvPr>
          <p:cNvSpPr txBox="1">
            <a:spLocks noChangeArrowheads="1"/>
          </p:cNvSpPr>
          <p:nvPr/>
        </p:nvSpPr>
        <p:spPr bwMode="auto">
          <a:xfrm>
            <a:off x="1089143" y="3464134"/>
            <a:ext cx="10953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cristatum</a:t>
            </a:r>
          </a:p>
          <a:p>
            <a:pPr algn="ctr">
              <a:spcBef>
                <a:spcPct val="0"/>
              </a:spcBef>
              <a:buFontTx/>
              <a:buNone/>
            </a:pPr>
            <a:r>
              <a:rPr lang="en-US" altLang="en-US" sz="1500" b="1">
                <a:latin typeface="Helvetica" pitchFamily="2" charset="0"/>
              </a:rPr>
              <a:t>2x</a:t>
            </a:r>
          </a:p>
        </p:txBody>
      </p:sp>
      <p:sp>
        <p:nvSpPr>
          <p:cNvPr id="15" name="Text Box 8">
            <a:extLst>
              <a:ext uri="{FF2B5EF4-FFF2-40B4-BE49-F238E27FC236}">
                <a16:creationId xmlns:a16="http://schemas.microsoft.com/office/drawing/2014/main" id="{F593E3BF-813F-B80E-E48B-3E50721C7B67}"/>
              </a:ext>
            </a:extLst>
          </p:cNvPr>
          <p:cNvSpPr txBox="1">
            <a:spLocks noChangeArrowheads="1"/>
          </p:cNvSpPr>
          <p:nvPr/>
        </p:nvSpPr>
        <p:spPr bwMode="auto">
          <a:xfrm>
            <a:off x="-489707" y="8530748"/>
            <a:ext cx="5257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R                  A               P          C         V</a:t>
            </a:r>
          </a:p>
        </p:txBody>
      </p:sp>
      <p:sp>
        <p:nvSpPr>
          <p:cNvPr id="2" name="Text Box 8">
            <a:extLst>
              <a:ext uri="{FF2B5EF4-FFF2-40B4-BE49-F238E27FC236}">
                <a16:creationId xmlns:a16="http://schemas.microsoft.com/office/drawing/2014/main" id="{823557A0-EEA9-E5AB-3D23-49CEE946094F}"/>
              </a:ext>
            </a:extLst>
          </p:cNvPr>
          <p:cNvSpPr txBox="1">
            <a:spLocks noChangeArrowheads="1"/>
          </p:cNvSpPr>
          <p:nvPr/>
        </p:nvSpPr>
        <p:spPr bwMode="auto">
          <a:xfrm>
            <a:off x="7079890" y="3314093"/>
            <a:ext cx="138148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abscissum</a:t>
            </a:r>
          </a:p>
          <a:p>
            <a:pPr algn="ctr">
              <a:spcBef>
                <a:spcPct val="0"/>
              </a:spcBef>
              <a:buFontTx/>
              <a:buNone/>
            </a:pPr>
            <a:r>
              <a:rPr lang="en-US" altLang="en-US" sz="1500" b="1">
                <a:latin typeface="Helvetica" pitchFamily="2" charset="0"/>
              </a:rPr>
              <a:t>2x</a:t>
            </a:r>
          </a:p>
        </p:txBody>
      </p:sp>
      <p:sp>
        <p:nvSpPr>
          <p:cNvPr id="4" name="Text Box 8">
            <a:extLst>
              <a:ext uri="{FF2B5EF4-FFF2-40B4-BE49-F238E27FC236}">
                <a16:creationId xmlns:a16="http://schemas.microsoft.com/office/drawing/2014/main" id="{135D0746-C43C-C6E2-042D-41B833BDA956}"/>
              </a:ext>
            </a:extLst>
          </p:cNvPr>
          <p:cNvSpPr txBox="1">
            <a:spLocks noChangeArrowheads="1"/>
          </p:cNvSpPr>
          <p:nvPr/>
        </p:nvSpPr>
        <p:spPr bwMode="auto">
          <a:xfrm>
            <a:off x="4946354" y="1517830"/>
            <a:ext cx="10953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plenum</a:t>
            </a:r>
          </a:p>
          <a:p>
            <a:pPr algn="ctr">
              <a:spcBef>
                <a:spcPct val="0"/>
              </a:spcBef>
              <a:buFontTx/>
              <a:buNone/>
            </a:pPr>
            <a:r>
              <a:rPr lang="en-US" altLang="en-US" sz="1500" b="1">
                <a:latin typeface="Helvetica" pitchFamily="2" charset="0"/>
              </a:rPr>
              <a:t>4x</a:t>
            </a:r>
          </a:p>
        </p:txBody>
      </p:sp>
      <p:sp>
        <p:nvSpPr>
          <p:cNvPr id="11" name="Text Box 8">
            <a:extLst>
              <a:ext uri="{FF2B5EF4-FFF2-40B4-BE49-F238E27FC236}">
                <a16:creationId xmlns:a16="http://schemas.microsoft.com/office/drawing/2014/main" id="{2CC27E92-1228-0BE6-72F0-2B69FE9B2DD9}"/>
              </a:ext>
            </a:extLst>
          </p:cNvPr>
          <p:cNvSpPr txBox="1">
            <a:spLocks noChangeArrowheads="1"/>
          </p:cNvSpPr>
          <p:nvPr/>
        </p:nvSpPr>
        <p:spPr bwMode="auto">
          <a:xfrm>
            <a:off x="262844" y="978583"/>
            <a:ext cx="171639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Asplenium</a:t>
            </a:r>
          </a:p>
        </p:txBody>
      </p:sp>
      <p:sp>
        <p:nvSpPr>
          <p:cNvPr id="9" name="Text Box 8">
            <a:extLst>
              <a:ext uri="{FF2B5EF4-FFF2-40B4-BE49-F238E27FC236}">
                <a16:creationId xmlns:a16="http://schemas.microsoft.com/office/drawing/2014/main" id="{4E193BC9-B173-064B-0573-E58637111C7E}"/>
              </a:ext>
            </a:extLst>
          </p:cNvPr>
          <p:cNvSpPr txBox="1">
            <a:spLocks noChangeArrowheads="1"/>
          </p:cNvSpPr>
          <p:nvPr/>
        </p:nvSpPr>
        <p:spPr bwMode="auto">
          <a:xfrm>
            <a:off x="1214895" y="5405448"/>
            <a:ext cx="171639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RR</a:t>
            </a:r>
          </a:p>
        </p:txBody>
      </p:sp>
      <p:sp>
        <p:nvSpPr>
          <p:cNvPr id="16" name="Text Box 8">
            <a:extLst>
              <a:ext uri="{FF2B5EF4-FFF2-40B4-BE49-F238E27FC236}">
                <a16:creationId xmlns:a16="http://schemas.microsoft.com/office/drawing/2014/main" id="{C9421BBD-C2DF-D3BB-3650-933AD9828FB6}"/>
              </a:ext>
            </a:extLst>
          </p:cNvPr>
          <p:cNvSpPr txBox="1">
            <a:spLocks noChangeArrowheads="1"/>
          </p:cNvSpPr>
          <p:nvPr/>
        </p:nvSpPr>
        <p:spPr bwMode="auto">
          <a:xfrm>
            <a:off x="7149615" y="5252965"/>
            <a:ext cx="171639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AA</a:t>
            </a:r>
          </a:p>
        </p:txBody>
      </p:sp>
      <p:sp>
        <p:nvSpPr>
          <p:cNvPr id="17" name="Text Box 8">
            <a:extLst>
              <a:ext uri="{FF2B5EF4-FFF2-40B4-BE49-F238E27FC236}">
                <a16:creationId xmlns:a16="http://schemas.microsoft.com/office/drawing/2014/main" id="{B479B452-07C2-F424-60AD-ED29E3BD5296}"/>
              </a:ext>
            </a:extLst>
          </p:cNvPr>
          <p:cNvSpPr txBox="1">
            <a:spLocks noChangeArrowheads="1"/>
          </p:cNvSpPr>
          <p:nvPr/>
        </p:nvSpPr>
        <p:spPr bwMode="auto">
          <a:xfrm>
            <a:off x="4221447" y="3743728"/>
            <a:ext cx="962026"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AARR</a:t>
            </a:r>
          </a:p>
        </p:txBody>
      </p:sp>
      <p:cxnSp>
        <p:nvCxnSpPr>
          <p:cNvPr id="19" name="Straight Connector 18">
            <a:extLst>
              <a:ext uri="{FF2B5EF4-FFF2-40B4-BE49-F238E27FC236}">
                <a16:creationId xmlns:a16="http://schemas.microsoft.com/office/drawing/2014/main" id="{0ACE8F31-0C4F-4932-07C3-3258107291D6}"/>
              </a:ext>
            </a:extLst>
          </p:cNvPr>
          <p:cNvCxnSpPr/>
          <p:nvPr/>
        </p:nvCxnSpPr>
        <p:spPr>
          <a:xfrm flipV="1">
            <a:off x="1852859" y="5541643"/>
            <a:ext cx="2575511" cy="43724"/>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66E089E-1E16-1AB3-B7EC-AAF31871C72E}"/>
              </a:ext>
            </a:extLst>
          </p:cNvPr>
          <p:cNvCxnSpPr/>
          <p:nvPr/>
        </p:nvCxnSpPr>
        <p:spPr>
          <a:xfrm flipV="1">
            <a:off x="4465300" y="5511940"/>
            <a:ext cx="2575511" cy="43724"/>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Box 8">
            <a:extLst>
              <a:ext uri="{FF2B5EF4-FFF2-40B4-BE49-F238E27FC236}">
                <a16:creationId xmlns:a16="http://schemas.microsoft.com/office/drawing/2014/main" id="{4BD8F53C-4AE9-0FCE-9363-ACC7731E8900}"/>
              </a:ext>
            </a:extLst>
          </p:cNvPr>
          <p:cNvSpPr txBox="1">
            <a:spLocks noChangeArrowheads="1"/>
          </p:cNvSpPr>
          <p:nvPr/>
        </p:nvSpPr>
        <p:spPr bwMode="auto">
          <a:xfrm>
            <a:off x="4173526" y="5370849"/>
            <a:ext cx="962026" cy="415498"/>
          </a:xfrm>
          <a:prstGeom prst="rect">
            <a:avLst/>
          </a:prstGeom>
          <a:solidFill>
            <a:schemeClr val="bg1"/>
          </a:solidFill>
          <a:ln>
            <a:noFill/>
          </a:ln>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100" b="1">
                <a:latin typeface="Helvetica" pitchFamily="2" charset="0"/>
              </a:rPr>
              <a:t>AR</a:t>
            </a:r>
          </a:p>
        </p:txBody>
      </p:sp>
      <p:cxnSp>
        <p:nvCxnSpPr>
          <p:cNvPr id="24" name="Straight Connector 23">
            <a:extLst>
              <a:ext uri="{FF2B5EF4-FFF2-40B4-BE49-F238E27FC236}">
                <a16:creationId xmlns:a16="http://schemas.microsoft.com/office/drawing/2014/main" id="{1B57B0E0-A225-1779-F330-C0BEDC3332CC}"/>
              </a:ext>
            </a:extLst>
          </p:cNvPr>
          <p:cNvCxnSpPr>
            <a:cxnSpLocks/>
          </p:cNvCxnSpPr>
          <p:nvPr/>
        </p:nvCxnSpPr>
        <p:spPr>
          <a:xfrm>
            <a:off x="4654538" y="4126762"/>
            <a:ext cx="0" cy="1182377"/>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Text Box 8">
            <a:extLst>
              <a:ext uri="{FF2B5EF4-FFF2-40B4-BE49-F238E27FC236}">
                <a16:creationId xmlns:a16="http://schemas.microsoft.com/office/drawing/2014/main" id="{A46074F1-0793-1560-3594-9C9F26834F70}"/>
              </a:ext>
            </a:extLst>
          </p:cNvPr>
          <p:cNvSpPr txBox="1">
            <a:spLocks noChangeArrowheads="1"/>
          </p:cNvSpPr>
          <p:nvPr/>
        </p:nvSpPr>
        <p:spPr bwMode="auto">
          <a:xfrm>
            <a:off x="6501827" y="1065006"/>
            <a:ext cx="2329478"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Wagner, 1962</a:t>
            </a:r>
          </a:p>
        </p:txBody>
      </p:sp>
    </p:spTree>
    <p:extLst>
      <p:ext uri="{BB962C8B-B14F-4D97-AF65-F5344CB8AC3E}">
        <p14:creationId xmlns:p14="http://schemas.microsoft.com/office/powerpoint/2010/main" val="18055522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5" name="Picture 3">
            <a:extLst>
              <a:ext uri="{FF2B5EF4-FFF2-40B4-BE49-F238E27FC236}">
                <a16:creationId xmlns:a16="http://schemas.microsoft.com/office/drawing/2014/main" id="{99496D55-D0A7-C145-916F-E4B5CFC47B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371600"/>
            <a:ext cx="7696200" cy="474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9225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86A200-865C-3C41-12DE-B926FCF2533A}"/>
              </a:ext>
            </a:extLst>
          </p:cNvPr>
          <p:cNvSpPr/>
          <p:nvPr/>
        </p:nvSpPr>
        <p:spPr bwMode="auto">
          <a:xfrm rot="3993180">
            <a:off x="-1186301" y="900511"/>
            <a:ext cx="665552" cy="965333"/>
          </a:xfrm>
          <a:custGeom>
            <a:avLst/>
            <a:gdLst>
              <a:gd name="connsiteX0" fmla="*/ 1452880 w 2410375"/>
              <a:gd name="connsiteY0" fmla="*/ 30480 h 4511040"/>
              <a:gd name="connsiteX1" fmla="*/ 1381760 w 2410375"/>
              <a:gd name="connsiteY1" fmla="*/ 40640 h 4511040"/>
              <a:gd name="connsiteX2" fmla="*/ 833120 w 2410375"/>
              <a:gd name="connsiteY2" fmla="*/ 60960 h 4511040"/>
              <a:gd name="connsiteX3" fmla="*/ 792480 w 2410375"/>
              <a:gd name="connsiteY3" fmla="*/ 71120 h 4511040"/>
              <a:gd name="connsiteX4" fmla="*/ 721360 w 2410375"/>
              <a:gd name="connsiteY4" fmla="*/ 152400 h 4511040"/>
              <a:gd name="connsiteX5" fmla="*/ 711200 w 2410375"/>
              <a:gd name="connsiteY5" fmla="*/ 182880 h 4511040"/>
              <a:gd name="connsiteX6" fmla="*/ 680720 w 2410375"/>
              <a:gd name="connsiteY6" fmla="*/ 223520 h 4511040"/>
              <a:gd name="connsiteX7" fmla="*/ 660400 w 2410375"/>
              <a:gd name="connsiteY7" fmla="*/ 254000 h 4511040"/>
              <a:gd name="connsiteX8" fmla="*/ 599440 w 2410375"/>
              <a:gd name="connsiteY8" fmla="*/ 325120 h 4511040"/>
              <a:gd name="connsiteX9" fmla="*/ 579120 w 2410375"/>
              <a:gd name="connsiteY9" fmla="*/ 355600 h 4511040"/>
              <a:gd name="connsiteX10" fmla="*/ 548640 w 2410375"/>
              <a:gd name="connsiteY10" fmla="*/ 386080 h 4511040"/>
              <a:gd name="connsiteX11" fmla="*/ 508000 w 2410375"/>
              <a:gd name="connsiteY11" fmla="*/ 447040 h 4511040"/>
              <a:gd name="connsiteX12" fmla="*/ 467360 w 2410375"/>
              <a:gd name="connsiteY12" fmla="*/ 508000 h 4511040"/>
              <a:gd name="connsiteX13" fmla="*/ 447040 w 2410375"/>
              <a:gd name="connsiteY13" fmla="*/ 538480 h 4511040"/>
              <a:gd name="connsiteX14" fmla="*/ 436880 w 2410375"/>
              <a:gd name="connsiteY14" fmla="*/ 568960 h 4511040"/>
              <a:gd name="connsiteX15" fmla="*/ 416560 w 2410375"/>
              <a:gd name="connsiteY15" fmla="*/ 599440 h 4511040"/>
              <a:gd name="connsiteX16" fmla="*/ 396240 w 2410375"/>
              <a:gd name="connsiteY16" fmla="*/ 660400 h 4511040"/>
              <a:gd name="connsiteX17" fmla="*/ 375920 w 2410375"/>
              <a:gd name="connsiteY17" fmla="*/ 721360 h 4511040"/>
              <a:gd name="connsiteX18" fmla="*/ 365760 w 2410375"/>
              <a:gd name="connsiteY18" fmla="*/ 751840 h 4511040"/>
              <a:gd name="connsiteX19" fmla="*/ 345440 w 2410375"/>
              <a:gd name="connsiteY19" fmla="*/ 843280 h 4511040"/>
              <a:gd name="connsiteX20" fmla="*/ 335280 w 2410375"/>
              <a:gd name="connsiteY20" fmla="*/ 904240 h 4511040"/>
              <a:gd name="connsiteX21" fmla="*/ 314960 w 2410375"/>
              <a:gd name="connsiteY21" fmla="*/ 985520 h 4511040"/>
              <a:gd name="connsiteX22" fmla="*/ 294640 w 2410375"/>
              <a:gd name="connsiteY22" fmla="*/ 1097280 h 4511040"/>
              <a:gd name="connsiteX23" fmla="*/ 274320 w 2410375"/>
              <a:gd name="connsiteY23" fmla="*/ 1178560 h 4511040"/>
              <a:gd name="connsiteX24" fmla="*/ 264160 w 2410375"/>
              <a:gd name="connsiteY24" fmla="*/ 1209040 h 4511040"/>
              <a:gd name="connsiteX25" fmla="*/ 243840 w 2410375"/>
              <a:gd name="connsiteY25" fmla="*/ 1290320 h 4511040"/>
              <a:gd name="connsiteX26" fmla="*/ 233680 w 2410375"/>
              <a:gd name="connsiteY26" fmla="*/ 1330960 h 4511040"/>
              <a:gd name="connsiteX27" fmla="*/ 213360 w 2410375"/>
              <a:gd name="connsiteY27" fmla="*/ 1391920 h 4511040"/>
              <a:gd name="connsiteX28" fmla="*/ 193040 w 2410375"/>
              <a:gd name="connsiteY28" fmla="*/ 1422400 h 4511040"/>
              <a:gd name="connsiteX29" fmla="*/ 162560 w 2410375"/>
              <a:gd name="connsiteY29" fmla="*/ 1483360 h 4511040"/>
              <a:gd name="connsiteX30" fmla="*/ 132080 w 2410375"/>
              <a:gd name="connsiteY30" fmla="*/ 1584960 h 4511040"/>
              <a:gd name="connsiteX31" fmla="*/ 121920 w 2410375"/>
              <a:gd name="connsiteY31" fmla="*/ 1615440 h 4511040"/>
              <a:gd name="connsiteX32" fmla="*/ 81280 w 2410375"/>
              <a:gd name="connsiteY32" fmla="*/ 1717040 h 4511040"/>
              <a:gd name="connsiteX33" fmla="*/ 50800 w 2410375"/>
              <a:gd name="connsiteY33" fmla="*/ 1818640 h 4511040"/>
              <a:gd name="connsiteX34" fmla="*/ 30480 w 2410375"/>
              <a:gd name="connsiteY34" fmla="*/ 1960880 h 4511040"/>
              <a:gd name="connsiteX35" fmla="*/ 20320 w 2410375"/>
              <a:gd name="connsiteY35" fmla="*/ 2052320 h 4511040"/>
              <a:gd name="connsiteX36" fmla="*/ 10160 w 2410375"/>
              <a:gd name="connsiteY36" fmla="*/ 2225040 h 4511040"/>
              <a:gd name="connsiteX37" fmla="*/ 0 w 2410375"/>
              <a:gd name="connsiteY37" fmla="*/ 2316480 h 4511040"/>
              <a:gd name="connsiteX38" fmla="*/ 10160 w 2410375"/>
              <a:gd name="connsiteY38" fmla="*/ 2550160 h 4511040"/>
              <a:gd name="connsiteX39" fmla="*/ 40640 w 2410375"/>
              <a:gd name="connsiteY39" fmla="*/ 2885440 h 4511040"/>
              <a:gd name="connsiteX40" fmla="*/ 60960 w 2410375"/>
              <a:gd name="connsiteY40" fmla="*/ 3200400 h 4511040"/>
              <a:gd name="connsiteX41" fmla="*/ 101600 w 2410375"/>
              <a:gd name="connsiteY41" fmla="*/ 3312160 h 4511040"/>
              <a:gd name="connsiteX42" fmla="*/ 121920 w 2410375"/>
              <a:gd name="connsiteY42" fmla="*/ 3373120 h 4511040"/>
              <a:gd name="connsiteX43" fmla="*/ 132080 w 2410375"/>
              <a:gd name="connsiteY43" fmla="*/ 3403600 h 4511040"/>
              <a:gd name="connsiteX44" fmla="*/ 152400 w 2410375"/>
              <a:gd name="connsiteY44" fmla="*/ 3464560 h 4511040"/>
              <a:gd name="connsiteX45" fmla="*/ 162560 w 2410375"/>
              <a:gd name="connsiteY45" fmla="*/ 3495040 h 4511040"/>
              <a:gd name="connsiteX46" fmla="*/ 172720 w 2410375"/>
              <a:gd name="connsiteY46" fmla="*/ 3545840 h 4511040"/>
              <a:gd name="connsiteX47" fmla="*/ 182880 w 2410375"/>
              <a:gd name="connsiteY47" fmla="*/ 3586480 h 4511040"/>
              <a:gd name="connsiteX48" fmla="*/ 193040 w 2410375"/>
              <a:gd name="connsiteY48" fmla="*/ 3647440 h 4511040"/>
              <a:gd name="connsiteX49" fmla="*/ 213360 w 2410375"/>
              <a:gd name="connsiteY49" fmla="*/ 3728720 h 4511040"/>
              <a:gd name="connsiteX50" fmla="*/ 223520 w 2410375"/>
              <a:gd name="connsiteY50" fmla="*/ 3789680 h 4511040"/>
              <a:gd name="connsiteX51" fmla="*/ 233680 w 2410375"/>
              <a:gd name="connsiteY51" fmla="*/ 3881120 h 4511040"/>
              <a:gd name="connsiteX52" fmla="*/ 243840 w 2410375"/>
              <a:gd name="connsiteY52" fmla="*/ 3931920 h 4511040"/>
              <a:gd name="connsiteX53" fmla="*/ 264160 w 2410375"/>
              <a:gd name="connsiteY53" fmla="*/ 4053840 h 4511040"/>
              <a:gd name="connsiteX54" fmla="*/ 274320 w 2410375"/>
              <a:gd name="connsiteY54" fmla="*/ 4094480 h 4511040"/>
              <a:gd name="connsiteX55" fmla="*/ 294640 w 2410375"/>
              <a:gd name="connsiteY55" fmla="*/ 4185920 h 4511040"/>
              <a:gd name="connsiteX56" fmla="*/ 335280 w 2410375"/>
              <a:gd name="connsiteY56" fmla="*/ 4287520 h 4511040"/>
              <a:gd name="connsiteX57" fmla="*/ 355600 w 2410375"/>
              <a:gd name="connsiteY57" fmla="*/ 4348480 h 4511040"/>
              <a:gd name="connsiteX58" fmla="*/ 375920 w 2410375"/>
              <a:gd name="connsiteY58" fmla="*/ 4378960 h 4511040"/>
              <a:gd name="connsiteX59" fmla="*/ 396240 w 2410375"/>
              <a:gd name="connsiteY59" fmla="*/ 4439920 h 4511040"/>
              <a:gd name="connsiteX60" fmla="*/ 406400 w 2410375"/>
              <a:gd name="connsiteY60" fmla="*/ 4470400 h 4511040"/>
              <a:gd name="connsiteX61" fmla="*/ 457200 w 2410375"/>
              <a:gd name="connsiteY61" fmla="*/ 4419600 h 4511040"/>
              <a:gd name="connsiteX62" fmla="*/ 538480 w 2410375"/>
              <a:gd name="connsiteY62" fmla="*/ 4460240 h 4511040"/>
              <a:gd name="connsiteX63" fmla="*/ 619760 w 2410375"/>
              <a:gd name="connsiteY63" fmla="*/ 4480560 h 4511040"/>
              <a:gd name="connsiteX64" fmla="*/ 721360 w 2410375"/>
              <a:gd name="connsiteY64" fmla="*/ 4511040 h 4511040"/>
              <a:gd name="connsiteX65" fmla="*/ 883920 w 2410375"/>
              <a:gd name="connsiteY65" fmla="*/ 4500880 h 4511040"/>
              <a:gd name="connsiteX66" fmla="*/ 924560 w 2410375"/>
              <a:gd name="connsiteY66" fmla="*/ 4490720 h 4511040"/>
              <a:gd name="connsiteX67" fmla="*/ 975360 w 2410375"/>
              <a:gd name="connsiteY67" fmla="*/ 4480560 h 4511040"/>
              <a:gd name="connsiteX68" fmla="*/ 1005840 w 2410375"/>
              <a:gd name="connsiteY68" fmla="*/ 4470400 h 4511040"/>
              <a:gd name="connsiteX69" fmla="*/ 1148080 w 2410375"/>
              <a:gd name="connsiteY69" fmla="*/ 4450080 h 4511040"/>
              <a:gd name="connsiteX70" fmla="*/ 1300480 w 2410375"/>
              <a:gd name="connsiteY70" fmla="*/ 4429760 h 4511040"/>
              <a:gd name="connsiteX71" fmla="*/ 1412240 w 2410375"/>
              <a:gd name="connsiteY71" fmla="*/ 4399280 h 4511040"/>
              <a:gd name="connsiteX72" fmla="*/ 1473200 w 2410375"/>
              <a:gd name="connsiteY72" fmla="*/ 4389120 h 4511040"/>
              <a:gd name="connsiteX73" fmla="*/ 1513840 w 2410375"/>
              <a:gd name="connsiteY73" fmla="*/ 4378960 h 4511040"/>
              <a:gd name="connsiteX74" fmla="*/ 1574800 w 2410375"/>
              <a:gd name="connsiteY74" fmla="*/ 4368800 h 4511040"/>
              <a:gd name="connsiteX75" fmla="*/ 1605280 w 2410375"/>
              <a:gd name="connsiteY75" fmla="*/ 4358640 h 4511040"/>
              <a:gd name="connsiteX76" fmla="*/ 1706880 w 2410375"/>
              <a:gd name="connsiteY76" fmla="*/ 4328160 h 4511040"/>
              <a:gd name="connsiteX77" fmla="*/ 1788160 w 2410375"/>
              <a:gd name="connsiteY77" fmla="*/ 4277360 h 4511040"/>
              <a:gd name="connsiteX78" fmla="*/ 1849120 w 2410375"/>
              <a:gd name="connsiteY78" fmla="*/ 4236720 h 4511040"/>
              <a:gd name="connsiteX79" fmla="*/ 1920240 w 2410375"/>
              <a:gd name="connsiteY79" fmla="*/ 4196080 h 4511040"/>
              <a:gd name="connsiteX80" fmla="*/ 1960880 w 2410375"/>
              <a:gd name="connsiteY80" fmla="*/ 4165600 h 4511040"/>
              <a:gd name="connsiteX81" fmla="*/ 1991360 w 2410375"/>
              <a:gd name="connsiteY81" fmla="*/ 4135120 h 4511040"/>
              <a:gd name="connsiteX82" fmla="*/ 2052320 w 2410375"/>
              <a:gd name="connsiteY82" fmla="*/ 4084320 h 4511040"/>
              <a:gd name="connsiteX83" fmla="*/ 2082800 w 2410375"/>
              <a:gd name="connsiteY83" fmla="*/ 4023360 h 4511040"/>
              <a:gd name="connsiteX84" fmla="*/ 2092960 w 2410375"/>
              <a:gd name="connsiteY84" fmla="*/ 3992880 h 4511040"/>
              <a:gd name="connsiteX85" fmla="*/ 2123440 w 2410375"/>
              <a:gd name="connsiteY85" fmla="*/ 3860800 h 4511040"/>
              <a:gd name="connsiteX86" fmla="*/ 2133600 w 2410375"/>
              <a:gd name="connsiteY86" fmla="*/ 3362960 h 4511040"/>
              <a:gd name="connsiteX87" fmla="*/ 2153920 w 2410375"/>
              <a:gd name="connsiteY87" fmla="*/ 3068320 h 4511040"/>
              <a:gd name="connsiteX88" fmla="*/ 2164080 w 2410375"/>
              <a:gd name="connsiteY88" fmla="*/ 3037840 h 4511040"/>
              <a:gd name="connsiteX89" fmla="*/ 2184400 w 2410375"/>
              <a:gd name="connsiteY89" fmla="*/ 2966720 h 4511040"/>
              <a:gd name="connsiteX90" fmla="*/ 2204720 w 2410375"/>
              <a:gd name="connsiteY90" fmla="*/ 2926080 h 4511040"/>
              <a:gd name="connsiteX91" fmla="*/ 2214880 w 2410375"/>
              <a:gd name="connsiteY91" fmla="*/ 2885440 h 4511040"/>
              <a:gd name="connsiteX92" fmla="*/ 2245360 w 2410375"/>
              <a:gd name="connsiteY92" fmla="*/ 2794000 h 4511040"/>
              <a:gd name="connsiteX93" fmla="*/ 2255520 w 2410375"/>
              <a:gd name="connsiteY93" fmla="*/ 2763520 h 4511040"/>
              <a:gd name="connsiteX94" fmla="*/ 2265680 w 2410375"/>
              <a:gd name="connsiteY94" fmla="*/ 2722880 h 4511040"/>
              <a:gd name="connsiteX95" fmla="*/ 2286000 w 2410375"/>
              <a:gd name="connsiteY95" fmla="*/ 2692400 h 4511040"/>
              <a:gd name="connsiteX96" fmla="*/ 2296160 w 2410375"/>
              <a:gd name="connsiteY96" fmla="*/ 2661920 h 4511040"/>
              <a:gd name="connsiteX97" fmla="*/ 2316480 w 2410375"/>
              <a:gd name="connsiteY97" fmla="*/ 2631440 h 4511040"/>
              <a:gd name="connsiteX98" fmla="*/ 2326640 w 2410375"/>
              <a:gd name="connsiteY98" fmla="*/ 2600960 h 4511040"/>
              <a:gd name="connsiteX99" fmla="*/ 2357120 w 2410375"/>
              <a:gd name="connsiteY99" fmla="*/ 2448560 h 4511040"/>
              <a:gd name="connsiteX100" fmla="*/ 2387600 w 2410375"/>
              <a:gd name="connsiteY100" fmla="*/ 2377440 h 4511040"/>
              <a:gd name="connsiteX101" fmla="*/ 2397760 w 2410375"/>
              <a:gd name="connsiteY101" fmla="*/ 2346960 h 4511040"/>
              <a:gd name="connsiteX102" fmla="*/ 2397760 w 2410375"/>
              <a:gd name="connsiteY102" fmla="*/ 1828800 h 4511040"/>
              <a:gd name="connsiteX103" fmla="*/ 2387600 w 2410375"/>
              <a:gd name="connsiteY103" fmla="*/ 1767840 h 4511040"/>
              <a:gd name="connsiteX104" fmla="*/ 2367280 w 2410375"/>
              <a:gd name="connsiteY104" fmla="*/ 1706880 h 4511040"/>
              <a:gd name="connsiteX105" fmla="*/ 2357120 w 2410375"/>
              <a:gd name="connsiteY105" fmla="*/ 1676400 h 4511040"/>
              <a:gd name="connsiteX106" fmla="*/ 2336800 w 2410375"/>
              <a:gd name="connsiteY106" fmla="*/ 1605280 h 4511040"/>
              <a:gd name="connsiteX107" fmla="*/ 2316480 w 2410375"/>
              <a:gd name="connsiteY107" fmla="*/ 1249680 h 4511040"/>
              <a:gd name="connsiteX108" fmla="*/ 2306320 w 2410375"/>
              <a:gd name="connsiteY108" fmla="*/ 1219200 h 4511040"/>
              <a:gd name="connsiteX109" fmla="*/ 2286000 w 2410375"/>
              <a:gd name="connsiteY109" fmla="*/ 1188720 h 4511040"/>
              <a:gd name="connsiteX110" fmla="*/ 2255520 w 2410375"/>
              <a:gd name="connsiteY110" fmla="*/ 1127760 h 4511040"/>
              <a:gd name="connsiteX111" fmla="*/ 2225040 w 2410375"/>
              <a:gd name="connsiteY111" fmla="*/ 985520 h 4511040"/>
              <a:gd name="connsiteX112" fmla="*/ 2214880 w 2410375"/>
              <a:gd name="connsiteY112" fmla="*/ 914400 h 4511040"/>
              <a:gd name="connsiteX113" fmla="*/ 2194560 w 2410375"/>
              <a:gd name="connsiteY113" fmla="*/ 853440 h 4511040"/>
              <a:gd name="connsiteX114" fmla="*/ 2174240 w 2410375"/>
              <a:gd name="connsiteY114" fmla="*/ 782320 h 4511040"/>
              <a:gd name="connsiteX115" fmla="*/ 2164080 w 2410375"/>
              <a:gd name="connsiteY115" fmla="*/ 701040 h 4511040"/>
              <a:gd name="connsiteX116" fmla="*/ 2153920 w 2410375"/>
              <a:gd name="connsiteY116" fmla="*/ 447040 h 4511040"/>
              <a:gd name="connsiteX117" fmla="*/ 2123440 w 2410375"/>
              <a:gd name="connsiteY117" fmla="*/ 436880 h 4511040"/>
              <a:gd name="connsiteX118" fmla="*/ 2082800 w 2410375"/>
              <a:gd name="connsiteY118" fmla="*/ 396240 h 4511040"/>
              <a:gd name="connsiteX119" fmla="*/ 2042160 w 2410375"/>
              <a:gd name="connsiteY119" fmla="*/ 375920 h 4511040"/>
              <a:gd name="connsiteX120" fmla="*/ 1971040 w 2410375"/>
              <a:gd name="connsiteY120" fmla="*/ 325120 h 4511040"/>
              <a:gd name="connsiteX121" fmla="*/ 1910080 w 2410375"/>
              <a:gd name="connsiteY121" fmla="*/ 284480 h 4511040"/>
              <a:gd name="connsiteX122" fmla="*/ 1849120 w 2410375"/>
              <a:gd name="connsiteY122" fmla="*/ 264160 h 4511040"/>
              <a:gd name="connsiteX123" fmla="*/ 1757680 w 2410375"/>
              <a:gd name="connsiteY123" fmla="*/ 182880 h 4511040"/>
              <a:gd name="connsiteX124" fmla="*/ 1717040 w 2410375"/>
              <a:gd name="connsiteY124" fmla="*/ 121920 h 4511040"/>
              <a:gd name="connsiteX125" fmla="*/ 1605280 w 2410375"/>
              <a:gd name="connsiteY125" fmla="*/ 91440 h 4511040"/>
              <a:gd name="connsiteX126" fmla="*/ 1564640 w 2410375"/>
              <a:gd name="connsiteY126" fmla="*/ 81280 h 4511040"/>
              <a:gd name="connsiteX127" fmla="*/ 1442720 w 2410375"/>
              <a:gd name="connsiteY127" fmla="*/ 71120 h 4511040"/>
              <a:gd name="connsiteX128" fmla="*/ 1371600 w 2410375"/>
              <a:gd name="connsiteY128" fmla="*/ 10160 h 4511040"/>
              <a:gd name="connsiteX129" fmla="*/ 1361440 w 2410375"/>
              <a:gd name="connsiteY129" fmla="*/ 0 h 4511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410375" h="4511040">
                <a:moveTo>
                  <a:pt x="1452880" y="30480"/>
                </a:moveTo>
                <a:cubicBezTo>
                  <a:pt x="1429173" y="33867"/>
                  <a:pt x="1405691" y="39754"/>
                  <a:pt x="1381760" y="40640"/>
                </a:cubicBezTo>
                <a:lnTo>
                  <a:pt x="833120" y="60960"/>
                </a:lnTo>
                <a:cubicBezTo>
                  <a:pt x="819382" y="63458"/>
                  <a:pt x="806027" y="67733"/>
                  <a:pt x="792480" y="71120"/>
                </a:cubicBezTo>
                <a:cubicBezTo>
                  <a:pt x="756920" y="94827"/>
                  <a:pt x="738293" y="101600"/>
                  <a:pt x="721360" y="152400"/>
                </a:cubicBezTo>
                <a:cubicBezTo>
                  <a:pt x="717973" y="162560"/>
                  <a:pt x="716513" y="173581"/>
                  <a:pt x="711200" y="182880"/>
                </a:cubicBezTo>
                <a:cubicBezTo>
                  <a:pt x="702799" y="197582"/>
                  <a:pt x="690562" y="209741"/>
                  <a:pt x="680720" y="223520"/>
                </a:cubicBezTo>
                <a:cubicBezTo>
                  <a:pt x="673623" y="233456"/>
                  <a:pt x="667497" y="244064"/>
                  <a:pt x="660400" y="254000"/>
                </a:cubicBezTo>
                <a:cubicBezTo>
                  <a:pt x="584301" y="360539"/>
                  <a:pt x="673288" y="236503"/>
                  <a:pt x="599440" y="325120"/>
                </a:cubicBezTo>
                <a:cubicBezTo>
                  <a:pt x="591623" y="334501"/>
                  <a:pt x="586937" y="346219"/>
                  <a:pt x="579120" y="355600"/>
                </a:cubicBezTo>
                <a:cubicBezTo>
                  <a:pt x="569922" y="366638"/>
                  <a:pt x="557461" y="374738"/>
                  <a:pt x="548640" y="386080"/>
                </a:cubicBezTo>
                <a:cubicBezTo>
                  <a:pt x="533647" y="405357"/>
                  <a:pt x="521547" y="426720"/>
                  <a:pt x="508000" y="447040"/>
                </a:cubicBezTo>
                <a:lnTo>
                  <a:pt x="467360" y="508000"/>
                </a:lnTo>
                <a:cubicBezTo>
                  <a:pt x="460587" y="518160"/>
                  <a:pt x="450901" y="526896"/>
                  <a:pt x="447040" y="538480"/>
                </a:cubicBezTo>
                <a:cubicBezTo>
                  <a:pt x="443653" y="548640"/>
                  <a:pt x="441669" y="559381"/>
                  <a:pt x="436880" y="568960"/>
                </a:cubicBezTo>
                <a:cubicBezTo>
                  <a:pt x="431419" y="579882"/>
                  <a:pt x="421519" y="588282"/>
                  <a:pt x="416560" y="599440"/>
                </a:cubicBezTo>
                <a:cubicBezTo>
                  <a:pt x="407861" y="619013"/>
                  <a:pt x="403013" y="640080"/>
                  <a:pt x="396240" y="660400"/>
                </a:cubicBezTo>
                <a:lnTo>
                  <a:pt x="375920" y="721360"/>
                </a:lnTo>
                <a:cubicBezTo>
                  <a:pt x="372533" y="731520"/>
                  <a:pt x="368357" y="741450"/>
                  <a:pt x="365760" y="751840"/>
                </a:cubicBezTo>
                <a:cubicBezTo>
                  <a:pt x="354888" y="795327"/>
                  <a:pt x="354039" y="795986"/>
                  <a:pt x="345440" y="843280"/>
                </a:cubicBezTo>
                <a:cubicBezTo>
                  <a:pt x="341755" y="863548"/>
                  <a:pt x="339596" y="884097"/>
                  <a:pt x="335280" y="904240"/>
                </a:cubicBezTo>
                <a:cubicBezTo>
                  <a:pt x="329428" y="931547"/>
                  <a:pt x="319551" y="957973"/>
                  <a:pt x="314960" y="985520"/>
                </a:cubicBezTo>
                <a:cubicBezTo>
                  <a:pt x="308737" y="1022859"/>
                  <a:pt x="303160" y="1060360"/>
                  <a:pt x="294640" y="1097280"/>
                </a:cubicBezTo>
                <a:cubicBezTo>
                  <a:pt x="288360" y="1124492"/>
                  <a:pt x="283151" y="1152066"/>
                  <a:pt x="274320" y="1178560"/>
                </a:cubicBezTo>
                <a:cubicBezTo>
                  <a:pt x="270933" y="1188720"/>
                  <a:pt x="266978" y="1198708"/>
                  <a:pt x="264160" y="1209040"/>
                </a:cubicBezTo>
                <a:cubicBezTo>
                  <a:pt x="256812" y="1235983"/>
                  <a:pt x="250613" y="1263227"/>
                  <a:pt x="243840" y="1290320"/>
                </a:cubicBezTo>
                <a:cubicBezTo>
                  <a:pt x="240453" y="1303867"/>
                  <a:pt x="238096" y="1317713"/>
                  <a:pt x="233680" y="1330960"/>
                </a:cubicBezTo>
                <a:cubicBezTo>
                  <a:pt x="226907" y="1351280"/>
                  <a:pt x="225241" y="1374098"/>
                  <a:pt x="213360" y="1391920"/>
                </a:cubicBezTo>
                <a:cubicBezTo>
                  <a:pt x="206587" y="1402080"/>
                  <a:pt x="198501" y="1411478"/>
                  <a:pt x="193040" y="1422400"/>
                </a:cubicBezTo>
                <a:cubicBezTo>
                  <a:pt x="150976" y="1506528"/>
                  <a:pt x="220794" y="1396009"/>
                  <a:pt x="162560" y="1483360"/>
                </a:cubicBezTo>
                <a:cubicBezTo>
                  <a:pt x="147205" y="1544780"/>
                  <a:pt x="156816" y="1510753"/>
                  <a:pt x="132080" y="1584960"/>
                </a:cubicBezTo>
                <a:cubicBezTo>
                  <a:pt x="128693" y="1595120"/>
                  <a:pt x="126709" y="1605861"/>
                  <a:pt x="121920" y="1615440"/>
                </a:cubicBezTo>
                <a:cubicBezTo>
                  <a:pt x="92021" y="1675238"/>
                  <a:pt x="106389" y="1641712"/>
                  <a:pt x="81280" y="1717040"/>
                </a:cubicBezTo>
                <a:cubicBezTo>
                  <a:pt x="70052" y="1750724"/>
                  <a:pt x="57785" y="1783716"/>
                  <a:pt x="50800" y="1818640"/>
                </a:cubicBezTo>
                <a:cubicBezTo>
                  <a:pt x="41707" y="1864105"/>
                  <a:pt x="35831" y="1915394"/>
                  <a:pt x="30480" y="1960880"/>
                </a:cubicBezTo>
                <a:cubicBezTo>
                  <a:pt x="26897" y="1991338"/>
                  <a:pt x="22672" y="2021743"/>
                  <a:pt x="20320" y="2052320"/>
                </a:cubicBezTo>
                <a:cubicBezTo>
                  <a:pt x="15897" y="2109823"/>
                  <a:pt x="14583" y="2167537"/>
                  <a:pt x="10160" y="2225040"/>
                </a:cubicBezTo>
                <a:cubicBezTo>
                  <a:pt x="7808" y="2255617"/>
                  <a:pt x="3387" y="2286000"/>
                  <a:pt x="0" y="2316480"/>
                </a:cubicBezTo>
                <a:cubicBezTo>
                  <a:pt x="3387" y="2394373"/>
                  <a:pt x="5193" y="2472351"/>
                  <a:pt x="10160" y="2550160"/>
                </a:cubicBezTo>
                <a:cubicBezTo>
                  <a:pt x="20450" y="2711371"/>
                  <a:pt x="26202" y="2755497"/>
                  <a:pt x="40640" y="2885440"/>
                </a:cubicBezTo>
                <a:cubicBezTo>
                  <a:pt x="44050" y="2967279"/>
                  <a:pt x="41576" y="3103479"/>
                  <a:pt x="60960" y="3200400"/>
                </a:cubicBezTo>
                <a:cubicBezTo>
                  <a:pt x="98113" y="3386164"/>
                  <a:pt x="59724" y="3217938"/>
                  <a:pt x="101600" y="3312160"/>
                </a:cubicBezTo>
                <a:cubicBezTo>
                  <a:pt x="110299" y="3331733"/>
                  <a:pt x="115147" y="3352800"/>
                  <a:pt x="121920" y="3373120"/>
                </a:cubicBezTo>
                <a:lnTo>
                  <a:pt x="132080" y="3403600"/>
                </a:lnTo>
                <a:lnTo>
                  <a:pt x="152400" y="3464560"/>
                </a:lnTo>
                <a:cubicBezTo>
                  <a:pt x="155787" y="3474720"/>
                  <a:pt x="160460" y="3484538"/>
                  <a:pt x="162560" y="3495040"/>
                </a:cubicBezTo>
                <a:cubicBezTo>
                  <a:pt x="165947" y="3511973"/>
                  <a:pt x="168974" y="3528983"/>
                  <a:pt x="172720" y="3545840"/>
                </a:cubicBezTo>
                <a:cubicBezTo>
                  <a:pt x="175749" y="3559471"/>
                  <a:pt x="180142" y="3572788"/>
                  <a:pt x="182880" y="3586480"/>
                </a:cubicBezTo>
                <a:cubicBezTo>
                  <a:pt x="186920" y="3606680"/>
                  <a:pt x="188724" y="3627297"/>
                  <a:pt x="193040" y="3647440"/>
                </a:cubicBezTo>
                <a:cubicBezTo>
                  <a:pt x="198892" y="3674747"/>
                  <a:pt x="208769" y="3701173"/>
                  <a:pt x="213360" y="3728720"/>
                </a:cubicBezTo>
                <a:cubicBezTo>
                  <a:pt x="216747" y="3749040"/>
                  <a:pt x="220797" y="3769260"/>
                  <a:pt x="223520" y="3789680"/>
                </a:cubicBezTo>
                <a:cubicBezTo>
                  <a:pt x="227573" y="3820079"/>
                  <a:pt x="229343" y="3850761"/>
                  <a:pt x="233680" y="3881120"/>
                </a:cubicBezTo>
                <a:cubicBezTo>
                  <a:pt x="236122" y="3898215"/>
                  <a:pt x="240839" y="3914914"/>
                  <a:pt x="243840" y="3931920"/>
                </a:cubicBezTo>
                <a:cubicBezTo>
                  <a:pt x="251000" y="3972494"/>
                  <a:pt x="254167" y="4013870"/>
                  <a:pt x="264160" y="4053840"/>
                </a:cubicBezTo>
                <a:cubicBezTo>
                  <a:pt x="267547" y="4067387"/>
                  <a:pt x="271291" y="4080849"/>
                  <a:pt x="274320" y="4094480"/>
                </a:cubicBezTo>
                <a:cubicBezTo>
                  <a:pt x="282607" y="4131770"/>
                  <a:pt x="284021" y="4150523"/>
                  <a:pt x="294640" y="4185920"/>
                </a:cubicBezTo>
                <a:cubicBezTo>
                  <a:pt x="335076" y="4320706"/>
                  <a:pt x="294544" y="4185679"/>
                  <a:pt x="335280" y="4287520"/>
                </a:cubicBezTo>
                <a:cubicBezTo>
                  <a:pt x="343235" y="4307407"/>
                  <a:pt x="346901" y="4328907"/>
                  <a:pt x="355600" y="4348480"/>
                </a:cubicBezTo>
                <a:cubicBezTo>
                  <a:pt x="360559" y="4359638"/>
                  <a:pt x="370961" y="4367802"/>
                  <a:pt x="375920" y="4378960"/>
                </a:cubicBezTo>
                <a:cubicBezTo>
                  <a:pt x="384619" y="4398533"/>
                  <a:pt x="389467" y="4419600"/>
                  <a:pt x="396240" y="4439920"/>
                </a:cubicBezTo>
                <a:lnTo>
                  <a:pt x="406400" y="4470400"/>
                </a:lnTo>
                <a:cubicBezTo>
                  <a:pt x="413874" y="4447979"/>
                  <a:pt x="417553" y="4412992"/>
                  <a:pt x="457200" y="4419600"/>
                </a:cubicBezTo>
                <a:cubicBezTo>
                  <a:pt x="487079" y="4424580"/>
                  <a:pt x="509093" y="4452893"/>
                  <a:pt x="538480" y="4460240"/>
                </a:cubicBezTo>
                <a:cubicBezTo>
                  <a:pt x="565573" y="4467013"/>
                  <a:pt x="593830" y="4470188"/>
                  <a:pt x="619760" y="4480560"/>
                </a:cubicBezTo>
                <a:cubicBezTo>
                  <a:pt x="686594" y="4507293"/>
                  <a:pt x="652676" y="4497303"/>
                  <a:pt x="721360" y="4511040"/>
                </a:cubicBezTo>
                <a:cubicBezTo>
                  <a:pt x="775547" y="4507653"/>
                  <a:pt x="829897" y="4506282"/>
                  <a:pt x="883920" y="4500880"/>
                </a:cubicBezTo>
                <a:cubicBezTo>
                  <a:pt x="897814" y="4499491"/>
                  <a:pt x="910929" y="4493749"/>
                  <a:pt x="924560" y="4490720"/>
                </a:cubicBezTo>
                <a:cubicBezTo>
                  <a:pt x="941417" y="4486974"/>
                  <a:pt x="958607" y="4484748"/>
                  <a:pt x="975360" y="4480560"/>
                </a:cubicBezTo>
                <a:cubicBezTo>
                  <a:pt x="985750" y="4477963"/>
                  <a:pt x="995293" y="4472261"/>
                  <a:pt x="1005840" y="4470400"/>
                </a:cubicBezTo>
                <a:cubicBezTo>
                  <a:pt x="1053006" y="4462077"/>
                  <a:pt x="1100478" y="4455369"/>
                  <a:pt x="1148080" y="4450080"/>
                </a:cubicBezTo>
                <a:cubicBezTo>
                  <a:pt x="1209075" y="4443303"/>
                  <a:pt x="1243474" y="4441161"/>
                  <a:pt x="1300480" y="4429760"/>
                </a:cubicBezTo>
                <a:cubicBezTo>
                  <a:pt x="1345636" y="4420729"/>
                  <a:pt x="1361954" y="4410885"/>
                  <a:pt x="1412240" y="4399280"/>
                </a:cubicBezTo>
                <a:cubicBezTo>
                  <a:pt x="1432313" y="4394648"/>
                  <a:pt x="1453000" y="4393160"/>
                  <a:pt x="1473200" y="4389120"/>
                </a:cubicBezTo>
                <a:cubicBezTo>
                  <a:pt x="1486892" y="4386382"/>
                  <a:pt x="1500148" y="4381698"/>
                  <a:pt x="1513840" y="4378960"/>
                </a:cubicBezTo>
                <a:cubicBezTo>
                  <a:pt x="1534040" y="4374920"/>
                  <a:pt x="1554690" y="4373269"/>
                  <a:pt x="1574800" y="4368800"/>
                </a:cubicBezTo>
                <a:cubicBezTo>
                  <a:pt x="1585255" y="4366477"/>
                  <a:pt x="1594982" y="4361582"/>
                  <a:pt x="1605280" y="4358640"/>
                </a:cubicBezTo>
                <a:cubicBezTo>
                  <a:pt x="1639310" y="4348917"/>
                  <a:pt x="1674687" y="4344256"/>
                  <a:pt x="1706880" y="4328160"/>
                </a:cubicBezTo>
                <a:cubicBezTo>
                  <a:pt x="1774462" y="4294369"/>
                  <a:pt x="1722214" y="4323522"/>
                  <a:pt x="1788160" y="4277360"/>
                </a:cubicBezTo>
                <a:cubicBezTo>
                  <a:pt x="1808167" y="4263355"/>
                  <a:pt x="1829583" y="4251373"/>
                  <a:pt x="1849120" y="4236720"/>
                </a:cubicBezTo>
                <a:cubicBezTo>
                  <a:pt x="1898328" y="4199814"/>
                  <a:pt x="1873696" y="4211595"/>
                  <a:pt x="1920240" y="4196080"/>
                </a:cubicBezTo>
                <a:cubicBezTo>
                  <a:pt x="1933787" y="4185920"/>
                  <a:pt x="1948023" y="4176620"/>
                  <a:pt x="1960880" y="4165600"/>
                </a:cubicBezTo>
                <a:cubicBezTo>
                  <a:pt x="1971789" y="4156249"/>
                  <a:pt x="1980322" y="4144318"/>
                  <a:pt x="1991360" y="4135120"/>
                </a:cubicBezTo>
                <a:cubicBezTo>
                  <a:pt x="2076230" y="4064395"/>
                  <a:pt x="1963272" y="4173368"/>
                  <a:pt x="2052320" y="4084320"/>
                </a:cubicBezTo>
                <a:cubicBezTo>
                  <a:pt x="2077857" y="4007708"/>
                  <a:pt x="2043409" y="4102142"/>
                  <a:pt x="2082800" y="4023360"/>
                </a:cubicBezTo>
                <a:cubicBezTo>
                  <a:pt x="2087589" y="4013781"/>
                  <a:pt x="2090142" y="4003212"/>
                  <a:pt x="2092960" y="3992880"/>
                </a:cubicBezTo>
                <a:cubicBezTo>
                  <a:pt x="2111341" y="3925482"/>
                  <a:pt x="2111592" y="3920042"/>
                  <a:pt x="2123440" y="3860800"/>
                </a:cubicBezTo>
                <a:cubicBezTo>
                  <a:pt x="2126827" y="3694853"/>
                  <a:pt x="2128720" y="3528869"/>
                  <a:pt x="2133600" y="3362960"/>
                </a:cubicBezTo>
                <a:cubicBezTo>
                  <a:pt x="2135038" y="3314056"/>
                  <a:pt x="2142900" y="3139949"/>
                  <a:pt x="2153920" y="3068320"/>
                </a:cubicBezTo>
                <a:cubicBezTo>
                  <a:pt x="2155548" y="3057735"/>
                  <a:pt x="2161138" y="3048138"/>
                  <a:pt x="2164080" y="3037840"/>
                </a:cubicBezTo>
                <a:cubicBezTo>
                  <a:pt x="2171445" y="3012061"/>
                  <a:pt x="2173960" y="2991080"/>
                  <a:pt x="2184400" y="2966720"/>
                </a:cubicBezTo>
                <a:cubicBezTo>
                  <a:pt x="2190366" y="2952799"/>
                  <a:pt x="2199402" y="2940261"/>
                  <a:pt x="2204720" y="2926080"/>
                </a:cubicBezTo>
                <a:cubicBezTo>
                  <a:pt x="2209623" y="2913005"/>
                  <a:pt x="2210868" y="2898815"/>
                  <a:pt x="2214880" y="2885440"/>
                </a:cubicBezTo>
                <a:lnTo>
                  <a:pt x="2245360" y="2794000"/>
                </a:lnTo>
                <a:cubicBezTo>
                  <a:pt x="2248747" y="2783840"/>
                  <a:pt x="2252923" y="2773910"/>
                  <a:pt x="2255520" y="2763520"/>
                </a:cubicBezTo>
                <a:cubicBezTo>
                  <a:pt x="2258907" y="2749973"/>
                  <a:pt x="2260179" y="2735715"/>
                  <a:pt x="2265680" y="2722880"/>
                </a:cubicBezTo>
                <a:cubicBezTo>
                  <a:pt x="2270490" y="2711657"/>
                  <a:pt x="2280539" y="2703322"/>
                  <a:pt x="2286000" y="2692400"/>
                </a:cubicBezTo>
                <a:cubicBezTo>
                  <a:pt x="2290789" y="2682821"/>
                  <a:pt x="2291371" y="2671499"/>
                  <a:pt x="2296160" y="2661920"/>
                </a:cubicBezTo>
                <a:cubicBezTo>
                  <a:pt x="2301621" y="2650998"/>
                  <a:pt x="2311019" y="2642362"/>
                  <a:pt x="2316480" y="2631440"/>
                </a:cubicBezTo>
                <a:cubicBezTo>
                  <a:pt x="2321269" y="2621861"/>
                  <a:pt x="2323822" y="2611292"/>
                  <a:pt x="2326640" y="2600960"/>
                </a:cubicBezTo>
                <a:cubicBezTo>
                  <a:pt x="2370918" y="2438609"/>
                  <a:pt x="2327447" y="2596923"/>
                  <a:pt x="2357120" y="2448560"/>
                </a:cubicBezTo>
                <a:cubicBezTo>
                  <a:pt x="2363077" y="2418776"/>
                  <a:pt x="2375208" y="2406354"/>
                  <a:pt x="2387600" y="2377440"/>
                </a:cubicBezTo>
                <a:cubicBezTo>
                  <a:pt x="2391819" y="2367596"/>
                  <a:pt x="2394373" y="2357120"/>
                  <a:pt x="2397760" y="2346960"/>
                </a:cubicBezTo>
                <a:cubicBezTo>
                  <a:pt x="2414956" y="2106213"/>
                  <a:pt x="2414201" y="2182282"/>
                  <a:pt x="2397760" y="1828800"/>
                </a:cubicBezTo>
                <a:cubicBezTo>
                  <a:pt x="2396803" y="1808222"/>
                  <a:pt x="2392596" y="1787825"/>
                  <a:pt x="2387600" y="1767840"/>
                </a:cubicBezTo>
                <a:cubicBezTo>
                  <a:pt x="2382405" y="1747060"/>
                  <a:pt x="2374053" y="1727200"/>
                  <a:pt x="2367280" y="1706880"/>
                </a:cubicBezTo>
                <a:cubicBezTo>
                  <a:pt x="2363893" y="1696720"/>
                  <a:pt x="2359717" y="1686790"/>
                  <a:pt x="2357120" y="1676400"/>
                </a:cubicBezTo>
                <a:cubicBezTo>
                  <a:pt x="2344363" y="1625370"/>
                  <a:pt x="2351376" y="1649007"/>
                  <a:pt x="2336800" y="1605280"/>
                </a:cubicBezTo>
                <a:cubicBezTo>
                  <a:pt x="2331064" y="1427460"/>
                  <a:pt x="2351468" y="1372139"/>
                  <a:pt x="2316480" y="1249680"/>
                </a:cubicBezTo>
                <a:cubicBezTo>
                  <a:pt x="2313538" y="1239382"/>
                  <a:pt x="2311109" y="1228779"/>
                  <a:pt x="2306320" y="1219200"/>
                </a:cubicBezTo>
                <a:cubicBezTo>
                  <a:pt x="2300859" y="1208278"/>
                  <a:pt x="2291461" y="1199642"/>
                  <a:pt x="2286000" y="1188720"/>
                </a:cubicBezTo>
                <a:cubicBezTo>
                  <a:pt x="2243936" y="1104592"/>
                  <a:pt x="2313754" y="1215111"/>
                  <a:pt x="2255520" y="1127760"/>
                </a:cubicBezTo>
                <a:cubicBezTo>
                  <a:pt x="2243199" y="1078474"/>
                  <a:pt x="2232726" y="1039323"/>
                  <a:pt x="2225040" y="985520"/>
                </a:cubicBezTo>
                <a:cubicBezTo>
                  <a:pt x="2221653" y="961813"/>
                  <a:pt x="2220265" y="937734"/>
                  <a:pt x="2214880" y="914400"/>
                </a:cubicBezTo>
                <a:cubicBezTo>
                  <a:pt x="2210064" y="893529"/>
                  <a:pt x="2199755" y="874220"/>
                  <a:pt x="2194560" y="853440"/>
                </a:cubicBezTo>
                <a:cubicBezTo>
                  <a:pt x="2181803" y="802410"/>
                  <a:pt x="2188816" y="826047"/>
                  <a:pt x="2174240" y="782320"/>
                </a:cubicBezTo>
                <a:cubicBezTo>
                  <a:pt x="2170853" y="755227"/>
                  <a:pt x="2163139" y="728328"/>
                  <a:pt x="2164080" y="701040"/>
                </a:cubicBezTo>
                <a:cubicBezTo>
                  <a:pt x="2167223" y="609893"/>
                  <a:pt x="2231717" y="511871"/>
                  <a:pt x="2153920" y="447040"/>
                </a:cubicBezTo>
                <a:cubicBezTo>
                  <a:pt x="2145693" y="440184"/>
                  <a:pt x="2133600" y="440267"/>
                  <a:pt x="2123440" y="436880"/>
                </a:cubicBezTo>
                <a:cubicBezTo>
                  <a:pt x="2109893" y="423333"/>
                  <a:pt x="2098126" y="407735"/>
                  <a:pt x="2082800" y="396240"/>
                </a:cubicBezTo>
                <a:cubicBezTo>
                  <a:pt x="2070683" y="387153"/>
                  <a:pt x="2055310" y="383434"/>
                  <a:pt x="2042160" y="375920"/>
                </a:cubicBezTo>
                <a:cubicBezTo>
                  <a:pt x="2016469" y="361239"/>
                  <a:pt x="1995269" y="342081"/>
                  <a:pt x="1971040" y="325120"/>
                </a:cubicBezTo>
                <a:cubicBezTo>
                  <a:pt x="1951033" y="311115"/>
                  <a:pt x="1933248" y="292203"/>
                  <a:pt x="1910080" y="284480"/>
                </a:cubicBezTo>
                <a:lnTo>
                  <a:pt x="1849120" y="264160"/>
                </a:lnTo>
                <a:cubicBezTo>
                  <a:pt x="1779526" y="194566"/>
                  <a:pt x="1812070" y="219140"/>
                  <a:pt x="1757680" y="182880"/>
                </a:cubicBezTo>
                <a:cubicBezTo>
                  <a:pt x="1744133" y="162560"/>
                  <a:pt x="1740208" y="129643"/>
                  <a:pt x="1717040" y="121920"/>
                </a:cubicBezTo>
                <a:cubicBezTo>
                  <a:pt x="1621885" y="90202"/>
                  <a:pt x="1691444" y="110588"/>
                  <a:pt x="1605280" y="91440"/>
                </a:cubicBezTo>
                <a:cubicBezTo>
                  <a:pt x="1591649" y="88411"/>
                  <a:pt x="1578496" y="83012"/>
                  <a:pt x="1564640" y="81280"/>
                </a:cubicBezTo>
                <a:cubicBezTo>
                  <a:pt x="1524174" y="76222"/>
                  <a:pt x="1483360" y="74507"/>
                  <a:pt x="1442720" y="71120"/>
                </a:cubicBezTo>
                <a:cubicBezTo>
                  <a:pt x="1352207" y="40949"/>
                  <a:pt x="1397585" y="75123"/>
                  <a:pt x="1371600" y="10160"/>
                </a:cubicBezTo>
                <a:cubicBezTo>
                  <a:pt x="1369821" y="5713"/>
                  <a:pt x="1364827" y="3387"/>
                  <a:pt x="1361440" y="0"/>
                </a:cubicBezTo>
              </a:path>
            </a:pathLst>
          </a:cu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pPr>
            <a:endParaRPr lang="en-US" sz="300">
              <a:solidFill>
                <a:srgbClr val="000000"/>
              </a:solidFill>
              <a:latin typeface="Times" charset="0"/>
              <a:ea typeface="ＭＳ Ｐゴシック" charset="0"/>
            </a:endParaRPr>
          </a:p>
        </p:txBody>
      </p:sp>
      <p:pic>
        <p:nvPicPr>
          <p:cNvPr id="10" name="Picture 9">
            <a:extLst>
              <a:ext uri="{FF2B5EF4-FFF2-40B4-BE49-F238E27FC236}">
                <a16:creationId xmlns:a16="http://schemas.microsoft.com/office/drawing/2014/main" id="{E744854F-86FD-5588-F4C6-B26ED27C7915}"/>
              </a:ext>
            </a:extLst>
          </p:cNvPr>
          <p:cNvPicPr>
            <a:picLocks noChangeAspect="1"/>
          </p:cNvPicPr>
          <p:nvPr/>
        </p:nvPicPr>
        <p:blipFill>
          <a:blip r:embed="rId2"/>
          <a:stretch>
            <a:fillRect/>
          </a:stretch>
        </p:blipFill>
        <p:spPr>
          <a:xfrm>
            <a:off x="601491" y="1413936"/>
            <a:ext cx="1095375" cy="3009900"/>
          </a:xfrm>
          <a:prstGeom prst="rect">
            <a:avLst/>
          </a:prstGeom>
        </p:spPr>
      </p:pic>
      <p:pic>
        <p:nvPicPr>
          <p:cNvPr id="12" name="Picture 11">
            <a:extLst>
              <a:ext uri="{FF2B5EF4-FFF2-40B4-BE49-F238E27FC236}">
                <a16:creationId xmlns:a16="http://schemas.microsoft.com/office/drawing/2014/main" id="{675A8FF5-E408-3910-592F-10B24E195F8E}"/>
              </a:ext>
            </a:extLst>
          </p:cNvPr>
          <p:cNvPicPr>
            <a:picLocks noChangeAspect="1"/>
          </p:cNvPicPr>
          <p:nvPr/>
        </p:nvPicPr>
        <p:blipFill>
          <a:blip r:embed="rId3"/>
          <a:stretch>
            <a:fillRect/>
          </a:stretch>
        </p:blipFill>
        <p:spPr>
          <a:xfrm>
            <a:off x="4164384" y="3052579"/>
            <a:ext cx="1085850" cy="3009900"/>
          </a:xfrm>
          <a:prstGeom prst="rect">
            <a:avLst/>
          </a:prstGeom>
        </p:spPr>
      </p:pic>
      <p:sp>
        <p:nvSpPr>
          <p:cNvPr id="2" name="Text Box 8">
            <a:extLst>
              <a:ext uri="{FF2B5EF4-FFF2-40B4-BE49-F238E27FC236}">
                <a16:creationId xmlns:a16="http://schemas.microsoft.com/office/drawing/2014/main" id="{823557A0-EEA9-E5AB-3D23-49CEE946094F}"/>
              </a:ext>
            </a:extLst>
          </p:cNvPr>
          <p:cNvSpPr txBox="1">
            <a:spLocks noChangeArrowheads="1"/>
          </p:cNvSpPr>
          <p:nvPr/>
        </p:nvSpPr>
        <p:spPr bwMode="auto">
          <a:xfrm>
            <a:off x="4269306" y="5025573"/>
            <a:ext cx="138148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abscissum</a:t>
            </a:r>
          </a:p>
          <a:p>
            <a:pPr algn="ctr">
              <a:spcBef>
                <a:spcPct val="0"/>
              </a:spcBef>
              <a:buFontTx/>
              <a:buNone/>
            </a:pPr>
            <a:r>
              <a:rPr lang="en-US" altLang="en-US" sz="1500" b="1">
                <a:latin typeface="Helvetica" pitchFamily="2" charset="0"/>
              </a:rPr>
              <a:t>2x</a:t>
            </a:r>
          </a:p>
        </p:txBody>
      </p:sp>
      <p:sp>
        <p:nvSpPr>
          <p:cNvPr id="4" name="Text Box 8">
            <a:extLst>
              <a:ext uri="{FF2B5EF4-FFF2-40B4-BE49-F238E27FC236}">
                <a16:creationId xmlns:a16="http://schemas.microsoft.com/office/drawing/2014/main" id="{135D0746-C43C-C6E2-042D-41B833BDA956}"/>
              </a:ext>
            </a:extLst>
          </p:cNvPr>
          <p:cNvSpPr txBox="1">
            <a:spLocks noChangeArrowheads="1"/>
          </p:cNvSpPr>
          <p:nvPr/>
        </p:nvSpPr>
        <p:spPr bwMode="auto">
          <a:xfrm>
            <a:off x="1686240" y="1819045"/>
            <a:ext cx="10953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plenum</a:t>
            </a:r>
          </a:p>
          <a:p>
            <a:pPr algn="ctr">
              <a:spcBef>
                <a:spcPct val="0"/>
              </a:spcBef>
              <a:buFontTx/>
              <a:buNone/>
            </a:pPr>
            <a:r>
              <a:rPr lang="en-US" altLang="en-US" sz="1500" b="1">
                <a:latin typeface="Helvetica" pitchFamily="2" charset="0"/>
              </a:rPr>
              <a:t>4x</a:t>
            </a:r>
          </a:p>
        </p:txBody>
      </p:sp>
      <p:sp>
        <p:nvSpPr>
          <p:cNvPr id="11" name="Text Box 8">
            <a:extLst>
              <a:ext uri="{FF2B5EF4-FFF2-40B4-BE49-F238E27FC236}">
                <a16:creationId xmlns:a16="http://schemas.microsoft.com/office/drawing/2014/main" id="{2CC27E92-1228-0BE6-72F0-2B69FE9B2DD9}"/>
              </a:ext>
            </a:extLst>
          </p:cNvPr>
          <p:cNvSpPr txBox="1">
            <a:spLocks noChangeArrowheads="1"/>
          </p:cNvSpPr>
          <p:nvPr/>
        </p:nvSpPr>
        <p:spPr bwMode="auto">
          <a:xfrm>
            <a:off x="356698" y="964965"/>
            <a:ext cx="171639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Asplenium</a:t>
            </a:r>
          </a:p>
        </p:txBody>
      </p:sp>
      <p:pic>
        <p:nvPicPr>
          <p:cNvPr id="16" name="Picture 15">
            <a:extLst>
              <a:ext uri="{FF2B5EF4-FFF2-40B4-BE49-F238E27FC236}">
                <a16:creationId xmlns:a16="http://schemas.microsoft.com/office/drawing/2014/main" id="{5F5175EC-8855-EF3E-B2AD-EE6B72713F12}"/>
              </a:ext>
            </a:extLst>
          </p:cNvPr>
          <p:cNvPicPr>
            <a:picLocks noChangeAspect="1"/>
          </p:cNvPicPr>
          <p:nvPr/>
        </p:nvPicPr>
        <p:blipFill>
          <a:blip r:embed="rId4"/>
          <a:stretch>
            <a:fillRect/>
          </a:stretch>
        </p:blipFill>
        <p:spPr>
          <a:xfrm>
            <a:off x="7559200" y="985878"/>
            <a:ext cx="647700" cy="3848100"/>
          </a:xfrm>
          <a:prstGeom prst="rect">
            <a:avLst/>
          </a:prstGeom>
        </p:spPr>
      </p:pic>
      <p:sp>
        <p:nvSpPr>
          <p:cNvPr id="17" name="Text Box 8">
            <a:extLst>
              <a:ext uri="{FF2B5EF4-FFF2-40B4-BE49-F238E27FC236}">
                <a16:creationId xmlns:a16="http://schemas.microsoft.com/office/drawing/2014/main" id="{3E49A643-07C4-F73B-4C27-EE8CDEC574D1}"/>
              </a:ext>
            </a:extLst>
          </p:cNvPr>
          <p:cNvSpPr txBox="1">
            <a:spLocks noChangeArrowheads="1"/>
          </p:cNvSpPr>
          <p:nvPr/>
        </p:nvSpPr>
        <p:spPr bwMode="auto">
          <a:xfrm>
            <a:off x="6151204" y="1862899"/>
            <a:ext cx="138148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verecundum</a:t>
            </a:r>
          </a:p>
          <a:p>
            <a:pPr algn="ctr">
              <a:spcBef>
                <a:spcPct val="0"/>
              </a:spcBef>
              <a:buFontTx/>
              <a:buNone/>
            </a:pPr>
            <a:r>
              <a:rPr lang="en-US" altLang="en-US" sz="1500" b="1">
                <a:latin typeface="Helvetica" pitchFamily="2" charset="0"/>
              </a:rPr>
              <a:t>4x</a:t>
            </a:r>
          </a:p>
        </p:txBody>
      </p:sp>
      <p:pic>
        <p:nvPicPr>
          <p:cNvPr id="18" name="Picture 17">
            <a:extLst>
              <a:ext uri="{FF2B5EF4-FFF2-40B4-BE49-F238E27FC236}">
                <a16:creationId xmlns:a16="http://schemas.microsoft.com/office/drawing/2014/main" id="{04DEB585-C837-D678-3A66-6E643BAEA957}"/>
              </a:ext>
            </a:extLst>
          </p:cNvPr>
          <p:cNvPicPr>
            <a:picLocks noChangeAspect="1"/>
          </p:cNvPicPr>
          <p:nvPr/>
        </p:nvPicPr>
        <p:blipFill>
          <a:blip r:embed="rId5"/>
          <a:stretch>
            <a:fillRect/>
          </a:stretch>
        </p:blipFill>
        <p:spPr>
          <a:xfrm>
            <a:off x="5975753" y="2121389"/>
            <a:ext cx="657225" cy="2838450"/>
          </a:xfrm>
          <a:prstGeom prst="rect">
            <a:avLst/>
          </a:prstGeom>
        </p:spPr>
      </p:pic>
      <p:sp>
        <p:nvSpPr>
          <p:cNvPr id="22" name="Text Box 8">
            <a:extLst>
              <a:ext uri="{FF2B5EF4-FFF2-40B4-BE49-F238E27FC236}">
                <a16:creationId xmlns:a16="http://schemas.microsoft.com/office/drawing/2014/main" id="{3C1891DD-9258-1C71-C670-694C5D3B7101}"/>
              </a:ext>
            </a:extLst>
          </p:cNvPr>
          <p:cNvSpPr txBox="1">
            <a:spLocks noChangeArrowheads="1"/>
          </p:cNvSpPr>
          <p:nvPr/>
        </p:nvSpPr>
        <p:spPr bwMode="auto">
          <a:xfrm>
            <a:off x="4742447" y="3111287"/>
            <a:ext cx="1381487"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1500" b="1">
                <a:latin typeface="Helvetica" pitchFamily="2" charset="0"/>
              </a:rPr>
              <a:t>curtissii 3x</a:t>
            </a:r>
          </a:p>
        </p:txBody>
      </p:sp>
      <p:sp>
        <p:nvSpPr>
          <p:cNvPr id="23" name="Text Box 8">
            <a:extLst>
              <a:ext uri="{FF2B5EF4-FFF2-40B4-BE49-F238E27FC236}">
                <a16:creationId xmlns:a16="http://schemas.microsoft.com/office/drawing/2014/main" id="{83B9E282-778B-FDD5-F41E-61EF7164F6EC}"/>
              </a:ext>
            </a:extLst>
          </p:cNvPr>
          <p:cNvSpPr txBox="1">
            <a:spLocks noChangeArrowheads="1"/>
          </p:cNvSpPr>
          <p:nvPr/>
        </p:nvSpPr>
        <p:spPr bwMode="auto">
          <a:xfrm>
            <a:off x="7479178" y="4859403"/>
            <a:ext cx="683018"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RR</a:t>
            </a:r>
          </a:p>
        </p:txBody>
      </p:sp>
      <p:cxnSp>
        <p:nvCxnSpPr>
          <p:cNvPr id="24" name="Straight Connector 23">
            <a:extLst>
              <a:ext uri="{FF2B5EF4-FFF2-40B4-BE49-F238E27FC236}">
                <a16:creationId xmlns:a16="http://schemas.microsoft.com/office/drawing/2014/main" id="{6EFD2FC9-801D-A089-76B6-21FF13BA27A2}"/>
              </a:ext>
            </a:extLst>
          </p:cNvPr>
          <p:cNvCxnSpPr>
            <a:cxnSpLocks/>
          </p:cNvCxnSpPr>
          <p:nvPr/>
        </p:nvCxnSpPr>
        <p:spPr>
          <a:xfrm>
            <a:off x="1580018" y="2393814"/>
            <a:ext cx="2601512" cy="2432215"/>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438CB34-EEAB-13B6-1252-A720C7E7479F}"/>
              </a:ext>
            </a:extLst>
          </p:cNvPr>
          <p:cNvCxnSpPr>
            <a:cxnSpLocks/>
          </p:cNvCxnSpPr>
          <p:nvPr/>
        </p:nvCxnSpPr>
        <p:spPr>
          <a:xfrm>
            <a:off x="1580019" y="2349959"/>
            <a:ext cx="3990059" cy="530915"/>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017B754-541A-51A8-3D4A-C67E5EEFB5F2}"/>
              </a:ext>
            </a:extLst>
          </p:cNvPr>
          <p:cNvCxnSpPr>
            <a:cxnSpLocks/>
          </p:cNvCxnSpPr>
          <p:nvPr/>
        </p:nvCxnSpPr>
        <p:spPr>
          <a:xfrm flipV="1">
            <a:off x="6666907" y="3038192"/>
            <a:ext cx="849799" cy="6248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FBA8CC0-CAE6-5A93-6370-CACBDEC61B77}"/>
              </a:ext>
            </a:extLst>
          </p:cNvPr>
          <p:cNvCxnSpPr>
            <a:cxnSpLocks/>
          </p:cNvCxnSpPr>
          <p:nvPr/>
        </p:nvCxnSpPr>
        <p:spPr>
          <a:xfrm flipV="1">
            <a:off x="5092025" y="4256847"/>
            <a:ext cx="831855" cy="6248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pic>
        <p:nvPicPr>
          <p:cNvPr id="39" name="Picture 38">
            <a:extLst>
              <a:ext uri="{FF2B5EF4-FFF2-40B4-BE49-F238E27FC236}">
                <a16:creationId xmlns:a16="http://schemas.microsoft.com/office/drawing/2014/main" id="{93F4E1CF-6042-C876-060F-C6265BC4A218}"/>
              </a:ext>
            </a:extLst>
          </p:cNvPr>
          <p:cNvPicPr>
            <a:picLocks noChangeAspect="1"/>
          </p:cNvPicPr>
          <p:nvPr/>
        </p:nvPicPr>
        <p:blipFill>
          <a:blip r:embed="rId6"/>
          <a:stretch>
            <a:fillRect/>
          </a:stretch>
        </p:blipFill>
        <p:spPr>
          <a:xfrm>
            <a:off x="7966393" y="4386222"/>
            <a:ext cx="481013" cy="1485900"/>
          </a:xfrm>
          <a:prstGeom prst="rect">
            <a:avLst/>
          </a:prstGeom>
        </p:spPr>
      </p:pic>
      <p:sp>
        <p:nvSpPr>
          <p:cNvPr id="40" name="Oval 39">
            <a:extLst>
              <a:ext uri="{FF2B5EF4-FFF2-40B4-BE49-F238E27FC236}">
                <a16:creationId xmlns:a16="http://schemas.microsoft.com/office/drawing/2014/main" id="{BC00B75A-623F-1C24-3561-B20C77E6B5ED}"/>
              </a:ext>
            </a:extLst>
          </p:cNvPr>
          <p:cNvSpPr/>
          <p:nvPr/>
        </p:nvSpPr>
        <p:spPr>
          <a:xfrm>
            <a:off x="7532691" y="4335853"/>
            <a:ext cx="1328225" cy="1294336"/>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41" name="Straight Connector 40">
            <a:extLst>
              <a:ext uri="{FF2B5EF4-FFF2-40B4-BE49-F238E27FC236}">
                <a16:creationId xmlns:a16="http://schemas.microsoft.com/office/drawing/2014/main" id="{F2E3D616-8640-C9EF-688E-3124CB807FEC}"/>
              </a:ext>
            </a:extLst>
          </p:cNvPr>
          <p:cNvCxnSpPr>
            <a:cxnSpLocks/>
          </p:cNvCxnSpPr>
          <p:nvPr/>
        </p:nvCxnSpPr>
        <p:spPr>
          <a:xfrm>
            <a:off x="7637580" y="4652874"/>
            <a:ext cx="1207350" cy="688334"/>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sp>
        <p:nvSpPr>
          <p:cNvPr id="46" name="Text Box 8">
            <a:extLst>
              <a:ext uri="{FF2B5EF4-FFF2-40B4-BE49-F238E27FC236}">
                <a16:creationId xmlns:a16="http://schemas.microsoft.com/office/drawing/2014/main" id="{176704AF-8039-96DA-20D1-13E155384491}"/>
              </a:ext>
            </a:extLst>
          </p:cNvPr>
          <p:cNvSpPr txBox="1">
            <a:spLocks noChangeArrowheads="1"/>
          </p:cNvSpPr>
          <p:nvPr/>
        </p:nvSpPr>
        <p:spPr bwMode="auto">
          <a:xfrm flipH="1">
            <a:off x="7717752" y="5667756"/>
            <a:ext cx="1782181"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cristatum   2x</a:t>
            </a:r>
          </a:p>
        </p:txBody>
      </p:sp>
      <p:sp>
        <p:nvSpPr>
          <p:cNvPr id="47" name="Text Box 8">
            <a:extLst>
              <a:ext uri="{FF2B5EF4-FFF2-40B4-BE49-F238E27FC236}">
                <a16:creationId xmlns:a16="http://schemas.microsoft.com/office/drawing/2014/main" id="{4EDA4735-9E10-19EE-501D-4320878F99C0}"/>
              </a:ext>
            </a:extLst>
          </p:cNvPr>
          <p:cNvSpPr txBox="1">
            <a:spLocks noChangeArrowheads="1"/>
          </p:cNvSpPr>
          <p:nvPr/>
        </p:nvSpPr>
        <p:spPr bwMode="auto">
          <a:xfrm>
            <a:off x="6501827" y="1065006"/>
            <a:ext cx="2329478"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Morzenti, 1967</a:t>
            </a:r>
          </a:p>
        </p:txBody>
      </p:sp>
      <p:sp>
        <p:nvSpPr>
          <p:cNvPr id="9" name="Rectangle 11">
            <a:extLst>
              <a:ext uri="{FF2B5EF4-FFF2-40B4-BE49-F238E27FC236}">
                <a16:creationId xmlns:a16="http://schemas.microsoft.com/office/drawing/2014/main" id="{A8EBEF5D-78B9-6497-44EC-78D4ADB99A5B}"/>
              </a:ext>
            </a:extLst>
          </p:cNvPr>
          <p:cNvSpPr>
            <a:spLocks noChangeArrowheads="1"/>
          </p:cNvSpPr>
          <p:nvPr/>
        </p:nvSpPr>
        <p:spPr bwMode="auto">
          <a:xfrm>
            <a:off x="1189768" y="2810782"/>
            <a:ext cx="809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AAVX</a:t>
            </a:r>
            <a:endParaRPr lang="en-US" altLang="en-US" sz="1800"/>
          </a:p>
        </p:txBody>
      </p:sp>
      <p:sp>
        <p:nvSpPr>
          <p:cNvPr id="13" name="Rectangle 9">
            <a:extLst>
              <a:ext uri="{FF2B5EF4-FFF2-40B4-BE49-F238E27FC236}">
                <a16:creationId xmlns:a16="http://schemas.microsoft.com/office/drawing/2014/main" id="{BE90B32E-DEB9-1B03-6B9C-1B0C31570043}"/>
              </a:ext>
            </a:extLst>
          </p:cNvPr>
          <p:cNvSpPr>
            <a:spLocks noChangeArrowheads="1"/>
          </p:cNvSpPr>
          <p:nvPr/>
        </p:nvSpPr>
        <p:spPr bwMode="auto">
          <a:xfrm>
            <a:off x="8044830" y="1562212"/>
            <a:ext cx="8001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VVXX</a:t>
            </a:r>
            <a:endParaRPr lang="en-US" altLang="en-US" sz="1800"/>
          </a:p>
        </p:txBody>
      </p:sp>
      <p:sp>
        <p:nvSpPr>
          <p:cNvPr id="14" name="Rectangle 10">
            <a:extLst>
              <a:ext uri="{FF2B5EF4-FFF2-40B4-BE49-F238E27FC236}">
                <a16:creationId xmlns:a16="http://schemas.microsoft.com/office/drawing/2014/main" id="{28DADFDB-D990-F4CF-3D8C-C12A5077994B}"/>
              </a:ext>
            </a:extLst>
          </p:cNvPr>
          <p:cNvSpPr>
            <a:spLocks noChangeArrowheads="1"/>
          </p:cNvSpPr>
          <p:nvPr/>
        </p:nvSpPr>
        <p:spPr bwMode="auto">
          <a:xfrm>
            <a:off x="6475985" y="3052579"/>
            <a:ext cx="64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AVX</a:t>
            </a:r>
            <a:endParaRPr lang="en-US" altLang="en-US" sz="1800"/>
          </a:p>
        </p:txBody>
      </p:sp>
      <p:sp>
        <p:nvSpPr>
          <p:cNvPr id="15" name="Rectangle 8">
            <a:extLst>
              <a:ext uri="{FF2B5EF4-FFF2-40B4-BE49-F238E27FC236}">
                <a16:creationId xmlns:a16="http://schemas.microsoft.com/office/drawing/2014/main" id="{016C3001-1DFF-635C-9A23-7D0BD3DE8BB4}"/>
              </a:ext>
            </a:extLst>
          </p:cNvPr>
          <p:cNvSpPr>
            <a:spLocks noChangeArrowheads="1"/>
          </p:cNvSpPr>
          <p:nvPr/>
        </p:nvSpPr>
        <p:spPr bwMode="auto">
          <a:xfrm>
            <a:off x="4148398" y="5292262"/>
            <a:ext cx="51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a:t>
            </a:r>
            <a:endParaRPr lang="en-US" altLang="en-US" sz="1800"/>
          </a:p>
        </p:txBody>
      </p:sp>
    </p:spTree>
    <p:extLst>
      <p:ext uri="{BB962C8B-B14F-4D97-AF65-F5344CB8AC3E}">
        <p14:creationId xmlns:p14="http://schemas.microsoft.com/office/powerpoint/2010/main" val="725013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7" name="Picture 2">
            <a:extLst>
              <a:ext uri="{FF2B5EF4-FFF2-40B4-BE49-F238E27FC236}">
                <a16:creationId xmlns:a16="http://schemas.microsoft.com/office/drawing/2014/main" id="{ED40E2C2-4A1B-3940-8D13-F98023855E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273050"/>
            <a:ext cx="8077200" cy="620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58" name="TextBox 2">
            <a:extLst>
              <a:ext uri="{FF2B5EF4-FFF2-40B4-BE49-F238E27FC236}">
                <a16:creationId xmlns:a16="http://schemas.microsoft.com/office/drawing/2014/main" id="{C7834F6E-3B94-1C43-BA84-B0B337024958}"/>
              </a:ext>
            </a:extLst>
          </p:cNvPr>
          <p:cNvSpPr txBox="1">
            <a:spLocks noChangeArrowheads="1"/>
          </p:cNvSpPr>
          <p:nvPr/>
        </p:nvSpPr>
        <p:spPr bwMode="auto">
          <a:xfrm>
            <a:off x="3505200" y="273050"/>
            <a:ext cx="2095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(Wagner, 1962)</a:t>
            </a:r>
          </a:p>
        </p:txBody>
      </p:sp>
      <p:sp>
        <p:nvSpPr>
          <p:cNvPr id="121859" name="TextBox 3">
            <a:extLst>
              <a:ext uri="{FF2B5EF4-FFF2-40B4-BE49-F238E27FC236}">
                <a16:creationId xmlns:a16="http://schemas.microsoft.com/office/drawing/2014/main" id="{0B64660D-5F4E-CB44-A760-D4B19549A8AE}"/>
              </a:ext>
            </a:extLst>
          </p:cNvPr>
          <p:cNvSpPr txBox="1">
            <a:spLocks noChangeArrowheads="1"/>
          </p:cNvSpPr>
          <p:nvPr/>
        </p:nvSpPr>
        <p:spPr bwMode="auto">
          <a:xfrm>
            <a:off x="3638550" y="3749675"/>
            <a:ext cx="2286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(Morzenti, 1967)</a:t>
            </a:r>
          </a:p>
        </p:txBody>
      </p:sp>
      <p:sp>
        <p:nvSpPr>
          <p:cNvPr id="121860" name="Rectangle 4">
            <a:extLst>
              <a:ext uri="{FF2B5EF4-FFF2-40B4-BE49-F238E27FC236}">
                <a16:creationId xmlns:a16="http://schemas.microsoft.com/office/drawing/2014/main" id="{504E6EB0-92EA-C34B-B263-BEF26B396078}"/>
              </a:ext>
            </a:extLst>
          </p:cNvPr>
          <p:cNvSpPr>
            <a:spLocks noChangeArrowheads="1"/>
          </p:cNvSpPr>
          <p:nvPr/>
        </p:nvSpPr>
        <p:spPr bwMode="auto">
          <a:xfrm>
            <a:off x="1219200" y="1295400"/>
            <a:ext cx="51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RR</a:t>
            </a:r>
            <a:endParaRPr lang="en-US" altLang="en-US" sz="1800"/>
          </a:p>
        </p:txBody>
      </p:sp>
      <p:sp>
        <p:nvSpPr>
          <p:cNvPr id="121861" name="Rectangle 5">
            <a:extLst>
              <a:ext uri="{FF2B5EF4-FFF2-40B4-BE49-F238E27FC236}">
                <a16:creationId xmlns:a16="http://schemas.microsoft.com/office/drawing/2014/main" id="{FA30780D-86ED-5849-B741-21C7F697B0E9}"/>
              </a:ext>
            </a:extLst>
          </p:cNvPr>
          <p:cNvSpPr>
            <a:spLocks noChangeArrowheads="1"/>
          </p:cNvSpPr>
          <p:nvPr/>
        </p:nvSpPr>
        <p:spPr bwMode="auto">
          <a:xfrm>
            <a:off x="6705600" y="1295400"/>
            <a:ext cx="51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a:t>
            </a:r>
            <a:endParaRPr lang="en-US" altLang="en-US" sz="1800"/>
          </a:p>
        </p:txBody>
      </p:sp>
      <p:sp>
        <p:nvSpPr>
          <p:cNvPr id="121862" name="Rectangle 6">
            <a:extLst>
              <a:ext uri="{FF2B5EF4-FFF2-40B4-BE49-F238E27FC236}">
                <a16:creationId xmlns:a16="http://schemas.microsoft.com/office/drawing/2014/main" id="{DACADEEA-0B41-2E4E-AB99-F559C40E8C0E}"/>
              </a:ext>
            </a:extLst>
          </p:cNvPr>
          <p:cNvSpPr>
            <a:spLocks noChangeArrowheads="1"/>
          </p:cNvSpPr>
          <p:nvPr/>
        </p:nvSpPr>
        <p:spPr bwMode="auto">
          <a:xfrm>
            <a:off x="4781550" y="1219200"/>
            <a:ext cx="5191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AR</a:t>
            </a:r>
            <a:endParaRPr lang="en-US" altLang="en-US" sz="1800"/>
          </a:p>
        </p:txBody>
      </p:sp>
      <p:sp>
        <p:nvSpPr>
          <p:cNvPr id="121863" name="Rectangle 7">
            <a:extLst>
              <a:ext uri="{FF2B5EF4-FFF2-40B4-BE49-F238E27FC236}">
                <a16:creationId xmlns:a16="http://schemas.microsoft.com/office/drawing/2014/main" id="{0FCE0608-ED0F-164B-A26B-37C7686C2E2E}"/>
              </a:ext>
            </a:extLst>
          </p:cNvPr>
          <p:cNvSpPr>
            <a:spLocks noChangeArrowheads="1"/>
          </p:cNvSpPr>
          <p:nvPr/>
        </p:nvSpPr>
        <p:spPr bwMode="auto">
          <a:xfrm>
            <a:off x="3505200" y="2895600"/>
            <a:ext cx="850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AARR</a:t>
            </a:r>
            <a:endParaRPr lang="en-US" altLang="en-US" sz="1800"/>
          </a:p>
        </p:txBody>
      </p:sp>
      <p:sp>
        <p:nvSpPr>
          <p:cNvPr id="121864" name="Rectangle 8">
            <a:extLst>
              <a:ext uri="{FF2B5EF4-FFF2-40B4-BE49-F238E27FC236}">
                <a16:creationId xmlns:a16="http://schemas.microsoft.com/office/drawing/2014/main" id="{C892757E-BFAD-414A-A813-F48221FC5F36}"/>
              </a:ext>
            </a:extLst>
          </p:cNvPr>
          <p:cNvSpPr>
            <a:spLocks noChangeArrowheads="1"/>
          </p:cNvSpPr>
          <p:nvPr/>
        </p:nvSpPr>
        <p:spPr bwMode="auto">
          <a:xfrm>
            <a:off x="6705600" y="4724400"/>
            <a:ext cx="51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a:t>
            </a:r>
            <a:endParaRPr lang="en-US" altLang="en-US" sz="1800"/>
          </a:p>
        </p:txBody>
      </p:sp>
      <p:sp>
        <p:nvSpPr>
          <p:cNvPr id="121865" name="Rectangle 9">
            <a:extLst>
              <a:ext uri="{FF2B5EF4-FFF2-40B4-BE49-F238E27FC236}">
                <a16:creationId xmlns:a16="http://schemas.microsoft.com/office/drawing/2014/main" id="{AB5D5EF3-D4C9-1143-B0A3-B26AEAD16AF6}"/>
              </a:ext>
            </a:extLst>
          </p:cNvPr>
          <p:cNvSpPr>
            <a:spLocks noChangeArrowheads="1"/>
          </p:cNvSpPr>
          <p:nvPr/>
        </p:nvSpPr>
        <p:spPr bwMode="auto">
          <a:xfrm>
            <a:off x="2286000" y="4724400"/>
            <a:ext cx="8001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VVXX</a:t>
            </a:r>
            <a:endParaRPr lang="en-US" altLang="en-US" sz="1800"/>
          </a:p>
        </p:txBody>
      </p:sp>
      <p:sp>
        <p:nvSpPr>
          <p:cNvPr id="121866" name="Rectangle 10">
            <a:extLst>
              <a:ext uri="{FF2B5EF4-FFF2-40B4-BE49-F238E27FC236}">
                <a16:creationId xmlns:a16="http://schemas.microsoft.com/office/drawing/2014/main" id="{9C559F36-B935-4946-9274-107995B68B42}"/>
              </a:ext>
            </a:extLst>
          </p:cNvPr>
          <p:cNvSpPr>
            <a:spLocks noChangeArrowheads="1"/>
          </p:cNvSpPr>
          <p:nvPr/>
        </p:nvSpPr>
        <p:spPr bwMode="auto">
          <a:xfrm>
            <a:off x="5078413" y="4694238"/>
            <a:ext cx="64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AVX</a:t>
            </a:r>
            <a:endParaRPr lang="en-US" altLang="en-US" sz="1800"/>
          </a:p>
        </p:txBody>
      </p:sp>
      <p:sp>
        <p:nvSpPr>
          <p:cNvPr id="121867" name="Rectangle 11">
            <a:extLst>
              <a:ext uri="{FF2B5EF4-FFF2-40B4-BE49-F238E27FC236}">
                <a16:creationId xmlns:a16="http://schemas.microsoft.com/office/drawing/2014/main" id="{785B1C64-3194-2D42-A00D-0D6C4A1B3622}"/>
              </a:ext>
            </a:extLst>
          </p:cNvPr>
          <p:cNvSpPr>
            <a:spLocks noChangeArrowheads="1"/>
          </p:cNvSpPr>
          <p:nvPr/>
        </p:nvSpPr>
        <p:spPr bwMode="auto">
          <a:xfrm>
            <a:off x="5135563" y="5999163"/>
            <a:ext cx="809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a:latin typeface="Helvetica" pitchFamily="2" charset="0"/>
              </a:rPr>
              <a:t>AAVX</a:t>
            </a:r>
            <a:endParaRPr lang="en-US" altLang="en-US" sz="1800"/>
          </a:p>
        </p:txBody>
      </p:sp>
    </p:spTree>
    <p:extLst>
      <p:ext uri="{BB962C8B-B14F-4D97-AF65-F5344CB8AC3E}">
        <p14:creationId xmlns:p14="http://schemas.microsoft.com/office/powerpoint/2010/main" val="14786694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3" name="Picture 5">
            <a:extLst>
              <a:ext uri="{FF2B5EF4-FFF2-40B4-BE49-F238E27FC236}">
                <a16:creationId xmlns:a16="http://schemas.microsoft.com/office/drawing/2014/main" id="{E302A34F-1CB2-F04D-913B-0693875F9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565400"/>
            <a:ext cx="8610600" cy="401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4" name="Text Box 6">
            <a:extLst>
              <a:ext uri="{FF2B5EF4-FFF2-40B4-BE49-F238E27FC236}">
                <a16:creationId xmlns:a16="http://schemas.microsoft.com/office/drawing/2014/main" id="{6B38A566-7A22-CD4A-9981-89CFC91DEACC}"/>
              </a:ext>
            </a:extLst>
          </p:cNvPr>
          <p:cNvSpPr txBox="1">
            <a:spLocks noChangeArrowheads="1"/>
          </p:cNvSpPr>
          <p:nvPr/>
        </p:nvSpPr>
        <p:spPr bwMode="auto">
          <a:xfrm>
            <a:off x="152400" y="0"/>
            <a:ext cx="6781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Gastony</a:t>
            </a:r>
            <a:r>
              <a:rPr lang="ja-JP" altLang="en-US" sz="2400">
                <a:latin typeface="Arial" panose="020B0604020202020204" pitchFamily="34" charset="0"/>
              </a:rPr>
              <a:t>’</a:t>
            </a:r>
            <a:r>
              <a:rPr lang="en-US" altLang="ja-JP" sz="2400"/>
              <a:t>s (1986) demonstration that Morzenti nondisjunction and not direct hybridization led to polyploidy in </a:t>
            </a:r>
            <a:r>
              <a:rPr lang="en-US" altLang="ja-JP" sz="2400" i="1"/>
              <a:t>Asplenium plenum</a:t>
            </a:r>
            <a:endParaRPr lang="en-US" altLang="en-US" sz="2400"/>
          </a:p>
        </p:txBody>
      </p:sp>
      <p:pic>
        <p:nvPicPr>
          <p:cNvPr id="125955" name="Picture 7">
            <a:extLst>
              <a:ext uri="{FF2B5EF4-FFF2-40B4-BE49-F238E27FC236}">
                <a16:creationId xmlns:a16="http://schemas.microsoft.com/office/drawing/2014/main" id="{ADA3CD25-BB34-4947-A1E6-D225BDF7EA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7025" y="228600"/>
            <a:ext cx="1905000"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6" name="Rectangle 1">
            <a:extLst>
              <a:ext uri="{FF2B5EF4-FFF2-40B4-BE49-F238E27FC236}">
                <a16:creationId xmlns:a16="http://schemas.microsoft.com/office/drawing/2014/main" id="{00AADDEB-15C0-0244-AE3C-E56CED2113B9}"/>
              </a:ext>
            </a:extLst>
          </p:cNvPr>
          <p:cNvSpPr>
            <a:spLocks noChangeArrowheads="1"/>
          </p:cNvSpPr>
          <p:nvPr/>
        </p:nvSpPr>
        <p:spPr bwMode="auto">
          <a:xfrm>
            <a:off x="1371600" y="1200150"/>
            <a:ext cx="4572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R =Asplenium cristatum [RR]</a:t>
            </a:r>
          </a:p>
          <a:p>
            <a:pPr>
              <a:spcBef>
                <a:spcPct val="0"/>
              </a:spcBef>
              <a:buFontTx/>
              <a:buNone/>
            </a:pPr>
            <a:r>
              <a:rPr lang="en-US" altLang="en-US" sz="2400"/>
              <a:t>A =A. abscissum [AA]</a:t>
            </a:r>
          </a:p>
          <a:p>
            <a:pPr>
              <a:spcBef>
                <a:spcPct val="0"/>
              </a:spcBef>
              <a:buFontTx/>
              <a:buNone/>
            </a:pPr>
            <a:r>
              <a:rPr lang="en-US" altLang="en-US" sz="2400"/>
              <a:t>V = A. verecundum [VVXX]</a:t>
            </a:r>
            <a:endParaRPr lang="en-US" altLang="en-US" sz="2400" b="1" i="1"/>
          </a:p>
          <a:p>
            <a:pPr>
              <a:spcBef>
                <a:spcPct val="0"/>
              </a:spcBef>
              <a:buFontTx/>
              <a:buNone/>
            </a:pPr>
            <a:r>
              <a:rPr lang="en-US" altLang="en-US" sz="2400"/>
              <a:t>P =A. plenum (=C x A) [AAVX]</a:t>
            </a:r>
          </a:p>
          <a:p>
            <a:pPr>
              <a:spcBef>
                <a:spcPct val="0"/>
              </a:spcBef>
              <a:buFontTx/>
              <a:buNone/>
            </a:pPr>
            <a:r>
              <a:rPr lang="en-US" altLang="en-US" sz="2400"/>
              <a:t>C = A. curtissii (=A x V) [AVX]</a:t>
            </a:r>
          </a:p>
        </p:txBody>
      </p:sp>
      <p:sp>
        <p:nvSpPr>
          <p:cNvPr id="2" name="TextBox 1">
            <a:extLst>
              <a:ext uri="{FF2B5EF4-FFF2-40B4-BE49-F238E27FC236}">
                <a16:creationId xmlns:a16="http://schemas.microsoft.com/office/drawing/2014/main" id="{7357A80F-02BD-8645-AD38-2660F9AA3500}"/>
              </a:ext>
            </a:extLst>
          </p:cNvPr>
          <p:cNvSpPr txBox="1"/>
          <p:nvPr/>
        </p:nvSpPr>
        <p:spPr>
          <a:xfrm>
            <a:off x="304800" y="6477000"/>
            <a:ext cx="4112793" cy="461665"/>
          </a:xfrm>
          <a:prstGeom prst="rect">
            <a:avLst/>
          </a:prstGeom>
          <a:noFill/>
        </p:spPr>
        <p:txBody>
          <a:bodyPr wrap="none" rtlCol="0">
            <a:spAutoFit/>
          </a:bodyPr>
          <a:lstStyle/>
          <a:p>
            <a:r>
              <a:rPr lang="en-US"/>
              <a:t>Leucine Aminopeptidase (LAP)</a:t>
            </a:r>
          </a:p>
        </p:txBody>
      </p:sp>
    </p:spTree>
    <p:extLst>
      <p:ext uri="{BB962C8B-B14F-4D97-AF65-F5344CB8AC3E}">
        <p14:creationId xmlns:p14="http://schemas.microsoft.com/office/powerpoint/2010/main" val="1744478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C3D567-D072-1B40-B7CE-EAA14F139002}"/>
              </a:ext>
            </a:extLst>
          </p:cNvPr>
          <p:cNvPicPr>
            <a:picLocks noChangeAspect="1"/>
          </p:cNvPicPr>
          <p:nvPr/>
        </p:nvPicPr>
        <p:blipFill>
          <a:blip r:embed="rId2"/>
          <a:stretch>
            <a:fillRect/>
          </a:stretch>
        </p:blipFill>
        <p:spPr>
          <a:xfrm>
            <a:off x="1295400" y="609600"/>
            <a:ext cx="7239000" cy="2209800"/>
          </a:xfrm>
          <a:prstGeom prst="rect">
            <a:avLst/>
          </a:prstGeom>
        </p:spPr>
      </p:pic>
      <p:pic>
        <p:nvPicPr>
          <p:cNvPr id="3" name="Picture 2">
            <a:extLst>
              <a:ext uri="{FF2B5EF4-FFF2-40B4-BE49-F238E27FC236}">
                <a16:creationId xmlns:a16="http://schemas.microsoft.com/office/drawing/2014/main" id="{403DCE5B-70AF-044C-88DF-62B3D7C0E3B1}"/>
              </a:ext>
            </a:extLst>
          </p:cNvPr>
          <p:cNvPicPr>
            <a:picLocks noChangeAspect="1"/>
          </p:cNvPicPr>
          <p:nvPr/>
        </p:nvPicPr>
        <p:blipFill>
          <a:blip r:embed="rId3"/>
          <a:stretch>
            <a:fillRect/>
          </a:stretch>
        </p:blipFill>
        <p:spPr>
          <a:xfrm>
            <a:off x="1295400" y="2819400"/>
            <a:ext cx="7239000" cy="791446"/>
          </a:xfrm>
          <a:prstGeom prst="rect">
            <a:avLst/>
          </a:prstGeom>
        </p:spPr>
      </p:pic>
      <p:pic>
        <p:nvPicPr>
          <p:cNvPr id="4" name="Picture 3">
            <a:extLst>
              <a:ext uri="{FF2B5EF4-FFF2-40B4-BE49-F238E27FC236}">
                <a16:creationId xmlns:a16="http://schemas.microsoft.com/office/drawing/2014/main" id="{CFE26163-B063-4647-9FE9-4413F3F63FAD}"/>
              </a:ext>
            </a:extLst>
          </p:cNvPr>
          <p:cNvPicPr>
            <a:picLocks noChangeAspect="1"/>
          </p:cNvPicPr>
          <p:nvPr/>
        </p:nvPicPr>
        <p:blipFill>
          <a:blip r:embed="rId4"/>
          <a:stretch>
            <a:fillRect/>
          </a:stretch>
        </p:blipFill>
        <p:spPr>
          <a:xfrm>
            <a:off x="1326879" y="3630864"/>
            <a:ext cx="7124700" cy="2089006"/>
          </a:xfrm>
          <a:prstGeom prst="rect">
            <a:avLst/>
          </a:prstGeom>
        </p:spPr>
      </p:pic>
      <p:sp>
        <p:nvSpPr>
          <p:cNvPr id="5" name="TextBox 4">
            <a:extLst>
              <a:ext uri="{FF2B5EF4-FFF2-40B4-BE49-F238E27FC236}">
                <a16:creationId xmlns:a16="http://schemas.microsoft.com/office/drawing/2014/main" id="{F49A5E99-CC8B-AB44-A424-AB061D56F798}"/>
              </a:ext>
            </a:extLst>
          </p:cNvPr>
          <p:cNvSpPr txBox="1"/>
          <p:nvPr/>
        </p:nvSpPr>
        <p:spPr>
          <a:xfrm>
            <a:off x="8597358" y="1226942"/>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6" name="TextBox 5">
            <a:extLst>
              <a:ext uri="{FF2B5EF4-FFF2-40B4-BE49-F238E27FC236}">
                <a16:creationId xmlns:a16="http://schemas.microsoft.com/office/drawing/2014/main" id="{3D8BF327-EDE9-CB47-B762-7181376C7A08}"/>
              </a:ext>
            </a:extLst>
          </p:cNvPr>
          <p:cNvSpPr txBox="1"/>
          <p:nvPr/>
        </p:nvSpPr>
        <p:spPr>
          <a:xfrm>
            <a:off x="8597358" y="1640946"/>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7" name="TextBox 6">
            <a:extLst>
              <a:ext uri="{FF2B5EF4-FFF2-40B4-BE49-F238E27FC236}">
                <a16:creationId xmlns:a16="http://schemas.microsoft.com/office/drawing/2014/main" id="{370B4A74-3819-B045-9647-47A6A78BD30C}"/>
              </a:ext>
            </a:extLst>
          </p:cNvPr>
          <p:cNvSpPr txBox="1"/>
          <p:nvPr/>
        </p:nvSpPr>
        <p:spPr>
          <a:xfrm>
            <a:off x="8606175" y="2013519"/>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cxnSp>
        <p:nvCxnSpPr>
          <p:cNvPr id="9" name="Straight Connector 8">
            <a:extLst>
              <a:ext uri="{FF2B5EF4-FFF2-40B4-BE49-F238E27FC236}">
                <a16:creationId xmlns:a16="http://schemas.microsoft.com/office/drawing/2014/main" id="{C01E5458-EAB3-0B4E-A772-B2A12BE15DCD}"/>
              </a:ext>
            </a:extLst>
          </p:cNvPr>
          <p:cNvCxnSpPr>
            <a:cxnSpLocks/>
          </p:cNvCxnSpPr>
          <p:nvPr/>
        </p:nvCxnSpPr>
        <p:spPr bwMode="auto">
          <a:xfrm>
            <a:off x="1181100" y="1459633"/>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12" name="TextBox 11">
            <a:extLst>
              <a:ext uri="{FF2B5EF4-FFF2-40B4-BE49-F238E27FC236}">
                <a16:creationId xmlns:a16="http://schemas.microsoft.com/office/drawing/2014/main" id="{FD164DC3-DD6C-8C44-9A05-EA93F9FC348D}"/>
              </a:ext>
            </a:extLst>
          </p:cNvPr>
          <p:cNvSpPr txBox="1"/>
          <p:nvPr/>
        </p:nvSpPr>
        <p:spPr>
          <a:xfrm>
            <a:off x="814305" y="1241810"/>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13" name="TextBox 12">
            <a:extLst>
              <a:ext uri="{FF2B5EF4-FFF2-40B4-BE49-F238E27FC236}">
                <a16:creationId xmlns:a16="http://schemas.microsoft.com/office/drawing/2014/main" id="{776A4B1F-0D5D-D94C-BF5F-304B08CFF335}"/>
              </a:ext>
            </a:extLst>
          </p:cNvPr>
          <p:cNvSpPr txBox="1"/>
          <p:nvPr/>
        </p:nvSpPr>
        <p:spPr>
          <a:xfrm>
            <a:off x="814305" y="1655814"/>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14" name="TextBox 13">
            <a:extLst>
              <a:ext uri="{FF2B5EF4-FFF2-40B4-BE49-F238E27FC236}">
                <a16:creationId xmlns:a16="http://schemas.microsoft.com/office/drawing/2014/main" id="{A9058468-7378-B845-87C9-16C0C25C0545}"/>
              </a:ext>
            </a:extLst>
          </p:cNvPr>
          <p:cNvSpPr txBox="1"/>
          <p:nvPr/>
        </p:nvSpPr>
        <p:spPr>
          <a:xfrm>
            <a:off x="823122" y="2028387"/>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cxnSp>
        <p:nvCxnSpPr>
          <p:cNvPr id="15" name="Straight Connector 14">
            <a:extLst>
              <a:ext uri="{FF2B5EF4-FFF2-40B4-BE49-F238E27FC236}">
                <a16:creationId xmlns:a16="http://schemas.microsoft.com/office/drawing/2014/main" id="{BFD36557-590A-AE4A-8F60-691DE3298D72}"/>
              </a:ext>
            </a:extLst>
          </p:cNvPr>
          <p:cNvCxnSpPr>
            <a:cxnSpLocks/>
          </p:cNvCxnSpPr>
          <p:nvPr/>
        </p:nvCxnSpPr>
        <p:spPr bwMode="auto">
          <a:xfrm>
            <a:off x="1212972" y="1848776"/>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6" name="Straight Connector 15">
            <a:extLst>
              <a:ext uri="{FF2B5EF4-FFF2-40B4-BE49-F238E27FC236}">
                <a16:creationId xmlns:a16="http://schemas.microsoft.com/office/drawing/2014/main" id="{F64C1DC3-11E2-0446-809A-B46AE92E0E8E}"/>
              </a:ext>
            </a:extLst>
          </p:cNvPr>
          <p:cNvCxnSpPr>
            <a:cxnSpLocks/>
          </p:cNvCxnSpPr>
          <p:nvPr/>
        </p:nvCxnSpPr>
        <p:spPr bwMode="auto">
          <a:xfrm>
            <a:off x="1206771" y="2229776"/>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20" name="Rectangle 19">
            <a:extLst>
              <a:ext uri="{FF2B5EF4-FFF2-40B4-BE49-F238E27FC236}">
                <a16:creationId xmlns:a16="http://schemas.microsoft.com/office/drawing/2014/main" id="{F9C5889A-151D-654D-85D5-63B51531AA36}"/>
              </a:ext>
            </a:extLst>
          </p:cNvPr>
          <p:cNvSpPr/>
          <p:nvPr/>
        </p:nvSpPr>
        <p:spPr>
          <a:xfrm>
            <a:off x="293068" y="4919208"/>
            <a:ext cx="4572000" cy="1938992"/>
          </a:xfrm>
          <a:prstGeom prst="rect">
            <a:avLst/>
          </a:prstGeom>
        </p:spPr>
        <p:txBody>
          <a:bodyPr>
            <a:spAutoFit/>
          </a:bodyPr>
          <a:lstStyle/>
          <a:p>
            <a:r>
              <a:rPr lang="en-US" altLang="en-US"/>
              <a:t>R =Asplenium cristatum [RR]</a:t>
            </a:r>
          </a:p>
          <a:p>
            <a:r>
              <a:rPr lang="en-US" altLang="en-US"/>
              <a:t>A =A. abscissum [AA]</a:t>
            </a:r>
          </a:p>
          <a:p>
            <a:r>
              <a:rPr lang="en-US" altLang="en-US"/>
              <a:t>V = A. verecundum [VVXX]</a:t>
            </a:r>
            <a:endParaRPr lang="en-US" altLang="en-US" b="1" i="1"/>
          </a:p>
          <a:p>
            <a:r>
              <a:rPr lang="en-US" altLang="en-US"/>
              <a:t>P =A. plenum (=C x A) [AAVX]</a:t>
            </a:r>
          </a:p>
          <a:p>
            <a:r>
              <a:rPr lang="en-US" altLang="en-US"/>
              <a:t>C = A. curtissii (=A x V) [AVX]</a:t>
            </a:r>
            <a:endParaRPr lang="en-US"/>
          </a:p>
        </p:txBody>
      </p:sp>
      <p:sp>
        <p:nvSpPr>
          <p:cNvPr id="22" name="TextBox 21">
            <a:extLst>
              <a:ext uri="{FF2B5EF4-FFF2-40B4-BE49-F238E27FC236}">
                <a16:creationId xmlns:a16="http://schemas.microsoft.com/office/drawing/2014/main" id="{5618A466-BEF7-6C4E-A847-E6DF462A5AF0}"/>
              </a:ext>
            </a:extLst>
          </p:cNvPr>
          <p:cNvSpPr txBox="1"/>
          <p:nvPr/>
        </p:nvSpPr>
        <p:spPr>
          <a:xfrm>
            <a:off x="7881764" y="4008559"/>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a:t>
            </a:r>
          </a:p>
        </p:txBody>
      </p:sp>
      <p:sp>
        <p:nvSpPr>
          <p:cNvPr id="23" name="TextBox 22">
            <a:extLst>
              <a:ext uri="{FF2B5EF4-FFF2-40B4-BE49-F238E27FC236}">
                <a16:creationId xmlns:a16="http://schemas.microsoft.com/office/drawing/2014/main" id="{43B35E94-9396-D447-9DF1-B5FDD064175F}"/>
              </a:ext>
            </a:extLst>
          </p:cNvPr>
          <p:cNvSpPr txBox="1"/>
          <p:nvPr/>
        </p:nvSpPr>
        <p:spPr>
          <a:xfrm>
            <a:off x="4367998" y="3992045"/>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C</a:t>
            </a:r>
          </a:p>
        </p:txBody>
      </p:sp>
      <p:sp>
        <p:nvSpPr>
          <p:cNvPr id="24" name="TextBox 23">
            <a:extLst>
              <a:ext uri="{FF2B5EF4-FFF2-40B4-BE49-F238E27FC236}">
                <a16:creationId xmlns:a16="http://schemas.microsoft.com/office/drawing/2014/main" id="{7EEBD2F4-99FB-DA4F-9141-8E9B956E6FC6}"/>
              </a:ext>
            </a:extLst>
          </p:cNvPr>
          <p:cNvSpPr txBox="1"/>
          <p:nvPr/>
        </p:nvSpPr>
        <p:spPr>
          <a:xfrm>
            <a:off x="6553200" y="5167534"/>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P</a:t>
            </a:r>
          </a:p>
        </p:txBody>
      </p:sp>
      <p:sp>
        <p:nvSpPr>
          <p:cNvPr id="25" name="TextBox 24">
            <a:extLst>
              <a:ext uri="{FF2B5EF4-FFF2-40B4-BE49-F238E27FC236}">
                <a16:creationId xmlns:a16="http://schemas.microsoft.com/office/drawing/2014/main" id="{432D7A59-D1EE-8C43-AF75-1CDAD8915D7D}"/>
              </a:ext>
            </a:extLst>
          </p:cNvPr>
          <p:cNvSpPr txBox="1"/>
          <p:nvPr/>
        </p:nvSpPr>
        <p:spPr>
          <a:xfrm>
            <a:off x="1676400" y="4018498"/>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V</a:t>
            </a:r>
          </a:p>
        </p:txBody>
      </p:sp>
      <p:cxnSp>
        <p:nvCxnSpPr>
          <p:cNvPr id="28" name="Straight Connector 27">
            <a:extLst>
              <a:ext uri="{FF2B5EF4-FFF2-40B4-BE49-F238E27FC236}">
                <a16:creationId xmlns:a16="http://schemas.microsoft.com/office/drawing/2014/main" id="{9CE18F06-C431-8845-8A87-055FB874C7E6}"/>
              </a:ext>
            </a:extLst>
          </p:cNvPr>
          <p:cNvCxnSpPr>
            <a:cxnSpLocks/>
          </p:cNvCxnSpPr>
          <p:nvPr/>
        </p:nvCxnSpPr>
        <p:spPr bwMode="auto">
          <a:xfrm>
            <a:off x="1189917" y="1705535"/>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29" name="TextBox 28">
            <a:extLst>
              <a:ext uri="{FF2B5EF4-FFF2-40B4-BE49-F238E27FC236}">
                <a16:creationId xmlns:a16="http://schemas.microsoft.com/office/drawing/2014/main" id="{5194DE6D-5070-2548-80BE-2184F25C5544}"/>
              </a:ext>
            </a:extLst>
          </p:cNvPr>
          <p:cNvSpPr txBox="1"/>
          <p:nvPr/>
        </p:nvSpPr>
        <p:spPr>
          <a:xfrm>
            <a:off x="76200" y="84352"/>
            <a:ext cx="4112793" cy="461665"/>
          </a:xfrm>
          <a:prstGeom prst="rect">
            <a:avLst/>
          </a:prstGeom>
          <a:noFill/>
        </p:spPr>
        <p:txBody>
          <a:bodyPr wrap="none" rtlCol="0">
            <a:spAutoFit/>
          </a:bodyPr>
          <a:lstStyle/>
          <a:p>
            <a:r>
              <a:rPr lang="en-US"/>
              <a:t>Leucine Aminopeptidase (LAP)</a:t>
            </a:r>
          </a:p>
        </p:txBody>
      </p:sp>
    </p:spTree>
    <p:extLst>
      <p:ext uri="{BB962C8B-B14F-4D97-AF65-F5344CB8AC3E}">
        <p14:creationId xmlns:p14="http://schemas.microsoft.com/office/powerpoint/2010/main" val="14113368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C3D567-D072-1B40-B7CE-EAA14F139002}"/>
              </a:ext>
            </a:extLst>
          </p:cNvPr>
          <p:cNvPicPr>
            <a:picLocks noChangeAspect="1"/>
          </p:cNvPicPr>
          <p:nvPr/>
        </p:nvPicPr>
        <p:blipFill>
          <a:blip r:embed="rId2"/>
          <a:stretch>
            <a:fillRect/>
          </a:stretch>
        </p:blipFill>
        <p:spPr>
          <a:xfrm>
            <a:off x="642764" y="-4955919"/>
            <a:ext cx="7239000" cy="2209800"/>
          </a:xfrm>
          <a:prstGeom prst="rect">
            <a:avLst/>
          </a:prstGeom>
        </p:spPr>
      </p:pic>
      <p:pic>
        <p:nvPicPr>
          <p:cNvPr id="3" name="Picture 2">
            <a:extLst>
              <a:ext uri="{FF2B5EF4-FFF2-40B4-BE49-F238E27FC236}">
                <a16:creationId xmlns:a16="http://schemas.microsoft.com/office/drawing/2014/main" id="{403DCE5B-70AF-044C-88DF-62B3D7C0E3B1}"/>
              </a:ext>
            </a:extLst>
          </p:cNvPr>
          <p:cNvPicPr>
            <a:picLocks noChangeAspect="1"/>
          </p:cNvPicPr>
          <p:nvPr/>
        </p:nvPicPr>
        <p:blipFill>
          <a:blip r:embed="rId3"/>
          <a:stretch>
            <a:fillRect/>
          </a:stretch>
        </p:blipFill>
        <p:spPr>
          <a:xfrm>
            <a:off x="642764" y="-6049818"/>
            <a:ext cx="7239000" cy="791446"/>
          </a:xfrm>
          <a:prstGeom prst="rect">
            <a:avLst/>
          </a:prstGeom>
        </p:spPr>
      </p:pic>
      <p:pic>
        <p:nvPicPr>
          <p:cNvPr id="4" name="Picture 3">
            <a:extLst>
              <a:ext uri="{FF2B5EF4-FFF2-40B4-BE49-F238E27FC236}">
                <a16:creationId xmlns:a16="http://schemas.microsoft.com/office/drawing/2014/main" id="{CFE26163-B063-4647-9FE9-4413F3F63FAD}"/>
              </a:ext>
            </a:extLst>
          </p:cNvPr>
          <p:cNvPicPr>
            <a:picLocks noChangeAspect="1"/>
          </p:cNvPicPr>
          <p:nvPr/>
        </p:nvPicPr>
        <p:blipFill>
          <a:blip r:embed="rId4"/>
          <a:stretch>
            <a:fillRect/>
          </a:stretch>
        </p:blipFill>
        <p:spPr>
          <a:xfrm>
            <a:off x="1326879" y="3851312"/>
            <a:ext cx="7124700" cy="2089006"/>
          </a:xfrm>
          <a:prstGeom prst="rect">
            <a:avLst/>
          </a:prstGeom>
        </p:spPr>
      </p:pic>
      <p:sp>
        <p:nvSpPr>
          <p:cNvPr id="5" name="TextBox 4">
            <a:extLst>
              <a:ext uri="{FF2B5EF4-FFF2-40B4-BE49-F238E27FC236}">
                <a16:creationId xmlns:a16="http://schemas.microsoft.com/office/drawing/2014/main" id="{F49A5E99-CC8B-AB44-A424-AB061D56F798}"/>
              </a:ext>
            </a:extLst>
          </p:cNvPr>
          <p:cNvSpPr txBox="1"/>
          <p:nvPr/>
        </p:nvSpPr>
        <p:spPr>
          <a:xfrm>
            <a:off x="8457940" y="-2286410"/>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6" name="TextBox 5">
            <a:extLst>
              <a:ext uri="{FF2B5EF4-FFF2-40B4-BE49-F238E27FC236}">
                <a16:creationId xmlns:a16="http://schemas.microsoft.com/office/drawing/2014/main" id="{3D8BF327-EDE9-CB47-B762-7181376C7A08}"/>
              </a:ext>
            </a:extLst>
          </p:cNvPr>
          <p:cNvSpPr txBox="1"/>
          <p:nvPr/>
        </p:nvSpPr>
        <p:spPr>
          <a:xfrm>
            <a:off x="8457940" y="-1872406"/>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7" name="TextBox 6">
            <a:extLst>
              <a:ext uri="{FF2B5EF4-FFF2-40B4-BE49-F238E27FC236}">
                <a16:creationId xmlns:a16="http://schemas.microsoft.com/office/drawing/2014/main" id="{370B4A74-3819-B045-9647-47A6A78BD30C}"/>
              </a:ext>
            </a:extLst>
          </p:cNvPr>
          <p:cNvSpPr txBox="1"/>
          <p:nvPr/>
        </p:nvSpPr>
        <p:spPr>
          <a:xfrm>
            <a:off x="8466757" y="-1499833"/>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cxnSp>
        <p:nvCxnSpPr>
          <p:cNvPr id="9" name="Straight Connector 8">
            <a:extLst>
              <a:ext uri="{FF2B5EF4-FFF2-40B4-BE49-F238E27FC236}">
                <a16:creationId xmlns:a16="http://schemas.microsoft.com/office/drawing/2014/main" id="{C01E5458-EAB3-0B4E-A772-B2A12BE15DCD}"/>
              </a:ext>
            </a:extLst>
          </p:cNvPr>
          <p:cNvCxnSpPr>
            <a:cxnSpLocks/>
          </p:cNvCxnSpPr>
          <p:nvPr/>
        </p:nvCxnSpPr>
        <p:spPr bwMode="auto">
          <a:xfrm>
            <a:off x="1041682" y="-2053719"/>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12" name="TextBox 11">
            <a:extLst>
              <a:ext uri="{FF2B5EF4-FFF2-40B4-BE49-F238E27FC236}">
                <a16:creationId xmlns:a16="http://schemas.microsoft.com/office/drawing/2014/main" id="{FD164DC3-DD6C-8C44-9A05-EA93F9FC348D}"/>
              </a:ext>
            </a:extLst>
          </p:cNvPr>
          <p:cNvSpPr txBox="1"/>
          <p:nvPr/>
        </p:nvSpPr>
        <p:spPr>
          <a:xfrm>
            <a:off x="674887" y="-2271542"/>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13" name="TextBox 12">
            <a:extLst>
              <a:ext uri="{FF2B5EF4-FFF2-40B4-BE49-F238E27FC236}">
                <a16:creationId xmlns:a16="http://schemas.microsoft.com/office/drawing/2014/main" id="{776A4B1F-0D5D-D94C-BF5F-304B08CFF335}"/>
              </a:ext>
            </a:extLst>
          </p:cNvPr>
          <p:cNvSpPr txBox="1"/>
          <p:nvPr/>
        </p:nvSpPr>
        <p:spPr>
          <a:xfrm>
            <a:off x="674887" y="-1857538"/>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14" name="TextBox 13">
            <a:extLst>
              <a:ext uri="{FF2B5EF4-FFF2-40B4-BE49-F238E27FC236}">
                <a16:creationId xmlns:a16="http://schemas.microsoft.com/office/drawing/2014/main" id="{A9058468-7378-B845-87C9-16C0C25C0545}"/>
              </a:ext>
            </a:extLst>
          </p:cNvPr>
          <p:cNvSpPr txBox="1"/>
          <p:nvPr/>
        </p:nvSpPr>
        <p:spPr>
          <a:xfrm>
            <a:off x="683704" y="-1484965"/>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cxnSp>
        <p:nvCxnSpPr>
          <p:cNvPr id="15" name="Straight Connector 14">
            <a:extLst>
              <a:ext uri="{FF2B5EF4-FFF2-40B4-BE49-F238E27FC236}">
                <a16:creationId xmlns:a16="http://schemas.microsoft.com/office/drawing/2014/main" id="{BFD36557-590A-AE4A-8F60-691DE3298D72}"/>
              </a:ext>
            </a:extLst>
          </p:cNvPr>
          <p:cNvCxnSpPr>
            <a:cxnSpLocks/>
          </p:cNvCxnSpPr>
          <p:nvPr/>
        </p:nvCxnSpPr>
        <p:spPr bwMode="auto">
          <a:xfrm>
            <a:off x="1073554" y="-1664576"/>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6" name="Straight Connector 15">
            <a:extLst>
              <a:ext uri="{FF2B5EF4-FFF2-40B4-BE49-F238E27FC236}">
                <a16:creationId xmlns:a16="http://schemas.microsoft.com/office/drawing/2014/main" id="{F64C1DC3-11E2-0446-809A-B46AE92E0E8E}"/>
              </a:ext>
            </a:extLst>
          </p:cNvPr>
          <p:cNvCxnSpPr>
            <a:cxnSpLocks/>
          </p:cNvCxnSpPr>
          <p:nvPr/>
        </p:nvCxnSpPr>
        <p:spPr bwMode="auto">
          <a:xfrm>
            <a:off x="1067353" y="-1283576"/>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20" name="Rectangle 19">
            <a:extLst>
              <a:ext uri="{FF2B5EF4-FFF2-40B4-BE49-F238E27FC236}">
                <a16:creationId xmlns:a16="http://schemas.microsoft.com/office/drawing/2014/main" id="{F9C5889A-151D-654D-85D5-63B51531AA36}"/>
              </a:ext>
            </a:extLst>
          </p:cNvPr>
          <p:cNvSpPr/>
          <p:nvPr/>
        </p:nvSpPr>
        <p:spPr>
          <a:xfrm>
            <a:off x="200110" y="4880151"/>
            <a:ext cx="4572000" cy="1938992"/>
          </a:xfrm>
          <a:prstGeom prst="rect">
            <a:avLst/>
          </a:prstGeom>
        </p:spPr>
        <p:txBody>
          <a:bodyPr>
            <a:spAutoFit/>
          </a:bodyPr>
          <a:lstStyle/>
          <a:p>
            <a:r>
              <a:rPr lang="en-US" altLang="en-US"/>
              <a:t>R =Asplenium cristatum [RR]</a:t>
            </a:r>
          </a:p>
          <a:p>
            <a:r>
              <a:rPr lang="en-US" altLang="en-US"/>
              <a:t>A =A. abscissum [AA]</a:t>
            </a:r>
          </a:p>
          <a:p>
            <a:r>
              <a:rPr lang="en-US" altLang="en-US"/>
              <a:t>V = A. verecundum [VVXX]</a:t>
            </a:r>
            <a:endParaRPr lang="en-US" altLang="en-US" b="1" i="1"/>
          </a:p>
          <a:p>
            <a:r>
              <a:rPr lang="en-US" altLang="en-US"/>
              <a:t>P =A. plenum (=C x A) [AAVX]</a:t>
            </a:r>
          </a:p>
          <a:p>
            <a:r>
              <a:rPr lang="en-US" altLang="en-US"/>
              <a:t>C = A. curtissii (=A x V) [AVX]</a:t>
            </a:r>
            <a:endParaRPr lang="en-US"/>
          </a:p>
        </p:txBody>
      </p:sp>
      <p:sp>
        <p:nvSpPr>
          <p:cNvPr id="22" name="TextBox 21">
            <a:extLst>
              <a:ext uri="{FF2B5EF4-FFF2-40B4-BE49-F238E27FC236}">
                <a16:creationId xmlns:a16="http://schemas.microsoft.com/office/drawing/2014/main" id="{5618A466-BEF7-6C4E-A847-E6DF462A5AF0}"/>
              </a:ext>
            </a:extLst>
          </p:cNvPr>
          <p:cNvSpPr txBox="1"/>
          <p:nvPr/>
        </p:nvSpPr>
        <p:spPr>
          <a:xfrm>
            <a:off x="7881764" y="4229007"/>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a:t>
            </a:r>
          </a:p>
        </p:txBody>
      </p:sp>
      <p:sp>
        <p:nvSpPr>
          <p:cNvPr id="23" name="TextBox 22">
            <a:extLst>
              <a:ext uri="{FF2B5EF4-FFF2-40B4-BE49-F238E27FC236}">
                <a16:creationId xmlns:a16="http://schemas.microsoft.com/office/drawing/2014/main" id="{43B35E94-9396-D447-9DF1-B5FDD064175F}"/>
              </a:ext>
            </a:extLst>
          </p:cNvPr>
          <p:cNvSpPr txBox="1"/>
          <p:nvPr/>
        </p:nvSpPr>
        <p:spPr>
          <a:xfrm>
            <a:off x="4367998" y="4212493"/>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C</a:t>
            </a:r>
          </a:p>
        </p:txBody>
      </p:sp>
      <p:sp>
        <p:nvSpPr>
          <p:cNvPr id="24" name="TextBox 23">
            <a:extLst>
              <a:ext uri="{FF2B5EF4-FFF2-40B4-BE49-F238E27FC236}">
                <a16:creationId xmlns:a16="http://schemas.microsoft.com/office/drawing/2014/main" id="{7EEBD2F4-99FB-DA4F-9141-8E9B956E6FC6}"/>
              </a:ext>
            </a:extLst>
          </p:cNvPr>
          <p:cNvSpPr txBox="1"/>
          <p:nvPr/>
        </p:nvSpPr>
        <p:spPr>
          <a:xfrm>
            <a:off x="6553200" y="5387982"/>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P</a:t>
            </a:r>
          </a:p>
        </p:txBody>
      </p:sp>
      <p:sp>
        <p:nvSpPr>
          <p:cNvPr id="25" name="TextBox 24">
            <a:extLst>
              <a:ext uri="{FF2B5EF4-FFF2-40B4-BE49-F238E27FC236}">
                <a16:creationId xmlns:a16="http://schemas.microsoft.com/office/drawing/2014/main" id="{432D7A59-D1EE-8C43-AF75-1CDAD8915D7D}"/>
              </a:ext>
            </a:extLst>
          </p:cNvPr>
          <p:cNvSpPr txBox="1"/>
          <p:nvPr/>
        </p:nvSpPr>
        <p:spPr>
          <a:xfrm>
            <a:off x="2737447" y="596234"/>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V</a:t>
            </a:r>
          </a:p>
        </p:txBody>
      </p:sp>
      <p:sp>
        <p:nvSpPr>
          <p:cNvPr id="26" name="TextBox 25">
            <a:extLst>
              <a:ext uri="{FF2B5EF4-FFF2-40B4-BE49-F238E27FC236}">
                <a16:creationId xmlns:a16="http://schemas.microsoft.com/office/drawing/2014/main" id="{3F262D70-CE2B-5B4C-8FEE-3EAE3BA1946C}"/>
              </a:ext>
            </a:extLst>
          </p:cNvPr>
          <p:cNvSpPr txBox="1"/>
          <p:nvPr/>
        </p:nvSpPr>
        <p:spPr>
          <a:xfrm>
            <a:off x="1704752" y="4229007"/>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V</a:t>
            </a:r>
          </a:p>
        </p:txBody>
      </p:sp>
      <p:sp>
        <p:nvSpPr>
          <p:cNvPr id="27" name="TextBox 26">
            <a:extLst>
              <a:ext uri="{FF2B5EF4-FFF2-40B4-BE49-F238E27FC236}">
                <a16:creationId xmlns:a16="http://schemas.microsoft.com/office/drawing/2014/main" id="{DC27AAA9-194B-6940-9486-7E2F61FCC5BE}"/>
              </a:ext>
            </a:extLst>
          </p:cNvPr>
          <p:cNvSpPr txBox="1"/>
          <p:nvPr/>
        </p:nvSpPr>
        <p:spPr>
          <a:xfrm>
            <a:off x="6951059" y="539102"/>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a:t>
            </a:r>
          </a:p>
        </p:txBody>
      </p:sp>
      <p:pic>
        <p:nvPicPr>
          <p:cNvPr id="8" name="Picture 7">
            <a:extLst>
              <a:ext uri="{FF2B5EF4-FFF2-40B4-BE49-F238E27FC236}">
                <a16:creationId xmlns:a16="http://schemas.microsoft.com/office/drawing/2014/main" id="{6DAA8B80-F65C-7E44-BB12-0038880D068A}"/>
              </a:ext>
            </a:extLst>
          </p:cNvPr>
          <p:cNvPicPr>
            <a:picLocks noChangeAspect="1"/>
          </p:cNvPicPr>
          <p:nvPr/>
        </p:nvPicPr>
        <p:blipFill>
          <a:blip r:embed="rId5"/>
          <a:stretch>
            <a:fillRect/>
          </a:stretch>
        </p:blipFill>
        <p:spPr>
          <a:xfrm>
            <a:off x="6563548" y="1150935"/>
            <a:ext cx="1318215" cy="2712482"/>
          </a:xfrm>
          <a:prstGeom prst="rect">
            <a:avLst/>
          </a:prstGeom>
        </p:spPr>
      </p:pic>
      <p:pic>
        <p:nvPicPr>
          <p:cNvPr id="11" name="Picture 10">
            <a:extLst>
              <a:ext uri="{FF2B5EF4-FFF2-40B4-BE49-F238E27FC236}">
                <a16:creationId xmlns:a16="http://schemas.microsoft.com/office/drawing/2014/main" id="{488ABC81-F3F7-6E4B-AF22-6CE8DFEA7E16}"/>
              </a:ext>
            </a:extLst>
          </p:cNvPr>
          <p:cNvPicPr>
            <a:picLocks noChangeAspect="1"/>
          </p:cNvPicPr>
          <p:nvPr/>
        </p:nvPicPr>
        <p:blipFill>
          <a:blip r:embed="rId6"/>
          <a:stretch>
            <a:fillRect/>
          </a:stretch>
        </p:blipFill>
        <p:spPr>
          <a:xfrm>
            <a:off x="2057400" y="1202494"/>
            <a:ext cx="1600201" cy="2675336"/>
          </a:xfrm>
          <a:prstGeom prst="rect">
            <a:avLst/>
          </a:prstGeom>
        </p:spPr>
      </p:pic>
      <p:pic>
        <p:nvPicPr>
          <p:cNvPr id="17" name="Picture 16">
            <a:extLst>
              <a:ext uri="{FF2B5EF4-FFF2-40B4-BE49-F238E27FC236}">
                <a16:creationId xmlns:a16="http://schemas.microsoft.com/office/drawing/2014/main" id="{F28CECD7-9939-C844-B8E1-CEAD8AEFEA38}"/>
              </a:ext>
            </a:extLst>
          </p:cNvPr>
          <p:cNvPicPr>
            <a:picLocks noChangeAspect="1"/>
          </p:cNvPicPr>
          <p:nvPr/>
        </p:nvPicPr>
        <p:blipFill>
          <a:blip r:embed="rId7"/>
          <a:stretch>
            <a:fillRect/>
          </a:stretch>
        </p:blipFill>
        <p:spPr>
          <a:xfrm>
            <a:off x="4085487" y="1170953"/>
            <a:ext cx="782352" cy="2700375"/>
          </a:xfrm>
          <a:prstGeom prst="rect">
            <a:avLst/>
          </a:prstGeom>
        </p:spPr>
      </p:pic>
      <p:sp>
        <p:nvSpPr>
          <p:cNvPr id="28" name="TextBox 27">
            <a:extLst>
              <a:ext uri="{FF2B5EF4-FFF2-40B4-BE49-F238E27FC236}">
                <a16:creationId xmlns:a16="http://schemas.microsoft.com/office/drawing/2014/main" id="{C173D746-9114-6349-BB29-C076DAC6BCA0}"/>
              </a:ext>
            </a:extLst>
          </p:cNvPr>
          <p:cNvSpPr txBox="1"/>
          <p:nvPr/>
        </p:nvSpPr>
        <p:spPr>
          <a:xfrm>
            <a:off x="4164278" y="596234"/>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C</a:t>
            </a:r>
          </a:p>
        </p:txBody>
      </p:sp>
      <p:sp>
        <p:nvSpPr>
          <p:cNvPr id="30" name="TextBox 29">
            <a:extLst>
              <a:ext uri="{FF2B5EF4-FFF2-40B4-BE49-F238E27FC236}">
                <a16:creationId xmlns:a16="http://schemas.microsoft.com/office/drawing/2014/main" id="{02DE1ECE-B7CF-C74B-AD8B-AA89217E6C7A}"/>
              </a:ext>
            </a:extLst>
          </p:cNvPr>
          <p:cNvSpPr txBox="1"/>
          <p:nvPr/>
        </p:nvSpPr>
        <p:spPr>
          <a:xfrm>
            <a:off x="5524228" y="596233"/>
            <a:ext cx="407484" cy="461665"/>
          </a:xfrm>
          <a:prstGeom prst="rect">
            <a:avLst/>
          </a:prstGeom>
          <a:noFill/>
          <a:ln w="22225">
            <a:solidFill>
              <a:srgbClr val="FF0000"/>
            </a:solid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P</a:t>
            </a:r>
          </a:p>
        </p:txBody>
      </p:sp>
      <p:pic>
        <p:nvPicPr>
          <p:cNvPr id="18" name="Picture 17">
            <a:extLst>
              <a:ext uri="{FF2B5EF4-FFF2-40B4-BE49-F238E27FC236}">
                <a16:creationId xmlns:a16="http://schemas.microsoft.com/office/drawing/2014/main" id="{B4D3D61E-E5F3-1848-99F2-752A6BCA259D}"/>
              </a:ext>
            </a:extLst>
          </p:cNvPr>
          <p:cNvPicPr>
            <a:picLocks noChangeAspect="1"/>
          </p:cNvPicPr>
          <p:nvPr/>
        </p:nvPicPr>
        <p:blipFill>
          <a:blip r:embed="rId8"/>
          <a:stretch>
            <a:fillRect/>
          </a:stretch>
        </p:blipFill>
        <p:spPr>
          <a:xfrm>
            <a:off x="5443881" y="1170953"/>
            <a:ext cx="602762" cy="2700376"/>
          </a:xfrm>
          <a:prstGeom prst="rect">
            <a:avLst/>
          </a:prstGeom>
        </p:spPr>
      </p:pic>
      <p:cxnSp>
        <p:nvCxnSpPr>
          <p:cNvPr id="31" name="Straight Connector 30">
            <a:extLst>
              <a:ext uri="{FF2B5EF4-FFF2-40B4-BE49-F238E27FC236}">
                <a16:creationId xmlns:a16="http://schemas.microsoft.com/office/drawing/2014/main" id="{0E2F77EE-DF0E-A14C-AD81-21768828F64C}"/>
              </a:ext>
            </a:extLst>
          </p:cNvPr>
          <p:cNvCxnSpPr>
            <a:cxnSpLocks/>
          </p:cNvCxnSpPr>
          <p:nvPr/>
        </p:nvCxnSpPr>
        <p:spPr bwMode="auto">
          <a:xfrm>
            <a:off x="1261515" y="3268448"/>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32" name="Straight Connector 31">
            <a:extLst>
              <a:ext uri="{FF2B5EF4-FFF2-40B4-BE49-F238E27FC236}">
                <a16:creationId xmlns:a16="http://schemas.microsoft.com/office/drawing/2014/main" id="{6C4ADE76-AE1C-FB40-ABFB-226DF82938AB}"/>
              </a:ext>
            </a:extLst>
          </p:cNvPr>
          <p:cNvCxnSpPr>
            <a:cxnSpLocks/>
          </p:cNvCxnSpPr>
          <p:nvPr/>
        </p:nvCxnSpPr>
        <p:spPr bwMode="auto">
          <a:xfrm>
            <a:off x="1261515" y="2811248"/>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33" name="Straight Connector 32">
            <a:extLst>
              <a:ext uri="{FF2B5EF4-FFF2-40B4-BE49-F238E27FC236}">
                <a16:creationId xmlns:a16="http://schemas.microsoft.com/office/drawing/2014/main" id="{0EB1BEC5-0EA9-6E4C-82C4-25B478903F8E}"/>
              </a:ext>
            </a:extLst>
          </p:cNvPr>
          <p:cNvCxnSpPr>
            <a:cxnSpLocks/>
          </p:cNvCxnSpPr>
          <p:nvPr/>
        </p:nvCxnSpPr>
        <p:spPr bwMode="auto">
          <a:xfrm>
            <a:off x="1261515" y="2354048"/>
            <a:ext cx="7416258" cy="0"/>
          </a:xfrm>
          <a:prstGeom prst="line">
            <a:avLst/>
          </a:prstGeom>
          <a:solidFill>
            <a:schemeClr val="accent1"/>
          </a:solidFill>
          <a:ln w="9525" cap="flat" cmpd="sng" algn="ctr">
            <a:solidFill>
              <a:srgbClr val="00B0F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34" name="TextBox 33">
            <a:extLst>
              <a:ext uri="{FF2B5EF4-FFF2-40B4-BE49-F238E27FC236}">
                <a16:creationId xmlns:a16="http://schemas.microsoft.com/office/drawing/2014/main" id="{64246EE5-36FF-1D49-9224-1F230DCD002F}"/>
              </a:ext>
            </a:extLst>
          </p:cNvPr>
          <p:cNvSpPr txBox="1"/>
          <p:nvPr/>
        </p:nvSpPr>
        <p:spPr>
          <a:xfrm>
            <a:off x="1476809" y="2128035"/>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35" name="TextBox 34">
            <a:extLst>
              <a:ext uri="{FF2B5EF4-FFF2-40B4-BE49-F238E27FC236}">
                <a16:creationId xmlns:a16="http://schemas.microsoft.com/office/drawing/2014/main" id="{7165B059-1A39-6A4C-A177-D7E1A3192138}"/>
              </a:ext>
            </a:extLst>
          </p:cNvPr>
          <p:cNvSpPr txBox="1"/>
          <p:nvPr/>
        </p:nvSpPr>
        <p:spPr>
          <a:xfrm>
            <a:off x="1476809" y="2579742"/>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36" name="TextBox 35">
            <a:extLst>
              <a:ext uri="{FF2B5EF4-FFF2-40B4-BE49-F238E27FC236}">
                <a16:creationId xmlns:a16="http://schemas.microsoft.com/office/drawing/2014/main" id="{974ABE2F-546A-8442-BEF5-A971CDB71F16}"/>
              </a:ext>
            </a:extLst>
          </p:cNvPr>
          <p:cNvSpPr txBox="1"/>
          <p:nvPr/>
        </p:nvSpPr>
        <p:spPr>
          <a:xfrm>
            <a:off x="1459175" y="3043938"/>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sp>
        <p:nvSpPr>
          <p:cNvPr id="37" name="TextBox 36">
            <a:extLst>
              <a:ext uri="{FF2B5EF4-FFF2-40B4-BE49-F238E27FC236}">
                <a16:creationId xmlns:a16="http://schemas.microsoft.com/office/drawing/2014/main" id="{4A520FB5-9BB3-7A43-8212-B47E19504588}"/>
              </a:ext>
            </a:extLst>
          </p:cNvPr>
          <p:cNvSpPr txBox="1"/>
          <p:nvPr/>
        </p:nvSpPr>
        <p:spPr>
          <a:xfrm>
            <a:off x="7991184" y="2118077"/>
            <a:ext cx="407484"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A</a:t>
            </a:r>
          </a:p>
        </p:txBody>
      </p:sp>
      <p:sp>
        <p:nvSpPr>
          <p:cNvPr id="38" name="TextBox 37">
            <a:extLst>
              <a:ext uri="{FF2B5EF4-FFF2-40B4-BE49-F238E27FC236}">
                <a16:creationId xmlns:a16="http://schemas.microsoft.com/office/drawing/2014/main" id="{E9923DA4-2C52-5844-A636-808370C32A27}"/>
              </a:ext>
            </a:extLst>
          </p:cNvPr>
          <p:cNvSpPr txBox="1"/>
          <p:nvPr/>
        </p:nvSpPr>
        <p:spPr>
          <a:xfrm>
            <a:off x="7991184" y="2569784"/>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V</a:t>
            </a:r>
          </a:p>
        </p:txBody>
      </p:sp>
      <p:sp>
        <p:nvSpPr>
          <p:cNvPr id="39" name="TextBox 38">
            <a:extLst>
              <a:ext uri="{FF2B5EF4-FFF2-40B4-BE49-F238E27FC236}">
                <a16:creationId xmlns:a16="http://schemas.microsoft.com/office/drawing/2014/main" id="{F8BE9FEE-F982-9846-A23E-B5312BAEF081}"/>
              </a:ext>
            </a:extLst>
          </p:cNvPr>
          <p:cNvSpPr txBox="1"/>
          <p:nvPr/>
        </p:nvSpPr>
        <p:spPr>
          <a:xfrm>
            <a:off x="7973550" y="3033980"/>
            <a:ext cx="389850" cy="461665"/>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X</a:t>
            </a:r>
          </a:p>
        </p:txBody>
      </p:sp>
      <p:sp>
        <p:nvSpPr>
          <p:cNvPr id="40" name="TextBox 39">
            <a:extLst>
              <a:ext uri="{FF2B5EF4-FFF2-40B4-BE49-F238E27FC236}">
                <a16:creationId xmlns:a16="http://schemas.microsoft.com/office/drawing/2014/main" id="{48A93268-92B4-CC49-BC74-5863750C4957}"/>
              </a:ext>
            </a:extLst>
          </p:cNvPr>
          <p:cNvSpPr txBox="1"/>
          <p:nvPr/>
        </p:nvSpPr>
        <p:spPr>
          <a:xfrm>
            <a:off x="2554180" y="1496028"/>
            <a:ext cx="774018" cy="461665"/>
          </a:xfrm>
          <a:prstGeom prst="rect">
            <a:avLst/>
          </a:prstGeom>
          <a:noFill/>
          <a:ln w="22225">
            <a:no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VV</a:t>
            </a:r>
          </a:p>
        </p:txBody>
      </p:sp>
      <p:sp>
        <p:nvSpPr>
          <p:cNvPr id="41" name="TextBox 40">
            <a:extLst>
              <a:ext uri="{FF2B5EF4-FFF2-40B4-BE49-F238E27FC236}">
                <a16:creationId xmlns:a16="http://schemas.microsoft.com/office/drawing/2014/main" id="{409D8C1F-7CD7-BC41-AA1E-FFFBDBBF4750}"/>
              </a:ext>
            </a:extLst>
          </p:cNvPr>
          <p:cNvSpPr txBox="1"/>
          <p:nvPr/>
        </p:nvSpPr>
        <p:spPr>
          <a:xfrm>
            <a:off x="6818381" y="1442085"/>
            <a:ext cx="774018" cy="461665"/>
          </a:xfrm>
          <a:prstGeom prst="rect">
            <a:avLst/>
          </a:prstGeom>
          <a:noFill/>
          <a:ln w="22225">
            <a:no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AA</a:t>
            </a:r>
          </a:p>
        </p:txBody>
      </p:sp>
      <p:sp>
        <p:nvSpPr>
          <p:cNvPr id="42" name="TextBox 41">
            <a:extLst>
              <a:ext uri="{FF2B5EF4-FFF2-40B4-BE49-F238E27FC236}">
                <a16:creationId xmlns:a16="http://schemas.microsoft.com/office/drawing/2014/main" id="{DE793328-C551-784F-9740-15689D8BB9F3}"/>
              </a:ext>
            </a:extLst>
          </p:cNvPr>
          <p:cNvSpPr txBox="1"/>
          <p:nvPr/>
        </p:nvSpPr>
        <p:spPr>
          <a:xfrm>
            <a:off x="5194853" y="1466375"/>
            <a:ext cx="1100817" cy="461665"/>
          </a:xfrm>
          <a:prstGeom prst="rect">
            <a:avLst/>
          </a:prstGeom>
          <a:noFill/>
          <a:ln w="22225">
            <a:no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AAVX</a:t>
            </a:r>
          </a:p>
        </p:txBody>
      </p:sp>
      <p:sp>
        <p:nvSpPr>
          <p:cNvPr id="43" name="TextBox 42">
            <a:extLst>
              <a:ext uri="{FF2B5EF4-FFF2-40B4-BE49-F238E27FC236}">
                <a16:creationId xmlns:a16="http://schemas.microsoft.com/office/drawing/2014/main" id="{1BFF3148-EDD6-CD41-9A39-DEE68832079D}"/>
              </a:ext>
            </a:extLst>
          </p:cNvPr>
          <p:cNvSpPr txBox="1"/>
          <p:nvPr/>
        </p:nvSpPr>
        <p:spPr>
          <a:xfrm>
            <a:off x="4045618" y="1510511"/>
            <a:ext cx="1100817" cy="461665"/>
          </a:xfrm>
          <a:prstGeom prst="rect">
            <a:avLst/>
          </a:prstGeom>
          <a:noFill/>
          <a:ln w="22225">
            <a:noFill/>
          </a:ln>
        </p:spPr>
        <p:txBody>
          <a:bodyPr wrap="square" rtlCol="0">
            <a:spAutoFit/>
          </a:bodyPr>
          <a:lstStyle/>
          <a:p>
            <a:r>
              <a:rPr lang="en-US" b="1">
                <a:solidFill>
                  <a:srgbClr val="FF0000"/>
                </a:solidFill>
                <a:latin typeface="Arial" panose="020B0604020202020204" pitchFamily="34" charset="0"/>
                <a:cs typeface="Arial" panose="020B0604020202020204" pitchFamily="34" charset="0"/>
              </a:rPr>
              <a:t>AVX</a:t>
            </a:r>
          </a:p>
        </p:txBody>
      </p:sp>
      <p:sp>
        <p:nvSpPr>
          <p:cNvPr id="44" name="TextBox 43">
            <a:extLst>
              <a:ext uri="{FF2B5EF4-FFF2-40B4-BE49-F238E27FC236}">
                <a16:creationId xmlns:a16="http://schemas.microsoft.com/office/drawing/2014/main" id="{DBF8DA7B-1C17-8F42-8F08-715E6E497FCB}"/>
              </a:ext>
            </a:extLst>
          </p:cNvPr>
          <p:cNvSpPr txBox="1"/>
          <p:nvPr/>
        </p:nvSpPr>
        <p:spPr>
          <a:xfrm>
            <a:off x="149471" y="76200"/>
            <a:ext cx="4112793" cy="461665"/>
          </a:xfrm>
          <a:prstGeom prst="rect">
            <a:avLst/>
          </a:prstGeom>
          <a:noFill/>
        </p:spPr>
        <p:txBody>
          <a:bodyPr wrap="none" rtlCol="0">
            <a:spAutoFit/>
          </a:bodyPr>
          <a:lstStyle/>
          <a:p>
            <a:r>
              <a:rPr lang="en-US"/>
              <a:t>Leucine Aminopeptidase (LAP)</a:t>
            </a:r>
          </a:p>
        </p:txBody>
      </p:sp>
      <p:sp>
        <p:nvSpPr>
          <p:cNvPr id="10" name="Text Box 8">
            <a:extLst>
              <a:ext uri="{FF2B5EF4-FFF2-40B4-BE49-F238E27FC236}">
                <a16:creationId xmlns:a16="http://schemas.microsoft.com/office/drawing/2014/main" id="{A523062B-84EA-1BE1-4CFF-9A464CF346AB}"/>
              </a:ext>
            </a:extLst>
          </p:cNvPr>
          <p:cNvSpPr txBox="1">
            <a:spLocks noChangeArrowheads="1"/>
          </p:cNvSpPr>
          <p:nvPr/>
        </p:nvSpPr>
        <p:spPr bwMode="auto">
          <a:xfrm>
            <a:off x="7363623" y="5701082"/>
            <a:ext cx="683018"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100" b="1">
                <a:latin typeface="Helvetica" pitchFamily="2" charset="0"/>
              </a:rPr>
              <a:t>RR</a:t>
            </a:r>
          </a:p>
        </p:txBody>
      </p:sp>
      <p:pic>
        <p:nvPicPr>
          <p:cNvPr id="19" name="Picture 18">
            <a:extLst>
              <a:ext uri="{FF2B5EF4-FFF2-40B4-BE49-F238E27FC236}">
                <a16:creationId xmlns:a16="http://schemas.microsoft.com/office/drawing/2014/main" id="{F701A0B2-49E7-BD7D-3FFD-D02A852CE52F}"/>
              </a:ext>
            </a:extLst>
          </p:cNvPr>
          <p:cNvPicPr>
            <a:picLocks noChangeAspect="1"/>
          </p:cNvPicPr>
          <p:nvPr/>
        </p:nvPicPr>
        <p:blipFill>
          <a:blip r:embed="rId9"/>
          <a:stretch>
            <a:fillRect/>
          </a:stretch>
        </p:blipFill>
        <p:spPr>
          <a:xfrm>
            <a:off x="7850838" y="5227901"/>
            <a:ext cx="481013" cy="1485900"/>
          </a:xfrm>
          <a:prstGeom prst="rect">
            <a:avLst/>
          </a:prstGeom>
        </p:spPr>
      </p:pic>
      <p:sp>
        <p:nvSpPr>
          <p:cNvPr id="21" name="Oval 20">
            <a:extLst>
              <a:ext uri="{FF2B5EF4-FFF2-40B4-BE49-F238E27FC236}">
                <a16:creationId xmlns:a16="http://schemas.microsoft.com/office/drawing/2014/main" id="{5A1CD8D0-8E7A-7361-A9DB-0C8258B7F15D}"/>
              </a:ext>
            </a:extLst>
          </p:cNvPr>
          <p:cNvSpPr/>
          <p:nvPr/>
        </p:nvSpPr>
        <p:spPr>
          <a:xfrm>
            <a:off x="7417136" y="5177532"/>
            <a:ext cx="1328225" cy="1294336"/>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29" name="Straight Connector 28">
            <a:extLst>
              <a:ext uri="{FF2B5EF4-FFF2-40B4-BE49-F238E27FC236}">
                <a16:creationId xmlns:a16="http://schemas.microsoft.com/office/drawing/2014/main" id="{EE9215AE-978D-D8F6-FFD0-30362391687D}"/>
              </a:ext>
            </a:extLst>
          </p:cNvPr>
          <p:cNvCxnSpPr>
            <a:cxnSpLocks/>
          </p:cNvCxnSpPr>
          <p:nvPr/>
        </p:nvCxnSpPr>
        <p:spPr>
          <a:xfrm>
            <a:off x="7522025" y="5494553"/>
            <a:ext cx="1155748" cy="642309"/>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sp>
        <p:nvSpPr>
          <p:cNvPr id="45" name="Text Box 8">
            <a:extLst>
              <a:ext uri="{FF2B5EF4-FFF2-40B4-BE49-F238E27FC236}">
                <a16:creationId xmlns:a16="http://schemas.microsoft.com/office/drawing/2014/main" id="{148C39AC-054A-60A1-89AE-3AFCC335FB25}"/>
              </a:ext>
            </a:extLst>
          </p:cNvPr>
          <p:cNvSpPr txBox="1">
            <a:spLocks noChangeArrowheads="1"/>
          </p:cNvSpPr>
          <p:nvPr/>
        </p:nvSpPr>
        <p:spPr bwMode="auto">
          <a:xfrm flipH="1">
            <a:off x="7602197" y="6509435"/>
            <a:ext cx="1782181"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b="1">
                <a:latin typeface="Helvetica" pitchFamily="2" charset="0"/>
              </a:rPr>
              <a:t>cristatum   2x</a:t>
            </a:r>
          </a:p>
        </p:txBody>
      </p:sp>
    </p:spTree>
    <p:extLst>
      <p:ext uri="{BB962C8B-B14F-4D97-AF65-F5344CB8AC3E}">
        <p14:creationId xmlns:p14="http://schemas.microsoft.com/office/powerpoint/2010/main" val="36025827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a:t>
            </a:r>
            <a:r>
              <a:rPr lang="en-US" altLang="en-US" sz="2000" b="1"/>
              <a:t>Multiple Origin – Werth, Sigel, Jorgensen </a:t>
            </a:r>
            <a:endParaRPr lang="en-US" altLang="en-US" sz="2000" b="1">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Persistence of polyploids, inferred from geography </a:t>
            </a:r>
          </a:p>
          <a:p>
            <a:pPr>
              <a:spcBef>
                <a:spcPct val="0"/>
              </a:spcBef>
              <a:buNone/>
            </a:pPr>
            <a:r>
              <a:rPr lang="en-US" altLang="en-US" sz="2000"/>
              <a:t>7. Spore size, ploidy, and genome size</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14111823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ext Box 2">
            <a:extLst>
              <a:ext uri="{FF2B5EF4-FFF2-40B4-BE49-F238E27FC236}">
                <a16:creationId xmlns:a16="http://schemas.microsoft.com/office/drawing/2014/main" id="{843CDAFD-1E74-674B-B6FE-E9BB3F9B36C8}"/>
              </a:ext>
            </a:extLst>
          </p:cNvPr>
          <p:cNvSpPr txBox="1">
            <a:spLocks noChangeArrowheads="1"/>
          </p:cNvSpPr>
          <p:nvPr/>
        </p:nvSpPr>
        <p:spPr bwMode="auto">
          <a:xfrm>
            <a:off x="2667000" y="152400"/>
            <a:ext cx="3797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Polyploidy …</a:t>
            </a:r>
          </a:p>
        </p:txBody>
      </p:sp>
      <p:pic>
        <p:nvPicPr>
          <p:cNvPr id="57346" name="Picture 3">
            <a:extLst>
              <a:ext uri="{FF2B5EF4-FFF2-40B4-BE49-F238E27FC236}">
                <a16:creationId xmlns:a16="http://schemas.microsoft.com/office/drawing/2014/main" id="{C229D820-E924-7648-8825-90DD7EEA5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819400"/>
            <a:ext cx="2578100" cy="35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ext Box 4">
            <a:extLst>
              <a:ext uri="{FF2B5EF4-FFF2-40B4-BE49-F238E27FC236}">
                <a16:creationId xmlns:a16="http://schemas.microsoft.com/office/drawing/2014/main" id="{B978A393-4723-3A4D-99F3-A43C9E131C91}"/>
              </a:ext>
            </a:extLst>
          </p:cNvPr>
          <p:cNvSpPr txBox="1">
            <a:spLocks noChangeArrowheads="1"/>
          </p:cNvSpPr>
          <p:nvPr/>
        </p:nvSpPr>
        <p:spPr bwMode="auto">
          <a:xfrm>
            <a:off x="6248400" y="6338888"/>
            <a:ext cx="24161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Charlie Werth</a:t>
            </a:r>
          </a:p>
        </p:txBody>
      </p:sp>
      <p:pic>
        <p:nvPicPr>
          <p:cNvPr id="57348" name="Picture 2">
            <a:extLst>
              <a:ext uri="{FF2B5EF4-FFF2-40B4-BE49-F238E27FC236}">
                <a16:creationId xmlns:a16="http://schemas.microsoft.com/office/drawing/2014/main" id="{6A2037F7-DAAD-684A-816F-0F0940DBC0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896938"/>
            <a:ext cx="5102225" cy="599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792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 Box 5">
            <a:extLst>
              <a:ext uri="{FF2B5EF4-FFF2-40B4-BE49-F238E27FC236}">
                <a16:creationId xmlns:a16="http://schemas.microsoft.com/office/drawing/2014/main" id="{3E5FBF42-504A-E544-84A0-A66B26DAF31C}"/>
              </a:ext>
            </a:extLst>
          </p:cNvPr>
          <p:cNvSpPr txBox="1">
            <a:spLocks noChangeArrowheads="1"/>
          </p:cNvSpPr>
          <p:nvPr/>
        </p:nvSpPr>
        <p:spPr bwMode="auto">
          <a:xfrm>
            <a:off x="228600" y="304800"/>
            <a:ext cx="6340475" cy="301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Werth: Two allotetraploid species of the fern genus </a:t>
            </a:r>
            <a:r>
              <a:rPr lang="en-US" altLang="en-US" sz="2400" i="1"/>
              <a:t>Asplenium</a:t>
            </a:r>
            <a:r>
              <a:rPr lang="en-US" altLang="en-US" sz="2400"/>
              <a:t> show allozyme polymorphisms at loci that are polymorphic in their diploid progenitors, indicating that each has originated more than once and implicating continued gene flow from diploids to tetraploids.</a:t>
            </a:r>
          </a:p>
          <a:p>
            <a:pPr>
              <a:spcBef>
                <a:spcPct val="0"/>
              </a:spcBef>
              <a:buFontTx/>
              <a:buNone/>
            </a:pPr>
            <a:endParaRPr lang="en-US" altLang="en-US" sz="2400"/>
          </a:p>
          <a:p>
            <a:pPr>
              <a:spcBef>
                <a:spcPct val="0"/>
              </a:spcBef>
              <a:buFontTx/>
              <a:buNone/>
            </a:pPr>
            <a:r>
              <a:rPr lang="en-US" altLang="en-US" sz="2400" i="1"/>
              <a:t>Asplenium pinnatifidum:</a:t>
            </a:r>
            <a:endParaRPr lang="en-US" altLang="en-US" sz="2400">
              <a:latin typeface="Courier" pitchFamily="2" charset="0"/>
            </a:endParaRPr>
          </a:p>
        </p:txBody>
      </p:sp>
      <p:pic>
        <p:nvPicPr>
          <p:cNvPr id="61442" name="Picture 6">
            <a:extLst>
              <a:ext uri="{FF2B5EF4-FFF2-40B4-BE49-F238E27FC236}">
                <a16:creationId xmlns:a16="http://schemas.microsoft.com/office/drawing/2014/main" id="{67D99D2C-1200-E143-982B-50455CF67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429000"/>
            <a:ext cx="8763000" cy="86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3" name="Picture 7">
            <a:extLst>
              <a:ext uri="{FF2B5EF4-FFF2-40B4-BE49-F238E27FC236}">
                <a16:creationId xmlns:a16="http://schemas.microsoft.com/office/drawing/2014/main" id="{73075868-AC56-F443-BA9E-05A1F31169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648200"/>
            <a:ext cx="8610600"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4" name="Line 8">
            <a:extLst>
              <a:ext uri="{FF2B5EF4-FFF2-40B4-BE49-F238E27FC236}">
                <a16:creationId xmlns:a16="http://schemas.microsoft.com/office/drawing/2014/main" id="{7E14AAA3-EEBF-BA4A-8AB3-8EAD99432DC9}"/>
              </a:ext>
            </a:extLst>
          </p:cNvPr>
          <p:cNvSpPr>
            <a:spLocks noChangeShapeType="1"/>
          </p:cNvSpPr>
          <p:nvPr/>
        </p:nvSpPr>
        <p:spPr bwMode="auto">
          <a:xfrm>
            <a:off x="1066800" y="3505200"/>
            <a:ext cx="0" cy="274320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45" name="Line 9">
            <a:extLst>
              <a:ext uri="{FF2B5EF4-FFF2-40B4-BE49-F238E27FC236}">
                <a16:creationId xmlns:a16="http://schemas.microsoft.com/office/drawing/2014/main" id="{7B3342E2-540A-4041-B337-B569F3DCEED3}"/>
              </a:ext>
            </a:extLst>
          </p:cNvPr>
          <p:cNvSpPr>
            <a:spLocks noChangeShapeType="1"/>
          </p:cNvSpPr>
          <p:nvPr/>
        </p:nvSpPr>
        <p:spPr bwMode="auto">
          <a:xfrm>
            <a:off x="2514600" y="3505200"/>
            <a:ext cx="0" cy="274320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46" name="Line 10">
            <a:extLst>
              <a:ext uri="{FF2B5EF4-FFF2-40B4-BE49-F238E27FC236}">
                <a16:creationId xmlns:a16="http://schemas.microsoft.com/office/drawing/2014/main" id="{48CF79E4-3E74-5E46-B6B7-7D4D0B080862}"/>
              </a:ext>
            </a:extLst>
          </p:cNvPr>
          <p:cNvSpPr>
            <a:spLocks noChangeShapeType="1"/>
          </p:cNvSpPr>
          <p:nvPr/>
        </p:nvSpPr>
        <p:spPr bwMode="auto">
          <a:xfrm>
            <a:off x="4419600" y="3505200"/>
            <a:ext cx="0" cy="274320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47" name="Line 11">
            <a:extLst>
              <a:ext uri="{FF2B5EF4-FFF2-40B4-BE49-F238E27FC236}">
                <a16:creationId xmlns:a16="http://schemas.microsoft.com/office/drawing/2014/main" id="{E634B33A-BB48-764B-A218-BFC2E61654BE}"/>
              </a:ext>
            </a:extLst>
          </p:cNvPr>
          <p:cNvSpPr>
            <a:spLocks noChangeShapeType="1"/>
          </p:cNvSpPr>
          <p:nvPr/>
        </p:nvSpPr>
        <p:spPr bwMode="auto">
          <a:xfrm>
            <a:off x="6400800" y="3505200"/>
            <a:ext cx="0" cy="274320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48" name="Line 12">
            <a:extLst>
              <a:ext uri="{FF2B5EF4-FFF2-40B4-BE49-F238E27FC236}">
                <a16:creationId xmlns:a16="http://schemas.microsoft.com/office/drawing/2014/main" id="{6E0BE14E-49A4-AB4A-8E1E-5B2CEAF94C8E}"/>
              </a:ext>
            </a:extLst>
          </p:cNvPr>
          <p:cNvSpPr>
            <a:spLocks noChangeShapeType="1"/>
          </p:cNvSpPr>
          <p:nvPr/>
        </p:nvSpPr>
        <p:spPr bwMode="auto">
          <a:xfrm>
            <a:off x="7696200" y="3505200"/>
            <a:ext cx="0" cy="274320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1449" name="Line 13">
            <a:extLst>
              <a:ext uri="{FF2B5EF4-FFF2-40B4-BE49-F238E27FC236}">
                <a16:creationId xmlns:a16="http://schemas.microsoft.com/office/drawing/2014/main" id="{681798F5-401F-2D44-BD76-B94B5446DEC9}"/>
              </a:ext>
            </a:extLst>
          </p:cNvPr>
          <p:cNvSpPr>
            <a:spLocks noChangeShapeType="1"/>
          </p:cNvSpPr>
          <p:nvPr/>
        </p:nvSpPr>
        <p:spPr bwMode="auto">
          <a:xfrm>
            <a:off x="152400" y="6248400"/>
            <a:ext cx="8763000"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pic>
        <p:nvPicPr>
          <p:cNvPr id="61450" name="Picture 14">
            <a:extLst>
              <a:ext uri="{FF2B5EF4-FFF2-40B4-BE49-F238E27FC236}">
                <a16:creationId xmlns:a16="http://schemas.microsoft.com/office/drawing/2014/main" id="{4F40F416-8FBF-964E-A21B-C62DD06C8B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0400" y="304800"/>
            <a:ext cx="1790700" cy="2755900"/>
          </a:xfrm>
          <a:prstGeom prst="rect">
            <a:avLst/>
          </a:prstGeom>
          <a:noFill/>
          <a:ln w="16510">
            <a:solidFill>
              <a:srgbClr val="339966"/>
            </a:solidFill>
            <a:miter lim="800000"/>
            <a:headEnd/>
            <a:tailEnd/>
          </a:ln>
          <a:extLst>
            <a:ext uri="{909E8E84-426E-40DD-AFC4-6F175D3DCCD1}">
              <a14:hiddenFill xmlns:a14="http://schemas.microsoft.com/office/drawing/2010/main">
                <a:solidFill>
                  <a:srgbClr val="FFFFFF"/>
                </a:solidFill>
              </a14:hiddenFill>
            </a:ext>
          </a:extLst>
        </p:spPr>
      </p:pic>
      <p:sp>
        <p:nvSpPr>
          <p:cNvPr id="61451" name="Text Box 16">
            <a:extLst>
              <a:ext uri="{FF2B5EF4-FFF2-40B4-BE49-F238E27FC236}">
                <a16:creationId xmlns:a16="http://schemas.microsoft.com/office/drawing/2014/main" id="{CDAEC228-B81E-5A48-837E-8C816ADABF2D}"/>
              </a:ext>
            </a:extLst>
          </p:cNvPr>
          <p:cNvSpPr txBox="1">
            <a:spLocks noChangeArrowheads="1"/>
          </p:cNvSpPr>
          <p:nvPr/>
        </p:nvSpPr>
        <p:spPr bwMode="auto">
          <a:xfrm>
            <a:off x="152400" y="6400800"/>
            <a:ext cx="87788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400" b="1"/>
              <a:t>Numbers in parentheses represent dosage of each allele as inferred from relative band intensities on the gels.</a:t>
            </a:r>
          </a:p>
        </p:txBody>
      </p:sp>
      <p:sp>
        <p:nvSpPr>
          <p:cNvPr id="3" name="Rectangle 2">
            <a:extLst>
              <a:ext uri="{FF2B5EF4-FFF2-40B4-BE49-F238E27FC236}">
                <a16:creationId xmlns:a16="http://schemas.microsoft.com/office/drawing/2014/main" id="{E63D0E56-C5C8-2471-A45B-7B378EB9C870}"/>
              </a:ext>
            </a:extLst>
          </p:cNvPr>
          <p:cNvSpPr/>
          <p:nvPr/>
        </p:nvSpPr>
        <p:spPr bwMode="auto">
          <a:xfrm>
            <a:off x="4495799" y="4648200"/>
            <a:ext cx="1295399" cy="228600"/>
          </a:xfrm>
          <a:prstGeom prst="rect">
            <a:avLst/>
          </a:prstGeom>
          <a:solidFill>
            <a:schemeClr val="accent1">
              <a:alpha val="45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4" name="Rectangle 3">
            <a:extLst>
              <a:ext uri="{FF2B5EF4-FFF2-40B4-BE49-F238E27FC236}">
                <a16:creationId xmlns:a16="http://schemas.microsoft.com/office/drawing/2014/main" id="{E144C916-8D1C-FC5C-E699-9EECCAB81C5A}"/>
              </a:ext>
            </a:extLst>
          </p:cNvPr>
          <p:cNvSpPr/>
          <p:nvPr/>
        </p:nvSpPr>
        <p:spPr bwMode="auto">
          <a:xfrm>
            <a:off x="1219201" y="4876800"/>
            <a:ext cx="1295399" cy="228600"/>
          </a:xfrm>
          <a:prstGeom prst="rect">
            <a:avLst/>
          </a:prstGeom>
          <a:solidFill>
            <a:schemeClr val="accent1">
              <a:alpha val="45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5" name="Rectangle 4">
            <a:extLst>
              <a:ext uri="{FF2B5EF4-FFF2-40B4-BE49-F238E27FC236}">
                <a16:creationId xmlns:a16="http://schemas.microsoft.com/office/drawing/2014/main" id="{CC3A7026-F6AA-7AF3-59A5-C21D29DC4DB7}"/>
              </a:ext>
            </a:extLst>
          </p:cNvPr>
          <p:cNvSpPr/>
          <p:nvPr/>
        </p:nvSpPr>
        <p:spPr bwMode="auto">
          <a:xfrm>
            <a:off x="4457701" y="5042694"/>
            <a:ext cx="1295399" cy="367506"/>
          </a:xfrm>
          <a:prstGeom prst="rect">
            <a:avLst/>
          </a:prstGeom>
          <a:solidFill>
            <a:schemeClr val="accent1">
              <a:alpha val="45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ext Box 2">
            <a:extLst>
              <a:ext uri="{FF2B5EF4-FFF2-40B4-BE49-F238E27FC236}">
                <a16:creationId xmlns:a16="http://schemas.microsoft.com/office/drawing/2014/main" id="{AFC05938-7C10-6748-8787-BABC9F7FF8EE}"/>
              </a:ext>
            </a:extLst>
          </p:cNvPr>
          <p:cNvSpPr txBox="1">
            <a:spLocks noChangeArrowheads="1"/>
          </p:cNvSpPr>
          <p:nvPr/>
        </p:nvSpPr>
        <p:spPr bwMode="auto">
          <a:xfrm>
            <a:off x="152400" y="20638"/>
            <a:ext cx="8229600"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a:t>Erin Sigel’s work on reciprocal origins in </a:t>
            </a:r>
            <a:r>
              <a:rPr lang="en-US" altLang="en-US" i="1"/>
              <a:t>Polypodium hesperium</a:t>
            </a:r>
          </a:p>
        </p:txBody>
      </p:sp>
      <p:pic>
        <p:nvPicPr>
          <p:cNvPr id="65538" name="Picture 1">
            <a:extLst>
              <a:ext uri="{FF2B5EF4-FFF2-40B4-BE49-F238E27FC236}">
                <a16:creationId xmlns:a16="http://schemas.microsoft.com/office/drawing/2014/main" id="{BFBF0DB0-C012-E648-9824-03E1B25659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165225"/>
            <a:ext cx="3665538"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39" name="Picture 6">
            <a:extLst>
              <a:ext uri="{FF2B5EF4-FFF2-40B4-BE49-F238E27FC236}">
                <a16:creationId xmlns:a16="http://schemas.microsoft.com/office/drawing/2014/main" id="{4286EF98-F2C1-A545-AEEE-CBA25C2201B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758825"/>
            <a:ext cx="2895600"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0" name="Rectangle 8">
            <a:extLst>
              <a:ext uri="{FF2B5EF4-FFF2-40B4-BE49-F238E27FC236}">
                <a16:creationId xmlns:a16="http://schemas.microsoft.com/office/drawing/2014/main" id="{BE7FF92D-E7D9-C840-BEDD-1BC25B658EA6}"/>
              </a:ext>
            </a:extLst>
          </p:cNvPr>
          <p:cNvSpPr>
            <a:spLocks noChangeArrowheads="1"/>
          </p:cNvSpPr>
          <p:nvPr/>
        </p:nvSpPr>
        <p:spPr bwMode="auto">
          <a:xfrm>
            <a:off x="609600" y="5522913"/>
            <a:ext cx="838200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30000"/>
              </a:spcBef>
              <a:buFontTx/>
              <a:buNone/>
            </a:pPr>
            <a:r>
              <a:rPr lang="en-US" altLang="en-US" sz="1600"/>
              <a:t>Sigel, E.M., Windham, M.D. and Pryer, K.M., 2014. Evidence for reciprocal origins in </a:t>
            </a:r>
            <a:r>
              <a:rPr lang="en-US" altLang="en-US" sz="1600" i="1"/>
              <a:t>Polypodium hesperium </a:t>
            </a:r>
            <a:r>
              <a:rPr lang="en-US" altLang="en-US" sz="1600"/>
              <a:t>(Polypodiaceae): A fern model system for investigating how multiple origins shape allopolyploid genomes. American Journal of Botany 101: 1476-1485.</a:t>
            </a:r>
          </a:p>
          <a:p>
            <a:pPr eaLnBrk="1" hangingPunct="1">
              <a:spcBef>
                <a:spcPct val="0"/>
              </a:spcBef>
              <a:buFontTx/>
              <a:buNone/>
            </a:pPr>
            <a:endParaRPr lang="en-US" altLang="en-US" sz="16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1">
            <a:extLst>
              <a:ext uri="{FF2B5EF4-FFF2-40B4-BE49-F238E27FC236}">
                <a16:creationId xmlns:a16="http://schemas.microsoft.com/office/drawing/2014/main" id="{C89A7E80-56E9-FF41-BFF4-7066911DF15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50D8C7E-7D7B-224F-895F-E001FA1267A4}"/>
              </a:ext>
            </a:extLst>
          </p:cNvPr>
          <p:cNvSpPr txBox="1"/>
          <p:nvPr/>
        </p:nvSpPr>
        <p:spPr>
          <a:xfrm>
            <a:off x="304800" y="6248400"/>
            <a:ext cx="3501856" cy="461665"/>
          </a:xfrm>
          <a:prstGeom prst="rect">
            <a:avLst/>
          </a:prstGeom>
          <a:solidFill>
            <a:srgbClr val="009051"/>
          </a:solidFill>
        </p:spPr>
        <p:txBody>
          <a:bodyPr wrap="none" rtlCol="0">
            <a:spAutoFit/>
          </a:bodyPr>
          <a:lstStyle/>
          <a:p>
            <a:r>
              <a:rPr lang="en-US">
                <a:solidFill>
                  <a:schemeClr val="bg1"/>
                </a:solidFill>
              </a:rPr>
              <a:t>on </a:t>
            </a:r>
            <a:r>
              <a:rPr lang="en-US" i="1">
                <a:solidFill>
                  <a:schemeClr val="bg1"/>
                </a:solidFill>
              </a:rPr>
              <a:t>Polypodium </a:t>
            </a:r>
            <a:r>
              <a:rPr lang="en-US">
                <a:solidFill>
                  <a:schemeClr val="bg1"/>
                </a:solidFill>
              </a:rPr>
              <a:t>in Vermont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ext Box 3">
            <a:extLst>
              <a:ext uri="{FF2B5EF4-FFF2-40B4-BE49-F238E27FC236}">
                <a16:creationId xmlns:a16="http://schemas.microsoft.com/office/drawing/2014/main" id="{8A102393-441C-BA45-9790-FCF9EA8B5038}"/>
              </a:ext>
            </a:extLst>
          </p:cNvPr>
          <p:cNvSpPr txBox="1">
            <a:spLocks noChangeArrowheads="1"/>
          </p:cNvSpPr>
          <p:nvPr/>
        </p:nvSpPr>
        <p:spPr bwMode="auto">
          <a:xfrm>
            <a:off x="163513" y="6292850"/>
            <a:ext cx="43703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appalachianum</a:t>
            </a:r>
          </a:p>
        </p:txBody>
      </p:sp>
      <p:sp>
        <p:nvSpPr>
          <p:cNvPr id="68610" name="Text Box 3">
            <a:extLst>
              <a:ext uri="{FF2B5EF4-FFF2-40B4-BE49-F238E27FC236}">
                <a16:creationId xmlns:a16="http://schemas.microsoft.com/office/drawing/2014/main" id="{84E85C71-7FDB-B74B-A0DB-AE90582322FD}"/>
              </a:ext>
            </a:extLst>
          </p:cNvPr>
          <p:cNvSpPr txBox="1">
            <a:spLocks noChangeArrowheads="1"/>
          </p:cNvSpPr>
          <p:nvPr/>
        </p:nvSpPr>
        <p:spPr bwMode="auto">
          <a:xfrm>
            <a:off x="3440113" y="4419600"/>
            <a:ext cx="25685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virginianum</a:t>
            </a:r>
          </a:p>
        </p:txBody>
      </p:sp>
      <p:sp>
        <p:nvSpPr>
          <p:cNvPr id="68611" name="Text Box 3">
            <a:extLst>
              <a:ext uri="{FF2B5EF4-FFF2-40B4-BE49-F238E27FC236}">
                <a16:creationId xmlns:a16="http://schemas.microsoft.com/office/drawing/2014/main" id="{60B929CB-A12A-8E47-B84D-7AE0AC524078}"/>
              </a:ext>
            </a:extLst>
          </p:cNvPr>
          <p:cNvSpPr txBox="1">
            <a:spLocks noChangeArrowheads="1"/>
          </p:cNvSpPr>
          <p:nvPr/>
        </p:nvSpPr>
        <p:spPr bwMode="auto">
          <a:xfrm>
            <a:off x="5707888" y="6217270"/>
            <a:ext cx="3762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sibiricum</a:t>
            </a:r>
          </a:p>
        </p:txBody>
      </p:sp>
      <p:pic>
        <p:nvPicPr>
          <p:cNvPr id="68612" name="Picture 8">
            <a:extLst>
              <a:ext uri="{FF2B5EF4-FFF2-40B4-BE49-F238E27FC236}">
                <a16:creationId xmlns:a16="http://schemas.microsoft.com/office/drawing/2014/main" id="{29503055-2AE2-DA45-AA7E-5B621DC8CA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57977" y="2609850"/>
            <a:ext cx="2862198"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3" name="Picture 9">
            <a:extLst>
              <a:ext uri="{FF2B5EF4-FFF2-40B4-BE49-F238E27FC236}">
                <a16:creationId xmlns:a16="http://schemas.microsoft.com/office/drawing/2014/main" id="{3CEC44FE-8F6A-2A4A-B4BB-7512D41022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51200" y="416021"/>
            <a:ext cx="2568576" cy="3863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4" name="Picture 10">
            <a:extLst>
              <a:ext uri="{FF2B5EF4-FFF2-40B4-BE49-F238E27FC236}">
                <a16:creationId xmlns:a16="http://schemas.microsoft.com/office/drawing/2014/main" id="{06BC128C-9B91-D641-8CE3-3A0665E0F91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88324" y="2609850"/>
            <a:ext cx="2584328"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42031CE9-72BE-D843-B0A0-52F6D617180B}"/>
              </a:ext>
            </a:extLst>
          </p:cNvPr>
          <p:cNvSpPr txBox="1"/>
          <p:nvPr/>
        </p:nvSpPr>
        <p:spPr>
          <a:xfrm>
            <a:off x="888324" y="4604256"/>
            <a:ext cx="732893" cy="584775"/>
          </a:xfrm>
          <a:prstGeom prst="rect">
            <a:avLst/>
          </a:prstGeom>
          <a:noFill/>
        </p:spPr>
        <p:txBody>
          <a:bodyPr wrap="none" rtlCol="0">
            <a:spAutoFit/>
          </a:bodyPr>
          <a:lstStyle/>
          <a:p>
            <a:r>
              <a:rPr lang="en-US" sz="3200">
                <a:solidFill>
                  <a:srgbClr val="FFC000"/>
                </a:solidFill>
                <a:latin typeface="Helvetica" pitchFamily="2" charset="0"/>
              </a:rPr>
              <a:t>AA</a:t>
            </a:r>
          </a:p>
        </p:txBody>
      </p:sp>
      <p:sp>
        <p:nvSpPr>
          <p:cNvPr id="10" name="TextBox 9">
            <a:extLst>
              <a:ext uri="{FF2B5EF4-FFF2-40B4-BE49-F238E27FC236}">
                <a16:creationId xmlns:a16="http://schemas.microsoft.com/office/drawing/2014/main" id="{5BBD3509-B134-3D42-8FD0-ECF6EAA9CFA5}"/>
              </a:ext>
            </a:extLst>
          </p:cNvPr>
          <p:cNvSpPr txBox="1"/>
          <p:nvPr/>
        </p:nvSpPr>
        <p:spPr>
          <a:xfrm>
            <a:off x="3828501" y="448275"/>
            <a:ext cx="1281120" cy="584775"/>
          </a:xfrm>
          <a:prstGeom prst="rect">
            <a:avLst/>
          </a:prstGeom>
          <a:noFill/>
        </p:spPr>
        <p:txBody>
          <a:bodyPr wrap="none" rtlCol="0">
            <a:spAutoFit/>
          </a:bodyPr>
          <a:lstStyle/>
          <a:p>
            <a:r>
              <a:rPr lang="en-US" sz="3200">
                <a:solidFill>
                  <a:srgbClr val="FFC000"/>
                </a:solidFill>
                <a:latin typeface="Helvetica" pitchFamily="2" charset="0"/>
              </a:rPr>
              <a:t>AASS</a:t>
            </a:r>
          </a:p>
        </p:txBody>
      </p:sp>
      <p:sp>
        <p:nvSpPr>
          <p:cNvPr id="11" name="TextBox 10">
            <a:extLst>
              <a:ext uri="{FF2B5EF4-FFF2-40B4-BE49-F238E27FC236}">
                <a16:creationId xmlns:a16="http://schemas.microsoft.com/office/drawing/2014/main" id="{F30BFEC2-4974-0142-9749-449A5A35F585}"/>
              </a:ext>
            </a:extLst>
          </p:cNvPr>
          <p:cNvSpPr txBox="1"/>
          <p:nvPr/>
        </p:nvSpPr>
        <p:spPr>
          <a:xfrm>
            <a:off x="8110568" y="5583924"/>
            <a:ext cx="732893" cy="584775"/>
          </a:xfrm>
          <a:prstGeom prst="rect">
            <a:avLst/>
          </a:prstGeom>
          <a:noFill/>
        </p:spPr>
        <p:txBody>
          <a:bodyPr wrap="none" rtlCol="0">
            <a:spAutoFit/>
          </a:bodyPr>
          <a:lstStyle/>
          <a:p>
            <a:r>
              <a:rPr lang="en-US" sz="3200">
                <a:solidFill>
                  <a:srgbClr val="FFC000"/>
                </a:solidFill>
                <a:latin typeface="Helvetica" pitchFamily="2" charset="0"/>
              </a:rPr>
              <a:t>SS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1">
            <a:extLst>
              <a:ext uri="{FF2B5EF4-FFF2-40B4-BE49-F238E27FC236}">
                <a16:creationId xmlns:a16="http://schemas.microsoft.com/office/drawing/2014/main" id="{9774A590-3D9C-9F4F-B2C7-2890553AF2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36875" y="636588"/>
            <a:ext cx="7924800" cy="532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8" name="Text Box 2">
            <a:extLst>
              <a:ext uri="{FF2B5EF4-FFF2-40B4-BE49-F238E27FC236}">
                <a16:creationId xmlns:a16="http://schemas.microsoft.com/office/drawing/2014/main" id="{D5DCB0A2-03FC-2D4F-AC00-00BCFAD088F4}"/>
              </a:ext>
            </a:extLst>
          </p:cNvPr>
          <p:cNvSpPr txBox="1">
            <a:spLocks noChangeArrowheads="1"/>
          </p:cNvSpPr>
          <p:nvPr/>
        </p:nvSpPr>
        <p:spPr bwMode="auto">
          <a:xfrm>
            <a:off x="457200" y="152400"/>
            <a:ext cx="4876800"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a:t>Polyploid origins in the </a:t>
            </a:r>
            <a:r>
              <a:rPr lang="en-US" altLang="en-US" i="1"/>
              <a:t>Polypodium vulgare </a:t>
            </a:r>
            <a:r>
              <a:rPr lang="en-US" altLang="en-US"/>
              <a:t>clade: Haufler, Windham, and Rabe, 1995 </a:t>
            </a:r>
            <a:endParaRPr lang="en-US" altLang="en-US" i="1"/>
          </a:p>
        </p:txBody>
      </p:sp>
      <p:sp>
        <p:nvSpPr>
          <p:cNvPr id="70659" name="Rectangle 3">
            <a:extLst>
              <a:ext uri="{FF2B5EF4-FFF2-40B4-BE49-F238E27FC236}">
                <a16:creationId xmlns:a16="http://schemas.microsoft.com/office/drawing/2014/main" id="{3CF427FD-96A5-5C43-8DB1-233EB90F6178}"/>
              </a:ext>
            </a:extLst>
          </p:cNvPr>
          <p:cNvSpPr>
            <a:spLocks noChangeArrowheads="1"/>
          </p:cNvSpPr>
          <p:nvPr/>
        </p:nvSpPr>
        <p:spPr bwMode="auto">
          <a:xfrm>
            <a:off x="6400800" y="2840038"/>
            <a:ext cx="1371600" cy="3119437"/>
          </a:xfrm>
          <a:prstGeom prst="rect">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70660" name="Rectangle 4">
            <a:extLst>
              <a:ext uri="{FF2B5EF4-FFF2-40B4-BE49-F238E27FC236}">
                <a16:creationId xmlns:a16="http://schemas.microsoft.com/office/drawing/2014/main" id="{F33AEF95-5F49-7146-AAD8-433043B4FA25}"/>
              </a:ext>
            </a:extLst>
          </p:cNvPr>
          <p:cNvSpPr>
            <a:spLocks noChangeArrowheads="1"/>
          </p:cNvSpPr>
          <p:nvPr/>
        </p:nvSpPr>
        <p:spPr bwMode="auto">
          <a:xfrm rot="3434518">
            <a:off x="4800601" y="-636588"/>
            <a:ext cx="1066800" cy="5394325"/>
          </a:xfrm>
          <a:prstGeom prst="rect">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a:extLst>
              <a:ext uri="{FF2B5EF4-FFF2-40B4-BE49-F238E27FC236}">
                <a16:creationId xmlns:a16="http://schemas.microsoft.com/office/drawing/2014/main" id="{F8339FC9-16CC-1041-AC61-A86729BAA27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739900"/>
            <a:ext cx="2697163" cy="454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6" name="Picture 3">
            <a:extLst>
              <a:ext uri="{FF2B5EF4-FFF2-40B4-BE49-F238E27FC236}">
                <a16:creationId xmlns:a16="http://schemas.microsoft.com/office/drawing/2014/main" id="{ADB1E4E4-4996-0C4A-8EF9-5BAF7680B39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86400" y="1660525"/>
            <a:ext cx="310515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7" name="Picture 4">
            <a:extLst>
              <a:ext uri="{FF2B5EF4-FFF2-40B4-BE49-F238E27FC236}">
                <a16:creationId xmlns:a16="http://schemas.microsoft.com/office/drawing/2014/main" id="{50D44493-B5F6-5340-A3EB-D5B81A61745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25763" y="152400"/>
            <a:ext cx="2895600"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 Box 3">
            <a:extLst>
              <a:ext uri="{FF2B5EF4-FFF2-40B4-BE49-F238E27FC236}">
                <a16:creationId xmlns:a16="http://schemas.microsoft.com/office/drawing/2014/main" id="{0FC766CA-35F7-FF4E-9D68-6EF0F1B1BB31}"/>
              </a:ext>
            </a:extLst>
          </p:cNvPr>
          <p:cNvSpPr txBox="1">
            <a:spLocks noChangeArrowheads="1"/>
          </p:cNvSpPr>
          <p:nvPr/>
        </p:nvSpPr>
        <p:spPr bwMode="auto">
          <a:xfrm>
            <a:off x="354013" y="6256338"/>
            <a:ext cx="41417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glycyrhiza</a:t>
            </a:r>
          </a:p>
        </p:txBody>
      </p:sp>
      <p:sp>
        <p:nvSpPr>
          <p:cNvPr id="72709" name="Text Box 3">
            <a:extLst>
              <a:ext uri="{FF2B5EF4-FFF2-40B4-BE49-F238E27FC236}">
                <a16:creationId xmlns:a16="http://schemas.microsoft.com/office/drawing/2014/main" id="{3DCC2D52-90C8-2446-9E1D-4FCD7A1D3DB0}"/>
              </a:ext>
            </a:extLst>
          </p:cNvPr>
          <p:cNvSpPr txBox="1">
            <a:spLocks noChangeArrowheads="1"/>
          </p:cNvSpPr>
          <p:nvPr/>
        </p:nvSpPr>
        <p:spPr bwMode="auto">
          <a:xfrm>
            <a:off x="3089275" y="4248150"/>
            <a:ext cx="25685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hesperium</a:t>
            </a:r>
          </a:p>
        </p:txBody>
      </p:sp>
      <p:sp>
        <p:nvSpPr>
          <p:cNvPr id="72710" name="Text Box 3">
            <a:extLst>
              <a:ext uri="{FF2B5EF4-FFF2-40B4-BE49-F238E27FC236}">
                <a16:creationId xmlns:a16="http://schemas.microsoft.com/office/drawing/2014/main" id="{E342A9DA-F000-114D-8943-D6988C6B8EB1}"/>
              </a:ext>
            </a:extLst>
          </p:cNvPr>
          <p:cNvSpPr txBox="1">
            <a:spLocks noChangeArrowheads="1"/>
          </p:cNvSpPr>
          <p:nvPr/>
        </p:nvSpPr>
        <p:spPr bwMode="auto">
          <a:xfrm>
            <a:off x="5257800" y="6210300"/>
            <a:ext cx="3762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i="1"/>
              <a:t>Polypodium amorphum</a:t>
            </a:r>
          </a:p>
        </p:txBody>
      </p:sp>
      <p:sp>
        <p:nvSpPr>
          <p:cNvPr id="8" name="TextBox 7">
            <a:extLst>
              <a:ext uri="{FF2B5EF4-FFF2-40B4-BE49-F238E27FC236}">
                <a16:creationId xmlns:a16="http://schemas.microsoft.com/office/drawing/2014/main" id="{E0E6A9A7-6F13-FE43-BA55-21059B62D089}"/>
              </a:ext>
            </a:extLst>
          </p:cNvPr>
          <p:cNvSpPr txBox="1"/>
          <p:nvPr/>
        </p:nvSpPr>
        <p:spPr>
          <a:xfrm>
            <a:off x="3828501" y="448275"/>
            <a:ext cx="1370888" cy="584775"/>
          </a:xfrm>
          <a:prstGeom prst="rect">
            <a:avLst/>
          </a:prstGeom>
          <a:noFill/>
        </p:spPr>
        <p:txBody>
          <a:bodyPr wrap="none" rtlCol="0">
            <a:spAutoFit/>
          </a:bodyPr>
          <a:lstStyle/>
          <a:p>
            <a:r>
              <a:rPr lang="en-US" sz="3200">
                <a:solidFill>
                  <a:srgbClr val="FFC000"/>
                </a:solidFill>
                <a:latin typeface="Helvetica" pitchFamily="2" charset="0"/>
              </a:rPr>
              <a:t>GGAA</a:t>
            </a:r>
          </a:p>
        </p:txBody>
      </p:sp>
      <p:sp>
        <p:nvSpPr>
          <p:cNvPr id="9" name="TextBox 8">
            <a:extLst>
              <a:ext uri="{FF2B5EF4-FFF2-40B4-BE49-F238E27FC236}">
                <a16:creationId xmlns:a16="http://schemas.microsoft.com/office/drawing/2014/main" id="{D671531F-5953-0948-8524-2F150E95A55F}"/>
              </a:ext>
            </a:extLst>
          </p:cNvPr>
          <p:cNvSpPr txBox="1"/>
          <p:nvPr/>
        </p:nvSpPr>
        <p:spPr>
          <a:xfrm>
            <a:off x="357730" y="5609650"/>
            <a:ext cx="822661" cy="584775"/>
          </a:xfrm>
          <a:prstGeom prst="rect">
            <a:avLst/>
          </a:prstGeom>
          <a:noFill/>
        </p:spPr>
        <p:txBody>
          <a:bodyPr wrap="none" rtlCol="0">
            <a:spAutoFit/>
          </a:bodyPr>
          <a:lstStyle/>
          <a:p>
            <a:r>
              <a:rPr lang="en-US" sz="3200">
                <a:solidFill>
                  <a:srgbClr val="FFC000"/>
                </a:solidFill>
                <a:latin typeface="Helvetica" pitchFamily="2" charset="0"/>
              </a:rPr>
              <a:t>GG</a:t>
            </a:r>
          </a:p>
        </p:txBody>
      </p:sp>
      <p:sp>
        <p:nvSpPr>
          <p:cNvPr id="10" name="TextBox 9">
            <a:extLst>
              <a:ext uri="{FF2B5EF4-FFF2-40B4-BE49-F238E27FC236}">
                <a16:creationId xmlns:a16="http://schemas.microsoft.com/office/drawing/2014/main" id="{EFC8B1DB-6F29-4541-B426-CB25D9BE9F2D}"/>
              </a:ext>
            </a:extLst>
          </p:cNvPr>
          <p:cNvSpPr txBox="1"/>
          <p:nvPr/>
        </p:nvSpPr>
        <p:spPr>
          <a:xfrm>
            <a:off x="7847506" y="5609649"/>
            <a:ext cx="732893" cy="584775"/>
          </a:xfrm>
          <a:prstGeom prst="rect">
            <a:avLst/>
          </a:prstGeom>
          <a:noFill/>
        </p:spPr>
        <p:txBody>
          <a:bodyPr wrap="none" rtlCol="0">
            <a:spAutoFit/>
          </a:bodyPr>
          <a:lstStyle/>
          <a:p>
            <a:r>
              <a:rPr lang="en-US" sz="3200">
                <a:solidFill>
                  <a:srgbClr val="FFC000"/>
                </a:solidFill>
                <a:latin typeface="Helvetica" pitchFamily="2" charset="0"/>
              </a:rPr>
              <a:t>AA</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1">
            <a:extLst>
              <a:ext uri="{FF2B5EF4-FFF2-40B4-BE49-F238E27FC236}">
                <a16:creationId xmlns:a16="http://schemas.microsoft.com/office/drawing/2014/main" id="{7564DDCC-F639-0E43-B466-DDE3C0636C9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2500" y="914400"/>
            <a:ext cx="7543800" cy="536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4" name="Text Box 2">
            <a:extLst>
              <a:ext uri="{FF2B5EF4-FFF2-40B4-BE49-F238E27FC236}">
                <a16:creationId xmlns:a16="http://schemas.microsoft.com/office/drawing/2014/main" id="{55B4F6BB-D439-BA41-870C-131DDDC062B0}"/>
              </a:ext>
            </a:extLst>
          </p:cNvPr>
          <p:cNvSpPr txBox="1">
            <a:spLocks noChangeArrowheads="1"/>
          </p:cNvSpPr>
          <p:nvPr/>
        </p:nvSpPr>
        <p:spPr bwMode="auto">
          <a:xfrm>
            <a:off x="304800" y="20638"/>
            <a:ext cx="8839200"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a:t>Phylogeny with polyploid origins in the </a:t>
            </a:r>
            <a:r>
              <a:rPr lang="en-US" altLang="en-US" i="1"/>
              <a:t>Polypodium vulgare </a:t>
            </a:r>
            <a:r>
              <a:rPr lang="en-US" altLang="en-US"/>
              <a:t>clade: Sigel </a:t>
            </a:r>
            <a:endParaRPr lang="en-US" altLang="en-US" i="1"/>
          </a:p>
        </p:txBody>
      </p:sp>
      <p:sp>
        <p:nvSpPr>
          <p:cNvPr id="74755" name="Rectangle 3">
            <a:extLst>
              <a:ext uri="{FF2B5EF4-FFF2-40B4-BE49-F238E27FC236}">
                <a16:creationId xmlns:a16="http://schemas.microsoft.com/office/drawing/2014/main" id="{E84764A2-21FA-B14D-8CCE-E0FE29B85C2E}"/>
              </a:ext>
            </a:extLst>
          </p:cNvPr>
          <p:cNvSpPr>
            <a:spLocks noChangeArrowheads="1"/>
          </p:cNvSpPr>
          <p:nvPr/>
        </p:nvSpPr>
        <p:spPr bwMode="auto">
          <a:xfrm>
            <a:off x="2895600" y="1098550"/>
            <a:ext cx="4953000" cy="893763"/>
          </a:xfrm>
          <a:prstGeom prst="rect">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74756" name="Rectangle 4">
            <a:extLst>
              <a:ext uri="{FF2B5EF4-FFF2-40B4-BE49-F238E27FC236}">
                <a16:creationId xmlns:a16="http://schemas.microsoft.com/office/drawing/2014/main" id="{1EFB877F-2F6F-7042-B3ED-4D16F5CEAA4C}"/>
              </a:ext>
            </a:extLst>
          </p:cNvPr>
          <p:cNvSpPr>
            <a:spLocks noChangeArrowheads="1"/>
          </p:cNvSpPr>
          <p:nvPr/>
        </p:nvSpPr>
        <p:spPr bwMode="auto">
          <a:xfrm>
            <a:off x="2895600" y="2022475"/>
            <a:ext cx="5105400" cy="1177925"/>
          </a:xfrm>
          <a:prstGeom prst="rect">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74757" name="TextBox 1">
            <a:extLst>
              <a:ext uri="{FF2B5EF4-FFF2-40B4-BE49-F238E27FC236}">
                <a16:creationId xmlns:a16="http://schemas.microsoft.com/office/drawing/2014/main" id="{5C526E2F-CD1A-3A4E-90E1-A9012BDB1566}"/>
              </a:ext>
            </a:extLst>
          </p:cNvPr>
          <p:cNvSpPr txBox="1">
            <a:spLocks noChangeArrowheads="1"/>
          </p:cNvSpPr>
          <p:nvPr/>
        </p:nvSpPr>
        <p:spPr bwMode="auto">
          <a:xfrm>
            <a:off x="457200" y="6276975"/>
            <a:ext cx="4595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cpDNA analysis using four markers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559D84-4D3C-7049-96E6-B9258908D9E4}"/>
              </a:ext>
            </a:extLst>
          </p:cNvPr>
          <p:cNvSpPr txBox="1"/>
          <p:nvPr/>
        </p:nvSpPr>
        <p:spPr>
          <a:xfrm>
            <a:off x="804672" y="877824"/>
            <a:ext cx="5606791" cy="461665"/>
          </a:xfrm>
          <a:prstGeom prst="rect">
            <a:avLst/>
          </a:prstGeom>
          <a:noFill/>
        </p:spPr>
        <p:txBody>
          <a:bodyPr wrap="none" rtlCol="0">
            <a:spAutoFit/>
          </a:bodyPr>
          <a:lstStyle/>
          <a:p>
            <a:r>
              <a:rPr lang="en-US"/>
              <a:t>What the chloroplast DNA data look like …</a:t>
            </a:r>
          </a:p>
        </p:txBody>
      </p:sp>
      <p:sp>
        <p:nvSpPr>
          <p:cNvPr id="10" name="TextBox 9">
            <a:extLst>
              <a:ext uri="{FF2B5EF4-FFF2-40B4-BE49-F238E27FC236}">
                <a16:creationId xmlns:a16="http://schemas.microsoft.com/office/drawing/2014/main" id="{E0B62B6B-ED1D-2349-8800-B7C7CD04235C}"/>
              </a:ext>
            </a:extLst>
          </p:cNvPr>
          <p:cNvSpPr txBox="1"/>
          <p:nvPr/>
        </p:nvSpPr>
        <p:spPr>
          <a:xfrm>
            <a:off x="457695" y="1991907"/>
            <a:ext cx="6961586" cy="461665"/>
          </a:xfrm>
          <a:prstGeom prst="rect">
            <a:avLst/>
          </a:prstGeom>
          <a:noFill/>
        </p:spPr>
        <p:txBody>
          <a:bodyPr wrap="none" rtlCol="0">
            <a:spAutoFit/>
          </a:bodyPr>
          <a:lstStyle/>
          <a:p>
            <a:r>
              <a:rPr lang="en-US"/>
              <a:t>tRNA-Gly (trnG) gene and trnG-trnR intergenic spacer</a:t>
            </a:r>
          </a:p>
        </p:txBody>
      </p:sp>
      <p:grpSp>
        <p:nvGrpSpPr>
          <p:cNvPr id="12" name="Group 11">
            <a:extLst>
              <a:ext uri="{FF2B5EF4-FFF2-40B4-BE49-F238E27FC236}">
                <a16:creationId xmlns:a16="http://schemas.microsoft.com/office/drawing/2014/main" id="{78B99BFA-197C-3544-AAB0-F63304D05568}"/>
              </a:ext>
            </a:extLst>
          </p:cNvPr>
          <p:cNvGrpSpPr/>
          <p:nvPr/>
        </p:nvGrpSpPr>
        <p:grpSpPr>
          <a:xfrm>
            <a:off x="152400" y="2667000"/>
            <a:ext cx="8991600" cy="2017548"/>
            <a:chOff x="-70014" y="2550115"/>
            <a:chExt cx="9214014" cy="2134433"/>
          </a:xfrm>
        </p:grpSpPr>
        <p:pic>
          <p:nvPicPr>
            <p:cNvPr id="2" name="Picture 1">
              <a:extLst>
                <a:ext uri="{FF2B5EF4-FFF2-40B4-BE49-F238E27FC236}">
                  <a16:creationId xmlns:a16="http://schemas.microsoft.com/office/drawing/2014/main" id="{E599377F-8368-0C4C-A163-4F57F46C1223}"/>
                </a:ext>
              </a:extLst>
            </p:cNvPr>
            <p:cNvPicPr>
              <a:picLocks noChangeAspect="1"/>
            </p:cNvPicPr>
            <p:nvPr/>
          </p:nvPicPr>
          <p:blipFill>
            <a:blip r:embed="rId3"/>
            <a:stretch>
              <a:fillRect/>
            </a:stretch>
          </p:blipFill>
          <p:spPr>
            <a:xfrm>
              <a:off x="429986" y="2705100"/>
              <a:ext cx="800100" cy="1866900"/>
            </a:xfrm>
            <a:prstGeom prst="rect">
              <a:avLst/>
            </a:prstGeom>
          </p:spPr>
        </p:pic>
        <p:pic>
          <p:nvPicPr>
            <p:cNvPr id="3" name="Picture 2">
              <a:extLst>
                <a:ext uri="{FF2B5EF4-FFF2-40B4-BE49-F238E27FC236}">
                  <a16:creationId xmlns:a16="http://schemas.microsoft.com/office/drawing/2014/main" id="{E89777AF-9945-4146-BC55-E80ED00FA49E}"/>
                </a:ext>
              </a:extLst>
            </p:cNvPr>
            <p:cNvPicPr>
              <a:picLocks noChangeAspect="1"/>
            </p:cNvPicPr>
            <p:nvPr/>
          </p:nvPicPr>
          <p:blipFill>
            <a:blip r:embed="rId4"/>
            <a:stretch>
              <a:fillRect/>
            </a:stretch>
          </p:blipFill>
          <p:spPr>
            <a:xfrm>
              <a:off x="1371600" y="2550115"/>
              <a:ext cx="7772400" cy="2134433"/>
            </a:xfrm>
            <a:prstGeom prst="rect">
              <a:avLst/>
            </a:prstGeom>
          </p:spPr>
        </p:pic>
        <p:sp>
          <p:nvSpPr>
            <p:cNvPr id="5" name="Rectangle 3">
              <a:extLst>
                <a:ext uri="{FF2B5EF4-FFF2-40B4-BE49-F238E27FC236}">
                  <a16:creationId xmlns:a16="http://schemas.microsoft.com/office/drawing/2014/main" id="{A65982C4-901B-7D43-9A3E-BFB2425B2E9F}"/>
                </a:ext>
              </a:extLst>
            </p:cNvPr>
            <p:cNvSpPr>
              <a:spLocks noChangeArrowheads="1"/>
            </p:cNvSpPr>
            <p:nvPr/>
          </p:nvSpPr>
          <p:spPr bwMode="auto">
            <a:xfrm>
              <a:off x="381000" y="4267200"/>
              <a:ext cx="8763000" cy="381000"/>
            </a:xfrm>
            <a:prstGeom prst="rect">
              <a:avLst/>
            </a:prstGeom>
            <a:solidFill>
              <a:srgbClr val="0432FF">
                <a:alpha val="24706"/>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6" name="Rectangle 3">
              <a:extLst>
                <a:ext uri="{FF2B5EF4-FFF2-40B4-BE49-F238E27FC236}">
                  <a16:creationId xmlns:a16="http://schemas.microsoft.com/office/drawing/2014/main" id="{35BEEB63-BFEA-C941-B3A4-560A0987E1D6}"/>
                </a:ext>
              </a:extLst>
            </p:cNvPr>
            <p:cNvSpPr>
              <a:spLocks noChangeArrowheads="1"/>
            </p:cNvSpPr>
            <p:nvPr/>
          </p:nvSpPr>
          <p:spPr bwMode="auto">
            <a:xfrm>
              <a:off x="381000" y="4154652"/>
              <a:ext cx="8763000" cy="76200"/>
            </a:xfrm>
            <a:prstGeom prst="rect">
              <a:avLst/>
            </a:prstGeom>
            <a:solidFill>
              <a:srgbClr val="92D050">
                <a:alpha val="24706"/>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7" name="Rectangle 3">
              <a:extLst>
                <a:ext uri="{FF2B5EF4-FFF2-40B4-BE49-F238E27FC236}">
                  <a16:creationId xmlns:a16="http://schemas.microsoft.com/office/drawing/2014/main" id="{0CFAC704-B735-A74A-A24C-6CAFF2B8FEA1}"/>
                </a:ext>
              </a:extLst>
            </p:cNvPr>
            <p:cNvSpPr>
              <a:spLocks noChangeArrowheads="1"/>
            </p:cNvSpPr>
            <p:nvPr/>
          </p:nvSpPr>
          <p:spPr bwMode="auto">
            <a:xfrm>
              <a:off x="381000" y="3581400"/>
              <a:ext cx="8763000" cy="573252"/>
            </a:xfrm>
            <a:prstGeom prst="rect">
              <a:avLst/>
            </a:prstGeom>
            <a:solidFill>
              <a:srgbClr val="FFFF00">
                <a:alpha val="24706"/>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8" name="Rectangle 3">
              <a:extLst>
                <a:ext uri="{FF2B5EF4-FFF2-40B4-BE49-F238E27FC236}">
                  <a16:creationId xmlns:a16="http://schemas.microsoft.com/office/drawing/2014/main" id="{E0A7AC3D-E2FD-F84B-BA42-DFAE25C139B2}"/>
                </a:ext>
              </a:extLst>
            </p:cNvPr>
            <p:cNvSpPr>
              <a:spLocks noChangeArrowheads="1"/>
            </p:cNvSpPr>
            <p:nvPr/>
          </p:nvSpPr>
          <p:spPr bwMode="auto">
            <a:xfrm>
              <a:off x="381000" y="2990114"/>
              <a:ext cx="8763000" cy="607991"/>
            </a:xfrm>
            <a:prstGeom prst="rect">
              <a:avLst/>
            </a:prstGeom>
            <a:solidFill>
              <a:srgbClr val="FFC000">
                <a:alpha val="24706"/>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9" name="Rectangle 3">
              <a:extLst>
                <a:ext uri="{FF2B5EF4-FFF2-40B4-BE49-F238E27FC236}">
                  <a16:creationId xmlns:a16="http://schemas.microsoft.com/office/drawing/2014/main" id="{25D2630C-75CB-AD41-9BD0-90680101DBF0}"/>
                </a:ext>
              </a:extLst>
            </p:cNvPr>
            <p:cNvSpPr>
              <a:spLocks noChangeArrowheads="1"/>
            </p:cNvSpPr>
            <p:nvPr/>
          </p:nvSpPr>
          <p:spPr bwMode="auto">
            <a:xfrm>
              <a:off x="381000" y="2743200"/>
              <a:ext cx="8763000" cy="210426"/>
            </a:xfrm>
            <a:prstGeom prst="rect">
              <a:avLst/>
            </a:prstGeom>
            <a:solidFill>
              <a:srgbClr val="92D050">
                <a:alpha val="24706"/>
              </a:srgbClr>
            </a:solidFill>
            <a:ln w="38100">
              <a:no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400">
                <a:solidFill>
                  <a:srgbClr val="000000"/>
                </a:solidFill>
              </a:endParaRPr>
            </a:p>
          </p:txBody>
        </p:sp>
        <p:sp>
          <p:nvSpPr>
            <p:cNvPr id="11" name="TextBox 10">
              <a:extLst>
                <a:ext uri="{FF2B5EF4-FFF2-40B4-BE49-F238E27FC236}">
                  <a16:creationId xmlns:a16="http://schemas.microsoft.com/office/drawing/2014/main" id="{DCE96684-21F8-D84F-94AB-556E2143BE73}"/>
                </a:ext>
              </a:extLst>
            </p:cNvPr>
            <p:cNvSpPr txBox="1"/>
            <p:nvPr/>
          </p:nvSpPr>
          <p:spPr>
            <a:xfrm>
              <a:off x="-70014" y="4257645"/>
              <a:ext cx="468485" cy="358168"/>
            </a:xfrm>
            <a:prstGeom prst="rect">
              <a:avLst/>
            </a:prstGeom>
            <a:noFill/>
          </p:spPr>
          <p:txBody>
            <a:bodyPr wrap="none" rtlCol="0">
              <a:spAutoFit/>
            </a:bodyPr>
            <a:lstStyle/>
            <a:p>
              <a:r>
                <a:rPr lang="en-US" sz="1600">
                  <a:solidFill>
                    <a:srgbClr val="FF0000"/>
                  </a:solidFill>
                  <a:latin typeface="Helvetica" pitchFamily="2" charset="0"/>
                </a:rPr>
                <a:t>AA</a:t>
              </a:r>
            </a:p>
          </p:txBody>
        </p:sp>
      </p:grpSp>
      <p:sp>
        <p:nvSpPr>
          <p:cNvPr id="13" name="TextBox 12">
            <a:extLst>
              <a:ext uri="{FF2B5EF4-FFF2-40B4-BE49-F238E27FC236}">
                <a16:creationId xmlns:a16="http://schemas.microsoft.com/office/drawing/2014/main" id="{F63EE3CE-FC56-DA40-AF2F-1B7460060F70}"/>
              </a:ext>
            </a:extLst>
          </p:cNvPr>
          <p:cNvSpPr txBox="1"/>
          <p:nvPr/>
        </p:nvSpPr>
        <p:spPr>
          <a:xfrm>
            <a:off x="111162" y="3783880"/>
            <a:ext cx="505267" cy="338554"/>
          </a:xfrm>
          <a:prstGeom prst="rect">
            <a:avLst/>
          </a:prstGeom>
          <a:noFill/>
        </p:spPr>
        <p:txBody>
          <a:bodyPr wrap="none" rtlCol="0">
            <a:spAutoFit/>
          </a:bodyPr>
          <a:lstStyle/>
          <a:p>
            <a:r>
              <a:rPr lang="en-US" sz="1600">
                <a:solidFill>
                  <a:srgbClr val="FF0000"/>
                </a:solidFill>
                <a:latin typeface="Helvetica" pitchFamily="2" charset="0"/>
              </a:rPr>
              <a:t>GG</a:t>
            </a:r>
          </a:p>
        </p:txBody>
      </p:sp>
      <p:sp>
        <p:nvSpPr>
          <p:cNvPr id="14" name="TextBox 13">
            <a:extLst>
              <a:ext uri="{FF2B5EF4-FFF2-40B4-BE49-F238E27FC236}">
                <a16:creationId xmlns:a16="http://schemas.microsoft.com/office/drawing/2014/main" id="{8DDE67E6-4600-8246-AF68-35FC1049C6DD}"/>
              </a:ext>
            </a:extLst>
          </p:cNvPr>
          <p:cNvSpPr txBox="1"/>
          <p:nvPr/>
        </p:nvSpPr>
        <p:spPr>
          <a:xfrm>
            <a:off x="-82270" y="3231461"/>
            <a:ext cx="777777" cy="338554"/>
          </a:xfrm>
          <a:prstGeom prst="rect">
            <a:avLst/>
          </a:prstGeom>
          <a:noFill/>
        </p:spPr>
        <p:txBody>
          <a:bodyPr wrap="none" rtlCol="0">
            <a:spAutoFit/>
          </a:bodyPr>
          <a:lstStyle/>
          <a:p>
            <a:r>
              <a:rPr lang="en-US" sz="1600">
                <a:solidFill>
                  <a:srgbClr val="FF0000"/>
                </a:solidFill>
                <a:latin typeface="Helvetica" pitchFamily="2" charset="0"/>
              </a:rPr>
              <a:t>AAGG</a:t>
            </a:r>
          </a:p>
        </p:txBody>
      </p:sp>
    </p:spTree>
    <p:extLst>
      <p:ext uri="{BB962C8B-B14F-4D97-AF65-F5344CB8AC3E}">
        <p14:creationId xmlns:p14="http://schemas.microsoft.com/office/powerpoint/2010/main" val="41667603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C71152-474F-224B-B6C6-825819BB3F55}"/>
              </a:ext>
            </a:extLst>
          </p:cNvPr>
          <p:cNvPicPr>
            <a:picLocks noChangeAspect="1"/>
          </p:cNvPicPr>
          <p:nvPr/>
        </p:nvPicPr>
        <p:blipFill>
          <a:blip r:embed="rId2"/>
          <a:stretch>
            <a:fillRect/>
          </a:stretch>
        </p:blipFill>
        <p:spPr>
          <a:xfrm>
            <a:off x="1843791" y="152400"/>
            <a:ext cx="7348933" cy="7696200"/>
          </a:xfrm>
          <a:prstGeom prst="rect">
            <a:avLst/>
          </a:prstGeom>
        </p:spPr>
      </p:pic>
      <p:pic>
        <p:nvPicPr>
          <p:cNvPr id="4" name="Picture 3">
            <a:extLst>
              <a:ext uri="{FF2B5EF4-FFF2-40B4-BE49-F238E27FC236}">
                <a16:creationId xmlns:a16="http://schemas.microsoft.com/office/drawing/2014/main" id="{AB5E26D3-DC3A-334F-A4D8-A8ACA6987FBE}"/>
              </a:ext>
            </a:extLst>
          </p:cNvPr>
          <p:cNvPicPr>
            <a:picLocks noChangeAspect="1"/>
          </p:cNvPicPr>
          <p:nvPr/>
        </p:nvPicPr>
        <p:blipFill>
          <a:blip r:embed="rId3"/>
          <a:stretch>
            <a:fillRect/>
          </a:stretch>
        </p:blipFill>
        <p:spPr>
          <a:xfrm>
            <a:off x="33580" y="4223594"/>
            <a:ext cx="2819400" cy="2786806"/>
          </a:xfrm>
          <a:prstGeom prst="rect">
            <a:avLst/>
          </a:prstGeom>
        </p:spPr>
      </p:pic>
      <p:sp>
        <p:nvSpPr>
          <p:cNvPr id="6" name="Rectangle 5">
            <a:extLst>
              <a:ext uri="{FF2B5EF4-FFF2-40B4-BE49-F238E27FC236}">
                <a16:creationId xmlns:a16="http://schemas.microsoft.com/office/drawing/2014/main" id="{58FE8893-A73D-024A-A755-F6892F2C1C19}"/>
              </a:ext>
            </a:extLst>
          </p:cNvPr>
          <p:cNvSpPr/>
          <p:nvPr/>
        </p:nvSpPr>
        <p:spPr bwMode="auto">
          <a:xfrm>
            <a:off x="1600200" y="5713686"/>
            <a:ext cx="2067777" cy="1296714"/>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7" name="Rectangle 6">
            <a:extLst>
              <a:ext uri="{FF2B5EF4-FFF2-40B4-BE49-F238E27FC236}">
                <a16:creationId xmlns:a16="http://schemas.microsoft.com/office/drawing/2014/main" id="{56AC7DCD-97A4-DA47-BEC7-38691776B30D}"/>
              </a:ext>
            </a:extLst>
          </p:cNvPr>
          <p:cNvSpPr/>
          <p:nvPr/>
        </p:nvSpPr>
        <p:spPr bwMode="auto">
          <a:xfrm>
            <a:off x="7772400" y="2285999"/>
            <a:ext cx="1219200" cy="953157"/>
          </a:xfrm>
          <a:prstGeom prst="rect">
            <a:avLst/>
          </a:prstGeom>
          <a:noFill/>
          <a:ln w="603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5" name="TextBox 4">
            <a:extLst>
              <a:ext uri="{FF2B5EF4-FFF2-40B4-BE49-F238E27FC236}">
                <a16:creationId xmlns:a16="http://schemas.microsoft.com/office/drawing/2014/main" id="{6A8124FD-4AD4-584B-BD34-C46B0943F8D9}"/>
              </a:ext>
            </a:extLst>
          </p:cNvPr>
          <p:cNvSpPr txBox="1"/>
          <p:nvPr/>
        </p:nvSpPr>
        <p:spPr>
          <a:xfrm>
            <a:off x="7664496" y="6640774"/>
            <a:ext cx="1435008" cy="338554"/>
          </a:xfrm>
          <a:prstGeom prst="rect">
            <a:avLst/>
          </a:prstGeom>
          <a:noFill/>
        </p:spPr>
        <p:txBody>
          <a:bodyPr wrap="none" rtlCol="0">
            <a:spAutoFit/>
          </a:bodyPr>
          <a:lstStyle/>
          <a:p>
            <a:r>
              <a:rPr lang="en-US" sz="1600"/>
              <a:t>raman2016.pdf</a:t>
            </a:r>
          </a:p>
        </p:txBody>
      </p:sp>
    </p:spTree>
    <p:extLst>
      <p:ext uri="{BB962C8B-B14F-4D97-AF65-F5344CB8AC3E}">
        <p14:creationId xmlns:p14="http://schemas.microsoft.com/office/powerpoint/2010/main" val="19568895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7" name="Picture 1">
            <a:extLst>
              <a:ext uri="{FF2B5EF4-FFF2-40B4-BE49-F238E27FC236}">
                <a16:creationId xmlns:a16="http://schemas.microsoft.com/office/drawing/2014/main" id="{33D11909-C374-1445-BABE-12850D738D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501650"/>
            <a:ext cx="5035550" cy="567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8" name="Freeform 5">
            <a:extLst>
              <a:ext uri="{FF2B5EF4-FFF2-40B4-BE49-F238E27FC236}">
                <a16:creationId xmlns:a16="http://schemas.microsoft.com/office/drawing/2014/main" id="{8263D6FA-0EFE-284B-BB7B-63FF12A3B8B9}"/>
              </a:ext>
            </a:extLst>
          </p:cNvPr>
          <p:cNvSpPr>
            <a:spLocks/>
          </p:cNvSpPr>
          <p:nvPr/>
        </p:nvSpPr>
        <p:spPr bwMode="auto">
          <a:xfrm>
            <a:off x="3465513" y="1633538"/>
            <a:ext cx="1246187" cy="3406775"/>
          </a:xfrm>
          <a:custGeom>
            <a:avLst/>
            <a:gdLst>
              <a:gd name="T0" fmla="*/ 106304 w 1245704"/>
              <a:gd name="T1" fmla="*/ 13267 h 3406377"/>
              <a:gd name="T2" fmla="*/ 292339 w 1245704"/>
              <a:gd name="T3" fmla="*/ 66317 h 3406377"/>
              <a:gd name="T4" fmla="*/ 465086 w 1245704"/>
              <a:gd name="T5" fmla="*/ 106102 h 3406377"/>
              <a:gd name="T6" fmla="*/ 664409 w 1245704"/>
              <a:gd name="T7" fmla="*/ 159160 h 3406377"/>
              <a:gd name="T8" fmla="*/ 810579 w 1245704"/>
              <a:gd name="T9" fmla="*/ 305052 h 3406377"/>
              <a:gd name="T10" fmla="*/ 903597 w 1245704"/>
              <a:gd name="T11" fmla="*/ 411154 h 3406377"/>
              <a:gd name="T12" fmla="*/ 956749 w 1245704"/>
              <a:gd name="T13" fmla="*/ 596838 h 3406377"/>
              <a:gd name="T14" fmla="*/ 996614 w 1245704"/>
              <a:gd name="T15" fmla="*/ 689681 h 3406377"/>
              <a:gd name="T16" fmla="*/ 1049767 w 1245704"/>
              <a:gd name="T17" fmla="*/ 862099 h 3406377"/>
              <a:gd name="T18" fmla="*/ 1076343 w 1245704"/>
              <a:gd name="T19" fmla="*/ 941675 h 3406377"/>
              <a:gd name="T20" fmla="*/ 1116207 w 1245704"/>
              <a:gd name="T21" fmla="*/ 1432404 h 3406377"/>
              <a:gd name="T22" fmla="*/ 1156072 w 1245704"/>
              <a:gd name="T23" fmla="*/ 1737456 h 3406377"/>
              <a:gd name="T24" fmla="*/ 1195937 w 1245704"/>
              <a:gd name="T25" fmla="*/ 1856824 h 3406377"/>
              <a:gd name="T26" fmla="*/ 1249089 w 1245704"/>
              <a:gd name="T27" fmla="*/ 2175135 h 3406377"/>
              <a:gd name="T28" fmla="*/ 1182647 w 1245704"/>
              <a:gd name="T29" fmla="*/ 2506712 h 3406377"/>
              <a:gd name="T30" fmla="*/ 1116207 w 1245704"/>
              <a:gd name="T31" fmla="*/ 2573025 h 3406377"/>
              <a:gd name="T32" fmla="*/ 1036478 w 1245704"/>
              <a:gd name="T33" fmla="*/ 2679131 h 3406377"/>
              <a:gd name="T34" fmla="*/ 956749 w 1245704"/>
              <a:gd name="T35" fmla="*/ 2838286 h 3406377"/>
              <a:gd name="T36" fmla="*/ 863732 w 1245704"/>
              <a:gd name="T37" fmla="*/ 3037233 h 3406377"/>
              <a:gd name="T38" fmla="*/ 823868 w 1245704"/>
              <a:gd name="T39" fmla="*/ 3156601 h 3406377"/>
              <a:gd name="T40" fmla="*/ 744138 w 1245704"/>
              <a:gd name="T41" fmla="*/ 3368806 h 3406377"/>
              <a:gd name="T42" fmla="*/ 664409 w 1245704"/>
              <a:gd name="T43" fmla="*/ 3408595 h 3406377"/>
              <a:gd name="T44" fmla="*/ 637833 w 1245704"/>
              <a:gd name="T45" fmla="*/ 3050492 h 3406377"/>
              <a:gd name="T46" fmla="*/ 690986 w 1245704"/>
              <a:gd name="T47" fmla="*/ 2904600 h 3406377"/>
              <a:gd name="T48" fmla="*/ 757426 w 1245704"/>
              <a:gd name="T49" fmla="*/ 2785232 h 3406377"/>
              <a:gd name="T50" fmla="*/ 810579 w 1245704"/>
              <a:gd name="T51" fmla="*/ 2612814 h 3406377"/>
              <a:gd name="T52" fmla="*/ 877020 w 1245704"/>
              <a:gd name="T53" fmla="*/ 2519972 h 3406377"/>
              <a:gd name="T54" fmla="*/ 956749 w 1245704"/>
              <a:gd name="T55" fmla="*/ 2347553 h 3406377"/>
              <a:gd name="T56" fmla="*/ 996614 w 1245704"/>
              <a:gd name="T57" fmla="*/ 2254711 h 3406377"/>
              <a:gd name="T58" fmla="*/ 970038 w 1245704"/>
              <a:gd name="T59" fmla="*/ 1392620 h 3406377"/>
              <a:gd name="T60" fmla="*/ 956749 w 1245704"/>
              <a:gd name="T61" fmla="*/ 1034517 h 3406377"/>
              <a:gd name="T62" fmla="*/ 903597 w 1245704"/>
              <a:gd name="T63" fmla="*/ 888624 h 3406377"/>
              <a:gd name="T64" fmla="*/ 823868 w 1245704"/>
              <a:gd name="T65" fmla="*/ 676414 h 3406377"/>
              <a:gd name="T66" fmla="*/ 784003 w 1245704"/>
              <a:gd name="T67" fmla="*/ 557047 h 3406377"/>
              <a:gd name="T68" fmla="*/ 730850 w 1245704"/>
              <a:gd name="T69" fmla="*/ 411154 h 3406377"/>
              <a:gd name="T70" fmla="*/ 518240 w 1245704"/>
              <a:gd name="T71" fmla="*/ 344837 h 3406377"/>
              <a:gd name="T72" fmla="*/ 451799 w 1245704"/>
              <a:gd name="T73" fmla="*/ 291786 h 3406377"/>
              <a:gd name="T74" fmla="*/ 265764 w 1245704"/>
              <a:gd name="T75" fmla="*/ 212210 h 3406377"/>
              <a:gd name="T76" fmla="*/ 146173 w 1245704"/>
              <a:gd name="T77" fmla="*/ 159160 h 3406377"/>
              <a:gd name="T78" fmla="*/ 0 w 1245704"/>
              <a:gd name="T79" fmla="*/ 119368 h 34063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1245704" h="3406377">
                <a:moveTo>
                  <a:pt x="39756" y="0"/>
                </a:moveTo>
                <a:lnTo>
                  <a:pt x="106017" y="13253"/>
                </a:lnTo>
                <a:cubicBezTo>
                  <a:pt x="135656" y="18642"/>
                  <a:pt x="205447" y="27348"/>
                  <a:pt x="238539" y="39757"/>
                </a:cubicBezTo>
                <a:cubicBezTo>
                  <a:pt x="257036" y="46693"/>
                  <a:pt x="272807" y="60014"/>
                  <a:pt x="291548" y="66261"/>
                </a:cubicBezTo>
                <a:cubicBezTo>
                  <a:pt x="312917" y="73384"/>
                  <a:pt x="335861" y="74449"/>
                  <a:pt x="357809" y="79514"/>
                </a:cubicBezTo>
                <a:cubicBezTo>
                  <a:pt x="393303" y="87705"/>
                  <a:pt x="429269" y="94499"/>
                  <a:pt x="463826" y="106018"/>
                </a:cubicBezTo>
                <a:cubicBezTo>
                  <a:pt x="490330" y="114853"/>
                  <a:pt x="515944" y="127043"/>
                  <a:pt x="543339" y="132522"/>
                </a:cubicBezTo>
                <a:cubicBezTo>
                  <a:pt x="627460" y="149346"/>
                  <a:pt x="587748" y="140311"/>
                  <a:pt x="662609" y="159027"/>
                </a:cubicBezTo>
                <a:cubicBezTo>
                  <a:pt x="753384" y="249802"/>
                  <a:pt x="710934" y="217748"/>
                  <a:pt x="781878" y="265044"/>
                </a:cubicBezTo>
                <a:cubicBezTo>
                  <a:pt x="790713" y="278296"/>
                  <a:pt x="797894" y="292814"/>
                  <a:pt x="808382" y="304800"/>
                </a:cubicBezTo>
                <a:cubicBezTo>
                  <a:pt x="828951" y="328307"/>
                  <a:pt x="857316" y="345071"/>
                  <a:pt x="874643" y="371061"/>
                </a:cubicBezTo>
                <a:lnTo>
                  <a:pt x="901148" y="410818"/>
                </a:lnTo>
                <a:cubicBezTo>
                  <a:pt x="909983" y="437322"/>
                  <a:pt x="920876" y="463227"/>
                  <a:pt x="927652" y="490331"/>
                </a:cubicBezTo>
                <a:lnTo>
                  <a:pt x="954156" y="596348"/>
                </a:lnTo>
                <a:cubicBezTo>
                  <a:pt x="958573" y="614018"/>
                  <a:pt x="957306" y="634202"/>
                  <a:pt x="967409" y="649357"/>
                </a:cubicBezTo>
                <a:lnTo>
                  <a:pt x="993913" y="689114"/>
                </a:lnTo>
                <a:cubicBezTo>
                  <a:pt x="998330" y="706783"/>
                  <a:pt x="1001932" y="724677"/>
                  <a:pt x="1007165" y="742122"/>
                </a:cubicBezTo>
                <a:cubicBezTo>
                  <a:pt x="1007185" y="742190"/>
                  <a:pt x="1040285" y="841480"/>
                  <a:pt x="1046922" y="861392"/>
                </a:cubicBezTo>
                <a:lnTo>
                  <a:pt x="1060174" y="901148"/>
                </a:lnTo>
                <a:lnTo>
                  <a:pt x="1073426" y="940905"/>
                </a:lnTo>
                <a:cubicBezTo>
                  <a:pt x="1077843" y="1069009"/>
                  <a:pt x="1076319" y="1197457"/>
                  <a:pt x="1086678" y="1325218"/>
                </a:cubicBezTo>
                <a:cubicBezTo>
                  <a:pt x="1089622" y="1361525"/>
                  <a:pt x="1106038" y="1395516"/>
                  <a:pt x="1113182" y="1431235"/>
                </a:cubicBezTo>
                <a:lnTo>
                  <a:pt x="1139687" y="1563757"/>
                </a:lnTo>
                <a:cubicBezTo>
                  <a:pt x="1144104" y="1621183"/>
                  <a:pt x="1143956" y="1679144"/>
                  <a:pt x="1152939" y="1736035"/>
                </a:cubicBezTo>
                <a:cubicBezTo>
                  <a:pt x="1157296" y="1763631"/>
                  <a:pt x="1170608" y="1789044"/>
                  <a:pt x="1179443" y="1815548"/>
                </a:cubicBezTo>
                <a:lnTo>
                  <a:pt x="1192696" y="1855305"/>
                </a:lnTo>
                <a:cubicBezTo>
                  <a:pt x="1216285" y="2161972"/>
                  <a:pt x="1185488" y="1943726"/>
                  <a:pt x="1219200" y="2067340"/>
                </a:cubicBezTo>
                <a:cubicBezTo>
                  <a:pt x="1228784" y="2102483"/>
                  <a:pt x="1245704" y="2173357"/>
                  <a:pt x="1245704" y="2173357"/>
                </a:cubicBezTo>
                <a:cubicBezTo>
                  <a:pt x="1235209" y="2362264"/>
                  <a:pt x="1267110" y="2357873"/>
                  <a:pt x="1205948" y="2464905"/>
                </a:cubicBezTo>
                <a:cubicBezTo>
                  <a:pt x="1198046" y="2478734"/>
                  <a:pt x="1190705" y="2493399"/>
                  <a:pt x="1179443" y="2504661"/>
                </a:cubicBezTo>
                <a:cubicBezTo>
                  <a:pt x="1168181" y="2515923"/>
                  <a:pt x="1152939" y="2522331"/>
                  <a:pt x="1139687" y="2531166"/>
                </a:cubicBezTo>
                <a:cubicBezTo>
                  <a:pt x="1130852" y="2544418"/>
                  <a:pt x="1120305" y="2556676"/>
                  <a:pt x="1113182" y="2570922"/>
                </a:cubicBezTo>
                <a:cubicBezTo>
                  <a:pt x="1091624" y="2614037"/>
                  <a:pt x="1111406" y="2612455"/>
                  <a:pt x="1073426" y="2650435"/>
                </a:cubicBezTo>
                <a:cubicBezTo>
                  <a:pt x="1062164" y="2661697"/>
                  <a:pt x="1046921" y="2668105"/>
                  <a:pt x="1033669" y="2676940"/>
                </a:cubicBezTo>
                <a:cubicBezTo>
                  <a:pt x="1024834" y="2703444"/>
                  <a:pt x="1022662" y="2733207"/>
                  <a:pt x="1007165" y="2756453"/>
                </a:cubicBezTo>
                <a:lnTo>
                  <a:pt x="954156" y="2835966"/>
                </a:lnTo>
                <a:cubicBezTo>
                  <a:pt x="946748" y="2865598"/>
                  <a:pt x="927305" y="2949129"/>
                  <a:pt x="914400" y="2968487"/>
                </a:cubicBezTo>
                <a:cubicBezTo>
                  <a:pt x="880966" y="3018640"/>
                  <a:pt x="899158" y="2996982"/>
                  <a:pt x="861391" y="3034748"/>
                </a:cubicBezTo>
                <a:lnTo>
                  <a:pt x="834887" y="3114261"/>
                </a:lnTo>
                <a:cubicBezTo>
                  <a:pt x="830470" y="3127513"/>
                  <a:pt x="824375" y="3140320"/>
                  <a:pt x="821635" y="3154018"/>
                </a:cubicBezTo>
                <a:cubicBezTo>
                  <a:pt x="802903" y="3247674"/>
                  <a:pt x="815505" y="3198911"/>
                  <a:pt x="781878" y="3299792"/>
                </a:cubicBezTo>
                <a:cubicBezTo>
                  <a:pt x="771455" y="3331062"/>
                  <a:pt x="772439" y="3347863"/>
                  <a:pt x="742122" y="3366053"/>
                </a:cubicBezTo>
                <a:cubicBezTo>
                  <a:pt x="730144" y="3373240"/>
                  <a:pt x="715617" y="3374888"/>
                  <a:pt x="702365" y="3379305"/>
                </a:cubicBezTo>
                <a:cubicBezTo>
                  <a:pt x="689113" y="3388140"/>
                  <a:pt x="677923" y="3410185"/>
                  <a:pt x="662609" y="3405809"/>
                </a:cubicBezTo>
                <a:cubicBezTo>
                  <a:pt x="638582" y="3398944"/>
                  <a:pt x="609600" y="3352800"/>
                  <a:pt x="609600" y="3352800"/>
                </a:cubicBezTo>
                <a:cubicBezTo>
                  <a:pt x="620321" y="3159822"/>
                  <a:pt x="608304" y="3173102"/>
                  <a:pt x="636104" y="3048000"/>
                </a:cubicBezTo>
                <a:cubicBezTo>
                  <a:pt x="641278" y="3024716"/>
                  <a:pt x="652390" y="2979078"/>
                  <a:pt x="662609" y="2955235"/>
                </a:cubicBezTo>
                <a:cubicBezTo>
                  <a:pt x="670391" y="2937077"/>
                  <a:pt x="681331" y="2920385"/>
                  <a:pt x="689113" y="2902227"/>
                </a:cubicBezTo>
                <a:cubicBezTo>
                  <a:pt x="694616" y="2889387"/>
                  <a:pt x="695581" y="2874681"/>
                  <a:pt x="702365" y="2862470"/>
                </a:cubicBezTo>
                <a:cubicBezTo>
                  <a:pt x="717835" y="2834624"/>
                  <a:pt x="755374" y="2782957"/>
                  <a:pt x="755374" y="2782957"/>
                </a:cubicBezTo>
                <a:cubicBezTo>
                  <a:pt x="799913" y="2649335"/>
                  <a:pt x="731954" y="2856606"/>
                  <a:pt x="781878" y="2690192"/>
                </a:cubicBezTo>
                <a:cubicBezTo>
                  <a:pt x="789906" y="2663432"/>
                  <a:pt x="792885" y="2633925"/>
                  <a:pt x="808382" y="2610679"/>
                </a:cubicBezTo>
                <a:cubicBezTo>
                  <a:pt x="817217" y="2597427"/>
                  <a:pt x="825629" y="2583883"/>
                  <a:pt x="834887" y="2570922"/>
                </a:cubicBezTo>
                <a:cubicBezTo>
                  <a:pt x="847725" y="2552949"/>
                  <a:pt x="861977" y="2536008"/>
                  <a:pt x="874643" y="2517914"/>
                </a:cubicBezTo>
                <a:cubicBezTo>
                  <a:pt x="892910" y="2491818"/>
                  <a:pt x="927652" y="2438400"/>
                  <a:pt x="927652" y="2438400"/>
                </a:cubicBezTo>
                <a:cubicBezTo>
                  <a:pt x="936487" y="2407478"/>
                  <a:pt x="943166" y="2375858"/>
                  <a:pt x="954156" y="2345635"/>
                </a:cubicBezTo>
                <a:cubicBezTo>
                  <a:pt x="960907" y="2327069"/>
                  <a:pt x="972879" y="2310785"/>
                  <a:pt x="980661" y="2292627"/>
                </a:cubicBezTo>
                <a:cubicBezTo>
                  <a:pt x="986164" y="2279787"/>
                  <a:pt x="989496" y="2266122"/>
                  <a:pt x="993913" y="2252870"/>
                </a:cubicBezTo>
                <a:cubicBezTo>
                  <a:pt x="962038" y="1902239"/>
                  <a:pt x="993913" y="2316970"/>
                  <a:pt x="993913" y="1643270"/>
                </a:cubicBezTo>
                <a:cubicBezTo>
                  <a:pt x="993913" y="1459663"/>
                  <a:pt x="1000269" y="1490059"/>
                  <a:pt x="967409" y="1391479"/>
                </a:cubicBezTo>
                <a:cubicBezTo>
                  <a:pt x="971826" y="1316383"/>
                  <a:pt x="980661" y="1241417"/>
                  <a:pt x="980661" y="1166192"/>
                </a:cubicBezTo>
                <a:cubicBezTo>
                  <a:pt x="980661" y="1068782"/>
                  <a:pt x="970477" y="1098952"/>
                  <a:pt x="954156" y="1033670"/>
                </a:cubicBezTo>
                <a:cubicBezTo>
                  <a:pt x="946595" y="1003425"/>
                  <a:pt x="942799" y="957947"/>
                  <a:pt x="927652" y="927653"/>
                </a:cubicBezTo>
                <a:cubicBezTo>
                  <a:pt x="920529" y="913407"/>
                  <a:pt x="909050" y="901725"/>
                  <a:pt x="901148" y="887896"/>
                </a:cubicBezTo>
                <a:cubicBezTo>
                  <a:pt x="833899" y="770209"/>
                  <a:pt x="912707" y="891983"/>
                  <a:pt x="848139" y="795131"/>
                </a:cubicBezTo>
                <a:cubicBezTo>
                  <a:pt x="810220" y="681372"/>
                  <a:pt x="868286" y="862464"/>
                  <a:pt x="821635" y="675861"/>
                </a:cubicBezTo>
                <a:cubicBezTo>
                  <a:pt x="814859" y="648757"/>
                  <a:pt x="803965" y="622852"/>
                  <a:pt x="795130" y="596348"/>
                </a:cubicBezTo>
                <a:cubicBezTo>
                  <a:pt x="790713" y="583096"/>
                  <a:pt x="785266" y="570144"/>
                  <a:pt x="781878" y="556592"/>
                </a:cubicBezTo>
                <a:cubicBezTo>
                  <a:pt x="777461" y="538922"/>
                  <a:pt x="773630" y="521096"/>
                  <a:pt x="768626" y="503583"/>
                </a:cubicBezTo>
                <a:cubicBezTo>
                  <a:pt x="762290" y="481406"/>
                  <a:pt x="743005" y="424954"/>
                  <a:pt x="728869" y="410818"/>
                </a:cubicBezTo>
                <a:cubicBezTo>
                  <a:pt x="718992" y="400941"/>
                  <a:pt x="702365" y="401983"/>
                  <a:pt x="689113" y="397566"/>
                </a:cubicBezTo>
                <a:cubicBezTo>
                  <a:pt x="656906" y="300941"/>
                  <a:pt x="697912" y="383358"/>
                  <a:pt x="516835" y="344557"/>
                </a:cubicBezTo>
                <a:cubicBezTo>
                  <a:pt x="504618" y="341939"/>
                  <a:pt x="500086" y="325858"/>
                  <a:pt x="490330" y="318053"/>
                </a:cubicBezTo>
                <a:cubicBezTo>
                  <a:pt x="477893" y="308103"/>
                  <a:pt x="464820" y="298671"/>
                  <a:pt x="450574" y="291548"/>
                </a:cubicBezTo>
                <a:cubicBezTo>
                  <a:pt x="423409" y="277965"/>
                  <a:pt x="369756" y="270084"/>
                  <a:pt x="344556" y="265044"/>
                </a:cubicBezTo>
                <a:cubicBezTo>
                  <a:pt x="318052" y="247374"/>
                  <a:pt x="295263" y="222108"/>
                  <a:pt x="265043" y="212035"/>
                </a:cubicBezTo>
                <a:lnTo>
                  <a:pt x="185530" y="185531"/>
                </a:lnTo>
                <a:cubicBezTo>
                  <a:pt x="172278" y="176696"/>
                  <a:pt x="158211" y="168976"/>
                  <a:pt x="145774" y="159027"/>
                </a:cubicBezTo>
                <a:cubicBezTo>
                  <a:pt x="113720" y="133384"/>
                  <a:pt x="126283" y="124467"/>
                  <a:pt x="79513" y="119270"/>
                </a:cubicBezTo>
                <a:cubicBezTo>
                  <a:pt x="53171" y="116343"/>
                  <a:pt x="26504" y="119270"/>
                  <a:pt x="0" y="119270"/>
                </a:cubicBezTo>
              </a:path>
            </a:pathLst>
          </a:custGeom>
          <a:blipFill dpi="0" rotWithShape="0">
            <a:blip r:embed="rId3"/>
            <a:srcRect/>
            <a:tile tx="0" ty="0" sx="100000" sy="100000" flip="none" algn="tl"/>
          </a:blipFill>
          <a:ln w="28575" cap="flat" cmpd="sng">
            <a:solidFill>
              <a:schemeClr val="tx1"/>
            </a:solidFill>
            <a:prstDash val="solid"/>
            <a:round/>
            <a:headEnd type="none" w="med" len="med"/>
            <a:tailEnd type="none" w="med" len="med"/>
          </a:ln>
        </p:spPr>
        <p:txBody>
          <a:bodyPr/>
          <a:lstStyle/>
          <a:p>
            <a:endParaRPr lang="en-US"/>
          </a:p>
        </p:txBody>
      </p:sp>
      <p:sp>
        <p:nvSpPr>
          <p:cNvPr id="75779" name="TextBox 6">
            <a:extLst>
              <a:ext uri="{FF2B5EF4-FFF2-40B4-BE49-F238E27FC236}">
                <a16:creationId xmlns:a16="http://schemas.microsoft.com/office/drawing/2014/main" id="{2AF6784B-B9CD-6747-989B-A5F083CA513D}"/>
              </a:ext>
            </a:extLst>
          </p:cNvPr>
          <p:cNvSpPr txBox="1">
            <a:spLocks noChangeArrowheads="1"/>
          </p:cNvSpPr>
          <p:nvPr/>
        </p:nvSpPr>
        <p:spPr bwMode="auto">
          <a:xfrm>
            <a:off x="2667000" y="1905000"/>
            <a:ext cx="12461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i="1"/>
              <a:t>glycyrhiza</a:t>
            </a:r>
            <a:endParaRPr lang="en-US" altLang="en-US" sz="2400" i="1"/>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1">
            <a:extLst>
              <a:ext uri="{FF2B5EF4-FFF2-40B4-BE49-F238E27FC236}">
                <a16:creationId xmlns:a16="http://schemas.microsoft.com/office/drawing/2014/main" id="{1F846881-84EF-654F-893C-F5ADB05C5AF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381000"/>
            <a:ext cx="415131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2" name="Picture 2">
            <a:extLst>
              <a:ext uri="{FF2B5EF4-FFF2-40B4-BE49-F238E27FC236}">
                <a16:creationId xmlns:a16="http://schemas.microsoft.com/office/drawing/2014/main" id="{DA8E5B76-B372-314B-9B88-2F2C604BA2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400" y="533400"/>
            <a:ext cx="4227513"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3" name="Text Box 3">
            <a:extLst>
              <a:ext uri="{FF2B5EF4-FFF2-40B4-BE49-F238E27FC236}">
                <a16:creationId xmlns:a16="http://schemas.microsoft.com/office/drawing/2014/main" id="{5117BED9-C86E-AF45-AD5C-14EF76E8662C}"/>
              </a:ext>
            </a:extLst>
          </p:cNvPr>
          <p:cNvSpPr txBox="1">
            <a:spLocks noChangeArrowheads="1"/>
          </p:cNvSpPr>
          <p:nvPr/>
        </p:nvSpPr>
        <p:spPr bwMode="auto">
          <a:xfrm>
            <a:off x="493713" y="6096000"/>
            <a:ext cx="4143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a:t>cp DNA dataset (trnG-R)</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ext Box 2">
            <a:extLst>
              <a:ext uri="{FF2B5EF4-FFF2-40B4-BE49-F238E27FC236}">
                <a16:creationId xmlns:a16="http://schemas.microsoft.com/office/drawing/2014/main" id="{EDC25B07-0194-264F-978B-E133532FFAAA}"/>
              </a:ext>
            </a:extLst>
          </p:cNvPr>
          <p:cNvSpPr txBox="1">
            <a:spLocks noChangeArrowheads="1"/>
          </p:cNvSpPr>
          <p:nvPr/>
        </p:nvSpPr>
        <p:spPr bwMode="auto">
          <a:xfrm>
            <a:off x="304800" y="20638"/>
            <a:ext cx="8839200"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i="1"/>
              <a:t>Polypodium hesperium </a:t>
            </a:r>
            <a:r>
              <a:rPr lang="en-US" altLang="en-US"/>
              <a:t>origins: nuclear (biparental) DNA data (for </a:t>
            </a:r>
            <a:r>
              <a:rPr lang="en-US" altLang="en-US" i="1"/>
              <a:t>gapCp</a:t>
            </a:r>
            <a:r>
              <a:rPr lang="en-US" altLang="en-US"/>
              <a:t>) from clones.</a:t>
            </a:r>
            <a:endParaRPr lang="en-US" altLang="en-US" i="1"/>
          </a:p>
        </p:txBody>
      </p:sp>
      <p:pic>
        <p:nvPicPr>
          <p:cNvPr id="77826" name="Picture 1">
            <a:extLst>
              <a:ext uri="{FF2B5EF4-FFF2-40B4-BE49-F238E27FC236}">
                <a16:creationId xmlns:a16="http://schemas.microsoft.com/office/drawing/2014/main" id="{1102C253-F751-DB44-9AFB-CE57A90930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089150" y="-488950"/>
            <a:ext cx="4737100" cy="861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1">
            <a:extLst>
              <a:ext uri="{FF2B5EF4-FFF2-40B4-BE49-F238E27FC236}">
                <a16:creationId xmlns:a16="http://schemas.microsoft.com/office/drawing/2014/main" id="{BE4F5ED9-0C5E-474F-90AC-D1582E95D03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5625" y="631825"/>
            <a:ext cx="4800600" cy="314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898" name="Picture 5">
            <a:extLst>
              <a:ext uri="{FF2B5EF4-FFF2-40B4-BE49-F238E27FC236}">
                <a16:creationId xmlns:a16="http://schemas.microsoft.com/office/drawing/2014/main" id="{2CBABEF0-DF59-3848-BE04-A44A3FDABC4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038" y="711200"/>
            <a:ext cx="3838575"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9" name="Text Box 2">
            <a:extLst>
              <a:ext uri="{FF2B5EF4-FFF2-40B4-BE49-F238E27FC236}">
                <a16:creationId xmlns:a16="http://schemas.microsoft.com/office/drawing/2014/main" id="{10D18C6B-A627-AA46-A952-5135592C3FFA}"/>
              </a:ext>
            </a:extLst>
          </p:cNvPr>
          <p:cNvSpPr txBox="1">
            <a:spLocks noChangeArrowheads="1"/>
          </p:cNvSpPr>
          <p:nvPr/>
        </p:nvSpPr>
        <p:spPr bwMode="auto">
          <a:xfrm>
            <a:off x="381000" y="-26988"/>
            <a:ext cx="7781925" cy="708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4000"/>
              <a:t>On the origin of </a:t>
            </a:r>
            <a:r>
              <a:rPr lang="en-US" altLang="en-US" sz="4000" i="1"/>
              <a:t>Polystichum braunii</a:t>
            </a:r>
            <a:endParaRPr lang="en-US" altLang="en-US" sz="4000"/>
          </a:p>
        </p:txBody>
      </p:sp>
      <p:pic>
        <p:nvPicPr>
          <p:cNvPr id="80900" name="Picture 7">
            <a:extLst>
              <a:ext uri="{FF2B5EF4-FFF2-40B4-BE49-F238E27FC236}">
                <a16:creationId xmlns:a16="http://schemas.microsoft.com/office/drawing/2014/main" id="{CC2C9C2D-CA67-7448-B805-406FB505FE2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95638" y="2846388"/>
            <a:ext cx="2633662"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1" name="TextBox 8">
            <a:extLst>
              <a:ext uri="{FF2B5EF4-FFF2-40B4-BE49-F238E27FC236}">
                <a16:creationId xmlns:a16="http://schemas.microsoft.com/office/drawing/2014/main" id="{F5CDA986-C353-6F43-A9E7-9995C4178101}"/>
              </a:ext>
            </a:extLst>
          </p:cNvPr>
          <p:cNvSpPr txBox="1">
            <a:spLocks noChangeArrowheads="1"/>
          </p:cNvSpPr>
          <p:nvPr/>
        </p:nvSpPr>
        <p:spPr bwMode="auto">
          <a:xfrm>
            <a:off x="6164263" y="4125913"/>
            <a:ext cx="2667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i="1"/>
              <a:t>Work of Stacy Jorgensen</a:t>
            </a:r>
            <a:endParaRPr lang="en-US" altLang="en-US" sz="1800"/>
          </a:p>
        </p:txBody>
      </p:sp>
      <p:sp>
        <p:nvSpPr>
          <p:cNvPr id="80902" name="Rectangle 9">
            <a:extLst>
              <a:ext uri="{FF2B5EF4-FFF2-40B4-BE49-F238E27FC236}">
                <a16:creationId xmlns:a16="http://schemas.microsoft.com/office/drawing/2014/main" id="{5E22CB48-3968-F043-8AF5-75B5CB0B552A}"/>
              </a:ext>
            </a:extLst>
          </p:cNvPr>
          <p:cNvSpPr>
            <a:spLocks noChangeArrowheads="1"/>
          </p:cNvSpPr>
          <p:nvPr/>
        </p:nvSpPr>
        <p:spPr bwMode="auto">
          <a:xfrm>
            <a:off x="5911850" y="5156200"/>
            <a:ext cx="29210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600">
                <a:latin typeface="Times New Roman" panose="02020603050405020304" pitchFamily="18" charset="0"/>
              </a:rPr>
              <a:t>Jorgensen, S.A. and D.S. Barrington. 2017. Two Beringian origins for the allotetraploid fern </a:t>
            </a:r>
            <a:r>
              <a:rPr lang="en-US" altLang="en-US" sz="1600" i="1">
                <a:latin typeface="Times New Roman" panose="02020603050405020304" pitchFamily="18" charset="0"/>
              </a:rPr>
              <a:t>Polystichum braunii</a:t>
            </a:r>
            <a:r>
              <a:rPr lang="en-US" altLang="en-US" sz="1600">
                <a:latin typeface="Times New Roman" panose="02020603050405020304" pitchFamily="18" charset="0"/>
              </a:rPr>
              <a:t> (Dryopteridaceae). Systematic Botany 42: 6–16.</a:t>
            </a:r>
            <a:r>
              <a:rPr lang="en-US" altLang="en-US" sz="1600"/>
              <a:t> </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Content Placeholder 3" descr="hulten br map.jpg">
            <a:extLst>
              <a:ext uri="{FF2B5EF4-FFF2-40B4-BE49-F238E27FC236}">
                <a16:creationId xmlns:a16="http://schemas.microsoft.com/office/drawing/2014/main" id="{0FC558E4-E8A5-9E44-BD6F-D6546EC989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82" r="-211"/>
          <a:stretch>
            <a:fillRect/>
          </a:stretch>
        </p:blipFill>
        <p:spPr>
          <a:xfrm>
            <a:off x="1185863" y="1322388"/>
            <a:ext cx="6673850" cy="5270500"/>
          </a:xfrm>
        </p:spPr>
      </p:pic>
      <p:sp>
        <p:nvSpPr>
          <p:cNvPr id="5" name="TextBox 4">
            <a:extLst>
              <a:ext uri="{FF2B5EF4-FFF2-40B4-BE49-F238E27FC236}">
                <a16:creationId xmlns:a16="http://schemas.microsoft.com/office/drawing/2014/main" id="{0AD86B4C-8F26-AC48-9FCE-833B28B53143}"/>
              </a:ext>
            </a:extLst>
          </p:cNvPr>
          <p:cNvSpPr txBox="1"/>
          <p:nvPr/>
        </p:nvSpPr>
        <p:spPr>
          <a:xfrm>
            <a:off x="5035550" y="6800850"/>
            <a:ext cx="1209675" cy="339725"/>
          </a:xfrm>
          <a:prstGeom prst="rect">
            <a:avLst/>
          </a:prstGeom>
          <a:noFill/>
        </p:spPr>
        <p:txBody>
          <a:bodyPr wrap="none">
            <a:spAutoFit/>
          </a:bodyPr>
          <a:lstStyle/>
          <a:p>
            <a:pPr>
              <a:defRPr/>
            </a:pPr>
            <a:r>
              <a:rPr lang="en-US" sz="1600">
                <a:solidFill>
                  <a:schemeClr val="bg1">
                    <a:lumMod val="50000"/>
                  </a:schemeClr>
                </a:solidFill>
                <a:latin typeface="Times" charset="0"/>
                <a:ea typeface="ＭＳ Ｐゴシック" charset="-128"/>
                <a:cs typeface="+mn-cs"/>
              </a:rPr>
              <a:t>Hultén 1964</a:t>
            </a:r>
          </a:p>
        </p:txBody>
      </p:sp>
      <p:sp>
        <p:nvSpPr>
          <p:cNvPr id="82947" name="TextBox 6">
            <a:extLst>
              <a:ext uri="{FF2B5EF4-FFF2-40B4-BE49-F238E27FC236}">
                <a16:creationId xmlns:a16="http://schemas.microsoft.com/office/drawing/2014/main" id="{9510FCFB-3123-6A48-B50D-331734D1B4B6}"/>
              </a:ext>
            </a:extLst>
          </p:cNvPr>
          <p:cNvSpPr txBox="1">
            <a:spLocks noChangeArrowheads="1"/>
          </p:cNvSpPr>
          <p:nvPr/>
        </p:nvSpPr>
        <p:spPr bwMode="auto">
          <a:xfrm>
            <a:off x="1614488" y="1754188"/>
            <a:ext cx="1965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NW North America</a:t>
            </a:r>
          </a:p>
        </p:txBody>
      </p:sp>
      <p:sp>
        <p:nvSpPr>
          <p:cNvPr id="82948" name="TextBox 7">
            <a:extLst>
              <a:ext uri="{FF2B5EF4-FFF2-40B4-BE49-F238E27FC236}">
                <a16:creationId xmlns:a16="http://schemas.microsoft.com/office/drawing/2014/main" id="{D885F0F6-B51F-494B-BF2D-F3E1227DCC8F}"/>
              </a:ext>
            </a:extLst>
          </p:cNvPr>
          <p:cNvSpPr txBox="1">
            <a:spLocks noChangeArrowheads="1"/>
          </p:cNvSpPr>
          <p:nvPr/>
        </p:nvSpPr>
        <p:spPr bwMode="auto">
          <a:xfrm>
            <a:off x="2392363" y="3771900"/>
            <a:ext cx="187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NE North America</a:t>
            </a:r>
          </a:p>
        </p:txBody>
      </p:sp>
      <p:sp>
        <p:nvSpPr>
          <p:cNvPr id="82949" name="TextBox 10">
            <a:extLst>
              <a:ext uri="{FF2B5EF4-FFF2-40B4-BE49-F238E27FC236}">
                <a16:creationId xmlns:a16="http://schemas.microsoft.com/office/drawing/2014/main" id="{2A4D274C-5257-3443-AE43-FA64547D7900}"/>
              </a:ext>
            </a:extLst>
          </p:cNvPr>
          <p:cNvSpPr txBox="1">
            <a:spLocks noChangeArrowheads="1"/>
          </p:cNvSpPr>
          <p:nvPr/>
        </p:nvSpPr>
        <p:spPr bwMode="auto">
          <a:xfrm>
            <a:off x="3959225" y="1903413"/>
            <a:ext cx="19716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Japan-Kamchatka- Aleutians</a:t>
            </a:r>
          </a:p>
        </p:txBody>
      </p:sp>
      <p:sp>
        <p:nvSpPr>
          <p:cNvPr id="82950" name="TextBox 8">
            <a:extLst>
              <a:ext uri="{FF2B5EF4-FFF2-40B4-BE49-F238E27FC236}">
                <a16:creationId xmlns:a16="http://schemas.microsoft.com/office/drawing/2014/main" id="{D91FE2F9-D47B-644F-BD6A-BCFCD4812F2A}"/>
              </a:ext>
            </a:extLst>
          </p:cNvPr>
          <p:cNvSpPr txBox="1">
            <a:spLocks noChangeArrowheads="1"/>
          </p:cNvSpPr>
          <p:nvPr/>
        </p:nvSpPr>
        <p:spPr bwMode="auto">
          <a:xfrm>
            <a:off x="6557963" y="1938338"/>
            <a:ext cx="10271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NE China</a:t>
            </a:r>
          </a:p>
        </p:txBody>
      </p:sp>
      <p:sp>
        <p:nvSpPr>
          <p:cNvPr id="82951" name="TextBox 9">
            <a:extLst>
              <a:ext uri="{FF2B5EF4-FFF2-40B4-BE49-F238E27FC236}">
                <a16:creationId xmlns:a16="http://schemas.microsoft.com/office/drawing/2014/main" id="{87937883-24E5-A14B-9107-CA322EE4F348}"/>
              </a:ext>
            </a:extLst>
          </p:cNvPr>
          <p:cNvSpPr txBox="1">
            <a:spLocks noChangeArrowheads="1"/>
          </p:cNvSpPr>
          <p:nvPr/>
        </p:nvSpPr>
        <p:spPr bwMode="auto">
          <a:xfrm>
            <a:off x="6678613" y="2727325"/>
            <a:ext cx="889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 China</a:t>
            </a:r>
          </a:p>
        </p:txBody>
      </p:sp>
      <p:sp>
        <p:nvSpPr>
          <p:cNvPr id="82952" name="TextBox 11">
            <a:extLst>
              <a:ext uri="{FF2B5EF4-FFF2-40B4-BE49-F238E27FC236}">
                <a16:creationId xmlns:a16="http://schemas.microsoft.com/office/drawing/2014/main" id="{B69F4592-4FF7-594F-88B1-B85A692E6E8B}"/>
              </a:ext>
            </a:extLst>
          </p:cNvPr>
          <p:cNvSpPr txBox="1">
            <a:spLocks noChangeArrowheads="1"/>
          </p:cNvSpPr>
          <p:nvPr/>
        </p:nvSpPr>
        <p:spPr bwMode="auto">
          <a:xfrm>
            <a:off x="6524625" y="3587750"/>
            <a:ext cx="6080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Altai</a:t>
            </a:r>
          </a:p>
        </p:txBody>
      </p:sp>
      <p:sp>
        <p:nvSpPr>
          <p:cNvPr id="82953" name="TextBox 12">
            <a:extLst>
              <a:ext uri="{FF2B5EF4-FFF2-40B4-BE49-F238E27FC236}">
                <a16:creationId xmlns:a16="http://schemas.microsoft.com/office/drawing/2014/main" id="{3336B8CD-F01B-C949-ABAE-2EB93044C901}"/>
              </a:ext>
            </a:extLst>
          </p:cNvPr>
          <p:cNvSpPr txBox="1">
            <a:spLocks noChangeArrowheads="1"/>
          </p:cNvSpPr>
          <p:nvPr/>
        </p:nvSpPr>
        <p:spPr bwMode="auto">
          <a:xfrm>
            <a:off x="4884738" y="5132388"/>
            <a:ext cx="852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Europe</a:t>
            </a:r>
          </a:p>
        </p:txBody>
      </p:sp>
      <p:sp>
        <p:nvSpPr>
          <p:cNvPr id="14" name="5-Point Star 13">
            <a:extLst>
              <a:ext uri="{FF2B5EF4-FFF2-40B4-BE49-F238E27FC236}">
                <a16:creationId xmlns:a16="http://schemas.microsoft.com/office/drawing/2014/main" id="{F9AA289D-8683-6344-B6B8-A2A49E7B35CA}"/>
              </a:ext>
            </a:extLst>
          </p:cNvPr>
          <p:cNvSpPr>
            <a:spLocks/>
          </p:cNvSpPr>
          <p:nvPr/>
        </p:nvSpPr>
        <p:spPr bwMode="auto">
          <a:xfrm>
            <a:off x="6146800" y="189547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5" name="5-Point Star 14">
            <a:extLst>
              <a:ext uri="{FF2B5EF4-FFF2-40B4-BE49-F238E27FC236}">
                <a16:creationId xmlns:a16="http://schemas.microsoft.com/office/drawing/2014/main" id="{419A0798-3DA7-1E46-9856-07DF0CDFB268}"/>
              </a:ext>
            </a:extLst>
          </p:cNvPr>
          <p:cNvSpPr>
            <a:spLocks/>
          </p:cNvSpPr>
          <p:nvPr/>
        </p:nvSpPr>
        <p:spPr bwMode="auto">
          <a:xfrm>
            <a:off x="7573963" y="284162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6" name="5-Point Star 15">
            <a:extLst>
              <a:ext uri="{FF2B5EF4-FFF2-40B4-BE49-F238E27FC236}">
                <a16:creationId xmlns:a16="http://schemas.microsoft.com/office/drawing/2014/main" id="{DD089A58-F962-D342-A990-334BFBFEBB6E}"/>
              </a:ext>
            </a:extLst>
          </p:cNvPr>
          <p:cNvSpPr>
            <a:spLocks/>
          </p:cNvSpPr>
          <p:nvPr/>
        </p:nvSpPr>
        <p:spPr bwMode="auto">
          <a:xfrm>
            <a:off x="5851525" y="1601788"/>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7" name="5-Point Star 16">
            <a:extLst>
              <a:ext uri="{FF2B5EF4-FFF2-40B4-BE49-F238E27FC236}">
                <a16:creationId xmlns:a16="http://schemas.microsoft.com/office/drawing/2014/main" id="{EA2C7C2D-83D5-0044-A285-FDD8AEA90FB1}"/>
              </a:ext>
            </a:extLst>
          </p:cNvPr>
          <p:cNvSpPr>
            <a:spLocks/>
          </p:cNvSpPr>
          <p:nvPr/>
        </p:nvSpPr>
        <p:spPr bwMode="auto">
          <a:xfrm>
            <a:off x="3184525" y="230822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8" name="5-Point Star 17">
            <a:extLst>
              <a:ext uri="{FF2B5EF4-FFF2-40B4-BE49-F238E27FC236}">
                <a16:creationId xmlns:a16="http://schemas.microsoft.com/office/drawing/2014/main" id="{65B31C59-813E-5F4C-A859-4DB8DFAFD325}"/>
              </a:ext>
            </a:extLst>
          </p:cNvPr>
          <p:cNvSpPr>
            <a:spLocks/>
          </p:cNvSpPr>
          <p:nvPr/>
        </p:nvSpPr>
        <p:spPr bwMode="auto">
          <a:xfrm>
            <a:off x="2928938" y="223202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9" name="5-Point Star 18">
            <a:extLst>
              <a:ext uri="{FF2B5EF4-FFF2-40B4-BE49-F238E27FC236}">
                <a16:creationId xmlns:a16="http://schemas.microsoft.com/office/drawing/2014/main" id="{9DF85373-2687-844D-ACC9-A2704D6153F4}"/>
              </a:ext>
            </a:extLst>
          </p:cNvPr>
          <p:cNvSpPr>
            <a:spLocks/>
          </p:cNvSpPr>
          <p:nvPr/>
        </p:nvSpPr>
        <p:spPr bwMode="auto">
          <a:xfrm>
            <a:off x="2471738" y="437832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0" name="5-Point Star 19">
            <a:extLst>
              <a:ext uri="{FF2B5EF4-FFF2-40B4-BE49-F238E27FC236}">
                <a16:creationId xmlns:a16="http://schemas.microsoft.com/office/drawing/2014/main" id="{F1887833-CE5D-FF48-B48D-FE61D5CE12ED}"/>
              </a:ext>
            </a:extLst>
          </p:cNvPr>
          <p:cNvSpPr>
            <a:spLocks/>
          </p:cNvSpPr>
          <p:nvPr/>
        </p:nvSpPr>
        <p:spPr bwMode="auto">
          <a:xfrm>
            <a:off x="2135188" y="41465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1" name="5-Point Star 20">
            <a:extLst>
              <a:ext uri="{FF2B5EF4-FFF2-40B4-BE49-F238E27FC236}">
                <a16:creationId xmlns:a16="http://schemas.microsoft.com/office/drawing/2014/main" id="{CDF52E9F-C4E5-7746-9DE7-FF7C2B59F215}"/>
              </a:ext>
            </a:extLst>
          </p:cNvPr>
          <p:cNvSpPr>
            <a:spLocks/>
          </p:cNvSpPr>
          <p:nvPr/>
        </p:nvSpPr>
        <p:spPr bwMode="auto">
          <a:xfrm>
            <a:off x="6305550" y="35877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2" name="5-Point Star 21">
            <a:extLst>
              <a:ext uri="{FF2B5EF4-FFF2-40B4-BE49-F238E27FC236}">
                <a16:creationId xmlns:a16="http://schemas.microsoft.com/office/drawing/2014/main" id="{8D4DD5E1-491D-2449-A989-8082A6E7DB96}"/>
              </a:ext>
            </a:extLst>
          </p:cNvPr>
          <p:cNvSpPr>
            <a:spLocks/>
          </p:cNvSpPr>
          <p:nvPr/>
        </p:nvSpPr>
        <p:spPr bwMode="auto">
          <a:xfrm>
            <a:off x="4665663" y="542607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3" name="5-Point Star 22">
            <a:extLst>
              <a:ext uri="{FF2B5EF4-FFF2-40B4-BE49-F238E27FC236}">
                <a16:creationId xmlns:a16="http://schemas.microsoft.com/office/drawing/2014/main" id="{51CB0DD3-0139-A748-B068-07BD3FB43869}"/>
              </a:ext>
            </a:extLst>
          </p:cNvPr>
          <p:cNvSpPr>
            <a:spLocks/>
          </p:cNvSpPr>
          <p:nvPr/>
        </p:nvSpPr>
        <p:spPr bwMode="auto">
          <a:xfrm>
            <a:off x="4862513" y="57721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82964" name="Rectangle 31">
            <a:extLst>
              <a:ext uri="{FF2B5EF4-FFF2-40B4-BE49-F238E27FC236}">
                <a16:creationId xmlns:a16="http://schemas.microsoft.com/office/drawing/2014/main" id="{EEE3BDA8-F7D6-0149-A8CB-48933157D524}"/>
              </a:ext>
            </a:extLst>
          </p:cNvPr>
          <p:cNvSpPr>
            <a:spLocks noChangeArrowheads="1"/>
          </p:cNvSpPr>
          <p:nvPr/>
        </p:nvSpPr>
        <p:spPr bwMode="auto">
          <a:xfrm>
            <a:off x="1185863" y="138113"/>
            <a:ext cx="6778625"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i="1">
                <a:latin typeface="Times New Roman" panose="02020603050405020304" pitchFamily="18" charset="0"/>
              </a:rPr>
              <a:t>Polystichum braunii</a:t>
            </a:r>
            <a:r>
              <a:rPr lang="en-US" altLang="en-US">
                <a:latin typeface="Times New Roman" panose="02020603050405020304" pitchFamily="18" charset="0"/>
              </a:rPr>
              <a:t>, a circumboreal allotetraploid</a:t>
            </a:r>
            <a:endParaRPr lang="en-US" altLang="en-US"/>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0906E2E-BB44-7A40-8354-97EA3B396ED3}"/>
              </a:ext>
            </a:extLst>
          </p:cNvPr>
          <p:cNvSpPr>
            <a:spLocks noChangeArrowheads="1"/>
          </p:cNvSpPr>
          <p:nvPr/>
        </p:nvSpPr>
        <p:spPr bwMode="auto">
          <a:xfrm>
            <a:off x="1447800" y="2697163"/>
            <a:ext cx="4876800" cy="4160837"/>
          </a:xfrm>
          <a:prstGeom prst="rect">
            <a:avLst/>
          </a:prstGeom>
          <a:solidFill>
            <a:schemeClr val="bg1"/>
          </a:solidFill>
          <a:ln>
            <a:noFill/>
          </a:ln>
          <a:effectLst>
            <a:outerShdw blurRad="40000" dist="23000" dir="5400000" rotWithShape="0">
              <a:srgbClr val="808080">
                <a:alpha val="34998"/>
              </a:srgbClr>
            </a:outerShdw>
          </a:effectLst>
        </p:spPr>
        <p:txBody>
          <a:bodyPr anchor="ct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defRPr/>
            </a:pPr>
            <a:endParaRPr lang="en-US" altLang="en-US">
              <a:solidFill>
                <a:srgbClr val="FFFFFF"/>
              </a:solidFill>
              <a:cs typeface="+mn-cs"/>
            </a:endParaRPr>
          </a:p>
        </p:txBody>
      </p:sp>
      <p:pic>
        <p:nvPicPr>
          <p:cNvPr id="84994" name="Picture 9" descr="120714BRgapCpPGIvars.jpg">
            <a:extLst>
              <a:ext uri="{FF2B5EF4-FFF2-40B4-BE49-F238E27FC236}">
                <a16:creationId xmlns:a16="http://schemas.microsoft.com/office/drawing/2014/main" id="{280A8C94-A74D-3646-81D7-D885DB8B6F72}"/>
              </a:ext>
            </a:extLst>
          </p:cNvPr>
          <p:cNvPicPr>
            <a:picLocks noChangeAspect="1"/>
          </p:cNvPicPr>
          <p:nvPr/>
        </p:nvPicPr>
        <p:blipFill>
          <a:blip r:embed="rId3">
            <a:extLst>
              <a:ext uri="{28A0092B-C50C-407E-A947-70E740481C1C}">
                <a14:useLocalDpi xmlns:a14="http://schemas.microsoft.com/office/drawing/2010/main" val="0"/>
              </a:ext>
            </a:extLst>
          </a:blip>
          <a:srcRect t="13007" b="4578"/>
          <a:stretch>
            <a:fillRect/>
          </a:stretch>
        </p:blipFill>
        <p:spPr bwMode="auto">
          <a:xfrm rot="-4205446">
            <a:off x="-1085056" y="3567907"/>
            <a:ext cx="10645775" cy="658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a:extLst>
              <a:ext uri="{FF2B5EF4-FFF2-40B4-BE49-F238E27FC236}">
                <a16:creationId xmlns:a16="http://schemas.microsoft.com/office/drawing/2014/main" id="{EF18C2C7-A24B-4249-AEDF-704FDCFEAE92}"/>
              </a:ext>
            </a:extLst>
          </p:cNvPr>
          <p:cNvSpPr txBox="1">
            <a:spLocks/>
          </p:cNvSpPr>
          <p:nvPr/>
        </p:nvSpPr>
        <p:spPr>
          <a:xfrm>
            <a:off x="950913" y="858838"/>
            <a:ext cx="4059237" cy="1838325"/>
          </a:xfrm>
          <a:prstGeom prst="rect">
            <a:avLst/>
          </a:prstGeom>
        </p:spPr>
        <p:txBody>
          <a:bodyPr anchor="ctr">
            <a:normAutofit fontScale="82500" lnSpcReduction="20000"/>
          </a:bodyPr>
          <a:lstStyle/>
          <a:p>
            <a:pPr algn="ctr" defTabSz="457200" eaLnBrk="1" fontAlgn="auto" hangingPunct="1">
              <a:spcAft>
                <a:spcPts val="0"/>
              </a:spcAft>
              <a:defRPr/>
            </a:pPr>
            <a:r>
              <a:rPr lang="en-US" sz="4000" i="1" dirty="0" err="1">
                <a:latin typeface="Times"/>
                <a:ea typeface="+mj-ea"/>
                <a:cs typeface="Times"/>
              </a:rPr>
              <a:t>Polystichum</a:t>
            </a:r>
            <a:r>
              <a:rPr lang="en-US" sz="4000" i="1" dirty="0">
                <a:latin typeface="Times"/>
                <a:ea typeface="+mj-ea"/>
                <a:cs typeface="Times"/>
              </a:rPr>
              <a:t> </a:t>
            </a:r>
            <a:r>
              <a:rPr lang="en-US" sz="4000" i="1" dirty="0" err="1">
                <a:latin typeface="Times"/>
                <a:ea typeface="+mj-ea"/>
                <a:cs typeface="Times"/>
              </a:rPr>
              <a:t>braunii</a:t>
            </a:r>
            <a:r>
              <a:rPr lang="en-US" sz="4000" dirty="0" err="1">
                <a:latin typeface="Times"/>
                <a:ea typeface="+mj-ea"/>
                <a:cs typeface="Times"/>
              </a:rPr>
              <a:t>’s</a:t>
            </a:r>
            <a:r>
              <a:rPr lang="en-US" sz="4000" i="1" dirty="0">
                <a:latin typeface="Times"/>
                <a:ea typeface="+mj-ea"/>
                <a:cs typeface="Times"/>
              </a:rPr>
              <a:t> </a:t>
            </a:r>
            <a:r>
              <a:rPr lang="en-US" sz="4000" dirty="0">
                <a:latin typeface="Times"/>
                <a:ea typeface="+mj-ea"/>
                <a:cs typeface="Times"/>
              </a:rPr>
              <a:t>wide-ranging populations are minimally divergent </a:t>
            </a:r>
          </a:p>
        </p:txBody>
      </p:sp>
      <p:sp>
        <p:nvSpPr>
          <p:cNvPr id="84996" name="TextBox 12">
            <a:extLst>
              <a:ext uri="{FF2B5EF4-FFF2-40B4-BE49-F238E27FC236}">
                <a16:creationId xmlns:a16="http://schemas.microsoft.com/office/drawing/2014/main" id="{8B74074B-33A7-CC4F-8085-6CF6D7C4E58E}"/>
              </a:ext>
            </a:extLst>
          </p:cNvPr>
          <p:cNvSpPr txBox="1">
            <a:spLocks noChangeArrowheads="1"/>
          </p:cNvSpPr>
          <p:nvPr/>
        </p:nvSpPr>
        <p:spPr bwMode="auto">
          <a:xfrm>
            <a:off x="298450" y="6097588"/>
            <a:ext cx="43354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gapCp </a:t>
            </a:r>
            <a:r>
              <a:rPr lang="en-US" altLang="en-US" sz="2400"/>
              <a:t>and </a:t>
            </a:r>
            <a:r>
              <a:rPr lang="en-US" altLang="en-US" sz="2400" i="1"/>
              <a:t>pgiC</a:t>
            </a:r>
            <a:endParaRPr lang="en-US" altLang="en-US" sz="2400"/>
          </a:p>
        </p:txBody>
      </p:sp>
      <p:sp>
        <p:nvSpPr>
          <p:cNvPr id="84997" name="TextBox 7">
            <a:extLst>
              <a:ext uri="{FF2B5EF4-FFF2-40B4-BE49-F238E27FC236}">
                <a16:creationId xmlns:a16="http://schemas.microsoft.com/office/drawing/2014/main" id="{A764BA05-EF3B-EA48-AC95-47A00C6973A9}"/>
              </a:ext>
            </a:extLst>
          </p:cNvPr>
          <p:cNvSpPr txBox="1">
            <a:spLocks noChangeArrowheads="1"/>
          </p:cNvSpPr>
          <p:nvPr/>
        </p:nvSpPr>
        <p:spPr bwMode="auto">
          <a:xfrm>
            <a:off x="5959475" y="6329363"/>
            <a:ext cx="43354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i="1"/>
              <a:t>Jorgensen &amp; Barrington 2017</a:t>
            </a:r>
            <a:endParaRPr lang="en-US" altLang="en-US" sz="180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1" name="Picture 10" descr="120714BRgapCpPGIvars.jpg">
            <a:extLst>
              <a:ext uri="{FF2B5EF4-FFF2-40B4-BE49-F238E27FC236}">
                <a16:creationId xmlns:a16="http://schemas.microsoft.com/office/drawing/2014/main" id="{1686928B-3265-9F45-8C69-2C14F0036446}"/>
              </a:ext>
            </a:extLst>
          </p:cNvPr>
          <p:cNvPicPr>
            <a:picLocks noChangeAspect="1"/>
          </p:cNvPicPr>
          <p:nvPr/>
        </p:nvPicPr>
        <p:blipFill>
          <a:blip r:embed="rId3">
            <a:extLst>
              <a:ext uri="{28A0092B-C50C-407E-A947-70E740481C1C}">
                <a14:useLocalDpi xmlns:a14="http://schemas.microsoft.com/office/drawing/2010/main" val="0"/>
              </a:ext>
            </a:extLst>
          </a:blip>
          <a:srcRect t="13007" b="4578"/>
          <a:stretch>
            <a:fillRect/>
          </a:stretch>
        </p:blipFill>
        <p:spPr bwMode="auto">
          <a:xfrm rot="-4205446">
            <a:off x="1754188" y="1350962"/>
            <a:ext cx="7691438"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2ECB018-11D9-1D4F-A426-E3617E87B3AA}"/>
              </a:ext>
            </a:extLst>
          </p:cNvPr>
          <p:cNvSpPr>
            <a:spLocks noGrp="1"/>
          </p:cNvSpPr>
          <p:nvPr>
            <p:ph type="title"/>
          </p:nvPr>
        </p:nvSpPr>
        <p:spPr>
          <a:xfrm>
            <a:off x="685800" y="914400"/>
            <a:ext cx="3683000" cy="1838325"/>
          </a:xfrm>
        </p:spPr>
        <p:txBody>
          <a:bodyPr>
            <a:normAutofit fontScale="90000"/>
          </a:bodyPr>
          <a:lstStyle/>
          <a:p>
            <a:pPr>
              <a:defRPr/>
            </a:pPr>
            <a:r>
              <a:rPr lang="en-US" sz="4000" i="1" dirty="0" err="1">
                <a:cs typeface="Times"/>
              </a:rPr>
              <a:t>Polystichum</a:t>
            </a:r>
            <a:r>
              <a:rPr lang="en-US" sz="4000" i="1" dirty="0">
                <a:cs typeface="Times"/>
              </a:rPr>
              <a:t> </a:t>
            </a:r>
            <a:r>
              <a:rPr lang="en-US" sz="4000" i="1" dirty="0" err="1">
                <a:cs typeface="Times"/>
              </a:rPr>
              <a:t>braunii</a:t>
            </a:r>
            <a:r>
              <a:rPr lang="en-US" sz="4000" i="1" dirty="0">
                <a:cs typeface="Times"/>
              </a:rPr>
              <a:t> </a:t>
            </a:r>
            <a:r>
              <a:rPr lang="en-US" sz="4000" dirty="0">
                <a:cs typeface="Times"/>
              </a:rPr>
              <a:t>’s</a:t>
            </a:r>
            <a:r>
              <a:rPr lang="en-US" sz="4000" i="1" dirty="0">
                <a:cs typeface="Times"/>
              </a:rPr>
              <a:t> </a:t>
            </a:r>
            <a:r>
              <a:rPr lang="en-US" sz="4000" dirty="0">
                <a:cs typeface="Times"/>
              </a:rPr>
              <a:t>two nuclear genomes both have these characteristics.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B4DCA899-9C0A-5643-80FC-0E0B3304FB4D}"/>
              </a:ext>
            </a:extLst>
          </p:cNvPr>
          <p:cNvSpPr>
            <a:spLocks noGrp="1" noChangeArrowheads="1"/>
          </p:cNvSpPr>
          <p:nvPr>
            <p:ph type="title"/>
          </p:nvPr>
        </p:nvSpPr>
        <p:spPr>
          <a:xfrm>
            <a:off x="0" y="-1588"/>
            <a:ext cx="8836025" cy="1143001"/>
          </a:xfrm>
        </p:spPr>
        <p:txBody>
          <a:bodyPr/>
          <a:lstStyle/>
          <a:p>
            <a:r>
              <a:rPr lang="en-US" altLang="en-US" sz="2800" i="1">
                <a:cs typeface="ＭＳ Ｐゴシック" panose="020B0600070205080204" pitchFamily="34" charset="-128"/>
              </a:rPr>
              <a:t>P. braunii</a:t>
            </a:r>
            <a:r>
              <a:rPr lang="en-US" altLang="en-US" sz="2800">
                <a:cs typeface="ＭＳ Ｐゴシック" panose="020B0600070205080204" pitchFamily="34" charset="-128"/>
              </a:rPr>
              <a:t>: progenitors still not found, indications are that one  was American and one Asian.</a:t>
            </a:r>
          </a:p>
        </p:txBody>
      </p:sp>
      <p:pic>
        <p:nvPicPr>
          <p:cNvPr id="89090" name="Picture 2">
            <a:extLst>
              <a:ext uri="{FF2B5EF4-FFF2-40B4-BE49-F238E27FC236}">
                <a16:creationId xmlns:a16="http://schemas.microsoft.com/office/drawing/2014/main" id="{995AEF04-20BB-A348-A318-FA42215FDF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925" y="1141413"/>
            <a:ext cx="7453313"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2E9F2092-9A75-8C41-A7E1-7E2429866DA7}"/>
              </a:ext>
            </a:extLst>
          </p:cNvPr>
          <p:cNvSpPr/>
          <p:nvPr/>
        </p:nvSpPr>
        <p:spPr>
          <a:xfrm>
            <a:off x="2516188" y="2514600"/>
            <a:ext cx="4375150" cy="1822450"/>
          </a:xfrm>
          <a:prstGeom prst="rect">
            <a:avLst/>
          </a:prstGeom>
          <a:noFill/>
          <a:ln w="28575">
            <a:solidFill>
              <a:srgbClr val="FF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16" name="Rectangle 15">
            <a:extLst>
              <a:ext uri="{FF2B5EF4-FFF2-40B4-BE49-F238E27FC236}">
                <a16:creationId xmlns:a16="http://schemas.microsoft.com/office/drawing/2014/main" id="{C97A4F0C-D587-C741-A4A4-361EF3FC447F}"/>
              </a:ext>
            </a:extLst>
          </p:cNvPr>
          <p:cNvSpPr/>
          <p:nvPr/>
        </p:nvSpPr>
        <p:spPr>
          <a:xfrm>
            <a:off x="3314700" y="4430713"/>
            <a:ext cx="4554538" cy="2071687"/>
          </a:xfrm>
          <a:prstGeom prst="rect">
            <a:avLst/>
          </a:prstGeom>
          <a:noFill/>
          <a:ln w="28575">
            <a:solidFill>
              <a:srgbClr val="3366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cxnSp>
        <p:nvCxnSpPr>
          <p:cNvPr id="17" name="Straight Connector 16">
            <a:extLst>
              <a:ext uri="{FF2B5EF4-FFF2-40B4-BE49-F238E27FC236}">
                <a16:creationId xmlns:a16="http://schemas.microsoft.com/office/drawing/2014/main" id="{3679782D-DAE8-FF44-8EC7-083D0981C6A4}"/>
              </a:ext>
            </a:extLst>
          </p:cNvPr>
          <p:cNvCxnSpPr/>
          <p:nvPr/>
        </p:nvCxnSpPr>
        <p:spPr>
          <a:xfrm rot="5400000">
            <a:off x="6823869" y="3240881"/>
            <a:ext cx="2190750" cy="1588"/>
          </a:xfrm>
          <a:prstGeom prst="line">
            <a:avLst/>
          </a:prstGeom>
          <a:ln w="63500">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6FC98E3E-144B-E74D-A4E6-7F09EC7A7201}"/>
              </a:ext>
            </a:extLst>
          </p:cNvPr>
          <p:cNvCxnSpPr/>
          <p:nvPr/>
        </p:nvCxnSpPr>
        <p:spPr>
          <a:xfrm rot="5400000">
            <a:off x="7595394" y="4906169"/>
            <a:ext cx="2190750" cy="1588"/>
          </a:xfrm>
          <a:prstGeom prst="line">
            <a:avLst/>
          </a:prstGeom>
          <a:ln w="63500">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cxnSp>
      <p:sp>
        <p:nvSpPr>
          <p:cNvPr id="89095" name="Rectangle 3">
            <a:extLst>
              <a:ext uri="{FF2B5EF4-FFF2-40B4-BE49-F238E27FC236}">
                <a16:creationId xmlns:a16="http://schemas.microsoft.com/office/drawing/2014/main" id="{00A8C1C9-E5FA-4D46-ABA9-5E5660E21FCC}"/>
              </a:ext>
            </a:extLst>
          </p:cNvPr>
          <p:cNvSpPr>
            <a:spLocks noChangeArrowheads="1"/>
          </p:cNvSpPr>
          <p:nvPr/>
        </p:nvSpPr>
        <p:spPr bwMode="auto">
          <a:xfrm>
            <a:off x="312738" y="6176963"/>
            <a:ext cx="16335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gapCp and pgiC</a:t>
            </a:r>
          </a:p>
        </p:txBody>
      </p:sp>
      <p:sp>
        <p:nvSpPr>
          <p:cNvPr id="89096" name="TextBox 9">
            <a:extLst>
              <a:ext uri="{FF2B5EF4-FFF2-40B4-BE49-F238E27FC236}">
                <a16:creationId xmlns:a16="http://schemas.microsoft.com/office/drawing/2014/main" id="{CBF3289F-B938-644E-BEDD-B450A3A195BC}"/>
              </a:ext>
            </a:extLst>
          </p:cNvPr>
          <p:cNvSpPr txBox="1">
            <a:spLocks noChangeArrowheads="1"/>
          </p:cNvSpPr>
          <p:nvPr/>
        </p:nvSpPr>
        <p:spPr bwMode="auto">
          <a:xfrm>
            <a:off x="5591175" y="985838"/>
            <a:ext cx="43354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i="1"/>
              <a:t>Jorgensen &amp; Barrington 2017</a:t>
            </a: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7" name="Picture 1">
            <a:extLst>
              <a:ext uri="{FF2B5EF4-FFF2-40B4-BE49-F238E27FC236}">
                <a16:creationId xmlns:a16="http://schemas.microsoft.com/office/drawing/2014/main" id="{1EAF43B0-D028-1641-98E0-468790674D80}"/>
              </a:ext>
            </a:extLst>
          </p:cNvPr>
          <p:cNvPicPr>
            <a:picLocks noChangeAspect="1"/>
          </p:cNvPicPr>
          <p:nvPr/>
        </p:nvPicPr>
        <p:blipFill>
          <a:blip r:embed="rId2">
            <a:extLst>
              <a:ext uri="{28A0092B-C50C-407E-A947-70E740481C1C}">
                <a14:useLocalDpi xmlns:a14="http://schemas.microsoft.com/office/drawing/2010/main" val="0"/>
              </a:ext>
            </a:extLst>
          </a:blip>
          <a:srcRect t="14893"/>
          <a:stretch>
            <a:fillRect/>
          </a:stretch>
        </p:blipFill>
        <p:spPr bwMode="auto">
          <a:xfrm rot="-5400000">
            <a:off x="2789238" y="-350838"/>
            <a:ext cx="3581400" cy="839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ED47DA5D-6E58-1B4D-BDD8-6978F8A2B829}"/>
              </a:ext>
            </a:extLst>
          </p:cNvPr>
          <p:cNvSpPr/>
          <p:nvPr/>
        </p:nvSpPr>
        <p:spPr>
          <a:xfrm rot="16200000">
            <a:off x="1295400" y="2674938"/>
            <a:ext cx="1600200" cy="228600"/>
          </a:xfrm>
          <a:prstGeom prst="rect">
            <a:avLst/>
          </a:prstGeom>
          <a:noFill/>
          <a:ln w="28575">
            <a:solidFill>
              <a:srgbClr val="FF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5" name="Rectangle 4">
            <a:extLst>
              <a:ext uri="{FF2B5EF4-FFF2-40B4-BE49-F238E27FC236}">
                <a16:creationId xmlns:a16="http://schemas.microsoft.com/office/drawing/2014/main" id="{3A10557F-2555-3B49-8C3F-9C43C508044C}"/>
              </a:ext>
            </a:extLst>
          </p:cNvPr>
          <p:cNvSpPr/>
          <p:nvPr/>
        </p:nvSpPr>
        <p:spPr>
          <a:xfrm rot="16200000">
            <a:off x="5676900" y="1798638"/>
            <a:ext cx="1600200" cy="1981200"/>
          </a:xfrm>
          <a:prstGeom prst="rect">
            <a:avLst/>
          </a:prstGeom>
          <a:noFill/>
          <a:ln w="28575">
            <a:solidFill>
              <a:srgbClr val="FF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91140" name="Rectangle 1">
            <a:extLst>
              <a:ext uri="{FF2B5EF4-FFF2-40B4-BE49-F238E27FC236}">
                <a16:creationId xmlns:a16="http://schemas.microsoft.com/office/drawing/2014/main" id="{E7B066BC-23A4-0946-A68E-C3F67B0609F0}"/>
              </a:ext>
            </a:extLst>
          </p:cNvPr>
          <p:cNvSpPr>
            <a:spLocks noChangeArrowheads="1"/>
          </p:cNvSpPr>
          <p:nvPr/>
        </p:nvSpPr>
        <p:spPr bwMode="auto">
          <a:xfrm>
            <a:off x="533400" y="152400"/>
            <a:ext cx="8458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Two origins, one with an Asian egg parent, the other with a North American egg parent.</a:t>
            </a:r>
          </a:p>
          <a:p>
            <a:pPr>
              <a:spcBef>
                <a:spcPct val="0"/>
              </a:spcBef>
              <a:buFontTx/>
              <a:buNone/>
            </a:pPr>
            <a:endParaRPr lang="en-US" altLang="en-US" sz="2400"/>
          </a:p>
          <a:p>
            <a:pPr>
              <a:spcBef>
                <a:spcPct val="0"/>
              </a:spcBef>
              <a:buFontTx/>
              <a:buNone/>
            </a:pPr>
            <a:r>
              <a:rPr lang="en-US" altLang="en-US" sz="2400"/>
              <a:t>These origins are old relative to other well-known polyploids.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1" name="Picture 1">
            <a:extLst>
              <a:ext uri="{FF2B5EF4-FFF2-40B4-BE49-F238E27FC236}">
                <a16:creationId xmlns:a16="http://schemas.microsoft.com/office/drawing/2014/main" id="{7E643170-8150-BA42-A792-BE5B7A9D02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0663"/>
            <a:ext cx="6248400"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62" name="Picture 2">
            <a:extLst>
              <a:ext uri="{FF2B5EF4-FFF2-40B4-BE49-F238E27FC236}">
                <a16:creationId xmlns:a16="http://schemas.microsoft.com/office/drawing/2014/main" id="{77DE5C30-D620-8548-9A87-94D56C99C82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3482975"/>
            <a:ext cx="685800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1">
            <a:extLst>
              <a:ext uri="{FF2B5EF4-FFF2-40B4-BE49-F238E27FC236}">
                <a16:creationId xmlns:a16="http://schemas.microsoft.com/office/drawing/2014/main" id="{8E5E4D27-9801-4F42-8035-288A8C0AE8A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7938"/>
            <a:ext cx="5410200" cy="629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6" name="Picture 2">
            <a:extLst>
              <a:ext uri="{FF2B5EF4-FFF2-40B4-BE49-F238E27FC236}">
                <a16:creationId xmlns:a16="http://schemas.microsoft.com/office/drawing/2014/main" id="{983EA1C7-EC3F-5642-926C-6C25F9FD3AF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5250" y="482600"/>
            <a:ext cx="3784600"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7" name="Picture 3">
            <a:extLst>
              <a:ext uri="{FF2B5EF4-FFF2-40B4-BE49-F238E27FC236}">
                <a16:creationId xmlns:a16="http://schemas.microsoft.com/office/drawing/2014/main" id="{AF586A4D-9C80-2545-A10A-2778A3CEDC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5250" y="3949700"/>
            <a:ext cx="368935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Feb. 14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29493999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b="1"/>
              <a:t>5. Autopolyploidy —Manton, </a:t>
            </a:r>
            <a:r>
              <a:rPr lang="en-US" altLang="en-US" sz="2000" b="1" i="1"/>
              <a:t>Osmunda</a:t>
            </a:r>
          </a:p>
          <a:p>
            <a:pPr>
              <a:spcBef>
                <a:spcPct val="0"/>
              </a:spcBef>
              <a:buNone/>
            </a:pPr>
            <a:r>
              <a:rPr lang="en-US" altLang="en-US" sz="2000"/>
              <a:t>6. Spore size, ploidy, and genome size</a:t>
            </a:r>
          </a:p>
          <a:p>
            <a:pPr>
              <a:spcBef>
                <a:spcPct val="0"/>
              </a:spcBef>
              <a:buFontTx/>
              <a:buNone/>
            </a:pPr>
            <a:endParaRPr lang="en-US" altLang="en-US" sz="2000" i="1"/>
          </a:p>
        </p:txBody>
      </p:sp>
    </p:spTree>
    <p:extLst>
      <p:ext uri="{BB962C8B-B14F-4D97-AF65-F5344CB8AC3E}">
        <p14:creationId xmlns:p14="http://schemas.microsoft.com/office/powerpoint/2010/main" val="24303971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49" name="Picture 2">
            <a:extLst>
              <a:ext uri="{FF2B5EF4-FFF2-40B4-BE49-F238E27FC236}">
                <a16:creationId xmlns:a16="http://schemas.microsoft.com/office/drawing/2014/main" id="{55922AA4-8C06-9D48-8849-F4DE05F2D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25" y="593724"/>
            <a:ext cx="8367713" cy="5578475"/>
          </a:xfrm>
          <a:prstGeom prst="rect">
            <a:avLst/>
          </a:prstGeom>
          <a:noFill/>
          <a:ln w="2857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30050" name="Text Box 3">
            <a:extLst>
              <a:ext uri="{FF2B5EF4-FFF2-40B4-BE49-F238E27FC236}">
                <a16:creationId xmlns:a16="http://schemas.microsoft.com/office/drawing/2014/main" id="{4C5F3774-E8CB-6B4D-B2A8-431284946C8B}"/>
              </a:ext>
            </a:extLst>
          </p:cNvPr>
          <p:cNvSpPr txBox="1">
            <a:spLocks noChangeArrowheads="1"/>
          </p:cNvSpPr>
          <p:nvPr/>
        </p:nvSpPr>
        <p:spPr bwMode="auto">
          <a:xfrm>
            <a:off x="288925" y="136525"/>
            <a:ext cx="41703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Osmunda regalis</a:t>
            </a:r>
            <a:r>
              <a:rPr lang="en-US" altLang="en-US" sz="2400"/>
              <a:t> - the royal fern</a:t>
            </a:r>
            <a:endParaRPr lang="en-US" altLang="en-US" sz="2400" i="1"/>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49" name="Picture 2">
            <a:extLst>
              <a:ext uri="{FF2B5EF4-FFF2-40B4-BE49-F238E27FC236}">
                <a16:creationId xmlns:a16="http://schemas.microsoft.com/office/drawing/2014/main" id="{55922AA4-8C06-9D48-8849-F4DE05F2D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062" y="914400"/>
            <a:ext cx="6619875" cy="4413250"/>
          </a:xfrm>
          <a:prstGeom prst="rect">
            <a:avLst/>
          </a:prstGeom>
          <a:noFill/>
          <a:ln w="2857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30050" name="Text Box 3">
            <a:extLst>
              <a:ext uri="{FF2B5EF4-FFF2-40B4-BE49-F238E27FC236}">
                <a16:creationId xmlns:a16="http://schemas.microsoft.com/office/drawing/2014/main" id="{4C5F3774-E8CB-6B4D-B2A8-431284946C8B}"/>
              </a:ext>
            </a:extLst>
          </p:cNvPr>
          <p:cNvSpPr txBox="1">
            <a:spLocks noChangeArrowheads="1"/>
          </p:cNvSpPr>
          <p:nvPr/>
        </p:nvSpPr>
        <p:spPr bwMode="auto">
          <a:xfrm>
            <a:off x="288925" y="136525"/>
            <a:ext cx="41703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Osmunda regalis</a:t>
            </a:r>
            <a:r>
              <a:rPr lang="en-US" altLang="en-US" sz="2400"/>
              <a:t> - the royal fern</a:t>
            </a:r>
            <a:endParaRPr lang="en-US" altLang="en-US" sz="2400" i="1"/>
          </a:p>
        </p:txBody>
      </p:sp>
      <p:pic>
        <p:nvPicPr>
          <p:cNvPr id="130051" name="Picture 4">
            <a:extLst>
              <a:ext uri="{FF2B5EF4-FFF2-40B4-BE49-F238E27FC236}">
                <a16:creationId xmlns:a16="http://schemas.microsoft.com/office/drawing/2014/main" id="{B60472A4-47F5-394F-B663-7BC4B3F4D4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286000"/>
            <a:ext cx="3044825" cy="457200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9349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ext Box 3">
            <a:extLst>
              <a:ext uri="{FF2B5EF4-FFF2-40B4-BE49-F238E27FC236}">
                <a16:creationId xmlns:a16="http://schemas.microsoft.com/office/drawing/2014/main" id="{4C5F3774-E8CB-6B4D-B2A8-431284946C8B}"/>
              </a:ext>
            </a:extLst>
          </p:cNvPr>
          <p:cNvSpPr txBox="1">
            <a:spLocks noChangeArrowheads="1"/>
          </p:cNvSpPr>
          <p:nvPr/>
        </p:nvSpPr>
        <p:spPr bwMode="auto">
          <a:xfrm>
            <a:off x="288925" y="136525"/>
            <a:ext cx="41703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Osmunda regalis</a:t>
            </a:r>
            <a:r>
              <a:rPr lang="en-US" altLang="en-US" sz="2400"/>
              <a:t> - the royal fern</a:t>
            </a:r>
            <a:endParaRPr lang="en-US" altLang="en-US" sz="2400" i="1"/>
          </a:p>
        </p:txBody>
      </p:sp>
      <p:pic>
        <p:nvPicPr>
          <p:cNvPr id="130051" name="Picture 4">
            <a:extLst>
              <a:ext uri="{FF2B5EF4-FFF2-40B4-BE49-F238E27FC236}">
                <a16:creationId xmlns:a16="http://schemas.microsoft.com/office/drawing/2014/main" id="{B60472A4-47F5-394F-B663-7BC4B3F4D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990600"/>
            <a:ext cx="3044825" cy="457200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9B531586-B086-86C8-228E-CBB84697DC2E}"/>
              </a:ext>
            </a:extLst>
          </p:cNvPr>
          <p:cNvPicPr>
            <a:picLocks noChangeAspect="1"/>
          </p:cNvPicPr>
          <p:nvPr/>
        </p:nvPicPr>
        <p:blipFill>
          <a:blip r:embed="rId4"/>
          <a:stretch>
            <a:fillRect/>
          </a:stretch>
        </p:blipFill>
        <p:spPr>
          <a:xfrm>
            <a:off x="4800600" y="990600"/>
            <a:ext cx="2700281" cy="4572000"/>
          </a:xfrm>
          <a:prstGeom prst="rect">
            <a:avLst/>
          </a:prstGeom>
        </p:spPr>
      </p:pic>
    </p:spTree>
    <p:extLst>
      <p:ext uri="{BB962C8B-B14F-4D97-AF65-F5344CB8AC3E}">
        <p14:creationId xmlns:p14="http://schemas.microsoft.com/office/powerpoint/2010/main" val="7658679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7" name="Picture 2">
            <a:extLst>
              <a:ext uri="{FF2B5EF4-FFF2-40B4-BE49-F238E27FC236}">
                <a16:creationId xmlns:a16="http://schemas.microsoft.com/office/drawing/2014/main" id="{BEFC5DAE-AD25-BD47-9F3F-638CD9E1CF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530" y="4151206"/>
            <a:ext cx="3061469" cy="2660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098" name="Text Box 3">
            <a:extLst>
              <a:ext uri="{FF2B5EF4-FFF2-40B4-BE49-F238E27FC236}">
                <a16:creationId xmlns:a16="http://schemas.microsoft.com/office/drawing/2014/main" id="{A9085A94-B1D4-A74B-A6CC-AB94B473AE2A}"/>
              </a:ext>
            </a:extLst>
          </p:cNvPr>
          <p:cNvSpPr txBox="1">
            <a:spLocks noChangeArrowheads="1"/>
          </p:cNvSpPr>
          <p:nvPr/>
        </p:nvSpPr>
        <p:spPr bwMode="auto">
          <a:xfrm>
            <a:off x="330745" y="3483854"/>
            <a:ext cx="29114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1800"/>
              <a:t>Meiotic chromosomes from a wild diploid plant:</a:t>
            </a:r>
          </a:p>
        </p:txBody>
      </p:sp>
      <p:sp>
        <p:nvSpPr>
          <p:cNvPr id="132099" name="Text Box 4">
            <a:extLst>
              <a:ext uri="{FF2B5EF4-FFF2-40B4-BE49-F238E27FC236}">
                <a16:creationId xmlns:a16="http://schemas.microsoft.com/office/drawing/2014/main" id="{C6EDE6E2-10E4-6842-B8A1-633A99C2A048}"/>
              </a:ext>
            </a:extLst>
          </p:cNvPr>
          <p:cNvSpPr txBox="1">
            <a:spLocks noChangeArrowheads="1"/>
          </p:cNvSpPr>
          <p:nvPr/>
        </p:nvSpPr>
        <p:spPr bwMode="auto">
          <a:xfrm>
            <a:off x="4338062" y="3383401"/>
            <a:ext cx="43434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1800"/>
              <a:t>Chromosomes from a tetraploid  plant grown from an aposporous gametophye</a:t>
            </a:r>
          </a:p>
        </p:txBody>
      </p:sp>
      <p:pic>
        <p:nvPicPr>
          <p:cNvPr id="132100" name="Picture 5">
            <a:extLst>
              <a:ext uri="{FF2B5EF4-FFF2-40B4-BE49-F238E27FC236}">
                <a16:creationId xmlns:a16="http://schemas.microsoft.com/office/drawing/2014/main" id="{16D1E7FF-3C47-4A48-8825-25CC927A1E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9946" y="4109655"/>
            <a:ext cx="2352675" cy="327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2101" name="Picture 6">
            <a:extLst>
              <a:ext uri="{FF2B5EF4-FFF2-40B4-BE49-F238E27FC236}">
                <a16:creationId xmlns:a16="http://schemas.microsoft.com/office/drawing/2014/main" id="{3658C71B-E1F7-7D47-8C32-FE0B6CFA69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8037" y="4133850"/>
            <a:ext cx="2371725" cy="258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2" name="Text Box 7">
            <a:extLst>
              <a:ext uri="{FF2B5EF4-FFF2-40B4-BE49-F238E27FC236}">
                <a16:creationId xmlns:a16="http://schemas.microsoft.com/office/drawing/2014/main" id="{B34774A5-4BFC-1640-A4B9-2E1201409075}"/>
              </a:ext>
            </a:extLst>
          </p:cNvPr>
          <p:cNvSpPr txBox="1">
            <a:spLocks noChangeArrowheads="1"/>
          </p:cNvSpPr>
          <p:nvPr/>
        </p:nvSpPr>
        <p:spPr bwMode="auto">
          <a:xfrm>
            <a:off x="288925" y="136525"/>
            <a:ext cx="87026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Osmunda regalis</a:t>
            </a:r>
            <a:r>
              <a:rPr lang="en-US" altLang="en-US" sz="2400"/>
              <a:t> – apospory and the origin of an autotetraploid tace. work reported by Irene Manton (1932)</a:t>
            </a:r>
            <a:endParaRPr lang="en-US" altLang="en-US" sz="2400" i="1"/>
          </a:p>
        </p:txBody>
      </p:sp>
      <p:pic>
        <p:nvPicPr>
          <p:cNvPr id="3" name="Picture 2">
            <a:extLst>
              <a:ext uri="{FF2B5EF4-FFF2-40B4-BE49-F238E27FC236}">
                <a16:creationId xmlns:a16="http://schemas.microsoft.com/office/drawing/2014/main" id="{9D4C2AC6-0019-29A0-E274-E01339652A3C}"/>
              </a:ext>
            </a:extLst>
          </p:cNvPr>
          <p:cNvPicPr>
            <a:picLocks noChangeAspect="1"/>
          </p:cNvPicPr>
          <p:nvPr/>
        </p:nvPicPr>
        <p:blipFill>
          <a:blip r:embed="rId6"/>
          <a:stretch>
            <a:fillRect/>
          </a:stretch>
        </p:blipFill>
        <p:spPr>
          <a:xfrm>
            <a:off x="-2514600" y="4229540"/>
            <a:ext cx="1743142" cy="1511572"/>
          </a:xfrm>
          <a:prstGeom prst="rect">
            <a:avLst/>
          </a:prstGeom>
        </p:spPr>
      </p:pic>
      <p:pic>
        <p:nvPicPr>
          <p:cNvPr id="4" name="Picture 3">
            <a:extLst>
              <a:ext uri="{FF2B5EF4-FFF2-40B4-BE49-F238E27FC236}">
                <a16:creationId xmlns:a16="http://schemas.microsoft.com/office/drawing/2014/main" id="{44CB7A19-1975-1BBA-6E8B-79A2EDA679AE}"/>
              </a:ext>
            </a:extLst>
          </p:cNvPr>
          <p:cNvPicPr>
            <a:picLocks noChangeAspect="1"/>
          </p:cNvPicPr>
          <p:nvPr/>
        </p:nvPicPr>
        <p:blipFill>
          <a:blip r:embed="rId7"/>
          <a:stretch>
            <a:fillRect/>
          </a:stretch>
        </p:blipFill>
        <p:spPr>
          <a:xfrm>
            <a:off x="2986988" y="964640"/>
            <a:ext cx="1677774" cy="2323072"/>
          </a:xfrm>
          <a:prstGeom prst="rect">
            <a:avLst/>
          </a:prstGeom>
        </p:spPr>
      </p:pic>
      <p:sp>
        <p:nvSpPr>
          <p:cNvPr id="6" name="Text Box 4">
            <a:extLst>
              <a:ext uri="{FF2B5EF4-FFF2-40B4-BE49-F238E27FC236}">
                <a16:creationId xmlns:a16="http://schemas.microsoft.com/office/drawing/2014/main" id="{5D9CC337-8A63-02A5-7583-C5D5B3D391B9}"/>
              </a:ext>
            </a:extLst>
          </p:cNvPr>
          <p:cNvSpPr txBox="1">
            <a:spLocks noChangeArrowheads="1"/>
          </p:cNvSpPr>
          <p:nvPr/>
        </p:nvSpPr>
        <p:spPr bwMode="auto">
          <a:xfrm>
            <a:off x="4829266" y="981368"/>
            <a:ext cx="43434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1800"/>
              <a:t>Mitotic chromosomes from the antheridium of an aposporous gametophyte.</a:t>
            </a:r>
          </a:p>
        </p:txBody>
      </p:sp>
      <p:pic>
        <p:nvPicPr>
          <p:cNvPr id="7" name="Picture 6">
            <a:extLst>
              <a:ext uri="{FF2B5EF4-FFF2-40B4-BE49-F238E27FC236}">
                <a16:creationId xmlns:a16="http://schemas.microsoft.com/office/drawing/2014/main" id="{834AF25A-7A71-0457-D005-1F171CCA47A4}"/>
              </a:ext>
            </a:extLst>
          </p:cNvPr>
          <p:cNvPicPr>
            <a:picLocks noChangeAspect="1"/>
          </p:cNvPicPr>
          <p:nvPr/>
        </p:nvPicPr>
        <p:blipFill>
          <a:blip r:embed="rId8"/>
          <a:stretch>
            <a:fillRect/>
          </a:stretch>
        </p:blipFill>
        <p:spPr>
          <a:xfrm>
            <a:off x="914400" y="1716159"/>
            <a:ext cx="1389953" cy="1644858"/>
          </a:xfrm>
          <a:prstGeom prst="rect">
            <a:avLst/>
          </a:prstGeom>
        </p:spPr>
      </p:pic>
      <p:sp>
        <p:nvSpPr>
          <p:cNvPr id="8" name="Text Box 3">
            <a:extLst>
              <a:ext uri="{FF2B5EF4-FFF2-40B4-BE49-F238E27FC236}">
                <a16:creationId xmlns:a16="http://schemas.microsoft.com/office/drawing/2014/main" id="{9A4B6C82-7B92-9A5F-CE66-CB0D44389031}"/>
              </a:ext>
            </a:extLst>
          </p:cNvPr>
          <p:cNvSpPr txBox="1">
            <a:spLocks noChangeArrowheads="1"/>
          </p:cNvSpPr>
          <p:nvPr/>
        </p:nvSpPr>
        <p:spPr bwMode="auto">
          <a:xfrm>
            <a:off x="153638" y="955181"/>
            <a:ext cx="291147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1800"/>
              <a:t>Mitotic chromosomes from the root of a wild diploid plant:</a:t>
            </a:r>
          </a:p>
        </p:txBody>
      </p:sp>
      <p:pic>
        <p:nvPicPr>
          <p:cNvPr id="9" name="Picture 8">
            <a:extLst>
              <a:ext uri="{FF2B5EF4-FFF2-40B4-BE49-F238E27FC236}">
                <a16:creationId xmlns:a16="http://schemas.microsoft.com/office/drawing/2014/main" id="{027A9E97-25FB-CBED-85DC-B871980FD20F}"/>
              </a:ext>
            </a:extLst>
          </p:cNvPr>
          <p:cNvPicPr>
            <a:picLocks noChangeAspect="1"/>
          </p:cNvPicPr>
          <p:nvPr/>
        </p:nvPicPr>
        <p:blipFill>
          <a:blip r:embed="rId9"/>
          <a:stretch>
            <a:fillRect/>
          </a:stretch>
        </p:blipFill>
        <p:spPr>
          <a:xfrm>
            <a:off x="5715000" y="1667661"/>
            <a:ext cx="1389954" cy="1609420"/>
          </a:xfrm>
          <a:prstGeom prst="rect">
            <a:avLst/>
          </a:prstGeom>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None/>
            </a:pPr>
            <a:r>
              <a:rPr lang="en-US" altLang="en-US" sz="2000"/>
              <a:t>6</a:t>
            </a:r>
            <a:r>
              <a:rPr lang="en-US" altLang="en-US" sz="2000" b="1"/>
              <a:t>. Spore size, ploidy, and genome size</a:t>
            </a:r>
          </a:p>
          <a:p>
            <a:pPr>
              <a:spcBef>
                <a:spcPct val="0"/>
              </a:spcBef>
              <a:buFontTx/>
              <a:buNone/>
            </a:pPr>
            <a:endParaRPr lang="en-US" altLang="en-US" sz="2000" i="1"/>
          </a:p>
        </p:txBody>
      </p:sp>
    </p:spTree>
    <p:extLst>
      <p:ext uri="{BB962C8B-B14F-4D97-AF65-F5344CB8AC3E}">
        <p14:creationId xmlns:p14="http://schemas.microsoft.com/office/powerpoint/2010/main" val="205373086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D509F3-389C-FF43-8EB6-8CC2DF98A0BF}"/>
              </a:ext>
            </a:extLst>
          </p:cNvPr>
          <p:cNvPicPr>
            <a:picLocks noChangeAspect="1"/>
          </p:cNvPicPr>
          <p:nvPr/>
        </p:nvPicPr>
        <p:blipFill>
          <a:blip r:embed="rId2"/>
          <a:stretch>
            <a:fillRect/>
          </a:stretch>
        </p:blipFill>
        <p:spPr>
          <a:xfrm>
            <a:off x="4593336" y="103922"/>
            <a:ext cx="4532408" cy="3096478"/>
          </a:xfrm>
          <a:prstGeom prst="rect">
            <a:avLst/>
          </a:prstGeom>
        </p:spPr>
      </p:pic>
      <p:sp>
        <p:nvSpPr>
          <p:cNvPr id="4" name="TextBox 3">
            <a:extLst>
              <a:ext uri="{FF2B5EF4-FFF2-40B4-BE49-F238E27FC236}">
                <a16:creationId xmlns:a16="http://schemas.microsoft.com/office/drawing/2014/main" id="{BEA759B5-FFAD-4343-A0B8-6C69305BB2D1}"/>
              </a:ext>
            </a:extLst>
          </p:cNvPr>
          <p:cNvSpPr txBox="1"/>
          <p:nvPr/>
        </p:nvSpPr>
        <p:spPr>
          <a:xfrm>
            <a:off x="2971800" y="1685689"/>
            <a:ext cx="1600200" cy="1477328"/>
          </a:xfrm>
          <a:prstGeom prst="rect">
            <a:avLst/>
          </a:prstGeom>
          <a:solidFill>
            <a:srgbClr val="B0E4D4"/>
          </a:solidFill>
        </p:spPr>
        <p:txBody>
          <a:bodyPr wrap="square" rtlCol="0">
            <a:spAutoFit/>
          </a:bodyPr>
          <a:lstStyle/>
          <a:p>
            <a:r>
              <a:rPr lang="en-US" sz="1800"/>
              <a:t>western North American Polystichum (Dave Barrington)</a:t>
            </a:r>
          </a:p>
        </p:txBody>
      </p:sp>
      <p:sp>
        <p:nvSpPr>
          <p:cNvPr id="5" name="TextBox 4">
            <a:extLst>
              <a:ext uri="{FF2B5EF4-FFF2-40B4-BE49-F238E27FC236}">
                <a16:creationId xmlns:a16="http://schemas.microsoft.com/office/drawing/2014/main" id="{550F1658-4039-4A46-A6FD-DA40E93D2DCD}"/>
              </a:ext>
            </a:extLst>
          </p:cNvPr>
          <p:cNvSpPr txBox="1"/>
          <p:nvPr/>
        </p:nvSpPr>
        <p:spPr>
          <a:xfrm>
            <a:off x="2971800" y="164592"/>
            <a:ext cx="1600200" cy="1477328"/>
          </a:xfrm>
          <a:prstGeom prst="rect">
            <a:avLst/>
          </a:prstGeom>
          <a:solidFill>
            <a:srgbClr val="F9CEB3"/>
          </a:solidFill>
        </p:spPr>
        <p:txBody>
          <a:bodyPr wrap="square" rtlCol="0">
            <a:spAutoFit/>
          </a:bodyPr>
          <a:lstStyle/>
          <a:p>
            <a:r>
              <a:rPr lang="en-US" sz="1800"/>
              <a:t>Adiantum pedatum (Morgan Southgate)</a:t>
            </a:r>
          </a:p>
          <a:p>
            <a:endParaRPr lang="en-US" sz="1800"/>
          </a:p>
        </p:txBody>
      </p:sp>
      <p:sp>
        <p:nvSpPr>
          <p:cNvPr id="8" name="Rectangle 7">
            <a:extLst>
              <a:ext uri="{FF2B5EF4-FFF2-40B4-BE49-F238E27FC236}">
                <a16:creationId xmlns:a16="http://schemas.microsoft.com/office/drawing/2014/main" id="{0B236C03-ED28-FB41-9410-14CAD26B7BB8}"/>
              </a:ext>
            </a:extLst>
          </p:cNvPr>
          <p:cNvSpPr/>
          <p:nvPr/>
        </p:nvSpPr>
        <p:spPr>
          <a:xfrm>
            <a:off x="381001" y="152399"/>
            <a:ext cx="1524000" cy="1061829"/>
          </a:xfrm>
          <a:prstGeom prst="rect">
            <a:avLst/>
          </a:prstGeom>
        </p:spPr>
        <p:txBody>
          <a:bodyPr wrap="square">
            <a:spAutoFit/>
          </a:bodyPr>
          <a:lstStyle/>
          <a:p>
            <a:r>
              <a:rPr lang="en-US" sz="2100">
                <a:latin typeface="Times New Roman" panose="02020603050405020304" pitchFamily="18" charset="0"/>
                <a:ea typeface="Times New Roman" panose="02020603050405020304" pitchFamily="18" charset="0"/>
              </a:rPr>
              <a:t>Spore size varies with ploidy</a:t>
            </a:r>
            <a:endParaRPr lang="en-US" sz="2100"/>
          </a:p>
        </p:txBody>
      </p:sp>
      <p:pic>
        <p:nvPicPr>
          <p:cNvPr id="7" name="Picture 6">
            <a:extLst>
              <a:ext uri="{FF2B5EF4-FFF2-40B4-BE49-F238E27FC236}">
                <a16:creationId xmlns:a16="http://schemas.microsoft.com/office/drawing/2014/main" id="{80F42F8A-18C4-7947-8F16-7D91B6BED649}"/>
              </a:ext>
            </a:extLst>
          </p:cNvPr>
          <p:cNvPicPr>
            <a:picLocks noChangeAspect="1"/>
          </p:cNvPicPr>
          <p:nvPr/>
        </p:nvPicPr>
        <p:blipFill>
          <a:blip r:embed="rId3"/>
          <a:stretch>
            <a:fillRect/>
          </a:stretch>
        </p:blipFill>
        <p:spPr>
          <a:xfrm>
            <a:off x="-18256" y="3231170"/>
            <a:ext cx="9144000" cy="1654947"/>
          </a:xfrm>
          <a:prstGeom prst="rect">
            <a:avLst/>
          </a:prstGeom>
        </p:spPr>
      </p:pic>
      <p:pic>
        <p:nvPicPr>
          <p:cNvPr id="9" name="Picture 8">
            <a:extLst>
              <a:ext uri="{FF2B5EF4-FFF2-40B4-BE49-F238E27FC236}">
                <a16:creationId xmlns:a16="http://schemas.microsoft.com/office/drawing/2014/main" id="{EEF0BE8F-9C32-5045-B08B-A93CDBAFEFE6}"/>
              </a:ext>
            </a:extLst>
          </p:cNvPr>
          <p:cNvPicPr>
            <a:picLocks noChangeAspect="1"/>
          </p:cNvPicPr>
          <p:nvPr/>
        </p:nvPicPr>
        <p:blipFill>
          <a:blip r:embed="rId4"/>
          <a:stretch>
            <a:fillRect/>
          </a:stretch>
        </p:blipFill>
        <p:spPr>
          <a:xfrm>
            <a:off x="-6128" y="4886117"/>
            <a:ext cx="9144000" cy="1966002"/>
          </a:xfrm>
          <a:prstGeom prst="rect">
            <a:avLst/>
          </a:prstGeom>
        </p:spPr>
      </p:pic>
    </p:spTree>
    <p:extLst>
      <p:ext uri="{BB962C8B-B14F-4D97-AF65-F5344CB8AC3E}">
        <p14:creationId xmlns:p14="http://schemas.microsoft.com/office/powerpoint/2010/main" val="298695119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67F3677-6338-9050-2274-FE51E8C48BF5}"/>
              </a:ext>
            </a:extLst>
          </p:cNvPr>
          <p:cNvPicPr>
            <a:picLocks noChangeAspect="1"/>
          </p:cNvPicPr>
          <p:nvPr/>
        </p:nvPicPr>
        <p:blipFill>
          <a:blip r:embed="rId3"/>
          <a:stretch>
            <a:fillRect/>
          </a:stretch>
        </p:blipFill>
        <p:spPr>
          <a:xfrm>
            <a:off x="37886" y="304694"/>
            <a:ext cx="4497032" cy="6248611"/>
          </a:xfrm>
          <a:prstGeom prst="rect">
            <a:avLst/>
          </a:prstGeom>
        </p:spPr>
      </p:pic>
      <p:pic>
        <p:nvPicPr>
          <p:cNvPr id="3" name="Picture 2">
            <a:extLst>
              <a:ext uri="{FF2B5EF4-FFF2-40B4-BE49-F238E27FC236}">
                <a16:creationId xmlns:a16="http://schemas.microsoft.com/office/drawing/2014/main" id="{11D113CA-5A15-9C4D-8AD5-1BF4E6D92C01}"/>
              </a:ext>
            </a:extLst>
          </p:cNvPr>
          <p:cNvPicPr>
            <a:picLocks noChangeAspect="1"/>
          </p:cNvPicPr>
          <p:nvPr/>
        </p:nvPicPr>
        <p:blipFill>
          <a:blip r:embed="rId4"/>
          <a:stretch>
            <a:fillRect/>
          </a:stretch>
        </p:blipFill>
        <p:spPr>
          <a:xfrm>
            <a:off x="4267200" y="835948"/>
            <a:ext cx="5063067" cy="6019800"/>
          </a:xfrm>
          <a:prstGeom prst="rect">
            <a:avLst/>
          </a:prstGeom>
        </p:spPr>
      </p:pic>
      <p:sp>
        <p:nvSpPr>
          <p:cNvPr id="4" name="TextBox 3">
            <a:extLst>
              <a:ext uri="{FF2B5EF4-FFF2-40B4-BE49-F238E27FC236}">
                <a16:creationId xmlns:a16="http://schemas.microsoft.com/office/drawing/2014/main" id="{72A85598-11D8-A647-B60C-9CF70090FE1B}"/>
              </a:ext>
            </a:extLst>
          </p:cNvPr>
          <p:cNvSpPr txBox="1"/>
          <p:nvPr/>
        </p:nvSpPr>
        <p:spPr>
          <a:xfrm>
            <a:off x="1347778" y="6480240"/>
            <a:ext cx="2012089" cy="461665"/>
          </a:xfrm>
          <a:prstGeom prst="rect">
            <a:avLst/>
          </a:prstGeom>
          <a:noFill/>
        </p:spPr>
        <p:txBody>
          <a:bodyPr wrap="none" rtlCol="0">
            <a:spAutoFit/>
          </a:bodyPr>
          <a:lstStyle/>
          <a:p>
            <a:r>
              <a:rPr lang="en-US"/>
              <a:t>size of nucleus</a:t>
            </a:r>
          </a:p>
        </p:txBody>
      </p:sp>
      <p:sp>
        <p:nvSpPr>
          <p:cNvPr id="5" name="TextBox 4">
            <a:extLst>
              <a:ext uri="{FF2B5EF4-FFF2-40B4-BE49-F238E27FC236}">
                <a16:creationId xmlns:a16="http://schemas.microsoft.com/office/drawing/2014/main" id="{AF9DF106-D71A-4646-8B62-C0155BAEAAF1}"/>
              </a:ext>
            </a:extLst>
          </p:cNvPr>
          <p:cNvSpPr txBox="1"/>
          <p:nvPr/>
        </p:nvSpPr>
        <p:spPr>
          <a:xfrm rot="16200000">
            <a:off x="-838912" y="3103692"/>
            <a:ext cx="2097049" cy="461665"/>
          </a:xfrm>
          <a:prstGeom prst="rect">
            <a:avLst/>
          </a:prstGeom>
          <a:noFill/>
        </p:spPr>
        <p:txBody>
          <a:bodyPr wrap="none" rtlCol="0">
            <a:spAutoFit/>
          </a:bodyPr>
          <a:lstStyle/>
          <a:p>
            <a:r>
              <a:rPr lang="en-US"/>
              <a:t>number of cells</a:t>
            </a:r>
          </a:p>
        </p:txBody>
      </p:sp>
      <p:sp>
        <p:nvSpPr>
          <p:cNvPr id="6" name="TextBox 5">
            <a:extLst>
              <a:ext uri="{FF2B5EF4-FFF2-40B4-BE49-F238E27FC236}">
                <a16:creationId xmlns:a16="http://schemas.microsoft.com/office/drawing/2014/main" id="{9D66BB08-435F-694E-9032-5027D28EC4E0}"/>
              </a:ext>
            </a:extLst>
          </p:cNvPr>
          <p:cNvSpPr txBox="1"/>
          <p:nvPr/>
        </p:nvSpPr>
        <p:spPr>
          <a:xfrm>
            <a:off x="209612" y="-221397"/>
            <a:ext cx="6766596" cy="830997"/>
          </a:xfrm>
          <a:prstGeom prst="rect">
            <a:avLst/>
          </a:prstGeom>
          <a:noFill/>
        </p:spPr>
        <p:txBody>
          <a:bodyPr wrap="none" rtlCol="0">
            <a:spAutoFit/>
          </a:bodyPr>
          <a:lstStyle/>
          <a:p>
            <a:endParaRPr lang="en-US"/>
          </a:p>
          <a:p>
            <a:r>
              <a:rPr lang="en-US"/>
              <a:t>Flow cytometry – genome size correlates with ploidy</a:t>
            </a:r>
          </a:p>
        </p:txBody>
      </p:sp>
      <p:pic>
        <p:nvPicPr>
          <p:cNvPr id="7" name="Picture 6">
            <a:extLst>
              <a:ext uri="{FF2B5EF4-FFF2-40B4-BE49-F238E27FC236}">
                <a16:creationId xmlns:a16="http://schemas.microsoft.com/office/drawing/2014/main" id="{6D1B7BEF-97DE-FE41-AF29-817308EA1EA7}"/>
              </a:ext>
            </a:extLst>
          </p:cNvPr>
          <p:cNvPicPr>
            <a:picLocks noChangeAspect="1"/>
          </p:cNvPicPr>
          <p:nvPr/>
        </p:nvPicPr>
        <p:blipFill>
          <a:blip r:embed="rId5"/>
          <a:stretch>
            <a:fillRect/>
          </a:stretch>
        </p:blipFill>
        <p:spPr>
          <a:xfrm rot="5400000">
            <a:off x="2713809" y="5155364"/>
            <a:ext cx="957094" cy="1182651"/>
          </a:xfrm>
          <a:prstGeom prst="rect">
            <a:avLst/>
          </a:prstGeom>
        </p:spPr>
      </p:pic>
      <p:sp>
        <p:nvSpPr>
          <p:cNvPr id="8" name="TextBox 7">
            <a:extLst>
              <a:ext uri="{FF2B5EF4-FFF2-40B4-BE49-F238E27FC236}">
                <a16:creationId xmlns:a16="http://schemas.microsoft.com/office/drawing/2014/main" id="{F40A4A5C-12AA-C14E-AAA7-AC319741ED6F}"/>
              </a:ext>
            </a:extLst>
          </p:cNvPr>
          <p:cNvSpPr txBox="1"/>
          <p:nvPr/>
        </p:nvSpPr>
        <p:spPr>
          <a:xfrm>
            <a:off x="4889051" y="621632"/>
            <a:ext cx="4441216" cy="461665"/>
          </a:xfrm>
          <a:prstGeom prst="rect">
            <a:avLst/>
          </a:prstGeom>
          <a:noFill/>
        </p:spPr>
        <p:txBody>
          <a:bodyPr wrap="none" rtlCol="0">
            <a:spAutoFit/>
          </a:bodyPr>
          <a:lstStyle/>
          <a:p>
            <a:r>
              <a:rPr lang="en-US"/>
              <a:t>Ebihara, on </a:t>
            </a:r>
            <a:r>
              <a:rPr lang="en-US" i="1"/>
              <a:t>Vandenboschia</a:t>
            </a:r>
            <a:r>
              <a:rPr lang="en-US"/>
              <a:t>, 2005</a:t>
            </a:r>
          </a:p>
        </p:txBody>
      </p:sp>
      <p:sp>
        <p:nvSpPr>
          <p:cNvPr id="10" name="TextBox 9">
            <a:extLst>
              <a:ext uri="{FF2B5EF4-FFF2-40B4-BE49-F238E27FC236}">
                <a16:creationId xmlns:a16="http://schemas.microsoft.com/office/drawing/2014/main" id="{B3C22411-A673-E0BF-CE74-A047DB9CE850}"/>
              </a:ext>
            </a:extLst>
          </p:cNvPr>
          <p:cNvSpPr txBox="1"/>
          <p:nvPr/>
        </p:nvSpPr>
        <p:spPr>
          <a:xfrm>
            <a:off x="4707645" y="1983504"/>
            <a:ext cx="596462" cy="461665"/>
          </a:xfrm>
          <a:prstGeom prst="rect">
            <a:avLst/>
          </a:prstGeom>
          <a:solidFill>
            <a:schemeClr val="bg1"/>
          </a:solidFill>
        </p:spPr>
        <p:txBody>
          <a:bodyPr wrap="square">
            <a:spAutoFit/>
          </a:bodyPr>
          <a:lstStyle/>
          <a:p>
            <a:r>
              <a:rPr lang="en-US" b="1"/>
              <a:t>4x</a:t>
            </a:r>
          </a:p>
        </p:txBody>
      </p:sp>
      <p:sp>
        <p:nvSpPr>
          <p:cNvPr id="11" name="TextBox 10">
            <a:extLst>
              <a:ext uri="{FF2B5EF4-FFF2-40B4-BE49-F238E27FC236}">
                <a16:creationId xmlns:a16="http://schemas.microsoft.com/office/drawing/2014/main" id="{96091B50-F467-23F4-C387-325B21285CFD}"/>
              </a:ext>
            </a:extLst>
          </p:cNvPr>
          <p:cNvSpPr txBox="1"/>
          <p:nvPr/>
        </p:nvSpPr>
        <p:spPr>
          <a:xfrm>
            <a:off x="4292589" y="3628430"/>
            <a:ext cx="596462" cy="461665"/>
          </a:xfrm>
          <a:prstGeom prst="rect">
            <a:avLst/>
          </a:prstGeom>
          <a:solidFill>
            <a:schemeClr val="bg1"/>
          </a:solidFill>
        </p:spPr>
        <p:txBody>
          <a:bodyPr wrap="square">
            <a:spAutoFit/>
          </a:bodyPr>
          <a:lstStyle/>
          <a:p>
            <a:r>
              <a:rPr lang="en-US" b="1"/>
              <a:t>3x</a:t>
            </a:r>
          </a:p>
        </p:txBody>
      </p:sp>
      <p:sp>
        <p:nvSpPr>
          <p:cNvPr id="12" name="TextBox 11">
            <a:extLst>
              <a:ext uri="{FF2B5EF4-FFF2-40B4-BE49-F238E27FC236}">
                <a16:creationId xmlns:a16="http://schemas.microsoft.com/office/drawing/2014/main" id="{655AB7DD-9AC1-E032-681E-F7469D44A820}"/>
              </a:ext>
            </a:extLst>
          </p:cNvPr>
          <p:cNvSpPr txBox="1"/>
          <p:nvPr/>
        </p:nvSpPr>
        <p:spPr>
          <a:xfrm>
            <a:off x="4547612" y="5157973"/>
            <a:ext cx="596462" cy="461665"/>
          </a:xfrm>
          <a:prstGeom prst="rect">
            <a:avLst/>
          </a:prstGeom>
          <a:solidFill>
            <a:schemeClr val="bg1"/>
          </a:solidFill>
        </p:spPr>
        <p:txBody>
          <a:bodyPr wrap="square">
            <a:spAutoFit/>
          </a:bodyPr>
          <a:lstStyle/>
          <a:p>
            <a:r>
              <a:rPr lang="en-US" b="1"/>
              <a:t>2x</a:t>
            </a:r>
          </a:p>
        </p:txBody>
      </p:sp>
      <p:sp>
        <p:nvSpPr>
          <p:cNvPr id="13" name="TextBox 12">
            <a:extLst>
              <a:ext uri="{FF2B5EF4-FFF2-40B4-BE49-F238E27FC236}">
                <a16:creationId xmlns:a16="http://schemas.microsoft.com/office/drawing/2014/main" id="{5E3D222F-265F-4769-FFAD-FFF6FF0AAD33}"/>
              </a:ext>
            </a:extLst>
          </p:cNvPr>
          <p:cNvSpPr txBox="1"/>
          <p:nvPr/>
        </p:nvSpPr>
        <p:spPr>
          <a:xfrm>
            <a:off x="3316605" y="904858"/>
            <a:ext cx="596462" cy="461665"/>
          </a:xfrm>
          <a:prstGeom prst="rect">
            <a:avLst/>
          </a:prstGeom>
          <a:solidFill>
            <a:schemeClr val="bg1"/>
          </a:solidFill>
        </p:spPr>
        <p:txBody>
          <a:bodyPr wrap="square">
            <a:spAutoFit/>
          </a:bodyPr>
          <a:lstStyle/>
          <a:p>
            <a:r>
              <a:rPr lang="en-US" b="1"/>
              <a:t>4x</a:t>
            </a:r>
          </a:p>
        </p:txBody>
      </p:sp>
      <p:sp>
        <p:nvSpPr>
          <p:cNvPr id="14" name="TextBox 13">
            <a:extLst>
              <a:ext uri="{FF2B5EF4-FFF2-40B4-BE49-F238E27FC236}">
                <a16:creationId xmlns:a16="http://schemas.microsoft.com/office/drawing/2014/main" id="{3710F506-E249-8E60-382D-A9629A3C58D8}"/>
              </a:ext>
            </a:extLst>
          </p:cNvPr>
          <p:cNvSpPr txBox="1"/>
          <p:nvPr/>
        </p:nvSpPr>
        <p:spPr>
          <a:xfrm>
            <a:off x="2640300" y="3261515"/>
            <a:ext cx="596462" cy="461665"/>
          </a:xfrm>
          <a:prstGeom prst="rect">
            <a:avLst/>
          </a:prstGeom>
          <a:solidFill>
            <a:schemeClr val="bg1"/>
          </a:solidFill>
        </p:spPr>
        <p:txBody>
          <a:bodyPr wrap="square">
            <a:spAutoFit/>
          </a:bodyPr>
          <a:lstStyle/>
          <a:p>
            <a:r>
              <a:rPr lang="en-US" b="1"/>
              <a:t>3x</a:t>
            </a:r>
          </a:p>
        </p:txBody>
      </p:sp>
      <p:sp>
        <p:nvSpPr>
          <p:cNvPr id="15" name="TextBox 14">
            <a:extLst>
              <a:ext uri="{FF2B5EF4-FFF2-40B4-BE49-F238E27FC236}">
                <a16:creationId xmlns:a16="http://schemas.microsoft.com/office/drawing/2014/main" id="{09247216-735D-4B4B-8892-15F7EDA7995B}"/>
              </a:ext>
            </a:extLst>
          </p:cNvPr>
          <p:cNvSpPr txBox="1"/>
          <p:nvPr/>
        </p:nvSpPr>
        <p:spPr>
          <a:xfrm>
            <a:off x="1609861" y="5768827"/>
            <a:ext cx="596462" cy="461665"/>
          </a:xfrm>
          <a:prstGeom prst="rect">
            <a:avLst/>
          </a:prstGeom>
          <a:solidFill>
            <a:schemeClr val="bg1"/>
          </a:solidFill>
        </p:spPr>
        <p:txBody>
          <a:bodyPr wrap="square">
            <a:spAutoFit/>
          </a:bodyPr>
          <a:lstStyle/>
          <a:p>
            <a:r>
              <a:rPr lang="en-US" b="1"/>
              <a:t>2x</a:t>
            </a:r>
          </a:p>
        </p:txBody>
      </p:sp>
    </p:spTree>
    <p:extLst>
      <p:ext uri="{BB962C8B-B14F-4D97-AF65-F5344CB8AC3E}">
        <p14:creationId xmlns:p14="http://schemas.microsoft.com/office/powerpoint/2010/main" val="23399610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D509F3-389C-FF43-8EB6-8CC2DF98A0BF}"/>
              </a:ext>
            </a:extLst>
          </p:cNvPr>
          <p:cNvPicPr>
            <a:picLocks noChangeAspect="1"/>
          </p:cNvPicPr>
          <p:nvPr/>
        </p:nvPicPr>
        <p:blipFill>
          <a:blip r:embed="rId2"/>
          <a:stretch>
            <a:fillRect/>
          </a:stretch>
        </p:blipFill>
        <p:spPr>
          <a:xfrm>
            <a:off x="152400" y="4064994"/>
            <a:ext cx="3124200" cy="2134410"/>
          </a:xfrm>
          <a:prstGeom prst="rect">
            <a:avLst/>
          </a:prstGeom>
        </p:spPr>
      </p:pic>
      <p:pic>
        <p:nvPicPr>
          <p:cNvPr id="3" name="Picture 2">
            <a:extLst>
              <a:ext uri="{FF2B5EF4-FFF2-40B4-BE49-F238E27FC236}">
                <a16:creationId xmlns:a16="http://schemas.microsoft.com/office/drawing/2014/main" id="{FB8B1B25-F2B8-4F4D-B534-6CD552FC1C88}"/>
              </a:ext>
            </a:extLst>
          </p:cNvPr>
          <p:cNvPicPr>
            <a:picLocks noChangeAspect="1"/>
          </p:cNvPicPr>
          <p:nvPr/>
        </p:nvPicPr>
        <p:blipFill>
          <a:blip r:embed="rId3"/>
          <a:stretch>
            <a:fillRect/>
          </a:stretch>
        </p:blipFill>
        <p:spPr>
          <a:xfrm>
            <a:off x="3390112" y="524416"/>
            <a:ext cx="5726456" cy="4495800"/>
          </a:xfrm>
          <a:prstGeom prst="rect">
            <a:avLst/>
          </a:prstGeom>
        </p:spPr>
      </p:pic>
      <p:sp>
        <p:nvSpPr>
          <p:cNvPr id="4" name="TextBox 3">
            <a:extLst>
              <a:ext uri="{FF2B5EF4-FFF2-40B4-BE49-F238E27FC236}">
                <a16:creationId xmlns:a16="http://schemas.microsoft.com/office/drawing/2014/main" id="{BEA759B5-FFAD-4343-A0B8-6C69305BB2D1}"/>
              </a:ext>
            </a:extLst>
          </p:cNvPr>
          <p:cNvSpPr txBox="1"/>
          <p:nvPr/>
        </p:nvSpPr>
        <p:spPr>
          <a:xfrm>
            <a:off x="152400" y="6199404"/>
            <a:ext cx="1338828" cy="369332"/>
          </a:xfrm>
          <a:prstGeom prst="rect">
            <a:avLst/>
          </a:prstGeom>
          <a:solidFill>
            <a:srgbClr val="B0E4D4"/>
          </a:solidFill>
        </p:spPr>
        <p:txBody>
          <a:bodyPr wrap="none" rtlCol="0">
            <a:spAutoFit/>
          </a:bodyPr>
          <a:lstStyle/>
          <a:p>
            <a:r>
              <a:rPr lang="en-US" sz="1800"/>
              <a:t>Polystichum</a:t>
            </a:r>
          </a:p>
        </p:txBody>
      </p:sp>
      <p:sp>
        <p:nvSpPr>
          <p:cNvPr id="5" name="TextBox 4">
            <a:extLst>
              <a:ext uri="{FF2B5EF4-FFF2-40B4-BE49-F238E27FC236}">
                <a16:creationId xmlns:a16="http://schemas.microsoft.com/office/drawing/2014/main" id="{550F1658-4039-4A46-A6FD-DA40E93D2DCD}"/>
              </a:ext>
            </a:extLst>
          </p:cNvPr>
          <p:cNvSpPr txBox="1"/>
          <p:nvPr/>
        </p:nvSpPr>
        <p:spPr>
          <a:xfrm>
            <a:off x="185928" y="3611075"/>
            <a:ext cx="1107996" cy="369332"/>
          </a:xfrm>
          <a:prstGeom prst="rect">
            <a:avLst/>
          </a:prstGeom>
          <a:solidFill>
            <a:srgbClr val="F9CEB3"/>
          </a:solidFill>
        </p:spPr>
        <p:txBody>
          <a:bodyPr wrap="none" rtlCol="0">
            <a:spAutoFit/>
          </a:bodyPr>
          <a:lstStyle/>
          <a:p>
            <a:r>
              <a:rPr lang="en-US" sz="1800"/>
              <a:t>Adiantum</a:t>
            </a:r>
          </a:p>
        </p:txBody>
      </p:sp>
      <p:sp>
        <p:nvSpPr>
          <p:cNvPr id="8" name="Rectangle 7">
            <a:extLst>
              <a:ext uri="{FF2B5EF4-FFF2-40B4-BE49-F238E27FC236}">
                <a16:creationId xmlns:a16="http://schemas.microsoft.com/office/drawing/2014/main" id="{0B236C03-ED28-FB41-9410-14CAD26B7BB8}"/>
              </a:ext>
            </a:extLst>
          </p:cNvPr>
          <p:cNvSpPr/>
          <p:nvPr/>
        </p:nvSpPr>
        <p:spPr>
          <a:xfrm>
            <a:off x="381000" y="152400"/>
            <a:ext cx="5497018" cy="415498"/>
          </a:xfrm>
          <a:prstGeom prst="rect">
            <a:avLst/>
          </a:prstGeom>
        </p:spPr>
        <p:txBody>
          <a:bodyPr wrap="none">
            <a:spAutoFit/>
          </a:bodyPr>
          <a:lstStyle/>
          <a:p>
            <a:r>
              <a:rPr lang="en-US" sz="2100">
                <a:latin typeface="Times New Roman" panose="02020603050405020304" pitchFamily="18" charset="0"/>
                <a:ea typeface="Times New Roman" panose="02020603050405020304" pitchFamily="18" charset="0"/>
              </a:rPr>
              <a:t>Genome size is closely correlated with spore size</a:t>
            </a:r>
            <a:endParaRPr lang="en-US" sz="2100"/>
          </a:p>
        </p:txBody>
      </p:sp>
      <p:pic>
        <p:nvPicPr>
          <p:cNvPr id="9" name="Picture 8">
            <a:extLst>
              <a:ext uri="{FF2B5EF4-FFF2-40B4-BE49-F238E27FC236}">
                <a16:creationId xmlns:a16="http://schemas.microsoft.com/office/drawing/2014/main" id="{24C8DBE0-12CC-004A-8C5C-5810008C366E}"/>
              </a:ext>
            </a:extLst>
          </p:cNvPr>
          <p:cNvPicPr>
            <a:picLocks noChangeAspect="1"/>
          </p:cNvPicPr>
          <p:nvPr/>
        </p:nvPicPr>
        <p:blipFill>
          <a:blip r:embed="rId4"/>
          <a:stretch>
            <a:fillRect/>
          </a:stretch>
        </p:blipFill>
        <p:spPr>
          <a:xfrm>
            <a:off x="4191000" y="5951490"/>
            <a:ext cx="4457700" cy="620294"/>
          </a:xfrm>
          <a:prstGeom prst="rect">
            <a:avLst/>
          </a:prstGeom>
        </p:spPr>
      </p:pic>
    </p:spTree>
    <p:extLst>
      <p:ext uri="{BB962C8B-B14F-4D97-AF65-F5344CB8AC3E}">
        <p14:creationId xmlns:p14="http://schemas.microsoft.com/office/powerpoint/2010/main" val="22469625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B8557B-D533-7D44-9F92-FBF074CEEB03}"/>
              </a:ext>
            </a:extLst>
          </p:cNvPr>
          <p:cNvPicPr>
            <a:picLocks noChangeAspect="1"/>
          </p:cNvPicPr>
          <p:nvPr/>
        </p:nvPicPr>
        <p:blipFill>
          <a:blip r:embed="rId2"/>
          <a:stretch>
            <a:fillRect/>
          </a:stretch>
        </p:blipFill>
        <p:spPr>
          <a:xfrm>
            <a:off x="495300" y="985838"/>
            <a:ext cx="8153400" cy="4886325"/>
          </a:xfrm>
          <a:prstGeom prst="rect">
            <a:avLst/>
          </a:prstGeom>
        </p:spPr>
      </p:pic>
      <p:sp>
        <p:nvSpPr>
          <p:cNvPr id="3" name="Rectangle 2">
            <a:extLst>
              <a:ext uri="{FF2B5EF4-FFF2-40B4-BE49-F238E27FC236}">
                <a16:creationId xmlns:a16="http://schemas.microsoft.com/office/drawing/2014/main" id="{7FAAA981-C18D-DD49-8285-20CEE410B0CB}"/>
              </a:ext>
            </a:extLst>
          </p:cNvPr>
          <p:cNvSpPr/>
          <p:nvPr/>
        </p:nvSpPr>
        <p:spPr>
          <a:xfrm>
            <a:off x="212933" y="857250"/>
            <a:ext cx="3631122" cy="415498"/>
          </a:xfrm>
          <a:prstGeom prst="rect">
            <a:avLst/>
          </a:prstGeom>
        </p:spPr>
        <p:txBody>
          <a:bodyPr wrap="none">
            <a:spAutoFit/>
          </a:bodyPr>
          <a:lstStyle/>
          <a:p>
            <a:r>
              <a:rPr lang="en-US" sz="2100">
                <a:latin typeface="Times New Roman" panose="02020603050405020304" pitchFamily="18" charset="0"/>
                <a:ea typeface="Times New Roman" panose="02020603050405020304" pitchFamily="18" charset="0"/>
              </a:rPr>
              <a:t>Cerro de la Muerte </a:t>
            </a:r>
            <a:r>
              <a:rPr lang="en-US" sz="2100" i="1">
                <a:latin typeface="Times New Roman" panose="02020603050405020304" pitchFamily="18" charset="0"/>
                <a:ea typeface="Times New Roman" panose="02020603050405020304" pitchFamily="18" charset="0"/>
              </a:rPr>
              <a:t>Polystichum</a:t>
            </a:r>
            <a:endParaRPr lang="en-US" sz="2100" i="1"/>
          </a:p>
        </p:txBody>
      </p:sp>
      <p:sp>
        <p:nvSpPr>
          <p:cNvPr id="4" name="TextBox 3">
            <a:extLst>
              <a:ext uri="{FF2B5EF4-FFF2-40B4-BE49-F238E27FC236}">
                <a16:creationId xmlns:a16="http://schemas.microsoft.com/office/drawing/2014/main" id="{D551079D-81C9-C24D-971C-B7AFCC827B0E}"/>
              </a:ext>
            </a:extLst>
          </p:cNvPr>
          <p:cNvSpPr txBox="1"/>
          <p:nvPr/>
        </p:nvSpPr>
        <p:spPr>
          <a:xfrm>
            <a:off x="212933" y="109603"/>
            <a:ext cx="7452681" cy="461665"/>
          </a:xfrm>
          <a:prstGeom prst="rect">
            <a:avLst/>
          </a:prstGeom>
          <a:noFill/>
        </p:spPr>
        <p:txBody>
          <a:bodyPr wrap="none" rtlCol="0">
            <a:spAutoFit/>
          </a:bodyPr>
          <a:lstStyle/>
          <a:p>
            <a:r>
              <a:rPr lang="en-US"/>
              <a:t>Spore size and shape for the Costa Rica </a:t>
            </a:r>
            <a:r>
              <a:rPr lang="en-US" i="1"/>
              <a:t>Polystichum </a:t>
            </a:r>
            <a:r>
              <a:rPr lang="en-US"/>
              <a:t>group</a:t>
            </a:r>
          </a:p>
        </p:txBody>
      </p:sp>
    </p:spTree>
    <p:extLst>
      <p:ext uri="{BB962C8B-B14F-4D97-AF65-F5344CB8AC3E}">
        <p14:creationId xmlns:p14="http://schemas.microsoft.com/office/powerpoint/2010/main" val="182189798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B8557B-D533-7D44-9F92-FBF074CEEB03}"/>
              </a:ext>
            </a:extLst>
          </p:cNvPr>
          <p:cNvPicPr>
            <a:picLocks noChangeAspect="1"/>
          </p:cNvPicPr>
          <p:nvPr/>
        </p:nvPicPr>
        <p:blipFill>
          <a:blip r:embed="rId2"/>
          <a:stretch>
            <a:fillRect/>
          </a:stretch>
        </p:blipFill>
        <p:spPr>
          <a:xfrm>
            <a:off x="88106" y="1318022"/>
            <a:ext cx="8153400" cy="4886325"/>
          </a:xfrm>
          <a:prstGeom prst="rect">
            <a:avLst/>
          </a:prstGeom>
        </p:spPr>
      </p:pic>
      <p:pic>
        <p:nvPicPr>
          <p:cNvPr id="3" name="Picture 2">
            <a:extLst>
              <a:ext uri="{FF2B5EF4-FFF2-40B4-BE49-F238E27FC236}">
                <a16:creationId xmlns:a16="http://schemas.microsoft.com/office/drawing/2014/main" id="{42A1E55A-6BD8-514F-BFB5-C5976E47192E}"/>
              </a:ext>
            </a:extLst>
          </p:cNvPr>
          <p:cNvPicPr>
            <a:picLocks noChangeAspect="1"/>
          </p:cNvPicPr>
          <p:nvPr/>
        </p:nvPicPr>
        <p:blipFill>
          <a:blip r:embed="rId3"/>
          <a:stretch>
            <a:fillRect/>
          </a:stretch>
        </p:blipFill>
        <p:spPr>
          <a:xfrm>
            <a:off x="1627851" y="1467591"/>
            <a:ext cx="1229341" cy="1274044"/>
          </a:xfrm>
          <a:prstGeom prst="rect">
            <a:avLst/>
          </a:prstGeom>
        </p:spPr>
      </p:pic>
      <p:sp>
        <p:nvSpPr>
          <p:cNvPr id="4" name="TextBox 3">
            <a:extLst>
              <a:ext uri="{FF2B5EF4-FFF2-40B4-BE49-F238E27FC236}">
                <a16:creationId xmlns:a16="http://schemas.microsoft.com/office/drawing/2014/main" id="{8D67D0E5-64EE-B44A-A79C-39F582319B1C}"/>
              </a:ext>
            </a:extLst>
          </p:cNvPr>
          <p:cNvSpPr txBox="1"/>
          <p:nvPr/>
        </p:nvSpPr>
        <p:spPr>
          <a:xfrm>
            <a:off x="1337609" y="2741635"/>
            <a:ext cx="1428596" cy="369332"/>
          </a:xfrm>
          <a:prstGeom prst="rect">
            <a:avLst/>
          </a:prstGeom>
          <a:noFill/>
        </p:spPr>
        <p:txBody>
          <a:bodyPr wrap="none" rtlCol="0">
            <a:spAutoFit/>
          </a:bodyPr>
          <a:lstStyle/>
          <a:p>
            <a:r>
              <a:rPr lang="en-US" sz="1800"/>
              <a:t>tala DSB 713</a:t>
            </a:r>
          </a:p>
        </p:txBody>
      </p:sp>
      <p:pic>
        <p:nvPicPr>
          <p:cNvPr id="5" name="Picture 4">
            <a:extLst>
              <a:ext uri="{FF2B5EF4-FFF2-40B4-BE49-F238E27FC236}">
                <a16:creationId xmlns:a16="http://schemas.microsoft.com/office/drawing/2014/main" id="{D521CDB5-FBF6-0249-8C58-FADEB5460840}"/>
              </a:ext>
            </a:extLst>
          </p:cNvPr>
          <p:cNvPicPr>
            <a:picLocks noChangeAspect="1"/>
          </p:cNvPicPr>
          <p:nvPr/>
        </p:nvPicPr>
        <p:blipFill>
          <a:blip r:embed="rId4"/>
          <a:stretch>
            <a:fillRect/>
          </a:stretch>
        </p:blipFill>
        <p:spPr>
          <a:xfrm>
            <a:off x="432198" y="4235054"/>
            <a:ext cx="1031774" cy="1099140"/>
          </a:xfrm>
          <a:prstGeom prst="rect">
            <a:avLst/>
          </a:prstGeom>
        </p:spPr>
      </p:pic>
      <p:sp>
        <p:nvSpPr>
          <p:cNvPr id="6" name="TextBox 5">
            <a:extLst>
              <a:ext uri="{FF2B5EF4-FFF2-40B4-BE49-F238E27FC236}">
                <a16:creationId xmlns:a16="http://schemas.microsoft.com/office/drawing/2014/main" id="{C0FB8169-D8EC-9A40-B208-163C70F3EDF9}"/>
              </a:ext>
            </a:extLst>
          </p:cNvPr>
          <p:cNvSpPr txBox="1"/>
          <p:nvPr/>
        </p:nvSpPr>
        <p:spPr>
          <a:xfrm>
            <a:off x="88106" y="5353772"/>
            <a:ext cx="1569660" cy="369332"/>
          </a:xfrm>
          <a:prstGeom prst="rect">
            <a:avLst/>
          </a:prstGeom>
          <a:noFill/>
        </p:spPr>
        <p:txBody>
          <a:bodyPr wrap="none" rtlCol="0">
            <a:spAutoFit/>
          </a:bodyPr>
          <a:lstStyle/>
          <a:p>
            <a:r>
              <a:rPr lang="en-US" sz="1800"/>
              <a:t>speci DSB 977</a:t>
            </a:r>
          </a:p>
        </p:txBody>
      </p:sp>
      <p:pic>
        <p:nvPicPr>
          <p:cNvPr id="7" name="Picture 6">
            <a:extLst>
              <a:ext uri="{FF2B5EF4-FFF2-40B4-BE49-F238E27FC236}">
                <a16:creationId xmlns:a16="http://schemas.microsoft.com/office/drawing/2014/main" id="{F6EF8DB9-7D87-9341-8F82-FE2D10E95A31}"/>
              </a:ext>
            </a:extLst>
          </p:cNvPr>
          <p:cNvPicPr>
            <a:picLocks noChangeAspect="1"/>
          </p:cNvPicPr>
          <p:nvPr/>
        </p:nvPicPr>
        <p:blipFill>
          <a:blip r:embed="rId5"/>
          <a:stretch>
            <a:fillRect/>
          </a:stretch>
        </p:blipFill>
        <p:spPr>
          <a:xfrm>
            <a:off x="2242522" y="4215477"/>
            <a:ext cx="1229341" cy="1140166"/>
          </a:xfrm>
          <a:prstGeom prst="rect">
            <a:avLst/>
          </a:prstGeom>
        </p:spPr>
      </p:pic>
      <p:pic>
        <p:nvPicPr>
          <p:cNvPr id="8" name="Picture 7">
            <a:extLst>
              <a:ext uri="{FF2B5EF4-FFF2-40B4-BE49-F238E27FC236}">
                <a16:creationId xmlns:a16="http://schemas.microsoft.com/office/drawing/2014/main" id="{03AD741A-9357-7F4F-A2F9-BC755C31575E}"/>
              </a:ext>
            </a:extLst>
          </p:cNvPr>
          <p:cNvPicPr>
            <a:picLocks noChangeAspect="1"/>
          </p:cNvPicPr>
          <p:nvPr/>
        </p:nvPicPr>
        <p:blipFill>
          <a:blip r:embed="rId6"/>
          <a:stretch>
            <a:fillRect/>
          </a:stretch>
        </p:blipFill>
        <p:spPr>
          <a:xfrm>
            <a:off x="5442652" y="1441847"/>
            <a:ext cx="1533221" cy="1325534"/>
          </a:xfrm>
          <a:prstGeom prst="rect">
            <a:avLst/>
          </a:prstGeom>
        </p:spPr>
      </p:pic>
      <p:pic>
        <p:nvPicPr>
          <p:cNvPr id="10" name="Picture 9">
            <a:extLst>
              <a:ext uri="{FF2B5EF4-FFF2-40B4-BE49-F238E27FC236}">
                <a16:creationId xmlns:a16="http://schemas.microsoft.com/office/drawing/2014/main" id="{A40DBEEE-A699-2B45-AC6D-F520FE9B167C}"/>
              </a:ext>
            </a:extLst>
          </p:cNvPr>
          <p:cNvPicPr>
            <a:picLocks noChangeAspect="1"/>
          </p:cNvPicPr>
          <p:nvPr/>
        </p:nvPicPr>
        <p:blipFill>
          <a:blip r:embed="rId7"/>
          <a:stretch>
            <a:fillRect/>
          </a:stretch>
        </p:blipFill>
        <p:spPr>
          <a:xfrm>
            <a:off x="4654046" y="4215476"/>
            <a:ext cx="1420952" cy="1118718"/>
          </a:xfrm>
          <a:prstGeom prst="rect">
            <a:avLst/>
          </a:prstGeom>
        </p:spPr>
      </p:pic>
      <p:pic>
        <p:nvPicPr>
          <p:cNvPr id="11" name="Picture 10">
            <a:extLst>
              <a:ext uri="{FF2B5EF4-FFF2-40B4-BE49-F238E27FC236}">
                <a16:creationId xmlns:a16="http://schemas.microsoft.com/office/drawing/2014/main" id="{410304AC-4B22-0643-84E4-BAB3BC5002E0}"/>
              </a:ext>
            </a:extLst>
          </p:cNvPr>
          <p:cNvPicPr>
            <a:picLocks noChangeAspect="1"/>
          </p:cNvPicPr>
          <p:nvPr/>
        </p:nvPicPr>
        <p:blipFill>
          <a:blip r:embed="rId8"/>
          <a:stretch>
            <a:fillRect/>
          </a:stretch>
        </p:blipFill>
        <p:spPr>
          <a:xfrm>
            <a:off x="7411645" y="4187605"/>
            <a:ext cx="1420953" cy="1174461"/>
          </a:xfrm>
          <a:prstGeom prst="rect">
            <a:avLst/>
          </a:prstGeom>
        </p:spPr>
      </p:pic>
      <p:pic>
        <p:nvPicPr>
          <p:cNvPr id="12" name="Picture 11">
            <a:extLst>
              <a:ext uri="{FF2B5EF4-FFF2-40B4-BE49-F238E27FC236}">
                <a16:creationId xmlns:a16="http://schemas.microsoft.com/office/drawing/2014/main" id="{AF3A7B0B-B7C9-464E-8147-49A8D3704ED7}"/>
              </a:ext>
            </a:extLst>
          </p:cNvPr>
          <p:cNvPicPr/>
          <p:nvPr/>
        </p:nvPicPr>
        <p:blipFill>
          <a:blip r:embed="rId9"/>
          <a:stretch>
            <a:fillRect/>
          </a:stretch>
        </p:blipFill>
        <p:spPr>
          <a:xfrm>
            <a:off x="7004038" y="1441847"/>
            <a:ext cx="1533221" cy="1325534"/>
          </a:xfrm>
          <a:prstGeom prst="rect">
            <a:avLst/>
          </a:prstGeom>
        </p:spPr>
      </p:pic>
      <p:sp>
        <p:nvSpPr>
          <p:cNvPr id="14" name="TextBox 13">
            <a:extLst>
              <a:ext uri="{FF2B5EF4-FFF2-40B4-BE49-F238E27FC236}">
                <a16:creationId xmlns:a16="http://schemas.microsoft.com/office/drawing/2014/main" id="{504FF4F8-BFD1-BF46-A441-E685DBE047FA}"/>
              </a:ext>
            </a:extLst>
          </p:cNvPr>
          <p:cNvSpPr txBox="1"/>
          <p:nvPr/>
        </p:nvSpPr>
        <p:spPr>
          <a:xfrm>
            <a:off x="212933" y="109603"/>
            <a:ext cx="7452681" cy="461665"/>
          </a:xfrm>
          <a:prstGeom prst="rect">
            <a:avLst/>
          </a:prstGeom>
          <a:noFill/>
        </p:spPr>
        <p:txBody>
          <a:bodyPr wrap="none" rtlCol="0">
            <a:spAutoFit/>
          </a:bodyPr>
          <a:lstStyle/>
          <a:p>
            <a:r>
              <a:rPr lang="en-US"/>
              <a:t>Spore size and shape for the Costa Rica </a:t>
            </a:r>
            <a:r>
              <a:rPr lang="en-US" i="1"/>
              <a:t>Polystichum </a:t>
            </a:r>
            <a:r>
              <a:rPr lang="en-US"/>
              <a:t>group</a:t>
            </a:r>
          </a:p>
        </p:txBody>
      </p:sp>
    </p:spTree>
    <p:extLst>
      <p:ext uri="{BB962C8B-B14F-4D97-AF65-F5344CB8AC3E}">
        <p14:creationId xmlns:p14="http://schemas.microsoft.com/office/powerpoint/2010/main" val="146568796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B8557B-D533-7D44-9F92-FBF074CEEB03}"/>
              </a:ext>
            </a:extLst>
          </p:cNvPr>
          <p:cNvPicPr>
            <a:picLocks noChangeAspect="1"/>
          </p:cNvPicPr>
          <p:nvPr/>
        </p:nvPicPr>
        <p:blipFill>
          <a:blip r:embed="rId2"/>
          <a:stretch>
            <a:fillRect/>
          </a:stretch>
        </p:blipFill>
        <p:spPr>
          <a:xfrm>
            <a:off x="495300" y="985838"/>
            <a:ext cx="8153400" cy="4886325"/>
          </a:xfrm>
          <a:prstGeom prst="rect">
            <a:avLst/>
          </a:prstGeom>
        </p:spPr>
      </p:pic>
      <p:pic>
        <p:nvPicPr>
          <p:cNvPr id="3" name="Picture 2">
            <a:extLst>
              <a:ext uri="{FF2B5EF4-FFF2-40B4-BE49-F238E27FC236}">
                <a16:creationId xmlns:a16="http://schemas.microsoft.com/office/drawing/2014/main" id="{CC524801-FB0F-8A45-B01E-71F1FBFF366A}"/>
              </a:ext>
            </a:extLst>
          </p:cNvPr>
          <p:cNvPicPr>
            <a:picLocks noChangeAspect="1"/>
          </p:cNvPicPr>
          <p:nvPr/>
        </p:nvPicPr>
        <p:blipFill>
          <a:blip r:embed="rId3"/>
          <a:stretch>
            <a:fillRect/>
          </a:stretch>
        </p:blipFill>
        <p:spPr>
          <a:xfrm>
            <a:off x="4731303" y="3670226"/>
            <a:ext cx="551906" cy="1430599"/>
          </a:xfrm>
          <a:prstGeom prst="rect">
            <a:avLst/>
          </a:prstGeom>
        </p:spPr>
      </p:pic>
      <p:pic>
        <p:nvPicPr>
          <p:cNvPr id="4" name="Picture 3">
            <a:extLst>
              <a:ext uri="{FF2B5EF4-FFF2-40B4-BE49-F238E27FC236}">
                <a16:creationId xmlns:a16="http://schemas.microsoft.com/office/drawing/2014/main" id="{C0D43227-2656-C844-9F07-14A0B8C63EC2}"/>
              </a:ext>
            </a:extLst>
          </p:cNvPr>
          <p:cNvPicPr>
            <a:picLocks noChangeAspect="1"/>
          </p:cNvPicPr>
          <p:nvPr/>
        </p:nvPicPr>
        <p:blipFill>
          <a:blip r:embed="rId4"/>
          <a:stretch>
            <a:fillRect/>
          </a:stretch>
        </p:blipFill>
        <p:spPr>
          <a:xfrm>
            <a:off x="7924800" y="866274"/>
            <a:ext cx="920930" cy="2002021"/>
          </a:xfrm>
          <a:prstGeom prst="rect">
            <a:avLst/>
          </a:prstGeom>
        </p:spPr>
      </p:pic>
      <p:pic>
        <p:nvPicPr>
          <p:cNvPr id="5" name="Picture 4">
            <a:extLst>
              <a:ext uri="{FF2B5EF4-FFF2-40B4-BE49-F238E27FC236}">
                <a16:creationId xmlns:a16="http://schemas.microsoft.com/office/drawing/2014/main" id="{34CD2CEA-DF22-DE49-8905-CCBE44F78AA4}"/>
              </a:ext>
            </a:extLst>
          </p:cNvPr>
          <p:cNvPicPr>
            <a:picLocks noChangeAspect="1"/>
          </p:cNvPicPr>
          <p:nvPr/>
        </p:nvPicPr>
        <p:blipFill>
          <a:blip r:embed="rId5"/>
          <a:stretch>
            <a:fillRect/>
          </a:stretch>
        </p:blipFill>
        <p:spPr>
          <a:xfrm>
            <a:off x="6001910" y="3664131"/>
            <a:ext cx="560737" cy="1430598"/>
          </a:xfrm>
          <a:prstGeom prst="rect">
            <a:avLst/>
          </a:prstGeom>
        </p:spPr>
      </p:pic>
      <p:pic>
        <p:nvPicPr>
          <p:cNvPr id="6" name="Picture 5">
            <a:extLst>
              <a:ext uri="{FF2B5EF4-FFF2-40B4-BE49-F238E27FC236}">
                <a16:creationId xmlns:a16="http://schemas.microsoft.com/office/drawing/2014/main" id="{641266DA-0F83-A341-AB75-4B9464486003}"/>
              </a:ext>
            </a:extLst>
          </p:cNvPr>
          <p:cNvPicPr>
            <a:picLocks noChangeAspect="1"/>
          </p:cNvPicPr>
          <p:nvPr/>
        </p:nvPicPr>
        <p:blipFill>
          <a:blip r:embed="rId6"/>
          <a:stretch>
            <a:fillRect/>
          </a:stretch>
        </p:blipFill>
        <p:spPr>
          <a:xfrm>
            <a:off x="7448143" y="3664130"/>
            <a:ext cx="551906" cy="1433523"/>
          </a:xfrm>
          <a:prstGeom prst="rect">
            <a:avLst/>
          </a:prstGeom>
        </p:spPr>
      </p:pic>
      <p:pic>
        <p:nvPicPr>
          <p:cNvPr id="7" name="Picture 6">
            <a:extLst>
              <a:ext uri="{FF2B5EF4-FFF2-40B4-BE49-F238E27FC236}">
                <a16:creationId xmlns:a16="http://schemas.microsoft.com/office/drawing/2014/main" id="{B5B8F208-67EE-254E-B554-80A85D4DB342}"/>
              </a:ext>
            </a:extLst>
          </p:cNvPr>
          <p:cNvPicPr>
            <a:picLocks noChangeAspect="1"/>
          </p:cNvPicPr>
          <p:nvPr/>
        </p:nvPicPr>
        <p:blipFill>
          <a:blip r:embed="rId7"/>
          <a:stretch>
            <a:fillRect/>
          </a:stretch>
        </p:blipFill>
        <p:spPr>
          <a:xfrm>
            <a:off x="1610736" y="3664131"/>
            <a:ext cx="548040" cy="1430599"/>
          </a:xfrm>
          <a:prstGeom prst="rect">
            <a:avLst/>
          </a:prstGeom>
        </p:spPr>
      </p:pic>
      <p:pic>
        <p:nvPicPr>
          <p:cNvPr id="8" name="Picture 7">
            <a:extLst>
              <a:ext uri="{FF2B5EF4-FFF2-40B4-BE49-F238E27FC236}">
                <a16:creationId xmlns:a16="http://schemas.microsoft.com/office/drawing/2014/main" id="{EF4A58F5-D4D9-BB4B-A964-6FA989D98025}"/>
              </a:ext>
            </a:extLst>
          </p:cNvPr>
          <p:cNvPicPr>
            <a:picLocks noChangeAspect="1"/>
          </p:cNvPicPr>
          <p:nvPr/>
        </p:nvPicPr>
        <p:blipFill>
          <a:blip r:embed="rId8"/>
          <a:stretch>
            <a:fillRect/>
          </a:stretch>
        </p:blipFill>
        <p:spPr>
          <a:xfrm>
            <a:off x="5711705" y="985838"/>
            <a:ext cx="609946" cy="1506039"/>
          </a:xfrm>
          <a:prstGeom prst="rect">
            <a:avLst/>
          </a:prstGeom>
        </p:spPr>
      </p:pic>
      <p:pic>
        <p:nvPicPr>
          <p:cNvPr id="9" name="Picture 8">
            <a:extLst>
              <a:ext uri="{FF2B5EF4-FFF2-40B4-BE49-F238E27FC236}">
                <a16:creationId xmlns:a16="http://schemas.microsoft.com/office/drawing/2014/main" id="{0C6D18E0-3FB6-BE46-9975-7CFFF9B48606}"/>
              </a:ext>
            </a:extLst>
          </p:cNvPr>
          <p:cNvPicPr>
            <a:picLocks noChangeAspect="1"/>
          </p:cNvPicPr>
          <p:nvPr/>
        </p:nvPicPr>
        <p:blipFill>
          <a:blip r:embed="rId9"/>
          <a:stretch>
            <a:fillRect/>
          </a:stretch>
        </p:blipFill>
        <p:spPr>
          <a:xfrm>
            <a:off x="2062054" y="1356564"/>
            <a:ext cx="710851" cy="1672590"/>
          </a:xfrm>
          <a:prstGeom prst="rect">
            <a:avLst/>
          </a:prstGeom>
        </p:spPr>
      </p:pic>
      <p:sp>
        <p:nvSpPr>
          <p:cNvPr id="10" name="Rectangle 9">
            <a:extLst>
              <a:ext uri="{FF2B5EF4-FFF2-40B4-BE49-F238E27FC236}">
                <a16:creationId xmlns:a16="http://schemas.microsoft.com/office/drawing/2014/main" id="{8F541BC0-8660-1443-8BEE-ABB4BBF44169}"/>
              </a:ext>
            </a:extLst>
          </p:cNvPr>
          <p:cNvSpPr/>
          <p:nvPr/>
        </p:nvSpPr>
        <p:spPr>
          <a:xfrm>
            <a:off x="745953" y="544451"/>
            <a:ext cx="4965752" cy="415498"/>
          </a:xfrm>
          <a:prstGeom prst="rect">
            <a:avLst/>
          </a:prstGeom>
        </p:spPr>
        <p:txBody>
          <a:bodyPr wrap="square">
            <a:spAutoFit/>
          </a:bodyPr>
          <a:lstStyle/>
          <a:p>
            <a:r>
              <a:rPr lang="en-US" sz="2100">
                <a:latin typeface="Times New Roman" panose="02020603050405020304" pitchFamily="18" charset="0"/>
                <a:ea typeface="Times New Roman" panose="02020603050405020304" pitchFamily="18" charset="0"/>
              </a:rPr>
              <a:t>Cerro de la Muerte species data</a:t>
            </a:r>
            <a:endParaRPr lang="en-US" sz="2100"/>
          </a:p>
        </p:txBody>
      </p:sp>
      <p:sp>
        <p:nvSpPr>
          <p:cNvPr id="11" name="TextBox 10">
            <a:extLst>
              <a:ext uri="{FF2B5EF4-FFF2-40B4-BE49-F238E27FC236}">
                <a16:creationId xmlns:a16="http://schemas.microsoft.com/office/drawing/2014/main" id="{3B65BB03-57D8-9D43-949D-6E3C6011F0FD}"/>
              </a:ext>
            </a:extLst>
          </p:cNvPr>
          <p:cNvSpPr txBox="1"/>
          <p:nvPr/>
        </p:nvSpPr>
        <p:spPr>
          <a:xfrm>
            <a:off x="212933" y="109603"/>
            <a:ext cx="7452681" cy="461665"/>
          </a:xfrm>
          <a:prstGeom prst="rect">
            <a:avLst/>
          </a:prstGeom>
          <a:noFill/>
        </p:spPr>
        <p:txBody>
          <a:bodyPr wrap="none" rtlCol="0">
            <a:spAutoFit/>
          </a:bodyPr>
          <a:lstStyle/>
          <a:p>
            <a:r>
              <a:rPr lang="en-US"/>
              <a:t>Spore size and shape for the Costa Rica </a:t>
            </a:r>
            <a:r>
              <a:rPr lang="en-US" i="1"/>
              <a:t>Polystichum </a:t>
            </a:r>
            <a:r>
              <a:rPr lang="en-US"/>
              <a:t>group</a:t>
            </a:r>
          </a:p>
        </p:txBody>
      </p:sp>
    </p:spTree>
    <p:extLst>
      <p:ext uri="{BB962C8B-B14F-4D97-AF65-F5344CB8AC3E}">
        <p14:creationId xmlns:p14="http://schemas.microsoft.com/office/powerpoint/2010/main" val="83053014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AD4526-8143-1143-BA88-89CF494ED63F}"/>
              </a:ext>
            </a:extLst>
          </p:cNvPr>
          <p:cNvSpPr txBox="1"/>
          <p:nvPr/>
        </p:nvSpPr>
        <p:spPr>
          <a:xfrm>
            <a:off x="4956048" y="2578608"/>
            <a:ext cx="184731" cy="461665"/>
          </a:xfrm>
          <a:prstGeom prst="rect">
            <a:avLst/>
          </a:prstGeom>
          <a:noFill/>
        </p:spPr>
        <p:txBody>
          <a:bodyPr wrap="none" rtlCol="0">
            <a:spAutoFit/>
          </a:bodyPr>
          <a:lstStyle/>
          <a:p>
            <a:endParaRPr lang="en-US"/>
          </a:p>
        </p:txBody>
      </p:sp>
      <p:pic>
        <p:nvPicPr>
          <p:cNvPr id="3" name="Picture 2">
            <a:extLst>
              <a:ext uri="{FF2B5EF4-FFF2-40B4-BE49-F238E27FC236}">
                <a16:creationId xmlns:a16="http://schemas.microsoft.com/office/drawing/2014/main" id="{773FBAD1-9039-AA4F-9FFC-588763C64F1F}"/>
              </a:ext>
            </a:extLst>
          </p:cNvPr>
          <p:cNvPicPr>
            <a:picLocks noChangeAspect="1"/>
          </p:cNvPicPr>
          <p:nvPr/>
        </p:nvPicPr>
        <p:blipFill>
          <a:blip r:embed="rId2"/>
          <a:stretch>
            <a:fillRect/>
          </a:stretch>
        </p:blipFill>
        <p:spPr>
          <a:xfrm>
            <a:off x="609601" y="1146276"/>
            <a:ext cx="8229600" cy="5307578"/>
          </a:xfrm>
          <a:prstGeom prst="rect">
            <a:avLst/>
          </a:prstGeom>
        </p:spPr>
      </p:pic>
      <p:pic>
        <p:nvPicPr>
          <p:cNvPr id="4" name="Picture 3">
            <a:extLst>
              <a:ext uri="{FF2B5EF4-FFF2-40B4-BE49-F238E27FC236}">
                <a16:creationId xmlns:a16="http://schemas.microsoft.com/office/drawing/2014/main" id="{6B826B18-A78C-F74A-801C-0B379497390D}"/>
              </a:ext>
            </a:extLst>
          </p:cNvPr>
          <p:cNvPicPr>
            <a:picLocks noChangeAspect="1"/>
          </p:cNvPicPr>
          <p:nvPr/>
        </p:nvPicPr>
        <p:blipFill>
          <a:blip r:embed="rId3"/>
          <a:stretch>
            <a:fillRect/>
          </a:stretch>
        </p:blipFill>
        <p:spPr>
          <a:xfrm>
            <a:off x="558799" y="4724400"/>
            <a:ext cx="7212419" cy="1676400"/>
          </a:xfrm>
          <a:prstGeom prst="rect">
            <a:avLst/>
          </a:prstGeom>
        </p:spPr>
      </p:pic>
      <p:pic>
        <p:nvPicPr>
          <p:cNvPr id="5" name="Picture 4">
            <a:extLst>
              <a:ext uri="{FF2B5EF4-FFF2-40B4-BE49-F238E27FC236}">
                <a16:creationId xmlns:a16="http://schemas.microsoft.com/office/drawing/2014/main" id="{F8E49628-ED33-524C-B053-57C18D87882C}"/>
              </a:ext>
            </a:extLst>
          </p:cNvPr>
          <p:cNvPicPr>
            <a:picLocks noChangeAspect="1"/>
          </p:cNvPicPr>
          <p:nvPr/>
        </p:nvPicPr>
        <p:blipFill>
          <a:blip r:embed="rId4"/>
          <a:stretch>
            <a:fillRect/>
          </a:stretch>
        </p:blipFill>
        <p:spPr>
          <a:xfrm>
            <a:off x="627244" y="5638800"/>
            <a:ext cx="7093098" cy="681263"/>
          </a:xfrm>
          <a:prstGeom prst="rect">
            <a:avLst/>
          </a:prstGeom>
        </p:spPr>
      </p:pic>
      <p:sp>
        <p:nvSpPr>
          <p:cNvPr id="6" name="TextBox 5">
            <a:extLst>
              <a:ext uri="{FF2B5EF4-FFF2-40B4-BE49-F238E27FC236}">
                <a16:creationId xmlns:a16="http://schemas.microsoft.com/office/drawing/2014/main" id="{0908FF7F-A50D-3E47-B45C-3257F53BF4A4}"/>
              </a:ext>
            </a:extLst>
          </p:cNvPr>
          <p:cNvSpPr txBox="1"/>
          <p:nvPr/>
        </p:nvSpPr>
        <p:spPr>
          <a:xfrm>
            <a:off x="656134" y="544452"/>
            <a:ext cx="6732164" cy="461665"/>
          </a:xfrm>
          <a:prstGeom prst="rect">
            <a:avLst/>
          </a:prstGeom>
          <a:noFill/>
        </p:spPr>
        <p:txBody>
          <a:bodyPr wrap="none" rtlCol="0">
            <a:spAutoFit/>
          </a:bodyPr>
          <a:lstStyle/>
          <a:p>
            <a:r>
              <a:rPr lang="en-US"/>
              <a:t>Spore size, ploidy, and cytometry data for </a:t>
            </a:r>
            <a:r>
              <a:rPr lang="en-US" i="1"/>
              <a:t>Dryopteris</a:t>
            </a:r>
            <a:endParaRPr lang="en-US"/>
          </a:p>
        </p:txBody>
      </p:sp>
    </p:spTree>
    <p:extLst>
      <p:ext uri="{BB962C8B-B14F-4D97-AF65-F5344CB8AC3E}">
        <p14:creationId xmlns:p14="http://schemas.microsoft.com/office/powerpoint/2010/main" val="331160718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a:t>
            </a:r>
            <a:r>
              <a:rPr lang="en-US" altLang="en-US" sz="2000" b="1"/>
              <a:t>Persistence of polyploids, inferred from geography </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385047316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a:extLst>
              <a:ext uri="{FF2B5EF4-FFF2-40B4-BE49-F238E27FC236}">
                <a16:creationId xmlns:a16="http://schemas.microsoft.com/office/drawing/2014/main" id="{391C5B69-3C34-FD46-BB76-B2399D56378A}"/>
              </a:ext>
            </a:extLst>
          </p:cNvPr>
          <p:cNvSpPr>
            <a:spLocks noChangeArrowheads="1"/>
          </p:cNvSpPr>
          <p:nvPr/>
        </p:nvSpPr>
        <p:spPr bwMode="auto">
          <a:xfrm>
            <a:off x="4648200" y="1928813"/>
            <a:ext cx="3429000"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Stebbins (1940) championed the idea that allopolyploids</a:t>
            </a:r>
          </a:p>
          <a:p>
            <a:pPr>
              <a:spcBef>
                <a:spcPct val="0"/>
              </a:spcBef>
              <a:buFontTx/>
              <a:buNone/>
            </a:pPr>
            <a:r>
              <a:rPr lang="en-US" altLang="en-US" sz="1800"/>
              <a:t>expand to a wider geographical range than their progenitors</a:t>
            </a:r>
          </a:p>
          <a:p>
            <a:pPr>
              <a:spcBef>
                <a:spcPct val="0"/>
              </a:spcBef>
              <a:buFontTx/>
              <a:buNone/>
            </a:pPr>
            <a:r>
              <a:rPr lang="en-US" altLang="en-US" sz="1800"/>
              <a:t>over time, often eventually replacing them. This pattern may</a:t>
            </a:r>
          </a:p>
          <a:p>
            <a:pPr>
              <a:spcBef>
                <a:spcPct val="0"/>
              </a:spcBef>
              <a:buFontTx/>
              <a:buNone/>
            </a:pPr>
            <a:r>
              <a:rPr lang="en-US" altLang="en-US" sz="1800"/>
              <a:t>be driven by cycles of glaciation and deglaciation in boreal</a:t>
            </a:r>
          </a:p>
          <a:p>
            <a:pPr>
              <a:spcBef>
                <a:spcPct val="0"/>
              </a:spcBef>
              <a:buFontTx/>
              <a:buNone/>
            </a:pPr>
            <a:r>
              <a:rPr lang="en-US" altLang="en-US" sz="1800"/>
              <a:t>regions (Stebbins 1950).</a:t>
            </a:r>
          </a:p>
        </p:txBody>
      </p:sp>
      <p:pic>
        <p:nvPicPr>
          <p:cNvPr id="97282" name="Picture 3">
            <a:extLst>
              <a:ext uri="{FF2B5EF4-FFF2-40B4-BE49-F238E27FC236}">
                <a16:creationId xmlns:a16="http://schemas.microsoft.com/office/drawing/2014/main" id="{393744E7-BD05-294B-BD56-166B063AC4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14450" y="1085850"/>
            <a:ext cx="333375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839194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extBox 3">
            <a:extLst>
              <a:ext uri="{FF2B5EF4-FFF2-40B4-BE49-F238E27FC236}">
                <a16:creationId xmlns:a16="http://schemas.microsoft.com/office/drawing/2014/main" id="{C4DD9EB9-6309-AD40-8035-C3F67B665867}"/>
              </a:ext>
            </a:extLst>
          </p:cNvPr>
          <p:cNvSpPr txBox="1">
            <a:spLocks noChangeArrowheads="1"/>
          </p:cNvSpPr>
          <p:nvPr/>
        </p:nvSpPr>
        <p:spPr bwMode="auto">
          <a:xfrm>
            <a:off x="1571625" y="2588419"/>
            <a:ext cx="1491854"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b="1" i="1">
                <a:solidFill>
                  <a:srgbClr val="3366FF"/>
                </a:solidFill>
                <a:latin typeface="Palatino" pitchFamily="2" charset="77"/>
              </a:rPr>
              <a:t>Asplenium </a:t>
            </a:r>
          </a:p>
          <a:p>
            <a:pPr>
              <a:spcBef>
                <a:spcPct val="0"/>
              </a:spcBef>
              <a:buFontTx/>
              <a:buNone/>
            </a:pPr>
            <a:r>
              <a:rPr lang="en-US" altLang="en-US" sz="1800" b="1" i="1">
                <a:solidFill>
                  <a:srgbClr val="3366FF"/>
                </a:solidFill>
                <a:latin typeface="Palatino" pitchFamily="2" charset="77"/>
              </a:rPr>
              <a:t>    platyneuron</a:t>
            </a:r>
          </a:p>
          <a:p>
            <a:pPr>
              <a:spcBef>
                <a:spcPct val="0"/>
              </a:spcBef>
              <a:buFontTx/>
              <a:buNone/>
            </a:pPr>
            <a:endParaRPr lang="en-US" altLang="en-US" sz="1800" b="1" i="1">
              <a:latin typeface="Palatino" pitchFamily="2" charset="77"/>
            </a:endParaRPr>
          </a:p>
          <a:p>
            <a:pPr>
              <a:spcBef>
                <a:spcPct val="0"/>
              </a:spcBef>
              <a:buFontTx/>
              <a:buNone/>
            </a:pPr>
            <a:endParaRPr lang="en-US" altLang="en-US" sz="1800" b="1" i="1">
              <a:latin typeface="Palatino" pitchFamily="2" charset="77"/>
            </a:endParaRPr>
          </a:p>
          <a:p>
            <a:pPr>
              <a:spcBef>
                <a:spcPct val="0"/>
              </a:spcBef>
              <a:buFontTx/>
              <a:buNone/>
            </a:pPr>
            <a:r>
              <a:rPr lang="en-US" altLang="en-US" sz="1800" b="1" i="1">
                <a:solidFill>
                  <a:srgbClr val="D457FF"/>
                </a:solidFill>
                <a:latin typeface="Palatino" pitchFamily="2" charset="77"/>
              </a:rPr>
              <a:t>Asplenium     </a:t>
            </a:r>
          </a:p>
          <a:p>
            <a:pPr>
              <a:spcBef>
                <a:spcPct val="0"/>
              </a:spcBef>
              <a:buFontTx/>
              <a:buNone/>
            </a:pPr>
            <a:r>
              <a:rPr lang="en-US" altLang="en-US" sz="1800" b="1" i="1">
                <a:solidFill>
                  <a:srgbClr val="D457FF"/>
                </a:solidFill>
                <a:latin typeface="Palatino" pitchFamily="2" charset="77"/>
              </a:rPr>
              <a:t>     tutwilerae</a:t>
            </a:r>
          </a:p>
          <a:p>
            <a:pPr>
              <a:spcBef>
                <a:spcPct val="0"/>
              </a:spcBef>
              <a:buFontTx/>
              <a:buNone/>
            </a:pPr>
            <a:r>
              <a:rPr lang="en-US" altLang="en-US" sz="1800" b="1" i="1">
                <a:solidFill>
                  <a:srgbClr val="D457FF"/>
                </a:solidFill>
                <a:latin typeface="Palatino" pitchFamily="2" charset="77"/>
              </a:rPr>
              <a:t>     (</a:t>
            </a:r>
            <a:r>
              <a:rPr lang="en-US" altLang="en-US" sz="1800" b="1">
                <a:solidFill>
                  <a:srgbClr val="D457FF"/>
                </a:solidFill>
                <a:latin typeface="Helvetica" pitchFamily="2" charset="0"/>
              </a:rPr>
              <a:t>x</a:t>
            </a:r>
            <a:r>
              <a:rPr lang="en-US" altLang="en-US" sz="1800" b="1" i="1">
                <a:solidFill>
                  <a:srgbClr val="D457FF"/>
                </a:solidFill>
                <a:latin typeface="Palatino" pitchFamily="2" charset="77"/>
              </a:rPr>
              <a:t> ebenoides)</a:t>
            </a:r>
          </a:p>
          <a:p>
            <a:pPr>
              <a:spcBef>
                <a:spcPct val="0"/>
              </a:spcBef>
              <a:buFontTx/>
              <a:buNone/>
            </a:pPr>
            <a:endParaRPr lang="en-US" altLang="en-US" sz="1800" b="1" i="1">
              <a:latin typeface="Palatino" pitchFamily="2" charset="77"/>
            </a:endParaRPr>
          </a:p>
          <a:p>
            <a:pPr>
              <a:spcBef>
                <a:spcPct val="0"/>
              </a:spcBef>
              <a:buFontTx/>
              <a:buNone/>
            </a:pPr>
            <a:endParaRPr lang="en-US" altLang="en-US" sz="1800" b="1" i="1">
              <a:solidFill>
                <a:srgbClr val="FF0000"/>
              </a:solidFill>
              <a:latin typeface="Palatino" pitchFamily="2" charset="77"/>
            </a:endParaRPr>
          </a:p>
          <a:p>
            <a:pPr>
              <a:spcBef>
                <a:spcPct val="0"/>
              </a:spcBef>
              <a:buFontTx/>
              <a:buNone/>
            </a:pPr>
            <a:r>
              <a:rPr lang="en-US" altLang="en-US" sz="1800" b="1" i="1">
                <a:solidFill>
                  <a:srgbClr val="FF0000"/>
                </a:solidFill>
                <a:latin typeface="Palatino" pitchFamily="2" charset="77"/>
              </a:rPr>
              <a:t>Asplenium </a:t>
            </a:r>
          </a:p>
          <a:p>
            <a:pPr>
              <a:spcBef>
                <a:spcPct val="0"/>
              </a:spcBef>
              <a:buFontTx/>
              <a:buNone/>
            </a:pPr>
            <a:r>
              <a:rPr lang="en-US" altLang="en-US" sz="1800" b="1" i="1">
                <a:solidFill>
                  <a:srgbClr val="FF0000"/>
                </a:solidFill>
                <a:latin typeface="Palatino" pitchFamily="2" charset="77"/>
              </a:rPr>
              <a:t>    rhizophyllum</a:t>
            </a:r>
          </a:p>
          <a:p>
            <a:pPr>
              <a:spcBef>
                <a:spcPct val="0"/>
              </a:spcBef>
              <a:buFontTx/>
              <a:buNone/>
            </a:pPr>
            <a:endParaRPr lang="en-US" altLang="en-US" sz="1800" i="1">
              <a:latin typeface="Palatino" pitchFamily="2" charset="77"/>
            </a:endParaRPr>
          </a:p>
          <a:p>
            <a:pPr>
              <a:spcBef>
                <a:spcPct val="0"/>
              </a:spcBef>
              <a:buFontTx/>
              <a:buNone/>
            </a:pPr>
            <a:endParaRPr lang="en-US" altLang="en-US" sz="1800" i="1">
              <a:latin typeface="Palatino" pitchFamily="2" charset="77"/>
            </a:endParaRPr>
          </a:p>
          <a:p>
            <a:pPr>
              <a:spcBef>
                <a:spcPct val="0"/>
              </a:spcBef>
              <a:buFontTx/>
              <a:buNone/>
            </a:pPr>
            <a:endParaRPr lang="en-US" altLang="en-US" sz="1800" i="1">
              <a:latin typeface="Palatino" pitchFamily="2" charset="77"/>
            </a:endParaRPr>
          </a:p>
          <a:p>
            <a:pPr>
              <a:spcBef>
                <a:spcPct val="0"/>
              </a:spcBef>
              <a:buFontTx/>
              <a:buNone/>
            </a:pPr>
            <a:endParaRPr lang="en-US" altLang="en-US" sz="1800" i="1">
              <a:latin typeface="Palatino" pitchFamily="2" charset="77"/>
            </a:endParaRPr>
          </a:p>
          <a:p>
            <a:pPr>
              <a:spcBef>
                <a:spcPct val="0"/>
              </a:spcBef>
              <a:buFontTx/>
              <a:buNone/>
            </a:pPr>
            <a:endParaRPr lang="en-US" altLang="en-US" sz="1800" i="1">
              <a:latin typeface="Palatino" pitchFamily="2" charset="77"/>
            </a:endParaRPr>
          </a:p>
        </p:txBody>
      </p:sp>
      <p:pic>
        <p:nvPicPr>
          <p:cNvPr id="98306" name="Picture 2">
            <a:extLst>
              <a:ext uri="{FF2B5EF4-FFF2-40B4-BE49-F238E27FC236}">
                <a16:creationId xmlns:a16="http://schemas.microsoft.com/office/drawing/2014/main" id="{39F5FAAA-1819-3647-B3A0-3E2EC0FDCB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63480" y="857250"/>
            <a:ext cx="590669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4">
            <a:extLst>
              <a:ext uri="{FF2B5EF4-FFF2-40B4-BE49-F238E27FC236}">
                <a16:creationId xmlns:a16="http://schemas.microsoft.com/office/drawing/2014/main" id="{9F24E540-FB80-DB4C-9A48-83691B0730B7}"/>
              </a:ext>
            </a:extLst>
          </p:cNvPr>
          <p:cNvSpPr>
            <a:spLocks/>
          </p:cNvSpPr>
          <p:nvPr/>
        </p:nvSpPr>
        <p:spPr bwMode="auto">
          <a:xfrm>
            <a:off x="3968355" y="2131220"/>
            <a:ext cx="3717131" cy="3394472"/>
          </a:xfrm>
          <a:custGeom>
            <a:avLst/>
            <a:gdLst>
              <a:gd name="T0" fmla="*/ 2655748 w 4957345"/>
              <a:gd name="T1" fmla="*/ 3976868 h 4526783"/>
              <a:gd name="T2" fmla="*/ 2414562 w 4957345"/>
              <a:gd name="T3" fmla="*/ 4497380 h 4526783"/>
              <a:gd name="T4" fmla="*/ 1576758 w 4957345"/>
              <a:gd name="T5" fmla="*/ 4167300 h 4526783"/>
              <a:gd name="T6" fmla="*/ 1944884 w 4957345"/>
              <a:gd name="T7" fmla="*/ 3456358 h 4526783"/>
              <a:gd name="T8" fmla="*/ 1411736 w 4957345"/>
              <a:gd name="T9" fmla="*/ 3608702 h 4526783"/>
              <a:gd name="T10" fmla="*/ 650095 w 4957345"/>
              <a:gd name="T11" fmla="*/ 4078432 h 4526783"/>
              <a:gd name="T12" fmla="*/ 15394 w 4957345"/>
              <a:gd name="T13" fmla="*/ 3811828 h 4526783"/>
              <a:gd name="T14" fmla="*/ 231192 w 4957345"/>
              <a:gd name="T15" fmla="*/ 2770806 h 4526783"/>
              <a:gd name="T16" fmla="*/ 129640 w 4957345"/>
              <a:gd name="T17" fmla="*/ 2288380 h 4526783"/>
              <a:gd name="T18" fmla="*/ 193110 w 4957345"/>
              <a:gd name="T19" fmla="*/ 1856738 h 4526783"/>
              <a:gd name="T20" fmla="*/ 523154 w 4957345"/>
              <a:gd name="T21" fmla="*/ 1691697 h 4526783"/>
              <a:gd name="T22" fmla="*/ 561237 w 4957345"/>
              <a:gd name="T23" fmla="*/ 1285444 h 4526783"/>
              <a:gd name="T24" fmla="*/ 599319 w 4957345"/>
              <a:gd name="T25" fmla="*/ 663370 h 4526783"/>
              <a:gd name="T26" fmla="*/ 1234020 w 4957345"/>
              <a:gd name="T27" fmla="*/ 523720 h 4526783"/>
              <a:gd name="T28" fmla="*/ 1411736 w 4957345"/>
              <a:gd name="T29" fmla="*/ 1044232 h 4526783"/>
              <a:gd name="T30" fmla="*/ 1424430 w 4957345"/>
              <a:gd name="T31" fmla="*/ 1704392 h 4526783"/>
              <a:gd name="T32" fmla="*/ 1183244 w 4957345"/>
              <a:gd name="T33" fmla="*/ 2237600 h 4526783"/>
              <a:gd name="T34" fmla="*/ 1094386 w 4957345"/>
              <a:gd name="T35" fmla="*/ 2593070 h 4526783"/>
              <a:gd name="T36" fmla="*/ 1602146 w 4957345"/>
              <a:gd name="T37" fmla="*/ 2364554 h 4526783"/>
              <a:gd name="T38" fmla="*/ 2071824 w 4957345"/>
              <a:gd name="T39" fmla="*/ 2148732 h 4526783"/>
              <a:gd name="T40" fmla="*/ 2274928 w 4957345"/>
              <a:gd name="T41" fmla="*/ 1996386 h 4526783"/>
              <a:gd name="T42" fmla="*/ 2528808 w 4957345"/>
              <a:gd name="T43" fmla="*/ 1717088 h 4526783"/>
              <a:gd name="T44" fmla="*/ 3023874 w 4957345"/>
              <a:gd name="T45" fmla="*/ 1234662 h 4526783"/>
              <a:gd name="T46" fmla="*/ 2630360 w 4957345"/>
              <a:gd name="T47" fmla="*/ 1082318 h 4526783"/>
              <a:gd name="T48" fmla="*/ 2592278 w 4957345"/>
              <a:gd name="T49" fmla="*/ 866496 h 4526783"/>
              <a:gd name="T50" fmla="*/ 2808076 w 4957345"/>
              <a:gd name="T51" fmla="*/ 688760 h 4526783"/>
              <a:gd name="T52" fmla="*/ 3277754 w 4957345"/>
              <a:gd name="T53" fmla="*/ 282508 h 4526783"/>
              <a:gd name="T54" fmla="*/ 3734738 w 4957345"/>
              <a:gd name="T55" fmla="*/ 41296 h 4526783"/>
              <a:gd name="T56" fmla="*/ 4394827 w 4957345"/>
              <a:gd name="T57" fmla="*/ 117468 h 4526783"/>
              <a:gd name="T58" fmla="*/ 4674095 w 4957345"/>
              <a:gd name="T59" fmla="*/ 244422 h 4526783"/>
              <a:gd name="T60" fmla="*/ 4953363 w 4957345"/>
              <a:gd name="T61" fmla="*/ 777628 h 4526783"/>
              <a:gd name="T62" fmla="*/ 4648707 w 4957345"/>
              <a:gd name="T63" fmla="*/ 1247358 h 4526783"/>
              <a:gd name="T64" fmla="*/ 4191722 w 4957345"/>
              <a:gd name="T65" fmla="*/ 1793260 h 4526783"/>
              <a:gd name="T66" fmla="*/ 4077476 w 4957345"/>
              <a:gd name="T67" fmla="*/ 2567680 h 4526783"/>
              <a:gd name="T68" fmla="*/ 3950536 w 4957345"/>
              <a:gd name="T69" fmla="*/ 3189754 h 4526783"/>
              <a:gd name="T70" fmla="*/ 3734738 w 4957345"/>
              <a:gd name="T71" fmla="*/ 3405576 h 4526783"/>
              <a:gd name="T72" fmla="*/ 3696656 w 4957345"/>
              <a:gd name="T73" fmla="*/ 3215144 h 452678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4957345" h="4526783">
                <a:moveTo>
                  <a:pt x="2720502" y="3787810"/>
                </a:moveTo>
                <a:cubicBezTo>
                  <a:pt x="2691927" y="3855543"/>
                  <a:pt x="2663352" y="3923277"/>
                  <a:pt x="2657002" y="3978310"/>
                </a:cubicBezTo>
                <a:cubicBezTo>
                  <a:pt x="2650652" y="4033343"/>
                  <a:pt x="2722619" y="4031227"/>
                  <a:pt x="2682402" y="4118010"/>
                </a:cubicBezTo>
                <a:cubicBezTo>
                  <a:pt x="2642185" y="4204793"/>
                  <a:pt x="2534235" y="4441860"/>
                  <a:pt x="2415702" y="4499010"/>
                </a:cubicBezTo>
                <a:cubicBezTo>
                  <a:pt x="2297169" y="4556160"/>
                  <a:pt x="2110902" y="4515943"/>
                  <a:pt x="1971202" y="4460910"/>
                </a:cubicBezTo>
                <a:cubicBezTo>
                  <a:pt x="1831502" y="4405877"/>
                  <a:pt x="1602902" y="4291577"/>
                  <a:pt x="1577502" y="4168810"/>
                </a:cubicBezTo>
                <a:cubicBezTo>
                  <a:pt x="1552102" y="4046043"/>
                  <a:pt x="1757419" y="3842843"/>
                  <a:pt x="1818802" y="3724310"/>
                </a:cubicBezTo>
                <a:cubicBezTo>
                  <a:pt x="1880185" y="3605777"/>
                  <a:pt x="1935219" y="3508410"/>
                  <a:pt x="1945802" y="3457610"/>
                </a:cubicBezTo>
                <a:cubicBezTo>
                  <a:pt x="1956385" y="3406810"/>
                  <a:pt x="1971202" y="3394110"/>
                  <a:pt x="1882302" y="3419510"/>
                </a:cubicBezTo>
                <a:cubicBezTo>
                  <a:pt x="1793402" y="3444910"/>
                  <a:pt x="1558452" y="3531693"/>
                  <a:pt x="1412402" y="3610010"/>
                </a:cubicBezTo>
                <a:cubicBezTo>
                  <a:pt x="1266352" y="3688327"/>
                  <a:pt x="1133002" y="3811093"/>
                  <a:pt x="1006002" y="3889410"/>
                </a:cubicBezTo>
                <a:cubicBezTo>
                  <a:pt x="879002" y="3967727"/>
                  <a:pt x="771052" y="4046043"/>
                  <a:pt x="650402" y="4079910"/>
                </a:cubicBezTo>
                <a:cubicBezTo>
                  <a:pt x="529752" y="4113777"/>
                  <a:pt x="387935" y="4137060"/>
                  <a:pt x="282102" y="4092610"/>
                </a:cubicBezTo>
                <a:cubicBezTo>
                  <a:pt x="176269" y="4048160"/>
                  <a:pt x="53502" y="3914810"/>
                  <a:pt x="15402" y="3813210"/>
                </a:cubicBezTo>
                <a:cubicBezTo>
                  <a:pt x="-22698" y="3711610"/>
                  <a:pt x="17519" y="3656577"/>
                  <a:pt x="53502" y="3483010"/>
                </a:cubicBezTo>
                <a:cubicBezTo>
                  <a:pt x="89485" y="3309443"/>
                  <a:pt x="212252" y="2939027"/>
                  <a:pt x="231302" y="2771810"/>
                </a:cubicBezTo>
                <a:cubicBezTo>
                  <a:pt x="250352" y="2604593"/>
                  <a:pt x="184735" y="2560143"/>
                  <a:pt x="167802" y="2479710"/>
                </a:cubicBezTo>
                <a:cubicBezTo>
                  <a:pt x="150869" y="2399277"/>
                  <a:pt x="140285" y="2361177"/>
                  <a:pt x="129702" y="2289210"/>
                </a:cubicBezTo>
                <a:cubicBezTo>
                  <a:pt x="119119" y="2217243"/>
                  <a:pt x="93719" y="2119877"/>
                  <a:pt x="104302" y="2047910"/>
                </a:cubicBezTo>
                <a:cubicBezTo>
                  <a:pt x="114885" y="1975943"/>
                  <a:pt x="142402" y="1901860"/>
                  <a:pt x="193202" y="1857410"/>
                </a:cubicBezTo>
                <a:cubicBezTo>
                  <a:pt x="244002" y="1812960"/>
                  <a:pt x="354069" y="1808727"/>
                  <a:pt x="409102" y="1781210"/>
                </a:cubicBezTo>
                <a:cubicBezTo>
                  <a:pt x="464135" y="1753693"/>
                  <a:pt x="493769" y="1732526"/>
                  <a:pt x="523402" y="1692310"/>
                </a:cubicBezTo>
                <a:cubicBezTo>
                  <a:pt x="553035" y="1652094"/>
                  <a:pt x="580552" y="1607643"/>
                  <a:pt x="586902" y="1539910"/>
                </a:cubicBezTo>
                <a:cubicBezTo>
                  <a:pt x="593252" y="1472177"/>
                  <a:pt x="565735" y="1345177"/>
                  <a:pt x="561502" y="1285910"/>
                </a:cubicBezTo>
                <a:cubicBezTo>
                  <a:pt x="557269" y="1226643"/>
                  <a:pt x="555152" y="1288027"/>
                  <a:pt x="561502" y="1184310"/>
                </a:cubicBezTo>
                <a:cubicBezTo>
                  <a:pt x="567852" y="1080593"/>
                  <a:pt x="510702" y="784260"/>
                  <a:pt x="599602" y="663610"/>
                </a:cubicBezTo>
                <a:cubicBezTo>
                  <a:pt x="688502" y="542960"/>
                  <a:pt x="989069" y="483693"/>
                  <a:pt x="1094902" y="460410"/>
                </a:cubicBezTo>
                <a:cubicBezTo>
                  <a:pt x="1200735" y="437127"/>
                  <a:pt x="1175335" y="475227"/>
                  <a:pt x="1234602" y="523910"/>
                </a:cubicBezTo>
                <a:cubicBezTo>
                  <a:pt x="1293869" y="572593"/>
                  <a:pt x="1420869" y="665727"/>
                  <a:pt x="1450502" y="752510"/>
                </a:cubicBezTo>
                <a:cubicBezTo>
                  <a:pt x="1480135" y="839293"/>
                  <a:pt x="1418752" y="930310"/>
                  <a:pt x="1412402" y="1044610"/>
                </a:cubicBezTo>
                <a:cubicBezTo>
                  <a:pt x="1406052" y="1158910"/>
                  <a:pt x="1410285" y="1328243"/>
                  <a:pt x="1412402" y="1438310"/>
                </a:cubicBezTo>
                <a:cubicBezTo>
                  <a:pt x="1414519" y="1548377"/>
                  <a:pt x="1425102" y="1603410"/>
                  <a:pt x="1425102" y="1705010"/>
                </a:cubicBezTo>
                <a:cubicBezTo>
                  <a:pt x="1425102" y="1806610"/>
                  <a:pt x="1452619" y="1959010"/>
                  <a:pt x="1412402" y="2047910"/>
                </a:cubicBezTo>
                <a:cubicBezTo>
                  <a:pt x="1372185" y="2136810"/>
                  <a:pt x="1247302" y="2174910"/>
                  <a:pt x="1183802" y="2238410"/>
                </a:cubicBezTo>
                <a:cubicBezTo>
                  <a:pt x="1120302" y="2301910"/>
                  <a:pt x="1046219" y="2369643"/>
                  <a:pt x="1031402" y="2428910"/>
                </a:cubicBezTo>
                <a:cubicBezTo>
                  <a:pt x="1016585" y="2488177"/>
                  <a:pt x="1046219" y="2568610"/>
                  <a:pt x="1094902" y="2594010"/>
                </a:cubicBezTo>
                <a:cubicBezTo>
                  <a:pt x="1143585" y="2619410"/>
                  <a:pt x="1238835" y="2619410"/>
                  <a:pt x="1323502" y="2581310"/>
                </a:cubicBezTo>
                <a:cubicBezTo>
                  <a:pt x="1408169" y="2543210"/>
                  <a:pt x="1503419" y="2437377"/>
                  <a:pt x="1602902" y="2365410"/>
                </a:cubicBezTo>
                <a:cubicBezTo>
                  <a:pt x="1702385" y="2293443"/>
                  <a:pt x="1842085" y="2185493"/>
                  <a:pt x="1920402" y="2149510"/>
                </a:cubicBezTo>
                <a:cubicBezTo>
                  <a:pt x="1998719" y="2113527"/>
                  <a:pt x="2017769" y="2134693"/>
                  <a:pt x="2072802" y="2149510"/>
                </a:cubicBezTo>
                <a:cubicBezTo>
                  <a:pt x="2127835" y="2164327"/>
                  <a:pt x="2216735" y="2263810"/>
                  <a:pt x="2250602" y="2238410"/>
                </a:cubicBezTo>
                <a:cubicBezTo>
                  <a:pt x="2284469" y="2213010"/>
                  <a:pt x="2256952" y="2064843"/>
                  <a:pt x="2276002" y="1997110"/>
                </a:cubicBezTo>
                <a:cubicBezTo>
                  <a:pt x="2295052" y="1929377"/>
                  <a:pt x="2322569" y="1878577"/>
                  <a:pt x="2364902" y="1832010"/>
                </a:cubicBezTo>
                <a:cubicBezTo>
                  <a:pt x="2407235" y="1785443"/>
                  <a:pt x="2430519" y="1776977"/>
                  <a:pt x="2530002" y="1717710"/>
                </a:cubicBezTo>
                <a:cubicBezTo>
                  <a:pt x="2629485" y="1658443"/>
                  <a:pt x="2879252" y="1556843"/>
                  <a:pt x="2961802" y="1476410"/>
                </a:cubicBezTo>
                <a:cubicBezTo>
                  <a:pt x="3044352" y="1395977"/>
                  <a:pt x="3040119" y="1290143"/>
                  <a:pt x="3025302" y="1235110"/>
                </a:cubicBezTo>
                <a:cubicBezTo>
                  <a:pt x="3010485" y="1180077"/>
                  <a:pt x="2938519" y="1171610"/>
                  <a:pt x="2872902" y="1146210"/>
                </a:cubicBezTo>
                <a:cubicBezTo>
                  <a:pt x="2807285" y="1120810"/>
                  <a:pt x="2686635" y="1122927"/>
                  <a:pt x="2631602" y="1082710"/>
                </a:cubicBezTo>
                <a:cubicBezTo>
                  <a:pt x="2576569" y="1042493"/>
                  <a:pt x="2549052" y="940893"/>
                  <a:pt x="2542702" y="904910"/>
                </a:cubicBezTo>
                <a:cubicBezTo>
                  <a:pt x="2536352" y="868927"/>
                  <a:pt x="2568102" y="890093"/>
                  <a:pt x="2593502" y="866810"/>
                </a:cubicBezTo>
                <a:cubicBezTo>
                  <a:pt x="2618902" y="843527"/>
                  <a:pt x="2659119" y="794843"/>
                  <a:pt x="2695102" y="765210"/>
                </a:cubicBezTo>
                <a:cubicBezTo>
                  <a:pt x="2731085" y="735577"/>
                  <a:pt x="2762835" y="746160"/>
                  <a:pt x="2809402" y="689010"/>
                </a:cubicBezTo>
                <a:cubicBezTo>
                  <a:pt x="2855969" y="631860"/>
                  <a:pt x="2896185" y="490043"/>
                  <a:pt x="2974502" y="422310"/>
                </a:cubicBezTo>
                <a:cubicBezTo>
                  <a:pt x="3052819" y="354577"/>
                  <a:pt x="3190402" y="329177"/>
                  <a:pt x="3279302" y="282610"/>
                </a:cubicBezTo>
                <a:cubicBezTo>
                  <a:pt x="3368202" y="236043"/>
                  <a:pt x="3431702" y="183127"/>
                  <a:pt x="3507902" y="142910"/>
                </a:cubicBezTo>
                <a:cubicBezTo>
                  <a:pt x="3584102" y="102693"/>
                  <a:pt x="3628552" y="64593"/>
                  <a:pt x="3736502" y="41310"/>
                </a:cubicBezTo>
                <a:cubicBezTo>
                  <a:pt x="3844452" y="18027"/>
                  <a:pt x="4045535" y="-9490"/>
                  <a:pt x="4155602" y="3210"/>
                </a:cubicBezTo>
                <a:cubicBezTo>
                  <a:pt x="4265669" y="15910"/>
                  <a:pt x="4314352" y="89993"/>
                  <a:pt x="4396902" y="117510"/>
                </a:cubicBezTo>
                <a:cubicBezTo>
                  <a:pt x="4479452" y="145027"/>
                  <a:pt x="4604335" y="147143"/>
                  <a:pt x="4650902" y="168310"/>
                </a:cubicBezTo>
                <a:cubicBezTo>
                  <a:pt x="4697469" y="189477"/>
                  <a:pt x="4655135" y="178893"/>
                  <a:pt x="4676302" y="244510"/>
                </a:cubicBezTo>
                <a:cubicBezTo>
                  <a:pt x="4697469" y="310127"/>
                  <a:pt x="4731335" y="473110"/>
                  <a:pt x="4777902" y="562010"/>
                </a:cubicBezTo>
                <a:cubicBezTo>
                  <a:pt x="4824469" y="650910"/>
                  <a:pt x="4943002" y="689010"/>
                  <a:pt x="4955702" y="777910"/>
                </a:cubicBezTo>
                <a:cubicBezTo>
                  <a:pt x="4968402" y="866810"/>
                  <a:pt x="4904902" y="1017093"/>
                  <a:pt x="4854102" y="1095410"/>
                </a:cubicBezTo>
                <a:cubicBezTo>
                  <a:pt x="4803302" y="1173727"/>
                  <a:pt x="4650902" y="1247810"/>
                  <a:pt x="4650902" y="1247810"/>
                </a:cubicBezTo>
                <a:cubicBezTo>
                  <a:pt x="4549302" y="1324010"/>
                  <a:pt x="4320702" y="1461593"/>
                  <a:pt x="4244502" y="1552610"/>
                </a:cubicBezTo>
                <a:cubicBezTo>
                  <a:pt x="4168302" y="1643627"/>
                  <a:pt x="4204285" y="1692310"/>
                  <a:pt x="4193702" y="1793910"/>
                </a:cubicBezTo>
                <a:cubicBezTo>
                  <a:pt x="4183119" y="1895510"/>
                  <a:pt x="4200052" y="2033093"/>
                  <a:pt x="4181002" y="2162210"/>
                </a:cubicBezTo>
                <a:cubicBezTo>
                  <a:pt x="4161952" y="2291327"/>
                  <a:pt x="4102685" y="2424677"/>
                  <a:pt x="4079402" y="2568610"/>
                </a:cubicBezTo>
                <a:cubicBezTo>
                  <a:pt x="4056119" y="2712543"/>
                  <a:pt x="4062469" y="2922093"/>
                  <a:pt x="4041302" y="3025810"/>
                </a:cubicBezTo>
                <a:cubicBezTo>
                  <a:pt x="4020135" y="3129527"/>
                  <a:pt x="3988385" y="3125293"/>
                  <a:pt x="3952402" y="3190910"/>
                </a:cubicBezTo>
                <a:cubicBezTo>
                  <a:pt x="3916419" y="3256527"/>
                  <a:pt x="3861385" y="3383527"/>
                  <a:pt x="3825402" y="3419510"/>
                </a:cubicBezTo>
                <a:cubicBezTo>
                  <a:pt x="3789419" y="3455493"/>
                  <a:pt x="3757669" y="3421627"/>
                  <a:pt x="3736502" y="3406810"/>
                </a:cubicBezTo>
                <a:cubicBezTo>
                  <a:pt x="3715335" y="3391993"/>
                  <a:pt x="3704752" y="3362360"/>
                  <a:pt x="3698402" y="3330610"/>
                </a:cubicBezTo>
                <a:cubicBezTo>
                  <a:pt x="3692052" y="3298860"/>
                  <a:pt x="3740735" y="3216310"/>
                  <a:pt x="3698402" y="3216310"/>
                </a:cubicBezTo>
                <a:cubicBezTo>
                  <a:pt x="3656069" y="3216310"/>
                  <a:pt x="3444402" y="3330610"/>
                  <a:pt x="3444402" y="3330610"/>
                </a:cubicBezTo>
              </a:path>
            </a:pathLst>
          </a:custGeom>
          <a:noFill/>
          <a:ln w="57150" cap="flat" cmpd="sng">
            <a:solidFill>
              <a:srgbClr val="FF0000"/>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sz="1800"/>
          </a:p>
        </p:txBody>
      </p:sp>
      <p:sp>
        <p:nvSpPr>
          <p:cNvPr id="6" name="Freeform 5">
            <a:extLst>
              <a:ext uri="{FF2B5EF4-FFF2-40B4-BE49-F238E27FC236}">
                <a16:creationId xmlns:a16="http://schemas.microsoft.com/office/drawing/2014/main" id="{1AC202C4-1400-5145-9BAC-C390A276F0DD}"/>
              </a:ext>
            </a:extLst>
          </p:cNvPr>
          <p:cNvSpPr>
            <a:spLocks/>
          </p:cNvSpPr>
          <p:nvPr/>
        </p:nvSpPr>
        <p:spPr bwMode="auto">
          <a:xfrm>
            <a:off x="5979319" y="4619625"/>
            <a:ext cx="581025" cy="428625"/>
          </a:xfrm>
          <a:custGeom>
            <a:avLst/>
            <a:gdLst>
              <a:gd name="T0" fmla="*/ 774700 w 774700"/>
              <a:gd name="T1" fmla="*/ 0 h 571500"/>
              <a:gd name="T2" fmla="*/ 533400 w 774700"/>
              <a:gd name="T3" fmla="*/ 139700 h 571500"/>
              <a:gd name="T4" fmla="*/ 254000 w 774700"/>
              <a:gd name="T5" fmla="*/ 279400 h 571500"/>
              <a:gd name="T6" fmla="*/ 101600 w 774700"/>
              <a:gd name="T7" fmla="*/ 381000 h 571500"/>
              <a:gd name="T8" fmla="*/ 0 w 774700"/>
              <a:gd name="T9" fmla="*/ 571500 h 5715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4700" h="571500">
                <a:moveTo>
                  <a:pt x="774700" y="0"/>
                </a:moveTo>
                <a:cubicBezTo>
                  <a:pt x="697441" y="46566"/>
                  <a:pt x="620183" y="93133"/>
                  <a:pt x="533400" y="139700"/>
                </a:cubicBezTo>
                <a:cubicBezTo>
                  <a:pt x="446617" y="186267"/>
                  <a:pt x="325967" y="239183"/>
                  <a:pt x="254000" y="279400"/>
                </a:cubicBezTo>
                <a:cubicBezTo>
                  <a:pt x="182033" y="319617"/>
                  <a:pt x="143933" y="332317"/>
                  <a:pt x="101600" y="381000"/>
                </a:cubicBezTo>
                <a:cubicBezTo>
                  <a:pt x="59267" y="429683"/>
                  <a:pt x="0" y="571500"/>
                  <a:pt x="0" y="571500"/>
                </a:cubicBezTo>
              </a:path>
            </a:pathLst>
          </a:custGeom>
          <a:noFill/>
          <a:ln w="57150" cap="flat" cmpd="sng">
            <a:solidFill>
              <a:srgbClr val="FF0000"/>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sz="1800"/>
          </a:p>
        </p:txBody>
      </p:sp>
      <p:sp>
        <p:nvSpPr>
          <p:cNvPr id="7" name="Freeform 6">
            <a:extLst>
              <a:ext uri="{FF2B5EF4-FFF2-40B4-BE49-F238E27FC236}">
                <a16:creationId xmlns:a16="http://schemas.microsoft.com/office/drawing/2014/main" id="{5A5862BE-F3EB-2042-8ABD-F40789266D70}"/>
              </a:ext>
            </a:extLst>
          </p:cNvPr>
          <p:cNvSpPr>
            <a:spLocks/>
          </p:cNvSpPr>
          <p:nvPr/>
        </p:nvSpPr>
        <p:spPr bwMode="auto">
          <a:xfrm>
            <a:off x="3395664" y="1522810"/>
            <a:ext cx="4450556" cy="4494609"/>
          </a:xfrm>
          <a:custGeom>
            <a:avLst/>
            <a:gdLst>
              <a:gd name="T0" fmla="*/ 5387443 w 5934652"/>
              <a:gd name="T1" fmla="*/ 26924 h 5993077"/>
              <a:gd name="T2" fmla="*/ 5615999 w 5934652"/>
              <a:gd name="T3" fmla="*/ 547578 h 5993077"/>
              <a:gd name="T4" fmla="*/ 5857251 w 5934652"/>
              <a:gd name="T5" fmla="*/ 763458 h 5993077"/>
              <a:gd name="T6" fmla="*/ 5844555 w 5934652"/>
              <a:gd name="T7" fmla="*/ 979340 h 5993077"/>
              <a:gd name="T8" fmla="*/ 5628697 w 5934652"/>
              <a:gd name="T9" fmla="*/ 1309510 h 5993077"/>
              <a:gd name="T10" fmla="*/ 5768369 w 5934652"/>
              <a:gd name="T11" fmla="*/ 1728574 h 5993077"/>
              <a:gd name="T12" fmla="*/ 5273165 w 5934652"/>
              <a:gd name="T13" fmla="*/ 2338120 h 5993077"/>
              <a:gd name="T14" fmla="*/ 5108097 w 5934652"/>
              <a:gd name="T15" fmla="*/ 2871472 h 5993077"/>
              <a:gd name="T16" fmla="*/ 5031913 w 5934652"/>
              <a:gd name="T17" fmla="*/ 3392126 h 5993077"/>
              <a:gd name="T18" fmla="*/ 5285863 w 5934652"/>
              <a:gd name="T19" fmla="*/ 3773092 h 5993077"/>
              <a:gd name="T20" fmla="*/ 5120795 w 5934652"/>
              <a:gd name="T21" fmla="*/ 4128660 h 5993077"/>
              <a:gd name="T22" fmla="*/ 4828751 w 5934652"/>
              <a:gd name="T23" fmla="*/ 4293746 h 5993077"/>
              <a:gd name="T24" fmla="*/ 4714475 w 5934652"/>
              <a:gd name="T25" fmla="*/ 4420736 h 5993077"/>
              <a:gd name="T26" fmla="*/ 4257363 w 5934652"/>
              <a:gd name="T27" fmla="*/ 5055678 h 5993077"/>
              <a:gd name="T28" fmla="*/ 4206573 w 5934652"/>
              <a:gd name="T29" fmla="*/ 5296958 h 5993077"/>
              <a:gd name="T30" fmla="*/ 4282759 w 5934652"/>
              <a:gd name="T31" fmla="*/ 5741418 h 5993077"/>
              <a:gd name="T32" fmla="*/ 3762159 w 5934652"/>
              <a:gd name="T33" fmla="*/ 5982696 h 5993077"/>
              <a:gd name="T34" fmla="*/ 3622487 w 5934652"/>
              <a:gd name="T35" fmla="*/ 5830310 h 5993077"/>
              <a:gd name="T36" fmla="*/ 3343141 w 5934652"/>
              <a:gd name="T37" fmla="*/ 5919202 h 5993077"/>
              <a:gd name="T38" fmla="*/ 2822543 w 5934652"/>
              <a:gd name="T39" fmla="*/ 5792214 h 5993077"/>
              <a:gd name="T40" fmla="*/ 2467011 w 5934652"/>
              <a:gd name="T41" fmla="*/ 5868407 h 5993077"/>
              <a:gd name="T42" fmla="*/ 638567 w 5934652"/>
              <a:gd name="T43" fmla="*/ 5957300 h 5993077"/>
              <a:gd name="T44" fmla="*/ 257641 w 5934652"/>
              <a:gd name="T45" fmla="*/ 5944600 h 5993077"/>
              <a:gd name="T46" fmla="*/ 371919 w 5934652"/>
              <a:gd name="T47" fmla="*/ 5335054 h 5993077"/>
              <a:gd name="T48" fmla="*/ 3691 w 5934652"/>
              <a:gd name="T49" fmla="*/ 4725508 h 5993077"/>
              <a:gd name="T50" fmla="*/ 536987 w 5934652"/>
              <a:gd name="T51" fmla="*/ 4001672 h 5993077"/>
              <a:gd name="T52" fmla="*/ 422709 w 5934652"/>
              <a:gd name="T53" fmla="*/ 3074654 h 5993077"/>
              <a:gd name="T54" fmla="*/ 651265 w 5934652"/>
              <a:gd name="T55" fmla="*/ 2452410 h 5993077"/>
              <a:gd name="T56" fmla="*/ 1489301 w 5934652"/>
              <a:gd name="T57" fmla="*/ 2020648 h 5993077"/>
              <a:gd name="T58" fmla="*/ 2035295 w 5934652"/>
              <a:gd name="T59" fmla="*/ 2439710 h 5993077"/>
              <a:gd name="T60" fmla="*/ 2708265 w 5934652"/>
              <a:gd name="T61" fmla="*/ 2439710 h 5993077"/>
              <a:gd name="T62" fmla="*/ 3292351 w 5934652"/>
              <a:gd name="T63" fmla="*/ 2033346 h 5993077"/>
              <a:gd name="T64" fmla="*/ 3736765 w 5934652"/>
              <a:gd name="T65" fmla="*/ 1576186 h 5993077"/>
              <a:gd name="T66" fmla="*/ 4282759 w 5934652"/>
              <a:gd name="T67" fmla="*/ 1157124 h 5993077"/>
              <a:gd name="T68" fmla="*/ 4828751 w 5934652"/>
              <a:gd name="T69" fmla="*/ 547578 h 5993077"/>
              <a:gd name="T70" fmla="*/ 5070005 w 5934652"/>
              <a:gd name="T71" fmla="*/ 242804 h 59930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934652" h="5993077">
                <a:moveTo>
                  <a:pt x="5223391" y="39626"/>
                </a:moveTo>
                <a:cubicBezTo>
                  <a:pt x="5276308" y="3643"/>
                  <a:pt x="5348274" y="-21757"/>
                  <a:pt x="5388491" y="26926"/>
                </a:cubicBezTo>
                <a:cubicBezTo>
                  <a:pt x="5428708" y="75609"/>
                  <a:pt x="5426591" y="244943"/>
                  <a:pt x="5464691" y="331726"/>
                </a:cubicBezTo>
                <a:cubicBezTo>
                  <a:pt x="5502791" y="418509"/>
                  <a:pt x="5617091" y="547626"/>
                  <a:pt x="5617091" y="547626"/>
                </a:cubicBezTo>
                <a:cubicBezTo>
                  <a:pt x="5644608" y="556093"/>
                  <a:pt x="5741974" y="562443"/>
                  <a:pt x="5782191" y="598426"/>
                </a:cubicBezTo>
                <a:cubicBezTo>
                  <a:pt x="5822408" y="634409"/>
                  <a:pt x="5832991" y="716959"/>
                  <a:pt x="5858391" y="763526"/>
                </a:cubicBezTo>
                <a:cubicBezTo>
                  <a:pt x="5883791" y="810093"/>
                  <a:pt x="5936708" y="841843"/>
                  <a:pt x="5934591" y="877826"/>
                </a:cubicBezTo>
                <a:cubicBezTo>
                  <a:pt x="5932474" y="913809"/>
                  <a:pt x="5873208" y="939209"/>
                  <a:pt x="5845691" y="979426"/>
                </a:cubicBezTo>
                <a:cubicBezTo>
                  <a:pt x="5818174" y="1019643"/>
                  <a:pt x="5805474" y="1064093"/>
                  <a:pt x="5769491" y="1119126"/>
                </a:cubicBezTo>
                <a:cubicBezTo>
                  <a:pt x="5733508" y="1174159"/>
                  <a:pt x="5653074" y="1252476"/>
                  <a:pt x="5629791" y="1309626"/>
                </a:cubicBezTo>
                <a:cubicBezTo>
                  <a:pt x="5606508" y="1366776"/>
                  <a:pt x="5606508" y="1392176"/>
                  <a:pt x="5629791" y="1462026"/>
                </a:cubicBezTo>
                <a:cubicBezTo>
                  <a:pt x="5653074" y="1531876"/>
                  <a:pt x="5771608" y="1646176"/>
                  <a:pt x="5769491" y="1728726"/>
                </a:cubicBezTo>
                <a:cubicBezTo>
                  <a:pt x="5767374" y="1811276"/>
                  <a:pt x="5699641" y="1855726"/>
                  <a:pt x="5617091" y="1957326"/>
                </a:cubicBezTo>
                <a:cubicBezTo>
                  <a:pt x="5534541" y="2058926"/>
                  <a:pt x="5341924" y="2238843"/>
                  <a:pt x="5274191" y="2338326"/>
                </a:cubicBezTo>
                <a:cubicBezTo>
                  <a:pt x="5206458" y="2437809"/>
                  <a:pt x="5238208" y="2465326"/>
                  <a:pt x="5210691" y="2554226"/>
                </a:cubicBezTo>
                <a:cubicBezTo>
                  <a:pt x="5183174" y="2643126"/>
                  <a:pt x="5126024" y="2774359"/>
                  <a:pt x="5109091" y="2871726"/>
                </a:cubicBezTo>
                <a:cubicBezTo>
                  <a:pt x="5092158" y="2969093"/>
                  <a:pt x="5121791" y="3051643"/>
                  <a:pt x="5109091" y="3138426"/>
                </a:cubicBezTo>
                <a:cubicBezTo>
                  <a:pt x="5096391" y="3225209"/>
                  <a:pt x="5013841" y="3297176"/>
                  <a:pt x="5032891" y="3392426"/>
                </a:cubicBezTo>
                <a:cubicBezTo>
                  <a:pt x="5051941" y="3487676"/>
                  <a:pt x="5181058" y="3646426"/>
                  <a:pt x="5223391" y="3709926"/>
                </a:cubicBezTo>
                <a:cubicBezTo>
                  <a:pt x="5265724" y="3773426"/>
                  <a:pt x="5291124" y="3731093"/>
                  <a:pt x="5286891" y="3773426"/>
                </a:cubicBezTo>
                <a:cubicBezTo>
                  <a:pt x="5282658" y="3815759"/>
                  <a:pt x="5225508" y="3904659"/>
                  <a:pt x="5197991" y="3963926"/>
                </a:cubicBezTo>
                <a:cubicBezTo>
                  <a:pt x="5170474" y="4023193"/>
                  <a:pt x="5168357" y="4095159"/>
                  <a:pt x="5121791" y="4129026"/>
                </a:cubicBezTo>
                <a:cubicBezTo>
                  <a:pt x="5075225" y="4162893"/>
                  <a:pt x="4967274" y="4139609"/>
                  <a:pt x="4918591" y="4167126"/>
                </a:cubicBezTo>
                <a:cubicBezTo>
                  <a:pt x="4869908" y="4194643"/>
                  <a:pt x="4844508" y="4260259"/>
                  <a:pt x="4829691" y="4294126"/>
                </a:cubicBezTo>
                <a:cubicBezTo>
                  <a:pt x="4814874" y="4327993"/>
                  <a:pt x="4848741" y="4349160"/>
                  <a:pt x="4829691" y="4370326"/>
                </a:cubicBezTo>
                <a:cubicBezTo>
                  <a:pt x="4810641" y="4391492"/>
                  <a:pt x="4764074" y="4357626"/>
                  <a:pt x="4715391" y="4421126"/>
                </a:cubicBezTo>
                <a:cubicBezTo>
                  <a:pt x="4666708" y="4484626"/>
                  <a:pt x="4613791" y="4645493"/>
                  <a:pt x="4537591" y="4751326"/>
                </a:cubicBezTo>
                <a:cubicBezTo>
                  <a:pt x="4461391" y="4857159"/>
                  <a:pt x="4313224" y="4967226"/>
                  <a:pt x="4258191" y="5056126"/>
                </a:cubicBezTo>
                <a:cubicBezTo>
                  <a:pt x="4203158" y="5145026"/>
                  <a:pt x="4215858" y="5244510"/>
                  <a:pt x="4207391" y="5284726"/>
                </a:cubicBezTo>
                <a:cubicBezTo>
                  <a:pt x="4198924" y="5324942"/>
                  <a:pt x="4207391" y="5297426"/>
                  <a:pt x="4207391" y="5297426"/>
                </a:cubicBezTo>
                <a:cubicBezTo>
                  <a:pt x="4207391" y="5339759"/>
                  <a:pt x="4194691" y="5464643"/>
                  <a:pt x="4207391" y="5538726"/>
                </a:cubicBezTo>
                <a:cubicBezTo>
                  <a:pt x="4220091" y="5612809"/>
                  <a:pt x="4243374" y="5669959"/>
                  <a:pt x="4283591" y="5741926"/>
                </a:cubicBezTo>
                <a:cubicBezTo>
                  <a:pt x="4323808" y="5813893"/>
                  <a:pt x="4535474" y="5930309"/>
                  <a:pt x="4448691" y="5970526"/>
                </a:cubicBezTo>
                <a:cubicBezTo>
                  <a:pt x="4361908" y="6010743"/>
                  <a:pt x="3864491" y="5985343"/>
                  <a:pt x="3762891" y="5983226"/>
                </a:cubicBezTo>
                <a:cubicBezTo>
                  <a:pt x="3661291" y="5981109"/>
                  <a:pt x="3862374" y="5983226"/>
                  <a:pt x="3839091" y="5957826"/>
                </a:cubicBezTo>
                <a:cubicBezTo>
                  <a:pt x="3815808" y="5932426"/>
                  <a:pt x="3688808" y="5847759"/>
                  <a:pt x="3623191" y="5830826"/>
                </a:cubicBezTo>
                <a:cubicBezTo>
                  <a:pt x="3557574" y="5813893"/>
                  <a:pt x="3491958" y="5841409"/>
                  <a:pt x="3445391" y="5856226"/>
                </a:cubicBezTo>
                <a:cubicBezTo>
                  <a:pt x="3398824" y="5871043"/>
                  <a:pt x="3392474" y="5932426"/>
                  <a:pt x="3343791" y="5919726"/>
                </a:cubicBezTo>
                <a:cubicBezTo>
                  <a:pt x="3295108" y="5907026"/>
                  <a:pt x="3240074" y="5801193"/>
                  <a:pt x="3153291" y="5780026"/>
                </a:cubicBezTo>
                <a:cubicBezTo>
                  <a:pt x="3066508" y="5758859"/>
                  <a:pt x="2931041" y="5777909"/>
                  <a:pt x="2823091" y="5792726"/>
                </a:cubicBezTo>
                <a:cubicBezTo>
                  <a:pt x="2715141" y="5807543"/>
                  <a:pt x="2564858" y="5856226"/>
                  <a:pt x="2505591" y="5868926"/>
                </a:cubicBezTo>
                <a:cubicBezTo>
                  <a:pt x="2446324" y="5881626"/>
                  <a:pt x="2475958" y="5854109"/>
                  <a:pt x="2467491" y="5868926"/>
                </a:cubicBezTo>
                <a:cubicBezTo>
                  <a:pt x="2459024" y="5883743"/>
                  <a:pt x="2759591" y="5943009"/>
                  <a:pt x="2454791" y="5957826"/>
                </a:cubicBezTo>
                <a:cubicBezTo>
                  <a:pt x="2149991" y="5972643"/>
                  <a:pt x="958308" y="5959943"/>
                  <a:pt x="638691" y="5957826"/>
                </a:cubicBezTo>
                <a:cubicBezTo>
                  <a:pt x="319074" y="5955709"/>
                  <a:pt x="600591" y="5947243"/>
                  <a:pt x="537091" y="5945126"/>
                </a:cubicBezTo>
                <a:cubicBezTo>
                  <a:pt x="473591" y="5943009"/>
                  <a:pt x="283091" y="5995926"/>
                  <a:pt x="257691" y="5945126"/>
                </a:cubicBezTo>
                <a:cubicBezTo>
                  <a:pt x="232291" y="5894326"/>
                  <a:pt x="365641" y="5741926"/>
                  <a:pt x="384691" y="5640326"/>
                </a:cubicBezTo>
                <a:cubicBezTo>
                  <a:pt x="403741" y="5538726"/>
                  <a:pt x="416441" y="5441359"/>
                  <a:pt x="371991" y="5335526"/>
                </a:cubicBezTo>
                <a:cubicBezTo>
                  <a:pt x="327541" y="5229693"/>
                  <a:pt x="179374" y="5106926"/>
                  <a:pt x="117991" y="5005326"/>
                </a:cubicBezTo>
                <a:cubicBezTo>
                  <a:pt x="56608" y="4903726"/>
                  <a:pt x="-17476" y="4814826"/>
                  <a:pt x="3691" y="4725926"/>
                </a:cubicBezTo>
                <a:cubicBezTo>
                  <a:pt x="24858" y="4637026"/>
                  <a:pt x="156091" y="4592576"/>
                  <a:pt x="244991" y="4471926"/>
                </a:cubicBezTo>
                <a:cubicBezTo>
                  <a:pt x="333891" y="4351276"/>
                  <a:pt x="484174" y="4167126"/>
                  <a:pt x="537091" y="4002026"/>
                </a:cubicBezTo>
                <a:cubicBezTo>
                  <a:pt x="590008" y="3836926"/>
                  <a:pt x="581541" y="3635843"/>
                  <a:pt x="562491" y="3481326"/>
                </a:cubicBezTo>
                <a:cubicBezTo>
                  <a:pt x="543441" y="3326809"/>
                  <a:pt x="437608" y="3193459"/>
                  <a:pt x="422791" y="3074926"/>
                </a:cubicBezTo>
                <a:cubicBezTo>
                  <a:pt x="407974" y="2956393"/>
                  <a:pt x="435491" y="2873843"/>
                  <a:pt x="473591" y="2770126"/>
                </a:cubicBezTo>
                <a:cubicBezTo>
                  <a:pt x="511691" y="2666409"/>
                  <a:pt x="554024" y="2543643"/>
                  <a:pt x="651391" y="2452626"/>
                </a:cubicBezTo>
                <a:cubicBezTo>
                  <a:pt x="748758" y="2361609"/>
                  <a:pt x="918091" y="2295993"/>
                  <a:pt x="1057791" y="2224026"/>
                </a:cubicBezTo>
                <a:cubicBezTo>
                  <a:pt x="1197491" y="2152059"/>
                  <a:pt x="1360474" y="2044109"/>
                  <a:pt x="1489591" y="2020826"/>
                </a:cubicBezTo>
                <a:cubicBezTo>
                  <a:pt x="1618708" y="1997543"/>
                  <a:pt x="1741474" y="2014476"/>
                  <a:pt x="1832491" y="2084326"/>
                </a:cubicBezTo>
                <a:cubicBezTo>
                  <a:pt x="1923508" y="2154176"/>
                  <a:pt x="1961608" y="2344676"/>
                  <a:pt x="2035691" y="2439926"/>
                </a:cubicBezTo>
                <a:cubicBezTo>
                  <a:pt x="2109774" y="2535176"/>
                  <a:pt x="2164808" y="2655826"/>
                  <a:pt x="2276991" y="2655826"/>
                </a:cubicBezTo>
                <a:cubicBezTo>
                  <a:pt x="2389174" y="2655826"/>
                  <a:pt x="2547924" y="2533059"/>
                  <a:pt x="2708791" y="2439926"/>
                </a:cubicBezTo>
                <a:cubicBezTo>
                  <a:pt x="2869658" y="2346793"/>
                  <a:pt x="3144824" y="2164759"/>
                  <a:pt x="3242191" y="2097026"/>
                </a:cubicBezTo>
                <a:cubicBezTo>
                  <a:pt x="3339558" y="2029293"/>
                  <a:pt x="3257008" y="2065276"/>
                  <a:pt x="3292991" y="2033526"/>
                </a:cubicBezTo>
                <a:cubicBezTo>
                  <a:pt x="3328974" y="2001776"/>
                  <a:pt x="3384008" y="1982726"/>
                  <a:pt x="3458091" y="1906526"/>
                </a:cubicBezTo>
                <a:cubicBezTo>
                  <a:pt x="3532174" y="1830326"/>
                  <a:pt x="3635891" y="1675809"/>
                  <a:pt x="3737491" y="1576326"/>
                </a:cubicBezTo>
                <a:cubicBezTo>
                  <a:pt x="3839091" y="1476843"/>
                  <a:pt x="3976674" y="1379476"/>
                  <a:pt x="4067691" y="1309626"/>
                </a:cubicBezTo>
                <a:cubicBezTo>
                  <a:pt x="4158708" y="1239776"/>
                  <a:pt x="4224324" y="1216493"/>
                  <a:pt x="4283591" y="1157226"/>
                </a:cubicBezTo>
                <a:cubicBezTo>
                  <a:pt x="4342858" y="1097959"/>
                  <a:pt x="4332274" y="1055626"/>
                  <a:pt x="4423291" y="954026"/>
                </a:cubicBezTo>
                <a:cubicBezTo>
                  <a:pt x="4514308" y="852426"/>
                  <a:pt x="4728091" y="653459"/>
                  <a:pt x="4829691" y="547626"/>
                </a:cubicBezTo>
                <a:cubicBezTo>
                  <a:pt x="4931291" y="441793"/>
                  <a:pt x="4992674" y="369826"/>
                  <a:pt x="5032891" y="319026"/>
                </a:cubicBezTo>
                <a:cubicBezTo>
                  <a:pt x="5073108" y="268226"/>
                  <a:pt x="5043474" y="287276"/>
                  <a:pt x="5070991" y="242826"/>
                </a:cubicBezTo>
                <a:cubicBezTo>
                  <a:pt x="5098508" y="198376"/>
                  <a:pt x="5170474" y="75609"/>
                  <a:pt x="5223391" y="39626"/>
                </a:cubicBezTo>
                <a:close/>
              </a:path>
            </a:pathLst>
          </a:custGeom>
          <a:noFill/>
          <a:ln w="57150" cap="flat" cmpd="sng">
            <a:solidFill>
              <a:srgbClr val="B6DCDF"/>
            </a:solidFill>
            <a:prstDash val="solid"/>
            <a:round/>
            <a:headEnd/>
            <a:tailEnd/>
          </a:ln>
          <a:effectLst>
            <a:outerShdw blurRad="40000" dist="23000" dir="5400000" rotWithShape="0">
              <a:srgbClr val="000000">
                <a:alpha val="34998"/>
              </a:srgbClr>
            </a:outerShdw>
          </a:effectLst>
        </p:spPr>
        <p:txBody>
          <a:bodyPr anchor="ctr"/>
          <a:lstStyle/>
          <a:p>
            <a:pPr>
              <a:defRPr/>
            </a:pPr>
            <a:endParaRPr lang="en-US" sz="1800"/>
          </a:p>
        </p:txBody>
      </p:sp>
      <p:sp>
        <p:nvSpPr>
          <p:cNvPr id="8" name="Oval 7">
            <a:extLst>
              <a:ext uri="{FF2B5EF4-FFF2-40B4-BE49-F238E27FC236}">
                <a16:creationId xmlns:a16="http://schemas.microsoft.com/office/drawing/2014/main" id="{B057F1BA-F82B-2C4D-81E8-3606791AF24D}"/>
              </a:ext>
            </a:extLst>
          </p:cNvPr>
          <p:cNvSpPr>
            <a:spLocks noChangeArrowheads="1"/>
          </p:cNvSpPr>
          <p:nvPr/>
        </p:nvSpPr>
        <p:spPr bwMode="auto">
          <a:xfrm flipH="1" flipV="1">
            <a:off x="5249466" y="5154217"/>
            <a:ext cx="146447" cy="140494"/>
          </a:xfrm>
          <a:prstGeom prst="ellipse">
            <a:avLst/>
          </a:prstGeom>
          <a:solidFill>
            <a:srgbClr val="D457FF"/>
          </a:solidFill>
          <a:ln>
            <a:noFill/>
          </a:ln>
          <a:effectLst>
            <a:outerShdw blurRad="40000" dist="23000" dir="5400000" rotWithShape="0">
              <a:srgbClr val="808080">
                <a:alpha val="34998"/>
              </a:srgbClr>
            </a:outerShdw>
          </a:effectLst>
        </p:spPr>
        <p:txBody>
          <a:bodyPr anchor="ct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defRPr/>
            </a:pPr>
            <a:endParaRPr lang="en-US" altLang="en-US" sz="1800">
              <a:solidFill>
                <a:srgbClr val="FFFFFF"/>
              </a:solidFill>
            </a:endParaRPr>
          </a:p>
        </p:txBody>
      </p:sp>
      <p:sp>
        <p:nvSpPr>
          <p:cNvPr id="98311" name="TextBox 10">
            <a:extLst>
              <a:ext uri="{FF2B5EF4-FFF2-40B4-BE49-F238E27FC236}">
                <a16:creationId xmlns:a16="http://schemas.microsoft.com/office/drawing/2014/main" id="{F929A053-6DFB-B74F-8D9B-D171D53DA665}"/>
              </a:ext>
            </a:extLst>
          </p:cNvPr>
          <p:cNvSpPr txBox="1">
            <a:spLocks noChangeArrowheads="1"/>
          </p:cNvSpPr>
          <p:nvPr/>
        </p:nvSpPr>
        <p:spPr bwMode="auto">
          <a:xfrm>
            <a:off x="1401366" y="1072754"/>
            <a:ext cx="142279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A classic American allopolyploid at origin:</a:t>
            </a:r>
          </a:p>
        </p:txBody>
      </p:sp>
      <p:sp>
        <p:nvSpPr>
          <p:cNvPr id="9" name="Freeform 8">
            <a:extLst>
              <a:ext uri="{FF2B5EF4-FFF2-40B4-BE49-F238E27FC236}">
                <a16:creationId xmlns:a16="http://schemas.microsoft.com/office/drawing/2014/main" id="{9DC3E6F4-7091-A14A-8169-46A950651ABA}"/>
              </a:ext>
            </a:extLst>
          </p:cNvPr>
          <p:cNvSpPr>
            <a:spLocks/>
          </p:cNvSpPr>
          <p:nvPr/>
        </p:nvSpPr>
        <p:spPr bwMode="auto">
          <a:xfrm>
            <a:off x="4055269" y="2214563"/>
            <a:ext cx="3263504" cy="3163491"/>
          </a:xfrm>
          <a:custGeom>
            <a:avLst/>
            <a:gdLst>
              <a:gd name="T0" fmla="*/ 9095 w 4352499"/>
              <a:gd name="T1" fmla="*/ 3634779 h 4217983"/>
              <a:gd name="T2" fmla="*/ 9095 w 4352499"/>
              <a:gd name="T3" fmla="*/ 3405110 h 4217983"/>
              <a:gd name="T4" fmla="*/ 103599 w 4352499"/>
              <a:gd name="T5" fmla="*/ 3148420 h 4217983"/>
              <a:gd name="T6" fmla="*/ 373615 w 4352499"/>
              <a:gd name="T7" fmla="*/ 3013320 h 4217983"/>
              <a:gd name="T8" fmla="*/ 373615 w 4352499"/>
              <a:gd name="T9" fmla="*/ 2689078 h 4217983"/>
              <a:gd name="T10" fmla="*/ 522126 w 4352499"/>
              <a:gd name="T11" fmla="*/ 2499938 h 4217983"/>
              <a:gd name="T12" fmla="*/ 819143 w 4352499"/>
              <a:gd name="T13" fmla="*/ 2418879 h 4217983"/>
              <a:gd name="T14" fmla="*/ 1008155 w 4352499"/>
              <a:gd name="T15" fmla="*/ 2567488 h 4217983"/>
              <a:gd name="T16" fmla="*/ 1062159 w 4352499"/>
              <a:gd name="T17" fmla="*/ 2621528 h 4217983"/>
              <a:gd name="T18" fmla="*/ 1318674 w 4352499"/>
              <a:gd name="T19" fmla="*/ 2594508 h 4217983"/>
              <a:gd name="T20" fmla="*/ 1588691 w 4352499"/>
              <a:gd name="T21" fmla="*/ 2418879 h 4217983"/>
              <a:gd name="T22" fmla="*/ 1804703 w 4352499"/>
              <a:gd name="T23" fmla="*/ 2337819 h 4217983"/>
              <a:gd name="T24" fmla="*/ 2196228 w 4352499"/>
              <a:gd name="T25" fmla="*/ 2256759 h 4217983"/>
              <a:gd name="T26" fmla="*/ 2425742 w 4352499"/>
              <a:gd name="T27" fmla="*/ 2054106 h 4217983"/>
              <a:gd name="T28" fmla="*/ 2749762 w 4352499"/>
              <a:gd name="T29" fmla="*/ 1851457 h 4217983"/>
              <a:gd name="T30" fmla="*/ 2979276 w 4352499"/>
              <a:gd name="T31" fmla="*/ 1689337 h 4217983"/>
              <a:gd name="T32" fmla="*/ 3262793 w 4352499"/>
              <a:gd name="T33" fmla="*/ 1324568 h 4217983"/>
              <a:gd name="T34" fmla="*/ 3370800 w 4352499"/>
              <a:gd name="T35" fmla="*/ 1148935 h 4217983"/>
              <a:gd name="T36" fmla="*/ 3613815 w 4352499"/>
              <a:gd name="T37" fmla="*/ 932776 h 4217983"/>
              <a:gd name="T38" fmla="*/ 3735322 w 4352499"/>
              <a:gd name="T39" fmla="*/ 743636 h 4217983"/>
              <a:gd name="T40" fmla="*/ 3829828 w 4352499"/>
              <a:gd name="T41" fmla="*/ 459926 h 4217983"/>
              <a:gd name="T42" fmla="*/ 3951335 w 4352499"/>
              <a:gd name="T43" fmla="*/ 243764 h 4217983"/>
              <a:gd name="T44" fmla="*/ 4099845 w 4352499"/>
              <a:gd name="T45" fmla="*/ 14094 h 4217983"/>
              <a:gd name="T46" fmla="*/ 4234853 w 4352499"/>
              <a:gd name="T47" fmla="*/ 54624 h 4217983"/>
              <a:gd name="T48" fmla="*/ 4248353 w 4352499"/>
              <a:gd name="T49" fmla="*/ 297804 h 4217983"/>
              <a:gd name="T50" fmla="*/ 4315857 w 4352499"/>
              <a:gd name="T51" fmla="*/ 622046 h 4217983"/>
              <a:gd name="T52" fmla="*/ 4342860 w 4352499"/>
              <a:gd name="T53" fmla="*/ 703106 h 4217983"/>
              <a:gd name="T54" fmla="*/ 4342860 w 4352499"/>
              <a:gd name="T55" fmla="*/ 919266 h 4217983"/>
              <a:gd name="T56" fmla="*/ 4275355 w 4352499"/>
              <a:gd name="T57" fmla="*/ 959795 h 4217983"/>
              <a:gd name="T58" fmla="*/ 4140347 w 4352499"/>
              <a:gd name="T59" fmla="*/ 1135425 h 4217983"/>
              <a:gd name="T60" fmla="*/ 3910833 w 4352499"/>
              <a:gd name="T61" fmla="*/ 1324568 h 4217983"/>
              <a:gd name="T62" fmla="*/ 3910833 w 4352499"/>
              <a:gd name="T63" fmla="*/ 1648807 h 4217983"/>
              <a:gd name="T64" fmla="*/ 3816327 w 4352499"/>
              <a:gd name="T65" fmla="*/ 1905497 h 4217983"/>
              <a:gd name="T66" fmla="*/ 3681319 w 4352499"/>
              <a:gd name="T67" fmla="*/ 2108146 h 4217983"/>
              <a:gd name="T68" fmla="*/ 3600314 w 4352499"/>
              <a:gd name="T69" fmla="*/ 2445898 h 4217983"/>
              <a:gd name="T70" fmla="*/ 3397801 w 4352499"/>
              <a:gd name="T71" fmla="*/ 2648548 h 4217983"/>
              <a:gd name="T72" fmla="*/ 3249293 w 4352499"/>
              <a:gd name="T73" fmla="*/ 2810668 h 4217983"/>
              <a:gd name="T74" fmla="*/ 2965775 w 4352499"/>
              <a:gd name="T75" fmla="*/ 3094380 h 4217983"/>
              <a:gd name="T76" fmla="*/ 2695759 w 4352499"/>
              <a:gd name="T77" fmla="*/ 3297030 h 4217983"/>
              <a:gd name="T78" fmla="*/ 2344736 w 4352499"/>
              <a:gd name="T79" fmla="*/ 3810412 h 4217983"/>
              <a:gd name="T80" fmla="*/ 2196228 w 4352499"/>
              <a:gd name="T81" fmla="*/ 4080611 h 4217983"/>
              <a:gd name="T82" fmla="*/ 1872207 w 4352499"/>
              <a:gd name="T83" fmla="*/ 4215711 h 4217983"/>
              <a:gd name="T84" fmla="*/ 1723699 w 4352499"/>
              <a:gd name="T85" fmla="*/ 4148161 h 4217983"/>
              <a:gd name="T86" fmla="*/ 1561689 w 4352499"/>
              <a:gd name="T87" fmla="*/ 3932001 h 4217983"/>
              <a:gd name="T88" fmla="*/ 1723699 w 4352499"/>
              <a:gd name="T89" fmla="*/ 3729349 h 4217983"/>
              <a:gd name="T90" fmla="*/ 1899209 w 4352499"/>
              <a:gd name="T91" fmla="*/ 3445639 h 4217983"/>
              <a:gd name="T92" fmla="*/ 1966714 w 4352499"/>
              <a:gd name="T93" fmla="*/ 3215970 h 4217983"/>
              <a:gd name="T94" fmla="*/ 1858708 w 4352499"/>
              <a:gd name="T95" fmla="*/ 3175440 h 4217983"/>
              <a:gd name="T96" fmla="*/ 1818206 w 4352499"/>
              <a:gd name="T97" fmla="*/ 2959280 h 4217983"/>
              <a:gd name="T98" fmla="*/ 1696697 w 4352499"/>
              <a:gd name="T99" fmla="*/ 2662058 h 4217983"/>
              <a:gd name="T100" fmla="*/ 1494184 w 4352499"/>
              <a:gd name="T101" fmla="*/ 2662058 h 4217983"/>
              <a:gd name="T102" fmla="*/ 1116162 w 4352499"/>
              <a:gd name="T103" fmla="*/ 3013320 h 4217983"/>
              <a:gd name="T104" fmla="*/ 1116162 w 4352499"/>
              <a:gd name="T105" fmla="*/ 3229480 h 4217983"/>
              <a:gd name="T106" fmla="*/ 954151 w 4352499"/>
              <a:gd name="T107" fmla="*/ 3405110 h 4217983"/>
              <a:gd name="T108" fmla="*/ 711136 w 4352499"/>
              <a:gd name="T109" fmla="*/ 3486169 h 4217983"/>
              <a:gd name="T110" fmla="*/ 576128 w 4352499"/>
              <a:gd name="T111" fmla="*/ 3526699 h 4217983"/>
              <a:gd name="T112" fmla="*/ 576128 w 4352499"/>
              <a:gd name="T113" fmla="*/ 3526699 h 4217983"/>
              <a:gd name="T114" fmla="*/ 576128 w 4352499"/>
              <a:gd name="T115" fmla="*/ 3526699 h 421798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4352499" h="4217983">
                <a:moveTo>
                  <a:pt x="9101" y="3634767"/>
                </a:moveTo>
                <a:cubicBezTo>
                  <a:pt x="1219" y="3560462"/>
                  <a:pt x="-6663" y="3486158"/>
                  <a:pt x="9101" y="3405098"/>
                </a:cubicBezTo>
                <a:cubicBezTo>
                  <a:pt x="24865" y="3324038"/>
                  <a:pt x="42881" y="3213706"/>
                  <a:pt x="103683" y="3148408"/>
                </a:cubicBezTo>
                <a:cubicBezTo>
                  <a:pt x="164485" y="3083110"/>
                  <a:pt x="328876" y="3089864"/>
                  <a:pt x="373915" y="3013308"/>
                </a:cubicBezTo>
                <a:cubicBezTo>
                  <a:pt x="418954" y="2936752"/>
                  <a:pt x="349144" y="2774632"/>
                  <a:pt x="373915" y="2689069"/>
                </a:cubicBezTo>
                <a:cubicBezTo>
                  <a:pt x="398686" y="2603506"/>
                  <a:pt x="448229" y="2544962"/>
                  <a:pt x="522543" y="2499929"/>
                </a:cubicBezTo>
                <a:cubicBezTo>
                  <a:pt x="596857" y="2454896"/>
                  <a:pt x="738730" y="2407612"/>
                  <a:pt x="819800" y="2418870"/>
                </a:cubicBezTo>
                <a:cubicBezTo>
                  <a:pt x="900870" y="2430128"/>
                  <a:pt x="968427" y="2533704"/>
                  <a:pt x="1008962" y="2567479"/>
                </a:cubicBezTo>
                <a:cubicBezTo>
                  <a:pt x="1049497" y="2601254"/>
                  <a:pt x="1011214" y="2617016"/>
                  <a:pt x="1063009" y="2621519"/>
                </a:cubicBezTo>
                <a:cubicBezTo>
                  <a:pt x="1114804" y="2626022"/>
                  <a:pt x="1231904" y="2628274"/>
                  <a:pt x="1319730" y="2594499"/>
                </a:cubicBezTo>
                <a:cubicBezTo>
                  <a:pt x="1407556" y="2560724"/>
                  <a:pt x="1508893" y="2461651"/>
                  <a:pt x="1589963" y="2418870"/>
                </a:cubicBezTo>
                <a:cubicBezTo>
                  <a:pt x="1671033" y="2376089"/>
                  <a:pt x="1704812" y="2364830"/>
                  <a:pt x="1806149" y="2337810"/>
                </a:cubicBezTo>
                <a:cubicBezTo>
                  <a:pt x="1907486" y="2310790"/>
                  <a:pt x="2094397" y="2304035"/>
                  <a:pt x="2197986" y="2256750"/>
                </a:cubicBezTo>
                <a:cubicBezTo>
                  <a:pt x="2301575" y="2209465"/>
                  <a:pt x="2335354" y="2121650"/>
                  <a:pt x="2427684" y="2054100"/>
                </a:cubicBezTo>
                <a:cubicBezTo>
                  <a:pt x="2520014" y="1986550"/>
                  <a:pt x="2659635" y="1912246"/>
                  <a:pt x="2751964" y="1851451"/>
                </a:cubicBezTo>
                <a:cubicBezTo>
                  <a:pt x="2844293" y="1790656"/>
                  <a:pt x="2896087" y="1777146"/>
                  <a:pt x="2981661" y="1689331"/>
                </a:cubicBezTo>
                <a:cubicBezTo>
                  <a:pt x="3067235" y="1601516"/>
                  <a:pt x="3200100" y="1414628"/>
                  <a:pt x="3265406" y="1324562"/>
                </a:cubicBezTo>
                <a:cubicBezTo>
                  <a:pt x="3330712" y="1234496"/>
                  <a:pt x="3314949" y="1214230"/>
                  <a:pt x="3373499" y="1148932"/>
                </a:cubicBezTo>
                <a:cubicBezTo>
                  <a:pt x="3432049" y="1083634"/>
                  <a:pt x="3555906" y="1000323"/>
                  <a:pt x="3616708" y="932773"/>
                </a:cubicBezTo>
                <a:cubicBezTo>
                  <a:pt x="3677510" y="865223"/>
                  <a:pt x="3702282" y="822441"/>
                  <a:pt x="3738313" y="743633"/>
                </a:cubicBezTo>
                <a:cubicBezTo>
                  <a:pt x="3774344" y="664825"/>
                  <a:pt x="3796863" y="543234"/>
                  <a:pt x="3832894" y="459923"/>
                </a:cubicBezTo>
                <a:cubicBezTo>
                  <a:pt x="3868925" y="376611"/>
                  <a:pt x="3909460" y="318069"/>
                  <a:pt x="3954499" y="243764"/>
                </a:cubicBezTo>
                <a:cubicBezTo>
                  <a:pt x="3999538" y="169459"/>
                  <a:pt x="4055836" y="45617"/>
                  <a:pt x="4103127" y="14094"/>
                </a:cubicBezTo>
                <a:cubicBezTo>
                  <a:pt x="4150418" y="-17429"/>
                  <a:pt x="4213473" y="7339"/>
                  <a:pt x="4238244" y="54624"/>
                </a:cubicBezTo>
                <a:cubicBezTo>
                  <a:pt x="4263015" y="101909"/>
                  <a:pt x="4238244" y="203234"/>
                  <a:pt x="4251755" y="297804"/>
                </a:cubicBezTo>
                <a:cubicBezTo>
                  <a:pt x="4265266" y="392374"/>
                  <a:pt x="4303549" y="554493"/>
                  <a:pt x="4319313" y="622043"/>
                </a:cubicBezTo>
                <a:cubicBezTo>
                  <a:pt x="4335077" y="689593"/>
                  <a:pt x="4341833" y="653566"/>
                  <a:pt x="4346337" y="703103"/>
                </a:cubicBezTo>
                <a:cubicBezTo>
                  <a:pt x="4350841" y="752640"/>
                  <a:pt x="4357597" y="876481"/>
                  <a:pt x="4346337" y="919263"/>
                </a:cubicBezTo>
                <a:cubicBezTo>
                  <a:pt x="4335077" y="962045"/>
                  <a:pt x="4312557" y="923765"/>
                  <a:pt x="4278778" y="959792"/>
                </a:cubicBezTo>
                <a:cubicBezTo>
                  <a:pt x="4244999" y="995818"/>
                  <a:pt x="4204464" y="1074627"/>
                  <a:pt x="4143662" y="1135422"/>
                </a:cubicBezTo>
                <a:cubicBezTo>
                  <a:pt x="4082860" y="1196217"/>
                  <a:pt x="3952247" y="1238999"/>
                  <a:pt x="3913964" y="1324562"/>
                </a:cubicBezTo>
                <a:cubicBezTo>
                  <a:pt x="3875681" y="1410125"/>
                  <a:pt x="3929727" y="1551980"/>
                  <a:pt x="3913964" y="1648801"/>
                </a:cubicBezTo>
                <a:cubicBezTo>
                  <a:pt x="3898201" y="1745622"/>
                  <a:pt x="3857666" y="1828935"/>
                  <a:pt x="3819383" y="1905491"/>
                </a:cubicBezTo>
                <a:cubicBezTo>
                  <a:pt x="3781100" y="1982047"/>
                  <a:pt x="3720297" y="2018074"/>
                  <a:pt x="3684266" y="2108140"/>
                </a:cubicBezTo>
                <a:cubicBezTo>
                  <a:pt x="3648235" y="2198206"/>
                  <a:pt x="3650488" y="2355823"/>
                  <a:pt x="3603197" y="2445889"/>
                </a:cubicBezTo>
                <a:cubicBezTo>
                  <a:pt x="3555906" y="2535955"/>
                  <a:pt x="3459073" y="2587744"/>
                  <a:pt x="3400522" y="2648539"/>
                </a:cubicBezTo>
                <a:cubicBezTo>
                  <a:pt x="3341971" y="2709334"/>
                  <a:pt x="3323956" y="2736354"/>
                  <a:pt x="3251894" y="2810659"/>
                </a:cubicBezTo>
                <a:cubicBezTo>
                  <a:pt x="3179832" y="2884964"/>
                  <a:pt x="3060479" y="3013308"/>
                  <a:pt x="2968150" y="3094368"/>
                </a:cubicBezTo>
                <a:cubicBezTo>
                  <a:pt x="2875821" y="3175428"/>
                  <a:pt x="2801506" y="3177680"/>
                  <a:pt x="2697917" y="3297018"/>
                </a:cubicBezTo>
                <a:cubicBezTo>
                  <a:pt x="2594328" y="3416356"/>
                  <a:pt x="2429936" y="3679801"/>
                  <a:pt x="2346614" y="3810397"/>
                </a:cubicBezTo>
                <a:cubicBezTo>
                  <a:pt x="2263292" y="3940993"/>
                  <a:pt x="2276804" y="4013046"/>
                  <a:pt x="2197986" y="4080596"/>
                </a:cubicBezTo>
                <a:cubicBezTo>
                  <a:pt x="2119168" y="4148146"/>
                  <a:pt x="1952525" y="4204438"/>
                  <a:pt x="1873707" y="4215696"/>
                </a:cubicBezTo>
                <a:cubicBezTo>
                  <a:pt x="1794889" y="4226954"/>
                  <a:pt x="1776873" y="4195431"/>
                  <a:pt x="1725079" y="4148146"/>
                </a:cubicBezTo>
                <a:cubicBezTo>
                  <a:pt x="1673285" y="4100861"/>
                  <a:pt x="1562940" y="4001787"/>
                  <a:pt x="1562940" y="3931986"/>
                </a:cubicBezTo>
                <a:cubicBezTo>
                  <a:pt x="1562940" y="3862185"/>
                  <a:pt x="1668781" y="3810397"/>
                  <a:pt x="1725079" y="3729337"/>
                </a:cubicBezTo>
                <a:cubicBezTo>
                  <a:pt x="1781377" y="3648277"/>
                  <a:pt x="1860195" y="3531190"/>
                  <a:pt x="1900730" y="3445627"/>
                </a:cubicBezTo>
                <a:cubicBezTo>
                  <a:pt x="1941265" y="3360064"/>
                  <a:pt x="1975045" y="3260991"/>
                  <a:pt x="1968289" y="3215958"/>
                </a:cubicBezTo>
                <a:cubicBezTo>
                  <a:pt x="1961533" y="3170925"/>
                  <a:pt x="1884967" y="3218210"/>
                  <a:pt x="1860196" y="3175428"/>
                </a:cubicBezTo>
                <a:cubicBezTo>
                  <a:pt x="1835425" y="3132646"/>
                  <a:pt x="1846684" y="3044831"/>
                  <a:pt x="1819661" y="2959268"/>
                </a:cubicBezTo>
                <a:cubicBezTo>
                  <a:pt x="1792638" y="2873705"/>
                  <a:pt x="1752103" y="2711585"/>
                  <a:pt x="1698056" y="2662049"/>
                </a:cubicBezTo>
                <a:cubicBezTo>
                  <a:pt x="1644009" y="2612513"/>
                  <a:pt x="1592214" y="2603506"/>
                  <a:pt x="1495381" y="2662049"/>
                </a:cubicBezTo>
                <a:cubicBezTo>
                  <a:pt x="1398548" y="2720592"/>
                  <a:pt x="1180110" y="2918738"/>
                  <a:pt x="1117056" y="3013308"/>
                </a:cubicBezTo>
                <a:cubicBezTo>
                  <a:pt x="1054002" y="3107878"/>
                  <a:pt x="1144079" y="3164170"/>
                  <a:pt x="1117056" y="3229468"/>
                </a:cubicBezTo>
                <a:cubicBezTo>
                  <a:pt x="1090033" y="3294766"/>
                  <a:pt x="1022474" y="3362316"/>
                  <a:pt x="954916" y="3405098"/>
                </a:cubicBezTo>
                <a:cubicBezTo>
                  <a:pt x="887358" y="3447880"/>
                  <a:pt x="774760" y="3465892"/>
                  <a:pt x="711706" y="3486157"/>
                </a:cubicBezTo>
                <a:cubicBezTo>
                  <a:pt x="648652" y="3506422"/>
                  <a:pt x="576590" y="3526687"/>
                  <a:pt x="576590" y="3526687"/>
                </a:cubicBezTo>
              </a:path>
            </a:pathLst>
          </a:custGeom>
          <a:noFill/>
          <a:ln w="25400" cap="flat" cmpd="sng">
            <a:solidFill>
              <a:srgbClr val="D457FF"/>
            </a:solidFill>
            <a:prstDash val="solid"/>
            <a:round/>
            <a:headEnd/>
            <a:tailEnd/>
          </a:ln>
          <a:effectLst>
            <a:outerShdw blurRad="40000" dist="20000" dir="5400000" rotWithShape="0">
              <a:srgbClr val="000000">
                <a:alpha val="37999"/>
              </a:srgbClr>
            </a:outerShdw>
          </a:effectLst>
        </p:spPr>
        <p:txBody>
          <a:bodyPr anchor="ctr"/>
          <a:lstStyle/>
          <a:p>
            <a:pPr>
              <a:defRPr/>
            </a:pPr>
            <a:endParaRPr lang="en-US" sz="1800"/>
          </a:p>
        </p:txBody>
      </p:sp>
    </p:spTree>
    <p:extLst>
      <p:ext uri="{BB962C8B-B14F-4D97-AF65-F5344CB8AC3E}">
        <p14:creationId xmlns:p14="http://schemas.microsoft.com/office/powerpoint/2010/main" val="391367272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extBox 4">
            <a:extLst>
              <a:ext uri="{FF2B5EF4-FFF2-40B4-BE49-F238E27FC236}">
                <a16:creationId xmlns:a16="http://schemas.microsoft.com/office/drawing/2014/main" id="{77F3D051-2330-7F42-B352-FDB8CC19B303}"/>
              </a:ext>
            </a:extLst>
          </p:cNvPr>
          <p:cNvSpPr txBox="1">
            <a:spLocks noChangeArrowheads="1"/>
          </p:cNvSpPr>
          <p:nvPr/>
        </p:nvSpPr>
        <p:spPr bwMode="auto">
          <a:xfrm>
            <a:off x="1357314" y="1285876"/>
            <a:ext cx="64805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1800" b="1"/>
              <a:t>Biogeography of the northeast North American serpentine tetraploid </a:t>
            </a:r>
            <a:r>
              <a:rPr lang="en-US" altLang="en-US" sz="1800" b="1" i="1"/>
              <a:t>Adiantum viridimontanum</a:t>
            </a:r>
          </a:p>
        </p:txBody>
      </p:sp>
      <p:pic>
        <p:nvPicPr>
          <p:cNvPr id="100354" name="Picture 1">
            <a:extLst>
              <a:ext uri="{FF2B5EF4-FFF2-40B4-BE49-F238E27FC236}">
                <a16:creationId xmlns:a16="http://schemas.microsoft.com/office/drawing/2014/main" id="{935B604B-129E-F94F-A053-09FE9D162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826" y="1877617"/>
            <a:ext cx="2351485" cy="2983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5" name="Picture 3">
            <a:extLst>
              <a:ext uri="{FF2B5EF4-FFF2-40B4-BE49-F238E27FC236}">
                <a16:creationId xmlns:a16="http://schemas.microsoft.com/office/drawing/2014/main" id="{97A574BB-152A-6840-8752-73A48F6461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4797" y="1908573"/>
            <a:ext cx="1941909" cy="2912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6" name="Picture 6">
            <a:extLst>
              <a:ext uri="{FF2B5EF4-FFF2-40B4-BE49-F238E27FC236}">
                <a16:creationId xmlns:a16="http://schemas.microsoft.com/office/drawing/2014/main" id="{8FE250E2-D431-1A44-A695-2E75DF46B9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2316" y="1927622"/>
            <a:ext cx="1000125" cy="1284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7" name="Picture 7">
            <a:extLst>
              <a:ext uri="{FF2B5EF4-FFF2-40B4-BE49-F238E27FC236}">
                <a16:creationId xmlns:a16="http://schemas.microsoft.com/office/drawing/2014/main" id="{F28CA9B2-476B-F74C-9CFE-04807D36D6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4916" y="3323035"/>
            <a:ext cx="3057525" cy="207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8" name="TextBox 8">
            <a:extLst>
              <a:ext uri="{FF2B5EF4-FFF2-40B4-BE49-F238E27FC236}">
                <a16:creationId xmlns:a16="http://schemas.microsoft.com/office/drawing/2014/main" id="{CAD6804D-8280-FF48-8988-1E0C0DE3D146}"/>
              </a:ext>
            </a:extLst>
          </p:cNvPr>
          <p:cNvSpPr txBox="1">
            <a:spLocks noChangeArrowheads="1"/>
          </p:cNvSpPr>
          <p:nvPr/>
        </p:nvSpPr>
        <p:spPr bwMode="auto">
          <a:xfrm>
            <a:off x="1210866" y="4831556"/>
            <a:ext cx="1666875"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125" i="1"/>
              <a:t>Work of Cathy Paris and Morgan Southgate, encouraged and supported by Don Avery </a:t>
            </a:r>
            <a:endParaRPr lang="en-US" altLang="en-US" sz="1125"/>
          </a:p>
        </p:txBody>
      </p:sp>
    </p:spTree>
    <p:extLst>
      <p:ext uri="{BB962C8B-B14F-4D97-AF65-F5344CB8AC3E}">
        <p14:creationId xmlns:p14="http://schemas.microsoft.com/office/powerpoint/2010/main" val="390008580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7" name="Picture 2">
            <a:extLst>
              <a:ext uri="{FF2B5EF4-FFF2-40B4-BE49-F238E27FC236}">
                <a16:creationId xmlns:a16="http://schemas.microsoft.com/office/drawing/2014/main" id="{0C2F31AA-4821-1E45-9767-9A37F374D5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156" y="2803923"/>
            <a:ext cx="6630591" cy="2368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Rectangle 19">
            <a:extLst>
              <a:ext uri="{FF2B5EF4-FFF2-40B4-BE49-F238E27FC236}">
                <a16:creationId xmlns:a16="http://schemas.microsoft.com/office/drawing/2014/main" id="{270F3AE5-C781-8B4C-A0CB-C6F8569E5648}"/>
              </a:ext>
            </a:extLst>
          </p:cNvPr>
          <p:cNvSpPr/>
          <p:nvPr/>
        </p:nvSpPr>
        <p:spPr>
          <a:xfrm>
            <a:off x="1250156" y="2552700"/>
            <a:ext cx="6729413" cy="1157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pic>
        <p:nvPicPr>
          <p:cNvPr id="101379" name="Picture 2">
            <a:extLst>
              <a:ext uri="{FF2B5EF4-FFF2-40B4-BE49-F238E27FC236}">
                <a16:creationId xmlns:a16="http://schemas.microsoft.com/office/drawing/2014/main" id="{1377A7DC-1123-E54D-AD35-5B9CA5A49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1291" y="1608535"/>
            <a:ext cx="1298972" cy="1960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80" name="Picture 3">
            <a:extLst>
              <a:ext uri="{FF2B5EF4-FFF2-40B4-BE49-F238E27FC236}">
                <a16:creationId xmlns:a16="http://schemas.microsoft.com/office/drawing/2014/main" id="{2F0945FD-22FF-0444-81DA-89D9F506D0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9153" y="1609725"/>
            <a:ext cx="1309688"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 Box 4">
            <a:extLst>
              <a:ext uri="{FF2B5EF4-FFF2-40B4-BE49-F238E27FC236}">
                <a16:creationId xmlns:a16="http://schemas.microsoft.com/office/drawing/2014/main" id="{0BFE6B28-29B6-2941-A07B-946C31A64AF4}"/>
              </a:ext>
            </a:extLst>
          </p:cNvPr>
          <p:cNvSpPr txBox="1">
            <a:spLocks noChangeArrowheads="1"/>
          </p:cNvSpPr>
          <p:nvPr/>
        </p:nvSpPr>
        <p:spPr bwMode="auto">
          <a:xfrm>
            <a:off x="1678781" y="-385763"/>
            <a:ext cx="1342034" cy="213905"/>
          </a:xfrm>
          <a:prstGeom prst="rect">
            <a:avLst/>
          </a:prstGeom>
          <a:noFill/>
          <a:ln>
            <a:noFill/>
          </a:ln>
          <a:effectLst/>
        </p:spPr>
        <p:txBody>
          <a:bodyPr wrap="none">
            <a:spAutoFit/>
          </a:bodyPr>
          <a:lstStyle/>
          <a:p>
            <a:pPr>
              <a:defRPr/>
            </a:pPr>
            <a:r>
              <a:rPr lang="en-US" sz="790" b="1" i="1" dirty="0">
                <a:solidFill>
                  <a:schemeClr val="tx2"/>
                </a:solidFill>
              </a:rPr>
              <a:t>Adiantum </a:t>
            </a:r>
            <a:r>
              <a:rPr lang="en-US" sz="790" b="1" i="1" dirty="0" err="1">
                <a:solidFill>
                  <a:schemeClr val="tx2"/>
                </a:solidFill>
              </a:rPr>
              <a:t>pedatum</a:t>
            </a:r>
            <a:r>
              <a:rPr lang="en-US" sz="790" b="1" dirty="0">
                <a:solidFill>
                  <a:schemeClr val="tx2"/>
                </a:solidFill>
              </a:rPr>
              <a:t> - Japan</a:t>
            </a:r>
            <a:endParaRPr lang="en-US" sz="790" dirty="0">
              <a:solidFill>
                <a:schemeClr val="tx2"/>
              </a:solidFill>
            </a:endParaRPr>
          </a:p>
        </p:txBody>
      </p:sp>
      <p:grpSp>
        <p:nvGrpSpPr>
          <p:cNvPr id="101382" name="Group 1">
            <a:extLst>
              <a:ext uri="{FF2B5EF4-FFF2-40B4-BE49-F238E27FC236}">
                <a16:creationId xmlns:a16="http://schemas.microsoft.com/office/drawing/2014/main" id="{CD1A7B7E-66C3-C44C-BF30-F8CC9A8F9280}"/>
              </a:ext>
            </a:extLst>
          </p:cNvPr>
          <p:cNvGrpSpPr>
            <a:grpSpLocks/>
          </p:cNvGrpSpPr>
          <p:nvPr/>
        </p:nvGrpSpPr>
        <p:grpSpPr bwMode="auto">
          <a:xfrm>
            <a:off x="1278731" y="4082653"/>
            <a:ext cx="5672138" cy="812006"/>
            <a:chOff x="280173" y="3320840"/>
            <a:chExt cx="10083027" cy="1443665"/>
          </a:xfrm>
        </p:grpSpPr>
        <p:sp>
          <p:nvSpPr>
            <p:cNvPr id="4" name="Freeform 3">
              <a:extLst>
                <a:ext uri="{FF2B5EF4-FFF2-40B4-BE49-F238E27FC236}">
                  <a16:creationId xmlns:a16="http://schemas.microsoft.com/office/drawing/2014/main" id="{28A9BF2A-835E-F04C-996F-96B559342C2F}"/>
                </a:ext>
              </a:extLst>
            </p:cNvPr>
            <p:cNvSpPr/>
            <p:nvPr/>
          </p:nvSpPr>
          <p:spPr>
            <a:xfrm>
              <a:off x="2546950" y="4068074"/>
              <a:ext cx="717494" cy="442414"/>
            </a:xfrm>
            <a:custGeom>
              <a:avLst/>
              <a:gdLst>
                <a:gd name="connsiteX0" fmla="*/ 619828 w 711882"/>
                <a:gd name="connsiteY0" fmla="*/ 42958 h 405036"/>
                <a:gd name="connsiteX1" fmla="*/ 558459 w 711882"/>
                <a:gd name="connsiteY1" fmla="*/ 55232 h 405036"/>
                <a:gd name="connsiteX2" fmla="*/ 540048 w 711882"/>
                <a:gd name="connsiteY2" fmla="*/ 67506 h 405036"/>
                <a:gd name="connsiteX3" fmla="*/ 503227 w 711882"/>
                <a:gd name="connsiteY3" fmla="*/ 79779 h 405036"/>
                <a:gd name="connsiteX4" fmla="*/ 466405 w 711882"/>
                <a:gd name="connsiteY4" fmla="*/ 98190 h 405036"/>
                <a:gd name="connsiteX5" fmla="*/ 447994 w 711882"/>
                <a:gd name="connsiteY5" fmla="*/ 110464 h 405036"/>
                <a:gd name="connsiteX6" fmla="*/ 435721 w 711882"/>
                <a:gd name="connsiteY6" fmla="*/ 128875 h 405036"/>
                <a:gd name="connsiteX7" fmla="*/ 417310 w 711882"/>
                <a:gd name="connsiteY7" fmla="*/ 135012 h 405036"/>
                <a:gd name="connsiteX8" fmla="*/ 380488 w 711882"/>
                <a:gd name="connsiteY8" fmla="*/ 153422 h 405036"/>
                <a:gd name="connsiteX9" fmla="*/ 276161 w 711882"/>
                <a:gd name="connsiteY9" fmla="*/ 135012 h 405036"/>
                <a:gd name="connsiteX10" fmla="*/ 257750 w 711882"/>
                <a:gd name="connsiteY10" fmla="*/ 128875 h 405036"/>
                <a:gd name="connsiteX11" fmla="*/ 239339 w 711882"/>
                <a:gd name="connsiteY11" fmla="*/ 122738 h 405036"/>
                <a:gd name="connsiteX12" fmla="*/ 214792 w 711882"/>
                <a:gd name="connsiteY12" fmla="*/ 92053 h 405036"/>
                <a:gd name="connsiteX13" fmla="*/ 196381 w 711882"/>
                <a:gd name="connsiteY13" fmla="*/ 79779 h 405036"/>
                <a:gd name="connsiteX14" fmla="*/ 177970 w 711882"/>
                <a:gd name="connsiteY14" fmla="*/ 61369 h 405036"/>
                <a:gd name="connsiteX15" fmla="*/ 141149 w 711882"/>
                <a:gd name="connsiteY15" fmla="*/ 49095 h 405036"/>
                <a:gd name="connsiteX16" fmla="*/ 42958 w 711882"/>
                <a:gd name="connsiteY16" fmla="*/ 55232 h 405036"/>
                <a:gd name="connsiteX17" fmla="*/ 24547 w 711882"/>
                <a:gd name="connsiteY17" fmla="*/ 61369 h 405036"/>
                <a:gd name="connsiteX18" fmla="*/ 12274 w 711882"/>
                <a:gd name="connsiteY18" fmla="*/ 98190 h 405036"/>
                <a:gd name="connsiteX19" fmla="*/ 0 w 711882"/>
                <a:gd name="connsiteY19" fmla="*/ 141149 h 405036"/>
                <a:gd name="connsiteX20" fmla="*/ 6137 w 711882"/>
                <a:gd name="connsiteY20" fmla="*/ 239339 h 405036"/>
                <a:gd name="connsiteX21" fmla="*/ 18411 w 711882"/>
                <a:gd name="connsiteY21" fmla="*/ 257750 h 405036"/>
                <a:gd name="connsiteX22" fmla="*/ 30684 w 711882"/>
                <a:gd name="connsiteY22" fmla="*/ 294571 h 405036"/>
                <a:gd name="connsiteX23" fmla="*/ 36821 w 711882"/>
                <a:gd name="connsiteY23" fmla="*/ 312982 h 405036"/>
                <a:gd name="connsiteX24" fmla="*/ 49095 w 711882"/>
                <a:gd name="connsiteY24" fmla="*/ 349804 h 405036"/>
                <a:gd name="connsiteX25" fmla="*/ 55232 w 711882"/>
                <a:gd name="connsiteY25" fmla="*/ 368214 h 405036"/>
                <a:gd name="connsiteX26" fmla="*/ 73643 w 711882"/>
                <a:gd name="connsiteY26" fmla="*/ 380488 h 405036"/>
                <a:gd name="connsiteX27" fmla="*/ 85917 w 711882"/>
                <a:gd name="connsiteY27" fmla="*/ 398899 h 405036"/>
                <a:gd name="connsiteX28" fmla="*/ 104327 w 711882"/>
                <a:gd name="connsiteY28" fmla="*/ 405036 h 405036"/>
                <a:gd name="connsiteX29" fmla="*/ 405036 w 711882"/>
                <a:gd name="connsiteY29" fmla="*/ 398899 h 405036"/>
                <a:gd name="connsiteX30" fmla="*/ 466405 w 711882"/>
                <a:gd name="connsiteY30" fmla="*/ 380488 h 405036"/>
                <a:gd name="connsiteX31" fmla="*/ 503227 w 711882"/>
                <a:gd name="connsiteY31" fmla="*/ 355941 h 405036"/>
                <a:gd name="connsiteX32" fmla="*/ 521637 w 711882"/>
                <a:gd name="connsiteY32" fmla="*/ 343667 h 405036"/>
                <a:gd name="connsiteX33" fmla="*/ 533911 w 711882"/>
                <a:gd name="connsiteY33" fmla="*/ 325256 h 405036"/>
                <a:gd name="connsiteX34" fmla="*/ 552322 w 711882"/>
                <a:gd name="connsiteY34" fmla="*/ 319119 h 405036"/>
                <a:gd name="connsiteX35" fmla="*/ 558459 w 711882"/>
                <a:gd name="connsiteY35" fmla="*/ 300708 h 405036"/>
                <a:gd name="connsiteX36" fmla="*/ 576870 w 711882"/>
                <a:gd name="connsiteY36" fmla="*/ 288435 h 405036"/>
                <a:gd name="connsiteX37" fmla="*/ 595280 w 711882"/>
                <a:gd name="connsiteY37" fmla="*/ 190244 h 405036"/>
                <a:gd name="connsiteX38" fmla="*/ 613691 w 711882"/>
                <a:gd name="connsiteY38" fmla="*/ 177970 h 405036"/>
                <a:gd name="connsiteX39" fmla="*/ 632102 w 711882"/>
                <a:gd name="connsiteY39" fmla="*/ 159559 h 405036"/>
                <a:gd name="connsiteX40" fmla="*/ 687334 w 711882"/>
                <a:gd name="connsiteY40" fmla="*/ 128875 h 405036"/>
                <a:gd name="connsiteX41" fmla="*/ 711882 w 711882"/>
                <a:gd name="connsiteY41" fmla="*/ 73643 h 405036"/>
                <a:gd name="connsiteX42" fmla="*/ 705745 w 711882"/>
                <a:gd name="connsiteY42" fmla="*/ 55232 h 405036"/>
                <a:gd name="connsiteX43" fmla="*/ 650513 w 711882"/>
                <a:gd name="connsiteY43" fmla="*/ 12273 h 405036"/>
                <a:gd name="connsiteX44" fmla="*/ 632102 w 711882"/>
                <a:gd name="connsiteY44" fmla="*/ 0 h 405036"/>
                <a:gd name="connsiteX45" fmla="*/ 619828 w 711882"/>
                <a:gd name="connsiteY45" fmla="*/ 42958 h 40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11882" h="405036">
                  <a:moveTo>
                    <a:pt x="619828" y="42958"/>
                  </a:moveTo>
                  <a:cubicBezTo>
                    <a:pt x="603997" y="45220"/>
                    <a:pt x="575597" y="46663"/>
                    <a:pt x="558459" y="55232"/>
                  </a:cubicBezTo>
                  <a:cubicBezTo>
                    <a:pt x="551862" y="58531"/>
                    <a:pt x="546788" y="64510"/>
                    <a:pt x="540048" y="67506"/>
                  </a:cubicBezTo>
                  <a:cubicBezTo>
                    <a:pt x="528226" y="72760"/>
                    <a:pt x="503227" y="79779"/>
                    <a:pt x="503227" y="79779"/>
                  </a:cubicBezTo>
                  <a:cubicBezTo>
                    <a:pt x="450464" y="114955"/>
                    <a:pt x="517222" y="72782"/>
                    <a:pt x="466405" y="98190"/>
                  </a:cubicBezTo>
                  <a:cubicBezTo>
                    <a:pt x="459808" y="101489"/>
                    <a:pt x="454131" y="106373"/>
                    <a:pt x="447994" y="110464"/>
                  </a:cubicBezTo>
                  <a:cubicBezTo>
                    <a:pt x="443903" y="116601"/>
                    <a:pt x="441480" y="124267"/>
                    <a:pt x="435721" y="128875"/>
                  </a:cubicBezTo>
                  <a:cubicBezTo>
                    <a:pt x="430670" y="132916"/>
                    <a:pt x="423096" y="132119"/>
                    <a:pt x="417310" y="135012"/>
                  </a:cubicBezTo>
                  <a:cubicBezTo>
                    <a:pt x="369731" y="158802"/>
                    <a:pt x="426757" y="138001"/>
                    <a:pt x="380488" y="153422"/>
                  </a:cubicBezTo>
                  <a:cubicBezTo>
                    <a:pt x="300096" y="146115"/>
                    <a:pt x="334418" y="154431"/>
                    <a:pt x="276161" y="135012"/>
                  </a:cubicBezTo>
                  <a:lnTo>
                    <a:pt x="257750" y="128875"/>
                  </a:lnTo>
                  <a:lnTo>
                    <a:pt x="239339" y="122738"/>
                  </a:lnTo>
                  <a:cubicBezTo>
                    <a:pt x="186576" y="87561"/>
                    <a:pt x="248671" y="134402"/>
                    <a:pt x="214792" y="92053"/>
                  </a:cubicBezTo>
                  <a:cubicBezTo>
                    <a:pt x="210184" y="86294"/>
                    <a:pt x="202047" y="84501"/>
                    <a:pt x="196381" y="79779"/>
                  </a:cubicBezTo>
                  <a:cubicBezTo>
                    <a:pt x="189714" y="74223"/>
                    <a:pt x="185557" y="65584"/>
                    <a:pt x="177970" y="61369"/>
                  </a:cubicBezTo>
                  <a:cubicBezTo>
                    <a:pt x="166660" y="55086"/>
                    <a:pt x="141149" y="49095"/>
                    <a:pt x="141149" y="49095"/>
                  </a:cubicBezTo>
                  <a:cubicBezTo>
                    <a:pt x="108419" y="51141"/>
                    <a:pt x="75572" y="51799"/>
                    <a:pt x="42958" y="55232"/>
                  </a:cubicBezTo>
                  <a:cubicBezTo>
                    <a:pt x="36525" y="55909"/>
                    <a:pt x="28307" y="56105"/>
                    <a:pt x="24547" y="61369"/>
                  </a:cubicBezTo>
                  <a:cubicBezTo>
                    <a:pt x="17027" y="71897"/>
                    <a:pt x="16365" y="85916"/>
                    <a:pt x="12274" y="98190"/>
                  </a:cubicBezTo>
                  <a:cubicBezTo>
                    <a:pt x="3469" y="124606"/>
                    <a:pt x="7707" y="110320"/>
                    <a:pt x="0" y="141149"/>
                  </a:cubicBezTo>
                  <a:cubicBezTo>
                    <a:pt x="2046" y="173879"/>
                    <a:pt x="1022" y="206946"/>
                    <a:pt x="6137" y="239339"/>
                  </a:cubicBezTo>
                  <a:cubicBezTo>
                    <a:pt x="7287" y="246624"/>
                    <a:pt x="15415" y="251010"/>
                    <a:pt x="18411" y="257750"/>
                  </a:cubicBezTo>
                  <a:cubicBezTo>
                    <a:pt x="23665" y="269572"/>
                    <a:pt x="26593" y="282297"/>
                    <a:pt x="30684" y="294571"/>
                  </a:cubicBezTo>
                  <a:lnTo>
                    <a:pt x="36821" y="312982"/>
                  </a:lnTo>
                  <a:lnTo>
                    <a:pt x="49095" y="349804"/>
                  </a:lnTo>
                  <a:cubicBezTo>
                    <a:pt x="51141" y="355941"/>
                    <a:pt x="49850" y="364626"/>
                    <a:pt x="55232" y="368214"/>
                  </a:cubicBezTo>
                  <a:lnTo>
                    <a:pt x="73643" y="380488"/>
                  </a:lnTo>
                  <a:cubicBezTo>
                    <a:pt x="77734" y="386625"/>
                    <a:pt x="80158" y="394291"/>
                    <a:pt x="85917" y="398899"/>
                  </a:cubicBezTo>
                  <a:cubicBezTo>
                    <a:pt x="90968" y="402940"/>
                    <a:pt x="97858" y="405036"/>
                    <a:pt x="104327" y="405036"/>
                  </a:cubicBezTo>
                  <a:cubicBezTo>
                    <a:pt x="204584" y="405036"/>
                    <a:pt x="304800" y="400945"/>
                    <a:pt x="405036" y="398899"/>
                  </a:cubicBezTo>
                  <a:cubicBezTo>
                    <a:pt x="418759" y="395468"/>
                    <a:pt x="457439" y="386465"/>
                    <a:pt x="466405" y="380488"/>
                  </a:cubicBezTo>
                  <a:lnTo>
                    <a:pt x="503227" y="355941"/>
                  </a:lnTo>
                  <a:lnTo>
                    <a:pt x="521637" y="343667"/>
                  </a:lnTo>
                  <a:cubicBezTo>
                    <a:pt x="525728" y="337530"/>
                    <a:pt x="528152" y="329864"/>
                    <a:pt x="533911" y="325256"/>
                  </a:cubicBezTo>
                  <a:cubicBezTo>
                    <a:pt x="538962" y="321215"/>
                    <a:pt x="547748" y="323693"/>
                    <a:pt x="552322" y="319119"/>
                  </a:cubicBezTo>
                  <a:cubicBezTo>
                    <a:pt x="556896" y="314545"/>
                    <a:pt x="554418" y="305759"/>
                    <a:pt x="558459" y="300708"/>
                  </a:cubicBezTo>
                  <a:cubicBezTo>
                    <a:pt x="563067" y="294949"/>
                    <a:pt x="570733" y="292526"/>
                    <a:pt x="576870" y="288435"/>
                  </a:cubicBezTo>
                  <a:cubicBezTo>
                    <a:pt x="611557" y="236400"/>
                    <a:pt x="561020" y="318717"/>
                    <a:pt x="595280" y="190244"/>
                  </a:cubicBezTo>
                  <a:cubicBezTo>
                    <a:pt x="597180" y="183117"/>
                    <a:pt x="608025" y="182692"/>
                    <a:pt x="613691" y="177970"/>
                  </a:cubicBezTo>
                  <a:cubicBezTo>
                    <a:pt x="620358" y="172414"/>
                    <a:pt x="625251" y="164887"/>
                    <a:pt x="632102" y="159559"/>
                  </a:cubicBezTo>
                  <a:cubicBezTo>
                    <a:pt x="663754" y="134941"/>
                    <a:pt x="659556" y="138134"/>
                    <a:pt x="687334" y="128875"/>
                  </a:cubicBezTo>
                  <a:cubicBezTo>
                    <a:pt x="701940" y="85056"/>
                    <a:pt x="692431" y="102818"/>
                    <a:pt x="711882" y="73643"/>
                  </a:cubicBezTo>
                  <a:cubicBezTo>
                    <a:pt x="709836" y="67506"/>
                    <a:pt x="709333" y="60615"/>
                    <a:pt x="705745" y="55232"/>
                  </a:cubicBezTo>
                  <a:cubicBezTo>
                    <a:pt x="694209" y="37928"/>
                    <a:pt x="665142" y="22026"/>
                    <a:pt x="650513" y="12273"/>
                  </a:cubicBezTo>
                  <a:lnTo>
                    <a:pt x="632102" y="0"/>
                  </a:lnTo>
                  <a:lnTo>
                    <a:pt x="619828" y="42958"/>
                  </a:lnTo>
                  <a:close/>
                </a:path>
              </a:pathLst>
            </a:cu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8" name="Freeform 7">
              <a:extLst>
                <a:ext uri="{FF2B5EF4-FFF2-40B4-BE49-F238E27FC236}">
                  <a16:creationId xmlns:a16="http://schemas.microsoft.com/office/drawing/2014/main" id="{B8C346F3-D57F-D746-A578-5F7A31BC7091}"/>
                </a:ext>
              </a:extLst>
            </p:cNvPr>
            <p:cNvSpPr/>
            <p:nvPr/>
          </p:nvSpPr>
          <p:spPr>
            <a:xfrm>
              <a:off x="1209320" y="3428797"/>
              <a:ext cx="679397" cy="992785"/>
            </a:xfrm>
            <a:custGeom>
              <a:avLst/>
              <a:gdLst>
                <a:gd name="connsiteX0" fmla="*/ 17268 w 679643"/>
                <a:gd name="connsiteY0" fmla="*/ 54142 h 992605"/>
                <a:gd name="connsiteX1" fmla="*/ 47347 w 679643"/>
                <a:gd name="connsiteY1" fmla="*/ 96253 h 992605"/>
                <a:gd name="connsiteX2" fmla="*/ 65394 w 679643"/>
                <a:gd name="connsiteY2" fmla="*/ 102268 h 992605"/>
                <a:gd name="connsiteX3" fmla="*/ 89458 w 679643"/>
                <a:gd name="connsiteY3" fmla="*/ 138363 h 992605"/>
                <a:gd name="connsiteX4" fmla="*/ 125552 w 679643"/>
                <a:gd name="connsiteY4" fmla="*/ 168442 h 992605"/>
                <a:gd name="connsiteX5" fmla="*/ 155631 w 679643"/>
                <a:gd name="connsiteY5" fmla="*/ 198521 h 992605"/>
                <a:gd name="connsiteX6" fmla="*/ 203758 w 679643"/>
                <a:gd name="connsiteY6" fmla="*/ 240632 h 992605"/>
                <a:gd name="connsiteX7" fmla="*/ 221805 w 679643"/>
                <a:gd name="connsiteY7" fmla="*/ 252663 h 992605"/>
                <a:gd name="connsiteX8" fmla="*/ 233836 w 679643"/>
                <a:gd name="connsiteY8" fmla="*/ 270711 h 992605"/>
                <a:gd name="connsiteX9" fmla="*/ 251884 w 679643"/>
                <a:gd name="connsiteY9" fmla="*/ 276726 h 992605"/>
                <a:gd name="connsiteX10" fmla="*/ 287979 w 679643"/>
                <a:gd name="connsiteY10" fmla="*/ 306805 h 992605"/>
                <a:gd name="connsiteX11" fmla="*/ 312042 w 679643"/>
                <a:gd name="connsiteY11" fmla="*/ 342900 h 992605"/>
                <a:gd name="connsiteX12" fmla="*/ 336105 w 679643"/>
                <a:gd name="connsiteY12" fmla="*/ 378995 h 992605"/>
                <a:gd name="connsiteX13" fmla="*/ 348136 w 679643"/>
                <a:gd name="connsiteY13" fmla="*/ 397042 h 992605"/>
                <a:gd name="connsiteX14" fmla="*/ 366184 w 679643"/>
                <a:gd name="connsiteY14" fmla="*/ 409074 h 992605"/>
                <a:gd name="connsiteX15" fmla="*/ 390247 w 679643"/>
                <a:gd name="connsiteY15" fmla="*/ 445168 h 992605"/>
                <a:gd name="connsiteX16" fmla="*/ 402279 w 679643"/>
                <a:gd name="connsiteY16" fmla="*/ 481263 h 992605"/>
                <a:gd name="connsiteX17" fmla="*/ 408294 w 679643"/>
                <a:gd name="connsiteY17" fmla="*/ 499311 h 992605"/>
                <a:gd name="connsiteX18" fmla="*/ 420326 w 679643"/>
                <a:gd name="connsiteY18" fmla="*/ 517358 h 992605"/>
                <a:gd name="connsiteX19" fmla="*/ 426342 w 679643"/>
                <a:gd name="connsiteY19" fmla="*/ 697832 h 992605"/>
                <a:gd name="connsiteX20" fmla="*/ 444389 w 679643"/>
                <a:gd name="connsiteY20" fmla="*/ 812132 h 992605"/>
                <a:gd name="connsiteX21" fmla="*/ 450405 w 679643"/>
                <a:gd name="connsiteY21" fmla="*/ 830179 h 992605"/>
                <a:gd name="connsiteX22" fmla="*/ 456421 w 679643"/>
                <a:gd name="connsiteY22" fmla="*/ 848226 h 992605"/>
                <a:gd name="connsiteX23" fmla="*/ 516579 w 679643"/>
                <a:gd name="connsiteY23" fmla="*/ 938463 h 992605"/>
                <a:gd name="connsiteX24" fmla="*/ 540642 w 679643"/>
                <a:gd name="connsiteY24" fmla="*/ 974558 h 992605"/>
                <a:gd name="connsiteX25" fmla="*/ 552673 w 679643"/>
                <a:gd name="connsiteY25" fmla="*/ 992605 h 992605"/>
                <a:gd name="connsiteX26" fmla="*/ 570721 w 679643"/>
                <a:gd name="connsiteY26" fmla="*/ 986589 h 992605"/>
                <a:gd name="connsiteX27" fmla="*/ 618847 w 679643"/>
                <a:gd name="connsiteY27" fmla="*/ 980574 h 992605"/>
                <a:gd name="connsiteX28" fmla="*/ 606815 w 679643"/>
                <a:gd name="connsiteY28" fmla="*/ 944479 h 992605"/>
                <a:gd name="connsiteX29" fmla="*/ 588768 w 679643"/>
                <a:gd name="connsiteY29" fmla="*/ 908384 h 992605"/>
                <a:gd name="connsiteX30" fmla="*/ 576736 w 679643"/>
                <a:gd name="connsiteY30" fmla="*/ 872289 h 992605"/>
                <a:gd name="connsiteX31" fmla="*/ 570721 w 679643"/>
                <a:gd name="connsiteY31" fmla="*/ 854242 h 992605"/>
                <a:gd name="connsiteX32" fmla="*/ 558689 w 679643"/>
                <a:gd name="connsiteY32" fmla="*/ 836195 h 992605"/>
                <a:gd name="connsiteX33" fmla="*/ 552673 w 679643"/>
                <a:gd name="connsiteY33" fmla="*/ 679784 h 992605"/>
                <a:gd name="connsiteX34" fmla="*/ 570721 w 679643"/>
                <a:gd name="connsiteY34" fmla="*/ 673768 h 992605"/>
                <a:gd name="connsiteX35" fmla="*/ 588768 w 679643"/>
                <a:gd name="connsiteY35" fmla="*/ 661737 h 992605"/>
                <a:gd name="connsiteX36" fmla="*/ 672989 w 679643"/>
                <a:gd name="connsiteY36" fmla="*/ 643689 h 992605"/>
                <a:gd name="connsiteX37" fmla="*/ 672989 w 679643"/>
                <a:gd name="connsiteY37" fmla="*/ 583532 h 992605"/>
                <a:gd name="connsiteX38" fmla="*/ 660958 w 679643"/>
                <a:gd name="connsiteY38" fmla="*/ 529389 h 992605"/>
                <a:gd name="connsiteX39" fmla="*/ 624863 w 679643"/>
                <a:gd name="connsiteY39" fmla="*/ 511342 h 992605"/>
                <a:gd name="connsiteX40" fmla="*/ 582752 w 679643"/>
                <a:gd name="connsiteY40" fmla="*/ 505326 h 992605"/>
                <a:gd name="connsiteX41" fmla="*/ 546658 w 679643"/>
                <a:gd name="connsiteY41" fmla="*/ 499311 h 992605"/>
                <a:gd name="connsiteX42" fmla="*/ 510563 w 679643"/>
                <a:gd name="connsiteY42" fmla="*/ 481263 h 992605"/>
                <a:gd name="connsiteX43" fmla="*/ 480484 w 679643"/>
                <a:gd name="connsiteY43" fmla="*/ 451184 h 992605"/>
                <a:gd name="connsiteX44" fmla="*/ 456421 w 679643"/>
                <a:gd name="connsiteY44" fmla="*/ 421105 h 992605"/>
                <a:gd name="connsiteX45" fmla="*/ 444389 w 679643"/>
                <a:gd name="connsiteY45" fmla="*/ 403058 h 992605"/>
                <a:gd name="connsiteX46" fmla="*/ 426342 w 679643"/>
                <a:gd name="connsiteY46" fmla="*/ 385011 h 992605"/>
                <a:gd name="connsiteX47" fmla="*/ 414310 w 679643"/>
                <a:gd name="connsiteY47" fmla="*/ 348916 h 992605"/>
                <a:gd name="connsiteX48" fmla="*/ 396263 w 679643"/>
                <a:gd name="connsiteY48" fmla="*/ 330868 h 992605"/>
                <a:gd name="connsiteX49" fmla="*/ 384231 w 679643"/>
                <a:gd name="connsiteY49" fmla="*/ 312821 h 992605"/>
                <a:gd name="connsiteX50" fmla="*/ 348136 w 679643"/>
                <a:gd name="connsiteY50" fmla="*/ 282742 h 992605"/>
                <a:gd name="connsiteX51" fmla="*/ 324073 w 679643"/>
                <a:gd name="connsiteY51" fmla="*/ 276726 h 992605"/>
                <a:gd name="connsiteX52" fmla="*/ 300010 w 679643"/>
                <a:gd name="connsiteY52" fmla="*/ 240632 h 992605"/>
                <a:gd name="connsiteX53" fmla="*/ 287979 w 679643"/>
                <a:gd name="connsiteY53" fmla="*/ 222584 h 992605"/>
                <a:gd name="connsiteX54" fmla="*/ 275947 w 679643"/>
                <a:gd name="connsiteY54" fmla="*/ 186489 h 992605"/>
                <a:gd name="connsiteX55" fmla="*/ 263915 w 679643"/>
                <a:gd name="connsiteY55" fmla="*/ 168442 h 992605"/>
                <a:gd name="connsiteX56" fmla="*/ 227821 w 679643"/>
                <a:gd name="connsiteY56" fmla="*/ 144379 h 992605"/>
                <a:gd name="connsiteX57" fmla="*/ 215789 w 679643"/>
                <a:gd name="connsiteY57" fmla="*/ 126332 h 992605"/>
                <a:gd name="connsiteX58" fmla="*/ 179694 w 679643"/>
                <a:gd name="connsiteY58" fmla="*/ 102268 h 992605"/>
                <a:gd name="connsiteX59" fmla="*/ 149615 w 679643"/>
                <a:gd name="connsiteY59" fmla="*/ 72189 h 992605"/>
                <a:gd name="connsiteX60" fmla="*/ 137584 w 679643"/>
                <a:gd name="connsiteY60" fmla="*/ 54142 h 992605"/>
                <a:gd name="connsiteX61" fmla="*/ 101489 w 679643"/>
                <a:gd name="connsiteY61" fmla="*/ 30079 h 992605"/>
                <a:gd name="connsiteX62" fmla="*/ 89458 w 679643"/>
                <a:gd name="connsiteY62" fmla="*/ 12032 h 992605"/>
                <a:gd name="connsiteX63" fmla="*/ 53363 w 679643"/>
                <a:gd name="connsiteY63" fmla="*/ 0 h 992605"/>
                <a:gd name="connsiteX64" fmla="*/ 29300 w 679643"/>
                <a:gd name="connsiteY64" fmla="*/ 6016 h 992605"/>
                <a:gd name="connsiteX65" fmla="*/ 5236 w 679643"/>
                <a:gd name="connsiteY65" fmla="*/ 42111 h 992605"/>
                <a:gd name="connsiteX66" fmla="*/ 17268 w 679643"/>
                <a:gd name="connsiteY66" fmla="*/ 54142 h 992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79643" h="992605">
                  <a:moveTo>
                    <a:pt x="17268" y="54142"/>
                  </a:moveTo>
                  <a:cubicBezTo>
                    <a:pt x="24286" y="63166"/>
                    <a:pt x="35149" y="84055"/>
                    <a:pt x="47347" y="96253"/>
                  </a:cubicBezTo>
                  <a:cubicBezTo>
                    <a:pt x="51831" y="100737"/>
                    <a:pt x="60910" y="97784"/>
                    <a:pt x="65394" y="102268"/>
                  </a:cubicBezTo>
                  <a:cubicBezTo>
                    <a:pt x="75619" y="112493"/>
                    <a:pt x="77426" y="130342"/>
                    <a:pt x="89458" y="138363"/>
                  </a:cubicBezTo>
                  <a:cubicBezTo>
                    <a:pt x="107203" y="150194"/>
                    <a:pt x="111077" y="151073"/>
                    <a:pt x="125552" y="168442"/>
                  </a:cubicBezTo>
                  <a:cubicBezTo>
                    <a:pt x="150618" y="198521"/>
                    <a:pt x="122545" y="176462"/>
                    <a:pt x="155631" y="198521"/>
                  </a:cubicBezTo>
                  <a:cubicBezTo>
                    <a:pt x="175684" y="228599"/>
                    <a:pt x="161648" y="212558"/>
                    <a:pt x="203758" y="240632"/>
                  </a:cubicBezTo>
                  <a:lnTo>
                    <a:pt x="221805" y="252663"/>
                  </a:lnTo>
                  <a:cubicBezTo>
                    <a:pt x="225815" y="258679"/>
                    <a:pt x="228190" y="266194"/>
                    <a:pt x="233836" y="270711"/>
                  </a:cubicBezTo>
                  <a:cubicBezTo>
                    <a:pt x="238788" y="274672"/>
                    <a:pt x="246212" y="273890"/>
                    <a:pt x="251884" y="276726"/>
                  </a:cubicBezTo>
                  <a:cubicBezTo>
                    <a:pt x="264520" y="283044"/>
                    <a:pt x="279515" y="295923"/>
                    <a:pt x="287979" y="306805"/>
                  </a:cubicBezTo>
                  <a:cubicBezTo>
                    <a:pt x="296857" y="318219"/>
                    <a:pt x="304021" y="330868"/>
                    <a:pt x="312042" y="342900"/>
                  </a:cubicBezTo>
                  <a:lnTo>
                    <a:pt x="336105" y="378995"/>
                  </a:lnTo>
                  <a:cubicBezTo>
                    <a:pt x="340115" y="385011"/>
                    <a:pt x="342120" y="393032"/>
                    <a:pt x="348136" y="397042"/>
                  </a:cubicBezTo>
                  <a:lnTo>
                    <a:pt x="366184" y="409074"/>
                  </a:lnTo>
                  <a:cubicBezTo>
                    <a:pt x="374205" y="421105"/>
                    <a:pt x="385674" y="431450"/>
                    <a:pt x="390247" y="445168"/>
                  </a:cubicBezTo>
                  <a:lnTo>
                    <a:pt x="402279" y="481263"/>
                  </a:lnTo>
                  <a:cubicBezTo>
                    <a:pt x="404284" y="487279"/>
                    <a:pt x="404776" y="494035"/>
                    <a:pt x="408294" y="499311"/>
                  </a:cubicBezTo>
                  <a:lnTo>
                    <a:pt x="420326" y="517358"/>
                  </a:lnTo>
                  <a:cubicBezTo>
                    <a:pt x="422331" y="577516"/>
                    <a:pt x="423545" y="637706"/>
                    <a:pt x="426342" y="697832"/>
                  </a:cubicBezTo>
                  <a:cubicBezTo>
                    <a:pt x="430119" y="779043"/>
                    <a:pt x="425648" y="755909"/>
                    <a:pt x="444389" y="812132"/>
                  </a:cubicBezTo>
                  <a:lnTo>
                    <a:pt x="450405" y="830179"/>
                  </a:lnTo>
                  <a:cubicBezTo>
                    <a:pt x="452410" y="836195"/>
                    <a:pt x="452904" y="842950"/>
                    <a:pt x="456421" y="848226"/>
                  </a:cubicBezTo>
                  <a:lnTo>
                    <a:pt x="516579" y="938463"/>
                  </a:lnTo>
                  <a:lnTo>
                    <a:pt x="540642" y="974558"/>
                  </a:lnTo>
                  <a:lnTo>
                    <a:pt x="552673" y="992605"/>
                  </a:lnTo>
                  <a:cubicBezTo>
                    <a:pt x="558689" y="990600"/>
                    <a:pt x="564482" y="987723"/>
                    <a:pt x="570721" y="986589"/>
                  </a:cubicBezTo>
                  <a:cubicBezTo>
                    <a:pt x="586627" y="983697"/>
                    <a:pt x="608326" y="992849"/>
                    <a:pt x="618847" y="980574"/>
                  </a:cubicBezTo>
                  <a:cubicBezTo>
                    <a:pt x="627101" y="970945"/>
                    <a:pt x="610825" y="956511"/>
                    <a:pt x="606815" y="944479"/>
                  </a:cubicBezTo>
                  <a:cubicBezTo>
                    <a:pt x="584876" y="878662"/>
                    <a:pt x="619867" y="978356"/>
                    <a:pt x="588768" y="908384"/>
                  </a:cubicBezTo>
                  <a:cubicBezTo>
                    <a:pt x="583617" y="896795"/>
                    <a:pt x="580746" y="884321"/>
                    <a:pt x="576736" y="872289"/>
                  </a:cubicBezTo>
                  <a:cubicBezTo>
                    <a:pt x="574731" y="866273"/>
                    <a:pt x="574238" y="859518"/>
                    <a:pt x="570721" y="854242"/>
                  </a:cubicBezTo>
                  <a:lnTo>
                    <a:pt x="558689" y="836195"/>
                  </a:lnTo>
                  <a:cubicBezTo>
                    <a:pt x="537715" y="773270"/>
                    <a:pt x="534137" y="777100"/>
                    <a:pt x="552673" y="679784"/>
                  </a:cubicBezTo>
                  <a:cubicBezTo>
                    <a:pt x="553860" y="673555"/>
                    <a:pt x="565049" y="676604"/>
                    <a:pt x="570721" y="673768"/>
                  </a:cubicBezTo>
                  <a:cubicBezTo>
                    <a:pt x="577188" y="670535"/>
                    <a:pt x="582161" y="664673"/>
                    <a:pt x="588768" y="661737"/>
                  </a:cubicBezTo>
                  <a:cubicBezTo>
                    <a:pt x="622312" y="646829"/>
                    <a:pt x="635081" y="648428"/>
                    <a:pt x="672989" y="643689"/>
                  </a:cubicBezTo>
                  <a:cubicBezTo>
                    <a:pt x="683326" y="612679"/>
                    <a:pt x="680266" y="630828"/>
                    <a:pt x="672989" y="583532"/>
                  </a:cubicBezTo>
                  <a:cubicBezTo>
                    <a:pt x="672934" y="583175"/>
                    <a:pt x="667189" y="537177"/>
                    <a:pt x="660958" y="529389"/>
                  </a:cubicBezTo>
                  <a:cubicBezTo>
                    <a:pt x="654199" y="520941"/>
                    <a:pt x="635240" y="513418"/>
                    <a:pt x="624863" y="511342"/>
                  </a:cubicBezTo>
                  <a:cubicBezTo>
                    <a:pt x="610959" y="508561"/>
                    <a:pt x="596767" y="507482"/>
                    <a:pt x="582752" y="505326"/>
                  </a:cubicBezTo>
                  <a:cubicBezTo>
                    <a:pt x="570697" y="503471"/>
                    <a:pt x="558689" y="501316"/>
                    <a:pt x="546658" y="499311"/>
                  </a:cubicBezTo>
                  <a:cubicBezTo>
                    <a:pt x="531978" y="494418"/>
                    <a:pt x="522226" y="492926"/>
                    <a:pt x="510563" y="481263"/>
                  </a:cubicBezTo>
                  <a:cubicBezTo>
                    <a:pt x="470458" y="441158"/>
                    <a:pt x="528609" y="483269"/>
                    <a:pt x="480484" y="451184"/>
                  </a:cubicBezTo>
                  <a:cubicBezTo>
                    <a:pt x="468772" y="416051"/>
                    <a:pt x="483631" y="448315"/>
                    <a:pt x="456421" y="421105"/>
                  </a:cubicBezTo>
                  <a:cubicBezTo>
                    <a:pt x="451309" y="415993"/>
                    <a:pt x="449018" y="408612"/>
                    <a:pt x="444389" y="403058"/>
                  </a:cubicBezTo>
                  <a:cubicBezTo>
                    <a:pt x="438943" y="396522"/>
                    <a:pt x="432358" y="391027"/>
                    <a:pt x="426342" y="385011"/>
                  </a:cubicBezTo>
                  <a:cubicBezTo>
                    <a:pt x="422331" y="372979"/>
                    <a:pt x="423278" y="357884"/>
                    <a:pt x="414310" y="348916"/>
                  </a:cubicBezTo>
                  <a:cubicBezTo>
                    <a:pt x="408294" y="342900"/>
                    <a:pt x="401709" y="337404"/>
                    <a:pt x="396263" y="330868"/>
                  </a:cubicBezTo>
                  <a:cubicBezTo>
                    <a:pt x="391634" y="325314"/>
                    <a:pt x="388860" y="318375"/>
                    <a:pt x="384231" y="312821"/>
                  </a:cubicBezTo>
                  <a:cubicBezTo>
                    <a:pt x="376200" y="303184"/>
                    <a:pt x="360405" y="288000"/>
                    <a:pt x="348136" y="282742"/>
                  </a:cubicBezTo>
                  <a:cubicBezTo>
                    <a:pt x="340537" y="279485"/>
                    <a:pt x="332094" y="278731"/>
                    <a:pt x="324073" y="276726"/>
                  </a:cubicBezTo>
                  <a:lnTo>
                    <a:pt x="300010" y="240632"/>
                  </a:lnTo>
                  <a:cubicBezTo>
                    <a:pt x="295999" y="234616"/>
                    <a:pt x="290265" y="229443"/>
                    <a:pt x="287979" y="222584"/>
                  </a:cubicBezTo>
                  <a:cubicBezTo>
                    <a:pt x="283968" y="210552"/>
                    <a:pt x="282982" y="197041"/>
                    <a:pt x="275947" y="186489"/>
                  </a:cubicBezTo>
                  <a:cubicBezTo>
                    <a:pt x="271936" y="180473"/>
                    <a:pt x="269356" y="173203"/>
                    <a:pt x="263915" y="168442"/>
                  </a:cubicBezTo>
                  <a:cubicBezTo>
                    <a:pt x="253033" y="158920"/>
                    <a:pt x="227821" y="144379"/>
                    <a:pt x="227821" y="144379"/>
                  </a:cubicBezTo>
                  <a:cubicBezTo>
                    <a:pt x="223810" y="138363"/>
                    <a:pt x="221230" y="131093"/>
                    <a:pt x="215789" y="126332"/>
                  </a:cubicBezTo>
                  <a:cubicBezTo>
                    <a:pt x="204906" y="116810"/>
                    <a:pt x="179694" y="102268"/>
                    <a:pt x="179694" y="102268"/>
                  </a:cubicBezTo>
                  <a:cubicBezTo>
                    <a:pt x="147612" y="54144"/>
                    <a:pt x="189720" y="112294"/>
                    <a:pt x="149615" y="72189"/>
                  </a:cubicBezTo>
                  <a:cubicBezTo>
                    <a:pt x="144503" y="67077"/>
                    <a:pt x="143025" y="58903"/>
                    <a:pt x="137584" y="54142"/>
                  </a:cubicBezTo>
                  <a:cubicBezTo>
                    <a:pt x="126702" y="44620"/>
                    <a:pt x="101489" y="30079"/>
                    <a:pt x="101489" y="30079"/>
                  </a:cubicBezTo>
                  <a:cubicBezTo>
                    <a:pt x="97479" y="24063"/>
                    <a:pt x="95589" y="15864"/>
                    <a:pt x="89458" y="12032"/>
                  </a:cubicBezTo>
                  <a:cubicBezTo>
                    <a:pt x="78703" y="5310"/>
                    <a:pt x="53363" y="0"/>
                    <a:pt x="53363" y="0"/>
                  </a:cubicBezTo>
                  <a:cubicBezTo>
                    <a:pt x="45342" y="2005"/>
                    <a:pt x="35522" y="572"/>
                    <a:pt x="29300" y="6016"/>
                  </a:cubicBezTo>
                  <a:cubicBezTo>
                    <a:pt x="18417" y="15538"/>
                    <a:pt x="13257" y="30079"/>
                    <a:pt x="5236" y="42111"/>
                  </a:cubicBezTo>
                  <a:cubicBezTo>
                    <a:pt x="-9280" y="63886"/>
                    <a:pt x="10250" y="45118"/>
                    <a:pt x="17268" y="54142"/>
                  </a:cubicBezTo>
                  <a:close/>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9" name="Freeform 8">
              <a:extLst>
                <a:ext uri="{FF2B5EF4-FFF2-40B4-BE49-F238E27FC236}">
                  <a16:creationId xmlns:a16="http://schemas.microsoft.com/office/drawing/2014/main" id="{F1805CAD-A2D2-2E40-86B8-71C77CBDAE58}"/>
                </a:ext>
              </a:extLst>
            </p:cNvPr>
            <p:cNvSpPr/>
            <p:nvPr/>
          </p:nvSpPr>
          <p:spPr>
            <a:xfrm>
              <a:off x="565902" y="3320840"/>
              <a:ext cx="450815" cy="294236"/>
            </a:xfrm>
            <a:custGeom>
              <a:avLst/>
              <a:gdLst>
                <a:gd name="connsiteX0" fmla="*/ 451361 w 451705"/>
                <a:gd name="connsiteY0" fmla="*/ 90237 h 294773"/>
                <a:gd name="connsiteX1" fmla="*/ 409251 w 451705"/>
                <a:gd name="connsiteY1" fmla="*/ 96252 h 294773"/>
                <a:gd name="connsiteX2" fmla="*/ 306982 w 451705"/>
                <a:gd name="connsiteY2" fmla="*/ 102268 h 294773"/>
                <a:gd name="connsiteX3" fmla="*/ 294951 w 451705"/>
                <a:gd name="connsiteY3" fmla="*/ 120316 h 294773"/>
                <a:gd name="connsiteX4" fmla="*/ 258856 w 451705"/>
                <a:gd name="connsiteY4" fmla="*/ 156410 h 294773"/>
                <a:gd name="connsiteX5" fmla="*/ 168619 w 451705"/>
                <a:gd name="connsiteY5" fmla="*/ 216568 h 294773"/>
                <a:gd name="connsiteX6" fmla="*/ 132525 w 451705"/>
                <a:gd name="connsiteY6" fmla="*/ 240631 h 294773"/>
                <a:gd name="connsiteX7" fmla="*/ 114477 w 451705"/>
                <a:gd name="connsiteY7" fmla="*/ 246647 h 294773"/>
                <a:gd name="connsiteX8" fmla="*/ 78382 w 451705"/>
                <a:gd name="connsiteY8" fmla="*/ 270710 h 294773"/>
                <a:gd name="connsiteX9" fmla="*/ 60335 w 451705"/>
                <a:gd name="connsiteY9" fmla="*/ 282742 h 294773"/>
                <a:gd name="connsiteX10" fmla="*/ 12209 w 451705"/>
                <a:gd name="connsiteY10" fmla="*/ 294773 h 294773"/>
                <a:gd name="connsiteX11" fmla="*/ 177 w 451705"/>
                <a:gd name="connsiteY11" fmla="*/ 276726 h 294773"/>
                <a:gd name="connsiteX12" fmla="*/ 6193 w 451705"/>
                <a:gd name="connsiteY12" fmla="*/ 252663 h 294773"/>
                <a:gd name="connsiteX13" fmla="*/ 12209 w 451705"/>
                <a:gd name="connsiteY13" fmla="*/ 234616 h 294773"/>
                <a:gd name="connsiteX14" fmla="*/ 42288 w 451705"/>
                <a:gd name="connsiteY14" fmla="*/ 198521 h 294773"/>
                <a:gd name="connsiteX15" fmla="*/ 48304 w 451705"/>
                <a:gd name="connsiteY15" fmla="*/ 180473 h 294773"/>
                <a:gd name="connsiteX16" fmla="*/ 72367 w 451705"/>
                <a:gd name="connsiteY16" fmla="*/ 144379 h 294773"/>
                <a:gd name="connsiteX17" fmla="*/ 96430 w 451705"/>
                <a:gd name="connsiteY17" fmla="*/ 114300 h 294773"/>
                <a:gd name="connsiteX18" fmla="*/ 108461 w 451705"/>
                <a:gd name="connsiteY18" fmla="*/ 96252 h 294773"/>
                <a:gd name="connsiteX19" fmla="*/ 144556 w 451705"/>
                <a:gd name="connsiteY19" fmla="*/ 72189 h 294773"/>
                <a:gd name="connsiteX20" fmla="*/ 180651 w 451705"/>
                <a:gd name="connsiteY20" fmla="*/ 48126 h 294773"/>
                <a:gd name="connsiteX21" fmla="*/ 198698 w 451705"/>
                <a:gd name="connsiteY21" fmla="*/ 36095 h 294773"/>
                <a:gd name="connsiteX22" fmla="*/ 234793 w 451705"/>
                <a:gd name="connsiteY22" fmla="*/ 24063 h 294773"/>
                <a:gd name="connsiteX23" fmla="*/ 288935 w 451705"/>
                <a:gd name="connsiteY23" fmla="*/ 6016 h 294773"/>
                <a:gd name="connsiteX24" fmla="*/ 306982 w 451705"/>
                <a:gd name="connsiteY24" fmla="*/ 0 h 294773"/>
                <a:gd name="connsiteX25" fmla="*/ 355109 w 451705"/>
                <a:gd name="connsiteY25" fmla="*/ 12031 h 294773"/>
                <a:gd name="connsiteX26" fmla="*/ 367140 w 451705"/>
                <a:gd name="connsiteY26" fmla="*/ 30079 h 294773"/>
                <a:gd name="connsiteX27" fmla="*/ 385188 w 451705"/>
                <a:gd name="connsiteY27" fmla="*/ 42110 h 294773"/>
                <a:gd name="connsiteX28" fmla="*/ 451361 w 451705"/>
                <a:gd name="connsiteY28" fmla="*/ 90237 h 294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51705" h="294773">
                  <a:moveTo>
                    <a:pt x="451361" y="90237"/>
                  </a:moveTo>
                  <a:cubicBezTo>
                    <a:pt x="455371" y="99261"/>
                    <a:pt x="423381" y="95075"/>
                    <a:pt x="409251" y="96252"/>
                  </a:cubicBezTo>
                  <a:cubicBezTo>
                    <a:pt x="375220" y="99088"/>
                    <a:pt x="340398" y="95233"/>
                    <a:pt x="306982" y="102268"/>
                  </a:cubicBezTo>
                  <a:cubicBezTo>
                    <a:pt x="299907" y="103758"/>
                    <a:pt x="299754" y="114912"/>
                    <a:pt x="294951" y="120316"/>
                  </a:cubicBezTo>
                  <a:cubicBezTo>
                    <a:pt x="283647" y="133033"/>
                    <a:pt x="273013" y="146972"/>
                    <a:pt x="258856" y="156410"/>
                  </a:cubicBezTo>
                  <a:lnTo>
                    <a:pt x="168619" y="216568"/>
                  </a:lnTo>
                  <a:lnTo>
                    <a:pt x="132525" y="240631"/>
                  </a:lnTo>
                  <a:lnTo>
                    <a:pt x="114477" y="246647"/>
                  </a:lnTo>
                  <a:lnTo>
                    <a:pt x="78382" y="270710"/>
                  </a:lnTo>
                  <a:cubicBezTo>
                    <a:pt x="72366" y="274721"/>
                    <a:pt x="67425" y="281324"/>
                    <a:pt x="60335" y="282742"/>
                  </a:cubicBezTo>
                  <a:cubicBezTo>
                    <a:pt x="24038" y="290002"/>
                    <a:pt x="39956" y="285525"/>
                    <a:pt x="12209" y="294773"/>
                  </a:cubicBezTo>
                  <a:cubicBezTo>
                    <a:pt x="8198" y="288757"/>
                    <a:pt x="1200" y="283883"/>
                    <a:pt x="177" y="276726"/>
                  </a:cubicBezTo>
                  <a:cubicBezTo>
                    <a:pt x="-992" y="268541"/>
                    <a:pt x="3922" y="260613"/>
                    <a:pt x="6193" y="252663"/>
                  </a:cubicBezTo>
                  <a:cubicBezTo>
                    <a:pt x="7935" y="246566"/>
                    <a:pt x="9373" y="240288"/>
                    <a:pt x="12209" y="234616"/>
                  </a:cubicBezTo>
                  <a:cubicBezTo>
                    <a:pt x="20586" y="217861"/>
                    <a:pt x="28980" y="211829"/>
                    <a:pt x="42288" y="198521"/>
                  </a:cubicBezTo>
                  <a:cubicBezTo>
                    <a:pt x="44293" y="192505"/>
                    <a:pt x="45224" y="186016"/>
                    <a:pt x="48304" y="180473"/>
                  </a:cubicBezTo>
                  <a:cubicBezTo>
                    <a:pt x="55326" y="167833"/>
                    <a:pt x="72367" y="144379"/>
                    <a:pt x="72367" y="144379"/>
                  </a:cubicBezTo>
                  <a:cubicBezTo>
                    <a:pt x="84077" y="109242"/>
                    <a:pt x="69218" y="141512"/>
                    <a:pt x="96430" y="114300"/>
                  </a:cubicBezTo>
                  <a:cubicBezTo>
                    <a:pt x="101542" y="109188"/>
                    <a:pt x="103020" y="101013"/>
                    <a:pt x="108461" y="96252"/>
                  </a:cubicBezTo>
                  <a:cubicBezTo>
                    <a:pt x="119343" y="86730"/>
                    <a:pt x="132524" y="80210"/>
                    <a:pt x="144556" y="72189"/>
                  </a:cubicBezTo>
                  <a:lnTo>
                    <a:pt x="180651" y="48126"/>
                  </a:lnTo>
                  <a:cubicBezTo>
                    <a:pt x="186667" y="44116"/>
                    <a:pt x="191839" y="38381"/>
                    <a:pt x="198698" y="36095"/>
                  </a:cubicBezTo>
                  <a:lnTo>
                    <a:pt x="234793" y="24063"/>
                  </a:lnTo>
                  <a:lnTo>
                    <a:pt x="288935" y="6016"/>
                  </a:lnTo>
                  <a:lnTo>
                    <a:pt x="306982" y="0"/>
                  </a:lnTo>
                  <a:cubicBezTo>
                    <a:pt x="308475" y="299"/>
                    <a:pt x="348945" y="7100"/>
                    <a:pt x="355109" y="12031"/>
                  </a:cubicBezTo>
                  <a:cubicBezTo>
                    <a:pt x="360755" y="16548"/>
                    <a:pt x="362028" y="24967"/>
                    <a:pt x="367140" y="30079"/>
                  </a:cubicBezTo>
                  <a:cubicBezTo>
                    <a:pt x="372252" y="35191"/>
                    <a:pt x="379172" y="38100"/>
                    <a:pt x="385188" y="42110"/>
                  </a:cubicBezTo>
                  <a:cubicBezTo>
                    <a:pt x="414813" y="86547"/>
                    <a:pt x="447351" y="81213"/>
                    <a:pt x="451361" y="90237"/>
                  </a:cubicBezTo>
                  <a:close/>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10" name="Freeform 9">
              <a:extLst>
                <a:ext uri="{FF2B5EF4-FFF2-40B4-BE49-F238E27FC236}">
                  <a16:creationId xmlns:a16="http://schemas.microsoft.com/office/drawing/2014/main" id="{AAB12EA5-8DDC-4A42-B83B-652511226CE9}"/>
                </a:ext>
              </a:extLst>
            </p:cNvPr>
            <p:cNvSpPr/>
            <p:nvPr/>
          </p:nvSpPr>
          <p:spPr>
            <a:xfrm>
              <a:off x="280173" y="3615076"/>
              <a:ext cx="184137" cy="112192"/>
            </a:xfrm>
            <a:custGeom>
              <a:avLst/>
              <a:gdLst>
                <a:gd name="connsiteX0" fmla="*/ 147286 w 184218"/>
                <a:gd name="connsiteY0" fmla="*/ 0 h 111937"/>
                <a:gd name="connsiteX1" fmla="*/ 85917 w 184218"/>
                <a:gd name="connsiteY1" fmla="*/ 24547 h 111937"/>
                <a:gd name="connsiteX2" fmla="*/ 42959 w 184218"/>
                <a:gd name="connsiteY2" fmla="*/ 30684 h 111937"/>
                <a:gd name="connsiteX3" fmla="*/ 12274 w 184218"/>
                <a:gd name="connsiteY3" fmla="*/ 55232 h 111937"/>
                <a:gd name="connsiteX4" fmla="*/ 0 w 184218"/>
                <a:gd name="connsiteY4" fmla="*/ 92053 h 111937"/>
                <a:gd name="connsiteX5" fmla="*/ 12274 w 184218"/>
                <a:gd name="connsiteY5" fmla="*/ 110464 h 111937"/>
                <a:gd name="connsiteX6" fmla="*/ 159560 w 184218"/>
                <a:gd name="connsiteY6" fmla="*/ 98190 h 111937"/>
                <a:gd name="connsiteX7" fmla="*/ 177971 w 184218"/>
                <a:gd name="connsiteY7" fmla="*/ 85916 h 111937"/>
                <a:gd name="connsiteX8" fmla="*/ 177971 w 184218"/>
                <a:gd name="connsiteY8" fmla="*/ 49095 h 111937"/>
                <a:gd name="connsiteX9" fmla="*/ 141149 w 184218"/>
                <a:gd name="connsiteY9" fmla="*/ 36821 h 111937"/>
                <a:gd name="connsiteX10" fmla="*/ 104328 w 184218"/>
                <a:gd name="connsiteY10" fmla="*/ 30684 h 111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218" h="111937">
                  <a:moveTo>
                    <a:pt x="147286" y="0"/>
                  </a:moveTo>
                  <a:cubicBezTo>
                    <a:pt x="145011" y="975"/>
                    <a:pt x="99745" y="21781"/>
                    <a:pt x="85917" y="24547"/>
                  </a:cubicBezTo>
                  <a:cubicBezTo>
                    <a:pt x="71733" y="27384"/>
                    <a:pt x="57278" y="28638"/>
                    <a:pt x="42959" y="30684"/>
                  </a:cubicBezTo>
                  <a:cubicBezTo>
                    <a:pt x="22994" y="37339"/>
                    <a:pt x="21930" y="33507"/>
                    <a:pt x="12274" y="55232"/>
                  </a:cubicBezTo>
                  <a:cubicBezTo>
                    <a:pt x="7019" y="67055"/>
                    <a:pt x="0" y="92053"/>
                    <a:pt x="0" y="92053"/>
                  </a:cubicBezTo>
                  <a:cubicBezTo>
                    <a:pt x="4091" y="98190"/>
                    <a:pt x="4935" y="109730"/>
                    <a:pt x="12274" y="110464"/>
                  </a:cubicBezTo>
                  <a:cubicBezTo>
                    <a:pt x="63479" y="115584"/>
                    <a:pt x="110549" y="106359"/>
                    <a:pt x="159560" y="98190"/>
                  </a:cubicBezTo>
                  <a:cubicBezTo>
                    <a:pt x="165697" y="94099"/>
                    <a:pt x="173363" y="91675"/>
                    <a:pt x="177971" y="85916"/>
                  </a:cubicBezTo>
                  <a:cubicBezTo>
                    <a:pt x="183922" y="78477"/>
                    <a:pt x="188385" y="56534"/>
                    <a:pt x="177971" y="49095"/>
                  </a:cubicBezTo>
                  <a:cubicBezTo>
                    <a:pt x="167443" y="41575"/>
                    <a:pt x="153423" y="40912"/>
                    <a:pt x="141149" y="36821"/>
                  </a:cubicBezTo>
                  <a:cubicBezTo>
                    <a:pt x="116916" y="28743"/>
                    <a:pt x="129208" y="30684"/>
                    <a:pt x="104328" y="30684"/>
                  </a:cubicBezTo>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11" name="Freeform 10">
              <a:extLst>
                <a:ext uri="{FF2B5EF4-FFF2-40B4-BE49-F238E27FC236}">
                  <a16:creationId xmlns:a16="http://schemas.microsoft.com/office/drawing/2014/main" id="{F9FD4113-DA6C-D94A-B25B-135B9230D2F2}"/>
                </a:ext>
              </a:extLst>
            </p:cNvPr>
            <p:cNvSpPr/>
            <p:nvPr/>
          </p:nvSpPr>
          <p:spPr>
            <a:xfrm>
              <a:off x="7700638" y="4385595"/>
              <a:ext cx="1064602" cy="378910"/>
            </a:xfrm>
            <a:custGeom>
              <a:avLst/>
              <a:gdLst>
                <a:gd name="connsiteX0" fmla="*/ 102300 w 1064826"/>
                <a:gd name="connsiteY0" fmla="*/ 246647 h 378994"/>
                <a:gd name="connsiteX1" fmla="*/ 204568 w 1064826"/>
                <a:gd name="connsiteY1" fmla="*/ 246647 h 378994"/>
                <a:gd name="connsiteX2" fmla="*/ 240663 w 1064826"/>
                <a:gd name="connsiteY2" fmla="*/ 222584 h 378994"/>
                <a:gd name="connsiteX3" fmla="*/ 258710 w 1064826"/>
                <a:gd name="connsiteY3" fmla="*/ 210552 h 378994"/>
                <a:gd name="connsiteX4" fmla="*/ 300821 w 1064826"/>
                <a:gd name="connsiteY4" fmla="*/ 162426 h 378994"/>
                <a:gd name="connsiteX5" fmla="*/ 336916 w 1064826"/>
                <a:gd name="connsiteY5" fmla="*/ 138363 h 378994"/>
                <a:gd name="connsiteX6" fmla="*/ 354963 w 1064826"/>
                <a:gd name="connsiteY6" fmla="*/ 126331 h 378994"/>
                <a:gd name="connsiteX7" fmla="*/ 391058 w 1064826"/>
                <a:gd name="connsiteY7" fmla="*/ 114300 h 378994"/>
                <a:gd name="connsiteX8" fmla="*/ 445200 w 1064826"/>
                <a:gd name="connsiteY8" fmla="*/ 84221 h 378994"/>
                <a:gd name="connsiteX9" fmla="*/ 481295 w 1064826"/>
                <a:gd name="connsiteY9" fmla="*/ 60157 h 378994"/>
                <a:gd name="connsiteX10" fmla="*/ 499342 w 1064826"/>
                <a:gd name="connsiteY10" fmla="*/ 48126 h 378994"/>
                <a:gd name="connsiteX11" fmla="*/ 529421 w 1064826"/>
                <a:gd name="connsiteY11" fmla="*/ 42110 h 378994"/>
                <a:gd name="connsiteX12" fmla="*/ 565516 w 1064826"/>
                <a:gd name="connsiteY12" fmla="*/ 30078 h 378994"/>
                <a:gd name="connsiteX13" fmla="*/ 583563 w 1064826"/>
                <a:gd name="connsiteY13" fmla="*/ 24063 h 378994"/>
                <a:gd name="connsiteX14" fmla="*/ 637705 w 1064826"/>
                <a:gd name="connsiteY14" fmla="*/ 6015 h 378994"/>
                <a:gd name="connsiteX15" fmla="*/ 655753 w 1064826"/>
                <a:gd name="connsiteY15" fmla="*/ 0 h 378994"/>
                <a:gd name="connsiteX16" fmla="*/ 758021 w 1064826"/>
                <a:gd name="connsiteY16" fmla="*/ 6015 h 378994"/>
                <a:gd name="connsiteX17" fmla="*/ 794116 w 1064826"/>
                <a:gd name="connsiteY17" fmla="*/ 30078 h 378994"/>
                <a:gd name="connsiteX18" fmla="*/ 818179 w 1064826"/>
                <a:gd name="connsiteY18" fmla="*/ 66173 h 378994"/>
                <a:gd name="connsiteX19" fmla="*/ 956542 w 1064826"/>
                <a:gd name="connsiteY19" fmla="*/ 78205 h 378994"/>
                <a:gd name="connsiteX20" fmla="*/ 1016700 w 1064826"/>
                <a:gd name="connsiteY20" fmla="*/ 84221 h 378994"/>
                <a:gd name="connsiteX21" fmla="*/ 1058810 w 1064826"/>
                <a:gd name="connsiteY21" fmla="*/ 102268 h 378994"/>
                <a:gd name="connsiteX22" fmla="*/ 1064826 w 1064826"/>
                <a:gd name="connsiteY22" fmla="*/ 120315 h 378994"/>
                <a:gd name="connsiteX23" fmla="*/ 1058810 w 1064826"/>
                <a:gd name="connsiteY23" fmla="*/ 180473 h 378994"/>
                <a:gd name="connsiteX24" fmla="*/ 1046779 w 1064826"/>
                <a:gd name="connsiteY24" fmla="*/ 198521 h 378994"/>
                <a:gd name="connsiteX25" fmla="*/ 1010684 w 1064826"/>
                <a:gd name="connsiteY25" fmla="*/ 234615 h 378994"/>
                <a:gd name="connsiteX26" fmla="*/ 980605 w 1064826"/>
                <a:gd name="connsiteY26" fmla="*/ 264694 h 378994"/>
                <a:gd name="connsiteX27" fmla="*/ 968574 w 1064826"/>
                <a:gd name="connsiteY27" fmla="*/ 282742 h 378994"/>
                <a:gd name="connsiteX28" fmla="*/ 914432 w 1064826"/>
                <a:gd name="connsiteY28" fmla="*/ 306805 h 378994"/>
                <a:gd name="connsiteX29" fmla="*/ 896384 w 1064826"/>
                <a:gd name="connsiteY29" fmla="*/ 312821 h 378994"/>
                <a:gd name="connsiteX30" fmla="*/ 812163 w 1064826"/>
                <a:gd name="connsiteY30" fmla="*/ 324852 h 378994"/>
                <a:gd name="connsiteX31" fmla="*/ 739974 w 1064826"/>
                <a:gd name="connsiteY31" fmla="*/ 336884 h 378994"/>
                <a:gd name="connsiteX32" fmla="*/ 649737 w 1064826"/>
                <a:gd name="connsiteY32" fmla="*/ 324852 h 378994"/>
                <a:gd name="connsiteX33" fmla="*/ 613642 w 1064826"/>
                <a:gd name="connsiteY33" fmla="*/ 318836 h 378994"/>
                <a:gd name="connsiteX34" fmla="*/ 571532 w 1064826"/>
                <a:gd name="connsiteY34" fmla="*/ 330868 h 378994"/>
                <a:gd name="connsiteX35" fmla="*/ 535437 w 1064826"/>
                <a:gd name="connsiteY35" fmla="*/ 348915 h 378994"/>
                <a:gd name="connsiteX36" fmla="*/ 481295 w 1064826"/>
                <a:gd name="connsiteY36" fmla="*/ 372978 h 378994"/>
                <a:gd name="connsiteX37" fmla="*/ 463247 w 1064826"/>
                <a:gd name="connsiteY37" fmla="*/ 378994 h 378994"/>
                <a:gd name="connsiteX38" fmla="*/ 216600 w 1064826"/>
                <a:gd name="connsiteY38" fmla="*/ 366963 h 378994"/>
                <a:gd name="connsiteX39" fmla="*/ 198553 w 1064826"/>
                <a:gd name="connsiteY39" fmla="*/ 360947 h 378994"/>
                <a:gd name="connsiteX40" fmla="*/ 168474 w 1064826"/>
                <a:gd name="connsiteY40" fmla="*/ 354931 h 378994"/>
                <a:gd name="connsiteX41" fmla="*/ 96284 w 1064826"/>
                <a:gd name="connsiteY41" fmla="*/ 348915 h 378994"/>
                <a:gd name="connsiteX42" fmla="*/ 36126 w 1064826"/>
                <a:gd name="connsiteY42" fmla="*/ 342900 h 378994"/>
                <a:gd name="connsiteX43" fmla="*/ 32 w 1064826"/>
                <a:gd name="connsiteY43" fmla="*/ 330868 h 378994"/>
                <a:gd name="connsiteX44" fmla="*/ 6047 w 1064826"/>
                <a:gd name="connsiteY44" fmla="*/ 258678 h 378994"/>
                <a:gd name="connsiteX45" fmla="*/ 12063 w 1064826"/>
                <a:gd name="connsiteY45" fmla="*/ 240631 h 378994"/>
                <a:gd name="connsiteX46" fmla="*/ 30110 w 1064826"/>
                <a:gd name="connsiteY46" fmla="*/ 234615 h 378994"/>
                <a:gd name="connsiteX47" fmla="*/ 48158 w 1064826"/>
                <a:gd name="connsiteY47" fmla="*/ 216568 h 378994"/>
                <a:gd name="connsiteX48" fmla="*/ 102300 w 1064826"/>
                <a:gd name="connsiteY48" fmla="*/ 246647 h 378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064826" h="378994">
                  <a:moveTo>
                    <a:pt x="102300" y="246647"/>
                  </a:moveTo>
                  <a:cubicBezTo>
                    <a:pt x="128368" y="251660"/>
                    <a:pt x="164958" y="259025"/>
                    <a:pt x="204568" y="246647"/>
                  </a:cubicBezTo>
                  <a:cubicBezTo>
                    <a:pt x="218370" y="242334"/>
                    <a:pt x="228631" y="230605"/>
                    <a:pt x="240663" y="222584"/>
                  </a:cubicBezTo>
                  <a:lnTo>
                    <a:pt x="258710" y="210552"/>
                  </a:lnTo>
                  <a:cubicBezTo>
                    <a:pt x="301829" y="145875"/>
                    <a:pt x="263220" y="193761"/>
                    <a:pt x="300821" y="162426"/>
                  </a:cubicBezTo>
                  <a:cubicBezTo>
                    <a:pt x="330863" y="137391"/>
                    <a:pt x="305198" y="148934"/>
                    <a:pt x="336916" y="138363"/>
                  </a:cubicBezTo>
                  <a:cubicBezTo>
                    <a:pt x="342932" y="134352"/>
                    <a:pt x="348356" y="129267"/>
                    <a:pt x="354963" y="126331"/>
                  </a:cubicBezTo>
                  <a:cubicBezTo>
                    <a:pt x="366552" y="121180"/>
                    <a:pt x="391058" y="114300"/>
                    <a:pt x="391058" y="114300"/>
                  </a:cubicBezTo>
                  <a:cubicBezTo>
                    <a:pt x="432429" y="86719"/>
                    <a:pt x="413435" y="94808"/>
                    <a:pt x="445200" y="84221"/>
                  </a:cubicBezTo>
                  <a:lnTo>
                    <a:pt x="481295" y="60157"/>
                  </a:lnTo>
                  <a:cubicBezTo>
                    <a:pt x="487311" y="56147"/>
                    <a:pt x="492253" y="49544"/>
                    <a:pt x="499342" y="48126"/>
                  </a:cubicBezTo>
                  <a:cubicBezTo>
                    <a:pt x="509368" y="46121"/>
                    <a:pt x="519556" y="44800"/>
                    <a:pt x="529421" y="42110"/>
                  </a:cubicBezTo>
                  <a:cubicBezTo>
                    <a:pt x="541657" y="38773"/>
                    <a:pt x="553484" y="34088"/>
                    <a:pt x="565516" y="30078"/>
                  </a:cubicBezTo>
                  <a:lnTo>
                    <a:pt x="583563" y="24063"/>
                  </a:lnTo>
                  <a:lnTo>
                    <a:pt x="637705" y="6015"/>
                  </a:lnTo>
                  <a:lnTo>
                    <a:pt x="655753" y="0"/>
                  </a:lnTo>
                  <a:cubicBezTo>
                    <a:pt x="689842" y="2005"/>
                    <a:pt x="724652" y="-1239"/>
                    <a:pt x="758021" y="6015"/>
                  </a:cubicBezTo>
                  <a:cubicBezTo>
                    <a:pt x="772151" y="9087"/>
                    <a:pt x="794116" y="30078"/>
                    <a:pt x="794116" y="30078"/>
                  </a:cubicBezTo>
                  <a:cubicBezTo>
                    <a:pt x="802137" y="42110"/>
                    <a:pt x="804461" y="61600"/>
                    <a:pt x="818179" y="66173"/>
                  </a:cubicBezTo>
                  <a:cubicBezTo>
                    <a:pt x="875571" y="85305"/>
                    <a:pt x="821977" y="69234"/>
                    <a:pt x="956542" y="78205"/>
                  </a:cubicBezTo>
                  <a:cubicBezTo>
                    <a:pt x="976650" y="79546"/>
                    <a:pt x="996647" y="82216"/>
                    <a:pt x="1016700" y="84221"/>
                  </a:cubicBezTo>
                  <a:cubicBezTo>
                    <a:pt x="1031151" y="87833"/>
                    <a:pt x="1048423" y="89284"/>
                    <a:pt x="1058810" y="102268"/>
                  </a:cubicBezTo>
                  <a:cubicBezTo>
                    <a:pt x="1062771" y="107220"/>
                    <a:pt x="1062821" y="114299"/>
                    <a:pt x="1064826" y="120315"/>
                  </a:cubicBezTo>
                  <a:cubicBezTo>
                    <a:pt x="1062821" y="140368"/>
                    <a:pt x="1063341" y="160836"/>
                    <a:pt x="1058810" y="180473"/>
                  </a:cubicBezTo>
                  <a:cubicBezTo>
                    <a:pt x="1057184" y="187518"/>
                    <a:pt x="1051582" y="193117"/>
                    <a:pt x="1046779" y="198521"/>
                  </a:cubicBezTo>
                  <a:cubicBezTo>
                    <a:pt x="1035475" y="211238"/>
                    <a:pt x="1020122" y="220457"/>
                    <a:pt x="1010684" y="234615"/>
                  </a:cubicBezTo>
                  <a:cubicBezTo>
                    <a:pt x="994643" y="258679"/>
                    <a:pt x="1004669" y="248653"/>
                    <a:pt x="980605" y="264694"/>
                  </a:cubicBezTo>
                  <a:cubicBezTo>
                    <a:pt x="976595" y="270710"/>
                    <a:pt x="973686" y="277630"/>
                    <a:pt x="968574" y="282742"/>
                  </a:cubicBezTo>
                  <a:cubicBezTo>
                    <a:pt x="954277" y="297039"/>
                    <a:pt x="932296" y="300850"/>
                    <a:pt x="914432" y="306805"/>
                  </a:cubicBezTo>
                  <a:cubicBezTo>
                    <a:pt x="908416" y="308810"/>
                    <a:pt x="902602" y="311578"/>
                    <a:pt x="896384" y="312821"/>
                  </a:cubicBezTo>
                  <a:cubicBezTo>
                    <a:pt x="848499" y="322397"/>
                    <a:pt x="876467" y="317707"/>
                    <a:pt x="812163" y="324852"/>
                  </a:cubicBezTo>
                  <a:cubicBezTo>
                    <a:pt x="783925" y="334265"/>
                    <a:pt x="780271" y="336884"/>
                    <a:pt x="739974" y="336884"/>
                  </a:cubicBezTo>
                  <a:cubicBezTo>
                    <a:pt x="698501" y="336884"/>
                    <a:pt x="684935" y="331252"/>
                    <a:pt x="649737" y="324852"/>
                  </a:cubicBezTo>
                  <a:cubicBezTo>
                    <a:pt x="637736" y="322670"/>
                    <a:pt x="625674" y="320841"/>
                    <a:pt x="613642" y="318836"/>
                  </a:cubicBezTo>
                  <a:cubicBezTo>
                    <a:pt x="605931" y="320764"/>
                    <a:pt x="580163" y="326552"/>
                    <a:pt x="571532" y="330868"/>
                  </a:cubicBezTo>
                  <a:cubicBezTo>
                    <a:pt x="524893" y="354188"/>
                    <a:pt x="580791" y="333799"/>
                    <a:pt x="535437" y="348915"/>
                  </a:cubicBezTo>
                  <a:cubicBezTo>
                    <a:pt x="506837" y="367982"/>
                    <a:pt x="524249" y="358660"/>
                    <a:pt x="481295" y="372978"/>
                  </a:cubicBezTo>
                  <a:lnTo>
                    <a:pt x="463247" y="378994"/>
                  </a:lnTo>
                  <a:cubicBezTo>
                    <a:pt x="424010" y="377593"/>
                    <a:pt x="278537" y="374705"/>
                    <a:pt x="216600" y="366963"/>
                  </a:cubicBezTo>
                  <a:cubicBezTo>
                    <a:pt x="210308" y="366177"/>
                    <a:pt x="204705" y="362485"/>
                    <a:pt x="198553" y="360947"/>
                  </a:cubicBezTo>
                  <a:cubicBezTo>
                    <a:pt x="188633" y="358467"/>
                    <a:pt x="178629" y="356126"/>
                    <a:pt x="168474" y="354931"/>
                  </a:cubicBezTo>
                  <a:cubicBezTo>
                    <a:pt x="144493" y="352110"/>
                    <a:pt x="120332" y="351101"/>
                    <a:pt x="96284" y="348915"/>
                  </a:cubicBezTo>
                  <a:lnTo>
                    <a:pt x="36126" y="342900"/>
                  </a:lnTo>
                  <a:cubicBezTo>
                    <a:pt x="24095" y="338889"/>
                    <a:pt x="-1021" y="343506"/>
                    <a:pt x="32" y="330868"/>
                  </a:cubicBezTo>
                  <a:cubicBezTo>
                    <a:pt x="2037" y="306805"/>
                    <a:pt x="2856" y="282613"/>
                    <a:pt x="6047" y="258678"/>
                  </a:cubicBezTo>
                  <a:cubicBezTo>
                    <a:pt x="6885" y="252393"/>
                    <a:pt x="7579" y="245115"/>
                    <a:pt x="12063" y="240631"/>
                  </a:cubicBezTo>
                  <a:cubicBezTo>
                    <a:pt x="16547" y="236147"/>
                    <a:pt x="24094" y="236620"/>
                    <a:pt x="30110" y="234615"/>
                  </a:cubicBezTo>
                  <a:cubicBezTo>
                    <a:pt x="36126" y="228599"/>
                    <a:pt x="41079" y="221287"/>
                    <a:pt x="48158" y="216568"/>
                  </a:cubicBezTo>
                  <a:cubicBezTo>
                    <a:pt x="63841" y="206113"/>
                    <a:pt x="76232" y="241634"/>
                    <a:pt x="102300" y="246647"/>
                  </a:cubicBezTo>
                  <a:close/>
                </a:path>
              </a:pathLst>
            </a:cu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14" name="Freeform 13">
              <a:extLst>
                <a:ext uri="{FF2B5EF4-FFF2-40B4-BE49-F238E27FC236}">
                  <a16:creationId xmlns:a16="http://schemas.microsoft.com/office/drawing/2014/main" id="{BA3EAE95-51A0-964E-AB7F-492581309EE0}"/>
                </a:ext>
              </a:extLst>
            </p:cNvPr>
            <p:cNvSpPr/>
            <p:nvPr/>
          </p:nvSpPr>
          <p:spPr>
            <a:xfrm>
              <a:off x="9387492" y="4044789"/>
              <a:ext cx="499495" cy="527085"/>
            </a:xfrm>
            <a:custGeom>
              <a:avLst/>
              <a:gdLst>
                <a:gd name="connsiteX0" fmla="*/ 378889 w 499539"/>
                <a:gd name="connsiteY0" fmla="*/ 19050 h 527061"/>
                <a:gd name="connsiteX1" fmla="*/ 372539 w 499539"/>
                <a:gd name="connsiteY1" fmla="*/ 41275 h 527061"/>
                <a:gd name="connsiteX2" fmla="*/ 369364 w 499539"/>
                <a:gd name="connsiteY2" fmla="*/ 50800 h 527061"/>
                <a:gd name="connsiteX3" fmla="*/ 353489 w 499539"/>
                <a:gd name="connsiteY3" fmla="*/ 66675 h 527061"/>
                <a:gd name="connsiteX4" fmla="*/ 324914 w 499539"/>
                <a:gd name="connsiteY4" fmla="*/ 92075 h 527061"/>
                <a:gd name="connsiteX5" fmla="*/ 318564 w 499539"/>
                <a:gd name="connsiteY5" fmla="*/ 111125 h 527061"/>
                <a:gd name="connsiteX6" fmla="*/ 315389 w 499539"/>
                <a:gd name="connsiteY6" fmla="*/ 120650 h 527061"/>
                <a:gd name="connsiteX7" fmla="*/ 312214 w 499539"/>
                <a:gd name="connsiteY7" fmla="*/ 146050 h 527061"/>
                <a:gd name="connsiteX8" fmla="*/ 309039 w 499539"/>
                <a:gd name="connsiteY8" fmla="*/ 161925 h 527061"/>
                <a:gd name="connsiteX9" fmla="*/ 305864 w 499539"/>
                <a:gd name="connsiteY9" fmla="*/ 250825 h 527061"/>
                <a:gd name="connsiteX10" fmla="*/ 299514 w 499539"/>
                <a:gd name="connsiteY10" fmla="*/ 269875 h 527061"/>
                <a:gd name="connsiteX11" fmla="*/ 280464 w 499539"/>
                <a:gd name="connsiteY11" fmla="*/ 288925 h 527061"/>
                <a:gd name="connsiteX12" fmla="*/ 261414 w 499539"/>
                <a:gd name="connsiteY12" fmla="*/ 295275 h 527061"/>
                <a:gd name="connsiteX13" fmla="*/ 251889 w 499539"/>
                <a:gd name="connsiteY13" fmla="*/ 298450 h 527061"/>
                <a:gd name="connsiteX14" fmla="*/ 229664 w 499539"/>
                <a:gd name="connsiteY14" fmla="*/ 304800 h 527061"/>
                <a:gd name="connsiteX15" fmla="*/ 201089 w 499539"/>
                <a:gd name="connsiteY15" fmla="*/ 323850 h 527061"/>
                <a:gd name="connsiteX16" fmla="*/ 191564 w 499539"/>
                <a:gd name="connsiteY16" fmla="*/ 330200 h 527061"/>
                <a:gd name="connsiteX17" fmla="*/ 182039 w 499539"/>
                <a:gd name="connsiteY17" fmla="*/ 339725 h 527061"/>
                <a:gd name="connsiteX18" fmla="*/ 172514 w 499539"/>
                <a:gd name="connsiteY18" fmla="*/ 342900 h 527061"/>
                <a:gd name="connsiteX19" fmla="*/ 162989 w 499539"/>
                <a:gd name="connsiteY19" fmla="*/ 349250 h 527061"/>
                <a:gd name="connsiteX20" fmla="*/ 153464 w 499539"/>
                <a:gd name="connsiteY20" fmla="*/ 352425 h 527061"/>
                <a:gd name="connsiteX21" fmla="*/ 140764 w 499539"/>
                <a:gd name="connsiteY21" fmla="*/ 358775 h 527061"/>
                <a:gd name="connsiteX22" fmla="*/ 131239 w 499539"/>
                <a:gd name="connsiteY22" fmla="*/ 361950 h 527061"/>
                <a:gd name="connsiteX23" fmla="*/ 99489 w 499539"/>
                <a:gd name="connsiteY23" fmla="*/ 384175 h 527061"/>
                <a:gd name="connsiteX24" fmla="*/ 80439 w 499539"/>
                <a:gd name="connsiteY24" fmla="*/ 396875 h 527061"/>
                <a:gd name="connsiteX25" fmla="*/ 70914 w 499539"/>
                <a:gd name="connsiteY25" fmla="*/ 403225 h 527061"/>
                <a:gd name="connsiteX26" fmla="*/ 55039 w 499539"/>
                <a:gd name="connsiteY26" fmla="*/ 422275 h 527061"/>
                <a:gd name="connsiteX27" fmla="*/ 45514 w 499539"/>
                <a:gd name="connsiteY27" fmla="*/ 431800 h 527061"/>
                <a:gd name="connsiteX28" fmla="*/ 29639 w 499539"/>
                <a:gd name="connsiteY28" fmla="*/ 447675 h 527061"/>
                <a:gd name="connsiteX29" fmla="*/ 20114 w 499539"/>
                <a:gd name="connsiteY29" fmla="*/ 466725 h 527061"/>
                <a:gd name="connsiteX30" fmla="*/ 13764 w 499539"/>
                <a:gd name="connsiteY30" fmla="*/ 488950 h 527061"/>
                <a:gd name="connsiteX31" fmla="*/ 7414 w 499539"/>
                <a:gd name="connsiteY31" fmla="*/ 508000 h 527061"/>
                <a:gd name="connsiteX32" fmla="*/ 4239 w 499539"/>
                <a:gd name="connsiteY32" fmla="*/ 517525 h 527061"/>
                <a:gd name="connsiteX33" fmla="*/ 1064 w 499539"/>
                <a:gd name="connsiteY33" fmla="*/ 527050 h 527061"/>
                <a:gd name="connsiteX34" fmla="*/ 32814 w 499539"/>
                <a:gd name="connsiteY34" fmla="*/ 523875 h 527061"/>
                <a:gd name="connsiteX35" fmla="*/ 42339 w 499539"/>
                <a:gd name="connsiteY35" fmla="*/ 520700 h 527061"/>
                <a:gd name="connsiteX36" fmla="*/ 64564 w 499539"/>
                <a:gd name="connsiteY36" fmla="*/ 501650 h 527061"/>
                <a:gd name="connsiteX37" fmla="*/ 74089 w 499539"/>
                <a:gd name="connsiteY37" fmla="*/ 488950 h 527061"/>
                <a:gd name="connsiteX38" fmla="*/ 96314 w 499539"/>
                <a:gd name="connsiteY38" fmla="*/ 469900 h 527061"/>
                <a:gd name="connsiteX39" fmla="*/ 109014 w 499539"/>
                <a:gd name="connsiteY39" fmla="*/ 454025 h 527061"/>
                <a:gd name="connsiteX40" fmla="*/ 140764 w 499539"/>
                <a:gd name="connsiteY40" fmla="*/ 434975 h 527061"/>
                <a:gd name="connsiteX41" fmla="*/ 159814 w 499539"/>
                <a:gd name="connsiteY41" fmla="*/ 428625 h 527061"/>
                <a:gd name="connsiteX42" fmla="*/ 169339 w 499539"/>
                <a:gd name="connsiteY42" fmla="*/ 425450 h 527061"/>
                <a:gd name="connsiteX43" fmla="*/ 178864 w 499539"/>
                <a:gd name="connsiteY43" fmla="*/ 415925 h 527061"/>
                <a:gd name="connsiteX44" fmla="*/ 188389 w 499539"/>
                <a:gd name="connsiteY44" fmla="*/ 412750 h 527061"/>
                <a:gd name="connsiteX45" fmla="*/ 197914 w 499539"/>
                <a:gd name="connsiteY45" fmla="*/ 406400 h 527061"/>
                <a:gd name="connsiteX46" fmla="*/ 207439 w 499539"/>
                <a:gd name="connsiteY46" fmla="*/ 403225 h 527061"/>
                <a:gd name="connsiteX47" fmla="*/ 216964 w 499539"/>
                <a:gd name="connsiteY47" fmla="*/ 396875 h 527061"/>
                <a:gd name="connsiteX48" fmla="*/ 226489 w 499539"/>
                <a:gd name="connsiteY48" fmla="*/ 393700 h 527061"/>
                <a:gd name="connsiteX49" fmla="*/ 236014 w 499539"/>
                <a:gd name="connsiteY49" fmla="*/ 387350 h 527061"/>
                <a:gd name="connsiteX50" fmla="*/ 248714 w 499539"/>
                <a:gd name="connsiteY50" fmla="*/ 381000 h 527061"/>
                <a:gd name="connsiteX51" fmla="*/ 270939 w 499539"/>
                <a:gd name="connsiteY51" fmla="*/ 368300 h 527061"/>
                <a:gd name="connsiteX52" fmla="*/ 289989 w 499539"/>
                <a:gd name="connsiteY52" fmla="*/ 361950 h 527061"/>
                <a:gd name="connsiteX53" fmla="*/ 321739 w 499539"/>
                <a:gd name="connsiteY53" fmla="*/ 355600 h 527061"/>
                <a:gd name="connsiteX54" fmla="*/ 331264 w 499539"/>
                <a:gd name="connsiteY54" fmla="*/ 349250 h 527061"/>
                <a:gd name="connsiteX55" fmla="*/ 337614 w 499539"/>
                <a:gd name="connsiteY55" fmla="*/ 323850 h 527061"/>
                <a:gd name="connsiteX56" fmla="*/ 343964 w 499539"/>
                <a:gd name="connsiteY56" fmla="*/ 304800 h 527061"/>
                <a:gd name="connsiteX57" fmla="*/ 347139 w 499539"/>
                <a:gd name="connsiteY57" fmla="*/ 295275 h 527061"/>
                <a:gd name="connsiteX58" fmla="*/ 350314 w 499539"/>
                <a:gd name="connsiteY58" fmla="*/ 254000 h 527061"/>
                <a:gd name="connsiteX59" fmla="*/ 353489 w 499539"/>
                <a:gd name="connsiteY59" fmla="*/ 241300 h 527061"/>
                <a:gd name="connsiteX60" fmla="*/ 356664 w 499539"/>
                <a:gd name="connsiteY60" fmla="*/ 212725 h 527061"/>
                <a:gd name="connsiteX61" fmla="*/ 347139 w 499539"/>
                <a:gd name="connsiteY61" fmla="*/ 174625 h 527061"/>
                <a:gd name="connsiteX62" fmla="*/ 343964 w 499539"/>
                <a:gd name="connsiteY62" fmla="*/ 165100 h 527061"/>
                <a:gd name="connsiteX63" fmla="*/ 340789 w 499539"/>
                <a:gd name="connsiteY63" fmla="*/ 155575 h 527061"/>
                <a:gd name="connsiteX64" fmla="*/ 350314 w 499539"/>
                <a:gd name="connsiteY64" fmla="*/ 136525 h 527061"/>
                <a:gd name="connsiteX65" fmla="*/ 359839 w 499539"/>
                <a:gd name="connsiteY65" fmla="*/ 117475 h 527061"/>
                <a:gd name="connsiteX66" fmla="*/ 378889 w 499539"/>
                <a:gd name="connsiteY66" fmla="*/ 104775 h 527061"/>
                <a:gd name="connsiteX67" fmla="*/ 416989 w 499539"/>
                <a:gd name="connsiteY67" fmla="*/ 88900 h 527061"/>
                <a:gd name="connsiteX68" fmla="*/ 426514 w 499539"/>
                <a:gd name="connsiteY68" fmla="*/ 82550 h 527061"/>
                <a:gd name="connsiteX69" fmla="*/ 439214 w 499539"/>
                <a:gd name="connsiteY69" fmla="*/ 79375 h 527061"/>
                <a:gd name="connsiteX70" fmla="*/ 461439 w 499539"/>
                <a:gd name="connsiteY70" fmla="*/ 73025 h 527061"/>
                <a:gd name="connsiteX71" fmla="*/ 486839 w 499539"/>
                <a:gd name="connsiteY71" fmla="*/ 69850 h 527061"/>
                <a:gd name="connsiteX72" fmla="*/ 496364 w 499539"/>
                <a:gd name="connsiteY72" fmla="*/ 66675 h 527061"/>
                <a:gd name="connsiteX73" fmla="*/ 499539 w 499539"/>
                <a:gd name="connsiteY73" fmla="*/ 57150 h 527061"/>
                <a:gd name="connsiteX74" fmla="*/ 486839 w 499539"/>
                <a:gd name="connsiteY74" fmla="*/ 38100 h 527061"/>
                <a:gd name="connsiteX75" fmla="*/ 477314 w 499539"/>
                <a:gd name="connsiteY75" fmla="*/ 31750 h 527061"/>
                <a:gd name="connsiteX76" fmla="*/ 467789 w 499539"/>
                <a:gd name="connsiteY76" fmla="*/ 28575 h 527061"/>
                <a:gd name="connsiteX77" fmla="*/ 448739 w 499539"/>
                <a:gd name="connsiteY77" fmla="*/ 15875 h 527061"/>
                <a:gd name="connsiteX78" fmla="*/ 420164 w 499539"/>
                <a:gd name="connsiteY78" fmla="*/ 6350 h 527061"/>
                <a:gd name="connsiteX79" fmla="*/ 410639 w 499539"/>
                <a:gd name="connsiteY79" fmla="*/ 3175 h 527061"/>
                <a:gd name="connsiteX80" fmla="*/ 401114 w 499539"/>
                <a:gd name="connsiteY80" fmla="*/ 0 h 527061"/>
                <a:gd name="connsiteX81" fmla="*/ 378889 w 499539"/>
                <a:gd name="connsiteY81" fmla="*/ 19050 h 527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499539" h="527061">
                  <a:moveTo>
                    <a:pt x="378889" y="19050"/>
                  </a:moveTo>
                  <a:cubicBezTo>
                    <a:pt x="376772" y="26458"/>
                    <a:pt x="374753" y="33895"/>
                    <a:pt x="372539" y="41275"/>
                  </a:cubicBezTo>
                  <a:cubicBezTo>
                    <a:pt x="371577" y="44481"/>
                    <a:pt x="370861" y="47807"/>
                    <a:pt x="369364" y="50800"/>
                  </a:cubicBezTo>
                  <a:cubicBezTo>
                    <a:pt x="362167" y="65193"/>
                    <a:pt x="364919" y="56515"/>
                    <a:pt x="353489" y="66675"/>
                  </a:cubicBezTo>
                  <a:cubicBezTo>
                    <a:pt x="320867" y="95673"/>
                    <a:pt x="346532" y="77663"/>
                    <a:pt x="324914" y="92075"/>
                  </a:cubicBezTo>
                  <a:lnTo>
                    <a:pt x="318564" y="111125"/>
                  </a:lnTo>
                  <a:lnTo>
                    <a:pt x="315389" y="120650"/>
                  </a:lnTo>
                  <a:cubicBezTo>
                    <a:pt x="314331" y="129117"/>
                    <a:pt x="313511" y="137617"/>
                    <a:pt x="312214" y="146050"/>
                  </a:cubicBezTo>
                  <a:cubicBezTo>
                    <a:pt x="311393" y="151384"/>
                    <a:pt x="309365" y="156538"/>
                    <a:pt x="309039" y="161925"/>
                  </a:cubicBezTo>
                  <a:cubicBezTo>
                    <a:pt x="307245" y="191523"/>
                    <a:pt x="308470" y="221288"/>
                    <a:pt x="305864" y="250825"/>
                  </a:cubicBezTo>
                  <a:cubicBezTo>
                    <a:pt x="305276" y="257493"/>
                    <a:pt x="304247" y="265142"/>
                    <a:pt x="299514" y="269875"/>
                  </a:cubicBezTo>
                  <a:cubicBezTo>
                    <a:pt x="293164" y="276225"/>
                    <a:pt x="288983" y="286085"/>
                    <a:pt x="280464" y="288925"/>
                  </a:cubicBezTo>
                  <a:lnTo>
                    <a:pt x="261414" y="295275"/>
                  </a:lnTo>
                  <a:cubicBezTo>
                    <a:pt x="258239" y="296333"/>
                    <a:pt x="255136" y="297638"/>
                    <a:pt x="251889" y="298450"/>
                  </a:cubicBezTo>
                  <a:cubicBezTo>
                    <a:pt x="248900" y="299197"/>
                    <a:pt x="233391" y="302730"/>
                    <a:pt x="229664" y="304800"/>
                  </a:cubicBezTo>
                  <a:lnTo>
                    <a:pt x="201089" y="323850"/>
                  </a:lnTo>
                  <a:cubicBezTo>
                    <a:pt x="197914" y="325967"/>
                    <a:pt x="194262" y="327502"/>
                    <a:pt x="191564" y="330200"/>
                  </a:cubicBezTo>
                  <a:cubicBezTo>
                    <a:pt x="188389" y="333375"/>
                    <a:pt x="185775" y="337234"/>
                    <a:pt x="182039" y="339725"/>
                  </a:cubicBezTo>
                  <a:cubicBezTo>
                    <a:pt x="179254" y="341581"/>
                    <a:pt x="175507" y="341403"/>
                    <a:pt x="172514" y="342900"/>
                  </a:cubicBezTo>
                  <a:cubicBezTo>
                    <a:pt x="169101" y="344607"/>
                    <a:pt x="166402" y="347543"/>
                    <a:pt x="162989" y="349250"/>
                  </a:cubicBezTo>
                  <a:cubicBezTo>
                    <a:pt x="159996" y="350747"/>
                    <a:pt x="156540" y="351107"/>
                    <a:pt x="153464" y="352425"/>
                  </a:cubicBezTo>
                  <a:cubicBezTo>
                    <a:pt x="149114" y="354289"/>
                    <a:pt x="145114" y="356911"/>
                    <a:pt x="140764" y="358775"/>
                  </a:cubicBezTo>
                  <a:cubicBezTo>
                    <a:pt x="137688" y="360093"/>
                    <a:pt x="134165" y="360325"/>
                    <a:pt x="131239" y="361950"/>
                  </a:cubicBezTo>
                  <a:cubicBezTo>
                    <a:pt x="116439" y="370172"/>
                    <a:pt x="112295" y="375211"/>
                    <a:pt x="99489" y="384175"/>
                  </a:cubicBezTo>
                  <a:cubicBezTo>
                    <a:pt x="93237" y="388552"/>
                    <a:pt x="86789" y="392642"/>
                    <a:pt x="80439" y="396875"/>
                  </a:cubicBezTo>
                  <a:cubicBezTo>
                    <a:pt x="77264" y="398992"/>
                    <a:pt x="73612" y="400527"/>
                    <a:pt x="70914" y="403225"/>
                  </a:cubicBezTo>
                  <a:cubicBezTo>
                    <a:pt x="43087" y="431052"/>
                    <a:pt x="77141" y="395753"/>
                    <a:pt x="55039" y="422275"/>
                  </a:cubicBezTo>
                  <a:cubicBezTo>
                    <a:pt x="52164" y="425724"/>
                    <a:pt x="48389" y="428351"/>
                    <a:pt x="45514" y="431800"/>
                  </a:cubicBezTo>
                  <a:cubicBezTo>
                    <a:pt x="32285" y="447675"/>
                    <a:pt x="47101" y="436033"/>
                    <a:pt x="29639" y="447675"/>
                  </a:cubicBezTo>
                  <a:cubicBezTo>
                    <a:pt x="21659" y="471616"/>
                    <a:pt x="32424" y="442106"/>
                    <a:pt x="20114" y="466725"/>
                  </a:cubicBezTo>
                  <a:cubicBezTo>
                    <a:pt x="17446" y="472060"/>
                    <a:pt x="15290" y="483864"/>
                    <a:pt x="13764" y="488950"/>
                  </a:cubicBezTo>
                  <a:cubicBezTo>
                    <a:pt x="11841" y="495361"/>
                    <a:pt x="9531" y="501650"/>
                    <a:pt x="7414" y="508000"/>
                  </a:cubicBezTo>
                  <a:lnTo>
                    <a:pt x="4239" y="517525"/>
                  </a:lnTo>
                  <a:cubicBezTo>
                    <a:pt x="3181" y="520700"/>
                    <a:pt x="-2266" y="527383"/>
                    <a:pt x="1064" y="527050"/>
                  </a:cubicBezTo>
                  <a:lnTo>
                    <a:pt x="32814" y="523875"/>
                  </a:lnTo>
                  <a:cubicBezTo>
                    <a:pt x="35989" y="522817"/>
                    <a:pt x="39346" y="522197"/>
                    <a:pt x="42339" y="520700"/>
                  </a:cubicBezTo>
                  <a:cubicBezTo>
                    <a:pt x="50903" y="516418"/>
                    <a:pt x="58488" y="508594"/>
                    <a:pt x="64564" y="501650"/>
                  </a:cubicBezTo>
                  <a:cubicBezTo>
                    <a:pt x="68049" y="497668"/>
                    <a:pt x="70645" y="492968"/>
                    <a:pt x="74089" y="488950"/>
                  </a:cubicBezTo>
                  <a:cubicBezTo>
                    <a:pt x="94825" y="464757"/>
                    <a:pt x="71219" y="494995"/>
                    <a:pt x="96314" y="469900"/>
                  </a:cubicBezTo>
                  <a:cubicBezTo>
                    <a:pt x="101106" y="465108"/>
                    <a:pt x="103977" y="458558"/>
                    <a:pt x="109014" y="454025"/>
                  </a:cubicBezTo>
                  <a:cubicBezTo>
                    <a:pt x="114977" y="448658"/>
                    <a:pt x="131796" y="438562"/>
                    <a:pt x="140764" y="434975"/>
                  </a:cubicBezTo>
                  <a:cubicBezTo>
                    <a:pt x="146979" y="432489"/>
                    <a:pt x="153464" y="430742"/>
                    <a:pt x="159814" y="428625"/>
                  </a:cubicBezTo>
                  <a:lnTo>
                    <a:pt x="169339" y="425450"/>
                  </a:lnTo>
                  <a:cubicBezTo>
                    <a:pt x="172514" y="422275"/>
                    <a:pt x="175128" y="418416"/>
                    <a:pt x="178864" y="415925"/>
                  </a:cubicBezTo>
                  <a:cubicBezTo>
                    <a:pt x="181649" y="414069"/>
                    <a:pt x="185396" y="414247"/>
                    <a:pt x="188389" y="412750"/>
                  </a:cubicBezTo>
                  <a:cubicBezTo>
                    <a:pt x="191802" y="411043"/>
                    <a:pt x="194501" y="408107"/>
                    <a:pt x="197914" y="406400"/>
                  </a:cubicBezTo>
                  <a:cubicBezTo>
                    <a:pt x="200907" y="404903"/>
                    <a:pt x="204446" y="404722"/>
                    <a:pt x="207439" y="403225"/>
                  </a:cubicBezTo>
                  <a:cubicBezTo>
                    <a:pt x="210852" y="401518"/>
                    <a:pt x="213551" y="398582"/>
                    <a:pt x="216964" y="396875"/>
                  </a:cubicBezTo>
                  <a:cubicBezTo>
                    <a:pt x="219957" y="395378"/>
                    <a:pt x="223496" y="395197"/>
                    <a:pt x="226489" y="393700"/>
                  </a:cubicBezTo>
                  <a:cubicBezTo>
                    <a:pt x="229902" y="391993"/>
                    <a:pt x="232701" y="389243"/>
                    <a:pt x="236014" y="387350"/>
                  </a:cubicBezTo>
                  <a:cubicBezTo>
                    <a:pt x="240123" y="385002"/>
                    <a:pt x="244605" y="383348"/>
                    <a:pt x="248714" y="381000"/>
                  </a:cubicBezTo>
                  <a:cubicBezTo>
                    <a:pt x="262079" y="373363"/>
                    <a:pt x="254948" y="374696"/>
                    <a:pt x="270939" y="368300"/>
                  </a:cubicBezTo>
                  <a:cubicBezTo>
                    <a:pt x="277154" y="365814"/>
                    <a:pt x="283387" y="363050"/>
                    <a:pt x="289989" y="361950"/>
                  </a:cubicBezTo>
                  <a:cubicBezTo>
                    <a:pt x="313343" y="358058"/>
                    <a:pt x="302794" y="360336"/>
                    <a:pt x="321739" y="355600"/>
                  </a:cubicBezTo>
                  <a:cubicBezTo>
                    <a:pt x="324914" y="353483"/>
                    <a:pt x="328880" y="352230"/>
                    <a:pt x="331264" y="349250"/>
                  </a:cubicBezTo>
                  <a:cubicBezTo>
                    <a:pt x="333922" y="345928"/>
                    <a:pt x="337369" y="324750"/>
                    <a:pt x="337614" y="323850"/>
                  </a:cubicBezTo>
                  <a:cubicBezTo>
                    <a:pt x="339375" y="317392"/>
                    <a:pt x="341847" y="311150"/>
                    <a:pt x="343964" y="304800"/>
                  </a:cubicBezTo>
                  <a:lnTo>
                    <a:pt x="347139" y="295275"/>
                  </a:lnTo>
                  <a:cubicBezTo>
                    <a:pt x="348197" y="281517"/>
                    <a:pt x="348702" y="267704"/>
                    <a:pt x="350314" y="254000"/>
                  </a:cubicBezTo>
                  <a:cubicBezTo>
                    <a:pt x="350824" y="249666"/>
                    <a:pt x="352825" y="245613"/>
                    <a:pt x="353489" y="241300"/>
                  </a:cubicBezTo>
                  <a:cubicBezTo>
                    <a:pt x="354946" y="231828"/>
                    <a:pt x="355606" y="222250"/>
                    <a:pt x="356664" y="212725"/>
                  </a:cubicBezTo>
                  <a:cubicBezTo>
                    <a:pt x="352389" y="187073"/>
                    <a:pt x="355525" y="199782"/>
                    <a:pt x="347139" y="174625"/>
                  </a:cubicBezTo>
                  <a:lnTo>
                    <a:pt x="343964" y="165100"/>
                  </a:lnTo>
                  <a:lnTo>
                    <a:pt x="340789" y="155575"/>
                  </a:lnTo>
                  <a:cubicBezTo>
                    <a:pt x="348769" y="131634"/>
                    <a:pt x="338004" y="161144"/>
                    <a:pt x="350314" y="136525"/>
                  </a:cubicBezTo>
                  <a:cubicBezTo>
                    <a:pt x="354592" y="127969"/>
                    <a:pt x="351751" y="124552"/>
                    <a:pt x="359839" y="117475"/>
                  </a:cubicBezTo>
                  <a:cubicBezTo>
                    <a:pt x="365582" y="112449"/>
                    <a:pt x="372063" y="108188"/>
                    <a:pt x="378889" y="104775"/>
                  </a:cubicBezTo>
                  <a:cubicBezTo>
                    <a:pt x="408192" y="90124"/>
                    <a:pt x="395106" y="94371"/>
                    <a:pt x="416989" y="88900"/>
                  </a:cubicBezTo>
                  <a:cubicBezTo>
                    <a:pt x="420164" y="86783"/>
                    <a:pt x="423007" y="84053"/>
                    <a:pt x="426514" y="82550"/>
                  </a:cubicBezTo>
                  <a:cubicBezTo>
                    <a:pt x="430525" y="80831"/>
                    <a:pt x="435018" y="80574"/>
                    <a:pt x="439214" y="79375"/>
                  </a:cubicBezTo>
                  <a:cubicBezTo>
                    <a:pt x="449783" y="76355"/>
                    <a:pt x="449528" y="75010"/>
                    <a:pt x="461439" y="73025"/>
                  </a:cubicBezTo>
                  <a:cubicBezTo>
                    <a:pt x="469855" y="71622"/>
                    <a:pt x="478372" y="70908"/>
                    <a:pt x="486839" y="69850"/>
                  </a:cubicBezTo>
                  <a:cubicBezTo>
                    <a:pt x="490014" y="68792"/>
                    <a:pt x="493997" y="69042"/>
                    <a:pt x="496364" y="66675"/>
                  </a:cubicBezTo>
                  <a:cubicBezTo>
                    <a:pt x="498731" y="64308"/>
                    <a:pt x="499539" y="60497"/>
                    <a:pt x="499539" y="57150"/>
                  </a:cubicBezTo>
                  <a:cubicBezTo>
                    <a:pt x="499539" y="48672"/>
                    <a:pt x="492566" y="42872"/>
                    <a:pt x="486839" y="38100"/>
                  </a:cubicBezTo>
                  <a:cubicBezTo>
                    <a:pt x="483908" y="35657"/>
                    <a:pt x="480727" y="33457"/>
                    <a:pt x="477314" y="31750"/>
                  </a:cubicBezTo>
                  <a:cubicBezTo>
                    <a:pt x="474321" y="30253"/>
                    <a:pt x="470715" y="30200"/>
                    <a:pt x="467789" y="28575"/>
                  </a:cubicBezTo>
                  <a:cubicBezTo>
                    <a:pt x="461118" y="24869"/>
                    <a:pt x="455979" y="18288"/>
                    <a:pt x="448739" y="15875"/>
                  </a:cubicBezTo>
                  <a:lnTo>
                    <a:pt x="420164" y="6350"/>
                  </a:lnTo>
                  <a:lnTo>
                    <a:pt x="410639" y="3175"/>
                  </a:lnTo>
                  <a:cubicBezTo>
                    <a:pt x="407464" y="2117"/>
                    <a:pt x="404461" y="0"/>
                    <a:pt x="401114" y="0"/>
                  </a:cubicBezTo>
                  <a:lnTo>
                    <a:pt x="378889" y="19050"/>
                  </a:lnTo>
                  <a:close/>
                </a:path>
              </a:pathLst>
            </a:cu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sp>
          <p:nvSpPr>
            <p:cNvPr id="15" name="Freeform 14">
              <a:extLst>
                <a:ext uri="{FF2B5EF4-FFF2-40B4-BE49-F238E27FC236}">
                  <a16:creationId xmlns:a16="http://schemas.microsoft.com/office/drawing/2014/main" id="{90E2791D-BAF7-3340-B2A0-257F3F9036C0}"/>
                </a:ext>
              </a:extLst>
            </p:cNvPr>
            <p:cNvSpPr/>
            <p:nvPr/>
          </p:nvSpPr>
          <p:spPr>
            <a:xfrm>
              <a:off x="10115570" y="3621427"/>
              <a:ext cx="247630" cy="239199"/>
            </a:xfrm>
            <a:custGeom>
              <a:avLst/>
              <a:gdLst>
                <a:gd name="connsiteX0" fmla="*/ 56445 w 248356"/>
                <a:gd name="connsiteY0" fmla="*/ 2759 h 239826"/>
                <a:gd name="connsiteX1" fmla="*/ 135467 w 248356"/>
                <a:gd name="connsiteY1" fmla="*/ 14048 h 239826"/>
                <a:gd name="connsiteX2" fmla="*/ 237067 w 248356"/>
                <a:gd name="connsiteY2" fmla="*/ 25337 h 239826"/>
                <a:gd name="connsiteX3" fmla="*/ 248356 w 248356"/>
                <a:gd name="connsiteY3" fmla="*/ 59204 h 239826"/>
                <a:gd name="connsiteX4" fmla="*/ 237067 w 248356"/>
                <a:gd name="connsiteY4" fmla="*/ 172093 h 239826"/>
                <a:gd name="connsiteX5" fmla="*/ 203200 w 248356"/>
                <a:gd name="connsiteY5" fmla="*/ 194670 h 239826"/>
                <a:gd name="connsiteX6" fmla="*/ 169334 w 248356"/>
                <a:gd name="connsiteY6" fmla="*/ 205959 h 239826"/>
                <a:gd name="connsiteX7" fmla="*/ 101600 w 248356"/>
                <a:gd name="connsiteY7" fmla="*/ 239826 h 239826"/>
                <a:gd name="connsiteX8" fmla="*/ 11289 w 248356"/>
                <a:gd name="connsiteY8" fmla="*/ 228537 h 239826"/>
                <a:gd name="connsiteX9" fmla="*/ 0 w 248356"/>
                <a:gd name="connsiteY9" fmla="*/ 194670 h 239826"/>
                <a:gd name="connsiteX10" fmla="*/ 11289 w 248356"/>
                <a:gd name="connsiteY10" fmla="*/ 104359 h 239826"/>
                <a:gd name="connsiteX11" fmla="*/ 22578 w 248356"/>
                <a:gd name="connsiteY11" fmla="*/ 70493 h 239826"/>
                <a:gd name="connsiteX12" fmla="*/ 56445 w 248356"/>
                <a:gd name="connsiteY12" fmla="*/ 2759 h 239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8356" h="239826">
                  <a:moveTo>
                    <a:pt x="56445" y="2759"/>
                  </a:moveTo>
                  <a:cubicBezTo>
                    <a:pt x="75260" y="-6648"/>
                    <a:pt x="109064" y="10748"/>
                    <a:pt x="135467" y="14048"/>
                  </a:cubicBezTo>
                  <a:cubicBezTo>
                    <a:pt x="169279" y="18275"/>
                    <a:pt x="205429" y="12682"/>
                    <a:pt x="237067" y="25337"/>
                  </a:cubicBezTo>
                  <a:cubicBezTo>
                    <a:pt x="248116" y="29756"/>
                    <a:pt x="244593" y="47915"/>
                    <a:pt x="248356" y="59204"/>
                  </a:cubicBezTo>
                  <a:cubicBezTo>
                    <a:pt x="244593" y="96834"/>
                    <a:pt x="249026" y="136216"/>
                    <a:pt x="237067" y="172093"/>
                  </a:cubicBezTo>
                  <a:cubicBezTo>
                    <a:pt x="232777" y="184964"/>
                    <a:pt x="215335" y="188602"/>
                    <a:pt x="203200" y="194670"/>
                  </a:cubicBezTo>
                  <a:cubicBezTo>
                    <a:pt x="192557" y="199991"/>
                    <a:pt x="179977" y="200637"/>
                    <a:pt x="169334" y="205959"/>
                  </a:cubicBezTo>
                  <a:cubicBezTo>
                    <a:pt x="81802" y="249726"/>
                    <a:pt x="186722" y="211452"/>
                    <a:pt x="101600" y="239826"/>
                  </a:cubicBezTo>
                  <a:cubicBezTo>
                    <a:pt x="71496" y="236063"/>
                    <a:pt x="39012" y="240859"/>
                    <a:pt x="11289" y="228537"/>
                  </a:cubicBezTo>
                  <a:cubicBezTo>
                    <a:pt x="415" y="223704"/>
                    <a:pt x="0" y="206570"/>
                    <a:pt x="0" y="194670"/>
                  </a:cubicBezTo>
                  <a:cubicBezTo>
                    <a:pt x="0" y="164332"/>
                    <a:pt x="5862" y="134208"/>
                    <a:pt x="11289" y="104359"/>
                  </a:cubicBezTo>
                  <a:cubicBezTo>
                    <a:pt x="13418" y="92652"/>
                    <a:pt x="14164" y="78907"/>
                    <a:pt x="22578" y="70493"/>
                  </a:cubicBezTo>
                  <a:cubicBezTo>
                    <a:pt x="93443" y="-371"/>
                    <a:pt x="37630" y="12166"/>
                    <a:pt x="56445" y="2759"/>
                  </a:cubicBezTo>
                  <a:close/>
                </a:path>
              </a:pathLst>
            </a:cu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anchor="ctr"/>
            <a:lstStyle/>
            <a:p>
              <a:pPr algn="ctr">
                <a:defRPr/>
              </a:pPr>
              <a:endParaRPr lang="en-US" sz="790"/>
            </a:p>
          </p:txBody>
        </p:sp>
      </p:grpSp>
      <p:sp>
        <p:nvSpPr>
          <p:cNvPr id="25" name="Text Box 6">
            <a:extLst>
              <a:ext uri="{FF2B5EF4-FFF2-40B4-BE49-F238E27FC236}">
                <a16:creationId xmlns:a16="http://schemas.microsoft.com/office/drawing/2014/main" id="{C31017E2-4CFF-594C-8ED8-5813289DB3E2}"/>
              </a:ext>
            </a:extLst>
          </p:cNvPr>
          <p:cNvSpPr txBox="1">
            <a:spLocks noChangeArrowheads="1"/>
          </p:cNvSpPr>
          <p:nvPr/>
        </p:nvSpPr>
        <p:spPr bwMode="auto">
          <a:xfrm>
            <a:off x="4611291" y="1602582"/>
            <a:ext cx="1319213" cy="335476"/>
          </a:xfrm>
          <a:prstGeom prst="rect">
            <a:avLst/>
          </a:prstGeom>
          <a:noFill/>
          <a:ln>
            <a:noFill/>
          </a:ln>
          <a:effectLst/>
        </p:spPr>
        <p:txBody>
          <a:bodyPr>
            <a:spAutoFit/>
          </a:bodyPr>
          <a:lstStyle/>
          <a:p>
            <a:pPr>
              <a:defRPr/>
            </a:pPr>
            <a:r>
              <a:rPr lang="en-US" sz="790" i="1" dirty="0" err="1">
                <a:solidFill>
                  <a:schemeClr val="bg1"/>
                </a:solidFill>
              </a:rPr>
              <a:t>Adiantum</a:t>
            </a:r>
            <a:r>
              <a:rPr lang="en-US" sz="790" i="1" dirty="0">
                <a:solidFill>
                  <a:schemeClr val="bg1"/>
                </a:solidFill>
              </a:rPr>
              <a:t> </a:t>
            </a:r>
            <a:r>
              <a:rPr lang="en-US" sz="790" i="1" dirty="0" err="1">
                <a:solidFill>
                  <a:schemeClr val="bg1"/>
                </a:solidFill>
              </a:rPr>
              <a:t>aleuticum</a:t>
            </a:r>
            <a:r>
              <a:rPr lang="en-US" sz="790" dirty="0">
                <a:solidFill>
                  <a:schemeClr val="bg1"/>
                </a:solidFill>
              </a:rPr>
              <a:t> in Vermont</a:t>
            </a:r>
          </a:p>
        </p:txBody>
      </p:sp>
      <p:sp>
        <p:nvSpPr>
          <p:cNvPr id="26" name="Text Box 7">
            <a:extLst>
              <a:ext uri="{FF2B5EF4-FFF2-40B4-BE49-F238E27FC236}">
                <a16:creationId xmlns:a16="http://schemas.microsoft.com/office/drawing/2014/main" id="{B25A2F92-585F-0348-A766-B56CC99B73AC}"/>
              </a:ext>
            </a:extLst>
          </p:cNvPr>
          <p:cNvSpPr txBox="1">
            <a:spLocks noChangeArrowheads="1"/>
          </p:cNvSpPr>
          <p:nvPr/>
        </p:nvSpPr>
        <p:spPr bwMode="auto">
          <a:xfrm>
            <a:off x="6581775" y="1609726"/>
            <a:ext cx="1228725" cy="335476"/>
          </a:xfrm>
          <a:prstGeom prst="rect">
            <a:avLst/>
          </a:prstGeom>
          <a:noFill/>
          <a:ln>
            <a:noFill/>
          </a:ln>
          <a:effectLst/>
        </p:spPr>
        <p:txBody>
          <a:bodyPr>
            <a:spAutoFit/>
          </a:bodyPr>
          <a:lstStyle/>
          <a:p>
            <a:pPr>
              <a:defRPr/>
            </a:pPr>
            <a:r>
              <a:rPr lang="en-US" sz="790" i="1" dirty="0">
                <a:solidFill>
                  <a:schemeClr val="bg1"/>
                </a:solidFill>
              </a:rPr>
              <a:t>Adiantum </a:t>
            </a:r>
            <a:r>
              <a:rPr lang="en-US" sz="790" i="1" dirty="0" err="1">
                <a:solidFill>
                  <a:schemeClr val="bg1"/>
                </a:solidFill>
              </a:rPr>
              <a:t>pedatum</a:t>
            </a:r>
            <a:r>
              <a:rPr lang="en-US" sz="790" i="1" dirty="0">
                <a:solidFill>
                  <a:schemeClr val="bg1"/>
                </a:solidFill>
              </a:rPr>
              <a:t> </a:t>
            </a:r>
            <a:r>
              <a:rPr lang="en-US" sz="790" dirty="0">
                <a:solidFill>
                  <a:schemeClr val="bg1"/>
                </a:solidFill>
              </a:rPr>
              <a:t> in Japan</a:t>
            </a:r>
          </a:p>
        </p:txBody>
      </p:sp>
      <p:sp>
        <p:nvSpPr>
          <p:cNvPr id="16" name="Rectangle 15">
            <a:extLst>
              <a:ext uri="{FF2B5EF4-FFF2-40B4-BE49-F238E27FC236}">
                <a16:creationId xmlns:a16="http://schemas.microsoft.com/office/drawing/2014/main" id="{7488FB43-AA73-9742-A989-DDAACC3E7B6B}"/>
              </a:ext>
            </a:extLst>
          </p:cNvPr>
          <p:cNvSpPr/>
          <p:nvPr/>
        </p:nvSpPr>
        <p:spPr>
          <a:xfrm>
            <a:off x="3525441" y="5253037"/>
            <a:ext cx="441722" cy="205979"/>
          </a:xfrm>
          <a:prstGeom prst="rect">
            <a:avLst/>
          </a:prstGeom>
          <a:solidFill>
            <a:srgbClr val="FF0000"/>
          </a:solidFill>
          <a:ln w="2857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200"/>
          </a:p>
        </p:txBody>
      </p:sp>
      <p:sp>
        <p:nvSpPr>
          <p:cNvPr id="17" name="Rectangle 16">
            <a:extLst>
              <a:ext uri="{FF2B5EF4-FFF2-40B4-BE49-F238E27FC236}">
                <a16:creationId xmlns:a16="http://schemas.microsoft.com/office/drawing/2014/main" id="{ECF72227-348C-BA45-A34B-E4C1D1144FBB}"/>
              </a:ext>
            </a:extLst>
          </p:cNvPr>
          <p:cNvSpPr/>
          <p:nvPr/>
        </p:nvSpPr>
        <p:spPr>
          <a:xfrm>
            <a:off x="5547122" y="5254228"/>
            <a:ext cx="442913" cy="204788"/>
          </a:xfrm>
          <a:prstGeom prst="rect">
            <a:avLst/>
          </a:prstGeom>
          <a:solidFill>
            <a:srgbClr val="92D050"/>
          </a:solidFill>
          <a:ln w="2857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200"/>
          </a:p>
        </p:txBody>
      </p:sp>
      <p:sp>
        <p:nvSpPr>
          <p:cNvPr id="18" name="Rectangle 17">
            <a:extLst>
              <a:ext uri="{FF2B5EF4-FFF2-40B4-BE49-F238E27FC236}">
                <a16:creationId xmlns:a16="http://schemas.microsoft.com/office/drawing/2014/main" id="{9F087086-0850-0446-A847-5671A00B68E8}"/>
              </a:ext>
            </a:extLst>
          </p:cNvPr>
          <p:cNvSpPr/>
          <p:nvPr/>
        </p:nvSpPr>
        <p:spPr>
          <a:xfrm>
            <a:off x="1329928" y="5253037"/>
            <a:ext cx="441722" cy="205979"/>
          </a:xfrm>
          <a:prstGeom prst="rect">
            <a:avLst/>
          </a:prstGeom>
          <a:solidFill>
            <a:srgbClr val="00B0F0"/>
          </a:solidFill>
          <a:ln w="2857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200"/>
          </a:p>
        </p:txBody>
      </p:sp>
      <p:sp>
        <p:nvSpPr>
          <p:cNvPr id="101388" name="Rectangle 5">
            <a:extLst>
              <a:ext uri="{FF2B5EF4-FFF2-40B4-BE49-F238E27FC236}">
                <a16:creationId xmlns:a16="http://schemas.microsoft.com/office/drawing/2014/main" id="{85E6F207-D912-124D-A90F-7582C0E37C9C}"/>
              </a:ext>
            </a:extLst>
          </p:cNvPr>
          <p:cNvSpPr>
            <a:spLocks noChangeArrowheads="1"/>
          </p:cNvSpPr>
          <p:nvPr/>
        </p:nvSpPr>
        <p:spPr bwMode="auto">
          <a:xfrm>
            <a:off x="1808560" y="5216130"/>
            <a:ext cx="14318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spcAft>
                <a:spcPts val="900"/>
              </a:spcAft>
              <a:buNone/>
            </a:pPr>
            <a:r>
              <a:rPr lang="en-US" altLang="en-US" sz="1200" i="1"/>
              <a:t>Adiantum aleuticum</a:t>
            </a:r>
          </a:p>
        </p:txBody>
      </p:sp>
      <p:sp>
        <p:nvSpPr>
          <p:cNvPr id="101389" name="Rectangle 6">
            <a:extLst>
              <a:ext uri="{FF2B5EF4-FFF2-40B4-BE49-F238E27FC236}">
                <a16:creationId xmlns:a16="http://schemas.microsoft.com/office/drawing/2014/main" id="{7545650E-8025-B24F-85FE-4FB49575D32A}"/>
              </a:ext>
            </a:extLst>
          </p:cNvPr>
          <p:cNvSpPr>
            <a:spLocks noChangeArrowheads="1"/>
          </p:cNvSpPr>
          <p:nvPr/>
        </p:nvSpPr>
        <p:spPr bwMode="auto">
          <a:xfrm>
            <a:off x="3962400" y="5228036"/>
            <a:ext cx="135325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spcAft>
                <a:spcPts val="900"/>
              </a:spcAft>
              <a:buNone/>
            </a:pPr>
            <a:r>
              <a:rPr lang="en-US" altLang="en-US" sz="1200" i="1"/>
              <a:t>Adiantum pedatum</a:t>
            </a:r>
          </a:p>
        </p:txBody>
      </p:sp>
      <p:sp>
        <p:nvSpPr>
          <p:cNvPr id="101390" name="Rectangle 11">
            <a:extLst>
              <a:ext uri="{FF2B5EF4-FFF2-40B4-BE49-F238E27FC236}">
                <a16:creationId xmlns:a16="http://schemas.microsoft.com/office/drawing/2014/main" id="{43E0A032-ECB5-3848-A5F7-4084253BF75E}"/>
              </a:ext>
            </a:extLst>
          </p:cNvPr>
          <p:cNvSpPr>
            <a:spLocks noChangeArrowheads="1"/>
          </p:cNvSpPr>
          <p:nvPr/>
        </p:nvSpPr>
        <p:spPr bwMode="auto">
          <a:xfrm>
            <a:off x="6037660" y="5183982"/>
            <a:ext cx="3429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i="1"/>
              <a:t>Adiantum myriosorum </a:t>
            </a:r>
            <a:r>
              <a:rPr lang="en-US" altLang="en-US" sz="1200"/>
              <a:t>and</a:t>
            </a:r>
          </a:p>
          <a:p>
            <a:pPr>
              <a:spcBef>
                <a:spcPct val="0"/>
              </a:spcBef>
              <a:buFontTx/>
              <a:buNone/>
            </a:pPr>
            <a:r>
              <a:rPr lang="en-US" altLang="en-US" sz="1200"/>
              <a:t> two additional species</a:t>
            </a:r>
            <a:endParaRPr lang="en-US" altLang="en-US" sz="1200" i="1"/>
          </a:p>
        </p:txBody>
      </p:sp>
      <p:pic>
        <p:nvPicPr>
          <p:cNvPr id="101391" name="Picture 3">
            <a:extLst>
              <a:ext uri="{FF2B5EF4-FFF2-40B4-BE49-F238E27FC236}">
                <a16:creationId xmlns:a16="http://schemas.microsoft.com/office/drawing/2014/main" id="{A631E267-2EC1-A445-9817-B695A5A506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8731" y="1599011"/>
            <a:ext cx="2681288" cy="198358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 name="Text Box 7">
            <a:extLst>
              <a:ext uri="{FF2B5EF4-FFF2-40B4-BE49-F238E27FC236}">
                <a16:creationId xmlns:a16="http://schemas.microsoft.com/office/drawing/2014/main" id="{0B0A76B2-1097-DE4E-8F9A-01201919385F}"/>
              </a:ext>
            </a:extLst>
          </p:cNvPr>
          <p:cNvSpPr txBox="1">
            <a:spLocks noChangeArrowheads="1"/>
          </p:cNvSpPr>
          <p:nvPr/>
        </p:nvSpPr>
        <p:spPr bwMode="auto">
          <a:xfrm>
            <a:off x="1618061" y="1687116"/>
            <a:ext cx="1229915" cy="335476"/>
          </a:xfrm>
          <a:prstGeom prst="rect">
            <a:avLst/>
          </a:prstGeom>
          <a:noFill/>
          <a:ln>
            <a:noFill/>
          </a:ln>
          <a:effectLst/>
        </p:spPr>
        <p:txBody>
          <a:bodyPr>
            <a:spAutoFit/>
          </a:bodyPr>
          <a:lstStyle/>
          <a:p>
            <a:pPr>
              <a:defRPr/>
            </a:pPr>
            <a:r>
              <a:rPr lang="en-US" sz="790" i="1" dirty="0">
                <a:solidFill>
                  <a:schemeClr val="bg1"/>
                </a:solidFill>
              </a:rPr>
              <a:t>Adiantum </a:t>
            </a:r>
            <a:r>
              <a:rPr lang="en-US" sz="790" i="1" dirty="0" err="1">
                <a:solidFill>
                  <a:schemeClr val="bg1"/>
                </a:solidFill>
              </a:rPr>
              <a:t>pedatum</a:t>
            </a:r>
            <a:r>
              <a:rPr lang="en-US" sz="790" i="1" dirty="0">
                <a:solidFill>
                  <a:schemeClr val="bg1"/>
                </a:solidFill>
              </a:rPr>
              <a:t> </a:t>
            </a:r>
            <a:r>
              <a:rPr lang="en-US" sz="790" dirty="0">
                <a:solidFill>
                  <a:schemeClr val="bg1"/>
                </a:solidFill>
              </a:rPr>
              <a:t> in Vermont</a:t>
            </a:r>
          </a:p>
        </p:txBody>
      </p:sp>
      <p:sp>
        <p:nvSpPr>
          <p:cNvPr id="101393" name="TextBox 30">
            <a:extLst>
              <a:ext uri="{FF2B5EF4-FFF2-40B4-BE49-F238E27FC236}">
                <a16:creationId xmlns:a16="http://schemas.microsoft.com/office/drawing/2014/main" id="{031FB5E2-C6A1-7F44-994C-4BFA9498DDF9}"/>
              </a:ext>
            </a:extLst>
          </p:cNvPr>
          <p:cNvSpPr txBox="1">
            <a:spLocks noChangeArrowheads="1"/>
          </p:cNvSpPr>
          <p:nvPr/>
        </p:nvSpPr>
        <p:spPr bwMode="auto">
          <a:xfrm>
            <a:off x="1357314" y="1285875"/>
            <a:ext cx="6480572"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a:t>Cathy Paris reveals the </a:t>
            </a:r>
            <a:r>
              <a:rPr lang="en-US" altLang="en-US" sz="1500" i="1"/>
              <a:t>aleuticum-pedatum</a:t>
            </a:r>
            <a:r>
              <a:rPr lang="en-US" altLang="en-US" sz="1500"/>
              <a:t> ancestry and its biogeography   </a:t>
            </a:r>
            <a:endParaRPr lang="en-US" altLang="en-US" sz="1500" i="1"/>
          </a:p>
        </p:txBody>
      </p:sp>
      <p:sp>
        <p:nvSpPr>
          <p:cNvPr id="29" name="Freeform 28">
            <a:extLst>
              <a:ext uri="{FF2B5EF4-FFF2-40B4-BE49-F238E27FC236}">
                <a16:creationId xmlns:a16="http://schemas.microsoft.com/office/drawing/2014/main" id="{5787E418-DEF4-054F-9450-589402F7BA93}"/>
              </a:ext>
            </a:extLst>
          </p:cNvPr>
          <p:cNvSpPr/>
          <p:nvPr/>
        </p:nvSpPr>
        <p:spPr>
          <a:xfrm>
            <a:off x="5945981" y="4473180"/>
            <a:ext cx="372666" cy="302419"/>
          </a:xfrm>
          <a:custGeom>
            <a:avLst/>
            <a:gdLst>
              <a:gd name="connsiteX0" fmla="*/ 496003 w 496056"/>
              <a:gd name="connsiteY0" fmla="*/ 1976 h 403502"/>
              <a:gd name="connsiteX1" fmla="*/ 472384 w 496056"/>
              <a:gd name="connsiteY1" fmla="*/ 5350 h 403502"/>
              <a:gd name="connsiteX2" fmla="*/ 438642 w 496056"/>
              <a:gd name="connsiteY2" fmla="*/ 8724 h 403502"/>
              <a:gd name="connsiteX3" fmla="*/ 418397 w 496056"/>
              <a:gd name="connsiteY3" fmla="*/ 15473 h 403502"/>
              <a:gd name="connsiteX4" fmla="*/ 408275 w 496056"/>
              <a:gd name="connsiteY4" fmla="*/ 22221 h 403502"/>
              <a:gd name="connsiteX5" fmla="*/ 394778 w 496056"/>
              <a:gd name="connsiteY5" fmla="*/ 35718 h 403502"/>
              <a:gd name="connsiteX6" fmla="*/ 384656 w 496056"/>
              <a:gd name="connsiteY6" fmla="*/ 39092 h 403502"/>
              <a:gd name="connsiteX7" fmla="*/ 367785 w 496056"/>
              <a:gd name="connsiteY7" fmla="*/ 55963 h 403502"/>
              <a:gd name="connsiteX8" fmla="*/ 361036 w 496056"/>
              <a:gd name="connsiteY8" fmla="*/ 62711 h 403502"/>
              <a:gd name="connsiteX9" fmla="*/ 344165 w 496056"/>
              <a:gd name="connsiteY9" fmla="*/ 76208 h 403502"/>
              <a:gd name="connsiteX10" fmla="*/ 330669 w 496056"/>
              <a:gd name="connsiteY10" fmla="*/ 93078 h 403502"/>
              <a:gd name="connsiteX11" fmla="*/ 310424 w 496056"/>
              <a:gd name="connsiteY11" fmla="*/ 99827 h 403502"/>
              <a:gd name="connsiteX12" fmla="*/ 303675 w 496056"/>
              <a:gd name="connsiteY12" fmla="*/ 106575 h 403502"/>
              <a:gd name="connsiteX13" fmla="*/ 296927 w 496056"/>
              <a:gd name="connsiteY13" fmla="*/ 116698 h 403502"/>
              <a:gd name="connsiteX14" fmla="*/ 286805 w 496056"/>
              <a:gd name="connsiteY14" fmla="*/ 123446 h 403502"/>
              <a:gd name="connsiteX15" fmla="*/ 280056 w 496056"/>
              <a:gd name="connsiteY15" fmla="*/ 130194 h 403502"/>
              <a:gd name="connsiteX16" fmla="*/ 256437 w 496056"/>
              <a:gd name="connsiteY16" fmla="*/ 136943 h 403502"/>
              <a:gd name="connsiteX17" fmla="*/ 226070 w 496056"/>
              <a:gd name="connsiteY17" fmla="*/ 147065 h 403502"/>
              <a:gd name="connsiteX18" fmla="*/ 205825 w 496056"/>
              <a:gd name="connsiteY18" fmla="*/ 153814 h 403502"/>
              <a:gd name="connsiteX19" fmla="*/ 195702 w 496056"/>
              <a:gd name="connsiteY19" fmla="*/ 160562 h 403502"/>
              <a:gd name="connsiteX20" fmla="*/ 182205 w 496056"/>
              <a:gd name="connsiteY20" fmla="*/ 180807 h 403502"/>
              <a:gd name="connsiteX21" fmla="*/ 172083 w 496056"/>
              <a:gd name="connsiteY21" fmla="*/ 190929 h 403502"/>
              <a:gd name="connsiteX22" fmla="*/ 151838 w 496056"/>
              <a:gd name="connsiteY22" fmla="*/ 204426 h 403502"/>
              <a:gd name="connsiteX23" fmla="*/ 124844 w 496056"/>
              <a:gd name="connsiteY23" fmla="*/ 224671 h 403502"/>
              <a:gd name="connsiteX24" fmla="*/ 114722 w 496056"/>
              <a:gd name="connsiteY24" fmla="*/ 231419 h 403502"/>
              <a:gd name="connsiteX25" fmla="*/ 104599 w 496056"/>
              <a:gd name="connsiteY25" fmla="*/ 238168 h 403502"/>
              <a:gd name="connsiteX26" fmla="*/ 94477 w 496056"/>
              <a:gd name="connsiteY26" fmla="*/ 241542 h 403502"/>
              <a:gd name="connsiteX27" fmla="*/ 67484 w 496056"/>
              <a:gd name="connsiteY27" fmla="*/ 265161 h 403502"/>
              <a:gd name="connsiteX28" fmla="*/ 57361 w 496056"/>
              <a:gd name="connsiteY28" fmla="*/ 275284 h 403502"/>
              <a:gd name="connsiteX29" fmla="*/ 47239 w 496056"/>
              <a:gd name="connsiteY29" fmla="*/ 295529 h 403502"/>
              <a:gd name="connsiteX30" fmla="*/ 40490 w 496056"/>
              <a:gd name="connsiteY30" fmla="*/ 312399 h 403502"/>
              <a:gd name="connsiteX31" fmla="*/ 33742 w 496056"/>
              <a:gd name="connsiteY31" fmla="*/ 325896 h 403502"/>
              <a:gd name="connsiteX32" fmla="*/ 20245 w 496056"/>
              <a:gd name="connsiteY32" fmla="*/ 352890 h 403502"/>
              <a:gd name="connsiteX33" fmla="*/ 6749 w 496056"/>
              <a:gd name="connsiteY33" fmla="*/ 383257 h 403502"/>
              <a:gd name="connsiteX34" fmla="*/ 0 w 496056"/>
              <a:gd name="connsiteY34" fmla="*/ 390005 h 403502"/>
              <a:gd name="connsiteX35" fmla="*/ 23619 w 496056"/>
              <a:gd name="connsiteY35" fmla="*/ 393380 h 403502"/>
              <a:gd name="connsiteX36" fmla="*/ 47239 w 496056"/>
              <a:gd name="connsiteY36" fmla="*/ 400128 h 403502"/>
              <a:gd name="connsiteX37" fmla="*/ 77606 w 496056"/>
              <a:gd name="connsiteY37" fmla="*/ 403502 h 403502"/>
              <a:gd name="connsiteX38" fmla="*/ 91103 w 496056"/>
              <a:gd name="connsiteY38" fmla="*/ 400128 h 403502"/>
              <a:gd name="connsiteX39" fmla="*/ 107974 w 496056"/>
              <a:gd name="connsiteY39" fmla="*/ 386631 h 403502"/>
              <a:gd name="connsiteX40" fmla="*/ 114722 w 496056"/>
              <a:gd name="connsiteY40" fmla="*/ 376509 h 403502"/>
              <a:gd name="connsiteX41" fmla="*/ 121470 w 496056"/>
              <a:gd name="connsiteY41" fmla="*/ 369760 h 403502"/>
              <a:gd name="connsiteX42" fmla="*/ 134967 w 496056"/>
              <a:gd name="connsiteY42" fmla="*/ 339393 h 403502"/>
              <a:gd name="connsiteX43" fmla="*/ 145089 w 496056"/>
              <a:gd name="connsiteY43" fmla="*/ 315774 h 403502"/>
              <a:gd name="connsiteX44" fmla="*/ 148464 w 496056"/>
              <a:gd name="connsiteY44" fmla="*/ 305651 h 403502"/>
              <a:gd name="connsiteX45" fmla="*/ 155212 w 496056"/>
              <a:gd name="connsiteY45" fmla="*/ 292154 h 403502"/>
              <a:gd name="connsiteX46" fmla="*/ 165334 w 496056"/>
              <a:gd name="connsiteY46" fmla="*/ 271909 h 403502"/>
              <a:gd name="connsiteX47" fmla="*/ 175457 w 496056"/>
              <a:gd name="connsiteY47" fmla="*/ 265161 h 403502"/>
              <a:gd name="connsiteX48" fmla="*/ 192328 w 496056"/>
              <a:gd name="connsiteY48" fmla="*/ 248290 h 403502"/>
              <a:gd name="connsiteX49" fmla="*/ 202450 w 496056"/>
              <a:gd name="connsiteY49" fmla="*/ 241542 h 403502"/>
              <a:gd name="connsiteX50" fmla="*/ 215947 w 496056"/>
              <a:gd name="connsiteY50" fmla="*/ 228045 h 403502"/>
              <a:gd name="connsiteX51" fmla="*/ 226070 w 496056"/>
              <a:gd name="connsiteY51" fmla="*/ 217923 h 403502"/>
              <a:gd name="connsiteX52" fmla="*/ 232818 w 496056"/>
              <a:gd name="connsiteY52" fmla="*/ 207800 h 403502"/>
              <a:gd name="connsiteX53" fmla="*/ 242940 w 496056"/>
              <a:gd name="connsiteY53" fmla="*/ 201052 h 403502"/>
              <a:gd name="connsiteX54" fmla="*/ 249689 w 496056"/>
              <a:gd name="connsiteY54" fmla="*/ 190929 h 403502"/>
              <a:gd name="connsiteX55" fmla="*/ 259811 w 496056"/>
              <a:gd name="connsiteY55" fmla="*/ 187555 h 403502"/>
              <a:gd name="connsiteX56" fmla="*/ 280056 w 496056"/>
              <a:gd name="connsiteY56" fmla="*/ 174059 h 403502"/>
              <a:gd name="connsiteX57" fmla="*/ 296927 w 496056"/>
              <a:gd name="connsiteY57" fmla="*/ 157188 h 403502"/>
              <a:gd name="connsiteX58" fmla="*/ 313798 w 496056"/>
              <a:gd name="connsiteY58" fmla="*/ 143691 h 403502"/>
              <a:gd name="connsiteX59" fmla="*/ 334043 w 496056"/>
              <a:gd name="connsiteY59" fmla="*/ 136943 h 403502"/>
              <a:gd name="connsiteX60" fmla="*/ 344165 w 496056"/>
              <a:gd name="connsiteY60" fmla="*/ 133568 h 403502"/>
              <a:gd name="connsiteX61" fmla="*/ 354288 w 496056"/>
              <a:gd name="connsiteY61" fmla="*/ 130194 h 403502"/>
              <a:gd name="connsiteX62" fmla="*/ 364411 w 496056"/>
              <a:gd name="connsiteY62" fmla="*/ 123446 h 403502"/>
              <a:gd name="connsiteX63" fmla="*/ 374533 w 496056"/>
              <a:gd name="connsiteY63" fmla="*/ 120072 h 403502"/>
              <a:gd name="connsiteX64" fmla="*/ 408275 w 496056"/>
              <a:gd name="connsiteY64" fmla="*/ 106575 h 403502"/>
              <a:gd name="connsiteX65" fmla="*/ 418397 w 496056"/>
              <a:gd name="connsiteY65" fmla="*/ 103201 h 403502"/>
              <a:gd name="connsiteX66" fmla="*/ 428520 w 496056"/>
              <a:gd name="connsiteY66" fmla="*/ 99827 h 403502"/>
              <a:gd name="connsiteX67" fmla="*/ 445391 w 496056"/>
              <a:gd name="connsiteY67" fmla="*/ 86330 h 403502"/>
              <a:gd name="connsiteX68" fmla="*/ 452139 w 496056"/>
              <a:gd name="connsiteY68" fmla="*/ 76208 h 403502"/>
              <a:gd name="connsiteX69" fmla="*/ 458887 w 496056"/>
              <a:gd name="connsiteY69" fmla="*/ 45840 h 403502"/>
              <a:gd name="connsiteX70" fmla="*/ 465636 w 496056"/>
              <a:gd name="connsiteY70" fmla="*/ 39092 h 403502"/>
              <a:gd name="connsiteX71" fmla="*/ 496003 w 496056"/>
              <a:gd name="connsiteY71" fmla="*/ 1976 h 40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96056" h="403502">
                <a:moveTo>
                  <a:pt x="496003" y="1976"/>
                </a:moveTo>
                <a:cubicBezTo>
                  <a:pt x="497128" y="-3648"/>
                  <a:pt x="480282" y="4421"/>
                  <a:pt x="472384" y="5350"/>
                </a:cubicBezTo>
                <a:cubicBezTo>
                  <a:pt x="461158" y="6671"/>
                  <a:pt x="449752" y="6641"/>
                  <a:pt x="438642" y="8724"/>
                </a:cubicBezTo>
                <a:cubicBezTo>
                  <a:pt x="431650" y="10035"/>
                  <a:pt x="424316" y="11527"/>
                  <a:pt x="418397" y="15473"/>
                </a:cubicBezTo>
                <a:cubicBezTo>
                  <a:pt x="415023" y="17722"/>
                  <a:pt x="411354" y="19582"/>
                  <a:pt x="408275" y="22221"/>
                </a:cubicBezTo>
                <a:cubicBezTo>
                  <a:pt x="403444" y="26362"/>
                  <a:pt x="400814" y="33706"/>
                  <a:pt x="394778" y="35718"/>
                </a:cubicBezTo>
                <a:lnTo>
                  <a:pt x="384656" y="39092"/>
                </a:lnTo>
                <a:lnTo>
                  <a:pt x="367785" y="55963"/>
                </a:lnTo>
                <a:cubicBezTo>
                  <a:pt x="365535" y="58212"/>
                  <a:pt x="363683" y="60946"/>
                  <a:pt x="361036" y="62711"/>
                </a:cubicBezTo>
                <a:cubicBezTo>
                  <a:pt x="348267" y="71224"/>
                  <a:pt x="353781" y="66592"/>
                  <a:pt x="344165" y="76208"/>
                </a:cubicBezTo>
                <a:cubicBezTo>
                  <a:pt x="340506" y="87184"/>
                  <a:pt x="342613" y="87769"/>
                  <a:pt x="330669" y="93078"/>
                </a:cubicBezTo>
                <a:cubicBezTo>
                  <a:pt x="324169" y="95967"/>
                  <a:pt x="310424" y="99827"/>
                  <a:pt x="310424" y="99827"/>
                </a:cubicBezTo>
                <a:cubicBezTo>
                  <a:pt x="308174" y="102076"/>
                  <a:pt x="305662" y="104091"/>
                  <a:pt x="303675" y="106575"/>
                </a:cubicBezTo>
                <a:cubicBezTo>
                  <a:pt x="301142" y="109742"/>
                  <a:pt x="299794" y="113830"/>
                  <a:pt x="296927" y="116698"/>
                </a:cubicBezTo>
                <a:cubicBezTo>
                  <a:pt x="294060" y="119565"/>
                  <a:pt x="289972" y="120913"/>
                  <a:pt x="286805" y="123446"/>
                </a:cubicBezTo>
                <a:cubicBezTo>
                  <a:pt x="284321" y="125433"/>
                  <a:pt x="282784" y="128557"/>
                  <a:pt x="280056" y="130194"/>
                </a:cubicBezTo>
                <a:cubicBezTo>
                  <a:pt x="276278" y="132461"/>
                  <a:pt x="259375" y="136062"/>
                  <a:pt x="256437" y="136943"/>
                </a:cubicBezTo>
                <a:cubicBezTo>
                  <a:pt x="256420" y="136948"/>
                  <a:pt x="231140" y="145375"/>
                  <a:pt x="226070" y="147065"/>
                </a:cubicBezTo>
                <a:cubicBezTo>
                  <a:pt x="226065" y="147067"/>
                  <a:pt x="205830" y="153810"/>
                  <a:pt x="205825" y="153814"/>
                </a:cubicBezTo>
                <a:lnTo>
                  <a:pt x="195702" y="160562"/>
                </a:lnTo>
                <a:cubicBezTo>
                  <a:pt x="191203" y="167310"/>
                  <a:pt x="187940" y="175072"/>
                  <a:pt x="182205" y="180807"/>
                </a:cubicBezTo>
                <a:cubicBezTo>
                  <a:pt x="178831" y="184181"/>
                  <a:pt x="175849" y="188000"/>
                  <a:pt x="172083" y="190929"/>
                </a:cubicBezTo>
                <a:cubicBezTo>
                  <a:pt x="165681" y="195908"/>
                  <a:pt x="157573" y="198691"/>
                  <a:pt x="151838" y="204426"/>
                </a:cubicBezTo>
                <a:cubicBezTo>
                  <a:pt x="139354" y="216908"/>
                  <a:pt x="147736" y="209410"/>
                  <a:pt x="124844" y="224671"/>
                </a:cubicBezTo>
                <a:lnTo>
                  <a:pt x="114722" y="231419"/>
                </a:lnTo>
                <a:cubicBezTo>
                  <a:pt x="111348" y="233669"/>
                  <a:pt x="108446" y="236886"/>
                  <a:pt x="104599" y="238168"/>
                </a:cubicBezTo>
                <a:cubicBezTo>
                  <a:pt x="101225" y="239293"/>
                  <a:pt x="97658" y="239952"/>
                  <a:pt x="94477" y="241542"/>
                </a:cubicBezTo>
                <a:cubicBezTo>
                  <a:pt x="83314" y="247123"/>
                  <a:pt x="76283" y="256361"/>
                  <a:pt x="67484" y="265161"/>
                </a:cubicBezTo>
                <a:lnTo>
                  <a:pt x="57361" y="275284"/>
                </a:lnTo>
                <a:cubicBezTo>
                  <a:pt x="48883" y="300719"/>
                  <a:pt x="60318" y="269373"/>
                  <a:pt x="47239" y="295529"/>
                </a:cubicBezTo>
                <a:cubicBezTo>
                  <a:pt x="44530" y="300946"/>
                  <a:pt x="42950" y="306864"/>
                  <a:pt x="40490" y="312399"/>
                </a:cubicBezTo>
                <a:cubicBezTo>
                  <a:pt x="38447" y="316995"/>
                  <a:pt x="35610" y="321226"/>
                  <a:pt x="33742" y="325896"/>
                </a:cubicBezTo>
                <a:cubicBezTo>
                  <a:pt x="23404" y="351744"/>
                  <a:pt x="33180" y="339955"/>
                  <a:pt x="20245" y="352890"/>
                </a:cubicBezTo>
                <a:cubicBezTo>
                  <a:pt x="14895" y="368940"/>
                  <a:pt x="15915" y="371801"/>
                  <a:pt x="6749" y="383257"/>
                </a:cubicBezTo>
                <a:cubicBezTo>
                  <a:pt x="4762" y="385741"/>
                  <a:pt x="2250" y="387756"/>
                  <a:pt x="0" y="390005"/>
                </a:cubicBezTo>
                <a:cubicBezTo>
                  <a:pt x="7873" y="391130"/>
                  <a:pt x="15820" y="391820"/>
                  <a:pt x="23619" y="393380"/>
                </a:cubicBezTo>
                <a:cubicBezTo>
                  <a:pt x="52995" y="399256"/>
                  <a:pt x="10926" y="394542"/>
                  <a:pt x="47239" y="400128"/>
                </a:cubicBezTo>
                <a:cubicBezTo>
                  <a:pt x="57305" y="401677"/>
                  <a:pt x="67484" y="402377"/>
                  <a:pt x="77606" y="403502"/>
                </a:cubicBezTo>
                <a:cubicBezTo>
                  <a:pt x="82105" y="402377"/>
                  <a:pt x="86840" y="401955"/>
                  <a:pt x="91103" y="400128"/>
                </a:cubicBezTo>
                <a:cubicBezTo>
                  <a:pt x="96441" y="397841"/>
                  <a:pt x="104188" y="391363"/>
                  <a:pt x="107974" y="386631"/>
                </a:cubicBezTo>
                <a:cubicBezTo>
                  <a:pt x="110507" y="383465"/>
                  <a:pt x="112189" y="379676"/>
                  <a:pt x="114722" y="376509"/>
                </a:cubicBezTo>
                <a:cubicBezTo>
                  <a:pt x="116709" y="374025"/>
                  <a:pt x="119221" y="372010"/>
                  <a:pt x="121470" y="369760"/>
                </a:cubicBezTo>
                <a:cubicBezTo>
                  <a:pt x="129501" y="345668"/>
                  <a:pt x="124273" y="355434"/>
                  <a:pt x="134967" y="339393"/>
                </a:cubicBezTo>
                <a:cubicBezTo>
                  <a:pt x="142877" y="315661"/>
                  <a:pt x="132585" y="344948"/>
                  <a:pt x="145089" y="315774"/>
                </a:cubicBezTo>
                <a:cubicBezTo>
                  <a:pt x="146490" y="312505"/>
                  <a:pt x="147063" y="308920"/>
                  <a:pt x="148464" y="305651"/>
                </a:cubicBezTo>
                <a:cubicBezTo>
                  <a:pt x="150445" y="301028"/>
                  <a:pt x="153231" y="296777"/>
                  <a:pt x="155212" y="292154"/>
                </a:cubicBezTo>
                <a:cubicBezTo>
                  <a:pt x="159327" y="282551"/>
                  <a:pt x="157230" y="280013"/>
                  <a:pt x="165334" y="271909"/>
                </a:cubicBezTo>
                <a:cubicBezTo>
                  <a:pt x="168202" y="269041"/>
                  <a:pt x="172405" y="267831"/>
                  <a:pt x="175457" y="265161"/>
                </a:cubicBezTo>
                <a:cubicBezTo>
                  <a:pt x="181442" y="259924"/>
                  <a:pt x="185711" y="252702"/>
                  <a:pt x="192328" y="248290"/>
                </a:cubicBezTo>
                <a:cubicBezTo>
                  <a:pt x="195702" y="246041"/>
                  <a:pt x="199371" y="244181"/>
                  <a:pt x="202450" y="241542"/>
                </a:cubicBezTo>
                <a:cubicBezTo>
                  <a:pt x="207281" y="237401"/>
                  <a:pt x="211448" y="232544"/>
                  <a:pt x="215947" y="228045"/>
                </a:cubicBezTo>
                <a:cubicBezTo>
                  <a:pt x="219321" y="224671"/>
                  <a:pt x="223423" y="221893"/>
                  <a:pt x="226070" y="217923"/>
                </a:cubicBezTo>
                <a:cubicBezTo>
                  <a:pt x="228319" y="214549"/>
                  <a:pt x="229951" y="210668"/>
                  <a:pt x="232818" y="207800"/>
                </a:cubicBezTo>
                <a:cubicBezTo>
                  <a:pt x="235685" y="204933"/>
                  <a:pt x="239566" y="203301"/>
                  <a:pt x="242940" y="201052"/>
                </a:cubicBezTo>
                <a:cubicBezTo>
                  <a:pt x="245190" y="197678"/>
                  <a:pt x="246522" y="193462"/>
                  <a:pt x="249689" y="190929"/>
                </a:cubicBezTo>
                <a:cubicBezTo>
                  <a:pt x="252466" y="188707"/>
                  <a:pt x="256702" y="189282"/>
                  <a:pt x="259811" y="187555"/>
                </a:cubicBezTo>
                <a:cubicBezTo>
                  <a:pt x="266901" y="183616"/>
                  <a:pt x="274321" y="179794"/>
                  <a:pt x="280056" y="174059"/>
                </a:cubicBezTo>
                <a:lnTo>
                  <a:pt x="296927" y="157188"/>
                </a:lnTo>
                <a:cubicBezTo>
                  <a:pt x="302538" y="151577"/>
                  <a:pt x="306132" y="147098"/>
                  <a:pt x="313798" y="143691"/>
                </a:cubicBezTo>
                <a:cubicBezTo>
                  <a:pt x="320298" y="140802"/>
                  <a:pt x="327295" y="139193"/>
                  <a:pt x="334043" y="136943"/>
                </a:cubicBezTo>
                <a:lnTo>
                  <a:pt x="344165" y="133568"/>
                </a:lnTo>
                <a:cubicBezTo>
                  <a:pt x="347539" y="132443"/>
                  <a:pt x="351328" y="132167"/>
                  <a:pt x="354288" y="130194"/>
                </a:cubicBezTo>
                <a:cubicBezTo>
                  <a:pt x="357662" y="127945"/>
                  <a:pt x="360784" y="125260"/>
                  <a:pt x="364411" y="123446"/>
                </a:cubicBezTo>
                <a:cubicBezTo>
                  <a:pt x="367592" y="121856"/>
                  <a:pt x="371264" y="121473"/>
                  <a:pt x="374533" y="120072"/>
                </a:cubicBezTo>
                <a:cubicBezTo>
                  <a:pt x="409285" y="105177"/>
                  <a:pt x="362198" y="121934"/>
                  <a:pt x="408275" y="106575"/>
                </a:cubicBezTo>
                <a:lnTo>
                  <a:pt x="418397" y="103201"/>
                </a:lnTo>
                <a:lnTo>
                  <a:pt x="428520" y="99827"/>
                </a:lnTo>
                <a:cubicBezTo>
                  <a:pt x="436032" y="94818"/>
                  <a:pt x="439898" y="93196"/>
                  <a:pt x="445391" y="86330"/>
                </a:cubicBezTo>
                <a:cubicBezTo>
                  <a:pt x="447924" y="83164"/>
                  <a:pt x="449890" y="79582"/>
                  <a:pt x="452139" y="76208"/>
                </a:cubicBezTo>
                <a:cubicBezTo>
                  <a:pt x="452820" y="72122"/>
                  <a:pt x="455054" y="52228"/>
                  <a:pt x="458887" y="45840"/>
                </a:cubicBezTo>
                <a:cubicBezTo>
                  <a:pt x="460524" y="43112"/>
                  <a:pt x="463386" y="41341"/>
                  <a:pt x="465636" y="39092"/>
                </a:cubicBezTo>
                <a:cubicBezTo>
                  <a:pt x="461988" y="24504"/>
                  <a:pt x="494878" y="7600"/>
                  <a:pt x="496003" y="1976"/>
                </a:cubicBezTo>
                <a:close/>
              </a:path>
            </a:pathLst>
          </a:cu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33" name="Freeform 32">
            <a:extLst>
              <a:ext uri="{FF2B5EF4-FFF2-40B4-BE49-F238E27FC236}">
                <a16:creationId xmlns:a16="http://schemas.microsoft.com/office/drawing/2014/main" id="{6FBDEB7B-EB2F-7D46-AB0B-7B4A74764ECD}"/>
              </a:ext>
            </a:extLst>
          </p:cNvPr>
          <p:cNvSpPr/>
          <p:nvPr/>
        </p:nvSpPr>
        <p:spPr>
          <a:xfrm>
            <a:off x="2800350" y="4400551"/>
            <a:ext cx="395288" cy="126206"/>
          </a:xfrm>
          <a:custGeom>
            <a:avLst/>
            <a:gdLst>
              <a:gd name="connsiteX0" fmla="*/ 28898 w 527373"/>
              <a:gd name="connsiteY0" fmla="*/ 130615 h 168715"/>
              <a:gd name="connsiteX1" fmla="*/ 70173 w 527373"/>
              <a:gd name="connsiteY1" fmla="*/ 108390 h 168715"/>
              <a:gd name="connsiteX2" fmla="*/ 95573 w 527373"/>
              <a:gd name="connsiteY2" fmla="*/ 98865 h 168715"/>
              <a:gd name="connsiteX3" fmla="*/ 108273 w 527373"/>
              <a:gd name="connsiteY3" fmla="*/ 95690 h 168715"/>
              <a:gd name="connsiteX4" fmla="*/ 120973 w 527373"/>
              <a:gd name="connsiteY4" fmla="*/ 89340 h 168715"/>
              <a:gd name="connsiteX5" fmla="*/ 146373 w 527373"/>
              <a:gd name="connsiteY5" fmla="*/ 82990 h 168715"/>
              <a:gd name="connsiteX6" fmla="*/ 155898 w 527373"/>
              <a:gd name="connsiteY6" fmla="*/ 79815 h 168715"/>
              <a:gd name="connsiteX7" fmla="*/ 203523 w 527373"/>
              <a:gd name="connsiteY7" fmla="*/ 73465 h 168715"/>
              <a:gd name="connsiteX8" fmla="*/ 222573 w 527373"/>
              <a:gd name="connsiteY8" fmla="*/ 67115 h 168715"/>
              <a:gd name="connsiteX9" fmla="*/ 232098 w 527373"/>
              <a:gd name="connsiteY9" fmla="*/ 60765 h 168715"/>
              <a:gd name="connsiteX10" fmla="*/ 251148 w 527373"/>
              <a:gd name="connsiteY10" fmla="*/ 54415 h 168715"/>
              <a:gd name="connsiteX11" fmla="*/ 260673 w 527373"/>
              <a:gd name="connsiteY11" fmla="*/ 48065 h 168715"/>
              <a:gd name="connsiteX12" fmla="*/ 279723 w 527373"/>
              <a:gd name="connsiteY12" fmla="*/ 41715 h 168715"/>
              <a:gd name="connsiteX13" fmla="*/ 298773 w 527373"/>
              <a:gd name="connsiteY13" fmla="*/ 29015 h 168715"/>
              <a:gd name="connsiteX14" fmla="*/ 343223 w 527373"/>
              <a:gd name="connsiteY14" fmla="*/ 16315 h 168715"/>
              <a:gd name="connsiteX15" fmla="*/ 355923 w 527373"/>
              <a:gd name="connsiteY15" fmla="*/ 13140 h 168715"/>
              <a:gd name="connsiteX16" fmla="*/ 387673 w 527373"/>
              <a:gd name="connsiteY16" fmla="*/ 9965 h 168715"/>
              <a:gd name="connsiteX17" fmla="*/ 403548 w 527373"/>
              <a:gd name="connsiteY17" fmla="*/ 6790 h 168715"/>
              <a:gd name="connsiteX18" fmla="*/ 416248 w 527373"/>
              <a:gd name="connsiteY18" fmla="*/ 3615 h 168715"/>
              <a:gd name="connsiteX19" fmla="*/ 470223 w 527373"/>
              <a:gd name="connsiteY19" fmla="*/ 440 h 168715"/>
              <a:gd name="connsiteX20" fmla="*/ 524198 w 527373"/>
              <a:gd name="connsiteY20" fmla="*/ 9965 h 168715"/>
              <a:gd name="connsiteX21" fmla="*/ 527373 w 527373"/>
              <a:gd name="connsiteY21" fmla="*/ 19490 h 168715"/>
              <a:gd name="connsiteX22" fmla="*/ 524198 w 527373"/>
              <a:gd name="connsiteY22" fmla="*/ 32190 h 168715"/>
              <a:gd name="connsiteX23" fmla="*/ 498798 w 527373"/>
              <a:gd name="connsiteY23" fmla="*/ 41715 h 168715"/>
              <a:gd name="connsiteX24" fmla="*/ 470223 w 527373"/>
              <a:gd name="connsiteY24" fmla="*/ 51240 h 168715"/>
              <a:gd name="connsiteX25" fmla="*/ 460698 w 527373"/>
              <a:gd name="connsiteY25" fmla="*/ 54415 h 168715"/>
              <a:gd name="connsiteX26" fmla="*/ 438473 w 527373"/>
              <a:gd name="connsiteY26" fmla="*/ 57590 h 168715"/>
              <a:gd name="connsiteX27" fmla="*/ 374973 w 527373"/>
              <a:gd name="connsiteY27" fmla="*/ 54415 h 168715"/>
              <a:gd name="connsiteX28" fmla="*/ 365448 w 527373"/>
              <a:gd name="connsiteY28" fmla="*/ 51240 h 168715"/>
              <a:gd name="connsiteX29" fmla="*/ 317823 w 527373"/>
              <a:gd name="connsiteY29" fmla="*/ 54415 h 168715"/>
              <a:gd name="connsiteX30" fmla="*/ 298773 w 527373"/>
              <a:gd name="connsiteY30" fmla="*/ 60765 h 168715"/>
              <a:gd name="connsiteX31" fmla="*/ 279723 w 527373"/>
              <a:gd name="connsiteY31" fmla="*/ 73465 h 168715"/>
              <a:gd name="connsiteX32" fmla="*/ 241623 w 527373"/>
              <a:gd name="connsiteY32" fmla="*/ 86165 h 168715"/>
              <a:gd name="connsiteX33" fmla="*/ 232098 w 527373"/>
              <a:gd name="connsiteY33" fmla="*/ 89340 h 168715"/>
              <a:gd name="connsiteX34" fmla="*/ 206698 w 527373"/>
              <a:gd name="connsiteY34" fmla="*/ 95690 h 168715"/>
              <a:gd name="connsiteX35" fmla="*/ 197173 w 527373"/>
              <a:gd name="connsiteY35" fmla="*/ 102040 h 168715"/>
              <a:gd name="connsiteX36" fmla="*/ 181298 w 527373"/>
              <a:gd name="connsiteY36" fmla="*/ 117915 h 168715"/>
              <a:gd name="connsiteX37" fmla="*/ 174948 w 527373"/>
              <a:gd name="connsiteY37" fmla="*/ 127440 h 168715"/>
              <a:gd name="connsiteX38" fmla="*/ 159073 w 527373"/>
              <a:gd name="connsiteY38" fmla="*/ 156015 h 168715"/>
              <a:gd name="connsiteX39" fmla="*/ 140023 w 527373"/>
              <a:gd name="connsiteY39" fmla="*/ 168715 h 168715"/>
              <a:gd name="connsiteX40" fmla="*/ 111448 w 527373"/>
              <a:gd name="connsiteY40" fmla="*/ 162365 h 168715"/>
              <a:gd name="connsiteX41" fmla="*/ 92398 w 527373"/>
              <a:gd name="connsiteY41" fmla="*/ 152840 h 168715"/>
              <a:gd name="connsiteX42" fmla="*/ 86048 w 527373"/>
              <a:gd name="connsiteY42" fmla="*/ 143315 h 168715"/>
              <a:gd name="connsiteX43" fmla="*/ 76523 w 527373"/>
              <a:gd name="connsiteY43" fmla="*/ 140140 h 168715"/>
              <a:gd name="connsiteX44" fmla="*/ 6673 w 527373"/>
              <a:gd name="connsiteY44" fmla="*/ 136965 h 168715"/>
              <a:gd name="connsiteX45" fmla="*/ 3498 w 527373"/>
              <a:gd name="connsiteY45" fmla="*/ 111565 h 168715"/>
              <a:gd name="connsiteX46" fmla="*/ 28898 w 527373"/>
              <a:gd name="connsiteY46" fmla="*/ 130615 h 168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527373" h="168715">
                <a:moveTo>
                  <a:pt x="28898" y="130615"/>
                </a:moveTo>
                <a:cubicBezTo>
                  <a:pt x="40010" y="130086"/>
                  <a:pt x="58950" y="113378"/>
                  <a:pt x="70173" y="108390"/>
                </a:cubicBezTo>
                <a:cubicBezTo>
                  <a:pt x="76212" y="105706"/>
                  <a:pt x="88242" y="100960"/>
                  <a:pt x="95573" y="98865"/>
                </a:cubicBezTo>
                <a:cubicBezTo>
                  <a:pt x="99769" y="97666"/>
                  <a:pt x="104187" y="97222"/>
                  <a:pt x="108273" y="95690"/>
                </a:cubicBezTo>
                <a:cubicBezTo>
                  <a:pt x="112705" y="94028"/>
                  <a:pt x="116483" y="90837"/>
                  <a:pt x="120973" y="89340"/>
                </a:cubicBezTo>
                <a:cubicBezTo>
                  <a:pt x="129252" y="86580"/>
                  <a:pt x="138094" y="85750"/>
                  <a:pt x="146373" y="82990"/>
                </a:cubicBezTo>
                <a:cubicBezTo>
                  <a:pt x="149548" y="81932"/>
                  <a:pt x="152631" y="80541"/>
                  <a:pt x="155898" y="79815"/>
                </a:cubicBezTo>
                <a:cubicBezTo>
                  <a:pt x="170150" y="76648"/>
                  <a:pt x="189766" y="74994"/>
                  <a:pt x="203523" y="73465"/>
                </a:cubicBezTo>
                <a:cubicBezTo>
                  <a:pt x="209873" y="71348"/>
                  <a:pt x="217004" y="70828"/>
                  <a:pt x="222573" y="67115"/>
                </a:cubicBezTo>
                <a:cubicBezTo>
                  <a:pt x="225748" y="64998"/>
                  <a:pt x="228611" y="62315"/>
                  <a:pt x="232098" y="60765"/>
                </a:cubicBezTo>
                <a:cubicBezTo>
                  <a:pt x="238215" y="58047"/>
                  <a:pt x="245579" y="58128"/>
                  <a:pt x="251148" y="54415"/>
                </a:cubicBezTo>
                <a:cubicBezTo>
                  <a:pt x="254323" y="52298"/>
                  <a:pt x="257186" y="49615"/>
                  <a:pt x="260673" y="48065"/>
                </a:cubicBezTo>
                <a:cubicBezTo>
                  <a:pt x="266790" y="45347"/>
                  <a:pt x="274154" y="45428"/>
                  <a:pt x="279723" y="41715"/>
                </a:cubicBezTo>
                <a:cubicBezTo>
                  <a:pt x="286073" y="37482"/>
                  <a:pt x="291533" y="31428"/>
                  <a:pt x="298773" y="29015"/>
                </a:cubicBezTo>
                <a:cubicBezTo>
                  <a:pt x="326102" y="19905"/>
                  <a:pt x="311329" y="24288"/>
                  <a:pt x="343223" y="16315"/>
                </a:cubicBezTo>
                <a:cubicBezTo>
                  <a:pt x="347456" y="15257"/>
                  <a:pt x="351581" y="13574"/>
                  <a:pt x="355923" y="13140"/>
                </a:cubicBezTo>
                <a:cubicBezTo>
                  <a:pt x="366506" y="12082"/>
                  <a:pt x="377130" y="11371"/>
                  <a:pt x="387673" y="9965"/>
                </a:cubicBezTo>
                <a:cubicBezTo>
                  <a:pt x="393022" y="9252"/>
                  <a:pt x="398280" y="7961"/>
                  <a:pt x="403548" y="6790"/>
                </a:cubicBezTo>
                <a:cubicBezTo>
                  <a:pt x="407808" y="5843"/>
                  <a:pt x="411904" y="4029"/>
                  <a:pt x="416248" y="3615"/>
                </a:cubicBezTo>
                <a:cubicBezTo>
                  <a:pt x="434190" y="1906"/>
                  <a:pt x="452231" y="1498"/>
                  <a:pt x="470223" y="440"/>
                </a:cubicBezTo>
                <a:cubicBezTo>
                  <a:pt x="476313" y="875"/>
                  <a:pt x="513145" y="-3851"/>
                  <a:pt x="524198" y="9965"/>
                </a:cubicBezTo>
                <a:cubicBezTo>
                  <a:pt x="526289" y="12578"/>
                  <a:pt x="526315" y="16315"/>
                  <a:pt x="527373" y="19490"/>
                </a:cubicBezTo>
                <a:cubicBezTo>
                  <a:pt x="526315" y="23723"/>
                  <a:pt x="526619" y="28559"/>
                  <a:pt x="524198" y="32190"/>
                </a:cubicBezTo>
                <a:cubicBezTo>
                  <a:pt x="518877" y="40171"/>
                  <a:pt x="506119" y="39718"/>
                  <a:pt x="498798" y="41715"/>
                </a:cubicBezTo>
                <a:lnTo>
                  <a:pt x="470223" y="51240"/>
                </a:lnTo>
                <a:cubicBezTo>
                  <a:pt x="467048" y="52298"/>
                  <a:pt x="464011" y="53942"/>
                  <a:pt x="460698" y="54415"/>
                </a:cubicBezTo>
                <a:lnTo>
                  <a:pt x="438473" y="57590"/>
                </a:lnTo>
                <a:cubicBezTo>
                  <a:pt x="417306" y="56532"/>
                  <a:pt x="396086" y="56251"/>
                  <a:pt x="374973" y="54415"/>
                </a:cubicBezTo>
                <a:cubicBezTo>
                  <a:pt x="371639" y="54125"/>
                  <a:pt x="368795" y="51240"/>
                  <a:pt x="365448" y="51240"/>
                </a:cubicBezTo>
                <a:cubicBezTo>
                  <a:pt x="349538" y="51240"/>
                  <a:pt x="333698" y="53357"/>
                  <a:pt x="317823" y="54415"/>
                </a:cubicBezTo>
                <a:cubicBezTo>
                  <a:pt x="311473" y="56532"/>
                  <a:pt x="304342" y="57052"/>
                  <a:pt x="298773" y="60765"/>
                </a:cubicBezTo>
                <a:cubicBezTo>
                  <a:pt x="292423" y="64998"/>
                  <a:pt x="286963" y="71052"/>
                  <a:pt x="279723" y="73465"/>
                </a:cubicBezTo>
                <a:lnTo>
                  <a:pt x="241623" y="86165"/>
                </a:lnTo>
                <a:cubicBezTo>
                  <a:pt x="238448" y="87223"/>
                  <a:pt x="235345" y="88528"/>
                  <a:pt x="232098" y="89340"/>
                </a:cubicBezTo>
                <a:lnTo>
                  <a:pt x="206698" y="95690"/>
                </a:lnTo>
                <a:cubicBezTo>
                  <a:pt x="203523" y="97807"/>
                  <a:pt x="199871" y="99342"/>
                  <a:pt x="197173" y="102040"/>
                </a:cubicBezTo>
                <a:cubicBezTo>
                  <a:pt x="176006" y="123207"/>
                  <a:pt x="206698" y="100982"/>
                  <a:pt x="181298" y="117915"/>
                </a:cubicBezTo>
                <a:cubicBezTo>
                  <a:pt x="179181" y="121090"/>
                  <a:pt x="176655" y="124027"/>
                  <a:pt x="174948" y="127440"/>
                </a:cubicBezTo>
                <a:cubicBezTo>
                  <a:pt x="169158" y="139020"/>
                  <a:pt x="174089" y="146004"/>
                  <a:pt x="159073" y="156015"/>
                </a:cubicBezTo>
                <a:lnTo>
                  <a:pt x="140023" y="168715"/>
                </a:lnTo>
                <a:cubicBezTo>
                  <a:pt x="132706" y="167496"/>
                  <a:pt x="119264" y="166273"/>
                  <a:pt x="111448" y="162365"/>
                </a:cubicBezTo>
                <a:cubicBezTo>
                  <a:pt x="86829" y="150055"/>
                  <a:pt x="116339" y="160820"/>
                  <a:pt x="92398" y="152840"/>
                </a:cubicBezTo>
                <a:cubicBezTo>
                  <a:pt x="90281" y="149665"/>
                  <a:pt x="89028" y="145699"/>
                  <a:pt x="86048" y="143315"/>
                </a:cubicBezTo>
                <a:cubicBezTo>
                  <a:pt x="83435" y="141224"/>
                  <a:pt x="79859" y="140407"/>
                  <a:pt x="76523" y="140140"/>
                </a:cubicBezTo>
                <a:cubicBezTo>
                  <a:pt x="53290" y="138281"/>
                  <a:pt x="29956" y="138023"/>
                  <a:pt x="6673" y="136965"/>
                </a:cubicBezTo>
                <a:cubicBezTo>
                  <a:pt x="-2166" y="123706"/>
                  <a:pt x="-1139" y="130112"/>
                  <a:pt x="3498" y="111565"/>
                </a:cubicBezTo>
                <a:cubicBezTo>
                  <a:pt x="6130" y="101036"/>
                  <a:pt x="17786" y="131144"/>
                  <a:pt x="28898" y="130615"/>
                </a:cubicBezTo>
                <a:close/>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Tree>
    <p:extLst>
      <p:ext uri="{BB962C8B-B14F-4D97-AF65-F5344CB8AC3E}">
        <p14:creationId xmlns:p14="http://schemas.microsoft.com/office/powerpoint/2010/main" val="92244826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1" name="Picture 1">
            <a:extLst>
              <a:ext uri="{FF2B5EF4-FFF2-40B4-BE49-F238E27FC236}">
                <a16:creationId xmlns:a16="http://schemas.microsoft.com/office/drawing/2014/main" id="{1221D121-C254-3E43-99D1-381CA540CF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0472" y="1790700"/>
            <a:ext cx="6215063" cy="3677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2" name="TextBox 9">
            <a:extLst>
              <a:ext uri="{FF2B5EF4-FFF2-40B4-BE49-F238E27FC236}">
                <a16:creationId xmlns:a16="http://schemas.microsoft.com/office/drawing/2014/main" id="{76424052-04BE-8D43-8A24-A10204EB17C4}"/>
              </a:ext>
            </a:extLst>
          </p:cNvPr>
          <p:cNvSpPr txBox="1">
            <a:spLocks noChangeArrowheads="1"/>
          </p:cNvSpPr>
          <p:nvPr/>
        </p:nvSpPr>
        <p:spPr bwMode="auto">
          <a:xfrm>
            <a:off x="1143000" y="1278732"/>
            <a:ext cx="700206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500"/>
              <a:t>Jin-Mei Lu reveals the complex Asian history of </a:t>
            </a:r>
            <a:r>
              <a:rPr lang="en-US" altLang="en-US" sz="1500" i="1"/>
              <a:t>Adiantum pedatum</a:t>
            </a:r>
            <a:r>
              <a:rPr lang="en-US" altLang="en-US" sz="1500"/>
              <a:t> and its biogeography   </a:t>
            </a:r>
            <a:endParaRPr lang="en-US" altLang="en-US" sz="1500" i="1"/>
          </a:p>
        </p:txBody>
      </p:sp>
      <p:sp>
        <p:nvSpPr>
          <p:cNvPr id="20" name="Rectangle 19">
            <a:extLst>
              <a:ext uri="{FF2B5EF4-FFF2-40B4-BE49-F238E27FC236}">
                <a16:creationId xmlns:a16="http://schemas.microsoft.com/office/drawing/2014/main" id="{7AB94F4B-2444-7D49-BFED-A5E9ED2BC0AF}"/>
              </a:ext>
            </a:extLst>
          </p:cNvPr>
          <p:cNvSpPr/>
          <p:nvPr/>
        </p:nvSpPr>
        <p:spPr>
          <a:xfrm>
            <a:off x="1397794" y="1776413"/>
            <a:ext cx="4748213" cy="115491"/>
          </a:xfrm>
          <a:prstGeom prst="rect">
            <a:avLst/>
          </a:prstGeom>
          <a:solidFill>
            <a:schemeClr val="bg1"/>
          </a:solidFill>
          <a:ln w="476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200" b="1" dirty="0">
                <a:solidFill>
                  <a:schemeClr val="tx1"/>
                </a:solidFill>
              </a:rPr>
              <a:t>MYA         10                                       5                         2             0</a:t>
            </a:r>
          </a:p>
          <a:p>
            <a:pPr>
              <a:defRPr/>
            </a:pPr>
            <a:endParaRPr lang="en-US" sz="790" b="1" dirty="0">
              <a:solidFill>
                <a:schemeClr val="tx1"/>
              </a:solidFill>
            </a:endParaRPr>
          </a:p>
        </p:txBody>
      </p:sp>
      <p:sp>
        <p:nvSpPr>
          <p:cNvPr id="102404" name="TextBox 21">
            <a:extLst>
              <a:ext uri="{FF2B5EF4-FFF2-40B4-BE49-F238E27FC236}">
                <a16:creationId xmlns:a16="http://schemas.microsoft.com/office/drawing/2014/main" id="{627CCFED-40A8-8343-A80C-0B3D09FC62FF}"/>
              </a:ext>
            </a:extLst>
          </p:cNvPr>
          <p:cNvSpPr txBox="1">
            <a:spLocks noChangeArrowheads="1"/>
          </p:cNvSpPr>
          <p:nvPr/>
        </p:nvSpPr>
        <p:spPr bwMode="auto">
          <a:xfrm>
            <a:off x="1325167" y="5300663"/>
            <a:ext cx="1007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900" i="1"/>
              <a:t>J.M. Lu et al. 2011</a:t>
            </a:r>
          </a:p>
        </p:txBody>
      </p:sp>
      <p:sp>
        <p:nvSpPr>
          <p:cNvPr id="23" name="Rectangle 22">
            <a:extLst>
              <a:ext uri="{FF2B5EF4-FFF2-40B4-BE49-F238E27FC236}">
                <a16:creationId xmlns:a16="http://schemas.microsoft.com/office/drawing/2014/main" id="{91A98716-A7B2-844C-828B-BDF49A14915A}"/>
              </a:ext>
            </a:extLst>
          </p:cNvPr>
          <p:cNvSpPr/>
          <p:nvPr/>
        </p:nvSpPr>
        <p:spPr>
          <a:xfrm>
            <a:off x="3771901" y="1891905"/>
            <a:ext cx="3674269" cy="667940"/>
          </a:xfrm>
          <a:prstGeom prst="rect">
            <a:avLst/>
          </a:prstGeom>
          <a:noFill/>
          <a:ln w="476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p>
        </p:txBody>
      </p:sp>
      <p:sp>
        <p:nvSpPr>
          <p:cNvPr id="24" name="Rectangle 23">
            <a:extLst>
              <a:ext uri="{FF2B5EF4-FFF2-40B4-BE49-F238E27FC236}">
                <a16:creationId xmlns:a16="http://schemas.microsoft.com/office/drawing/2014/main" id="{0A6AE4FD-D53C-974F-B045-E555B7691AE2}"/>
              </a:ext>
            </a:extLst>
          </p:cNvPr>
          <p:cNvSpPr/>
          <p:nvPr/>
        </p:nvSpPr>
        <p:spPr>
          <a:xfrm>
            <a:off x="3449241" y="3355183"/>
            <a:ext cx="3005138" cy="1012031"/>
          </a:xfrm>
          <a:prstGeom prst="rect">
            <a:avLst/>
          </a:prstGeom>
          <a:noFill/>
          <a:ln w="476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p>
        </p:txBody>
      </p:sp>
      <p:sp>
        <p:nvSpPr>
          <p:cNvPr id="26" name="Rectangle 25">
            <a:extLst>
              <a:ext uri="{FF2B5EF4-FFF2-40B4-BE49-F238E27FC236}">
                <a16:creationId xmlns:a16="http://schemas.microsoft.com/office/drawing/2014/main" id="{7D86827F-E9D6-FF46-9E0A-CCC1D6EF44FB}"/>
              </a:ext>
            </a:extLst>
          </p:cNvPr>
          <p:cNvSpPr/>
          <p:nvPr/>
        </p:nvSpPr>
        <p:spPr>
          <a:xfrm>
            <a:off x="4057650" y="2600325"/>
            <a:ext cx="2396729" cy="709613"/>
          </a:xfrm>
          <a:prstGeom prst="rect">
            <a:avLst/>
          </a:prstGeom>
          <a:noFill/>
          <a:ln w="476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p>
        </p:txBody>
      </p:sp>
      <p:sp>
        <p:nvSpPr>
          <p:cNvPr id="27" name="Rectangle 26">
            <a:extLst>
              <a:ext uri="{FF2B5EF4-FFF2-40B4-BE49-F238E27FC236}">
                <a16:creationId xmlns:a16="http://schemas.microsoft.com/office/drawing/2014/main" id="{4E17803B-DE24-4649-AEFA-DE83A70DC650}"/>
              </a:ext>
            </a:extLst>
          </p:cNvPr>
          <p:cNvSpPr/>
          <p:nvPr/>
        </p:nvSpPr>
        <p:spPr>
          <a:xfrm>
            <a:off x="2818211" y="4367213"/>
            <a:ext cx="3636169" cy="295275"/>
          </a:xfrm>
          <a:prstGeom prst="rect">
            <a:avLst/>
          </a:prstGeom>
          <a:noFill/>
          <a:ln w="476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p>
        </p:txBody>
      </p:sp>
      <p:sp>
        <p:nvSpPr>
          <p:cNvPr id="28" name="Rectangle 27">
            <a:extLst>
              <a:ext uri="{FF2B5EF4-FFF2-40B4-BE49-F238E27FC236}">
                <a16:creationId xmlns:a16="http://schemas.microsoft.com/office/drawing/2014/main" id="{99DEC782-6A7B-7144-829A-758838E0E33E}"/>
              </a:ext>
            </a:extLst>
          </p:cNvPr>
          <p:cNvSpPr/>
          <p:nvPr/>
        </p:nvSpPr>
        <p:spPr>
          <a:xfrm>
            <a:off x="4694636" y="2311005"/>
            <a:ext cx="1759744" cy="129778"/>
          </a:xfrm>
          <a:prstGeom prst="rect">
            <a:avLst/>
          </a:prstGeom>
          <a:noFill/>
          <a:ln w="47625">
            <a:solidFill>
              <a:srgbClr val="D954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p>
        </p:txBody>
      </p:sp>
      <p:cxnSp>
        <p:nvCxnSpPr>
          <p:cNvPr id="29" name="Straight Connector 28">
            <a:extLst>
              <a:ext uri="{FF2B5EF4-FFF2-40B4-BE49-F238E27FC236}">
                <a16:creationId xmlns:a16="http://schemas.microsoft.com/office/drawing/2014/main" id="{48696A61-3022-0D4E-B42A-DE3D1E779004}"/>
              </a:ext>
            </a:extLst>
          </p:cNvPr>
          <p:cNvCxnSpPr>
            <a:cxnSpLocks/>
          </p:cNvCxnSpPr>
          <p:nvPr/>
        </p:nvCxnSpPr>
        <p:spPr>
          <a:xfrm>
            <a:off x="2130028" y="1669256"/>
            <a:ext cx="293846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D17489D-BE10-424E-A508-E72675F1C98A}"/>
              </a:ext>
            </a:extLst>
          </p:cNvPr>
          <p:cNvCxnSpPr>
            <a:cxnSpLocks/>
          </p:cNvCxnSpPr>
          <p:nvPr/>
        </p:nvCxnSpPr>
        <p:spPr>
          <a:xfrm>
            <a:off x="5068491" y="1554956"/>
            <a:ext cx="0" cy="1143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F4D6BBC-D079-DF47-89B1-4F9659CDD7B4}"/>
              </a:ext>
            </a:extLst>
          </p:cNvPr>
          <p:cNvCxnSpPr>
            <a:cxnSpLocks/>
          </p:cNvCxnSpPr>
          <p:nvPr/>
        </p:nvCxnSpPr>
        <p:spPr>
          <a:xfrm>
            <a:off x="2133600" y="1554956"/>
            <a:ext cx="0" cy="1143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AE47DB5-50D6-474E-8188-416FB67676F6}"/>
              </a:ext>
            </a:extLst>
          </p:cNvPr>
          <p:cNvCxnSpPr>
            <a:cxnSpLocks/>
          </p:cNvCxnSpPr>
          <p:nvPr/>
        </p:nvCxnSpPr>
        <p:spPr>
          <a:xfrm>
            <a:off x="3593306" y="1554956"/>
            <a:ext cx="0" cy="1143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1A945A0C-2C2F-DF42-9EC0-8706FF4A991F}"/>
              </a:ext>
            </a:extLst>
          </p:cNvPr>
          <p:cNvSpPr/>
          <p:nvPr/>
        </p:nvSpPr>
        <p:spPr>
          <a:xfrm>
            <a:off x="3771900" y="4701778"/>
            <a:ext cx="3586163" cy="766763"/>
          </a:xfrm>
          <a:prstGeom prst="rect">
            <a:avLst/>
          </a:prstGeom>
          <a:noFill/>
          <a:ln w="47625">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790">
              <a:solidFill>
                <a:srgbClr val="92D050"/>
              </a:solidFill>
            </a:endParaRPr>
          </a:p>
        </p:txBody>
      </p:sp>
      <p:cxnSp>
        <p:nvCxnSpPr>
          <p:cNvPr id="34" name="Straight Connector 33">
            <a:extLst>
              <a:ext uri="{FF2B5EF4-FFF2-40B4-BE49-F238E27FC236}">
                <a16:creationId xmlns:a16="http://schemas.microsoft.com/office/drawing/2014/main" id="{D0F23778-3C94-404C-952E-008AEB4F0B67}"/>
              </a:ext>
            </a:extLst>
          </p:cNvPr>
          <p:cNvCxnSpPr>
            <a:cxnSpLocks/>
          </p:cNvCxnSpPr>
          <p:nvPr/>
        </p:nvCxnSpPr>
        <p:spPr>
          <a:xfrm>
            <a:off x="4543425" y="1612106"/>
            <a:ext cx="0" cy="5715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35094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Content Placeholder 3" descr="hulten br map.jpg">
            <a:extLst>
              <a:ext uri="{FF2B5EF4-FFF2-40B4-BE49-F238E27FC236}">
                <a16:creationId xmlns:a16="http://schemas.microsoft.com/office/drawing/2014/main" id="{0FC558E4-E8A5-9E44-BD6F-D6546EC989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82" r="-211"/>
          <a:stretch>
            <a:fillRect/>
          </a:stretch>
        </p:blipFill>
        <p:spPr>
          <a:xfrm>
            <a:off x="1185863" y="1322388"/>
            <a:ext cx="6673850" cy="5270500"/>
          </a:xfrm>
        </p:spPr>
      </p:pic>
      <p:sp>
        <p:nvSpPr>
          <p:cNvPr id="5" name="TextBox 4">
            <a:extLst>
              <a:ext uri="{FF2B5EF4-FFF2-40B4-BE49-F238E27FC236}">
                <a16:creationId xmlns:a16="http://schemas.microsoft.com/office/drawing/2014/main" id="{0AD86B4C-8F26-AC48-9FCE-833B28B53143}"/>
              </a:ext>
            </a:extLst>
          </p:cNvPr>
          <p:cNvSpPr txBox="1"/>
          <p:nvPr/>
        </p:nvSpPr>
        <p:spPr>
          <a:xfrm>
            <a:off x="5035550" y="6800850"/>
            <a:ext cx="1209675" cy="339725"/>
          </a:xfrm>
          <a:prstGeom prst="rect">
            <a:avLst/>
          </a:prstGeom>
          <a:noFill/>
        </p:spPr>
        <p:txBody>
          <a:bodyPr wrap="none">
            <a:spAutoFit/>
          </a:bodyPr>
          <a:lstStyle/>
          <a:p>
            <a:pPr>
              <a:defRPr/>
            </a:pPr>
            <a:r>
              <a:rPr lang="en-US" sz="1600">
                <a:solidFill>
                  <a:schemeClr val="bg1">
                    <a:lumMod val="50000"/>
                  </a:schemeClr>
                </a:solidFill>
                <a:latin typeface="Times" charset="0"/>
                <a:ea typeface="ＭＳ Ｐゴシック" charset="-128"/>
                <a:cs typeface="+mn-cs"/>
              </a:rPr>
              <a:t>Hultén 1964</a:t>
            </a:r>
          </a:p>
        </p:txBody>
      </p:sp>
      <p:sp>
        <p:nvSpPr>
          <p:cNvPr id="82947" name="TextBox 6">
            <a:extLst>
              <a:ext uri="{FF2B5EF4-FFF2-40B4-BE49-F238E27FC236}">
                <a16:creationId xmlns:a16="http://schemas.microsoft.com/office/drawing/2014/main" id="{9510FCFB-3123-6A48-B50D-331734D1B4B6}"/>
              </a:ext>
            </a:extLst>
          </p:cNvPr>
          <p:cNvSpPr txBox="1">
            <a:spLocks noChangeArrowheads="1"/>
          </p:cNvSpPr>
          <p:nvPr/>
        </p:nvSpPr>
        <p:spPr bwMode="auto">
          <a:xfrm>
            <a:off x="1614488" y="1754188"/>
            <a:ext cx="1965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NW North America</a:t>
            </a:r>
          </a:p>
        </p:txBody>
      </p:sp>
      <p:sp>
        <p:nvSpPr>
          <p:cNvPr id="82948" name="TextBox 7">
            <a:extLst>
              <a:ext uri="{FF2B5EF4-FFF2-40B4-BE49-F238E27FC236}">
                <a16:creationId xmlns:a16="http://schemas.microsoft.com/office/drawing/2014/main" id="{D885F0F6-B51F-494B-BF2D-F3E1227DCC8F}"/>
              </a:ext>
            </a:extLst>
          </p:cNvPr>
          <p:cNvSpPr txBox="1">
            <a:spLocks noChangeArrowheads="1"/>
          </p:cNvSpPr>
          <p:nvPr/>
        </p:nvSpPr>
        <p:spPr bwMode="auto">
          <a:xfrm>
            <a:off x="2392363" y="3771900"/>
            <a:ext cx="187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NE North America</a:t>
            </a:r>
          </a:p>
        </p:txBody>
      </p:sp>
      <p:sp>
        <p:nvSpPr>
          <p:cNvPr id="82949" name="TextBox 10">
            <a:extLst>
              <a:ext uri="{FF2B5EF4-FFF2-40B4-BE49-F238E27FC236}">
                <a16:creationId xmlns:a16="http://schemas.microsoft.com/office/drawing/2014/main" id="{2A4D274C-5257-3443-AE43-FA64547D7900}"/>
              </a:ext>
            </a:extLst>
          </p:cNvPr>
          <p:cNvSpPr txBox="1">
            <a:spLocks noChangeArrowheads="1"/>
          </p:cNvSpPr>
          <p:nvPr/>
        </p:nvSpPr>
        <p:spPr bwMode="auto">
          <a:xfrm>
            <a:off x="3959225" y="1903413"/>
            <a:ext cx="19716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Japan-Kamchatka- Aleutians</a:t>
            </a:r>
          </a:p>
        </p:txBody>
      </p:sp>
      <p:sp>
        <p:nvSpPr>
          <p:cNvPr id="82950" name="TextBox 8">
            <a:extLst>
              <a:ext uri="{FF2B5EF4-FFF2-40B4-BE49-F238E27FC236}">
                <a16:creationId xmlns:a16="http://schemas.microsoft.com/office/drawing/2014/main" id="{D91FE2F9-D47B-644F-BD6A-BCFCD4812F2A}"/>
              </a:ext>
            </a:extLst>
          </p:cNvPr>
          <p:cNvSpPr txBox="1">
            <a:spLocks noChangeArrowheads="1"/>
          </p:cNvSpPr>
          <p:nvPr/>
        </p:nvSpPr>
        <p:spPr bwMode="auto">
          <a:xfrm>
            <a:off x="6557963" y="1938338"/>
            <a:ext cx="10271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NE China</a:t>
            </a:r>
          </a:p>
        </p:txBody>
      </p:sp>
      <p:sp>
        <p:nvSpPr>
          <p:cNvPr id="82951" name="TextBox 9">
            <a:extLst>
              <a:ext uri="{FF2B5EF4-FFF2-40B4-BE49-F238E27FC236}">
                <a16:creationId xmlns:a16="http://schemas.microsoft.com/office/drawing/2014/main" id="{87937883-24E5-A14B-9107-CA322EE4F348}"/>
              </a:ext>
            </a:extLst>
          </p:cNvPr>
          <p:cNvSpPr txBox="1">
            <a:spLocks noChangeArrowheads="1"/>
          </p:cNvSpPr>
          <p:nvPr/>
        </p:nvSpPr>
        <p:spPr bwMode="auto">
          <a:xfrm>
            <a:off x="6678613" y="2727325"/>
            <a:ext cx="889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 China</a:t>
            </a:r>
          </a:p>
        </p:txBody>
      </p:sp>
      <p:sp>
        <p:nvSpPr>
          <p:cNvPr id="82952" name="TextBox 11">
            <a:extLst>
              <a:ext uri="{FF2B5EF4-FFF2-40B4-BE49-F238E27FC236}">
                <a16:creationId xmlns:a16="http://schemas.microsoft.com/office/drawing/2014/main" id="{B69F4592-4FF7-594F-88B1-B85A692E6E8B}"/>
              </a:ext>
            </a:extLst>
          </p:cNvPr>
          <p:cNvSpPr txBox="1">
            <a:spLocks noChangeArrowheads="1"/>
          </p:cNvSpPr>
          <p:nvPr/>
        </p:nvSpPr>
        <p:spPr bwMode="auto">
          <a:xfrm>
            <a:off x="6524625" y="3587750"/>
            <a:ext cx="6080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Altai</a:t>
            </a:r>
          </a:p>
        </p:txBody>
      </p:sp>
      <p:sp>
        <p:nvSpPr>
          <p:cNvPr id="82953" name="TextBox 12">
            <a:extLst>
              <a:ext uri="{FF2B5EF4-FFF2-40B4-BE49-F238E27FC236}">
                <a16:creationId xmlns:a16="http://schemas.microsoft.com/office/drawing/2014/main" id="{3336B8CD-F01B-C949-ABAE-2EB93044C901}"/>
              </a:ext>
            </a:extLst>
          </p:cNvPr>
          <p:cNvSpPr txBox="1">
            <a:spLocks noChangeArrowheads="1"/>
          </p:cNvSpPr>
          <p:nvPr/>
        </p:nvSpPr>
        <p:spPr bwMode="auto">
          <a:xfrm>
            <a:off x="4884738" y="5132388"/>
            <a:ext cx="852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Europe</a:t>
            </a:r>
          </a:p>
        </p:txBody>
      </p:sp>
      <p:sp>
        <p:nvSpPr>
          <p:cNvPr id="14" name="5-Point Star 13">
            <a:extLst>
              <a:ext uri="{FF2B5EF4-FFF2-40B4-BE49-F238E27FC236}">
                <a16:creationId xmlns:a16="http://schemas.microsoft.com/office/drawing/2014/main" id="{F9AA289D-8683-6344-B6B8-A2A49E7B35CA}"/>
              </a:ext>
            </a:extLst>
          </p:cNvPr>
          <p:cNvSpPr>
            <a:spLocks/>
          </p:cNvSpPr>
          <p:nvPr/>
        </p:nvSpPr>
        <p:spPr bwMode="auto">
          <a:xfrm>
            <a:off x="6146800" y="189547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5" name="5-Point Star 14">
            <a:extLst>
              <a:ext uri="{FF2B5EF4-FFF2-40B4-BE49-F238E27FC236}">
                <a16:creationId xmlns:a16="http://schemas.microsoft.com/office/drawing/2014/main" id="{419A0798-3DA7-1E46-9856-07DF0CDFB268}"/>
              </a:ext>
            </a:extLst>
          </p:cNvPr>
          <p:cNvSpPr>
            <a:spLocks/>
          </p:cNvSpPr>
          <p:nvPr/>
        </p:nvSpPr>
        <p:spPr bwMode="auto">
          <a:xfrm>
            <a:off x="7573963" y="284162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6" name="5-Point Star 15">
            <a:extLst>
              <a:ext uri="{FF2B5EF4-FFF2-40B4-BE49-F238E27FC236}">
                <a16:creationId xmlns:a16="http://schemas.microsoft.com/office/drawing/2014/main" id="{DD089A58-F962-D342-A990-334BFBFEBB6E}"/>
              </a:ext>
            </a:extLst>
          </p:cNvPr>
          <p:cNvSpPr>
            <a:spLocks/>
          </p:cNvSpPr>
          <p:nvPr/>
        </p:nvSpPr>
        <p:spPr bwMode="auto">
          <a:xfrm>
            <a:off x="5851525" y="1601788"/>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7" name="5-Point Star 16">
            <a:extLst>
              <a:ext uri="{FF2B5EF4-FFF2-40B4-BE49-F238E27FC236}">
                <a16:creationId xmlns:a16="http://schemas.microsoft.com/office/drawing/2014/main" id="{EA2C7C2D-83D5-0044-A285-FDD8AEA90FB1}"/>
              </a:ext>
            </a:extLst>
          </p:cNvPr>
          <p:cNvSpPr>
            <a:spLocks/>
          </p:cNvSpPr>
          <p:nvPr/>
        </p:nvSpPr>
        <p:spPr bwMode="auto">
          <a:xfrm>
            <a:off x="3184525" y="230822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8" name="5-Point Star 17">
            <a:extLst>
              <a:ext uri="{FF2B5EF4-FFF2-40B4-BE49-F238E27FC236}">
                <a16:creationId xmlns:a16="http://schemas.microsoft.com/office/drawing/2014/main" id="{65B31C59-813E-5F4C-A859-4DB8DFAFD325}"/>
              </a:ext>
            </a:extLst>
          </p:cNvPr>
          <p:cNvSpPr>
            <a:spLocks/>
          </p:cNvSpPr>
          <p:nvPr/>
        </p:nvSpPr>
        <p:spPr bwMode="auto">
          <a:xfrm>
            <a:off x="2928938" y="2232025"/>
            <a:ext cx="158750" cy="150813"/>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19" name="5-Point Star 18">
            <a:extLst>
              <a:ext uri="{FF2B5EF4-FFF2-40B4-BE49-F238E27FC236}">
                <a16:creationId xmlns:a16="http://schemas.microsoft.com/office/drawing/2014/main" id="{9DF85373-2687-844D-ACC9-A2704D6153F4}"/>
              </a:ext>
            </a:extLst>
          </p:cNvPr>
          <p:cNvSpPr>
            <a:spLocks/>
          </p:cNvSpPr>
          <p:nvPr/>
        </p:nvSpPr>
        <p:spPr bwMode="auto">
          <a:xfrm>
            <a:off x="2471738" y="437832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0" name="5-Point Star 19">
            <a:extLst>
              <a:ext uri="{FF2B5EF4-FFF2-40B4-BE49-F238E27FC236}">
                <a16:creationId xmlns:a16="http://schemas.microsoft.com/office/drawing/2014/main" id="{F1887833-CE5D-FF48-B48D-FE61D5CE12ED}"/>
              </a:ext>
            </a:extLst>
          </p:cNvPr>
          <p:cNvSpPr>
            <a:spLocks/>
          </p:cNvSpPr>
          <p:nvPr/>
        </p:nvSpPr>
        <p:spPr bwMode="auto">
          <a:xfrm>
            <a:off x="2135188" y="41465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1" name="5-Point Star 20">
            <a:extLst>
              <a:ext uri="{FF2B5EF4-FFF2-40B4-BE49-F238E27FC236}">
                <a16:creationId xmlns:a16="http://schemas.microsoft.com/office/drawing/2014/main" id="{CDF52E9F-C4E5-7746-9DE7-FF7C2B59F215}"/>
              </a:ext>
            </a:extLst>
          </p:cNvPr>
          <p:cNvSpPr>
            <a:spLocks/>
          </p:cNvSpPr>
          <p:nvPr/>
        </p:nvSpPr>
        <p:spPr bwMode="auto">
          <a:xfrm>
            <a:off x="6305550" y="35877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2" name="5-Point Star 21">
            <a:extLst>
              <a:ext uri="{FF2B5EF4-FFF2-40B4-BE49-F238E27FC236}">
                <a16:creationId xmlns:a16="http://schemas.microsoft.com/office/drawing/2014/main" id="{8D4DD5E1-491D-2449-A989-8082A6E7DB96}"/>
              </a:ext>
            </a:extLst>
          </p:cNvPr>
          <p:cNvSpPr>
            <a:spLocks/>
          </p:cNvSpPr>
          <p:nvPr/>
        </p:nvSpPr>
        <p:spPr bwMode="auto">
          <a:xfrm>
            <a:off x="4665663" y="5426075"/>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23" name="5-Point Star 22">
            <a:extLst>
              <a:ext uri="{FF2B5EF4-FFF2-40B4-BE49-F238E27FC236}">
                <a16:creationId xmlns:a16="http://schemas.microsoft.com/office/drawing/2014/main" id="{51CB0DD3-0139-A748-B068-07BD3FB43869}"/>
              </a:ext>
            </a:extLst>
          </p:cNvPr>
          <p:cNvSpPr>
            <a:spLocks/>
          </p:cNvSpPr>
          <p:nvPr/>
        </p:nvSpPr>
        <p:spPr bwMode="auto">
          <a:xfrm>
            <a:off x="4862513" y="5772150"/>
            <a:ext cx="158750" cy="1524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a:cs typeface="+mn-cs"/>
            </a:endParaRPr>
          </a:p>
        </p:txBody>
      </p:sp>
      <p:sp>
        <p:nvSpPr>
          <p:cNvPr id="82964" name="Rectangle 31">
            <a:extLst>
              <a:ext uri="{FF2B5EF4-FFF2-40B4-BE49-F238E27FC236}">
                <a16:creationId xmlns:a16="http://schemas.microsoft.com/office/drawing/2014/main" id="{EEE3BDA8-F7D6-0149-A8CB-48933157D524}"/>
              </a:ext>
            </a:extLst>
          </p:cNvPr>
          <p:cNvSpPr>
            <a:spLocks noChangeArrowheads="1"/>
          </p:cNvSpPr>
          <p:nvPr/>
        </p:nvSpPr>
        <p:spPr bwMode="auto">
          <a:xfrm>
            <a:off x="1185863" y="138113"/>
            <a:ext cx="6778625"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i="1">
                <a:latin typeface="Times New Roman" panose="02020603050405020304" pitchFamily="18" charset="0"/>
              </a:rPr>
              <a:t>Polystichum braunii</a:t>
            </a:r>
            <a:r>
              <a:rPr lang="en-US" altLang="en-US">
                <a:latin typeface="Times New Roman" panose="02020603050405020304" pitchFamily="18" charset="0"/>
              </a:rPr>
              <a:t>, a circumboreal allotetraploid</a:t>
            </a:r>
            <a:endParaRPr lang="en-US" altLang="en-US"/>
          </a:p>
        </p:txBody>
      </p:sp>
    </p:spTree>
    <p:extLst>
      <p:ext uri="{BB962C8B-B14F-4D97-AF65-F5344CB8AC3E}">
        <p14:creationId xmlns:p14="http://schemas.microsoft.com/office/powerpoint/2010/main" val="225655460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2">
            <a:extLst>
              <a:ext uri="{FF2B5EF4-FFF2-40B4-BE49-F238E27FC236}">
                <a16:creationId xmlns:a16="http://schemas.microsoft.com/office/drawing/2014/main" id="{BA5E82C3-3BA2-9047-BEF5-24C6EF826E07}"/>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06498" name="Text Box 3">
            <a:extLst>
              <a:ext uri="{FF2B5EF4-FFF2-40B4-BE49-F238E27FC236}">
                <a16:creationId xmlns:a16="http://schemas.microsoft.com/office/drawing/2014/main" id="{942CDF87-CCDB-0F4E-BBEA-6D8D391A6528}"/>
              </a:ext>
            </a:extLst>
          </p:cNvPr>
          <p:cNvSpPr txBox="1">
            <a:spLocks noChangeArrowheads="1"/>
          </p:cNvSpPr>
          <p:nvPr/>
        </p:nvSpPr>
        <p:spPr bwMode="auto">
          <a:xfrm>
            <a:off x="152400" y="0"/>
            <a:ext cx="8991600"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i="1"/>
              <a:t>On Polyploidy</a:t>
            </a:r>
            <a:endParaRPr lang="en-US" altLang="en-US" sz="2000" i="1"/>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None/>
            </a:pPr>
            <a:r>
              <a:rPr lang="en-US" altLang="en-US" sz="2000"/>
              <a:t>4. Multiple Origin – Werth, Sigel, Jorgensen </a:t>
            </a:r>
            <a:endParaRPr lang="en-US" altLang="en-US" sz="2000">
              <a:solidFill>
                <a:srgbClr val="FF0000"/>
              </a:solidFill>
            </a:endParaRPr>
          </a:p>
          <a:p>
            <a:pPr>
              <a:spcBef>
                <a:spcPct val="0"/>
              </a:spcBef>
              <a:buFontTx/>
              <a:buNone/>
            </a:pPr>
            <a:r>
              <a:rPr lang="en-US" altLang="en-US" sz="2000"/>
              <a:t>5. Autopolyploidy —Manton, </a:t>
            </a:r>
            <a:r>
              <a:rPr lang="en-US" altLang="en-US" sz="2000" i="1"/>
              <a:t>Osmunda</a:t>
            </a:r>
          </a:p>
          <a:p>
            <a:pPr>
              <a:spcBef>
                <a:spcPct val="0"/>
              </a:spcBef>
              <a:buFontTx/>
              <a:buNone/>
            </a:pPr>
            <a:r>
              <a:rPr lang="en-US" altLang="en-US" sz="2000"/>
              <a:t>6. </a:t>
            </a:r>
            <a:r>
              <a:rPr lang="en-US" altLang="en-US" sz="2000" b="1"/>
              <a:t>Persistence of polyploids, inferred from geography </a:t>
            </a:r>
          </a:p>
          <a:p>
            <a:pPr>
              <a:spcBef>
                <a:spcPct val="0"/>
              </a:spcBef>
              <a:buFontTx/>
              <a:buNone/>
            </a:pPr>
            <a:r>
              <a:rPr lang="en-US" altLang="en-US" sz="2000"/>
              <a:t>	</a:t>
            </a:r>
            <a:endParaRPr lang="en-US" altLang="en-US" sz="2000" i="1"/>
          </a:p>
        </p:txBody>
      </p:sp>
    </p:spTree>
    <p:extLst>
      <p:ext uri="{BB962C8B-B14F-4D97-AF65-F5344CB8AC3E}">
        <p14:creationId xmlns:p14="http://schemas.microsoft.com/office/powerpoint/2010/main" val="238899012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extBox 1">
            <a:extLst>
              <a:ext uri="{FF2B5EF4-FFF2-40B4-BE49-F238E27FC236}">
                <a16:creationId xmlns:a16="http://schemas.microsoft.com/office/drawing/2014/main" id="{3BEC9D40-4143-474E-8C56-89107BF6963D}"/>
              </a:ext>
            </a:extLst>
          </p:cNvPr>
          <p:cNvSpPr txBox="1">
            <a:spLocks noChangeArrowheads="1"/>
          </p:cNvSpPr>
          <p:nvPr/>
        </p:nvSpPr>
        <p:spPr bwMode="auto">
          <a:xfrm>
            <a:off x="2895600" y="1752600"/>
            <a:ext cx="320357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4800"/>
              <a:t>SET ASIDE</a:t>
            </a:r>
          </a:p>
          <a:p>
            <a:pPr algn="ctr">
              <a:spcBef>
                <a:spcPct val="0"/>
              </a:spcBef>
              <a:buFontTx/>
              <a:buNone/>
            </a:pPr>
            <a:r>
              <a:rPr lang="en-US" altLang="en-US" sz="4800"/>
              <a:t>2018, 2023</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DA8B74-1832-3E44-BD86-76719D757121}"/>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32000" contrast="73000"/>
                    </a14:imgEffect>
                  </a14:imgLayer>
                </a14:imgProps>
              </a:ext>
            </a:extLst>
          </a:blip>
          <a:stretch>
            <a:fillRect/>
          </a:stretch>
        </p:blipFill>
        <p:spPr>
          <a:xfrm rot="10800000">
            <a:off x="1528220" y="0"/>
            <a:ext cx="6087560" cy="6858000"/>
          </a:xfrm>
          <a:prstGeom prst="rect">
            <a:avLst/>
          </a:prstGeom>
        </p:spPr>
      </p:pic>
      <p:pic>
        <p:nvPicPr>
          <p:cNvPr id="4" name="Picture 3">
            <a:extLst>
              <a:ext uri="{FF2B5EF4-FFF2-40B4-BE49-F238E27FC236}">
                <a16:creationId xmlns:a16="http://schemas.microsoft.com/office/drawing/2014/main" id="{5F17515B-9D81-844D-BD00-D1108544E157}"/>
              </a:ext>
            </a:extLst>
          </p:cNvPr>
          <p:cNvPicPr>
            <a:picLocks noChangeAspect="1"/>
          </p:cNvPicPr>
          <p:nvPr/>
        </p:nvPicPr>
        <p:blipFill>
          <a:blip r:embed="rId4"/>
          <a:stretch>
            <a:fillRect/>
          </a:stretch>
        </p:blipFill>
        <p:spPr>
          <a:xfrm>
            <a:off x="3886200" y="5562600"/>
            <a:ext cx="251792" cy="152400"/>
          </a:xfrm>
          <a:prstGeom prst="rect">
            <a:avLst/>
          </a:prstGeom>
        </p:spPr>
      </p:pic>
      <p:pic>
        <p:nvPicPr>
          <p:cNvPr id="5" name="Picture 4">
            <a:extLst>
              <a:ext uri="{FF2B5EF4-FFF2-40B4-BE49-F238E27FC236}">
                <a16:creationId xmlns:a16="http://schemas.microsoft.com/office/drawing/2014/main" id="{CF53E462-202D-9346-854C-A7EC0203A407}"/>
              </a:ext>
            </a:extLst>
          </p:cNvPr>
          <p:cNvPicPr>
            <a:picLocks noChangeAspect="1"/>
          </p:cNvPicPr>
          <p:nvPr/>
        </p:nvPicPr>
        <p:blipFill>
          <a:blip r:embed="rId4"/>
          <a:stretch>
            <a:fillRect/>
          </a:stretch>
        </p:blipFill>
        <p:spPr>
          <a:xfrm>
            <a:off x="5257800" y="5562600"/>
            <a:ext cx="251792" cy="152400"/>
          </a:xfrm>
          <a:prstGeom prst="rect">
            <a:avLst/>
          </a:prstGeom>
        </p:spPr>
      </p:pic>
      <p:pic>
        <p:nvPicPr>
          <p:cNvPr id="7" name="Picture 6">
            <a:extLst>
              <a:ext uri="{FF2B5EF4-FFF2-40B4-BE49-F238E27FC236}">
                <a16:creationId xmlns:a16="http://schemas.microsoft.com/office/drawing/2014/main" id="{36ABB56F-1F52-1D4F-B6C6-E18B36B95A46}"/>
              </a:ext>
            </a:extLst>
          </p:cNvPr>
          <p:cNvPicPr>
            <a:picLocks noChangeAspect="1"/>
          </p:cNvPicPr>
          <p:nvPr/>
        </p:nvPicPr>
        <p:blipFill>
          <a:blip r:embed="rId5"/>
          <a:stretch>
            <a:fillRect/>
          </a:stretch>
        </p:blipFill>
        <p:spPr>
          <a:xfrm>
            <a:off x="6248400" y="5105400"/>
            <a:ext cx="251792" cy="192547"/>
          </a:xfrm>
          <a:prstGeom prst="rect">
            <a:avLst/>
          </a:prstGeom>
        </p:spPr>
      </p:pic>
      <p:pic>
        <p:nvPicPr>
          <p:cNvPr id="8" name="Picture 7">
            <a:extLst>
              <a:ext uri="{FF2B5EF4-FFF2-40B4-BE49-F238E27FC236}">
                <a16:creationId xmlns:a16="http://schemas.microsoft.com/office/drawing/2014/main" id="{19193672-904B-1843-8DA4-1D5D37280C40}"/>
              </a:ext>
            </a:extLst>
          </p:cNvPr>
          <p:cNvPicPr>
            <a:picLocks noChangeAspect="1"/>
          </p:cNvPicPr>
          <p:nvPr/>
        </p:nvPicPr>
        <p:blipFill>
          <a:blip r:embed="rId6"/>
          <a:stretch>
            <a:fillRect/>
          </a:stretch>
        </p:blipFill>
        <p:spPr>
          <a:xfrm>
            <a:off x="6055692" y="6019800"/>
            <a:ext cx="444500" cy="342900"/>
          </a:xfrm>
          <a:prstGeom prst="rect">
            <a:avLst/>
          </a:prstGeom>
        </p:spPr>
      </p:pic>
      <p:pic>
        <p:nvPicPr>
          <p:cNvPr id="9" name="Picture 8">
            <a:extLst>
              <a:ext uri="{FF2B5EF4-FFF2-40B4-BE49-F238E27FC236}">
                <a16:creationId xmlns:a16="http://schemas.microsoft.com/office/drawing/2014/main" id="{876564CB-D523-0544-9960-9B946C470F49}"/>
              </a:ext>
            </a:extLst>
          </p:cNvPr>
          <p:cNvPicPr>
            <a:picLocks noChangeAspect="1"/>
          </p:cNvPicPr>
          <p:nvPr/>
        </p:nvPicPr>
        <p:blipFill>
          <a:blip r:embed="rId6"/>
          <a:stretch>
            <a:fillRect/>
          </a:stretch>
        </p:blipFill>
        <p:spPr>
          <a:xfrm>
            <a:off x="7315200" y="6029325"/>
            <a:ext cx="300580" cy="231876"/>
          </a:xfrm>
          <a:prstGeom prst="rect">
            <a:avLst/>
          </a:prstGeom>
        </p:spPr>
      </p:pic>
      <p:sp>
        <p:nvSpPr>
          <p:cNvPr id="10" name="Rectangle 9">
            <a:extLst>
              <a:ext uri="{FF2B5EF4-FFF2-40B4-BE49-F238E27FC236}">
                <a16:creationId xmlns:a16="http://schemas.microsoft.com/office/drawing/2014/main" id="{66BA22C8-180C-0B4E-9B93-550741D60F73}"/>
              </a:ext>
            </a:extLst>
          </p:cNvPr>
          <p:cNvSpPr/>
          <p:nvPr/>
        </p:nvSpPr>
        <p:spPr bwMode="auto">
          <a:xfrm>
            <a:off x="5105400" y="0"/>
            <a:ext cx="2133600" cy="533400"/>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11" name="Rectangle 10">
            <a:extLst>
              <a:ext uri="{FF2B5EF4-FFF2-40B4-BE49-F238E27FC236}">
                <a16:creationId xmlns:a16="http://schemas.microsoft.com/office/drawing/2014/main" id="{B4A94465-CABD-224A-BBA5-D4FCBB0BAD27}"/>
              </a:ext>
            </a:extLst>
          </p:cNvPr>
          <p:cNvSpPr/>
          <p:nvPr/>
        </p:nvSpPr>
        <p:spPr bwMode="auto">
          <a:xfrm>
            <a:off x="4316896" y="6453856"/>
            <a:ext cx="2133600" cy="533400"/>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400" b="0" i="0" u="none" strike="noStrike" cap="none" normalizeH="0" baseline="0">
              <a:ln>
                <a:noFill/>
              </a:ln>
              <a:solidFill>
                <a:srgbClr val="000000"/>
              </a:solidFill>
              <a:effectLst/>
              <a:latin typeface="Times" charset="0"/>
              <a:ea typeface="ＭＳ Ｐゴシック" charset="0"/>
            </a:endParaRPr>
          </a:p>
        </p:txBody>
      </p:sp>
      <p:sp>
        <p:nvSpPr>
          <p:cNvPr id="12" name="TextBox 11">
            <a:extLst>
              <a:ext uri="{FF2B5EF4-FFF2-40B4-BE49-F238E27FC236}">
                <a16:creationId xmlns:a16="http://schemas.microsoft.com/office/drawing/2014/main" id="{D4A4F375-ABB7-8947-AD54-A2CA413CCF6F}"/>
              </a:ext>
            </a:extLst>
          </p:cNvPr>
          <p:cNvSpPr txBox="1"/>
          <p:nvPr/>
        </p:nvSpPr>
        <p:spPr>
          <a:xfrm>
            <a:off x="628650" y="323850"/>
            <a:ext cx="7056740" cy="461665"/>
          </a:xfrm>
          <a:prstGeom prst="rect">
            <a:avLst/>
          </a:prstGeom>
          <a:noFill/>
        </p:spPr>
        <p:txBody>
          <a:bodyPr wrap="none" rtlCol="0">
            <a:spAutoFit/>
          </a:bodyPr>
          <a:lstStyle/>
          <a:p>
            <a:r>
              <a:rPr lang="en-US"/>
              <a:t>The origin of diversity in an allopolyploid population …</a:t>
            </a:r>
          </a:p>
        </p:txBody>
      </p:sp>
    </p:spTree>
    <p:extLst>
      <p:ext uri="{BB962C8B-B14F-4D97-AF65-F5344CB8AC3E}">
        <p14:creationId xmlns:p14="http://schemas.microsoft.com/office/powerpoint/2010/main" val="165441740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2800767"/>
          </a:xfrm>
          <a:prstGeom prst="rect">
            <a:avLst/>
          </a:prstGeom>
          <a:noFill/>
        </p:spPr>
        <p:txBody>
          <a:bodyPr wrap="square" rtlCol="0">
            <a:spAutoFit/>
          </a:bodyPr>
          <a:lstStyle/>
          <a:p>
            <a:r>
              <a:rPr lang="en-US" sz="4400"/>
              <a:t>From here, we go to biogeography for awhile. </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71678983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a:extLst>
              <a:ext uri="{FF2B5EF4-FFF2-40B4-BE49-F238E27FC236}">
                <a16:creationId xmlns:a16="http://schemas.microsoft.com/office/drawing/2014/main" id="{27CDA6D9-C386-2447-A24B-799F6BE41F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5075" y="309563"/>
            <a:ext cx="4795838"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6" name="Picture 3">
            <a:extLst>
              <a:ext uri="{FF2B5EF4-FFF2-40B4-BE49-F238E27FC236}">
                <a16:creationId xmlns:a16="http://schemas.microsoft.com/office/drawing/2014/main" id="{CFC9014B-F6CB-374B-84A8-DD92129676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390650"/>
            <a:ext cx="20574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4">
            <a:extLst>
              <a:ext uri="{FF2B5EF4-FFF2-40B4-BE49-F238E27FC236}">
                <a16:creationId xmlns:a16="http://schemas.microsoft.com/office/drawing/2014/main" id="{AC593179-8BF0-5A47-9700-71B8DD914A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3916363" y="4992688"/>
            <a:ext cx="1728787" cy="185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5">
            <a:extLst>
              <a:ext uri="{FF2B5EF4-FFF2-40B4-BE49-F238E27FC236}">
                <a16:creationId xmlns:a16="http://schemas.microsoft.com/office/drawing/2014/main" id="{AABDB760-9CE2-4C41-9A0E-3BA0CA18F4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713" y="939800"/>
            <a:ext cx="1676400"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6">
            <a:extLst>
              <a:ext uri="{FF2B5EF4-FFF2-40B4-BE49-F238E27FC236}">
                <a16:creationId xmlns:a16="http://schemas.microsoft.com/office/drawing/2014/main" id="{CFD5C84B-5AA7-E94E-92B5-4A91E4449B3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588" y="536575"/>
            <a:ext cx="1444625"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0" name="TextBox 6">
            <a:extLst>
              <a:ext uri="{FF2B5EF4-FFF2-40B4-BE49-F238E27FC236}">
                <a16:creationId xmlns:a16="http://schemas.microsoft.com/office/drawing/2014/main" id="{4579A30A-1F87-044B-A0CB-A3B8C2392CD9}"/>
              </a:ext>
            </a:extLst>
          </p:cNvPr>
          <p:cNvSpPr txBox="1">
            <a:spLocks noChangeArrowheads="1"/>
          </p:cNvSpPr>
          <p:nvPr/>
        </p:nvSpPr>
        <p:spPr bwMode="auto">
          <a:xfrm>
            <a:off x="1600200" y="4648200"/>
            <a:ext cx="5603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a:t>
            </a:r>
          </a:p>
        </p:txBody>
      </p:sp>
      <p:sp>
        <p:nvSpPr>
          <p:cNvPr id="47111" name="TextBox 7">
            <a:extLst>
              <a:ext uri="{FF2B5EF4-FFF2-40B4-BE49-F238E27FC236}">
                <a16:creationId xmlns:a16="http://schemas.microsoft.com/office/drawing/2014/main" id="{2B2C5A3F-8967-A34E-A5EA-D2B1880C831F}"/>
              </a:ext>
            </a:extLst>
          </p:cNvPr>
          <p:cNvSpPr txBox="1">
            <a:spLocks noChangeArrowheads="1"/>
          </p:cNvSpPr>
          <p:nvPr/>
        </p:nvSpPr>
        <p:spPr bwMode="auto">
          <a:xfrm>
            <a:off x="5029200" y="914400"/>
            <a:ext cx="6286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RR</a:t>
            </a:r>
          </a:p>
        </p:txBody>
      </p:sp>
      <p:sp>
        <p:nvSpPr>
          <p:cNvPr id="47112" name="TextBox 8">
            <a:extLst>
              <a:ext uri="{FF2B5EF4-FFF2-40B4-BE49-F238E27FC236}">
                <a16:creationId xmlns:a16="http://schemas.microsoft.com/office/drawing/2014/main" id="{F0F60954-6E8D-AD4B-92CE-44B56DE8922D}"/>
              </a:ext>
            </a:extLst>
          </p:cNvPr>
          <p:cNvSpPr txBox="1">
            <a:spLocks noChangeArrowheads="1"/>
          </p:cNvSpPr>
          <p:nvPr/>
        </p:nvSpPr>
        <p:spPr bwMode="auto">
          <a:xfrm>
            <a:off x="6705600" y="4648200"/>
            <a:ext cx="765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a:t>
            </a:r>
          </a:p>
        </p:txBody>
      </p:sp>
      <p:sp>
        <p:nvSpPr>
          <p:cNvPr id="47113" name="TextBox 9">
            <a:extLst>
              <a:ext uri="{FF2B5EF4-FFF2-40B4-BE49-F238E27FC236}">
                <a16:creationId xmlns:a16="http://schemas.microsoft.com/office/drawing/2014/main" id="{F4C199FF-F3AE-CD40-96DD-5D776C4D3FF2}"/>
              </a:ext>
            </a:extLst>
          </p:cNvPr>
          <p:cNvSpPr txBox="1">
            <a:spLocks noChangeArrowheads="1"/>
          </p:cNvSpPr>
          <p:nvPr/>
        </p:nvSpPr>
        <p:spPr bwMode="auto">
          <a:xfrm>
            <a:off x="5638800" y="1981200"/>
            <a:ext cx="12112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MMRR</a:t>
            </a:r>
          </a:p>
        </p:txBody>
      </p:sp>
      <p:sp>
        <p:nvSpPr>
          <p:cNvPr id="47114" name="TextBox 10">
            <a:extLst>
              <a:ext uri="{FF2B5EF4-FFF2-40B4-BE49-F238E27FC236}">
                <a16:creationId xmlns:a16="http://schemas.microsoft.com/office/drawing/2014/main" id="{C1AECE1C-2A2D-224F-B24D-54B600C39CF2}"/>
              </a:ext>
            </a:extLst>
          </p:cNvPr>
          <p:cNvSpPr txBox="1">
            <a:spLocks noChangeArrowheads="1"/>
          </p:cNvSpPr>
          <p:nvPr/>
        </p:nvSpPr>
        <p:spPr bwMode="auto">
          <a:xfrm>
            <a:off x="1401763" y="2695575"/>
            <a:ext cx="5969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PR</a:t>
            </a:r>
          </a:p>
        </p:txBody>
      </p:sp>
      <p:sp>
        <p:nvSpPr>
          <p:cNvPr id="47115" name="TextBox 11">
            <a:extLst>
              <a:ext uri="{FF2B5EF4-FFF2-40B4-BE49-F238E27FC236}">
                <a16:creationId xmlns:a16="http://schemas.microsoft.com/office/drawing/2014/main" id="{B4F7DECF-7A92-9A49-9F08-BD8C43D4F8BA}"/>
              </a:ext>
            </a:extLst>
          </p:cNvPr>
          <p:cNvSpPr txBox="1">
            <a:spLocks noChangeArrowheads="1"/>
          </p:cNvSpPr>
          <p:nvPr/>
        </p:nvSpPr>
        <p:spPr bwMode="auto">
          <a:xfrm>
            <a:off x="1471613" y="536575"/>
            <a:ext cx="10048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PPRR</a:t>
            </a:r>
          </a:p>
        </p:txBody>
      </p:sp>
      <p:sp>
        <p:nvSpPr>
          <p:cNvPr id="47116" name="TextBox 12">
            <a:extLst>
              <a:ext uri="{FF2B5EF4-FFF2-40B4-BE49-F238E27FC236}">
                <a16:creationId xmlns:a16="http://schemas.microsoft.com/office/drawing/2014/main" id="{1F32F5DA-1E6A-DC4A-8572-6BA3E47AD599}"/>
              </a:ext>
            </a:extLst>
          </p:cNvPr>
          <p:cNvSpPr txBox="1">
            <a:spLocks noChangeArrowheads="1"/>
          </p:cNvSpPr>
          <p:nvPr/>
        </p:nvSpPr>
        <p:spPr bwMode="auto">
          <a:xfrm>
            <a:off x="5105400" y="4114800"/>
            <a:ext cx="11763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MMPR</a:t>
            </a:r>
          </a:p>
        </p:txBody>
      </p:sp>
      <p:sp>
        <p:nvSpPr>
          <p:cNvPr id="47117" name="TextBox 13">
            <a:extLst>
              <a:ext uri="{FF2B5EF4-FFF2-40B4-BE49-F238E27FC236}">
                <a16:creationId xmlns:a16="http://schemas.microsoft.com/office/drawing/2014/main" id="{3CB12BC9-3309-7345-BD3D-44368B407957}"/>
              </a:ext>
            </a:extLst>
          </p:cNvPr>
          <p:cNvSpPr txBox="1">
            <a:spLocks noChangeArrowheads="1"/>
          </p:cNvSpPr>
          <p:nvPr/>
        </p:nvSpPr>
        <p:spPr bwMode="auto">
          <a:xfrm>
            <a:off x="4210050" y="6426200"/>
            <a:ext cx="1141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MMPP</a:t>
            </a:r>
          </a:p>
        </p:txBody>
      </p:sp>
      <p:sp>
        <p:nvSpPr>
          <p:cNvPr id="47118" name="TextBox 15">
            <a:extLst>
              <a:ext uri="{FF2B5EF4-FFF2-40B4-BE49-F238E27FC236}">
                <a16:creationId xmlns:a16="http://schemas.microsoft.com/office/drawing/2014/main" id="{7E0137FB-F618-DC4D-9B45-1E3C60D9AECA}"/>
              </a:ext>
            </a:extLst>
          </p:cNvPr>
          <p:cNvSpPr txBox="1">
            <a:spLocks noChangeArrowheads="1"/>
          </p:cNvSpPr>
          <p:nvPr/>
        </p:nvSpPr>
        <p:spPr bwMode="auto">
          <a:xfrm>
            <a:off x="6477000" y="3429000"/>
            <a:ext cx="987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MMR</a:t>
            </a:r>
          </a:p>
        </p:txBody>
      </p:sp>
      <p:sp>
        <p:nvSpPr>
          <p:cNvPr id="47119" name="TextBox 16">
            <a:extLst>
              <a:ext uri="{FF2B5EF4-FFF2-40B4-BE49-F238E27FC236}">
                <a16:creationId xmlns:a16="http://schemas.microsoft.com/office/drawing/2014/main" id="{E134A50E-83F0-2546-8FB0-40A74BCD1279}"/>
              </a:ext>
            </a:extLst>
          </p:cNvPr>
          <p:cNvSpPr txBox="1">
            <a:spLocks noChangeArrowheads="1"/>
          </p:cNvSpPr>
          <p:nvPr/>
        </p:nvSpPr>
        <p:spPr bwMode="auto">
          <a:xfrm>
            <a:off x="3657600" y="3429000"/>
            <a:ext cx="8858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MPR</a:t>
            </a:r>
          </a:p>
        </p:txBody>
      </p:sp>
      <p:sp>
        <p:nvSpPr>
          <p:cNvPr id="17" name="TextBox 10">
            <a:extLst>
              <a:ext uri="{FF2B5EF4-FFF2-40B4-BE49-F238E27FC236}">
                <a16:creationId xmlns:a16="http://schemas.microsoft.com/office/drawing/2014/main" id="{F60F8582-B33C-B544-BBD1-A00A3CD3DDDC}"/>
              </a:ext>
            </a:extLst>
          </p:cNvPr>
          <p:cNvSpPr txBox="1">
            <a:spLocks noChangeArrowheads="1"/>
          </p:cNvSpPr>
          <p:nvPr/>
        </p:nvSpPr>
        <p:spPr bwMode="auto">
          <a:xfrm>
            <a:off x="3027363" y="2959100"/>
            <a:ext cx="876300" cy="461963"/>
          </a:xfrm>
          <a:prstGeom prst="rect">
            <a:avLst/>
          </a:prstGeom>
          <a:solidFill>
            <a:schemeClr val="accent6">
              <a:lumMod val="20000"/>
              <a:lumOff val="80000"/>
            </a:schemeClr>
          </a:solidFill>
          <a:ln>
            <a:noFill/>
          </a:ln>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defRPr/>
            </a:pPr>
            <a:r>
              <a:rPr lang="en-US" altLang="en-US" sz="2400" b="1">
                <a:solidFill>
                  <a:srgbClr val="FF0000"/>
                </a:solidFill>
              </a:rPr>
              <a:t>0.403</a:t>
            </a:r>
          </a:p>
        </p:txBody>
      </p:sp>
      <p:sp>
        <p:nvSpPr>
          <p:cNvPr id="19" name="TextBox 10">
            <a:extLst>
              <a:ext uri="{FF2B5EF4-FFF2-40B4-BE49-F238E27FC236}">
                <a16:creationId xmlns:a16="http://schemas.microsoft.com/office/drawing/2014/main" id="{297B2299-5AB7-8C44-BF4C-41967FB34186}"/>
              </a:ext>
            </a:extLst>
          </p:cNvPr>
          <p:cNvSpPr txBox="1">
            <a:spLocks noChangeArrowheads="1"/>
          </p:cNvSpPr>
          <p:nvPr/>
        </p:nvSpPr>
        <p:spPr bwMode="auto">
          <a:xfrm>
            <a:off x="4341813" y="4835525"/>
            <a:ext cx="877887" cy="461963"/>
          </a:xfrm>
          <a:prstGeom prst="rect">
            <a:avLst/>
          </a:prstGeom>
          <a:solidFill>
            <a:schemeClr val="accent6">
              <a:lumMod val="20000"/>
              <a:lumOff val="80000"/>
            </a:schemeClr>
          </a:solidFill>
          <a:ln>
            <a:noFill/>
          </a:ln>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defRPr/>
            </a:pPr>
            <a:r>
              <a:rPr lang="en-US" altLang="en-US" sz="2400" b="1">
                <a:solidFill>
                  <a:srgbClr val="FF0000"/>
                </a:solidFill>
              </a:rPr>
              <a:t>0.296</a:t>
            </a:r>
          </a:p>
        </p:txBody>
      </p:sp>
      <p:sp>
        <p:nvSpPr>
          <p:cNvPr id="20" name="TextBox 10">
            <a:extLst>
              <a:ext uri="{FF2B5EF4-FFF2-40B4-BE49-F238E27FC236}">
                <a16:creationId xmlns:a16="http://schemas.microsoft.com/office/drawing/2014/main" id="{FE3F3210-EFE4-CB43-B9CC-4B39DB1CEB96}"/>
              </a:ext>
            </a:extLst>
          </p:cNvPr>
          <p:cNvSpPr txBox="1">
            <a:spLocks noChangeArrowheads="1"/>
          </p:cNvSpPr>
          <p:nvPr/>
        </p:nvSpPr>
        <p:spPr bwMode="auto">
          <a:xfrm>
            <a:off x="5437188" y="2695575"/>
            <a:ext cx="877887" cy="461963"/>
          </a:xfrm>
          <a:prstGeom prst="rect">
            <a:avLst/>
          </a:prstGeom>
          <a:solidFill>
            <a:schemeClr val="accent6">
              <a:lumMod val="20000"/>
              <a:lumOff val="80000"/>
            </a:schemeClr>
          </a:solidFill>
          <a:ln>
            <a:noFill/>
          </a:ln>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defRPr/>
            </a:pPr>
            <a:r>
              <a:rPr lang="en-US" altLang="en-US" sz="2400" b="1">
                <a:solidFill>
                  <a:srgbClr val="FF0000"/>
                </a:solidFill>
              </a:rPr>
              <a:t>0.498</a:t>
            </a:r>
          </a:p>
        </p:txBody>
      </p:sp>
      <p:sp>
        <p:nvSpPr>
          <p:cNvPr id="21" name="TextBox 10">
            <a:extLst>
              <a:ext uri="{FF2B5EF4-FFF2-40B4-BE49-F238E27FC236}">
                <a16:creationId xmlns:a16="http://schemas.microsoft.com/office/drawing/2014/main" id="{4ADB31D6-00FF-044D-B773-93FF4D1EAEFD}"/>
              </a:ext>
            </a:extLst>
          </p:cNvPr>
          <p:cNvSpPr txBox="1">
            <a:spLocks noChangeArrowheads="1"/>
          </p:cNvSpPr>
          <p:nvPr/>
        </p:nvSpPr>
        <p:spPr bwMode="auto">
          <a:xfrm>
            <a:off x="6073775" y="5665788"/>
            <a:ext cx="2719388" cy="461962"/>
          </a:xfrm>
          <a:prstGeom prst="rect">
            <a:avLst/>
          </a:prstGeom>
          <a:solidFill>
            <a:schemeClr val="accent6">
              <a:lumMod val="20000"/>
              <a:lumOff val="80000"/>
            </a:schemeClr>
          </a:solidFill>
          <a:ln>
            <a:noFill/>
          </a:ln>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defRPr/>
            </a:pPr>
            <a:r>
              <a:rPr lang="en-US" altLang="en-US" sz="2400" b="1">
                <a:solidFill>
                  <a:srgbClr val="FF0000"/>
                </a:solidFill>
              </a:rPr>
              <a:t>Genetic similarities</a:t>
            </a:r>
          </a:p>
        </p:txBody>
      </p:sp>
    </p:spTree>
    <p:extLst>
      <p:ext uri="{BB962C8B-B14F-4D97-AF65-F5344CB8AC3E}">
        <p14:creationId xmlns:p14="http://schemas.microsoft.com/office/powerpoint/2010/main" val="75115065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09" name="Picture 6">
            <a:extLst>
              <a:ext uri="{FF2B5EF4-FFF2-40B4-BE49-F238E27FC236}">
                <a16:creationId xmlns:a16="http://schemas.microsoft.com/office/drawing/2014/main" id="{5CF12735-34EC-B247-85D8-072FCF0B98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 t="3410" r="3484" b="49"/>
          <a:stretch>
            <a:fillRect/>
          </a:stretch>
        </p:blipFill>
        <p:spPr bwMode="auto">
          <a:xfrm rot="-5400000">
            <a:off x="735013" y="2084387"/>
            <a:ext cx="4267200" cy="314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410" name="Picture 8">
            <a:extLst>
              <a:ext uri="{FF2B5EF4-FFF2-40B4-BE49-F238E27FC236}">
                <a16:creationId xmlns:a16="http://schemas.microsoft.com/office/drawing/2014/main" id="{2FB6CFE0-6FA9-084A-9A90-10B4FCE758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299" t="3279" r="1649" b="1639"/>
          <a:stretch>
            <a:fillRect/>
          </a:stretch>
        </p:blipFill>
        <p:spPr bwMode="auto">
          <a:xfrm>
            <a:off x="5308600" y="1447800"/>
            <a:ext cx="2878138"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5411" name="Text Box 9">
            <a:extLst>
              <a:ext uri="{FF2B5EF4-FFF2-40B4-BE49-F238E27FC236}">
                <a16:creationId xmlns:a16="http://schemas.microsoft.com/office/drawing/2014/main" id="{B70D0203-E8F3-8E47-8BEB-E90A87F260EB}"/>
              </a:ext>
            </a:extLst>
          </p:cNvPr>
          <p:cNvSpPr txBox="1">
            <a:spLocks noChangeArrowheads="1"/>
          </p:cNvSpPr>
          <p:nvPr/>
        </p:nvSpPr>
        <p:spPr bwMode="auto">
          <a:xfrm>
            <a:off x="990600" y="6019800"/>
            <a:ext cx="3505200"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lnSpc>
                <a:spcPct val="60000"/>
              </a:lnSpc>
              <a:spcBef>
                <a:spcPct val="50000"/>
              </a:spcBef>
              <a:buFontTx/>
              <a:buNone/>
            </a:pPr>
            <a:r>
              <a:rPr lang="en-US" altLang="en-US" sz="2400" i="1">
                <a:latin typeface="Helvetica" pitchFamily="2" charset="0"/>
                <a:ea typeface="ヒラギノ角ゴ Pro W3" panose="020B0300000000000000" pitchFamily="34" charset="-128"/>
                <a:cs typeface="ヒラギノ角ゴ Pro W3" panose="020B0300000000000000" pitchFamily="34" charset="-128"/>
              </a:rPr>
              <a:t>Dryopteris campyloptera</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a:p>
            <a:pPr algn="ctr">
              <a:lnSpc>
                <a:spcPct val="60000"/>
              </a:lnSpc>
              <a:spcBef>
                <a:spcPct val="50000"/>
              </a:spcBef>
              <a:buFontTx/>
              <a:buNone/>
            </a:pPr>
            <a:r>
              <a:rPr lang="en-US" altLang="en-US" sz="2400">
                <a:latin typeface="Helvetica" pitchFamily="2" charset="0"/>
                <a:ea typeface="ヒラギノ角ゴ Pro W3" panose="020B0300000000000000" pitchFamily="34" charset="-128"/>
                <a:cs typeface="ヒラギノ角ゴ Pro W3" panose="020B0300000000000000" pitchFamily="34" charset="-128"/>
              </a:rPr>
              <a:t>(Kunze) Clarkson</a:t>
            </a:r>
          </a:p>
        </p:txBody>
      </p:sp>
      <p:sp>
        <p:nvSpPr>
          <p:cNvPr id="145412" name="Text Box 10">
            <a:extLst>
              <a:ext uri="{FF2B5EF4-FFF2-40B4-BE49-F238E27FC236}">
                <a16:creationId xmlns:a16="http://schemas.microsoft.com/office/drawing/2014/main" id="{01ACB94F-3467-ED48-B0B9-28AFE79C175F}"/>
              </a:ext>
            </a:extLst>
          </p:cNvPr>
          <p:cNvSpPr txBox="1">
            <a:spLocks noChangeArrowheads="1"/>
          </p:cNvSpPr>
          <p:nvPr/>
        </p:nvSpPr>
        <p:spPr bwMode="auto">
          <a:xfrm>
            <a:off x="5105400" y="5867400"/>
            <a:ext cx="31242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i="1">
                <a:latin typeface="Helvetica" pitchFamily="2" charset="0"/>
                <a:ea typeface="ヒラギノ角ゴ Pro W3" panose="020B0300000000000000" pitchFamily="34" charset="-128"/>
                <a:cs typeface="ヒラギノ角ゴ Pro W3" panose="020B0300000000000000" pitchFamily="34" charset="-128"/>
              </a:rPr>
              <a:t>Dryopteris dilatata</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a:p>
            <a:pPr algn="ctr">
              <a:lnSpc>
                <a:spcPct val="40000"/>
              </a:lnSpc>
              <a:spcBef>
                <a:spcPct val="50000"/>
              </a:spcBef>
              <a:buFontTx/>
              <a:buNone/>
            </a:pPr>
            <a:r>
              <a:rPr lang="en-US" altLang="en-US" sz="2400">
                <a:latin typeface="Helvetica" pitchFamily="2" charset="0"/>
                <a:ea typeface="ヒラギノ角ゴ Pro W3" panose="020B0300000000000000" pitchFamily="34" charset="-128"/>
                <a:cs typeface="ヒラギノ角ゴ Pro W3" panose="020B0300000000000000" pitchFamily="34" charset="-128"/>
              </a:rPr>
              <a:t>(Hoffm.) A. Gray</a:t>
            </a:r>
          </a:p>
        </p:txBody>
      </p:sp>
      <p:sp>
        <p:nvSpPr>
          <p:cNvPr id="145413" name="Text Box 11">
            <a:extLst>
              <a:ext uri="{FF2B5EF4-FFF2-40B4-BE49-F238E27FC236}">
                <a16:creationId xmlns:a16="http://schemas.microsoft.com/office/drawing/2014/main" id="{E3898277-C77A-4249-A720-BE8CFB361944}"/>
              </a:ext>
            </a:extLst>
          </p:cNvPr>
          <p:cNvSpPr txBox="1">
            <a:spLocks noChangeArrowheads="1"/>
          </p:cNvSpPr>
          <p:nvPr/>
        </p:nvSpPr>
        <p:spPr bwMode="auto">
          <a:xfrm>
            <a:off x="0" y="0"/>
            <a:ext cx="88392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a:latin typeface="Helvetica" pitchFamily="2" charset="0"/>
                <a:ea typeface="ヒラギノ角ゴ Pro W3" panose="020B0300000000000000" pitchFamily="34" charset="-128"/>
                <a:cs typeface="ヒラギノ角ゴ Pro W3" panose="020B0300000000000000" pitchFamily="34" charset="-128"/>
              </a:rPr>
              <a:t>The tetraploids </a:t>
            </a:r>
            <a:r>
              <a:rPr lang="en-US" altLang="en-US" i="1">
                <a:latin typeface="Helvetica" pitchFamily="2" charset="0"/>
                <a:ea typeface="ヒラギノ角ゴ Pro W3" panose="020B0300000000000000" pitchFamily="34" charset="-128"/>
                <a:cs typeface="ヒラギノ角ゴ Pro W3" panose="020B0300000000000000" pitchFamily="34" charset="-128"/>
              </a:rPr>
              <a:t>Dryopteris campyloptera </a:t>
            </a:r>
            <a:r>
              <a:rPr lang="en-US" altLang="en-US">
                <a:latin typeface="Helvetica" pitchFamily="2" charset="0"/>
                <a:ea typeface="ヒラギノ角ゴ Pro W3" panose="020B0300000000000000" pitchFamily="34" charset="-128"/>
                <a:cs typeface="ヒラギノ角ゴ Pro W3" panose="020B0300000000000000" pitchFamily="34" charset="-128"/>
              </a:rPr>
              <a:t>and </a:t>
            </a:r>
            <a:r>
              <a:rPr lang="en-US" altLang="en-US" i="1">
                <a:latin typeface="Helvetica" pitchFamily="2" charset="0"/>
                <a:ea typeface="ヒラギノ角ゴ Pro W3" panose="020B0300000000000000" pitchFamily="34" charset="-128"/>
                <a:cs typeface="ヒラギノ角ゴ Pro W3" panose="020B0300000000000000" pitchFamily="34" charset="-128"/>
              </a:rPr>
              <a:t>D. dilatata</a:t>
            </a:r>
            <a:r>
              <a:rPr lang="en-US" altLang="en-US">
                <a:latin typeface="Helvetica" pitchFamily="2" charset="0"/>
                <a:ea typeface="ヒラギノ角ゴ Pro W3" panose="020B0300000000000000" pitchFamily="34" charset="-128"/>
                <a:cs typeface="ヒラギノ角ゴ Pro W3" panose="020B0300000000000000" pitchFamily="34" charset="-128"/>
              </a:rPr>
              <a:t>: how many origins?  </a:t>
            </a:r>
            <a:r>
              <a:rPr lang="en-US" altLang="en-US" sz="2400">
                <a:latin typeface="Helvetica" pitchFamily="2" charset="0"/>
                <a:ea typeface="ヒラギノ角ゴ Pro W3" panose="020B0300000000000000" pitchFamily="34" charset="-128"/>
                <a:cs typeface="ヒラギノ角ゴ Pro W3" panose="020B0300000000000000" pitchFamily="34" charset="-128"/>
              </a:rPr>
              <a:t> </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Freeform 19">
            <a:extLst>
              <a:ext uri="{FF2B5EF4-FFF2-40B4-BE49-F238E27FC236}">
                <a16:creationId xmlns:a16="http://schemas.microsoft.com/office/drawing/2014/main" id="{8E8E818A-E6EA-144B-B838-A1329FB98A26}"/>
              </a:ext>
            </a:extLst>
          </p:cNvPr>
          <p:cNvSpPr>
            <a:spLocks/>
          </p:cNvSpPr>
          <p:nvPr/>
        </p:nvSpPr>
        <p:spPr bwMode="auto">
          <a:xfrm>
            <a:off x="2438400" y="3810000"/>
            <a:ext cx="304800" cy="381000"/>
          </a:xfrm>
          <a:custGeom>
            <a:avLst/>
            <a:gdLst>
              <a:gd name="T0" fmla="*/ 0 w 200"/>
              <a:gd name="T1" fmla="*/ 2147483646 h 200"/>
              <a:gd name="T2" fmla="*/ 2147483646 w 200"/>
              <a:gd name="T3" fmla="*/ 2147483646 h 200"/>
              <a:gd name="T4" fmla="*/ 0 w 200"/>
              <a:gd name="T5" fmla="*/ 2147483646 h 200"/>
              <a:gd name="T6" fmla="*/ 0 60000 65536"/>
              <a:gd name="T7" fmla="*/ 0 60000 65536"/>
              <a:gd name="T8" fmla="*/ 0 60000 65536"/>
              <a:gd name="T9" fmla="*/ 0 w 200"/>
              <a:gd name="T10" fmla="*/ 0 h 200"/>
              <a:gd name="T11" fmla="*/ 200 w 200"/>
              <a:gd name="T12" fmla="*/ 200 h 200"/>
            </a:gdLst>
            <a:ahLst/>
            <a:cxnLst>
              <a:cxn ang="T6">
                <a:pos x="T0" y="T1"/>
              </a:cxn>
              <a:cxn ang="T7">
                <a:pos x="T2" y="T3"/>
              </a:cxn>
              <a:cxn ang="T8">
                <a:pos x="T4" y="T5"/>
              </a:cxn>
            </a:cxnLst>
            <a:rect l="T9" t="T10" r="T11" b="T12"/>
            <a:pathLst>
              <a:path w="200" h="200">
                <a:moveTo>
                  <a:pt x="0" y="200"/>
                </a:moveTo>
                <a:cubicBezTo>
                  <a:pt x="0" y="200"/>
                  <a:pt x="200" y="0"/>
                  <a:pt x="192" y="8"/>
                </a:cubicBezTo>
                <a:cubicBezTo>
                  <a:pt x="184" y="16"/>
                  <a:pt x="0" y="200"/>
                  <a:pt x="0" y="200"/>
                </a:cubicBezTo>
                <a:close/>
              </a:path>
            </a:pathLst>
          </a:custGeom>
          <a:solidFill>
            <a:schemeClr val="accent1"/>
          </a:solidFill>
          <a:ln w="38100">
            <a:solidFill>
              <a:srgbClr val="F41C5D"/>
            </a:solidFill>
            <a:round/>
            <a:headEnd/>
            <a:tailEnd/>
          </a:ln>
        </p:spPr>
        <p:txBody>
          <a:bodyPr wrap="none" anchor="ctr"/>
          <a:lstStyle/>
          <a:p>
            <a:endParaRPr lang="en-US"/>
          </a:p>
        </p:txBody>
      </p:sp>
      <p:sp>
        <p:nvSpPr>
          <p:cNvPr id="147458" name="Text Box 24">
            <a:extLst>
              <a:ext uri="{FF2B5EF4-FFF2-40B4-BE49-F238E27FC236}">
                <a16:creationId xmlns:a16="http://schemas.microsoft.com/office/drawing/2014/main" id="{C76DFC82-7721-7F43-8D53-55ECD26EDD52}"/>
              </a:ext>
            </a:extLst>
          </p:cNvPr>
          <p:cNvSpPr txBox="1">
            <a:spLocks noChangeArrowheads="1"/>
          </p:cNvSpPr>
          <p:nvPr/>
        </p:nvSpPr>
        <p:spPr bwMode="auto">
          <a:xfrm>
            <a:off x="4267200" y="228600"/>
            <a:ext cx="53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latin typeface="Helvetica" pitchFamily="2" charset="0"/>
                <a:ea typeface="ヒラギノ角ゴ Pro W3" panose="020B0300000000000000" pitchFamily="34" charset="-128"/>
                <a:cs typeface="ヒラギノ角ゴ Pro W3" panose="020B0300000000000000" pitchFamily="34" charset="-128"/>
              </a:rPr>
              <a:t>4n </a:t>
            </a:r>
          </a:p>
        </p:txBody>
      </p:sp>
      <p:pic>
        <p:nvPicPr>
          <p:cNvPr id="147459" name="Picture 28" descr="maps 1">
            <a:extLst>
              <a:ext uri="{FF2B5EF4-FFF2-40B4-BE49-F238E27FC236}">
                <a16:creationId xmlns:a16="http://schemas.microsoft.com/office/drawing/2014/main" id="{37E74BA7-4BA4-1B49-A6E9-8DB172D79E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914400"/>
            <a:ext cx="8439150" cy="532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5" name="Picture 6" descr="expansa">
            <a:extLst>
              <a:ext uri="{FF2B5EF4-FFF2-40B4-BE49-F238E27FC236}">
                <a16:creationId xmlns:a16="http://schemas.microsoft.com/office/drawing/2014/main" id="{F278E5A5-606A-0B4C-AF55-DA9289207A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609600"/>
            <a:ext cx="1908175"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9506" name="Picture 7">
            <a:extLst>
              <a:ext uri="{FF2B5EF4-FFF2-40B4-BE49-F238E27FC236}">
                <a16:creationId xmlns:a16="http://schemas.microsoft.com/office/drawing/2014/main" id="{DCF8E651-C19F-C64D-AD56-53C7E6679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2209800"/>
            <a:ext cx="15875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07" name="Text Box 8">
            <a:extLst>
              <a:ext uri="{FF2B5EF4-FFF2-40B4-BE49-F238E27FC236}">
                <a16:creationId xmlns:a16="http://schemas.microsoft.com/office/drawing/2014/main" id="{AC91F555-6FE4-A146-A71F-EE95BABA9F83}"/>
              </a:ext>
            </a:extLst>
          </p:cNvPr>
          <p:cNvSpPr txBox="1">
            <a:spLocks noChangeArrowheads="1"/>
          </p:cNvSpPr>
          <p:nvPr/>
        </p:nvSpPr>
        <p:spPr bwMode="auto">
          <a:xfrm>
            <a:off x="1219200" y="3200400"/>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i="1">
                <a:solidFill>
                  <a:srgbClr val="0000FF"/>
                </a:solidFill>
                <a:latin typeface="Helvetica" pitchFamily="2" charset="0"/>
                <a:ea typeface="ヒラギノ角ゴ Pro W3" panose="020B0300000000000000" pitchFamily="34" charset="-128"/>
                <a:cs typeface="ヒラギノ角ゴ Pro W3" panose="020B0300000000000000" pitchFamily="34" charset="-128"/>
              </a:rPr>
              <a:t>D. expansa</a:t>
            </a:r>
            <a:r>
              <a:rPr lang="en-US" altLang="en-US" sz="2400">
                <a:latin typeface="Helvetica" pitchFamily="2" charset="0"/>
                <a:ea typeface="ヒラギノ角ゴ Pro W3" panose="020B0300000000000000" pitchFamily="34" charset="-128"/>
                <a:cs typeface="ヒラギノ角ゴ Pro W3" panose="020B0300000000000000" pitchFamily="34" charset="-128"/>
              </a:rPr>
              <a:t> </a:t>
            </a:r>
          </a:p>
        </p:txBody>
      </p:sp>
      <p:sp>
        <p:nvSpPr>
          <p:cNvPr id="149508" name="Text Box 11">
            <a:extLst>
              <a:ext uri="{FF2B5EF4-FFF2-40B4-BE49-F238E27FC236}">
                <a16:creationId xmlns:a16="http://schemas.microsoft.com/office/drawing/2014/main" id="{3782C43D-4D97-4147-88EE-178EB161FCB3}"/>
              </a:ext>
            </a:extLst>
          </p:cNvPr>
          <p:cNvSpPr txBox="1">
            <a:spLocks noChangeArrowheads="1"/>
          </p:cNvSpPr>
          <p:nvPr/>
        </p:nvSpPr>
        <p:spPr bwMode="auto">
          <a:xfrm>
            <a:off x="4191000" y="4800600"/>
            <a:ext cx="2057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i="1">
                <a:solidFill>
                  <a:srgbClr val="10F022"/>
                </a:solidFill>
                <a:latin typeface="Helvetica" pitchFamily="2" charset="0"/>
                <a:ea typeface="ヒラギノ角ゴ Pro W3" panose="020B0300000000000000" pitchFamily="34" charset="-128"/>
                <a:cs typeface="ヒラギノ角ゴ Pro W3" panose="020B0300000000000000" pitchFamily="34" charset="-128"/>
              </a:rPr>
              <a:t>D. intermedia</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
        <p:nvSpPr>
          <p:cNvPr id="149509" name="Text Box 13">
            <a:extLst>
              <a:ext uri="{FF2B5EF4-FFF2-40B4-BE49-F238E27FC236}">
                <a16:creationId xmlns:a16="http://schemas.microsoft.com/office/drawing/2014/main" id="{36DFC0E0-2130-F44A-B0E4-E6CC1F4C4647}"/>
              </a:ext>
            </a:extLst>
          </p:cNvPr>
          <p:cNvSpPr txBox="1">
            <a:spLocks noChangeArrowheads="1"/>
          </p:cNvSpPr>
          <p:nvPr/>
        </p:nvSpPr>
        <p:spPr bwMode="auto">
          <a:xfrm>
            <a:off x="6400800" y="3276600"/>
            <a:ext cx="2362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i="1">
                <a:solidFill>
                  <a:srgbClr val="10F022"/>
                </a:solidFill>
                <a:latin typeface="Helvetica" pitchFamily="2" charset="0"/>
                <a:ea typeface="ヒラギノ角ゴ Pro W3" panose="020B0300000000000000" pitchFamily="34" charset="-128"/>
                <a:cs typeface="ヒラギノ角ゴ Pro W3" panose="020B0300000000000000" pitchFamily="34" charset="-128"/>
              </a:rPr>
              <a:t>D. maderensis</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
        <p:nvSpPr>
          <p:cNvPr id="149510" name="Text Box 14">
            <a:extLst>
              <a:ext uri="{FF2B5EF4-FFF2-40B4-BE49-F238E27FC236}">
                <a16:creationId xmlns:a16="http://schemas.microsoft.com/office/drawing/2014/main" id="{2D4A5551-5824-7D42-A179-49044C30FEF9}"/>
              </a:ext>
            </a:extLst>
          </p:cNvPr>
          <p:cNvSpPr txBox="1">
            <a:spLocks noChangeArrowheads="1"/>
          </p:cNvSpPr>
          <p:nvPr/>
        </p:nvSpPr>
        <p:spPr bwMode="auto">
          <a:xfrm>
            <a:off x="6934200" y="6400800"/>
            <a:ext cx="1600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i="1">
                <a:solidFill>
                  <a:srgbClr val="10F022"/>
                </a:solidFill>
                <a:latin typeface="Helvetica" pitchFamily="2" charset="0"/>
                <a:ea typeface="ヒラギノ角ゴ Pro W3" panose="020B0300000000000000" pitchFamily="34" charset="-128"/>
                <a:cs typeface="ヒラギノ角ゴ Pro W3" panose="020B0300000000000000" pitchFamily="34" charset="-128"/>
              </a:rPr>
              <a:t>D. azorica</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pic>
        <p:nvPicPr>
          <p:cNvPr id="149511" name="Picture 15" descr="Dmaderensis">
            <a:extLst>
              <a:ext uri="{FF2B5EF4-FFF2-40B4-BE49-F238E27FC236}">
                <a16:creationId xmlns:a16="http://schemas.microsoft.com/office/drawing/2014/main" id="{E23C773B-D0E8-0740-8B02-F69E6EB9F9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4200" y="914400"/>
            <a:ext cx="1216025" cy="239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9512" name="Picture 16" descr="Dazorica">
            <a:extLst>
              <a:ext uri="{FF2B5EF4-FFF2-40B4-BE49-F238E27FC236}">
                <a16:creationId xmlns:a16="http://schemas.microsoft.com/office/drawing/2014/main" id="{E28779F4-758E-5843-A665-EFCC56509C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81800" y="3886200"/>
            <a:ext cx="1609725"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13" name="Text Box 17">
            <a:extLst>
              <a:ext uri="{FF2B5EF4-FFF2-40B4-BE49-F238E27FC236}">
                <a16:creationId xmlns:a16="http://schemas.microsoft.com/office/drawing/2014/main" id="{4143DC3E-13CC-454D-B7AB-934665C6A7D1}"/>
              </a:ext>
            </a:extLst>
          </p:cNvPr>
          <p:cNvSpPr txBox="1">
            <a:spLocks noChangeArrowheads="1"/>
          </p:cNvSpPr>
          <p:nvPr/>
        </p:nvSpPr>
        <p:spPr bwMode="auto">
          <a:xfrm>
            <a:off x="1066800" y="6248400"/>
            <a:ext cx="2057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i="1">
                <a:solidFill>
                  <a:srgbClr val="FF8000"/>
                </a:solidFill>
                <a:latin typeface="Helvetica" pitchFamily="2" charset="0"/>
                <a:ea typeface="ヒラギノ角ゴ Pro W3" panose="020B0300000000000000" pitchFamily="34" charset="-128"/>
                <a:cs typeface="ヒラギノ角ゴ Pro W3" panose="020B0300000000000000" pitchFamily="34" charset="-128"/>
              </a:rPr>
              <a:t>D. amurensis</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pic>
        <p:nvPicPr>
          <p:cNvPr id="149514" name="Picture 20" descr="Dryopteris-amurensis-page">
            <a:extLst>
              <a:ext uri="{FF2B5EF4-FFF2-40B4-BE49-F238E27FC236}">
                <a16:creationId xmlns:a16="http://schemas.microsoft.com/office/drawing/2014/main" id="{0040C1AF-97A2-204A-ADB5-C5FE3DB925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9200" y="3733800"/>
            <a:ext cx="1719263"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15" name="Text Box 18">
            <a:extLst>
              <a:ext uri="{FF2B5EF4-FFF2-40B4-BE49-F238E27FC236}">
                <a16:creationId xmlns:a16="http://schemas.microsoft.com/office/drawing/2014/main" id="{D7A21476-588D-0A42-8EA8-6B83909CEDC2}"/>
              </a:ext>
            </a:extLst>
          </p:cNvPr>
          <p:cNvSpPr txBox="1">
            <a:spLocks noChangeArrowheads="1"/>
          </p:cNvSpPr>
          <p:nvPr/>
        </p:nvSpPr>
        <p:spPr bwMode="auto">
          <a:xfrm>
            <a:off x="0" y="0"/>
            <a:ext cx="6705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a:latin typeface="Helvetica" pitchFamily="2" charset="0"/>
                <a:ea typeface="ヒラギノ角ゴ Pro W3" panose="020B0300000000000000" pitchFamily="34" charset="-128"/>
                <a:cs typeface="ヒラギノ角ゴ Pro W3" panose="020B0300000000000000" pitchFamily="34" charset="-128"/>
              </a:rPr>
              <a:t>Candidate Diploids</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
        <p:nvSpPr>
          <p:cNvPr id="149516" name="Rectangle 13">
            <a:extLst>
              <a:ext uri="{FF2B5EF4-FFF2-40B4-BE49-F238E27FC236}">
                <a16:creationId xmlns:a16="http://schemas.microsoft.com/office/drawing/2014/main" id="{B03F9E3A-360A-4E4A-9D17-603332F9B4FA}"/>
              </a:ext>
            </a:extLst>
          </p:cNvPr>
          <p:cNvSpPr>
            <a:spLocks noChangeArrowheads="1"/>
          </p:cNvSpPr>
          <p:nvPr/>
        </p:nvSpPr>
        <p:spPr bwMode="auto">
          <a:xfrm>
            <a:off x="4114800" y="762000"/>
            <a:ext cx="4648200" cy="6096000"/>
          </a:xfrm>
          <a:prstGeom prst="rect">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3" name="Picture 4" descr="map2n">
            <a:extLst>
              <a:ext uri="{FF2B5EF4-FFF2-40B4-BE49-F238E27FC236}">
                <a16:creationId xmlns:a16="http://schemas.microsoft.com/office/drawing/2014/main" id="{0C611B2F-0856-9840-BF97-2498CD61D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609600"/>
            <a:ext cx="7708900" cy="815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5" name="Picture 1">
            <a:extLst>
              <a:ext uri="{FF2B5EF4-FFF2-40B4-BE49-F238E27FC236}">
                <a16:creationId xmlns:a16="http://schemas.microsoft.com/office/drawing/2014/main" id="{6FB60D07-4144-2544-904E-D5C7DFDB62E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57739" y="1610916"/>
            <a:ext cx="3113485"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26" name="Picture 2">
            <a:extLst>
              <a:ext uri="{FF2B5EF4-FFF2-40B4-BE49-F238E27FC236}">
                <a16:creationId xmlns:a16="http://schemas.microsoft.com/office/drawing/2014/main" id="{821F3075-26B5-424E-9EC5-A387F80646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9794" y="2286000"/>
            <a:ext cx="22479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7" name="Rectangle 31">
            <a:extLst>
              <a:ext uri="{FF2B5EF4-FFF2-40B4-BE49-F238E27FC236}">
                <a16:creationId xmlns:a16="http://schemas.microsoft.com/office/drawing/2014/main" id="{BAB12BCE-5562-C947-8D38-57A4F4C45F1A}"/>
              </a:ext>
            </a:extLst>
          </p:cNvPr>
          <p:cNvSpPr>
            <a:spLocks noChangeArrowheads="1"/>
          </p:cNvSpPr>
          <p:nvPr/>
        </p:nvSpPr>
        <p:spPr bwMode="auto">
          <a:xfrm>
            <a:off x="1371601" y="929880"/>
            <a:ext cx="508396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Times New Roman" panose="02020603050405020304" pitchFamily="18" charset="0"/>
              </a:rPr>
              <a:t>Polypodium hesperium</a:t>
            </a:r>
            <a:r>
              <a:rPr lang="en-US" altLang="en-US" sz="2400">
                <a:latin typeface="Times New Roman" panose="02020603050405020304" pitchFamily="18" charset="0"/>
              </a:rPr>
              <a:t>, expanding beyond its diploid progenitors.</a:t>
            </a:r>
            <a:endParaRPr lang="en-US" altLang="en-US" sz="2400"/>
          </a:p>
        </p:txBody>
      </p:sp>
    </p:spTree>
    <p:extLst>
      <p:ext uri="{BB962C8B-B14F-4D97-AF65-F5344CB8AC3E}">
        <p14:creationId xmlns:p14="http://schemas.microsoft.com/office/powerpoint/2010/main" val="159176772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49" name="Content Placeholder 3" descr="hulten br map.jpg">
            <a:extLst>
              <a:ext uri="{FF2B5EF4-FFF2-40B4-BE49-F238E27FC236}">
                <a16:creationId xmlns:a16="http://schemas.microsoft.com/office/drawing/2014/main" id="{EE6EC22A-9EB3-E347-8326-ACBE63A9BEF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82" r="-211"/>
          <a:stretch>
            <a:fillRect/>
          </a:stretch>
        </p:blipFill>
        <p:spPr>
          <a:xfrm>
            <a:off x="2032397" y="1849041"/>
            <a:ext cx="5005388" cy="3952875"/>
          </a:xfrm>
        </p:spPr>
      </p:pic>
      <p:sp>
        <p:nvSpPr>
          <p:cNvPr id="5" name="TextBox 4">
            <a:extLst>
              <a:ext uri="{FF2B5EF4-FFF2-40B4-BE49-F238E27FC236}">
                <a16:creationId xmlns:a16="http://schemas.microsoft.com/office/drawing/2014/main" id="{9E2A1634-401A-0A43-B8EC-ACAF331EBCC4}"/>
              </a:ext>
            </a:extLst>
          </p:cNvPr>
          <p:cNvSpPr txBox="1"/>
          <p:nvPr/>
        </p:nvSpPr>
        <p:spPr>
          <a:xfrm>
            <a:off x="4919664" y="5957889"/>
            <a:ext cx="950901" cy="276999"/>
          </a:xfrm>
          <a:prstGeom prst="rect">
            <a:avLst/>
          </a:prstGeom>
          <a:noFill/>
        </p:spPr>
        <p:txBody>
          <a:bodyPr wrap="none">
            <a:spAutoFit/>
          </a:bodyPr>
          <a:lstStyle/>
          <a:p>
            <a:pPr>
              <a:defRPr/>
            </a:pPr>
            <a:r>
              <a:rPr lang="en-US" sz="1200">
                <a:solidFill>
                  <a:schemeClr val="bg1">
                    <a:lumMod val="50000"/>
                  </a:schemeClr>
                </a:solidFill>
                <a:latin typeface="Times" charset="0"/>
                <a:ea typeface="ＭＳ Ｐゴシック" charset="-128"/>
              </a:rPr>
              <a:t>Hultén 1964</a:t>
            </a:r>
          </a:p>
        </p:txBody>
      </p:sp>
      <p:sp>
        <p:nvSpPr>
          <p:cNvPr id="104451" name="TextBox 6">
            <a:extLst>
              <a:ext uri="{FF2B5EF4-FFF2-40B4-BE49-F238E27FC236}">
                <a16:creationId xmlns:a16="http://schemas.microsoft.com/office/drawing/2014/main" id="{96C923B9-5FA5-CB44-826A-FCCCE4F79BD2}"/>
              </a:ext>
            </a:extLst>
          </p:cNvPr>
          <p:cNvSpPr txBox="1">
            <a:spLocks noChangeArrowheads="1"/>
          </p:cNvSpPr>
          <p:nvPr/>
        </p:nvSpPr>
        <p:spPr bwMode="auto">
          <a:xfrm>
            <a:off x="2353867" y="2172892"/>
            <a:ext cx="200183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NW North America</a:t>
            </a:r>
          </a:p>
        </p:txBody>
      </p:sp>
      <p:sp>
        <p:nvSpPr>
          <p:cNvPr id="104452" name="TextBox 7">
            <a:extLst>
              <a:ext uri="{FF2B5EF4-FFF2-40B4-BE49-F238E27FC236}">
                <a16:creationId xmlns:a16="http://schemas.microsoft.com/office/drawing/2014/main" id="{A6235326-32BB-6141-A9D0-1DADB444142E}"/>
              </a:ext>
            </a:extLst>
          </p:cNvPr>
          <p:cNvSpPr txBox="1">
            <a:spLocks noChangeArrowheads="1"/>
          </p:cNvSpPr>
          <p:nvPr/>
        </p:nvSpPr>
        <p:spPr bwMode="auto">
          <a:xfrm>
            <a:off x="2937273" y="3686176"/>
            <a:ext cx="19289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NE North America</a:t>
            </a:r>
          </a:p>
        </p:txBody>
      </p:sp>
      <p:sp>
        <p:nvSpPr>
          <p:cNvPr id="104453" name="TextBox 10">
            <a:extLst>
              <a:ext uri="{FF2B5EF4-FFF2-40B4-BE49-F238E27FC236}">
                <a16:creationId xmlns:a16="http://schemas.microsoft.com/office/drawing/2014/main" id="{45BE5F6E-2692-7C43-B782-ADC06BA6DF1B}"/>
              </a:ext>
            </a:extLst>
          </p:cNvPr>
          <p:cNvSpPr txBox="1">
            <a:spLocks noChangeArrowheads="1"/>
          </p:cNvSpPr>
          <p:nvPr/>
        </p:nvSpPr>
        <p:spPr bwMode="auto">
          <a:xfrm>
            <a:off x="4112420" y="2284811"/>
            <a:ext cx="147875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Japan-Kamchatka- Aleutians</a:t>
            </a:r>
          </a:p>
        </p:txBody>
      </p:sp>
      <p:sp>
        <p:nvSpPr>
          <p:cNvPr id="104454" name="TextBox 8">
            <a:extLst>
              <a:ext uri="{FF2B5EF4-FFF2-40B4-BE49-F238E27FC236}">
                <a16:creationId xmlns:a16="http://schemas.microsoft.com/office/drawing/2014/main" id="{3460061E-168B-B846-8DD4-FDB4A188B007}"/>
              </a:ext>
            </a:extLst>
          </p:cNvPr>
          <p:cNvSpPr txBox="1">
            <a:spLocks noChangeArrowheads="1"/>
          </p:cNvSpPr>
          <p:nvPr/>
        </p:nvSpPr>
        <p:spPr bwMode="auto">
          <a:xfrm>
            <a:off x="6061472" y="2311004"/>
            <a:ext cx="110158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NE China</a:t>
            </a:r>
          </a:p>
        </p:txBody>
      </p:sp>
      <p:sp>
        <p:nvSpPr>
          <p:cNvPr id="104455" name="TextBox 9">
            <a:extLst>
              <a:ext uri="{FF2B5EF4-FFF2-40B4-BE49-F238E27FC236}">
                <a16:creationId xmlns:a16="http://schemas.microsoft.com/office/drawing/2014/main" id="{BD23A83C-B271-C440-9705-1AB652B24F27}"/>
              </a:ext>
            </a:extLst>
          </p:cNvPr>
          <p:cNvSpPr txBox="1">
            <a:spLocks noChangeArrowheads="1"/>
          </p:cNvSpPr>
          <p:nvPr/>
        </p:nvSpPr>
        <p:spPr bwMode="auto">
          <a:xfrm>
            <a:off x="6151960" y="2902745"/>
            <a:ext cx="94769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C China</a:t>
            </a:r>
          </a:p>
        </p:txBody>
      </p:sp>
      <p:sp>
        <p:nvSpPr>
          <p:cNvPr id="104456" name="TextBox 11">
            <a:extLst>
              <a:ext uri="{FF2B5EF4-FFF2-40B4-BE49-F238E27FC236}">
                <a16:creationId xmlns:a16="http://schemas.microsoft.com/office/drawing/2014/main" id="{BB83E251-32A4-574B-A679-E060524A2764}"/>
              </a:ext>
            </a:extLst>
          </p:cNvPr>
          <p:cNvSpPr txBox="1">
            <a:spLocks noChangeArrowheads="1"/>
          </p:cNvSpPr>
          <p:nvPr/>
        </p:nvSpPr>
        <p:spPr bwMode="auto">
          <a:xfrm>
            <a:off x="6036470" y="3548063"/>
            <a:ext cx="6463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Altai</a:t>
            </a:r>
          </a:p>
        </p:txBody>
      </p:sp>
      <p:sp>
        <p:nvSpPr>
          <p:cNvPr id="104457" name="TextBox 12">
            <a:extLst>
              <a:ext uri="{FF2B5EF4-FFF2-40B4-BE49-F238E27FC236}">
                <a16:creationId xmlns:a16="http://schemas.microsoft.com/office/drawing/2014/main" id="{295ECBEC-3050-6A42-BF50-C17055A9D9F5}"/>
              </a:ext>
            </a:extLst>
          </p:cNvPr>
          <p:cNvSpPr txBox="1">
            <a:spLocks noChangeArrowheads="1"/>
          </p:cNvSpPr>
          <p:nvPr/>
        </p:nvSpPr>
        <p:spPr bwMode="auto">
          <a:xfrm>
            <a:off x="4806554" y="4706542"/>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Europe</a:t>
            </a:r>
          </a:p>
        </p:txBody>
      </p:sp>
      <p:sp>
        <p:nvSpPr>
          <p:cNvPr id="14" name="5-Point Star 13">
            <a:extLst>
              <a:ext uri="{FF2B5EF4-FFF2-40B4-BE49-F238E27FC236}">
                <a16:creationId xmlns:a16="http://schemas.microsoft.com/office/drawing/2014/main" id="{F9C6CC73-EC75-CF45-89C4-DD3BE510CF37}"/>
              </a:ext>
            </a:extLst>
          </p:cNvPr>
          <p:cNvSpPr>
            <a:spLocks/>
          </p:cNvSpPr>
          <p:nvPr/>
        </p:nvSpPr>
        <p:spPr bwMode="auto">
          <a:xfrm>
            <a:off x="5753100" y="2278857"/>
            <a:ext cx="119063" cy="113110"/>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5" name="5-Point Star 14">
            <a:extLst>
              <a:ext uri="{FF2B5EF4-FFF2-40B4-BE49-F238E27FC236}">
                <a16:creationId xmlns:a16="http://schemas.microsoft.com/office/drawing/2014/main" id="{079C3AD3-648C-C64D-AEF4-82B293F0BE7A}"/>
              </a:ext>
            </a:extLst>
          </p:cNvPr>
          <p:cNvSpPr>
            <a:spLocks/>
          </p:cNvSpPr>
          <p:nvPr/>
        </p:nvSpPr>
        <p:spPr bwMode="auto">
          <a:xfrm>
            <a:off x="6823472" y="2988469"/>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6" name="5-Point Star 15">
            <a:extLst>
              <a:ext uri="{FF2B5EF4-FFF2-40B4-BE49-F238E27FC236}">
                <a16:creationId xmlns:a16="http://schemas.microsoft.com/office/drawing/2014/main" id="{70C708E8-DBAF-BC4B-86CF-4B47DA7E55A9}"/>
              </a:ext>
            </a:extLst>
          </p:cNvPr>
          <p:cNvSpPr>
            <a:spLocks/>
          </p:cNvSpPr>
          <p:nvPr/>
        </p:nvSpPr>
        <p:spPr bwMode="auto">
          <a:xfrm>
            <a:off x="5531644" y="2058591"/>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7" name="5-Point Star 16">
            <a:extLst>
              <a:ext uri="{FF2B5EF4-FFF2-40B4-BE49-F238E27FC236}">
                <a16:creationId xmlns:a16="http://schemas.microsoft.com/office/drawing/2014/main" id="{0EA7035C-BCC4-894D-90FB-224E47C7BE6D}"/>
              </a:ext>
            </a:extLst>
          </p:cNvPr>
          <p:cNvSpPr>
            <a:spLocks/>
          </p:cNvSpPr>
          <p:nvPr/>
        </p:nvSpPr>
        <p:spPr bwMode="auto">
          <a:xfrm>
            <a:off x="3531394" y="2588420"/>
            <a:ext cx="119063" cy="113110"/>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8" name="5-Point Star 17">
            <a:extLst>
              <a:ext uri="{FF2B5EF4-FFF2-40B4-BE49-F238E27FC236}">
                <a16:creationId xmlns:a16="http://schemas.microsoft.com/office/drawing/2014/main" id="{BE8FBFE0-1AF7-2F42-AA6B-87144EA8AB5B}"/>
              </a:ext>
            </a:extLst>
          </p:cNvPr>
          <p:cNvSpPr>
            <a:spLocks/>
          </p:cNvSpPr>
          <p:nvPr/>
        </p:nvSpPr>
        <p:spPr bwMode="auto">
          <a:xfrm>
            <a:off x="3339703" y="2531270"/>
            <a:ext cx="119063" cy="113110"/>
          </a:xfrm>
          <a:custGeom>
            <a:avLst/>
            <a:gdLst>
              <a:gd name="T0" fmla="*/ 0 w 158835"/>
              <a:gd name="T1" fmla="*/ 57234 h 151790"/>
              <a:gd name="T2" fmla="*/ 60606 w 158835"/>
              <a:gd name="T3" fmla="*/ 57235 h 151790"/>
              <a:gd name="T4" fmla="*/ 79333 w 158835"/>
              <a:gd name="T5" fmla="*/ 0 h 151790"/>
              <a:gd name="T6" fmla="*/ 98059 w 158835"/>
              <a:gd name="T7" fmla="*/ 57235 h 151790"/>
              <a:gd name="T8" fmla="*/ 158665 w 158835"/>
              <a:gd name="T9" fmla="*/ 57234 h 151790"/>
              <a:gd name="T10" fmla="*/ 109634 w 158835"/>
              <a:gd name="T11" fmla="*/ 92607 h 151790"/>
              <a:gd name="T12" fmla="*/ 128362 w 158835"/>
              <a:gd name="T13" fmla="*/ 149842 h 151790"/>
              <a:gd name="T14" fmla="*/ 79333 w 158835"/>
              <a:gd name="T15" fmla="*/ 114468 h 151790"/>
              <a:gd name="T16" fmla="*/ 30303 w 158835"/>
              <a:gd name="T17" fmla="*/ 149842 h 151790"/>
              <a:gd name="T18" fmla="*/ 49031 w 158835"/>
              <a:gd name="T19" fmla="*/ 92607 h 151790"/>
              <a:gd name="T20" fmla="*/ 0 w 158835"/>
              <a:gd name="T21" fmla="*/ 57234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9" name="5-Point Star 18">
            <a:extLst>
              <a:ext uri="{FF2B5EF4-FFF2-40B4-BE49-F238E27FC236}">
                <a16:creationId xmlns:a16="http://schemas.microsoft.com/office/drawing/2014/main" id="{A3E72DF7-B10D-0D4A-B484-8192D14503E6}"/>
              </a:ext>
            </a:extLst>
          </p:cNvPr>
          <p:cNvSpPr>
            <a:spLocks/>
          </p:cNvSpPr>
          <p:nvPr/>
        </p:nvSpPr>
        <p:spPr bwMode="auto">
          <a:xfrm>
            <a:off x="2996803" y="4140994"/>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20" name="5-Point Star 19">
            <a:extLst>
              <a:ext uri="{FF2B5EF4-FFF2-40B4-BE49-F238E27FC236}">
                <a16:creationId xmlns:a16="http://schemas.microsoft.com/office/drawing/2014/main" id="{313B5482-48EB-864E-8A7C-CCD0001DC92D}"/>
              </a:ext>
            </a:extLst>
          </p:cNvPr>
          <p:cNvSpPr>
            <a:spLocks/>
          </p:cNvSpPr>
          <p:nvPr/>
        </p:nvSpPr>
        <p:spPr bwMode="auto">
          <a:xfrm>
            <a:off x="2744391" y="3967163"/>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21" name="5-Point Star 20">
            <a:extLst>
              <a:ext uri="{FF2B5EF4-FFF2-40B4-BE49-F238E27FC236}">
                <a16:creationId xmlns:a16="http://schemas.microsoft.com/office/drawing/2014/main" id="{8A4821D3-91BA-AA45-AC71-74971E62E923}"/>
              </a:ext>
            </a:extLst>
          </p:cNvPr>
          <p:cNvSpPr>
            <a:spLocks/>
          </p:cNvSpPr>
          <p:nvPr/>
        </p:nvSpPr>
        <p:spPr bwMode="auto">
          <a:xfrm>
            <a:off x="5872162" y="3548063"/>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22" name="5-Point Star 21">
            <a:extLst>
              <a:ext uri="{FF2B5EF4-FFF2-40B4-BE49-F238E27FC236}">
                <a16:creationId xmlns:a16="http://schemas.microsoft.com/office/drawing/2014/main" id="{30C4AD4A-B5D6-A141-99AE-606BAAD8D901}"/>
              </a:ext>
            </a:extLst>
          </p:cNvPr>
          <p:cNvSpPr>
            <a:spLocks/>
          </p:cNvSpPr>
          <p:nvPr/>
        </p:nvSpPr>
        <p:spPr bwMode="auto">
          <a:xfrm>
            <a:off x="4642247" y="4926806"/>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23" name="5-Point Star 22">
            <a:extLst>
              <a:ext uri="{FF2B5EF4-FFF2-40B4-BE49-F238E27FC236}">
                <a16:creationId xmlns:a16="http://schemas.microsoft.com/office/drawing/2014/main" id="{6A8E5CFB-5693-744D-8ACF-C4FDA8F2D45D}"/>
              </a:ext>
            </a:extLst>
          </p:cNvPr>
          <p:cNvSpPr>
            <a:spLocks/>
          </p:cNvSpPr>
          <p:nvPr/>
        </p:nvSpPr>
        <p:spPr bwMode="auto">
          <a:xfrm>
            <a:off x="4789885" y="5186363"/>
            <a:ext cx="119063" cy="114300"/>
          </a:xfrm>
          <a:custGeom>
            <a:avLst/>
            <a:gdLst>
              <a:gd name="T0" fmla="*/ 0 w 158835"/>
              <a:gd name="T1" fmla="*/ 58445 h 151790"/>
              <a:gd name="T2" fmla="*/ 60606 w 158835"/>
              <a:gd name="T3" fmla="*/ 58446 h 151790"/>
              <a:gd name="T4" fmla="*/ 79333 w 158835"/>
              <a:gd name="T5" fmla="*/ 0 h 151790"/>
              <a:gd name="T6" fmla="*/ 98059 w 158835"/>
              <a:gd name="T7" fmla="*/ 58446 h 151790"/>
              <a:gd name="T8" fmla="*/ 158665 w 158835"/>
              <a:gd name="T9" fmla="*/ 58445 h 151790"/>
              <a:gd name="T10" fmla="*/ 109634 w 158835"/>
              <a:gd name="T11" fmla="*/ 94567 h 151790"/>
              <a:gd name="T12" fmla="*/ 128362 w 158835"/>
              <a:gd name="T13" fmla="*/ 153012 h 151790"/>
              <a:gd name="T14" fmla="*/ 79333 w 158835"/>
              <a:gd name="T15" fmla="*/ 116890 h 151790"/>
              <a:gd name="T16" fmla="*/ 30303 w 158835"/>
              <a:gd name="T17" fmla="*/ 153012 h 151790"/>
              <a:gd name="T18" fmla="*/ 49031 w 158835"/>
              <a:gd name="T19" fmla="*/ 94567 h 151790"/>
              <a:gd name="T20" fmla="*/ 0 w 158835"/>
              <a:gd name="T21" fmla="*/ 58445 h 1517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58835" h="151790">
                <a:moveTo>
                  <a:pt x="0" y="57978"/>
                </a:moveTo>
                <a:lnTo>
                  <a:pt x="60670" y="57979"/>
                </a:lnTo>
                <a:lnTo>
                  <a:pt x="79418" y="0"/>
                </a:lnTo>
                <a:lnTo>
                  <a:pt x="98165" y="57979"/>
                </a:lnTo>
                <a:lnTo>
                  <a:pt x="158835" y="57978"/>
                </a:lnTo>
                <a:lnTo>
                  <a:pt x="109752" y="93811"/>
                </a:lnTo>
                <a:lnTo>
                  <a:pt x="128500" y="151790"/>
                </a:lnTo>
                <a:lnTo>
                  <a:pt x="79418" y="115956"/>
                </a:lnTo>
                <a:lnTo>
                  <a:pt x="30335" y="151790"/>
                </a:lnTo>
                <a:lnTo>
                  <a:pt x="49083" y="93811"/>
                </a:lnTo>
                <a:lnTo>
                  <a:pt x="0" y="57978"/>
                </a:lnTo>
                <a:close/>
              </a:path>
            </a:pathLst>
          </a:custGeom>
          <a:solidFill>
            <a:srgbClr val="FF0000"/>
          </a:solidFill>
          <a:ln>
            <a:noFill/>
          </a:ln>
          <a:effectLst>
            <a:outerShdw blurRad="40000" dist="23000" dir="5400000" rotWithShape="0">
              <a:srgbClr val="000000">
                <a:alpha val="34998"/>
              </a:srgbClr>
            </a:outerShdw>
          </a:effectLst>
        </p:spPr>
        <p:txBody>
          <a:bodyPr anchor="ctr"/>
          <a:lstStyle/>
          <a:p>
            <a:pPr>
              <a:defRPr/>
            </a:pPr>
            <a:endParaRPr lang="en-US" sz="1800"/>
          </a:p>
        </p:txBody>
      </p:sp>
      <p:sp>
        <p:nvSpPr>
          <p:cNvPr id="104468" name="Rectangle 31">
            <a:extLst>
              <a:ext uri="{FF2B5EF4-FFF2-40B4-BE49-F238E27FC236}">
                <a16:creationId xmlns:a16="http://schemas.microsoft.com/office/drawing/2014/main" id="{BEF94D44-8435-4E4C-A32E-B127E762B4F0}"/>
              </a:ext>
            </a:extLst>
          </p:cNvPr>
          <p:cNvSpPr>
            <a:spLocks noChangeArrowheads="1"/>
          </p:cNvSpPr>
          <p:nvPr/>
        </p:nvSpPr>
        <p:spPr bwMode="auto">
          <a:xfrm>
            <a:off x="2032398" y="914401"/>
            <a:ext cx="508396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Times New Roman" panose="02020603050405020304" pitchFamily="18" charset="0"/>
              </a:rPr>
              <a:t>Polystichum braunii</a:t>
            </a:r>
            <a:r>
              <a:rPr lang="en-US" altLang="en-US" sz="2400">
                <a:latin typeface="Times New Roman" panose="02020603050405020304" pitchFamily="18" charset="0"/>
              </a:rPr>
              <a:t>, a circumboreal allotetraploid</a:t>
            </a:r>
            <a:endParaRPr lang="en-US" altLang="en-US" sz="2400"/>
          </a:p>
        </p:txBody>
      </p:sp>
    </p:spTree>
    <p:extLst>
      <p:ext uri="{BB962C8B-B14F-4D97-AF65-F5344CB8AC3E}">
        <p14:creationId xmlns:p14="http://schemas.microsoft.com/office/powerpoint/2010/main" val="44312248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Rectangle 2">
            <a:extLst>
              <a:ext uri="{FF2B5EF4-FFF2-40B4-BE49-F238E27FC236}">
                <a16:creationId xmlns:a16="http://schemas.microsoft.com/office/drawing/2014/main" id="{17FFF47A-9125-3F43-91D8-34EAC350C163}"/>
              </a:ext>
            </a:extLst>
          </p:cNvPr>
          <p:cNvSpPr>
            <a:spLocks noGrp="1" noChangeArrowheads="1"/>
          </p:cNvSpPr>
          <p:nvPr>
            <p:ph type="title" idx="4294967295"/>
          </p:nvPr>
        </p:nvSpPr>
        <p:spPr/>
        <p:txBody>
          <a:bodyPr/>
          <a:lstStyle/>
          <a:p>
            <a:pPr eaLnBrk="1" hangingPunct="1"/>
            <a:endParaRPr lang="en-US" altLang="en-US">
              <a:cs typeface="ＭＳ Ｐゴシック" panose="020B0600070205080204" pitchFamily="34" charset="-128"/>
            </a:endParaRPr>
          </a:p>
        </p:txBody>
      </p:sp>
      <p:sp>
        <p:nvSpPr>
          <p:cNvPr id="153602" name="Rectangle 3">
            <a:extLst>
              <a:ext uri="{FF2B5EF4-FFF2-40B4-BE49-F238E27FC236}">
                <a16:creationId xmlns:a16="http://schemas.microsoft.com/office/drawing/2014/main" id="{46CDABE1-36C5-9541-A799-7CE6BCE6AD2E}"/>
              </a:ext>
            </a:extLst>
          </p:cNvPr>
          <p:cNvSpPr>
            <a:spLocks noGrp="1" noChangeArrowheads="1"/>
          </p:cNvSpPr>
          <p:nvPr>
            <p:ph type="body" idx="4294967295"/>
          </p:nvPr>
        </p:nvSpPr>
        <p:spPr/>
        <p:txBody>
          <a:bodyPr/>
          <a:lstStyle/>
          <a:p>
            <a:pPr eaLnBrk="1" hangingPunct="1"/>
            <a:endParaRPr lang="en-US" altLang="en-US">
              <a:cs typeface="ＭＳ Ｐゴシック" panose="020B0600070205080204" pitchFamily="34" charset="-128"/>
            </a:endParaRPr>
          </a:p>
        </p:txBody>
      </p:sp>
      <p:pic>
        <p:nvPicPr>
          <p:cNvPr id="153603" name="Picture 4" descr="map2n&amp;4n">
            <a:extLst>
              <a:ext uri="{FF2B5EF4-FFF2-40B4-BE49-F238E27FC236}">
                <a16:creationId xmlns:a16="http://schemas.microsoft.com/office/drawing/2014/main" id="{705D49D9-26BB-3545-8FDF-B4E5B9AFD6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762000"/>
            <a:ext cx="7975600" cy="816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Rectangle 2">
            <a:extLst>
              <a:ext uri="{FF2B5EF4-FFF2-40B4-BE49-F238E27FC236}">
                <a16:creationId xmlns:a16="http://schemas.microsoft.com/office/drawing/2014/main" id="{7AB16B96-D426-5044-B5C7-A093823B07CD}"/>
              </a:ext>
            </a:extLst>
          </p:cNvPr>
          <p:cNvSpPr>
            <a:spLocks noGrp="1" noChangeArrowheads="1"/>
          </p:cNvSpPr>
          <p:nvPr>
            <p:ph type="title"/>
          </p:nvPr>
        </p:nvSpPr>
        <p:spPr>
          <a:xfrm>
            <a:off x="228600" y="228600"/>
            <a:ext cx="7772400" cy="1143000"/>
          </a:xfrm>
        </p:spPr>
        <p:txBody>
          <a:bodyPr/>
          <a:lstStyle/>
          <a:p>
            <a:pPr algn="l" eaLnBrk="1" hangingPunct="1"/>
            <a:r>
              <a:rPr lang="en-US" altLang="en-US" sz="2800">
                <a:cs typeface="ＭＳ Ｐゴシック" panose="020B0600070205080204" pitchFamily="34" charset="-128"/>
              </a:rPr>
              <a:t>Isozymes: TPI sums proposed eastern North American </a:t>
            </a:r>
            <a:r>
              <a:rPr lang="en-US" altLang="en-US" sz="2800" i="1">
                <a:cs typeface="ＭＳ Ｐゴシック" panose="020B0600070205080204" pitchFamily="34" charset="-128"/>
              </a:rPr>
              <a:t>campyloptera </a:t>
            </a:r>
            <a:r>
              <a:rPr lang="en-US" altLang="en-US" sz="2800">
                <a:cs typeface="ＭＳ Ｐゴシック" panose="020B0600070205080204" pitchFamily="34" charset="-128"/>
              </a:rPr>
              <a:t>progenitors</a:t>
            </a:r>
            <a:endParaRPr lang="en-US" altLang="en-US">
              <a:cs typeface="ＭＳ Ｐゴシック" panose="020B0600070205080204" pitchFamily="34" charset="-128"/>
            </a:endParaRPr>
          </a:p>
        </p:txBody>
      </p:sp>
      <p:pic>
        <p:nvPicPr>
          <p:cNvPr id="155650" name="Picture 3">
            <a:extLst>
              <a:ext uri="{FF2B5EF4-FFF2-40B4-BE49-F238E27FC236}">
                <a16:creationId xmlns:a16="http://schemas.microsoft.com/office/drawing/2014/main" id="{1421D69B-50F1-9A43-B2C5-83E7D136F2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2209800"/>
            <a:ext cx="7239000" cy="354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5651" name="TextBox 1">
            <a:extLst>
              <a:ext uri="{FF2B5EF4-FFF2-40B4-BE49-F238E27FC236}">
                <a16:creationId xmlns:a16="http://schemas.microsoft.com/office/drawing/2014/main" id="{EEF087BD-3715-BF48-9B00-B6AEB918C7AC}"/>
              </a:ext>
            </a:extLst>
          </p:cNvPr>
          <p:cNvSpPr txBox="1">
            <a:spLocks noChangeArrowheads="1"/>
          </p:cNvSpPr>
          <p:nvPr/>
        </p:nvSpPr>
        <p:spPr bwMode="auto">
          <a:xfrm>
            <a:off x="1371600" y="1752600"/>
            <a:ext cx="58785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  I    I     I      C    C   C  C   C    C    E    E     C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7" name="Rectangle 4">
            <a:extLst>
              <a:ext uri="{FF2B5EF4-FFF2-40B4-BE49-F238E27FC236}">
                <a16:creationId xmlns:a16="http://schemas.microsoft.com/office/drawing/2014/main" id="{FD719699-77AA-D64E-A5A0-55BA0C669266}"/>
              </a:ext>
            </a:extLst>
          </p:cNvPr>
          <p:cNvSpPr>
            <a:spLocks noChangeArrowheads="1"/>
          </p:cNvSpPr>
          <p:nvPr/>
        </p:nvSpPr>
        <p:spPr bwMode="auto">
          <a:xfrm>
            <a:off x="0" y="0"/>
            <a:ext cx="9144000" cy="6858000"/>
          </a:xfrm>
          <a:prstGeom prst="rect">
            <a:avLst/>
          </a:prstGeom>
          <a:solidFill>
            <a:schemeClr val="bg1">
              <a:alpha val="7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371600" indent="-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lvl="2" algn="ctr" eaLnBrk="1" hangingPunct="1">
              <a:buFontTx/>
              <a:buAutoNum type="arabicParenR"/>
            </a:pPr>
            <a:endParaRPr lang="en-US" altLang="en-US">
              <a:latin typeface="Times New Roman" panose="02020603050405020304" pitchFamily="18" charset="0"/>
              <a:ea typeface="Osaka" panose="020B0600000000000000" pitchFamily="34" charset="-128"/>
            </a:endParaRPr>
          </a:p>
          <a:p>
            <a:pPr algn="ctr">
              <a:spcBef>
                <a:spcPct val="0"/>
              </a:spcBef>
              <a:buFontTx/>
              <a:buNone/>
            </a:pPr>
            <a:endParaRPr lang="en-US" altLang="en-US" sz="2400">
              <a:latin typeface="Arial" panose="020B0604020202020204" pitchFamily="34" charset="0"/>
              <a:ea typeface="Osaka" panose="020B0600000000000000" pitchFamily="34" charset="-128"/>
            </a:endParaRPr>
          </a:p>
        </p:txBody>
      </p:sp>
      <p:pic>
        <p:nvPicPr>
          <p:cNvPr id="157698" name="Picture 28" descr="9-1">
            <a:extLst>
              <a:ext uri="{FF2B5EF4-FFF2-40B4-BE49-F238E27FC236}">
                <a16:creationId xmlns:a16="http://schemas.microsoft.com/office/drawing/2014/main" id="{B6816C75-84E4-6B45-9407-F72E88DD4E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500" y="1828800"/>
            <a:ext cx="4000500" cy="353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7699" name="Rectangle 2">
            <a:extLst>
              <a:ext uri="{FF2B5EF4-FFF2-40B4-BE49-F238E27FC236}">
                <a16:creationId xmlns:a16="http://schemas.microsoft.com/office/drawing/2014/main" id="{1DAFC437-D4E9-5A42-A94C-7F804F29490D}"/>
              </a:ext>
            </a:extLst>
          </p:cNvPr>
          <p:cNvSpPr>
            <a:spLocks noGrp="1" noChangeArrowheads="1"/>
          </p:cNvSpPr>
          <p:nvPr>
            <p:ph type="title" idx="4294967295"/>
          </p:nvPr>
        </p:nvSpPr>
        <p:spPr>
          <a:xfrm>
            <a:off x="152400" y="304800"/>
            <a:ext cx="8991600" cy="1066800"/>
          </a:xfrm>
        </p:spPr>
        <p:txBody>
          <a:bodyPr/>
          <a:lstStyle/>
          <a:p>
            <a:pPr algn="l" eaLnBrk="1" hangingPunct="1"/>
            <a:r>
              <a:rPr lang="en-US" altLang="en-US" sz="3600">
                <a:latin typeface="Times New Roman" panose="02020603050405020304" pitchFamily="18" charset="0"/>
                <a:cs typeface="ＭＳ Ｐゴシック" panose="020B0600070205080204" pitchFamily="34" charset="-128"/>
              </a:rPr>
              <a:t>Amplified Fragment Length Polymorphism (AFLP) Analysis</a:t>
            </a:r>
            <a:endParaRPr lang="en-US" altLang="en-US">
              <a:cs typeface="ＭＳ Ｐゴシック" panose="020B0600070205080204" pitchFamily="34" charset="-128"/>
            </a:endParaRPr>
          </a:p>
        </p:txBody>
      </p:sp>
      <p:sp>
        <p:nvSpPr>
          <p:cNvPr id="157700" name="Rectangle 13">
            <a:extLst>
              <a:ext uri="{FF2B5EF4-FFF2-40B4-BE49-F238E27FC236}">
                <a16:creationId xmlns:a16="http://schemas.microsoft.com/office/drawing/2014/main" id="{57B0B276-57E3-2345-90A5-70F50E98CCEE}"/>
              </a:ext>
            </a:extLst>
          </p:cNvPr>
          <p:cNvSpPr>
            <a:spLocks noChangeArrowheads="1"/>
          </p:cNvSpPr>
          <p:nvPr/>
        </p:nvSpPr>
        <p:spPr bwMode="auto">
          <a:xfrm>
            <a:off x="6553200" y="6324600"/>
            <a:ext cx="381000" cy="304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Arial" panose="020B0604020202020204" pitchFamily="34" charset="0"/>
            </a:endParaRPr>
          </a:p>
        </p:txBody>
      </p:sp>
      <p:sp>
        <p:nvSpPr>
          <p:cNvPr id="157701" name="Rectangle 16">
            <a:extLst>
              <a:ext uri="{FF2B5EF4-FFF2-40B4-BE49-F238E27FC236}">
                <a16:creationId xmlns:a16="http://schemas.microsoft.com/office/drawing/2014/main" id="{B2E392EA-2429-2241-9441-396C169E48B6}"/>
              </a:ext>
            </a:extLst>
          </p:cNvPr>
          <p:cNvSpPr>
            <a:spLocks noGrp="1" noChangeArrowheads="1"/>
          </p:cNvSpPr>
          <p:nvPr>
            <p:ph type="body" idx="4294967295"/>
          </p:nvPr>
        </p:nvSpPr>
        <p:spPr>
          <a:xfrm>
            <a:off x="-457200" y="1676400"/>
            <a:ext cx="5181600" cy="5181600"/>
          </a:xfrm>
        </p:spPr>
        <p:txBody>
          <a:bodyPr/>
          <a:lstStyle/>
          <a:p>
            <a:pPr marL="990600" lvl="1" indent="-533400" eaLnBrk="1" hangingPunct="1">
              <a:buFontTx/>
              <a:buNone/>
            </a:pPr>
            <a:r>
              <a:rPr lang="en-US" altLang="en-US">
                <a:latin typeface="Times New Roman" panose="02020603050405020304" pitchFamily="18" charset="0"/>
              </a:rPr>
              <a:t>AFLP procedure</a:t>
            </a:r>
          </a:p>
          <a:p>
            <a:pPr marL="990600" lvl="1" indent="-533400" eaLnBrk="1" hangingPunct="1">
              <a:buFontTx/>
              <a:buNone/>
            </a:pPr>
            <a:r>
              <a:rPr lang="en-US" altLang="en-US">
                <a:latin typeface="Times New Roman" panose="02020603050405020304" pitchFamily="18" charset="0"/>
              </a:rPr>
              <a:t> </a:t>
            </a:r>
          </a:p>
          <a:p>
            <a:pPr marL="1371600" lvl="2" indent="-457200" eaLnBrk="1" hangingPunct="1">
              <a:buFontTx/>
              <a:buAutoNum type="arabicParenR"/>
            </a:pPr>
            <a:r>
              <a:rPr lang="en-US" altLang="en-US">
                <a:latin typeface="Times New Roman" panose="02020603050405020304" pitchFamily="18" charset="0"/>
              </a:rPr>
              <a:t>Restriction of DNA   </a:t>
            </a:r>
          </a:p>
          <a:p>
            <a:pPr marL="1371600" lvl="2" indent="-457200" eaLnBrk="1" hangingPunct="1">
              <a:buFontTx/>
              <a:buAutoNum type="arabicParenR"/>
            </a:pPr>
            <a:r>
              <a:rPr lang="en-US" altLang="en-US">
                <a:latin typeface="Times New Roman" panose="02020603050405020304" pitchFamily="18" charset="0"/>
              </a:rPr>
              <a:t>ligation of adapters </a:t>
            </a:r>
          </a:p>
          <a:p>
            <a:pPr marL="1371600" lvl="2" indent="-457200" eaLnBrk="1" hangingPunct="1">
              <a:buFontTx/>
              <a:buAutoNum type="arabicParenR"/>
            </a:pPr>
            <a:r>
              <a:rPr lang="en-US" altLang="en-US">
                <a:latin typeface="Times New Roman" panose="02020603050405020304" pitchFamily="18" charset="0"/>
              </a:rPr>
              <a:t>Preselective amplification</a:t>
            </a:r>
          </a:p>
          <a:p>
            <a:pPr marL="1371600" lvl="2" indent="-457200" eaLnBrk="1" hangingPunct="1">
              <a:buFontTx/>
              <a:buNone/>
            </a:pPr>
            <a:r>
              <a:rPr lang="en-US" altLang="en-US">
                <a:latin typeface="Times New Roman" panose="02020603050405020304" pitchFamily="18" charset="0"/>
              </a:rPr>
              <a:t>4)  Selective Amplification</a:t>
            </a:r>
          </a:p>
          <a:p>
            <a:pPr marL="1371600" lvl="2" indent="-457200" eaLnBrk="1" hangingPunct="1">
              <a:buFontTx/>
              <a:buNone/>
            </a:pPr>
            <a:r>
              <a:rPr lang="en-US" altLang="en-US">
                <a:latin typeface="Times New Roman" panose="02020603050405020304" pitchFamily="18" charset="0"/>
              </a:rPr>
              <a:t>5)  Visualization of product through capillary electrophoresis</a:t>
            </a:r>
          </a:p>
        </p:txBody>
      </p:sp>
      <p:sp>
        <p:nvSpPr>
          <p:cNvPr id="157702" name="Line 18">
            <a:extLst>
              <a:ext uri="{FF2B5EF4-FFF2-40B4-BE49-F238E27FC236}">
                <a16:creationId xmlns:a16="http://schemas.microsoft.com/office/drawing/2014/main" id="{C904382E-C96A-BA48-82C8-C23D92D31771}"/>
              </a:ext>
            </a:extLst>
          </p:cNvPr>
          <p:cNvSpPr>
            <a:spLocks noChangeShapeType="1"/>
          </p:cNvSpPr>
          <p:nvPr/>
        </p:nvSpPr>
        <p:spPr bwMode="auto">
          <a:xfrm>
            <a:off x="6553200" y="6629400"/>
            <a:ext cx="38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57703" name="Line 19">
            <a:extLst>
              <a:ext uri="{FF2B5EF4-FFF2-40B4-BE49-F238E27FC236}">
                <a16:creationId xmlns:a16="http://schemas.microsoft.com/office/drawing/2014/main" id="{1AAC9E1B-07E9-9140-8549-03EF55356FA2}"/>
              </a:ext>
            </a:extLst>
          </p:cNvPr>
          <p:cNvSpPr>
            <a:spLocks noChangeShapeType="1"/>
          </p:cNvSpPr>
          <p:nvPr/>
        </p:nvSpPr>
        <p:spPr bwMode="auto">
          <a:xfrm>
            <a:off x="6553200" y="6629400"/>
            <a:ext cx="533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57704" name="Line 20">
            <a:extLst>
              <a:ext uri="{FF2B5EF4-FFF2-40B4-BE49-F238E27FC236}">
                <a16:creationId xmlns:a16="http://schemas.microsoft.com/office/drawing/2014/main" id="{4B904497-9556-374C-A385-2496AFF815CC}"/>
              </a:ext>
            </a:extLst>
          </p:cNvPr>
          <p:cNvSpPr>
            <a:spLocks noChangeShapeType="1"/>
          </p:cNvSpPr>
          <p:nvPr/>
        </p:nvSpPr>
        <p:spPr bwMode="auto">
          <a:xfrm>
            <a:off x="3505200" y="2971800"/>
            <a:ext cx="1524000" cy="76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57705" name="Line 22">
            <a:extLst>
              <a:ext uri="{FF2B5EF4-FFF2-40B4-BE49-F238E27FC236}">
                <a16:creationId xmlns:a16="http://schemas.microsoft.com/office/drawing/2014/main" id="{FDC19730-6791-1B45-9230-5D38E06081B9}"/>
              </a:ext>
            </a:extLst>
          </p:cNvPr>
          <p:cNvSpPr>
            <a:spLocks noChangeShapeType="1"/>
          </p:cNvSpPr>
          <p:nvPr/>
        </p:nvSpPr>
        <p:spPr bwMode="auto">
          <a:xfrm>
            <a:off x="3505200" y="3429000"/>
            <a:ext cx="19050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57706" name="Line 23">
            <a:extLst>
              <a:ext uri="{FF2B5EF4-FFF2-40B4-BE49-F238E27FC236}">
                <a16:creationId xmlns:a16="http://schemas.microsoft.com/office/drawing/2014/main" id="{AA89CE54-3966-F540-AA6D-E962DE2222A6}"/>
              </a:ext>
            </a:extLst>
          </p:cNvPr>
          <p:cNvSpPr>
            <a:spLocks noChangeShapeType="1"/>
          </p:cNvSpPr>
          <p:nvPr/>
        </p:nvSpPr>
        <p:spPr bwMode="auto">
          <a:xfrm>
            <a:off x="4191000" y="3962400"/>
            <a:ext cx="1676400" cy="381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57707" name="Line 24">
            <a:extLst>
              <a:ext uri="{FF2B5EF4-FFF2-40B4-BE49-F238E27FC236}">
                <a16:creationId xmlns:a16="http://schemas.microsoft.com/office/drawing/2014/main" id="{009FA230-D61E-314A-BF83-9D75AC6F23F8}"/>
              </a:ext>
            </a:extLst>
          </p:cNvPr>
          <p:cNvSpPr>
            <a:spLocks noChangeShapeType="1"/>
          </p:cNvSpPr>
          <p:nvPr/>
        </p:nvSpPr>
        <p:spPr bwMode="auto">
          <a:xfrm>
            <a:off x="3962400" y="4267200"/>
            <a:ext cx="18288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57708" name="Line 27">
            <a:extLst>
              <a:ext uri="{FF2B5EF4-FFF2-40B4-BE49-F238E27FC236}">
                <a16:creationId xmlns:a16="http://schemas.microsoft.com/office/drawing/2014/main" id="{E41B1C7A-7134-1744-BCAB-395C6290CF37}"/>
              </a:ext>
            </a:extLst>
          </p:cNvPr>
          <p:cNvSpPr>
            <a:spLocks noChangeShapeType="1"/>
          </p:cNvSpPr>
          <p:nvPr/>
        </p:nvSpPr>
        <p:spPr bwMode="auto">
          <a:xfrm>
            <a:off x="3733800" y="4953000"/>
            <a:ext cx="1371600" cy="990600"/>
          </a:xfrm>
          <a:prstGeom prst="line">
            <a:avLst/>
          </a:prstGeom>
          <a:noFill/>
          <a:ln w="9525">
            <a:solidFill>
              <a:schemeClr val="tx1"/>
            </a:solidFill>
            <a:round/>
            <a:headEnd/>
            <a:tailEnd type="triangle" w="med" len="lg"/>
          </a:ln>
          <a:extLst>
            <a:ext uri="{909E8E84-426E-40DD-AFC4-6F175D3DCCD1}">
              <a14:hiddenFill xmlns:a14="http://schemas.microsoft.com/office/drawing/2010/main">
                <a:noFill/>
              </a14:hiddenFill>
            </a:ext>
          </a:extLst>
        </p:spPr>
        <p:txBody>
          <a:bodyPr wrap="none" anchor="ctr"/>
          <a:lstStyle/>
          <a:p>
            <a:endParaRPr lang="en-US"/>
          </a:p>
        </p:txBody>
      </p:sp>
      <p:pic>
        <p:nvPicPr>
          <p:cNvPr id="157709" name="Picture 29" descr="9-2">
            <a:extLst>
              <a:ext uri="{FF2B5EF4-FFF2-40B4-BE49-F238E27FC236}">
                <a16:creationId xmlns:a16="http://schemas.microsoft.com/office/drawing/2014/main" id="{85A2A5EE-9117-994E-8B35-9D35B20395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600" y="5346700"/>
            <a:ext cx="3962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7710" name="AutoShape 26">
            <a:extLst>
              <a:ext uri="{FF2B5EF4-FFF2-40B4-BE49-F238E27FC236}">
                <a16:creationId xmlns:a16="http://schemas.microsoft.com/office/drawing/2014/main" id="{C9BC2133-47B9-794E-A795-EB1A9651B6C7}"/>
              </a:ext>
            </a:extLst>
          </p:cNvPr>
          <p:cNvSpPr>
            <a:spLocks noChangeArrowheads="1"/>
          </p:cNvSpPr>
          <p:nvPr/>
        </p:nvSpPr>
        <p:spPr bwMode="auto">
          <a:xfrm>
            <a:off x="7162800" y="5257800"/>
            <a:ext cx="76200" cy="228600"/>
          </a:xfrm>
          <a:prstGeom prst="downArrow">
            <a:avLst>
              <a:gd name="adj1" fmla="val 50000"/>
              <a:gd name="adj2" fmla="val 75000"/>
            </a:avLst>
          </a:prstGeom>
          <a:solidFill>
            <a:schemeClr val="tx1"/>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Arial" panose="020B0604020202020204" pitchFamily="34" charset="0"/>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5" name="Rectangle 2">
            <a:extLst>
              <a:ext uri="{FF2B5EF4-FFF2-40B4-BE49-F238E27FC236}">
                <a16:creationId xmlns:a16="http://schemas.microsoft.com/office/drawing/2014/main" id="{7F798E9F-010E-B24F-93E8-3905001600D4}"/>
              </a:ext>
            </a:extLst>
          </p:cNvPr>
          <p:cNvSpPr>
            <a:spLocks noGrp="1" noChangeArrowheads="1"/>
          </p:cNvSpPr>
          <p:nvPr>
            <p:ph type="title" idx="4294967295"/>
          </p:nvPr>
        </p:nvSpPr>
        <p:spPr/>
        <p:txBody>
          <a:bodyPr/>
          <a:lstStyle/>
          <a:p>
            <a:pPr eaLnBrk="1" hangingPunct="1"/>
            <a:endParaRPr lang="en-US" altLang="en-US">
              <a:cs typeface="ＭＳ Ｐゴシック" panose="020B0600070205080204" pitchFamily="34" charset="-128"/>
            </a:endParaRPr>
          </a:p>
        </p:txBody>
      </p:sp>
      <p:sp>
        <p:nvSpPr>
          <p:cNvPr id="159746" name="Rectangle 3">
            <a:extLst>
              <a:ext uri="{FF2B5EF4-FFF2-40B4-BE49-F238E27FC236}">
                <a16:creationId xmlns:a16="http://schemas.microsoft.com/office/drawing/2014/main" id="{B79D7250-946B-9244-A380-D71382056D75}"/>
              </a:ext>
            </a:extLst>
          </p:cNvPr>
          <p:cNvSpPr>
            <a:spLocks noGrp="1" noChangeArrowheads="1"/>
          </p:cNvSpPr>
          <p:nvPr>
            <p:ph type="body" idx="4294967295"/>
          </p:nvPr>
        </p:nvSpPr>
        <p:spPr/>
        <p:txBody>
          <a:bodyPr/>
          <a:lstStyle/>
          <a:p>
            <a:pPr eaLnBrk="1" hangingPunct="1"/>
            <a:endParaRPr lang="en-US" altLang="en-US">
              <a:cs typeface="ＭＳ Ｐゴシック" panose="020B0600070205080204" pitchFamily="34" charset="-128"/>
            </a:endParaRPr>
          </a:p>
        </p:txBody>
      </p:sp>
      <p:pic>
        <p:nvPicPr>
          <p:cNvPr id="159747" name="Picture 4" descr="AFLP_NJ_color">
            <a:extLst>
              <a:ext uri="{FF2B5EF4-FFF2-40B4-BE49-F238E27FC236}">
                <a16:creationId xmlns:a16="http://schemas.microsoft.com/office/drawing/2014/main" id="{9FC8F455-7882-4944-BAB6-500100351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85800" y="-1600200"/>
            <a:ext cx="7772400" cy="1005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48" name="Rectangle 4">
            <a:extLst>
              <a:ext uri="{FF2B5EF4-FFF2-40B4-BE49-F238E27FC236}">
                <a16:creationId xmlns:a16="http://schemas.microsoft.com/office/drawing/2014/main" id="{418695A1-6BBA-7F44-85D2-1D1791FF1F05}"/>
              </a:ext>
            </a:extLst>
          </p:cNvPr>
          <p:cNvSpPr>
            <a:spLocks noChangeArrowheads="1"/>
          </p:cNvSpPr>
          <p:nvPr/>
        </p:nvSpPr>
        <p:spPr bwMode="auto">
          <a:xfrm>
            <a:off x="609600" y="3124200"/>
            <a:ext cx="2895600" cy="3733800"/>
          </a:xfrm>
          <a:prstGeom prst="rect">
            <a:avLst/>
          </a:prstGeom>
          <a:noFill/>
          <a:ln w="38100">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
        <p:nvSpPr>
          <p:cNvPr id="159749" name="TextBox 5">
            <a:extLst>
              <a:ext uri="{FF2B5EF4-FFF2-40B4-BE49-F238E27FC236}">
                <a16:creationId xmlns:a16="http://schemas.microsoft.com/office/drawing/2014/main" id="{D9D5F410-9EAA-804D-BC90-CE0F4B43A23A}"/>
              </a:ext>
            </a:extLst>
          </p:cNvPr>
          <p:cNvSpPr txBox="1">
            <a:spLocks noChangeArrowheads="1"/>
          </p:cNvSpPr>
          <p:nvPr/>
        </p:nvSpPr>
        <p:spPr bwMode="auto">
          <a:xfrm>
            <a:off x="4724400" y="0"/>
            <a:ext cx="44196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latin typeface="Helvetica" pitchFamily="2" charset="0"/>
                <a:ea typeface="ヒラギノ角ゴ Pro W3" panose="020B0300000000000000" pitchFamily="34" charset="-128"/>
                <a:cs typeface="ヒラギノ角ゴ Pro W3" panose="020B0300000000000000" pitchFamily="34" charset="-128"/>
              </a:rPr>
              <a:t>There is a cluster of New-world diploids with </a:t>
            </a:r>
            <a:r>
              <a:rPr lang="en-US" altLang="en-US" sz="2400" i="1">
                <a:latin typeface="Helvetica" pitchFamily="2" charset="0"/>
                <a:ea typeface="ヒラギノ角ゴ Pro W3" panose="020B0300000000000000" pitchFamily="34" charset="-128"/>
                <a:cs typeface="ヒラギノ角ゴ Pro W3" panose="020B0300000000000000" pitchFamily="34" charset="-128"/>
              </a:rPr>
              <a:t>campyloptera</a:t>
            </a: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Rectangle 2">
            <a:extLst>
              <a:ext uri="{FF2B5EF4-FFF2-40B4-BE49-F238E27FC236}">
                <a16:creationId xmlns:a16="http://schemas.microsoft.com/office/drawing/2014/main" id="{CB3DA47E-A5A8-0C4D-ABF5-E930B946E864}"/>
              </a:ext>
            </a:extLst>
          </p:cNvPr>
          <p:cNvSpPr>
            <a:spLocks noGrp="1" noChangeArrowheads="1"/>
          </p:cNvSpPr>
          <p:nvPr>
            <p:ph type="title" idx="4294967295"/>
          </p:nvPr>
        </p:nvSpPr>
        <p:spPr/>
        <p:txBody>
          <a:bodyPr/>
          <a:lstStyle/>
          <a:p>
            <a:pPr eaLnBrk="1" hangingPunct="1"/>
            <a:endParaRPr lang="en-US" altLang="en-US">
              <a:cs typeface="ＭＳ Ｐゴシック" panose="020B0600070205080204" pitchFamily="34" charset="-128"/>
            </a:endParaRPr>
          </a:p>
        </p:txBody>
      </p:sp>
      <p:sp>
        <p:nvSpPr>
          <p:cNvPr id="161794" name="Rectangle 3">
            <a:extLst>
              <a:ext uri="{FF2B5EF4-FFF2-40B4-BE49-F238E27FC236}">
                <a16:creationId xmlns:a16="http://schemas.microsoft.com/office/drawing/2014/main" id="{9C4C5C10-43C9-324E-B400-B10FA358A578}"/>
              </a:ext>
            </a:extLst>
          </p:cNvPr>
          <p:cNvSpPr>
            <a:spLocks noGrp="1" noChangeArrowheads="1"/>
          </p:cNvSpPr>
          <p:nvPr>
            <p:ph type="body" idx="4294967295"/>
          </p:nvPr>
        </p:nvSpPr>
        <p:spPr/>
        <p:txBody>
          <a:bodyPr/>
          <a:lstStyle/>
          <a:p>
            <a:pPr eaLnBrk="1" hangingPunct="1"/>
            <a:endParaRPr lang="en-US" altLang="en-US">
              <a:cs typeface="ＭＳ Ｐゴシック" panose="020B0600070205080204" pitchFamily="34" charset="-128"/>
            </a:endParaRPr>
          </a:p>
        </p:txBody>
      </p:sp>
      <p:pic>
        <p:nvPicPr>
          <p:cNvPr id="161795" name="Picture 4" descr="AFLP_NJ_color">
            <a:extLst>
              <a:ext uri="{FF2B5EF4-FFF2-40B4-BE49-F238E27FC236}">
                <a16:creationId xmlns:a16="http://schemas.microsoft.com/office/drawing/2014/main" id="{161B8A82-D29B-6144-9B3A-270016333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85800" y="-1676400"/>
            <a:ext cx="7772400" cy="1005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1796" name="Rectangle 4">
            <a:extLst>
              <a:ext uri="{FF2B5EF4-FFF2-40B4-BE49-F238E27FC236}">
                <a16:creationId xmlns:a16="http://schemas.microsoft.com/office/drawing/2014/main" id="{52FA6890-D393-2C46-9F1E-9B2FEFECBB22}"/>
              </a:ext>
            </a:extLst>
          </p:cNvPr>
          <p:cNvSpPr>
            <a:spLocks noChangeArrowheads="1"/>
          </p:cNvSpPr>
          <p:nvPr/>
        </p:nvSpPr>
        <p:spPr bwMode="auto">
          <a:xfrm>
            <a:off x="-381000" y="0"/>
            <a:ext cx="4953000" cy="3048000"/>
          </a:xfrm>
          <a:prstGeom prst="rect">
            <a:avLst/>
          </a:prstGeom>
          <a:noFill/>
          <a:ln w="38100">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
        <p:nvSpPr>
          <p:cNvPr id="161797" name="TextBox 5">
            <a:extLst>
              <a:ext uri="{FF2B5EF4-FFF2-40B4-BE49-F238E27FC236}">
                <a16:creationId xmlns:a16="http://schemas.microsoft.com/office/drawing/2014/main" id="{E0A6C182-93BA-E849-B39E-C23C7B8536FD}"/>
              </a:ext>
            </a:extLst>
          </p:cNvPr>
          <p:cNvSpPr txBox="1">
            <a:spLocks noChangeArrowheads="1"/>
          </p:cNvSpPr>
          <p:nvPr/>
        </p:nvSpPr>
        <p:spPr bwMode="auto">
          <a:xfrm>
            <a:off x="4724400" y="0"/>
            <a:ext cx="44196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latin typeface="Helvetica" pitchFamily="2" charset="0"/>
                <a:ea typeface="ヒラギノ角ゴ Pro W3" panose="020B0300000000000000" pitchFamily="34" charset="-128"/>
                <a:cs typeface="ヒラギノ角ゴ Pro W3" panose="020B0300000000000000" pitchFamily="34" charset="-128"/>
              </a:rPr>
              <a:t>dilatata </a:t>
            </a:r>
            <a:r>
              <a:rPr lang="en-US" altLang="en-US" sz="2400">
                <a:latin typeface="Helvetica" pitchFamily="2" charset="0"/>
                <a:ea typeface="ヒラギノ角ゴ Pro W3" panose="020B0300000000000000" pitchFamily="34" charset="-128"/>
                <a:cs typeface="ヒラギノ角ゴ Pro W3" panose="020B0300000000000000" pitchFamily="34" charset="-128"/>
              </a:rPr>
              <a:t>ends up in two clusters, each with a geographically diverse subset of the expansas</a:t>
            </a:r>
          </a:p>
        </p:txBody>
      </p:sp>
      <p:sp>
        <p:nvSpPr>
          <p:cNvPr id="161798" name="Rectangle 6">
            <a:extLst>
              <a:ext uri="{FF2B5EF4-FFF2-40B4-BE49-F238E27FC236}">
                <a16:creationId xmlns:a16="http://schemas.microsoft.com/office/drawing/2014/main" id="{E1B508B8-309E-6A4E-8C57-425D189DB408}"/>
              </a:ext>
            </a:extLst>
          </p:cNvPr>
          <p:cNvSpPr>
            <a:spLocks noChangeArrowheads="1"/>
          </p:cNvSpPr>
          <p:nvPr/>
        </p:nvSpPr>
        <p:spPr bwMode="auto">
          <a:xfrm>
            <a:off x="3886200" y="1524000"/>
            <a:ext cx="4876800" cy="2286000"/>
          </a:xfrm>
          <a:prstGeom prst="rect">
            <a:avLst/>
          </a:prstGeom>
          <a:noFill/>
          <a:ln w="38100">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latin typeface="Helvetica" pitchFamily="2" charset="0"/>
              <a:ea typeface="ヒラギノ角ゴ Pro W3" panose="020B0300000000000000" pitchFamily="34" charset="-128"/>
              <a:cs typeface="ヒラギノ角ゴ Pro W3" panose="020B0300000000000000" pitchFamily="34" charset="-128"/>
            </a:endParaRP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1" name="Picture 1">
            <a:extLst>
              <a:ext uri="{FF2B5EF4-FFF2-40B4-BE49-F238E27FC236}">
                <a16:creationId xmlns:a16="http://schemas.microsoft.com/office/drawing/2014/main" id="{4D2E2E45-AB2F-174D-8D0E-540A7D5874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33800" y="0"/>
            <a:ext cx="41576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42" name="TextBox 2">
            <a:extLst>
              <a:ext uri="{FF2B5EF4-FFF2-40B4-BE49-F238E27FC236}">
                <a16:creationId xmlns:a16="http://schemas.microsoft.com/office/drawing/2014/main" id="{B79CE43B-53D8-6E42-A900-7E533F4F0268}"/>
              </a:ext>
            </a:extLst>
          </p:cNvPr>
          <p:cNvSpPr txBox="1">
            <a:spLocks noChangeArrowheads="1"/>
          </p:cNvSpPr>
          <p:nvPr/>
        </p:nvSpPr>
        <p:spPr bwMode="auto">
          <a:xfrm>
            <a:off x="304800" y="6858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Frequencies of isozyme alleles in Valencia and Majorca populations of PP and FFPP</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5" name="Picture 2">
            <a:extLst>
              <a:ext uri="{FF2B5EF4-FFF2-40B4-BE49-F238E27FC236}">
                <a16:creationId xmlns:a16="http://schemas.microsoft.com/office/drawing/2014/main" id="{09D37975-70B9-BB48-A8E9-A3BB3287D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990600"/>
            <a:ext cx="4267200" cy="327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866" name="Picture 3">
            <a:extLst>
              <a:ext uri="{FF2B5EF4-FFF2-40B4-BE49-F238E27FC236}">
                <a16:creationId xmlns:a16="http://schemas.microsoft.com/office/drawing/2014/main" id="{251DBB19-6D93-D54A-8775-39C86A0558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19200"/>
            <a:ext cx="3962400"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7" name="Text Box 4">
            <a:extLst>
              <a:ext uri="{FF2B5EF4-FFF2-40B4-BE49-F238E27FC236}">
                <a16:creationId xmlns:a16="http://schemas.microsoft.com/office/drawing/2014/main" id="{CE4F2F6B-FF44-7F44-A9F3-A8F418837DA8}"/>
              </a:ext>
            </a:extLst>
          </p:cNvPr>
          <p:cNvSpPr txBox="1">
            <a:spLocks noChangeArrowheads="1"/>
          </p:cNvSpPr>
          <p:nvPr/>
        </p:nvSpPr>
        <p:spPr bwMode="auto">
          <a:xfrm>
            <a:off x="152400" y="3886200"/>
            <a:ext cx="4881563" cy="3365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600">
                <a:latin typeface="Helvetica" pitchFamily="2" charset="0"/>
              </a:rPr>
              <a:t>cristatum  abscissum   plenum  curtissii verecundum</a:t>
            </a:r>
            <a:endParaRPr lang="en-US" altLang="en-US" sz="2400"/>
          </a:p>
        </p:txBody>
      </p:sp>
      <p:pic>
        <p:nvPicPr>
          <p:cNvPr id="164868" name="Picture 5">
            <a:extLst>
              <a:ext uri="{FF2B5EF4-FFF2-40B4-BE49-F238E27FC236}">
                <a16:creationId xmlns:a16="http://schemas.microsoft.com/office/drawing/2014/main" id="{295DAD72-27BD-F946-A931-CBEEA02BF2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3800" y="4333875"/>
            <a:ext cx="541020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9" name="Text Box 6">
            <a:extLst>
              <a:ext uri="{FF2B5EF4-FFF2-40B4-BE49-F238E27FC236}">
                <a16:creationId xmlns:a16="http://schemas.microsoft.com/office/drawing/2014/main" id="{BC6A2E3E-AC22-E24B-A37E-6F0C83EF2F26}"/>
              </a:ext>
            </a:extLst>
          </p:cNvPr>
          <p:cNvSpPr txBox="1">
            <a:spLocks noChangeArrowheads="1"/>
          </p:cNvSpPr>
          <p:nvPr/>
        </p:nvSpPr>
        <p:spPr bwMode="auto">
          <a:xfrm>
            <a:off x="152400" y="0"/>
            <a:ext cx="83978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Gastony</a:t>
            </a:r>
            <a:r>
              <a:rPr lang="ja-JP" altLang="en-US" sz="2400">
                <a:latin typeface="Arial" panose="020B0604020202020204" pitchFamily="34" charset="0"/>
              </a:rPr>
              <a:t>’</a:t>
            </a:r>
            <a:r>
              <a:rPr lang="en-US" altLang="ja-JP" sz="2400"/>
              <a:t>s demonstration that Morzenti nondisjunction and not direct hybridization led to polyploidy in </a:t>
            </a:r>
            <a:r>
              <a:rPr lang="en-US" altLang="ja-JP" sz="2400" i="1"/>
              <a:t>Asplenium plenum</a:t>
            </a:r>
            <a:endParaRPr lang="en-US" altLang="en-US" sz="2400"/>
          </a:p>
        </p:txBody>
      </p:sp>
      <p:pic>
        <p:nvPicPr>
          <p:cNvPr id="164870" name="Picture 7">
            <a:extLst>
              <a:ext uri="{FF2B5EF4-FFF2-40B4-BE49-F238E27FC236}">
                <a16:creationId xmlns:a16="http://schemas.microsoft.com/office/drawing/2014/main" id="{F3A6EB0C-269E-C04C-A5FA-596E6B7D8C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 y="4343400"/>
            <a:ext cx="1905000"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71" name="Text Box 8">
            <a:extLst>
              <a:ext uri="{FF2B5EF4-FFF2-40B4-BE49-F238E27FC236}">
                <a16:creationId xmlns:a16="http://schemas.microsoft.com/office/drawing/2014/main" id="{217D08B6-8DA1-FA4F-AB30-82D2369B4C95}"/>
              </a:ext>
            </a:extLst>
          </p:cNvPr>
          <p:cNvSpPr txBox="1">
            <a:spLocks noChangeArrowheads="1"/>
          </p:cNvSpPr>
          <p:nvPr/>
        </p:nvSpPr>
        <p:spPr bwMode="auto">
          <a:xfrm>
            <a:off x="609600" y="3276600"/>
            <a:ext cx="3536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latin typeface="Helvetica" pitchFamily="2" charset="0"/>
              </a:rPr>
              <a:t>R         A        P     C     V</a:t>
            </a:r>
          </a:p>
        </p:txBody>
      </p:sp>
      <p:sp>
        <p:nvSpPr>
          <p:cNvPr id="164872" name="Text Box 9">
            <a:extLst>
              <a:ext uri="{FF2B5EF4-FFF2-40B4-BE49-F238E27FC236}">
                <a16:creationId xmlns:a16="http://schemas.microsoft.com/office/drawing/2014/main" id="{4BD486C0-07BC-A748-8CA6-36D833ED562B}"/>
              </a:ext>
            </a:extLst>
          </p:cNvPr>
          <p:cNvSpPr txBox="1">
            <a:spLocks noChangeArrowheads="1"/>
          </p:cNvSpPr>
          <p:nvPr/>
        </p:nvSpPr>
        <p:spPr bwMode="auto">
          <a:xfrm>
            <a:off x="762000" y="10668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latin typeface="Helvetica" pitchFamily="2" charset="0"/>
              </a:rPr>
              <a:t>2x    2x        4x      3x   4x</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TextBox 4">
            <a:extLst>
              <a:ext uri="{FF2B5EF4-FFF2-40B4-BE49-F238E27FC236}">
                <a16:creationId xmlns:a16="http://schemas.microsoft.com/office/drawing/2014/main" id="{BC1FA85E-01F7-6A4B-8E34-515EA2421FF5}"/>
              </a:ext>
            </a:extLst>
          </p:cNvPr>
          <p:cNvSpPr txBox="1">
            <a:spLocks noChangeArrowheads="1"/>
          </p:cNvSpPr>
          <p:nvPr/>
        </p:nvSpPr>
        <p:spPr bwMode="auto">
          <a:xfrm>
            <a:off x="762000" y="533400"/>
            <a:ext cx="3429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Dynamics of polyploid formation and establishment in the allotetraploid rock fern </a:t>
            </a:r>
            <a:r>
              <a:rPr lang="en-US" altLang="en-US" sz="2400" i="1"/>
              <a:t>Asplenium majoricum</a:t>
            </a:r>
          </a:p>
        </p:txBody>
      </p:sp>
      <p:pic>
        <p:nvPicPr>
          <p:cNvPr id="166914" name="Picture 5">
            <a:extLst>
              <a:ext uri="{FF2B5EF4-FFF2-40B4-BE49-F238E27FC236}">
                <a16:creationId xmlns:a16="http://schemas.microsoft.com/office/drawing/2014/main" id="{B93C6CB8-1F50-724B-AA85-20A4A1AA8E5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066800"/>
            <a:ext cx="4168775"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915" name="Picture 6">
            <a:extLst>
              <a:ext uri="{FF2B5EF4-FFF2-40B4-BE49-F238E27FC236}">
                <a16:creationId xmlns:a16="http://schemas.microsoft.com/office/drawing/2014/main" id="{3B17DC4F-6946-2D40-BD28-DEFA2A05FD0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572000"/>
            <a:ext cx="4560888"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Line 16">
            <a:extLst>
              <a:ext uri="{FF2B5EF4-FFF2-40B4-BE49-F238E27FC236}">
                <a16:creationId xmlns:a16="http://schemas.microsoft.com/office/drawing/2014/main" id="{CA4D8390-3719-F749-80B3-6AC3B1B813F7}"/>
              </a:ext>
            </a:extLst>
          </p:cNvPr>
          <p:cNvSpPr>
            <a:spLocks noChangeShapeType="1"/>
          </p:cNvSpPr>
          <p:nvPr/>
        </p:nvSpPr>
        <p:spPr bwMode="auto">
          <a:xfrm flipV="1">
            <a:off x="2057400" y="5029200"/>
            <a:ext cx="2057400" cy="7620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68962" name="Line 17">
            <a:extLst>
              <a:ext uri="{FF2B5EF4-FFF2-40B4-BE49-F238E27FC236}">
                <a16:creationId xmlns:a16="http://schemas.microsoft.com/office/drawing/2014/main" id="{3DCAF756-5846-6B49-90ED-7B40F2BE491A}"/>
              </a:ext>
            </a:extLst>
          </p:cNvPr>
          <p:cNvSpPr>
            <a:spLocks noChangeShapeType="1"/>
          </p:cNvSpPr>
          <p:nvPr/>
        </p:nvSpPr>
        <p:spPr bwMode="auto">
          <a:xfrm flipH="1" flipV="1">
            <a:off x="4800600" y="5029200"/>
            <a:ext cx="2133600" cy="7620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68963" name="Text Box 23">
            <a:extLst>
              <a:ext uri="{FF2B5EF4-FFF2-40B4-BE49-F238E27FC236}">
                <a16:creationId xmlns:a16="http://schemas.microsoft.com/office/drawing/2014/main" id="{0D47132F-4248-3349-B690-B8A445D80B16}"/>
              </a:ext>
            </a:extLst>
          </p:cNvPr>
          <p:cNvSpPr txBox="1">
            <a:spLocks noChangeArrowheads="1"/>
          </p:cNvSpPr>
          <p:nvPr/>
        </p:nvSpPr>
        <p:spPr bwMode="auto">
          <a:xfrm>
            <a:off x="1295400" y="5562600"/>
            <a:ext cx="76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chemeClr val="accent2"/>
                </a:solidFill>
                <a:latin typeface="Calibri" panose="020F0502020204030204" pitchFamily="34" charset="0"/>
              </a:rPr>
              <a:t>FF</a:t>
            </a:r>
          </a:p>
        </p:txBody>
      </p:sp>
      <p:sp>
        <p:nvSpPr>
          <p:cNvPr id="168964" name="Text Box 24">
            <a:extLst>
              <a:ext uri="{FF2B5EF4-FFF2-40B4-BE49-F238E27FC236}">
                <a16:creationId xmlns:a16="http://schemas.microsoft.com/office/drawing/2014/main" id="{27AA8694-06DC-094D-8661-A41037F93FDF}"/>
              </a:ext>
            </a:extLst>
          </p:cNvPr>
          <p:cNvSpPr txBox="1">
            <a:spLocks noChangeArrowheads="1"/>
          </p:cNvSpPr>
          <p:nvPr/>
        </p:nvSpPr>
        <p:spPr bwMode="auto">
          <a:xfrm>
            <a:off x="7086600" y="5562600"/>
            <a:ext cx="68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solidFill>
                  <a:srgbClr val="FF0000"/>
                </a:solidFill>
                <a:latin typeface="Calibri" panose="020F0502020204030204" pitchFamily="34" charset="0"/>
              </a:rPr>
              <a:t>PP</a:t>
            </a:r>
            <a:endParaRPr lang="en-US" altLang="en-US" sz="2000">
              <a:latin typeface="Calibri" panose="020F0502020204030204" pitchFamily="34" charset="0"/>
            </a:endParaRPr>
          </a:p>
        </p:txBody>
      </p:sp>
      <p:sp>
        <p:nvSpPr>
          <p:cNvPr id="168965" name="Text Box 26">
            <a:extLst>
              <a:ext uri="{FF2B5EF4-FFF2-40B4-BE49-F238E27FC236}">
                <a16:creationId xmlns:a16="http://schemas.microsoft.com/office/drawing/2014/main" id="{2FAAB7D3-F79E-704B-B148-99A8AEBEA694}"/>
              </a:ext>
            </a:extLst>
          </p:cNvPr>
          <p:cNvSpPr txBox="1">
            <a:spLocks noChangeArrowheads="1"/>
          </p:cNvSpPr>
          <p:nvPr/>
        </p:nvSpPr>
        <p:spPr bwMode="auto">
          <a:xfrm>
            <a:off x="4251325" y="39401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68966" name="Text Box 27">
            <a:extLst>
              <a:ext uri="{FF2B5EF4-FFF2-40B4-BE49-F238E27FC236}">
                <a16:creationId xmlns:a16="http://schemas.microsoft.com/office/drawing/2014/main" id="{F9D71C8A-048B-574F-8A91-08AFFBDBA95A}"/>
              </a:ext>
            </a:extLst>
          </p:cNvPr>
          <p:cNvSpPr txBox="1">
            <a:spLocks noChangeArrowheads="1"/>
          </p:cNvSpPr>
          <p:nvPr/>
        </p:nvSpPr>
        <p:spPr bwMode="auto">
          <a:xfrm>
            <a:off x="3352800" y="33528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68967" name="Text Box 28">
            <a:extLst>
              <a:ext uri="{FF2B5EF4-FFF2-40B4-BE49-F238E27FC236}">
                <a16:creationId xmlns:a16="http://schemas.microsoft.com/office/drawing/2014/main" id="{0BF71584-3E8C-994C-B618-4F081347F4B1}"/>
              </a:ext>
            </a:extLst>
          </p:cNvPr>
          <p:cNvSpPr txBox="1">
            <a:spLocks noChangeArrowheads="1"/>
          </p:cNvSpPr>
          <p:nvPr/>
        </p:nvSpPr>
        <p:spPr bwMode="auto">
          <a:xfrm>
            <a:off x="3146425" y="41068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168968" name="Text Box 29">
            <a:extLst>
              <a:ext uri="{FF2B5EF4-FFF2-40B4-BE49-F238E27FC236}">
                <a16:creationId xmlns:a16="http://schemas.microsoft.com/office/drawing/2014/main" id="{42795CFB-A0DE-4241-9821-5AA93CACF4F2}"/>
              </a:ext>
            </a:extLst>
          </p:cNvPr>
          <p:cNvSpPr txBox="1">
            <a:spLocks noChangeArrowheads="1"/>
          </p:cNvSpPr>
          <p:nvPr/>
        </p:nvSpPr>
        <p:spPr bwMode="auto">
          <a:xfrm>
            <a:off x="2955925" y="36353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68969" name="Text Box 30">
            <a:extLst>
              <a:ext uri="{FF2B5EF4-FFF2-40B4-BE49-F238E27FC236}">
                <a16:creationId xmlns:a16="http://schemas.microsoft.com/office/drawing/2014/main" id="{064409E4-3DE4-EE4A-9FF3-7F7379DB3ED7}"/>
              </a:ext>
            </a:extLst>
          </p:cNvPr>
          <p:cNvSpPr txBox="1">
            <a:spLocks noChangeArrowheads="1"/>
          </p:cNvSpPr>
          <p:nvPr/>
        </p:nvSpPr>
        <p:spPr bwMode="auto">
          <a:xfrm>
            <a:off x="3527425" y="38020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endParaRPr lang="en-US" altLang="en-US" sz="1800">
              <a:latin typeface="Calibri" panose="020F0502020204030204" pitchFamily="34" charset="0"/>
            </a:endParaRPr>
          </a:p>
        </p:txBody>
      </p:sp>
      <p:sp>
        <p:nvSpPr>
          <p:cNvPr id="168970" name="Rectangle 31">
            <a:extLst>
              <a:ext uri="{FF2B5EF4-FFF2-40B4-BE49-F238E27FC236}">
                <a16:creationId xmlns:a16="http://schemas.microsoft.com/office/drawing/2014/main" id="{F93AF022-D501-FC4E-9D3C-9E543887D46B}"/>
              </a:ext>
            </a:extLst>
          </p:cNvPr>
          <p:cNvSpPr>
            <a:spLocks noChangeArrowheads="1"/>
          </p:cNvSpPr>
          <p:nvPr/>
        </p:nvSpPr>
        <p:spPr bwMode="auto">
          <a:xfrm>
            <a:off x="3519488" y="34829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endParaRPr lang="en-US" altLang="en-US" sz="1800">
              <a:latin typeface="Calibri" panose="020F0502020204030204" pitchFamily="34" charset="0"/>
            </a:endParaRPr>
          </a:p>
        </p:txBody>
      </p:sp>
      <p:sp>
        <p:nvSpPr>
          <p:cNvPr id="168971" name="Line 32">
            <a:extLst>
              <a:ext uri="{FF2B5EF4-FFF2-40B4-BE49-F238E27FC236}">
                <a16:creationId xmlns:a16="http://schemas.microsoft.com/office/drawing/2014/main" id="{A444032B-84FF-D44C-B24D-661ED36FBFFE}"/>
              </a:ext>
            </a:extLst>
          </p:cNvPr>
          <p:cNvSpPr>
            <a:spLocks noChangeShapeType="1"/>
          </p:cNvSpPr>
          <p:nvPr/>
        </p:nvSpPr>
        <p:spPr bwMode="auto">
          <a:xfrm flipV="1">
            <a:off x="4495800" y="1981200"/>
            <a:ext cx="0" cy="26670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68972" name="Text Box 44">
            <a:extLst>
              <a:ext uri="{FF2B5EF4-FFF2-40B4-BE49-F238E27FC236}">
                <a16:creationId xmlns:a16="http://schemas.microsoft.com/office/drawing/2014/main" id="{24F23933-F1DB-3944-8B00-B6E441EB3216}"/>
              </a:ext>
            </a:extLst>
          </p:cNvPr>
          <p:cNvSpPr txBox="1">
            <a:spLocks noChangeArrowheads="1"/>
          </p:cNvSpPr>
          <p:nvPr/>
        </p:nvSpPr>
        <p:spPr bwMode="auto">
          <a:xfrm>
            <a:off x="4191000" y="1524000"/>
            <a:ext cx="685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FF</a:t>
            </a:r>
            <a:r>
              <a:rPr lang="en-US" altLang="en-US" sz="2000">
                <a:solidFill>
                  <a:srgbClr val="FF0000"/>
                </a:solidFill>
                <a:latin typeface="Calibri" panose="020F0502020204030204" pitchFamily="34" charset="0"/>
              </a:rPr>
              <a:t>PP</a:t>
            </a:r>
            <a:endParaRPr lang="en-US" altLang="en-US" sz="2000">
              <a:latin typeface="Calibri" panose="020F0502020204030204" pitchFamily="34" charset="0"/>
            </a:endParaRPr>
          </a:p>
        </p:txBody>
      </p:sp>
      <p:sp>
        <p:nvSpPr>
          <p:cNvPr id="168973" name="Text Box 63">
            <a:extLst>
              <a:ext uri="{FF2B5EF4-FFF2-40B4-BE49-F238E27FC236}">
                <a16:creationId xmlns:a16="http://schemas.microsoft.com/office/drawing/2014/main" id="{4C635FEF-DD75-BB48-8614-BACB8D90B27C}"/>
              </a:ext>
            </a:extLst>
          </p:cNvPr>
          <p:cNvSpPr txBox="1">
            <a:spLocks noChangeArrowheads="1"/>
          </p:cNvSpPr>
          <p:nvPr/>
        </p:nvSpPr>
        <p:spPr bwMode="auto">
          <a:xfrm>
            <a:off x="3200400" y="3589338"/>
            <a:ext cx="12192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400">
                <a:latin typeface="Times New Roman" panose="02020603050405020304" pitchFamily="18" charset="0"/>
              </a:rPr>
              <a:t>sterile hybrid</a:t>
            </a:r>
          </a:p>
        </p:txBody>
      </p:sp>
      <p:sp>
        <p:nvSpPr>
          <p:cNvPr id="36897" name="Text Box 1059">
            <a:extLst>
              <a:ext uri="{FF2B5EF4-FFF2-40B4-BE49-F238E27FC236}">
                <a16:creationId xmlns:a16="http://schemas.microsoft.com/office/drawing/2014/main" id="{A4647511-0D6D-C04F-B1AA-37EC6973CA94}"/>
              </a:ext>
            </a:extLst>
          </p:cNvPr>
          <p:cNvSpPr txBox="1">
            <a:spLocks noChangeArrowheads="1"/>
          </p:cNvSpPr>
          <p:nvPr/>
        </p:nvSpPr>
        <p:spPr bwMode="auto">
          <a:xfrm>
            <a:off x="2705100" y="2514600"/>
            <a:ext cx="3429000" cy="457200"/>
          </a:xfrm>
          <a:prstGeom prst="rect">
            <a:avLst/>
          </a:prstGeom>
          <a:noFill/>
          <a:ln>
            <a:noFill/>
          </a:ln>
          <a:effectLst>
            <a:outerShdw blurRad="40000" dist="23000" dir="5400000" rotWithShape="0">
              <a:srgbClr val="808080">
                <a:alpha val="34998"/>
              </a:srgbClr>
            </a:outerShdw>
          </a:effectLst>
        </p:spPr>
        <p:txBody>
          <a:bodyPr>
            <a:spAutoFit/>
          </a:bodyPr>
          <a:lstStyle>
            <a:lvl1pPr defTabSz="457200">
              <a:defRPr sz="2400">
                <a:solidFill>
                  <a:schemeClr val="tx1"/>
                </a:solidFill>
                <a:latin typeface="Times" charset="0"/>
                <a:ea typeface="ＭＳ Ｐゴシック" charset="-128"/>
              </a:defRPr>
            </a:lvl1pPr>
            <a:lvl2pPr marL="37931725" indent="-37474525" defTabSz="457200">
              <a:defRPr sz="2400">
                <a:solidFill>
                  <a:schemeClr val="tx1"/>
                </a:solidFill>
                <a:latin typeface="Times" charset="0"/>
                <a:ea typeface="ＭＳ Ｐゴシック" charset="-128"/>
              </a:defRPr>
            </a:lvl2pPr>
            <a:lvl3pPr>
              <a:defRPr sz="2400">
                <a:solidFill>
                  <a:schemeClr val="tx1"/>
                </a:solidFill>
                <a:latin typeface="Times" charset="0"/>
                <a:ea typeface="ＭＳ Ｐゴシック" charset="-128"/>
              </a:defRPr>
            </a:lvl3pPr>
            <a:lvl4pPr>
              <a:defRPr sz="2400">
                <a:solidFill>
                  <a:schemeClr val="tx1"/>
                </a:solidFill>
                <a:latin typeface="Times" charset="0"/>
                <a:ea typeface="ＭＳ Ｐゴシック" charset="-128"/>
              </a:defRPr>
            </a:lvl4pPr>
            <a:lvl5pPr>
              <a:defRPr sz="2400">
                <a:solidFill>
                  <a:schemeClr val="tx1"/>
                </a:solidFill>
                <a:latin typeface="Times" charset="0"/>
                <a:ea typeface="ＭＳ Ｐゴシック" charset="-128"/>
              </a:defRPr>
            </a:lvl5pPr>
            <a:lvl6pPr marL="457200" eaLnBrk="0" fontAlgn="base" hangingPunct="0">
              <a:spcBef>
                <a:spcPct val="0"/>
              </a:spcBef>
              <a:spcAft>
                <a:spcPct val="0"/>
              </a:spcAft>
              <a:defRPr sz="2400">
                <a:solidFill>
                  <a:schemeClr val="tx1"/>
                </a:solidFill>
                <a:latin typeface="Times" charset="0"/>
                <a:ea typeface="ＭＳ Ｐゴシック" charset="-128"/>
              </a:defRPr>
            </a:lvl6pPr>
            <a:lvl7pPr marL="914400" eaLnBrk="0" fontAlgn="base" hangingPunct="0">
              <a:spcBef>
                <a:spcPct val="0"/>
              </a:spcBef>
              <a:spcAft>
                <a:spcPct val="0"/>
              </a:spcAft>
              <a:defRPr sz="2400">
                <a:solidFill>
                  <a:schemeClr val="tx1"/>
                </a:solidFill>
                <a:latin typeface="Times" charset="0"/>
                <a:ea typeface="ＭＳ Ｐゴシック" charset="-128"/>
              </a:defRPr>
            </a:lvl7pPr>
            <a:lvl8pPr marL="1371600" eaLnBrk="0" fontAlgn="base" hangingPunct="0">
              <a:spcBef>
                <a:spcPct val="0"/>
              </a:spcBef>
              <a:spcAft>
                <a:spcPct val="0"/>
              </a:spcAft>
              <a:defRPr sz="2400">
                <a:solidFill>
                  <a:schemeClr val="tx1"/>
                </a:solidFill>
                <a:latin typeface="Times" charset="0"/>
                <a:ea typeface="ＭＳ Ｐゴシック" charset="-128"/>
              </a:defRPr>
            </a:lvl8pPr>
            <a:lvl9pPr marL="1828800" eaLnBrk="0" fontAlgn="base" hangingPunct="0">
              <a:spcBef>
                <a:spcPct val="0"/>
              </a:spcBef>
              <a:spcAft>
                <a:spcPct val="0"/>
              </a:spcAft>
              <a:defRPr sz="2400">
                <a:solidFill>
                  <a:schemeClr val="tx1"/>
                </a:solidFill>
                <a:latin typeface="Times" charset="0"/>
                <a:ea typeface="ＭＳ Ｐゴシック" charset="-128"/>
              </a:defRPr>
            </a:lvl9pPr>
          </a:lstStyle>
          <a:p>
            <a:pPr eaLnBrk="1" hangingPunct="1">
              <a:spcBef>
                <a:spcPct val="50000"/>
              </a:spcBef>
              <a:defRPr/>
            </a:pPr>
            <a:r>
              <a:rPr lang="en-US" altLang="x-none">
                <a:latin typeface="Times New Roman" charset="0"/>
                <a:cs typeface="+mn-cs"/>
              </a:rPr>
              <a:t>chromosome   duplication</a:t>
            </a:r>
          </a:p>
        </p:txBody>
      </p:sp>
      <p:sp>
        <p:nvSpPr>
          <p:cNvPr id="168975" name="Text Box 44">
            <a:extLst>
              <a:ext uri="{FF2B5EF4-FFF2-40B4-BE49-F238E27FC236}">
                <a16:creationId xmlns:a16="http://schemas.microsoft.com/office/drawing/2014/main" id="{99158E0A-64BE-E34A-B6CC-8F99A427F834}"/>
              </a:ext>
            </a:extLst>
          </p:cNvPr>
          <p:cNvSpPr txBox="1">
            <a:spLocks noChangeArrowheads="1"/>
          </p:cNvSpPr>
          <p:nvPr/>
        </p:nvSpPr>
        <p:spPr bwMode="auto">
          <a:xfrm>
            <a:off x="4267200" y="4800600"/>
            <a:ext cx="4349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0"/>
              </a:spcBef>
              <a:buFontTx/>
              <a:buNone/>
            </a:pPr>
            <a:r>
              <a:rPr lang="en-US" altLang="en-US" sz="2000">
                <a:solidFill>
                  <a:schemeClr val="accent2"/>
                </a:solidFill>
                <a:latin typeface="Calibri" panose="020F0502020204030204" pitchFamily="34" charset="0"/>
              </a:rPr>
              <a:t>F</a:t>
            </a:r>
            <a:r>
              <a:rPr lang="en-US" altLang="en-US" sz="2000">
                <a:solidFill>
                  <a:srgbClr val="FF0000"/>
                </a:solidFill>
                <a:latin typeface="Calibri" panose="020F0502020204030204" pitchFamily="34" charset="0"/>
              </a:rPr>
              <a:t>P</a:t>
            </a:r>
            <a:endParaRPr lang="en-US" altLang="en-US" sz="2000">
              <a:latin typeface="Calibri" panose="020F0502020204030204" pitchFamily="34" charset="0"/>
            </a:endParaRPr>
          </a:p>
        </p:txBody>
      </p:sp>
      <p:sp>
        <p:nvSpPr>
          <p:cNvPr id="168976" name="TextBox 1">
            <a:extLst>
              <a:ext uri="{FF2B5EF4-FFF2-40B4-BE49-F238E27FC236}">
                <a16:creationId xmlns:a16="http://schemas.microsoft.com/office/drawing/2014/main" id="{7CC4AA3F-1CC0-1749-8721-774AEB9F820F}"/>
              </a:ext>
            </a:extLst>
          </p:cNvPr>
          <p:cNvSpPr txBox="1">
            <a:spLocks noChangeArrowheads="1"/>
          </p:cNvSpPr>
          <p:nvPr/>
        </p:nvSpPr>
        <p:spPr bwMode="auto">
          <a:xfrm>
            <a:off x="304800" y="5867400"/>
            <a:ext cx="32480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fontanum</a:t>
            </a:r>
            <a:r>
              <a:rPr lang="en-US" altLang="en-US" sz="2400"/>
              <a:t> ssp. </a:t>
            </a:r>
            <a:r>
              <a:rPr lang="en-US" altLang="en-US" sz="2400" i="1"/>
              <a:t>fontanum</a:t>
            </a:r>
          </a:p>
        </p:txBody>
      </p:sp>
      <p:sp>
        <p:nvSpPr>
          <p:cNvPr id="168977" name="TextBox 35">
            <a:extLst>
              <a:ext uri="{FF2B5EF4-FFF2-40B4-BE49-F238E27FC236}">
                <a16:creationId xmlns:a16="http://schemas.microsoft.com/office/drawing/2014/main" id="{00A24E6D-8102-3E42-B595-EE1472C247EE}"/>
              </a:ext>
            </a:extLst>
          </p:cNvPr>
          <p:cNvSpPr txBox="1">
            <a:spLocks noChangeArrowheads="1"/>
          </p:cNvSpPr>
          <p:nvPr/>
        </p:nvSpPr>
        <p:spPr bwMode="auto">
          <a:xfrm>
            <a:off x="5334000" y="5867400"/>
            <a:ext cx="3260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petrarchae</a:t>
            </a:r>
            <a:r>
              <a:rPr lang="en-US" altLang="en-US" sz="2400"/>
              <a:t> ssp. </a:t>
            </a:r>
            <a:r>
              <a:rPr lang="en-US" altLang="en-US" sz="2400" i="1"/>
              <a:t>bivalens</a:t>
            </a:r>
          </a:p>
        </p:txBody>
      </p:sp>
      <p:sp>
        <p:nvSpPr>
          <p:cNvPr id="168978" name="TextBox 36">
            <a:extLst>
              <a:ext uri="{FF2B5EF4-FFF2-40B4-BE49-F238E27FC236}">
                <a16:creationId xmlns:a16="http://schemas.microsoft.com/office/drawing/2014/main" id="{98795293-2607-1945-973C-431FED93D7A6}"/>
              </a:ext>
            </a:extLst>
          </p:cNvPr>
          <p:cNvSpPr txBox="1">
            <a:spLocks noChangeArrowheads="1"/>
          </p:cNvSpPr>
          <p:nvPr/>
        </p:nvSpPr>
        <p:spPr bwMode="auto">
          <a:xfrm>
            <a:off x="4953000" y="3581400"/>
            <a:ext cx="25352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X </a:t>
            </a:r>
            <a:r>
              <a:rPr lang="en-US" altLang="en-US" sz="2400" i="1"/>
              <a:t>protomajoricum</a:t>
            </a:r>
          </a:p>
        </p:txBody>
      </p:sp>
      <p:sp>
        <p:nvSpPr>
          <p:cNvPr id="168979" name="TextBox 37">
            <a:extLst>
              <a:ext uri="{FF2B5EF4-FFF2-40B4-BE49-F238E27FC236}">
                <a16:creationId xmlns:a16="http://schemas.microsoft.com/office/drawing/2014/main" id="{C1C3205D-F6CC-9947-B0F9-06CBCF2AF00F}"/>
              </a:ext>
            </a:extLst>
          </p:cNvPr>
          <p:cNvSpPr txBox="1">
            <a:spLocks noChangeArrowheads="1"/>
          </p:cNvSpPr>
          <p:nvPr/>
        </p:nvSpPr>
        <p:spPr bwMode="auto">
          <a:xfrm>
            <a:off x="3810000" y="1066800"/>
            <a:ext cx="1600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majoricum</a:t>
            </a:r>
          </a:p>
        </p:txBody>
      </p:sp>
      <p:sp>
        <p:nvSpPr>
          <p:cNvPr id="168980" name="Text Box 63">
            <a:extLst>
              <a:ext uri="{FF2B5EF4-FFF2-40B4-BE49-F238E27FC236}">
                <a16:creationId xmlns:a16="http://schemas.microsoft.com/office/drawing/2014/main" id="{2330FF9A-0218-6646-BAF6-A1C0B19C6555}"/>
              </a:ext>
            </a:extLst>
          </p:cNvPr>
          <p:cNvSpPr txBox="1">
            <a:spLocks noChangeArrowheads="1"/>
          </p:cNvSpPr>
          <p:nvPr/>
        </p:nvSpPr>
        <p:spPr bwMode="auto">
          <a:xfrm>
            <a:off x="990600" y="6324600"/>
            <a:ext cx="1524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latin typeface="Times New Roman" panose="02020603050405020304" pitchFamily="18" charset="0"/>
              </a:rPr>
              <a:t>Valencia</a:t>
            </a:r>
          </a:p>
        </p:txBody>
      </p:sp>
      <p:sp>
        <p:nvSpPr>
          <p:cNvPr id="168981" name="Text Box 63">
            <a:extLst>
              <a:ext uri="{FF2B5EF4-FFF2-40B4-BE49-F238E27FC236}">
                <a16:creationId xmlns:a16="http://schemas.microsoft.com/office/drawing/2014/main" id="{C5B477E6-F14D-DD41-8FBB-0958678A552C}"/>
              </a:ext>
            </a:extLst>
          </p:cNvPr>
          <p:cNvSpPr txBox="1">
            <a:spLocks noChangeArrowheads="1"/>
          </p:cNvSpPr>
          <p:nvPr/>
        </p:nvSpPr>
        <p:spPr bwMode="auto">
          <a:xfrm>
            <a:off x="6400800" y="6324600"/>
            <a:ext cx="1524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latin typeface="Times New Roman" panose="02020603050405020304" pitchFamily="18" charset="0"/>
              </a:rPr>
              <a:t>Valencia</a:t>
            </a:r>
          </a:p>
        </p:txBody>
      </p:sp>
      <p:sp>
        <p:nvSpPr>
          <p:cNvPr id="168982" name="Text Box 63">
            <a:extLst>
              <a:ext uri="{FF2B5EF4-FFF2-40B4-BE49-F238E27FC236}">
                <a16:creationId xmlns:a16="http://schemas.microsoft.com/office/drawing/2014/main" id="{AA6A8799-D271-8947-8AFA-1A09A6FA8DB4}"/>
              </a:ext>
            </a:extLst>
          </p:cNvPr>
          <p:cNvSpPr txBox="1">
            <a:spLocks noChangeArrowheads="1"/>
          </p:cNvSpPr>
          <p:nvPr/>
        </p:nvSpPr>
        <p:spPr bwMode="auto">
          <a:xfrm>
            <a:off x="4876800" y="1752600"/>
            <a:ext cx="3276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latin typeface="Times New Roman" panose="02020603050405020304" pitchFamily="18" charset="0"/>
              </a:rPr>
              <a:t>Valencia &amp; Majorca</a:t>
            </a:r>
          </a:p>
        </p:txBody>
      </p:sp>
      <p:pic>
        <p:nvPicPr>
          <p:cNvPr id="168983" name="Picture 2">
            <a:extLst>
              <a:ext uri="{FF2B5EF4-FFF2-40B4-BE49-F238E27FC236}">
                <a16:creationId xmlns:a16="http://schemas.microsoft.com/office/drawing/2014/main" id="{FE84B179-2BED-5C4E-B6FA-C83492D941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28600"/>
            <a:ext cx="2667000" cy="242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84" name="Text Box 63">
            <a:extLst>
              <a:ext uri="{FF2B5EF4-FFF2-40B4-BE49-F238E27FC236}">
                <a16:creationId xmlns:a16="http://schemas.microsoft.com/office/drawing/2014/main" id="{0524D4AA-A637-1242-BA10-7EB1F00D1A24}"/>
              </a:ext>
            </a:extLst>
          </p:cNvPr>
          <p:cNvSpPr txBox="1">
            <a:spLocks noChangeArrowheads="1"/>
          </p:cNvSpPr>
          <p:nvPr/>
        </p:nvSpPr>
        <p:spPr bwMode="auto">
          <a:xfrm>
            <a:off x="4953000" y="4114800"/>
            <a:ext cx="3276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defTabSz="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defTabSz="45720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defTabSz="4572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defTabSz="4572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defTabSz="4572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eaLnBrk="1" hangingPunct="1">
              <a:spcBef>
                <a:spcPct val="50000"/>
              </a:spcBef>
              <a:buFontTx/>
              <a:buNone/>
            </a:pPr>
            <a:r>
              <a:rPr lang="en-US" altLang="en-US" sz="2000">
                <a:latin typeface="Times New Roman" panose="02020603050405020304" pitchFamily="18" charset="0"/>
              </a:rPr>
              <a:t>Valencia &amp; Majorca</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5" name="Picture 2">
            <a:extLst>
              <a:ext uri="{FF2B5EF4-FFF2-40B4-BE49-F238E27FC236}">
                <a16:creationId xmlns:a16="http://schemas.microsoft.com/office/drawing/2014/main" id="{CBA294D2-7C1A-0A43-845F-9CDCDECBE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9538" y="1219200"/>
            <a:ext cx="3954462"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46" name="Picture 3">
            <a:extLst>
              <a:ext uri="{FF2B5EF4-FFF2-40B4-BE49-F238E27FC236}">
                <a16:creationId xmlns:a16="http://schemas.microsoft.com/office/drawing/2014/main" id="{63CE30FA-E441-7245-9A0C-46B0DFA997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00400"/>
            <a:ext cx="5181600" cy="357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47" name="Text Box 4">
            <a:extLst>
              <a:ext uri="{FF2B5EF4-FFF2-40B4-BE49-F238E27FC236}">
                <a16:creationId xmlns:a16="http://schemas.microsoft.com/office/drawing/2014/main" id="{E76A9A9A-ADAA-0042-9FDF-91F3D9FEF5B7}"/>
              </a:ext>
            </a:extLst>
          </p:cNvPr>
          <p:cNvSpPr txBox="1">
            <a:spLocks noChangeArrowheads="1"/>
          </p:cNvSpPr>
          <p:nvPr/>
        </p:nvSpPr>
        <p:spPr bwMode="auto">
          <a:xfrm>
            <a:off x="136525" y="288925"/>
            <a:ext cx="43592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Asplenium trichomanes</a:t>
            </a:r>
            <a:r>
              <a:rPr lang="en-US" altLang="en-US" sz="2400"/>
              <a:t>, the maidenhair spleenwort</a:t>
            </a:r>
            <a:endParaRPr lang="en-US" altLang="en-US" sz="2400" i="1"/>
          </a:p>
        </p:txBody>
      </p:sp>
      <p:sp>
        <p:nvSpPr>
          <p:cNvPr id="134148" name="Text Box 5">
            <a:extLst>
              <a:ext uri="{FF2B5EF4-FFF2-40B4-BE49-F238E27FC236}">
                <a16:creationId xmlns:a16="http://schemas.microsoft.com/office/drawing/2014/main" id="{56F374FC-4175-EF49-B37E-F407473EC5D6}"/>
              </a:ext>
            </a:extLst>
          </p:cNvPr>
          <p:cNvSpPr txBox="1">
            <a:spLocks noChangeArrowheads="1"/>
          </p:cNvSpPr>
          <p:nvPr/>
        </p:nvSpPr>
        <p:spPr bwMode="auto">
          <a:xfrm>
            <a:off x="0" y="2743200"/>
            <a:ext cx="4264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Burlington, on monkton quartzite</a:t>
            </a:r>
          </a:p>
        </p:txBody>
      </p:sp>
      <p:sp>
        <p:nvSpPr>
          <p:cNvPr id="134149" name="Text Box 6">
            <a:extLst>
              <a:ext uri="{FF2B5EF4-FFF2-40B4-BE49-F238E27FC236}">
                <a16:creationId xmlns:a16="http://schemas.microsoft.com/office/drawing/2014/main" id="{93022FF4-AB60-AF49-A817-C358F0BC08BF}"/>
              </a:ext>
            </a:extLst>
          </p:cNvPr>
          <p:cNvSpPr txBox="1">
            <a:spLocks noChangeArrowheads="1"/>
          </p:cNvSpPr>
          <p:nvPr/>
        </p:nvSpPr>
        <p:spPr bwMode="auto">
          <a:xfrm>
            <a:off x="5181600" y="762000"/>
            <a:ext cx="28336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Lowell, on serpentine</a:t>
            </a:r>
          </a:p>
        </p:txBody>
      </p:sp>
    </p:spTree>
    <p:extLst>
      <p:ext uri="{BB962C8B-B14F-4D97-AF65-F5344CB8AC3E}">
        <p14:creationId xmlns:p14="http://schemas.microsoft.com/office/powerpoint/2010/main" val="271073726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ext Box 2">
            <a:extLst>
              <a:ext uri="{FF2B5EF4-FFF2-40B4-BE49-F238E27FC236}">
                <a16:creationId xmlns:a16="http://schemas.microsoft.com/office/drawing/2014/main" id="{BF06AEE7-0A5B-DF49-B6BC-1E8B98980D1D}"/>
              </a:ext>
            </a:extLst>
          </p:cNvPr>
          <p:cNvSpPr txBox="1">
            <a:spLocks noChangeArrowheads="1"/>
          </p:cNvSpPr>
          <p:nvPr/>
        </p:nvSpPr>
        <p:spPr bwMode="auto">
          <a:xfrm>
            <a:off x="533400" y="152400"/>
            <a:ext cx="7620000"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Beth Howard on </a:t>
            </a:r>
            <a:r>
              <a:rPr lang="en-US" altLang="en-US" sz="2400" i="1"/>
              <a:t>Asplenium trichomanes</a:t>
            </a:r>
            <a:r>
              <a:rPr lang="en-US" altLang="en-US" sz="2400"/>
              <a:t>:</a:t>
            </a:r>
            <a:r>
              <a:rPr lang="en-US" altLang="en-US" sz="2400" i="1"/>
              <a:t> </a:t>
            </a:r>
          </a:p>
          <a:p>
            <a:pPr>
              <a:spcBef>
                <a:spcPct val="0"/>
              </a:spcBef>
              <a:buFont typeface="Times" pitchFamily="2" charset="0"/>
              <a:buChar char="•"/>
            </a:pPr>
            <a:r>
              <a:rPr lang="en-US" altLang="en-US" sz="2400"/>
              <a:t>The two Vermont cytotypes are distinctly different.  </a:t>
            </a:r>
          </a:p>
          <a:p>
            <a:pPr>
              <a:spcBef>
                <a:spcPct val="0"/>
              </a:spcBef>
              <a:buFont typeface="Times" pitchFamily="2" charset="0"/>
              <a:buChar char="•"/>
            </a:pPr>
            <a:r>
              <a:rPr lang="en-US" altLang="en-US" sz="2400"/>
              <a:t>The tetraploid has all the isozyme bands of the diploid - but it also always has an additional band.</a:t>
            </a:r>
          </a:p>
          <a:p>
            <a:pPr>
              <a:spcBef>
                <a:spcPct val="0"/>
              </a:spcBef>
              <a:buFont typeface="Times" pitchFamily="2" charset="0"/>
              <a:buChar char="•"/>
            </a:pPr>
            <a:r>
              <a:rPr lang="en-US" altLang="en-US" sz="2400"/>
              <a:t>An allopolyploid origin for the tetraploid seems likely.</a:t>
            </a:r>
          </a:p>
        </p:txBody>
      </p:sp>
      <p:pic>
        <p:nvPicPr>
          <p:cNvPr id="140290" name="Picture 3">
            <a:extLst>
              <a:ext uri="{FF2B5EF4-FFF2-40B4-BE49-F238E27FC236}">
                <a16:creationId xmlns:a16="http://schemas.microsoft.com/office/drawing/2014/main" id="{E6E09930-C01F-714D-B4D5-240E93F37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2133600"/>
            <a:ext cx="3657600" cy="199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1" name="Picture 4">
            <a:extLst>
              <a:ext uri="{FF2B5EF4-FFF2-40B4-BE49-F238E27FC236}">
                <a16:creationId xmlns:a16="http://schemas.microsoft.com/office/drawing/2014/main" id="{938A5C40-E3A4-7147-80EF-D8A0CA2E3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8400" y="4191000"/>
            <a:ext cx="3986213"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41814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09" name="Picture 1">
            <a:extLst>
              <a:ext uri="{FF2B5EF4-FFF2-40B4-BE49-F238E27FC236}">
                <a16:creationId xmlns:a16="http://schemas.microsoft.com/office/drawing/2014/main" id="{2EEE0F92-CC19-A14C-B329-50B2896E0D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500" y="1968500"/>
            <a:ext cx="8496300" cy="290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1010" name="TextBox 2">
            <a:extLst>
              <a:ext uri="{FF2B5EF4-FFF2-40B4-BE49-F238E27FC236}">
                <a16:creationId xmlns:a16="http://schemas.microsoft.com/office/drawing/2014/main" id="{95BAB848-9226-6846-92AC-9D21736C77CE}"/>
              </a:ext>
            </a:extLst>
          </p:cNvPr>
          <p:cNvSpPr txBox="1">
            <a:spLocks noChangeArrowheads="1"/>
          </p:cNvSpPr>
          <p:nvPr/>
        </p:nvSpPr>
        <p:spPr bwMode="auto">
          <a:xfrm>
            <a:off x="793750" y="152400"/>
            <a:ext cx="75438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trnL-F haplotypes in Mediterranean </a:t>
            </a:r>
            <a:r>
              <a:rPr lang="en-US" altLang="en-US" sz="2400" i="1"/>
              <a:t>Âsplenium</a:t>
            </a:r>
            <a:r>
              <a:rPr lang="en-US" altLang="en-US" sz="2400"/>
              <a:t>: </a:t>
            </a:r>
          </a:p>
          <a:p>
            <a:pPr>
              <a:spcBef>
                <a:spcPct val="0"/>
              </a:spcBef>
              <a:buFontTx/>
              <a:buNone/>
            </a:pPr>
            <a:r>
              <a:rPr lang="en-US" altLang="en-US" sz="2400" i="1"/>
              <a:t>A. petrarchae</a:t>
            </a:r>
            <a:r>
              <a:rPr lang="en-US" altLang="en-US" sz="2400"/>
              <a:t> subsp. </a:t>
            </a:r>
            <a:r>
              <a:rPr lang="en-US" altLang="en-US" sz="2400" i="1"/>
              <a:t>bivalens</a:t>
            </a:r>
            <a:r>
              <a:rPr lang="en-US" altLang="en-US" sz="2400"/>
              <a:t> (PP)</a:t>
            </a:r>
          </a:p>
          <a:p>
            <a:pPr>
              <a:spcBef>
                <a:spcPct val="0"/>
              </a:spcBef>
              <a:buFontTx/>
              <a:buNone/>
            </a:pPr>
            <a:r>
              <a:rPr lang="en-US" altLang="en-US" sz="2400" i="1"/>
              <a:t>A. protomajoricum</a:t>
            </a:r>
            <a:r>
              <a:rPr lang="en-US" altLang="en-US" sz="2400"/>
              <a:t> (FP)  </a:t>
            </a:r>
          </a:p>
          <a:p>
            <a:pPr>
              <a:spcBef>
                <a:spcPct val="0"/>
              </a:spcBef>
              <a:buFontTx/>
              <a:buNone/>
            </a:pPr>
            <a:r>
              <a:rPr lang="en-US" altLang="en-US" sz="2400" i="1"/>
              <a:t>A. majoricum</a:t>
            </a:r>
            <a:r>
              <a:rPr lang="en-US" altLang="en-US" sz="2400"/>
              <a:t> (FFPP) </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7" name="Picture 1" descr="hunt2011.tiff">
            <a:extLst>
              <a:ext uri="{FF2B5EF4-FFF2-40B4-BE49-F238E27FC236}">
                <a16:creationId xmlns:a16="http://schemas.microsoft.com/office/drawing/2014/main" id="{A4521984-5AE3-0843-87D9-B4B2BAE7B2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838200"/>
            <a:ext cx="8610600" cy="531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3058" name="TextBox 2">
            <a:extLst>
              <a:ext uri="{FF2B5EF4-FFF2-40B4-BE49-F238E27FC236}">
                <a16:creationId xmlns:a16="http://schemas.microsoft.com/office/drawing/2014/main" id="{FF82AFD7-0AD7-C841-A4C9-20A7A577B871}"/>
              </a:ext>
            </a:extLst>
          </p:cNvPr>
          <p:cNvSpPr txBox="1">
            <a:spLocks noChangeArrowheads="1"/>
          </p:cNvSpPr>
          <p:nvPr/>
        </p:nvSpPr>
        <p:spPr bwMode="auto">
          <a:xfrm>
            <a:off x="152400" y="0"/>
            <a:ext cx="87630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Geography of the trnL-F haplotypes:  </a:t>
            </a:r>
            <a:r>
              <a:rPr lang="en-US" altLang="en-US" sz="2400" i="1"/>
              <a:t>A. petrarchae</a:t>
            </a:r>
            <a:r>
              <a:rPr lang="en-US" altLang="en-US" sz="2400"/>
              <a:t> subsp. </a:t>
            </a:r>
            <a:r>
              <a:rPr lang="en-US" altLang="en-US" sz="2400" i="1"/>
              <a:t>bivalens</a:t>
            </a:r>
            <a:r>
              <a:rPr lang="en-US" altLang="en-US" sz="2400"/>
              <a:t> (PB), </a:t>
            </a:r>
            <a:r>
              <a:rPr lang="en-US" altLang="en-US" sz="2400" i="1"/>
              <a:t>A. protomajoricum</a:t>
            </a:r>
            <a:r>
              <a:rPr lang="en-US" altLang="en-US" sz="2400"/>
              <a:t> (PM) and </a:t>
            </a:r>
            <a:r>
              <a:rPr lang="en-US" altLang="en-US" sz="2400" i="1"/>
              <a:t>A. majoricum</a:t>
            </a:r>
            <a:r>
              <a:rPr lang="en-US" altLang="en-US" sz="2400"/>
              <a:t> (M) </a:t>
            </a:r>
          </a:p>
        </p:txBody>
      </p:sp>
      <p:sp>
        <p:nvSpPr>
          <p:cNvPr id="173059" name="TextBox 3">
            <a:extLst>
              <a:ext uri="{FF2B5EF4-FFF2-40B4-BE49-F238E27FC236}">
                <a16:creationId xmlns:a16="http://schemas.microsoft.com/office/drawing/2014/main" id="{1FFA89A6-500F-2A40-B115-717DBB22CCCC}"/>
              </a:ext>
            </a:extLst>
          </p:cNvPr>
          <p:cNvSpPr txBox="1">
            <a:spLocks noChangeArrowheads="1"/>
          </p:cNvSpPr>
          <p:nvPr/>
        </p:nvSpPr>
        <p:spPr bwMode="auto">
          <a:xfrm>
            <a:off x="1524000" y="6172200"/>
            <a:ext cx="6448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Genomes: 2x PB is PP, 2x PM is FP, 4x M is FFPP</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Rectangle 2">
            <a:extLst>
              <a:ext uri="{FF2B5EF4-FFF2-40B4-BE49-F238E27FC236}">
                <a16:creationId xmlns:a16="http://schemas.microsoft.com/office/drawing/2014/main" id="{6E766B82-7676-3444-BF2A-384B969CFB6E}"/>
              </a:ext>
            </a:extLst>
          </p:cNvPr>
          <p:cNvSpPr>
            <a:spLocks noChangeArrowheads="1"/>
          </p:cNvSpPr>
          <p:nvPr/>
        </p:nvSpPr>
        <p:spPr bwMode="auto">
          <a:xfrm>
            <a:off x="0" y="0"/>
            <a:ext cx="9144000" cy="6858000"/>
          </a:xfrm>
          <a:prstGeom prst="rect">
            <a:avLst/>
          </a:prstGeom>
          <a:solidFill>
            <a:srgbClr val="8E8EE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174082" name="Text Box 3">
            <a:extLst>
              <a:ext uri="{FF2B5EF4-FFF2-40B4-BE49-F238E27FC236}">
                <a16:creationId xmlns:a16="http://schemas.microsoft.com/office/drawing/2014/main" id="{4B73E795-2A42-9C42-9FD8-E986A622CC31}"/>
              </a:ext>
            </a:extLst>
          </p:cNvPr>
          <p:cNvSpPr txBox="1">
            <a:spLocks noChangeArrowheads="1"/>
          </p:cNvSpPr>
          <p:nvPr/>
        </p:nvSpPr>
        <p:spPr bwMode="auto">
          <a:xfrm>
            <a:off x="152400" y="0"/>
            <a:ext cx="8991600" cy="600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endParaRPr lang="en-US" altLang="en-US" sz="2000"/>
          </a:p>
          <a:p>
            <a:pPr algn="ctr">
              <a:spcBef>
                <a:spcPct val="0"/>
              </a:spcBef>
              <a:buFontTx/>
              <a:buNone/>
            </a:pPr>
            <a:r>
              <a:rPr lang="en-US" altLang="en-US" sz="2800" b="1"/>
              <a:t>On Polyploidy</a:t>
            </a:r>
            <a:endParaRPr lang="en-US" altLang="en-US" sz="2000"/>
          </a:p>
          <a:p>
            <a:pPr>
              <a:spcBef>
                <a:spcPct val="0"/>
              </a:spcBef>
              <a:buFontTx/>
              <a:buNone/>
            </a:pPr>
            <a:endParaRPr lang="en-US" altLang="en-US" sz="2000"/>
          </a:p>
          <a:p>
            <a:pPr>
              <a:spcBef>
                <a:spcPct val="0"/>
              </a:spcBef>
              <a:buFontTx/>
              <a:buNone/>
            </a:pPr>
            <a:r>
              <a:rPr lang="en-US" altLang="en-US" sz="2000"/>
              <a:t>1. The Basics: Manton</a:t>
            </a:r>
            <a:r>
              <a:rPr lang="ja-JP" altLang="en-US" sz="2000">
                <a:latin typeface="Arial" panose="020B0604020202020204" pitchFamily="34" charset="0"/>
              </a:rPr>
              <a:t>’</a:t>
            </a:r>
            <a:r>
              <a:rPr lang="en-US" altLang="ja-JP" sz="2000"/>
              <a:t>s </a:t>
            </a:r>
            <a:r>
              <a:rPr lang="en-US" altLang="ja-JP" sz="2000" i="1"/>
              <a:t>Polystichum aculeatum</a:t>
            </a:r>
          </a:p>
          <a:p>
            <a:pPr>
              <a:spcBef>
                <a:spcPct val="0"/>
              </a:spcBef>
              <a:buFontTx/>
              <a:buNone/>
            </a:pPr>
            <a:r>
              <a:rPr lang="en-US" altLang="en-US" sz="2000"/>
              <a:t>2. Wagner</a:t>
            </a:r>
            <a:r>
              <a:rPr lang="ja-JP" altLang="en-US" sz="2000">
                <a:latin typeface="Arial" panose="020B0604020202020204" pitchFamily="34" charset="0"/>
              </a:rPr>
              <a:t>’</a:t>
            </a:r>
            <a:r>
              <a:rPr lang="en-US" altLang="ja-JP" sz="2000"/>
              <a:t>s Appalachian aspleniums</a:t>
            </a:r>
          </a:p>
          <a:p>
            <a:pPr>
              <a:spcBef>
                <a:spcPct val="0"/>
              </a:spcBef>
              <a:buFontTx/>
              <a:buNone/>
            </a:pPr>
            <a:r>
              <a:rPr lang="en-US" altLang="en-US" sz="2000"/>
              <a:t>3. Multiple Origin – Werth/Sigel </a:t>
            </a:r>
            <a:endParaRPr lang="en-US" altLang="en-US" sz="2000">
              <a:solidFill>
                <a:srgbClr val="FF0000"/>
              </a:solidFill>
            </a:endParaRPr>
          </a:p>
          <a:p>
            <a:pPr>
              <a:spcBef>
                <a:spcPct val="0"/>
              </a:spcBef>
              <a:buFontTx/>
              <a:buNone/>
            </a:pPr>
            <a:r>
              <a:rPr lang="en-US" altLang="en-US" sz="2000"/>
              <a:t>4. Mechanics</a:t>
            </a:r>
          </a:p>
          <a:p>
            <a:pPr>
              <a:spcBef>
                <a:spcPct val="0"/>
              </a:spcBef>
              <a:buFontTx/>
              <a:buNone/>
            </a:pPr>
            <a:r>
              <a:rPr lang="en-US" altLang="en-US" sz="2000"/>
              <a:t>   a. persistence of hybrids – </a:t>
            </a:r>
            <a:r>
              <a:rPr lang="en-US" altLang="en-US" sz="2000" i="1"/>
              <a:t>Osmunda </a:t>
            </a:r>
            <a:r>
              <a:rPr lang="en-US" altLang="en-US" sz="2000">
                <a:latin typeface="Helvetica" pitchFamily="2" charset="0"/>
              </a:rPr>
              <a:t>X</a:t>
            </a:r>
            <a:r>
              <a:rPr lang="en-US" altLang="en-US" sz="2000" i="1"/>
              <a:t> ruggii</a:t>
            </a:r>
          </a:p>
          <a:p>
            <a:pPr>
              <a:spcBef>
                <a:spcPct val="0"/>
              </a:spcBef>
              <a:buFontTx/>
              <a:buNone/>
            </a:pPr>
            <a:r>
              <a:rPr lang="en-US" altLang="en-US" sz="2000"/>
              <a:t>   b. nondisjunction</a:t>
            </a:r>
          </a:p>
          <a:p>
            <a:pPr>
              <a:spcBef>
                <a:spcPct val="0"/>
              </a:spcBef>
              <a:buFontTx/>
              <a:buNone/>
            </a:pPr>
            <a:r>
              <a:rPr lang="en-US" altLang="en-US" sz="2000"/>
              <a:t>	i. somatic –</a:t>
            </a:r>
          </a:p>
          <a:p>
            <a:pPr>
              <a:spcBef>
                <a:spcPct val="0"/>
              </a:spcBef>
              <a:buFontTx/>
              <a:buNone/>
            </a:pPr>
            <a:r>
              <a:rPr lang="en-US" altLang="en-US" sz="2000"/>
              <a:t>	   Tryon &amp; Butters - </a:t>
            </a:r>
            <a:r>
              <a:rPr lang="en-US" altLang="en-US" sz="2000" i="1"/>
              <a:t>Woodsia</a:t>
            </a:r>
            <a:endParaRPr lang="en-US" altLang="en-US" sz="2000"/>
          </a:p>
          <a:p>
            <a:pPr>
              <a:spcBef>
                <a:spcPct val="0"/>
              </a:spcBef>
              <a:buFontTx/>
              <a:buNone/>
            </a:pPr>
            <a:r>
              <a:rPr lang="en-US" altLang="en-US" sz="2000"/>
              <a:t>	   Schneller - </a:t>
            </a:r>
            <a:r>
              <a:rPr lang="en-US" altLang="en-US" sz="2000" i="1"/>
              <a:t>Athyrium</a:t>
            </a:r>
            <a:endParaRPr lang="en-US" altLang="en-US" sz="2000"/>
          </a:p>
          <a:p>
            <a:pPr>
              <a:spcBef>
                <a:spcPct val="0"/>
              </a:spcBef>
              <a:buFontTx/>
              <a:buNone/>
            </a:pPr>
            <a:r>
              <a:rPr lang="en-US" altLang="en-US" sz="2000"/>
              <a:t>	ii. reproductive – </a:t>
            </a:r>
          </a:p>
          <a:p>
            <a:pPr>
              <a:spcBef>
                <a:spcPct val="0"/>
              </a:spcBef>
              <a:buFontTx/>
              <a:buNone/>
            </a:pPr>
            <a:r>
              <a:rPr lang="en-US" altLang="en-US" sz="2000"/>
              <a:t>	   Morzenti – Pseudosporogenesis</a:t>
            </a:r>
            <a:endParaRPr lang="en-US" altLang="en-US" sz="2000" i="1"/>
          </a:p>
          <a:p>
            <a:pPr>
              <a:spcBef>
                <a:spcPct val="0"/>
              </a:spcBef>
              <a:buFontTx/>
              <a:buNone/>
            </a:pPr>
            <a:r>
              <a:rPr lang="en-US" altLang="en-US" sz="2000"/>
              <a:t>	   Gastony – </a:t>
            </a:r>
            <a:r>
              <a:rPr lang="en-US" altLang="en-US" sz="2000" i="1"/>
              <a:t>Asplenium plenum </a:t>
            </a:r>
            <a:r>
              <a:rPr lang="en-US" altLang="en-US" sz="2000"/>
              <a:t>origin</a:t>
            </a:r>
            <a:endParaRPr lang="en-US" altLang="en-US" sz="2000">
              <a:solidFill>
                <a:srgbClr val="FF0000"/>
              </a:solidFill>
            </a:endParaRPr>
          </a:p>
          <a:p>
            <a:pPr>
              <a:spcBef>
                <a:spcPct val="0"/>
              </a:spcBef>
              <a:buFontTx/>
              <a:buNone/>
            </a:pPr>
            <a:r>
              <a:rPr lang="en-US" altLang="en-US" sz="2000"/>
              <a:t>5. Autopolyploidy</a:t>
            </a:r>
          </a:p>
          <a:p>
            <a:pPr>
              <a:spcBef>
                <a:spcPct val="0"/>
              </a:spcBef>
              <a:buFontTx/>
              <a:buNone/>
            </a:pPr>
            <a:r>
              <a:rPr lang="en-US" altLang="en-US" sz="2000"/>
              <a:t>	Manton - </a:t>
            </a:r>
            <a:r>
              <a:rPr lang="en-US" altLang="en-US" sz="2000" i="1"/>
              <a:t>Osmunda</a:t>
            </a:r>
            <a:r>
              <a:rPr lang="en-US" altLang="en-US" sz="2000"/>
              <a:t> </a:t>
            </a:r>
          </a:p>
          <a:p>
            <a:pPr>
              <a:spcBef>
                <a:spcPct val="0"/>
              </a:spcBef>
              <a:buFontTx/>
              <a:buNone/>
            </a:pPr>
            <a:r>
              <a:rPr lang="en-US" altLang="en-US" sz="2000"/>
              <a:t>	Bouharmont and Howard – </a:t>
            </a:r>
            <a:r>
              <a:rPr lang="en-US" altLang="en-US" sz="2000" i="1"/>
              <a:t>Asplenium trichomanes</a:t>
            </a:r>
          </a:p>
          <a:p>
            <a:pPr>
              <a:spcBef>
                <a:spcPct val="0"/>
              </a:spcBef>
              <a:buFontTx/>
              <a:buNone/>
            </a:pPr>
            <a:endParaRPr lang="en-US" altLang="en-US" sz="2000" i="1"/>
          </a:p>
        </p:txBody>
      </p:sp>
      <p:pic>
        <p:nvPicPr>
          <p:cNvPr id="4" name="Picture 3">
            <a:extLst>
              <a:ext uri="{FF2B5EF4-FFF2-40B4-BE49-F238E27FC236}">
                <a16:creationId xmlns:a16="http://schemas.microsoft.com/office/drawing/2014/main" id="{75FC1283-96F2-E745-8DDB-F85D2839F2BA}"/>
              </a:ext>
            </a:extLst>
          </p:cNvPr>
          <p:cNvPicPr>
            <a:picLocks noChangeAspect="1"/>
          </p:cNvPicPr>
          <p:nvPr/>
        </p:nvPicPr>
        <p:blipFill>
          <a:blip r:embed="rId3"/>
          <a:stretch>
            <a:fillRect/>
          </a:stretch>
        </p:blipFill>
        <p:spPr>
          <a:xfrm rot="5400000" flipV="1">
            <a:off x="2962253" y="676253"/>
            <a:ext cx="6858000" cy="5505494"/>
          </a:xfrm>
          <a:prstGeom prst="rect">
            <a:avLst/>
          </a:prstGeom>
        </p:spPr>
      </p:pic>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2540DC-86EE-E242-9AC2-8CAD6CA0FE47}"/>
              </a:ext>
            </a:extLst>
          </p:cNvPr>
          <p:cNvSpPr txBox="1"/>
          <p:nvPr/>
        </p:nvSpPr>
        <p:spPr>
          <a:xfrm>
            <a:off x="914400" y="1295400"/>
            <a:ext cx="2438400" cy="1938992"/>
          </a:xfrm>
          <a:prstGeom prst="rect">
            <a:avLst/>
          </a:prstGeom>
          <a:noFill/>
        </p:spPr>
        <p:txBody>
          <a:bodyPr wrap="square" rtlCol="0">
            <a:spAutoFit/>
          </a:bodyPr>
          <a:lstStyle/>
          <a:p>
            <a:r>
              <a:rPr lang="en-US" sz="4000"/>
              <a:t>SET ASIDE 2021</a:t>
            </a:r>
          </a:p>
        </p:txBody>
      </p:sp>
      <p:pic>
        <p:nvPicPr>
          <p:cNvPr id="5" name="Picture 4">
            <a:extLst>
              <a:ext uri="{FF2B5EF4-FFF2-40B4-BE49-F238E27FC236}">
                <a16:creationId xmlns:a16="http://schemas.microsoft.com/office/drawing/2014/main" id="{233B1422-D842-244D-A59D-F699D06238F9}"/>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303688233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5615E6-10B0-AA44-A084-E3F6CCFE404F}"/>
              </a:ext>
            </a:extLst>
          </p:cNvPr>
          <p:cNvSpPr txBox="1"/>
          <p:nvPr/>
        </p:nvSpPr>
        <p:spPr>
          <a:xfrm>
            <a:off x="2057400" y="2209800"/>
            <a:ext cx="5625258" cy="769441"/>
          </a:xfrm>
          <a:prstGeom prst="rect">
            <a:avLst/>
          </a:prstGeom>
          <a:noFill/>
        </p:spPr>
        <p:txBody>
          <a:bodyPr wrap="none" rtlCol="0">
            <a:spAutoFit/>
          </a:bodyPr>
          <a:lstStyle/>
          <a:p>
            <a:r>
              <a:rPr lang="en-US" sz="4400"/>
              <a:t>IRREGULAR SPORES</a:t>
            </a:r>
          </a:p>
        </p:txBody>
      </p:sp>
    </p:spTree>
    <p:extLst>
      <p:ext uri="{BB962C8B-B14F-4D97-AF65-F5344CB8AC3E}">
        <p14:creationId xmlns:p14="http://schemas.microsoft.com/office/powerpoint/2010/main" val="35979068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B8557B-D533-7D44-9F92-FBF074CEEB03}"/>
              </a:ext>
            </a:extLst>
          </p:cNvPr>
          <p:cNvPicPr>
            <a:picLocks noChangeAspect="1"/>
          </p:cNvPicPr>
          <p:nvPr/>
        </p:nvPicPr>
        <p:blipFill>
          <a:blip r:embed="rId2"/>
          <a:stretch>
            <a:fillRect/>
          </a:stretch>
        </p:blipFill>
        <p:spPr>
          <a:xfrm>
            <a:off x="495300" y="1114425"/>
            <a:ext cx="8153400" cy="4886325"/>
          </a:xfrm>
          <a:prstGeom prst="rect">
            <a:avLst/>
          </a:prstGeom>
        </p:spPr>
      </p:pic>
      <p:pic>
        <p:nvPicPr>
          <p:cNvPr id="4" name="Picture 3">
            <a:extLst>
              <a:ext uri="{FF2B5EF4-FFF2-40B4-BE49-F238E27FC236}">
                <a16:creationId xmlns:a16="http://schemas.microsoft.com/office/drawing/2014/main" id="{9A0AB646-AC51-F347-943F-B0B0904AF8E4}"/>
              </a:ext>
            </a:extLst>
          </p:cNvPr>
          <p:cNvPicPr>
            <a:picLocks noChangeAspect="1"/>
          </p:cNvPicPr>
          <p:nvPr/>
        </p:nvPicPr>
        <p:blipFill>
          <a:blip r:embed="rId3"/>
          <a:stretch>
            <a:fillRect/>
          </a:stretch>
        </p:blipFill>
        <p:spPr>
          <a:xfrm>
            <a:off x="2774450" y="3823571"/>
            <a:ext cx="396620" cy="999083"/>
          </a:xfrm>
          <a:prstGeom prst="rect">
            <a:avLst/>
          </a:prstGeom>
        </p:spPr>
      </p:pic>
      <p:pic>
        <p:nvPicPr>
          <p:cNvPr id="5" name="Picture 4">
            <a:extLst>
              <a:ext uri="{FF2B5EF4-FFF2-40B4-BE49-F238E27FC236}">
                <a16:creationId xmlns:a16="http://schemas.microsoft.com/office/drawing/2014/main" id="{39A50498-4AA4-D14A-9E1C-8525AFC15170}"/>
              </a:ext>
            </a:extLst>
          </p:cNvPr>
          <p:cNvPicPr>
            <a:picLocks noChangeAspect="1"/>
          </p:cNvPicPr>
          <p:nvPr/>
        </p:nvPicPr>
        <p:blipFill>
          <a:blip r:embed="rId4"/>
          <a:stretch>
            <a:fillRect/>
          </a:stretch>
        </p:blipFill>
        <p:spPr>
          <a:xfrm>
            <a:off x="2650019" y="1838278"/>
            <a:ext cx="393578" cy="999083"/>
          </a:xfrm>
          <a:prstGeom prst="rect">
            <a:avLst/>
          </a:prstGeom>
        </p:spPr>
      </p:pic>
      <p:pic>
        <p:nvPicPr>
          <p:cNvPr id="6" name="Picture 5">
            <a:extLst>
              <a:ext uri="{FF2B5EF4-FFF2-40B4-BE49-F238E27FC236}">
                <a16:creationId xmlns:a16="http://schemas.microsoft.com/office/drawing/2014/main" id="{162A372D-2ED9-0F44-A9B7-A86F60418F94}"/>
              </a:ext>
            </a:extLst>
          </p:cNvPr>
          <p:cNvPicPr>
            <a:picLocks noChangeAspect="1"/>
          </p:cNvPicPr>
          <p:nvPr/>
        </p:nvPicPr>
        <p:blipFill>
          <a:blip r:embed="rId5"/>
          <a:stretch>
            <a:fillRect/>
          </a:stretch>
        </p:blipFill>
        <p:spPr>
          <a:xfrm>
            <a:off x="4392546" y="2561953"/>
            <a:ext cx="395677" cy="999083"/>
          </a:xfrm>
          <a:prstGeom prst="rect">
            <a:avLst/>
          </a:prstGeom>
        </p:spPr>
      </p:pic>
      <p:pic>
        <p:nvPicPr>
          <p:cNvPr id="7" name="Picture 6">
            <a:extLst>
              <a:ext uri="{FF2B5EF4-FFF2-40B4-BE49-F238E27FC236}">
                <a16:creationId xmlns:a16="http://schemas.microsoft.com/office/drawing/2014/main" id="{D9CEC260-03A1-7041-9C5A-096C9FCB496F}"/>
              </a:ext>
            </a:extLst>
          </p:cNvPr>
          <p:cNvPicPr>
            <a:picLocks noChangeAspect="1"/>
          </p:cNvPicPr>
          <p:nvPr/>
        </p:nvPicPr>
        <p:blipFill>
          <a:blip r:embed="rId6"/>
          <a:stretch>
            <a:fillRect/>
          </a:stretch>
        </p:blipFill>
        <p:spPr>
          <a:xfrm>
            <a:off x="4929407" y="1660479"/>
            <a:ext cx="359679" cy="901474"/>
          </a:xfrm>
          <a:prstGeom prst="rect">
            <a:avLst/>
          </a:prstGeom>
        </p:spPr>
      </p:pic>
      <p:pic>
        <p:nvPicPr>
          <p:cNvPr id="8" name="Picture 7">
            <a:extLst>
              <a:ext uri="{FF2B5EF4-FFF2-40B4-BE49-F238E27FC236}">
                <a16:creationId xmlns:a16="http://schemas.microsoft.com/office/drawing/2014/main" id="{642BF89B-A52E-934E-BD75-C3E51B0991B8}"/>
              </a:ext>
            </a:extLst>
          </p:cNvPr>
          <p:cNvPicPr>
            <a:picLocks noChangeAspect="1"/>
          </p:cNvPicPr>
          <p:nvPr/>
        </p:nvPicPr>
        <p:blipFill>
          <a:blip r:embed="rId7"/>
          <a:stretch>
            <a:fillRect/>
          </a:stretch>
        </p:blipFill>
        <p:spPr>
          <a:xfrm>
            <a:off x="7986985" y="1191849"/>
            <a:ext cx="920930" cy="2002021"/>
          </a:xfrm>
          <a:prstGeom prst="rect">
            <a:avLst/>
          </a:prstGeom>
        </p:spPr>
      </p:pic>
      <p:sp>
        <p:nvSpPr>
          <p:cNvPr id="9" name="Rectangle 8">
            <a:extLst>
              <a:ext uri="{FF2B5EF4-FFF2-40B4-BE49-F238E27FC236}">
                <a16:creationId xmlns:a16="http://schemas.microsoft.com/office/drawing/2014/main" id="{EAD5056B-FA39-8042-809C-2D49CA86B53A}"/>
              </a:ext>
            </a:extLst>
          </p:cNvPr>
          <p:cNvSpPr/>
          <p:nvPr/>
        </p:nvSpPr>
        <p:spPr>
          <a:xfrm>
            <a:off x="372414" y="144217"/>
            <a:ext cx="5037786" cy="415498"/>
          </a:xfrm>
          <a:prstGeom prst="rect">
            <a:avLst/>
          </a:prstGeom>
        </p:spPr>
        <p:txBody>
          <a:bodyPr wrap="square">
            <a:spAutoFit/>
          </a:bodyPr>
          <a:lstStyle/>
          <a:p>
            <a:r>
              <a:rPr lang="en-US" sz="2100">
                <a:latin typeface="Times New Roman" panose="02020603050405020304" pitchFamily="18" charset="0"/>
                <a:ea typeface="Times New Roman" panose="02020603050405020304" pitchFamily="18" charset="0"/>
              </a:rPr>
              <a:t>Cerro de la Muerte hybrid data</a:t>
            </a:r>
            <a:endParaRPr lang="en-US" sz="2100"/>
          </a:p>
        </p:txBody>
      </p:sp>
    </p:spTree>
    <p:extLst>
      <p:ext uri="{BB962C8B-B14F-4D97-AF65-F5344CB8AC3E}">
        <p14:creationId xmlns:p14="http://schemas.microsoft.com/office/powerpoint/2010/main" val="104842448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3" name="Picture 2">
            <a:extLst>
              <a:ext uri="{FF2B5EF4-FFF2-40B4-BE49-F238E27FC236}">
                <a16:creationId xmlns:a16="http://schemas.microsoft.com/office/drawing/2014/main" id="{A09C17B9-5073-9047-A8AB-BD450F479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304800"/>
            <a:ext cx="3932238" cy="609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6194" name="Text Box 3">
            <a:extLst>
              <a:ext uri="{FF2B5EF4-FFF2-40B4-BE49-F238E27FC236}">
                <a16:creationId xmlns:a16="http://schemas.microsoft.com/office/drawing/2014/main" id="{CA88081F-816A-BA4C-9206-99E1B7191546}"/>
              </a:ext>
            </a:extLst>
          </p:cNvPr>
          <p:cNvSpPr txBox="1">
            <a:spLocks noChangeArrowheads="1"/>
          </p:cNvSpPr>
          <p:nvPr/>
        </p:nvSpPr>
        <p:spPr bwMode="auto">
          <a:xfrm>
            <a:off x="0" y="0"/>
            <a:ext cx="47244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Bouharmont </a:t>
            </a:r>
            <a:r>
              <a:rPr lang="en-US" altLang="en-US" sz="2400" i="1"/>
              <a:t>Asplenium trichomanes </a:t>
            </a:r>
            <a:r>
              <a:rPr lang="en-US" altLang="en-US" sz="2400"/>
              <a:t>is an autotetraploid</a:t>
            </a:r>
            <a:r>
              <a:rPr lang="en-US" altLang="en-US" sz="2400" i="1"/>
              <a:t>: </a:t>
            </a:r>
            <a:r>
              <a:rPr lang="en-US" altLang="en-US" sz="2400"/>
              <a:t>he argued that the artificial diploid makes good spores most of the time.</a:t>
            </a:r>
          </a:p>
        </p:txBody>
      </p:sp>
      <p:sp>
        <p:nvSpPr>
          <p:cNvPr id="136195" name="Text Box 4">
            <a:extLst>
              <a:ext uri="{FF2B5EF4-FFF2-40B4-BE49-F238E27FC236}">
                <a16:creationId xmlns:a16="http://schemas.microsoft.com/office/drawing/2014/main" id="{5865AADD-714A-0E44-ACE0-E0F05349F3A0}"/>
              </a:ext>
            </a:extLst>
          </p:cNvPr>
          <p:cNvSpPr txBox="1">
            <a:spLocks noChangeArrowheads="1"/>
          </p:cNvSpPr>
          <p:nvPr/>
        </p:nvSpPr>
        <p:spPr bwMode="auto">
          <a:xfrm>
            <a:off x="3603625" y="1363663"/>
            <a:ext cx="2873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endParaRPr lang="en-US" altLang="en-US" sz="2400"/>
          </a:p>
        </p:txBody>
      </p:sp>
      <p:sp>
        <p:nvSpPr>
          <p:cNvPr id="136196" name="Text Box 5">
            <a:extLst>
              <a:ext uri="{FF2B5EF4-FFF2-40B4-BE49-F238E27FC236}">
                <a16:creationId xmlns:a16="http://schemas.microsoft.com/office/drawing/2014/main" id="{17042BEE-644B-5F49-AB7E-CA489CBB649B}"/>
              </a:ext>
            </a:extLst>
          </p:cNvPr>
          <p:cNvSpPr txBox="1">
            <a:spLocks noChangeArrowheads="1"/>
          </p:cNvSpPr>
          <p:nvPr/>
        </p:nvSpPr>
        <p:spPr bwMode="auto">
          <a:xfrm>
            <a:off x="2286000" y="1722438"/>
            <a:ext cx="21447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spores of tetraploid</a:t>
            </a:r>
          </a:p>
        </p:txBody>
      </p:sp>
      <p:sp>
        <p:nvSpPr>
          <p:cNvPr id="136197" name="Text Box 6">
            <a:extLst>
              <a:ext uri="{FF2B5EF4-FFF2-40B4-BE49-F238E27FC236}">
                <a16:creationId xmlns:a16="http://schemas.microsoft.com/office/drawing/2014/main" id="{BD0917FE-69A5-4848-8F2A-3145B97ECC52}"/>
              </a:ext>
            </a:extLst>
          </p:cNvPr>
          <p:cNvSpPr txBox="1">
            <a:spLocks noChangeArrowheads="1"/>
          </p:cNvSpPr>
          <p:nvPr/>
        </p:nvSpPr>
        <p:spPr bwMode="auto">
          <a:xfrm>
            <a:off x="1676400" y="3932238"/>
            <a:ext cx="28019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spores of artificial diploid</a:t>
            </a:r>
          </a:p>
        </p:txBody>
      </p:sp>
      <p:sp>
        <p:nvSpPr>
          <p:cNvPr id="136198" name="Text Box 7">
            <a:extLst>
              <a:ext uri="{FF2B5EF4-FFF2-40B4-BE49-F238E27FC236}">
                <a16:creationId xmlns:a16="http://schemas.microsoft.com/office/drawing/2014/main" id="{6E447780-9165-1041-8542-25AE560F5B83}"/>
              </a:ext>
            </a:extLst>
          </p:cNvPr>
          <p:cNvSpPr txBox="1">
            <a:spLocks noChangeArrowheads="1"/>
          </p:cNvSpPr>
          <p:nvPr/>
        </p:nvSpPr>
        <p:spPr bwMode="auto">
          <a:xfrm>
            <a:off x="1828800" y="5913438"/>
            <a:ext cx="24066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spores of wild diploid</a:t>
            </a:r>
          </a:p>
        </p:txBody>
      </p:sp>
    </p:spTree>
    <p:extLst>
      <p:ext uri="{BB962C8B-B14F-4D97-AF65-F5344CB8AC3E}">
        <p14:creationId xmlns:p14="http://schemas.microsoft.com/office/powerpoint/2010/main" val="84315494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1" name="Picture 2">
            <a:extLst>
              <a:ext uri="{FF2B5EF4-FFF2-40B4-BE49-F238E27FC236}">
                <a16:creationId xmlns:a16="http://schemas.microsoft.com/office/drawing/2014/main" id="{A0C17973-019F-3C40-8212-DC08D5F29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0" y="2514600"/>
            <a:ext cx="2425700" cy="27305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38242" name="Picture 3">
            <a:extLst>
              <a:ext uri="{FF2B5EF4-FFF2-40B4-BE49-F238E27FC236}">
                <a16:creationId xmlns:a16="http://schemas.microsoft.com/office/drawing/2014/main" id="{4954FB07-7E84-4344-B6CB-224FF85E0D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 y="2438400"/>
            <a:ext cx="2063750" cy="22796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38243" name="Picture 4">
            <a:extLst>
              <a:ext uri="{FF2B5EF4-FFF2-40B4-BE49-F238E27FC236}">
                <a16:creationId xmlns:a16="http://schemas.microsoft.com/office/drawing/2014/main" id="{AAC6270D-6450-8140-A3EA-1590C1974D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400" y="4419600"/>
            <a:ext cx="1855788" cy="1743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38244" name="Text Box 5">
            <a:extLst>
              <a:ext uri="{FF2B5EF4-FFF2-40B4-BE49-F238E27FC236}">
                <a16:creationId xmlns:a16="http://schemas.microsoft.com/office/drawing/2014/main" id="{8D9D22B4-284D-284E-886B-9E77DE908288}"/>
              </a:ext>
            </a:extLst>
          </p:cNvPr>
          <p:cNvSpPr txBox="1">
            <a:spLocks noChangeArrowheads="1"/>
          </p:cNvSpPr>
          <p:nvPr/>
        </p:nvSpPr>
        <p:spPr bwMode="auto">
          <a:xfrm>
            <a:off x="533400" y="152400"/>
            <a:ext cx="7620000"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Bouharmont on </a:t>
            </a:r>
            <a:r>
              <a:rPr lang="en-US" altLang="en-US" sz="2400" i="1"/>
              <a:t>Asplenium trichomanes: </a:t>
            </a:r>
          </a:p>
          <a:p>
            <a:pPr>
              <a:spcBef>
                <a:spcPct val="0"/>
              </a:spcBef>
              <a:buFont typeface="Times" pitchFamily="2" charset="0"/>
              <a:buChar char="•"/>
            </a:pPr>
            <a:r>
              <a:rPr lang="en-US" altLang="en-US" sz="2400"/>
              <a:t>The artificial diploid shows mostly bivalents (pairs) in Meiosis I.  </a:t>
            </a:r>
          </a:p>
          <a:p>
            <a:pPr>
              <a:spcBef>
                <a:spcPct val="0"/>
              </a:spcBef>
              <a:buFont typeface="Times" pitchFamily="2" charset="0"/>
              <a:buChar char="•"/>
            </a:pPr>
            <a:r>
              <a:rPr lang="en-US" altLang="en-US" sz="2400"/>
              <a:t>The result is typical sporangia with about 64 spores, many of which are well-formed</a:t>
            </a:r>
          </a:p>
        </p:txBody>
      </p:sp>
      <p:sp>
        <p:nvSpPr>
          <p:cNvPr id="2" name="TextBox 1">
            <a:extLst>
              <a:ext uri="{FF2B5EF4-FFF2-40B4-BE49-F238E27FC236}">
                <a16:creationId xmlns:a16="http://schemas.microsoft.com/office/drawing/2014/main" id="{67DA08ED-8D6A-8848-A2AD-F87723EE56DD}"/>
              </a:ext>
            </a:extLst>
          </p:cNvPr>
          <p:cNvSpPr txBox="1"/>
          <p:nvPr/>
        </p:nvSpPr>
        <p:spPr>
          <a:xfrm>
            <a:off x="1322773" y="5442012"/>
            <a:ext cx="2907784" cy="461665"/>
          </a:xfrm>
          <a:prstGeom prst="rect">
            <a:avLst/>
          </a:prstGeom>
          <a:noFill/>
        </p:spPr>
        <p:txBody>
          <a:bodyPr wrap="none" rtlCol="0">
            <a:spAutoFit/>
          </a:bodyPr>
          <a:lstStyle/>
          <a:p>
            <a:r>
              <a:rPr lang="en-US">
                <a:solidFill>
                  <a:srgbClr val="FF0000"/>
                </a:solidFill>
              </a:rPr>
              <a:t>BUT ARE THEY????</a:t>
            </a:r>
          </a:p>
        </p:txBody>
      </p:sp>
    </p:spTree>
    <p:extLst>
      <p:ext uri="{BB962C8B-B14F-4D97-AF65-F5344CB8AC3E}">
        <p14:creationId xmlns:p14="http://schemas.microsoft.com/office/powerpoint/2010/main" val="1166564497"/>
      </p:ext>
    </p:extLst>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 b="0" i="0" u="none" strike="noStrike" cap="none" normalizeH="0" baseline="0">
            <a:ln>
              <a:noFill/>
            </a:ln>
            <a:solidFill>
              <a:srgbClr val="000000"/>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 b="0" i="0" u="none" strike="noStrike" cap="none" normalizeH="0" baseline="0">
            <a:ln>
              <a:noFill/>
            </a:ln>
            <a:solidFill>
              <a:srgbClr val="000000"/>
            </a:solidFill>
            <a:effectLst/>
            <a:latin typeface="Times" charset="0"/>
            <a:ea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5010</TotalTime>
  <Words>5243</Words>
  <Application>Microsoft Macintosh PowerPoint</Application>
  <PresentationFormat>On-screen Show (4:3)</PresentationFormat>
  <Paragraphs>935</Paragraphs>
  <Slides>120</Slides>
  <Notes>80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120</vt:i4>
      </vt:variant>
    </vt:vector>
  </HeadingPairs>
  <TitlesOfParts>
    <vt:vector size="128" baseType="lpstr">
      <vt:lpstr>Arial</vt:lpstr>
      <vt:lpstr>Calibri</vt:lpstr>
      <vt:lpstr>Courier</vt:lpstr>
      <vt:lpstr>Helvetica</vt:lpstr>
      <vt:lpstr>Palatino</vt:lpstr>
      <vt:lpstr>Times</vt:lpstr>
      <vt:lpstr>Times New Roman</vt:lpstr>
      <vt:lpstr>Blank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Polystichum braunii ’s two nuclear genomes both have these characteristics.</vt:lpstr>
      <vt:lpstr>P. braunii: progenitors still not found, indications are that one  was American and one Asian.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Isozymes: TPI sums proposed eastern North American campyloptera progenitors</vt:lpstr>
      <vt:lpstr>Amplified Fragment Length Polymorphism (AFLP)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뿿_</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Trial User</dc:creator>
  <cp:lastModifiedBy>David Barrington</cp:lastModifiedBy>
  <cp:revision>124</cp:revision>
  <dcterms:created xsi:type="dcterms:W3CDTF">2014-01-30T16:46:35Z</dcterms:created>
  <dcterms:modified xsi:type="dcterms:W3CDTF">2023-03-20T15:41:04Z</dcterms:modified>
</cp:coreProperties>
</file>