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77"/>
  </p:notesMasterIdLst>
  <p:handoutMasterIdLst>
    <p:handoutMasterId r:id="rId78"/>
  </p:handoutMasterIdLst>
  <p:sldIdLst>
    <p:sldId id="422" r:id="rId2"/>
    <p:sldId id="343" r:id="rId3"/>
    <p:sldId id="344" r:id="rId4"/>
    <p:sldId id="397" r:id="rId5"/>
    <p:sldId id="345" r:id="rId6"/>
    <p:sldId id="346" r:id="rId7"/>
    <p:sldId id="347" r:id="rId8"/>
    <p:sldId id="348" r:id="rId9"/>
    <p:sldId id="349" r:id="rId10"/>
    <p:sldId id="423" r:id="rId11"/>
    <p:sldId id="413" r:id="rId12"/>
    <p:sldId id="407" r:id="rId13"/>
    <p:sldId id="403" r:id="rId14"/>
    <p:sldId id="436" r:id="rId15"/>
    <p:sldId id="435" r:id="rId16"/>
    <p:sldId id="448" r:id="rId17"/>
    <p:sldId id="354" r:id="rId18"/>
    <p:sldId id="405" r:id="rId19"/>
    <p:sldId id="357" r:id="rId20"/>
    <p:sldId id="404" r:id="rId21"/>
    <p:sldId id="358" r:id="rId22"/>
    <p:sldId id="359" r:id="rId23"/>
    <p:sldId id="319" r:id="rId24"/>
    <p:sldId id="318" r:id="rId25"/>
    <p:sldId id="400" r:id="rId26"/>
    <p:sldId id="444" r:id="rId27"/>
    <p:sldId id="447" r:id="rId28"/>
    <p:sldId id="434" r:id="rId29"/>
    <p:sldId id="445" r:id="rId30"/>
    <p:sldId id="257" r:id="rId31"/>
    <p:sldId id="449" r:id="rId32"/>
    <p:sldId id="315" r:id="rId33"/>
    <p:sldId id="316" r:id="rId34"/>
    <p:sldId id="424" r:id="rId35"/>
    <p:sldId id="408" r:id="rId36"/>
    <p:sldId id="305" r:id="rId37"/>
    <p:sldId id="394" r:id="rId38"/>
    <p:sldId id="395" r:id="rId39"/>
    <p:sldId id="396" r:id="rId40"/>
    <p:sldId id="393" r:id="rId41"/>
    <p:sldId id="437" r:id="rId42"/>
    <p:sldId id="399" r:id="rId43"/>
    <p:sldId id="417" r:id="rId44"/>
    <p:sldId id="418" r:id="rId45"/>
    <p:sldId id="416" r:id="rId46"/>
    <p:sldId id="440" r:id="rId47"/>
    <p:sldId id="419" r:id="rId48"/>
    <p:sldId id="307" r:id="rId49"/>
    <p:sldId id="308" r:id="rId50"/>
    <p:sldId id="309" r:id="rId51"/>
    <p:sldId id="390" r:id="rId52"/>
    <p:sldId id="306" r:id="rId53"/>
    <p:sldId id="425" r:id="rId54"/>
    <p:sldId id="433" r:id="rId55"/>
    <p:sldId id="432" r:id="rId56"/>
    <p:sldId id="427" r:id="rId57"/>
    <p:sldId id="428" r:id="rId58"/>
    <p:sldId id="442" r:id="rId59"/>
    <p:sldId id="441" r:id="rId60"/>
    <p:sldId id="431" r:id="rId61"/>
    <p:sldId id="430" r:id="rId62"/>
    <p:sldId id="429" r:id="rId63"/>
    <p:sldId id="450" r:id="rId64"/>
    <p:sldId id="420" r:id="rId65"/>
    <p:sldId id="426" r:id="rId66"/>
    <p:sldId id="439" r:id="rId67"/>
    <p:sldId id="415" r:id="rId68"/>
    <p:sldId id="414" r:id="rId69"/>
    <p:sldId id="410" r:id="rId70"/>
    <p:sldId id="412" r:id="rId71"/>
    <p:sldId id="421" r:id="rId72"/>
    <p:sldId id="406" r:id="rId73"/>
    <p:sldId id="443" r:id="rId74"/>
    <p:sldId id="402" r:id="rId75"/>
    <p:sldId id="438" r:id="rId7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" pitchFamily="2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8621"/>
    <p:restoredTop sz="94708"/>
  </p:normalViewPr>
  <p:slideViewPr>
    <p:cSldViewPr>
      <p:cViewPr varScale="1">
        <p:scale>
          <a:sx n="151" d="100"/>
          <a:sy n="151" d="100"/>
        </p:scale>
        <p:origin x="2160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" d="100"/>
        <a:sy n="20" d="100"/>
      </p:scale>
      <p:origin x="0" y="0"/>
    </p:cViewPr>
  </p:notesTextViewPr>
  <p:sorterViewPr>
    <p:cViewPr>
      <p:scale>
        <a:sx n="1" d="1"/>
        <a:sy n="1" d="1"/>
      </p:scale>
      <p:origin x="0" y="864"/>
    </p:cViewPr>
  </p:sorterViewPr>
  <p:notesViewPr>
    <p:cSldViewPr>
      <p:cViewPr varScale="1">
        <p:scale>
          <a:sx n="121" d="100"/>
          <a:sy n="121" d="100"/>
        </p:scale>
        <p:origin x="3240" y="16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handoutMaster" Target="handoutMasters/handoutMaster1.xml"/><Relationship Id="rId8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FB4862-2D99-7643-A874-4AF1EBBC02E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FEB444-E242-5C43-819E-8572F8314E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fld id="{319781BE-6927-FD42-98D8-726A6817B213}" type="datetimeFigureOut">
              <a:rPr lang="en-US"/>
              <a:pPr>
                <a:defRPr/>
              </a:pPr>
              <a:t>3/20/23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26653-F904-AD4E-8E39-EB87B8BBD7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48C163-0D75-A247-8120-D67B23BA2FF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C4DDA96-0044-A442-A382-23F0282A7DC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A31C02B9-D047-8E4C-9213-F450B9EC666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345BB2AB-3C2C-DB46-9D9E-08BBE882692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DAF93225-1042-3844-BBBA-6ABB2EACAE0E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B21BD638-FD3C-0B47-906A-9CD69EC39CE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x-none" noProof="0"/>
              <a:t>Click to edit Master text styles</a:t>
            </a:r>
          </a:p>
          <a:p>
            <a:pPr lvl="1"/>
            <a:r>
              <a:rPr lang="en-US" altLang="x-none" noProof="0"/>
              <a:t>Second level</a:t>
            </a:r>
          </a:p>
          <a:p>
            <a:pPr lvl="2"/>
            <a:r>
              <a:rPr lang="en-US" altLang="x-none" noProof="0"/>
              <a:t>Third level</a:t>
            </a:r>
          </a:p>
          <a:p>
            <a:pPr lvl="3"/>
            <a:r>
              <a:rPr lang="en-US" altLang="x-none" noProof="0"/>
              <a:t>Fourth level</a:t>
            </a:r>
          </a:p>
          <a:p>
            <a:pPr lvl="4"/>
            <a:r>
              <a:rPr lang="en-US" altLang="x-none" noProof="0"/>
              <a:t>Fifth level</a:t>
            </a:r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978A7691-68B9-4943-A5CC-9C901696991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81E22B31-8573-2949-A8DA-2ACF1781EF1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106AD42-C2DC-7045-ABB1-DF740D205F2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>
            <a:extLst>
              <a:ext uri="{FF2B5EF4-FFF2-40B4-BE49-F238E27FC236}">
                <a16:creationId xmlns:a16="http://schemas.microsoft.com/office/drawing/2014/main" id="{BA9F32A8-FAE1-1343-ABEA-C195756206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FA283ECA-C3F3-3345-B0DC-EEE7026A87A9}" type="slidenum">
              <a:rPr lang="en-US" altLang="en-US" sz="1200"/>
              <a:pPr/>
              <a:t>1</a:t>
            </a:fld>
            <a:endParaRPr lang="en-US" altLang="en-US" sz="1200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E40F62BA-6521-7E43-88F1-DC046353E5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4A8F9A45-24D5-7F44-A86C-094CCEE73A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slidedd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>
            <a:extLst>
              <a:ext uri="{FF2B5EF4-FFF2-40B4-BE49-F238E27FC236}">
                <a16:creationId xmlns:a16="http://schemas.microsoft.com/office/drawing/2014/main" id="{FB9E2669-E6E7-B64E-9C5A-E4FAD49594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67CC75CC-07DD-8D4E-8E88-F779355F0B56}" type="slidenum">
              <a:rPr lang="en-US" altLang="en-US" sz="1200"/>
              <a:pPr/>
              <a:t>2</a:t>
            </a:fld>
            <a:endParaRPr lang="en-US" altLang="en-US" sz="1200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ECC926CC-709A-6D4A-AA23-B8E9140F7E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8469310-890C-E14B-8414-18219BFD60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>
            <a:extLst>
              <a:ext uri="{FF2B5EF4-FFF2-40B4-BE49-F238E27FC236}">
                <a16:creationId xmlns:a16="http://schemas.microsoft.com/office/drawing/2014/main" id="{F057D452-A86D-1A45-A98C-683CF805F5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A95DCFF5-C3C0-334B-80F4-6B59E8C90283}" type="slidenum">
              <a:rPr lang="en-US" altLang="en-US" sz="1200"/>
              <a:pPr/>
              <a:t>3</a:t>
            </a:fld>
            <a:endParaRPr lang="en-US" altLang="en-US" sz="1200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75BB118C-5C16-954A-BD0C-1C68B9C33A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2C8F421A-168B-CA47-AC0A-FB9D17A56D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>
            <a:extLst>
              <a:ext uri="{FF2B5EF4-FFF2-40B4-BE49-F238E27FC236}">
                <a16:creationId xmlns:a16="http://schemas.microsoft.com/office/drawing/2014/main" id="{A22A697F-A7C0-0340-B634-FFA110F933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4DFC0429-E910-964C-8963-8B4DD83F2B0A}" type="slidenum">
              <a:rPr lang="en-US" altLang="en-US" sz="1200"/>
              <a:pPr/>
              <a:t>4</a:t>
            </a:fld>
            <a:endParaRPr lang="en-US" altLang="en-US" sz="1200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39EDA6B4-7033-DA47-8D8F-4635A22347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FA08A92-9750-C947-A17D-2666CE7CFD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>
            <a:extLst>
              <a:ext uri="{FF2B5EF4-FFF2-40B4-BE49-F238E27FC236}">
                <a16:creationId xmlns:a16="http://schemas.microsoft.com/office/drawing/2014/main" id="{5C96A238-2080-0C48-880F-1E55C8200F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27EC8048-265B-B94E-9AEF-12C99287A2DC}" type="slidenum">
              <a:rPr lang="en-US" altLang="en-US" sz="1200"/>
              <a:pPr/>
              <a:t>5</a:t>
            </a:fld>
            <a:endParaRPr lang="en-US" altLang="en-US" sz="1200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2D1F7F1B-6A29-C642-8F1D-DB985107D0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97F0559E-81F7-BA41-AF44-2EAF725790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>
            <a:extLst>
              <a:ext uri="{FF2B5EF4-FFF2-40B4-BE49-F238E27FC236}">
                <a16:creationId xmlns:a16="http://schemas.microsoft.com/office/drawing/2014/main" id="{EBEA18A7-A45B-A740-8C84-D806C60F63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63BE101D-AB8F-D145-B734-275AE2A94BB6}" type="slidenum">
              <a:rPr lang="en-US" altLang="en-US" sz="1200"/>
              <a:pPr/>
              <a:t>6</a:t>
            </a:fld>
            <a:endParaRPr lang="en-US" altLang="en-US" sz="1200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E8FC0294-87B9-644D-80F3-537C7A9EFC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BD565E18-104C-8D47-A207-FA76950859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>
            <a:extLst>
              <a:ext uri="{FF2B5EF4-FFF2-40B4-BE49-F238E27FC236}">
                <a16:creationId xmlns:a16="http://schemas.microsoft.com/office/drawing/2014/main" id="{6E2D98FC-16CA-6346-8E87-A7731538E7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0C6002D-3871-6142-B532-D448532A05A1}" type="slidenum">
              <a:rPr lang="en-US" altLang="en-US" sz="1200"/>
              <a:pPr/>
              <a:t>7</a:t>
            </a:fld>
            <a:endParaRPr lang="en-US" altLang="en-US" sz="1200"/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629D270B-C4EF-3942-98AE-2CB4B87069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C6BB952E-E307-834A-B6C1-6FB778EF01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>
            <a:extLst>
              <a:ext uri="{FF2B5EF4-FFF2-40B4-BE49-F238E27FC236}">
                <a16:creationId xmlns:a16="http://schemas.microsoft.com/office/drawing/2014/main" id="{36C13218-4F16-CE4A-B8D8-881C87EE4F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ACCF32FB-3CD3-4B4F-A3FA-1B4AFDFFC7A0}" type="slidenum">
              <a:rPr lang="en-US" altLang="en-US" sz="1200"/>
              <a:pPr/>
              <a:t>8</a:t>
            </a:fld>
            <a:endParaRPr lang="en-US" altLang="en-US" sz="1200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CB1249A0-6BDF-0F4F-8E31-D2433C1574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F81A5AD7-3AC4-E842-B93C-51FD2D4035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>
            <a:extLst>
              <a:ext uri="{FF2B5EF4-FFF2-40B4-BE49-F238E27FC236}">
                <a16:creationId xmlns:a16="http://schemas.microsoft.com/office/drawing/2014/main" id="{1A2BA68B-B9DE-DC48-85A7-99A9B3D733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DAA6BFF9-C097-0542-AA6F-9A22A3AC2B6D}" type="slidenum">
              <a:rPr lang="en-US" altLang="en-US" sz="1200"/>
              <a:pPr/>
              <a:t>9</a:t>
            </a:fld>
            <a:endParaRPr lang="en-US" altLang="en-US" sz="1200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A1037FA1-2C39-8240-B621-2B817921E14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954B888C-11DE-114C-BD2F-5173EC9A9C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>
            <a:extLst>
              <a:ext uri="{FF2B5EF4-FFF2-40B4-BE49-F238E27FC236}">
                <a16:creationId xmlns:a16="http://schemas.microsoft.com/office/drawing/2014/main" id="{8302AAC3-5DBC-D742-943E-73D2FE2C65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A9E6D27A-0543-D04F-9906-8F3D730E62CE}" type="slidenum">
              <a:rPr lang="en-US" altLang="en-US" sz="1200"/>
              <a:pPr/>
              <a:t>10</a:t>
            </a:fld>
            <a:endParaRPr lang="en-US" altLang="en-US" sz="1200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59253C33-2F7E-8D4F-9D50-7213256F6B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0B51DFE3-8BBF-7C4F-8CB6-C77B1DF2CB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>
            <a:extLst>
              <a:ext uri="{FF2B5EF4-FFF2-40B4-BE49-F238E27FC236}">
                <a16:creationId xmlns:a16="http://schemas.microsoft.com/office/drawing/2014/main" id="{1F4F5155-4278-CF46-8170-F3590B8137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77200E82-63A8-3D4F-858F-3139D491EDE9}" type="slidenum">
              <a:rPr lang="en-US" altLang="en-US" sz="1200"/>
              <a:pPr/>
              <a:t>12</a:t>
            </a:fld>
            <a:endParaRPr lang="en-US" altLang="en-US" sz="1200"/>
          </a:p>
        </p:txBody>
      </p:sp>
      <p:sp>
        <p:nvSpPr>
          <p:cNvPr id="50178" name="Rectangle 2">
            <a:extLst>
              <a:ext uri="{FF2B5EF4-FFF2-40B4-BE49-F238E27FC236}">
                <a16:creationId xmlns:a16="http://schemas.microsoft.com/office/drawing/2014/main" id="{B64ACDCD-ED15-BF41-BDB7-43DB9262C8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AE4565A3-CD11-F24B-B6E1-DB25F671A0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>
            <a:extLst>
              <a:ext uri="{FF2B5EF4-FFF2-40B4-BE49-F238E27FC236}">
                <a16:creationId xmlns:a16="http://schemas.microsoft.com/office/drawing/2014/main" id="{2EDDA1F6-C344-4649-B525-A5550C513A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F6391F0C-D70F-C149-AE45-55ACA63E7A06}" type="slidenum">
              <a:rPr lang="en-US" altLang="en-US" sz="1200"/>
              <a:pPr/>
              <a:t>13</a:t>
            </a:fld>
            <a:endParaRPr lang="en-US" altLang="en-US" sz="1200"/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B5C9A904-2F2F-3B49-ADA5-64D2866A4C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B25874C8-0DF1-F240-8388-6286648196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23 II,77 I 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>
            <a:extLst>
              <a:ext uri="{FF2B5EF4-FFF2-40B4-BE49-F238E27FC236}">
                <a16:creationId xmlns:a16="http://schemas.microsoft.com/office/drawing/2014/main" id="{BA9F32A8-FAE1-1343-ABEA-C195756206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FA283ECA-C3F3-3345-B0DC-EEE7026A87A9}" type="slidenum">
              <a:rPr lang="en-US" altLang="en-US" sz="1200"/>
              <a:pPr/>
              <a:t>16</a:t>
            </a:fld>
            <a:endParaRPr lang="en-US" altLang="en-US" sz="1200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E40F62BA-6521-7E43-88F1-DC046353E5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4A8F9A45-24D5-7F44-A86C-094CCEE73A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slidedd</a:t>
            </a:r>
          </a:p>
        </p:txBody>
      </p:sp>
    </p:spTree>
    <p:extLst>
      <p:ext uri="{BB962C8B-B14F-4D97-AF65-F5344CB8AC3E}">
        <p14:creationId xmlns:p14="http://schemas.microsoft.com/office/powerpoint/2010/main" val="10502552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>
            <a:extLst>
              <a:ext uri="{FF2B5EF4-FFF2-40B4-BE49-F238E27FC236}">
                <a16:creationId xmlns:a16="http://schemas.microsoft.com/office/drawing/2014/main" id="{B86BFB30-3CC2-6D41-9630-B4CF933DA7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3161CCA-83BF-8746-B9A8-E762C6746B82}" type="slidenum">
              <a:rPr lang="en-US" altLang="en-US" sz="1200"/>
              <a:pPr/>
              <a:t>17</a:t>
            </a:fld>
            <a:endParaRPr lang="en-US" altLang="en-US" sz="1200"/>
          </a:p>
        </p:txBody>
      </p:sp>
      <p:sp>
        <p:nvSpPr>
          <p:cNvPr id="55298" name="Rectangle 2">
            <a:extLst>
              <a:ext uri="{FF2B5EF4-FFF2-40B4-BE49-F238E27FC236}">
                <a16:creationId xmlns:a16="http://schemas.microsoft.com/office/drawing/2014/main" id="{EA19EE0A-C5E0-334B-B962-E0FDD97D5FB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5D76C51D-E115-4F49-971E-AF5F7A8F50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>
            <a:extLst>
              <a:ext uri="{FF2B5EF4-FFF2-40B4-BE49-F238E27FC236}">
                <a16:creationId xmlns:a16="http://schemas.microsoft.com/office/drawing/2014/main" id="{59C2C576-4364-5E4A-B84D-31D142F392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AD55A3C3-267C-4649-B358-60D1BF54B9B2}" type="slidenum">
              <a:rPr lang="en-US" altLang="en-US" sz="1200"/>
              <a:pPr/>
              <a:t>18</a:t>
            </a:fld>
            <a:endParaRPr lang="en-US" altLang="en-US" sz="1200"/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0A59B8AE-7D8C-334C-B9D1-9BF699A7B3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2BEB9B13-24A2-E044-8DCB-6655384C56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>
            <a:extLst>
              <a:ext uri="{FF2B5EF4-FFF2-40B4-BE49-F238E27FC236}">
                <a16:creationId xmlns:a16="http://schemas.microsoft.com/office/drawing/2014/main" id="{75D504A0-B122-4D41-B653-3E192102BA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F3B60BEC-F999-BC43-BA45-D48BFEB67416}" type="slidenum">
              <a:rPr lang="en-US" altLang="en-US" sz="1200"/>
              <a:pPr/>
              <a:t>19</a:t>
            </a:fld>
            <a:endParaRPr lang="en-US" altLang="en-US" sz="1200"/>
          </a:p>
        </p:txBody>
      </p:sp>
      <p:sp>
        <p:nvSpPr>
          <p:cNvPr id="59394" name="Rectangle 2">
            <a:extLst>
              <a:ext uri="{FF2B5EF4-FFF2-40B4-BE49-F238E27FC236}">
                <a16:creationId xmlns:a16="http://schemas.microsoft.com/office/drawing/2014/main" id="{3A87C220-47BE-194B-BE17-5AFB61BCCD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A489E1E8-DDDE-2342-B385-E4C2B41447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>
            <a:extLst>
              <a:ext uri="{FF2B5EF4-FFF2-40B4-BE49-F238E27FC236}">
                <a16:creationId xmlns:a16="http://schemas.microsoft.com/office/drawing/2014/main" id="{F4D3E61E-C0F1-064F-8249-E1033912DF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A9019020-B8CD-9B4F-B381-E739EFC4B21F}" type="slidenum">
              <a:rPr lang="en-US" altLang="en-US" sz="1200"/>
              <a:pPr/>
              <a:t>20</a:t>
            </a:fld>
            <a:endParaRPr lang="en-US" altLang="en-US" sz="1200"/>
          </a:p>
        </p:txBody>
      </p:sp>
      <p:sp>
        <p:nvSpPr>
          <p:cNvPr id="61442" name="Rectangle 2">
            <a:extLst>
              <a:ext uri="{FF2B5EF4-FFF2-40B4-BE49-F238E27FC236}">
                <a16:creationId xmlns:a16="http://schemas.microsoft.com/office/drawing/2014/main" id="{1D8E411D-5815-834F-9363-6D91E61772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ACBF0530-1137-BB4F-82F9-10F465AA57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>
            <a:extLst>
              <a:ext uri="{FF2B5EF4-FFF2-40B4-BE49-F238E27FC236}">
                <a16:creationId xmlns:a16="http://schemas.microsoft.com/office/drawing/2014/main" id="{39217E9B-A29B-ED45-8F6A-5325AB565A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E8F26A10-973A-2746-AA32-1DA41993A1C1}" type="slidenum">
              <a:rPr lang="en-US" altLang="en-US" sz="1200"/>
              <a:pPr/>
              <a:t>21</a:t>
            </a:fld>
            <a:endParaRPr lang="en-US" altLang="en-US" sz="1200"/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4DFCE833-071B-814B-811D-3C34B96EF6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85048350-EDB8-0D46-8FB5-57C9B73B91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7">
            <a:extLst>
              <a:ext uri="{FF2B5EF4-FFF2-40B4-BE49-F238E27FC236}">
                <a16:creationId xmlns:a16="http://schemas.microsoft.com/office/drawing/2014/main" id="{7017654F-F3A3-144B-B66F-F35C1A321A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D6694A64-D64B-8744-B852-A1CBD57BEF81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65538" name="Rectangle 2">
            <a:extLst>
              <a:ext uri="{FF2B5EF4-FFF2-40B4-BE49-F238E27FC236}">
                <a16:creationId xmlns:a16="http://schemas.microsoft.com/office/drawing/2014/main" id="{7108BB7C-E7C6-FF41-B41A-DCA88CA51A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74B286DB-7278-1247-9413-60B102F641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7">
            <a:extLst>
              <a:ext uri="{FF2B5EF4-FFF2-40B4-BE49-F238E27FC236}">
                <a16:creationId xmlns:a16="http://schemas.microsoft.com/office/drawing/2014/main" id="{7FBDB7B2-4B74-2445-B89E-D95D717870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866EC3B8-688C-5841-B47F-58851FE19E4E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67586" name="Rectangle 2">
            <a:extLst>
              <a:ext uri="{FF2B5EF4-FFF2-40B4-BE49-F238E27FC236}">
                <a16:creationId xmlns:a16="http://schemas.microsoft.com/office/drawing/2014/main" id="{46242DB0-04A7-6F4E-A4E2-3C0B270DC2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8598C53C-260E-4342-9506-644132E3A1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7">
            <a:extLst>
              <a:ext uri="{FF2B5EF4-FFF2-40B4-BE49-F238E27FC236}">
                <a16:creationId xmlns:a16="http://schemas.microsoft.com/office/drawing/2014/main" id="{5EF3CD1E-7972-A14A-B4DC-87B9FE72EB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2343B6F2-9B4B-1140-B7CE-EA4A097165A7}" type="slidenum">
              <a:rPr lang="en-US" altLang="en-US" sz="1200"/>
              <a:pPr/>
              <a:t>24</a:t>
            </a:fld>
            <a:endParaRPr lang="en-US" altLang="en-US" sz="1200"/>
          </a:p>
        </p:txBody>
      </p:sp>
      <p:sp>
        <p:nvSpPr>
          <p:cNvPr id="69634" name="Rectangle 2">
            <a:extLst>
              <a:ext uri="{FF2B5EF4-FFF2-40B4-BE49-F238E27FC236}">
                <a16:creationId xmlns:a16="http://schemas.microsoft.com/office/drawing/2014/main" id="{D4326B2D-130F-D64E-9ECE-D0CAE6DB83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3833E029-6AB6-FF45-95E1-A04374304F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7">
            <a:extLst>
              <a:ext uri="{FF2B5EF4-FFF2-40B4-BE49-F238E27FC236}">
                <a16:creationId xmlns:a16="http://schemas.microsoft.com/office/drawing/2014/main" id="{5BC8C1E3-CD70-B548-AA9F-4059F0EAFFE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8D9EC990-4E07-404F-BB09-A475266A326C}" type="slidenum">
              <a:rPr lang="en-US" altLang="en-US" sz="1200"/>
              <a:pPr/>
              <a:t>25</a:t>
            </a:fld>
            <a:endParaRPr lang="en-US" altLang="en-US" sz="1200"/>
          </a:p>
        </p:txBody>
      </p:sp>
      <p:sp>
        <p:nvSpPr>
          <p:cNvPr id="71682" name="Rectangle 2">
            <a:extLst>
              <a:ext uri="{FF2B5EF4-FFF2-40B4-BE49-F238E27FC236}">
                <a16:creationId xmlns:a16="http://schemas.microsoft.com/office/drawing/2014/main" id="{9A4A7071-E6BE-A141-A9C3-4751708DC7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4D7D4553-0D98-514E-A157-4F915265D4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7">
            <a:extLst>
              <a:ext uri="{FF2B5EF4-FFF2-40B4-BE49-F238E27FC236}">
                <a16:creationId xmlns:a16="http://schemas.microsoft.com/office/drawing/2014/main" id="{D0963964-6158-7141-B202-F09C6CAD05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09783A73-E5FF-F741-B86E-74028982D235}" type="slidenum">
              <a:rPr lang="en-US" altLang="en-US" sz="1200"/>
              <a:pPr/>
              <a:t>26</a:t>
            </a:fld>
            <a:endParaRPr lang="en-US" altLang="en-US" sz="1200"/>
          </a:p>
        </p:txBody>
      </p:sp>
      <p:sp>
        <p:nvSpPr>
          <p:cNvPr id="83970" name="Rectangle 2">
            <a:extLst>
              <a:ext uri="{FF2B5EF4-FFF2-40B4-BE49-F238E27FC236}">
                <a16:creationId xmlns:a16="http://schemas.microsoft.com/office/drawing/2014/main" id="{6396FF2B-2425-F945-9CF0-E24441890F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69D46E71-C2B6-4A4A-AA9E-AB3E501909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2870676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>
            <a:extLst>
              <a:ext uri="{FF2B5EF4-FFF2-40B4-BE49-F238E27FC236}">
                <a16:creationId xmlns:a16="http://schemas.microsoft.com/office/drawing/2014/main" id="{8302AAC3-5DBC-D742-943E-73D2FE2C65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A9E6D27A-0543-D04F-9906-8F3D730E62CE}" type="slidenum">
              <a:rPr lang="en-US" altLang="en-US" sz="1200"/>
              <a:pPr/>
              <a:t>27</a:t>
            </a:fld>
            <a:endParaRPr lang="en-US" altLang="en-US" sz="1200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59253C33-2F7E-8D4F-9D50-7213256F6B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0B51DFE3-8BBF-7C4F-8CB6-C77B1DF2CB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  <p:extLst>
      <p:ext uri="{BB962C8B-B14F-4D97-AF65-F5344CB8AC3E}">
        <p14:creationId xmlns:p14="http://schemas.microsoft.com/office/powerpoint/2010/main" val="12768239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>
            <a:extLst>
              <a:ext uri="{FF2B5EF4-FFF2-40B4-BE49-F238E27FC236}">
                <a16:creationId xmlns:a16="http://schemas.microsoft.com/office/drawing/2014/main" id="{8302AAC3-5DBC-D742-943E-73D2FE2C65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A9E6D27A-0543-D04F-9906-8F3D730E62CE}" type="slidenum">
              <a:rPr lang="en-US" altLang="en-US" sz="1200"/>
              <a:pPr/>
              <a:t>31</a:t>
            </a:fld>
            <a:endParaRPr lang="en-US" altLang="en-US" sz="1200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59253C33-2F7E-8D4F-9D50-7213256F6B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0B51DFE3-8BBF-7C4F-8CB6-C77B1DF2CB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  <p:extLst>
      <p:ext uri="{BB962C8B-B14F-4D97-AF65-F5344CB8AC3E}">
        <p14:creationId xmlns:p14="http://schemas.microsoft.com/office/powerpoint/2010/main" val="17415251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7">
            <a:extLst>
              <a:ext uri="{FF2B5EF4-FFF2-40B4-BE49-F238E27FC236}">
                <a16:creationId xmlns:a16="http://schemas.microsoft.com/office/drawing/2014/main" id="{08F96E89-D984-E24A-8D2E-48F9CEC128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5D703E11-4A58-6547-B8EF-A80AF61AA631}" type="slidenum">
              <a:rPr lang="en-US" altLang="en-US" sz="1200"/>
              <a:pPr/>
              <a:t>32</a:t>
            </a:fld>
            <a:endParaRPr lang="en-US" altLang="en-US" sz="1200"/>
          </a:p>
        </p:txBody>
      </p:sp>
      <p:sp>
        <p:nvSpPr>
          <p:cNvPr id="73730" name="Rectangle 2">
            <a:extLst>
              <a:ext uri="{FF2B5EF4-FFF2-40B4-BE49-F238E27FC236}">
                <a16:creationId xmlns:a16="http://schemas.microsoft.com/office/drawing/2014/main" id="{931151FA-5DCD-C24D-9A5D-303F70642B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9CB12117-A9EE-C94B-98E5-C5311681D7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7">
            <a:extLst>
              <a:ext uri="{FF2B5EF4-FFF2-40B4-BE49-F238E27FC236}">
                <a16:creationId xmlns:a16="http://schemas.microsoft.com/office/drawing/2014/main" id="{D7F0F68F-14B3-DA47-BFFA-125FDE40B3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5DD6E586-ECA6-5943-BFF2-D4D249A25BF3}" type="slidenum">
              <a:rPr lang="en-US" altLang="en-US" sz="1200"/>
              <a:pPr/>
              <a:t>33</a:t>
            </a:fld>
            <a:endParaRPr lang="en-US" altLang="en-US" sz="1200"/>
          </a:p>
        </p:txBody>
      </p:sp>
      <p:sp>
        <p:nvSpPr>
          <p:cNvPr id="75778" name="Rectangle 2">
            <a:extLst>
              <a:ext uri="{FF2B5EF4-FFF2-40B4-BE49-F238E27FC236}">
                <a16:creationId xmlns:a16="http://schemas.microsoft.com/office/drawing/2014/main" id="{4EEC7297-855A-3843-B3E6-51F6842B4D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A7883FE8-9FC6-254C-ADC7-D02831D845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7">
            <a:extLst>
              <a:ext uri="{FF2B5EF4-FFF2-40B4-BE49-F238E27FC236}">
                <a16:creationId xmlns:a16="http://schemas.microsoft.com/office/drawing/2014/main" id="{DE1CD6B3-26B7-914C-A2E0-22149AE6B1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D48C7BE-A395-B044-BE2B-F7F7653FA8C9}" type="slidenum">
              <a:rPr lang="en-US" altLang="en-US" sz="1200"/>
              <a:pPr/>
              <a:t>34</a:t>
            </a:fld>
            <a:endParaRPr lang="en-US" altLang="en-US" sz="1200"/>
          </a:p>
        </p:txBody>
      </p:sp>
      <p:sp>
        <p:nvSpPr>
          <p:cNvPr id="77826" name="Rectangle 2">
            <a:extLst>
              <a:ext uri="{FF2B5EF4-FFF2-40B4-BE49-F238E27FC236}">
                <a16:creationId xmlns:a16="http://schemas.microsoft.com/office/drawing/2014/main" id="{66E232BF-E754-8B4A-A3F4-E97FE74068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357D9F56-0D79-A24A-BF1D-A469CB1553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7">
            <a:extLst>
              <a:ext uri="{FF2B5EF4-FFF2-40B4-BE49-F238E27FC236}">
                <a16:creationId xmlns:a16="http://schemas.microsoft.com/office/drawing/2014/main" id="{D30F3A8A-96E1-6E47-930C-BD35455F6B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5BA8B485-AC7A-6446-BBE5-42680B2D4E56}" type="slidenum">
              <a:rPr lang="en-US" altLang="en-US" sz="1200"/>
              <a:pPr/>
              <a:t>35</a:t>
            </a:fld>
            <a:endParaRPr lang="en-US" altLang="en-US" sz="1200"/>
          </a:p>
        </p:txBody>
      </p:sp>
      <p:sp>
        <p:nvSpPr>
          <p:cNvPr id="79874" name="Rectangle 2">
            <a:extLst>
              <a:ext uri="{FF2B5EF4-FFF2-40B4-BE49-F238E27FC236}">
                <a16:creationId xmlns:a16="http://schemas.microsoft.com/office/drawing/2014/main" id="{3EA17781-4AAA-AD43-B3FA-8E6E18AA24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091C7C9E-A7EF-8942-AB15-9B55B37D92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7">
            <a:extLst>
              <a:ext uri="{FF2B5EF4-FFF2-40B4-BE49-F238E27FC236}">
                <a16:creationId xmlns:a16="http://schemas.microsoft.com/office/drawing/2014/main" id="{A3918DC5-67A2-9342-90C1-4078BD9DF2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47EF58C5-BA18-AD46-B826-DEE82D2663BF}" type="slidenum">
              <a:rPr lang="en-US" altLang="en-US" sz="1200"/>
              <a:pPr/>
              <a:t>36</a:t>
            </a:fld>
            <a:endParaRPr lang="en-US" altLang="en-US" sz="1200"/>
          </a:p>
        </p:txBody>
      </p:sp>
      <p:sp>
        <p:nvSpPr>
          <p:cNvPr id="81922" name="Rectangle 2">
            <a:extLst>
              <a:ext uri="{FF2B5EF4-FFF2-40B4-BE49-F238E27FC236}">
                <a16:creationId xmlns:a16="http://schemas.microsoft.com/office/drawing/2014/main" id="{57D89BF7-930B-1349-882D-AA2747F24D7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5A37A8B1-44B6-FE46-A5A5-0535E9DD9E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7">
            <a:extLst>
              <a:ext uri="{FF2B5EF4-FFF2-40B4-BE49-F238E27FC236}">
                <a16:creationId xmlns:a16="http://schemas.microsoft.com/office/drawing/2014/main" id="{D0963964-6158-7141-B202-F09C6CAD05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09783A73-E5FF-F741-B86E-74028982D235}" type="slidenum">
              <a:rPr lang="en-US" altLang="en-US" sz="1200"/>
              <a:pPr/>
              <a:t>37</a:t>
            </a:fld>
            <a:endParaRPr lang="en-US" altLang="en-US" sz="1200"/>
          </a:p>
        </p:txBody>
      </p:sp>
      <p:sp>
        <p:nvSpPr>
          <p:cNvPr id="83970" name="Rectangle 2">
            <a:extLst>
              <a:ext uri="{FF2B5EF4-FFF2-40B4-BE49-F238E27FC236}">
                <a16:creationId xmlns:a16="http://schemas.microsoft.com/office/drawing/2014/main" id="{6396FF2B-2425-F945-9CF0-E24441890F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69D46E71-C2B6-4A4A-AA9E-AB3E501909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Rectangle 7">
            <a:extLst>
              <a:ext uri="{FF2B5EF4-FFF2-40B4-BE49-F238E27FC236}">
                <a16:creationId xmlns:a16="http://schemas.microsoft.com/office/drawing/2014/main" id="{D87EC763-54A6-7544-90BC-B45DB7742D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499AE557-9BE4-B446-A788-BBD75C93027E}" type="slidenum">
              <a:rPr lang="en-US" altLang="en-US" sz="1200"/>
              <a:pPr/>
              <a:t>38</a:t>
            </a:fld>
            <a:endParaRPr lang="en-US" altLang="en-US" sz="1200"/>
          </a:p>
        </p:txBody>
      </p:sp>
      <p:sp>
        <p:nvSpPr>
          <p:cNvPr id="86018" name="Rectangle 2">
            <a:extLst>
              <a:ext uri="{FF2B5EF4-FFF2-40B4-BE49-F238E27FC236}">
                <a16:creationId xmlns:a16="http://schemas.microsoft.com/office/drawing/2014/main" id="{B10F7166-D82B-874B-8EF1-9A17CF378E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6019" name="Rectangle 3">
            <a:extLst>
              <a:ext uri="{FF2B5EF4-FFF2-40B4-BE49-F238E27FC236}">
                <a16:creationId xmlns:a16="http://schemas.microsoft.com/office/drawing/2014/main" id="{171B7F34-0AFE-7748-BE27-D29ADD5C76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Slide Number Placeholder 7">
            <a:extLst>
              <a:ext uri="{FF2B5EF4-FFF2-40B4-BE49-F238E27FC236}">
                <a16:creationId xmlns:a16="http://schemas.microsoft.com/office/drawing/2014/main" id="{881ECE45-E558-AA4A-8599-7FA0100AB4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5D011068-892B-2346-AA55-AACB3406E445}" type="slidenum">
              <a:rPr lang="en-US" altLang="en-US" sz="1200"/>
              <a:pPr/>
              <a:t>39</a:t>
            </a:fld>
            <a:endParaRPr lang="en-US" altLang="en-US" sz="1200"/>
          </a:p>
        </p:txBody>
      </p:sp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B94198DF-5035-3E42-968B-E01F6D4381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FD24F38A-0C20-1F4C-9092-578032BE38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defTabSz="457200" eaLnBrk="1" hangingPunct="1">
              <a:spcBef>
                <a:spcPct val="0"/>
              </a:spcBef>
            </a:pPr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This is Lisa Weiss</a:t>
            </a:r>
            <a:r>
              <a:rPr lang="ja-JP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’</a:t>
            </a:r>
            <a:r>
              <a:rPr lang="en-US" altLang="ja-JP">
                <a:latin typeface="Times" pitchFamily="2" charset="0"/>
                <a:ea typeface="ＭＳ Ｐゴシック" panose="020B0600070205080204" pitchFamily="34" charset="-128"/>
              </a:rPr>
              <a:t>s trnl-f spacer dataset that she used to demonstrate parentage of the hybrids.  </a:t>
            </a:r>
          </a:p>
          <a:p>
            <a:pPr defTabSz="457200" eaLnBrk="1" hangingPunct="1">
              <a:spcBef>
                <a:spcPct val="0"/>
              </a:spcBef>
            </a:pPr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    It was generated in the summer of 2004.   This is my only current representation of these data.     070412.   </a:t>
            </a:r>
          </a:p>
          <a:p>
            <a:pPr defTabSz="457200" eaLnBrk="1" hangingPunct="1">
              <a:spcBef>
                <a:spcPct val="0"/>
              </a:spcBef>
            </a:pPr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072BB4AB-6592-1A44-89C2-482B52005630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defTabSz="4572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D5CC3119-7965-C740-AB87-0AA2A49E72BD}" type="slidenum">
              <a:rPr lang="en-US" altLang="en-US" sz="1200">
                <a:latin typeface="Arial" panose="020B0604020202020204" pitchFamily="34" charset="0"/>
              </a:rPr>
              <a:pPr algn="r" eaLnBrk="1" hangingPunct="1"/>
              <a:t>39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7">
            <a:extLst>
              <a:ext uri="{FF2B5EF4-FFF2-40B4-BE49-F238E27FC236}">
                <a16:creationId xmlns:a16="http://schemas.microsoft.com/office/drawing/2014/main" id="{2B95A926-F689-8A44-8A48-40E885E929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FE692690-978B-F845-9AFD-67293AD65398}" type="slidenum">
              <a:rPr lang="en-US" altLang="en-US" sz="1200"/>
              <a:pPr/>
              <a:t>40</a:t>
            </a:fld>
            <a:endParaRPr lang="en-US" altLang="en-US" sz="1200"/>
          </a:p>
        </p:txBody>
      </p:sp>
      <p:sp>
        <p:nvSpPr>
          <p:cNvPr id="90114" name="Rectangle 2">
            <a:extLst>
              <a:ext uri="{FF2B5EF4-FFF2-40B4-BE49-F238E27FC236}">
                <a16:creationId xmlns:a16="http://schemas.microsoft.com/office/drawing/2014/main" id="{6C92B57C-B2F5-7843-8F90-8101DBB25D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338D5AA8-B056-B74E-8AC8-50FF219E60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7">
            <a:extLst>
              <a:ext uri="{FF2B5EF4-FFF2-40B4-BE49-F238E27FC236}">
                <a16:creationId xmlns:a16="http://schemas.microsoft.com/office/drawing/2014/main" id="{91485E63-A095-5E40-9ADB-977CB2CA0C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7847432B-553A-B841-83BD-F6E08A97D5ED}" type="slidenum">
              <a:rPr lang="en-US" altLang="en-US" sz="1200"/>
              <a:pPr/>
              <a:t>42</a:t>
            </a:fld>
            <a:endParaRPr lang="en-US" altLang="en-US" sz="1200"/>
          </a:p>
        </p:txBody>
      </p:sp>
      <p:sp>
        <p:nvSpPr>
          <p:cNvPr id="96258" name="Rectangle 2">
            <a:extLst>
              <a:ext uri="{FF2B5EF4-FFF2-40B4-BE49-F238E27FC236}">
                <a16:creationId xmlns:a16="http://schemas.microsoft.com/office/drawing/2014/main" id="{044A7980-0466-DF42-AD87-F1123043D5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B1723AF7-D29D-834B-A713-BFC86503B8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Rectangle 7">
            <a:extLst>
              <a:ext uri="{FF2B5EF4-FFF2-40B4-BE49-F238E27FC236}">
                <a16:creationId xmlns:a16="http://schemas.microsoft.com/office/drawing/2014/main" id="{40E092D8-F68A-3F45-BF54-E96B2578BD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561F78D3-D0D7-1E41-AFF4-E8DF54726407}" type="slidenum">
              <a:rPr lang="en-US" altLang="en-US" sz="1200"/>
              <a:pPr/>
              <a:t>43</a:t>
            </a:fld>
            <a:endParaRPr lang="en-US" altLang="en-US" sz="1200"/>
          </a:p>
        </p:txBody>
      </p:sp>
      <p:sp>
        <p:nvSpPr>
          <p:cNvPr id="123906" name="Rectangle 2">
            <a:extLst>
              <a:ext uri="{FF2B5EF4-FFF2-40B4-BE49-F238E27FC236}">
                <a16:creationId xmlns:a16="http://schemas.microsoft.com/office/drawing/2014/main" id="{9D881DDC-7F96-D042-916D-9EC7BB22A0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7" name="Rectangle 3">
            <a:extLst>
              <a:ext uri="{FF2B5EF4-FFF2-40B4-BE49-F238E27FC236}">
                <a16:creationId xmlns:a16="http://schemas.microsoft.com/office/drawing/2014/main" id="{027C22F5-5CA0-7A45-90DF-7A4FF4694B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2639675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Rectangle 7">
            <a:extLst>
              <a:ext uri="{FF2B5EF4-FFF2-40B4-BE49-F238E27FC236}">
                <a16:creationId xmlns:a16="http://schemas.microsoft.com/office/drawing/2014/main" id="{BAC0F746-A73F-A94C-A5A7-BA10AE8295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FD7C3C90-0957-F541-877D-5C1FF8361122}" type="slidenum">
              <a:rPr lang="en-US" altLang="en-US" sz="1200"/>
              <a:pPr/>
              <a:t>44</a:t>
            </a:fld>
            <a:endParaRPr lang="en-US" altLang="en-US" sz="1200"/>
          </a:p>
        </p:txBody>
      </p:sp>
      <p:sp>
        <p:nvSpPr>
          <p:cNvPr id="125954" name="Rectangle 2">
            <a:extLst>
              <a:ext uri="{FF2B5EF4-FFF2-40B4-BE49-F238E27FC236}">
                <a16:creationId xmlns:a16="http://schemas.microsoft.com/office/drawing/2014/main" id="{BDD0F505-3119-5047-B33B-66075615DED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5" name="Rectangle 3">
            <a:extLst>
              <a:ext uri="{FF2B5EF4-FFF2-40B4-BE49-F238E27FC236}">
                <a16:creationId xmlns:a16="http://schemas.microsoft.com/office/drawing/2014/main" id="{9BF2FD9C-0169-3F4A-9C8C-871E54ACC3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1350439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7">
            <a:extLst>
              <a:ext uri="{FF2B5EF4-FFF2-40B4-BE49-F238E27FC236}">
                <a16:creationId xmlns:a16="http://schemas.microsoft.com/office/drawing/2014/main" id="{808B078C-C00A-694B-946A-45E862D59C2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5C84E1D2-09A8-C14B-A0B4-051279C732F7}" type="slidenum">
              <a:rPr lang="en-US" altLang="en-US" sz="1200"/>
              <a:pPr/>
              <a:t>45</a:t>
            </a:fld>
            <a:endParaRPr lang="en-US" altLang="en-US" sz="1200"/>
          </a:p>
        </p:txBody>
      </p:sp>
      <p:sp>
        <p:nvSpPr>
          <p:cNvPr id="121858" name="Rectangle 2">
            <a:extLst>
              <a:ext uri="{FF2B5EF4-FFF2-40B4-BE49-F238E27FC236}">
                <a16:creationId xmlns:a16="http://schemas.microsoft.com/office/drawing/2014/main" id="{251E40B8-CB06-DF41-945A-DA191A7DE1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Rectangle 3">
            <a:extLst>
              <a:ext uri="{FF2B5EF4-FFF2-40B4-BE49-F238E27FC236}">
                <a16:creationId xmlns:a16="http://schemas.microsoft.com/office/drawing/2014/main" id="{D4EF3F1B-627A-9547-82A1-395FB7EAD3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8501723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Rectangle 7">
            <a:extLst>
              <a:ext uri="{FF2B5EF4-FFF2-40B4-BE49-F238E27FC236}">
                <a16:creationId xmlns:a16="http://schemas.microsoft.com/office/drawing/2014/main" id="{ACD78A27-5759-254C-8506-891B9EFDF9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9ED83700-B01C-A148-91C2-5A35454507ED}" type="slidenum">
              <a:rPr lang="en-US" altLang="en-US" sz="1200"/>
              <a:pPr/>
              <a:t>47</a:t>
            </a:fld>
            <a:endParaRPr lang="en-US" altLang="en-US" sz="1200"/>
          </a:p>
        </p:txBody>
      </p:sp>
      <p:sp>
        <p:nvSpPr>
          <p:cNvPr id="128002" name="Rectangle 2">
            <a:extLst>
              <a:ext uri="{FF2B5EF4-FFF2-40B4-BE49-F238E27FC236}">
                <a16:creationId xmlns:a16="http://schemas.microsoft.com/office/drawing/2014/main" id="{BD862CBA-4832-3147-81E6-891BCC3F9C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3" name="Rectangle 3">
            <a:extLst>
              <a:ext uri="{FF2B5EF4-FFF2-40B4-BE49-F238E27FC236}">
                <a16:creationId xmlns:a16="http://schemas.microsoft.com/office/drawing/2014/main" id="{1D4AB852-CC0A-B540-881E-C5BF7D288F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The mmmm in the image label is fake, it</a:t>
            </a:r>
            <a:r>
              <a:rPr lang="ja-JP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’</a:t>
            </a:r>
            <a:r>
              <a:rPr lang="en-US" altLang="ja-JP">
                <a:latin typeface="Times" pitchFamily="2" charset="0"/>
                <a:ea typeface="ＭＳ Ｐゴシック" panose="020B0600070205080204" pitchFamily="34" charset="-128"/>
              </a:rPr>
              <a:t>s actually lllll - form Werth 1991</a:t>
            </a:r>
          </a:p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924145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7">
            <a:extLst>
              <a:ext uri="{FF2B5EF4-FFF2-40B4-BE49-F238E27FC236}">
                <a16:creationId xmlns:a16="http://schemas.microsoft.com/office/drawing/2014/main" id="{EB114BF3-B43A-4D41-AB13-07DC57F8EC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006A3970-9A34-E84B-94FB-9A2BAFED3316}" type="slidenum">
              <a:rPr lang="en-US" altLang="en-US" sz="1200"/>
              <a:pPr/>
              <a:t>48</a:t>
            </a:fld>
            <a:endParaRPr lang="en-US" altLang="en-US" sz="1200"/>
          </a:p>
        </p:txBody>
      </p:sp>
      <p:sp>
        <p:nvSpPr>
          <p:cNvPr id="98306" name="Rectangle 2">
            <a:extLst>
              <a:ext uri="{FF2B5EF4-FFF2-40B4-BE49-F238E27FC236}">
                <a16:creationId xmlns:a16="http://schemas.microsoft.com/office/drawing/2014/main" id="{01E8BE84-96B9-0143-BA29-C95145283C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15B3137E-8687-284F-83E8-FCAE260E16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7">
            <a:extLst>
              <a:ext uri="{FF2B5EF4-FFF2-40B4-BE49-F238E27FC236}">
                <a16:creationId xmlns:a16="http://schemas.microsoft.com/office/drawing/2014/main" id="{86FD46DC-99B4-744E-973F-DEA491AEF9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DA4CE24-1413-E746-9383-65A675013BB4}" type="slidenum">
              <a:rPr lang="en-US" altLang="en-US" sz="1200"/>
              <a:pPr/>
              <a:t>49</a:t>
            </a:fld>
            <a:endParaRPr lang="en-US" altLang="en-US" sz="1200"/>
          </a:p>
        </p:txBody>
      </p:sp>
      <p:sp>
        <p:nvSpPr>
          <p:cNvPr id="100354" name="Rectangle 2">
            <a:extLst>
              <a:ext uri="{FF2B5EF4-FFF2-40B4-BE49-F238E27FC236}">
                <a16:creationId xmlns:a16="http://schemas.microsoft.com/office/drawing/2014/main" id="{C5CEB990-AFE3-E94C-A1C0-B7DF2856BF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>
            <a:extLst>
              <a:ext uri="{FF2B5EF4-FFF2-40B4-BE49-F238E27FC236}">
                <a16:creationId xmlns:a16="http://schemas.microsoft.com/office/drawing/2014/main" id="{8EFB04B6-B158-4147-8E28-467625A18C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7">
            <a:extLst>
              <a:ext uri="{FF2B5EF4-FFF2-40B4-BE49-F238E27FC236}">
                <a16:creationId xmlns:a16="http://schemas.microsoft.com/office/drawing/2014/main" id="{C43DF509-A25D-5A43-9F43-D309E05D02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7E3DB448-46F3-4D42-8473-A4F441697AD7}" type="slidenum">
              <a:rPr lang="en-US" altLang="en-US" sz="1200"/>
              <a:pPr/>
              <a:t>50</a:t>
            </a:fld>
            <a:endParaRPr lang="en-US" altLang="en-US" sz="1200"/>
          </a:p>
        </p:txBody>
      </p:sp>
      <p:sp>
        <p:nvSpPr>
          <p:cNvPr id="102402" name="Rectangle 2">
            <a:extLst>
              <a:ext uri="{FF2B5EF4-FFF2-40B4-BE49-F238E27FC236}">
                <a16:creationId xmlns:a16="http://schemas.microsoft.com/office/drawing/2014/main" id="{D8D54638-613B-5145-919E-7AB02D6200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>
            <a:extLst>
              <a:ext uri="{FF2B5EF4-FFF2-40B4-BE49-F238E27FC236}">
                <a16:creationId xmlns:a16="http://schemas.microsoft.com/office/drawing/2014/main" id="{7B8B28BD-08E4-DF41-9987-BD47970B26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7">
            <a:extLst>
              <a:ext uri="{FF2B5EF4-FFF2-40B4-BE49-F238E27FC236}">
                <a16:creationId xmlns:a16="http://schemas.microsoft.com/office/drawing/2014/main" id="{B16B4545-976F-F249-B694-12CBEFCC0C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8407740D-A752-E24A-966C-6F5108887804}" type="slidenum">
              <a:rPr lang="en-US" altLang="en-US" sz="1200"/>
              <a:pPr/>
              <a:t>51</a:t>
            </a:fld>
            <a:endParaRPr lang="en-US" altLang="en-US" sz="1200"/>
          </a:p>
        </p:txBody>
      </p:sp>
      <p:sp>
        <p:nvSpPr>
          <p:cNvPr id="104450" name="Rectangle 2">
            <a:extLst>
              <a:ext uri="{FF2B5EF4-FFF2-40B4-BE49-F238E27FC236}">
                <a16:creationId xmlns:a16="http://schemas.microsoft.com/office/drawing/2014/main" id="{6B7A9F2A-51ED-6A4F-8AAD-EB58F91967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>
            <a:extLst>
              <a:ext uri="{FF2B5EF4-FFF2-40B4-BE49-F238E27FC236}">
                <a16:creationId xmlns:a16="http://schemas.microsoft.com/office/drawing/2014/main" id="{29EA7FA1-DF60-1B40-A857-70980EC946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Rectangle 7">
            <a:extLst>
              <a:ext uri="{FF2B5EF4-FFF2-40B4-BE49-F238E27FC236}">
                <a16:creationId xmlns:a16="http://schemas.microsoft.com/office/drawing/2014/main" id="{B450B2A5-A47E-2F43-97C4-98DBAA83BBF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C6EB5B4B-E584-254A-8119-6B7F25DACC17}" type="slidenum">
              <a:rPr lang="en-US" altLang="en-US" sz="1200"/>
              <a:pPr/>
              <a:t>52</a:t>
            </a:fld>
            <a:endParaRPr lang="en-US" altLang="en-US" sz="1200"/>
          </a:p>
        </p:txBody>
      </p:sp>
      <p:sp>
        <p:nvSpPr>
          <p:cNvPr id="106498" name="Rectangle 2">
            <a:extLst>
              <a:ext uri="{FF2B5EF4-FFF2-40B4-BE49-F238E27FC236}">
                <a16:creationId xmlns:a16="http://schemas.microsoft.com/office/drawing/2014/main" id="{422F1FBF-2F04-1843-8D93-1BEFA72F1F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F9DAA5E6-D0B5-144A-BF71-484FDC172C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Slide Image Placeholder 1">
            <a:extLst>
              <a:ext uri="{FF2B5EF4-FFF2-40B4-BE49-F238E27FC236}">
                <a16:creationId xmlns:a16="http://schemas.microsoft.com/office/drawing/2014/main" id="{4EF7F97C-1B4C-434C-93E4-919A3D2E02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18" name="Notes Placeholder 2">
            <a:extLst>
              <a:ext uri="{FF2B5EF4-FFF2-40B4-BE49-F238E27FC236}">
                <a16:creationId xmlns:a16="http://schemas.microsoft.com/office/drawing/2014/main" id="{1DC081C0-C2D2-2D4E-903B-866960B9AB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111619" name="Slide Number Placeholder 3">
            <a:extLst>
              <a:ext uri="{FF2B5EF4-FFF2-40B4-BE49-F238E27FC236}">
                <a16:creationId xmlns:a16="http://schemas.microsoft.com/office/drawing/2014/main" id="{79D97A68-0625-4046-B0F0-344756EC52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F06FD53-41B6-A34E-9CF0-2D8E41359938}" type="slidenum">
              <a:rPr lang="en-US" altLang="en-US" sz="1200"/>
              <a:pPr/>
              <a:t>55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106AD42-C2DC-7045-ABB1-DF740D205F24}" type="slidenum">
              <a:rPr lang="en-US" altLang="en-US"/>
              <a:pPr>
                <a:defRPr/>
              </a:pPr>
              <a:t>56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660632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106AD42-C2DC-7045-ABB1-DF740D205F24}" type="slidenum">
              <a:rPr lang="en-US" altLang="en-US"/>
              <a:pPr>
                <a:defRPr/>
              </a:pPr>
              <a:t>57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727296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Slide Image Placeholder 1">
            <a:extLst>
              <a:ext uri="{FF2B5EF4-FFF2-40B4-BE49-F238E27FC236}">
                <a16:creationId xmlns:a16="http://schemas.microsoft.com/office/drawing/2014/main" id="{C839D4EA-2094-CE41-B8F1-E97F1048E2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6" name="Notes Placeholder 2">
            <a:extLst>
              <a:ext uri="{FF2B5EF4-FFF2-40B4-BE49-F238E27FC236}">
                <a16:creationId xmlns:a16="http://schemas.microsoft.com/office/drawing/2014/main" id="{CA531B26-BAD3-DA4E-AD2C-2C186ADEB0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grimm2015.pdf</a:t>
            </a:r>
          </a:p>
        </p:txBody>
      </p:sp>
      <p:sp>
        <p:nvSpPr>
          <p:cNvPr id="129027" name="Slide Number Placeholder 3">
            <a:extLst>
              <a:ext uri="{FF2B5EF4-FFF2-40B4-BE49-F238E27FC236}">
                <a16:creationId xmlns:a16="http://schemas.microsoft.com/office/drawing/2014/main" id="{5F9B5FCB-E250-D84D-BF58-F74098DB0C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F6816249-82BC-5F4E-9C6B-BBFB7F217AE6}" type="slidenum">
              <a:rPr lang="en-US" altLang="en-US" sz="1200"/>
              <a:pPr/>
              <a:t>62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7">
            <a:extLst>
              <a:ext uri="{FF2B5EF4-FFF2-40B4-BE49-F238E27FC236}">
                <a16:creationId xmlns:a16="http://schemas.microsoft.com/office/drawing/2014/main" id="{91485E63-A095-5E40-9ADB-977CB2CA0C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7847432B-553A-B841-83BD-F6E08A97D5ED}" type="slidenum">
              <a:rPr lang="en-US" altLang="en-US" sz="1200"/>
              <a:pPr/>
              <a:t>66</a:t>
            </a:fld>
            <a:endParaRPr lang="en-US" altLang="en-US" sz="1200"/>
          </a:p>
        </p:txBody>
      </p:sp>
      <p:sp>
        <p:nvSpPr>
          <p:cNvPr id="96258" name="Rectangle 2">
            <a:extLst>
              <a:ext uri="{FF2B5EF4-FFF2-40B4-BE49-F238E27FC236}">
                <a16:creationId xmlns:a16="http://schemas.microsoft.com/office/drawing/2014/main" id="{044A7980-0466-DF42-AD87-F1123043D5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B1723AF7-D29D-834B-A713-BFC86503B8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  <p:extLst>
      <p:ext uri="{BB962C8B-B14F-4D97-AF65-F5344CB8AC3E}">
        <p14:creationId xmlns:p14="http://schemas.microsoft.com/office/powerpoint/2010/main" val="327196237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>
            <a:extLst>
              <a:ext uri="{FF2B5EF4-FFF2-40B4-BE49-F238E27FC236}">
                <a16:creationId xmlns:a16="http://schemas.microsoft.com/office/drawing/2014/main" id="{B410ADA9-1EC6-894C-B1FD-DDC534EC16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7ADAFFED-5C1A-2340-837E-69CE9BDD2693}" type="slidenum">
              <a:rPr lang="en-US" altLang="en-US" sz="1200"/>
              <a:pPr/>
              <a:t>74</a:t>
            </a:fld>
            <a:endParaRPr lang="en-US" altLang="en-US" sz="1200"/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AF180B6B-F70E-E546-B44F-BD28AB6A98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6C8FD0FE-0A65-A14C-BF47-13AF79ADEA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805290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600"/>
              <a:t>\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106AD42-C2DC-7045-ABB1-DF740D205F24}" type="slidenum">
              <a:rPr lang="en-US" altLang="en-US"/>
              <a:pPr>
                <a:defRPr/>
              </a:pPr>
              <a:t>75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5113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75FDC80-DB7D-EE4E-A8D6-8909DAC6FBD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F129F7-AF20-1545-836A-5FE014CE863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605FF18-8454-D749-8B8C-6561096316F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D3673F-A8BA-B044-B957-402ACC06541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3094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E0C1C64-3EBD-9A47-AA38-9DF9DA377A0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B8989BF-9F0E-4C48-99AD-AB08425B2E0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7BF0EB9-DED2-9A49-9A20-DE1D22420A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6E7C1D-A543-1342-BE08-4DE2FB44F1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8345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2691A89-4F3C-D04E-94F5-553BB12F1B9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3AD94FA-0269-344E-903F-8728A34971C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A44C89E-7FD9-9A4D-B575-D518F56D0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3BFCE-9637-5745-9A6B-80F97E19F49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4928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631F41-CF20-1344-BCB7-7D8D4949F80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4BE03B-2115-8F47-89D9-46A6C55C1C1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9367EF-827C-494A-9086-B932309DC52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861F1E-CFAC-5F41-B9F7-6EC84252AD7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1352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4C758458-4584-9845-B4BB-E4C0E220728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38044C4B-B55A-C241-BB4B-9D4820EE379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568489F-A483-6147-A9F2-E4D3F8D9DE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88529-47AC-B34A-967E-568E2BDFF5E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8119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D3D4F27-430E-7B4A-9778-2BBF563ED6D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5F2972F-E3EB-694E-AF9A-4F81CA77326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92DB608-700F-224E-8BAB-4295D8E7B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398B15-CCF2-A444-B724-D2572DA7E0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605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5041271C-E806-8D42-9DB8-857F6C1445C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12E3A3E-FFEE-0D45-ABC9-D7184F76677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F8BFCA43-7437-5D4C-B17B-833CA60498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FC9F16-25ED-5948-AC56-E0EE7C8DB1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8800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5ADBA8-774A-554D-BE95-704167F44E7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FB9EB1C-727B-4E44-B407-87D4C778177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70B402-F427-1E41-9D96-2DFD039F3A0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55044-C858-8846-8752-046EB4610E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0312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106D36-BFF8-AD47-9E9B-651D3201F4C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E7C33B-F861-9349-A6FD-76642E3291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CFD5200-0073-9B41-9B94-53C2A62329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B9075A-FEE8-8043-BEBB-96DC91A9CE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2782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F4662E5-38BF-BC42-AFEF-084896C10DE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CB5896-426F-5B4A-9DC7-6370E37876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92C9D8D-009E-DE4D-B7EC-EE0DC3EF05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C854C0-BEB6-B241-9EBE-5AEF9D93697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933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7BD06D6-030D-7F4E-BB6F-0632D80D7A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698D946-7BC5-B44B-8712-184F05BC72C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0B358E7-D0EB-1D4E-81CF-910E35D9D2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66FC88-F9D7-CF41-8BB2-285F9300F5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72712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FD256638-33F0-0244-99DC-9DA3AF3371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7FE83E59-C35A-CB46-93FB-1BD6B04539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597BE731-934D-D240-A5EE-D97C18F4D42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B55BA665-5B2B-9C44-9DB3-790457536BD3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" charset="0"/>
                <a:ea typeface="ＭＳ Ｐゴシック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6958B8A-3DE2-F043-93C9-C486C8EBE8D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32A1AFAE-04E6-E949-8A1F-E0718476074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4.png"/><Relationship Id="rId7" Type="http://schemas.openxmlformats.org/officeDocument/2006/relationships/image" Target="../media/image67.png"/><Relationship Id="rId2" Type="http://schemas.openxmlformats.org/officeDocument/2006/relationships/image" Target="../media/image63.tif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66.png"/><Relationship Id="rId10" Type="http://schemas.microsoft.com/office/2007/relationships/hdphoto" Target="../media/hdphoto2.wdp"/><Relationship Id="rId4" Type="http://schemas.openxmlformats.org/officeDocument/2006/relationships/image" Target="../media/image65.png"/><Relationship Id="rId9" Type="http://schemas.openxmlformats.org/officeDocument/2006/relationships/image" Target="../media/image6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7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png"/><Relationship Id="rId4" Type="http://schemas.openxmlformats.org/officeDocument/2006/relationships/image" Target="../media/image8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tiff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7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9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jpeg"/><Relationship Id="rId3" Type="http://schemas.openxmlformats.org/officeDocument/2006/relationships/image" Target="../media/image113.png"/><Relationship Id="rId7" Type="http://schemas.openxmlformats.org/officeDocument/2006/relationships/image" Target="../media/image117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jpeg"/><Relationship Id="rId11" Type="http://schemas.openxmlformats.org/officeDocument/2006/relationships/image" Target="../media/image121.jpeg"/><Relationship Id="rId5" Type="http://schemas.openxmlformats.org/officeDocument/2006/relationships/image" Target="../media/image115.jpeg"/><Relationship Id="rId10" Type="http://schemas.openxmlformats.org/officeDocument/2006/relationships/image" Target="../media/image120.jpeg"/><Relationship Id="rId4" Type="http://schemas.openxmlformats.org/officeDocument/2006/relationships/image" Target="../media/image114.jpg"/><Relationship Id="rId9" Type="http://schemas.openxmlformats.org/officeDocument/2006/relationships/image" Target="../media/image11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24862C6C-5CB7-EE47-BC70-43381F5D74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15362" name="Text Box 3">
            <a:extLst>
              <a:ext uri="{FF2B5EF4-FFF2-40B4-BE49-F238E27FC236}">
                <a16:creationId xmlns:a16="http://schemas.microsoft.com/office/drawing/2014/main" id="{670DC260-B2F3-5345-ABA3-1328751B84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4094BC-D920-6644-9440-1454F94702DE}"/>
              </a:ext>
            </a:extLst>
          </p:cNvPr>
          <p:cNvSpPr txBox="1"/>
          <p:nvPr/>
        </p:nvSpPr>
        <p:spPr>
          <a:xfrm>
            <a:off x="7485876" y="6179136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220126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E9BA193D-A7AD-F9AA-2A68-1FCA854AE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1219200"/>
            <a:ext cx="81534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 b="1"/>
              <a:t>Using morphological characters to propose plants as hybrids.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spore shape and size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chromosome pairing to test ideas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4. 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to characterize hybrid progenitors.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5. 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3">
            <a:extLst>
              <a:ext uri="{FF2B5EF4-FFF2-40B4-BE49-F238E27FC236}">
                <a16:creationId xmlns:a16="http://schemas.microsoft.com/office/drawing/2014/main" id="{D5D878E4-9EB4-5342-8D1B-3A12931BDC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52400"/>
            <a:ext cx="41052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acrostichoides</a:t>
            </a:r>
          </a:p>
        </p:txBody>
      </p:sp>
      <p:pic>
        <p:nvPicPr>
          <p:cNvPr id="17410" name="Picture 1">
            <a:extLst>
              <a:ext uri="{FF2B5EF4-FFF2-40B4-BE49-F238E27FC236}">
                <a16:creationId xmlns:a16="http://schemas.microsoft.com/office/drawing/2014/main" id="{7A0CC692-C5D0-C644-8B5B-54E64F029C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844550"/>
            <a:ext cx="7800975" cy="601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D61C18F6-A72B-CC41-8364-6A8C7661C12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-14288" y="228600"/>
            <a:ext cx="4419601" cy="2590800"/>
          </a:xfrm>
        </p:spPr>
        <p:txBody>
          <a:bodyPr/>
          <a:lstStyle/>
          <a:p>
            <a:pPr algn="l"/>
            <a:r>
              <a:rPr lang="en-US" altLang="en-US" i="1"/>
              <a:t>Polystichum</a:t>
            </a:r>
            <a:r>
              <a:rPr lang="en-US" altLang="en-US"/>
              <a:t> </a:t>
            </a:r>
            <a:r>
              <a:rPr lang="en-US" altLang="en-US" i="1"/>
              <a:t>braunii</a:t>
            </a:r>
            <a:endParaRPr lang="en-US" altLang="en-US"/>
          </a:p>
        </p:txBody>
      </p:sp>
      <p:pic>
        <p:nvPicPr>
          <p:cNvPr id="19458" name="Picture 3">
            <a:extLst>
              <a:ext uri="{FF2B5EF4-FFF2-40B4-BE49-F238E27FC236}">
                <a16:creationId xmlns:a16="http://schemas.microsoft.com/office/drawing/2014/main" id="{3C1C6B1F-1C1F-D041-9479-A833508BA3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228600"/>
            <a:ext cx="4381500" cy="6491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>
            <a:extLst>
              <a:ext uri="{FF2B5EF4-FFF2-40B4-BE49-F238E27FC236}">
                <a16:creationId xmlns:a16="http://schemas.microsoft.com/office/drawing/2014/main" id="{7E078B7B-275F-5945-A154-03A90DBBD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867" y="152400"/>
            <a:ext cx="4357687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6" name="Rectangle 3">
            <a:extLst>
              <a:ext uri="{FF2B5EF4-FFF2-40B4-BE49-F238E27FC236}">
                <a16:creationId xmlns:a16="http://schemas.microsoft.com/office/drawing/2014/main" id="{05F1AFE1-6C73-0844-94BC-4278F2DEAC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-152400"/>
            <a:ext cx="44196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4400" i="1">
                <a:solidFill>
                  <a:schemeClr val="tx2"/>
                </a:solidFill>
              </a:rPr>
              <a:t>Polystichum</a:t>
            </a:r>
            <a:r>
              <a:rPr lang="en-US" altLang="en-US" sz="4400">
                <a:solidFill>
                  <a:schemeClr val="tx2"/>
                </a:solidFill>
              </a:rPr>
              <a:t> </a:t>
            </a:r>
            <a:br>
              <a:rPr lang="en-US" altLang="en-US" sz="4400">
                <a:solidFill>
                  <a:schemeClr val="tx2"/>
                </a:solidFill>
              </a:rPr>
            </a:br>
            <a:r>
              <a:rPr lang="en-US" altLang="en-US" sz="2800" b="1">
                <a:solidFill>
                  <a:schemeClr val="tx2"/>
                </a:solidFill>
                <a:latin typeface="Helvetica" pitchFamily="2" charset="0"/>
              </a:rPr>
              <a:t>X</a:t>
            </a:r>
            <a:r>
              <a:rPr lang="en-US" altLang="en-US" sz="4400" i="1">
                <a:solidFill>
                  <a:schemeClr val="tx2"/>
                </a:solidFill>
              </a:rPr>
              <a:t> potteri</a:t>
            </a:r>
            <a:endParaRPr lang="en-US" altLang="en-US" sz="4400">
              <a:solidFill>
                <a:schemeClr val="tx2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619F6F-C38B-C040-8869-2C4F0DF97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200" y="2590800"/>
            <a:ext cx="2643337" cy="4051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>
            <a:extLst>
              <a:ext uri="{FF2B5EF4-FFF2-40B4-BE49-F238E27FC236}">
                <a16:creationId xmlns:a16="http://schemas.microsoft.com/office/drawing/2014/main" id="{34CCAB89-8904-7E4B-89E6-F6404D5CDF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50"/>
          <a:stretch>
            <a:fillRect/>
          </a:stretch>
        </p:blipFill>
        <p:spPr bwMode="auto">
          <a:xfrm>
            <a:off x="3505200" y="0"/>
            <a:ext cx="5556250" cy="662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4" name="Rectangle 3">
            <a:extLst>
              <a:ext uri="{FF2B5EF4-FFF2-40B4-BE49-F238E27FC236}">
                <a16:creationId xmlns:a16="http://schemas.microsoft.com/office/drawing/2014/main" id="{39D713D8-1680-B64A-ADD0-642235C277E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81000" y="1600200"/>
            <a:ext cx="2971800" cy="3276600"/>
          </a:xfrm>
        </p:spPr>
        <p:txBody>
          <a:bodyPr/>
          <a:lstStyle/>
          <a:p>
            <a:r>
              <a:rPr lang="en-US" altLang="en-US" sz="2400"/>
              <a:t>INTRODUCTION TO FERN HYBRIDS</a:t>
            </a:r>
            <a:br>
              <a:rPr lang="en-US" altLang="en-US" sz="2400"/>
            </a:br>
            <a:br>
              <a:rPr lang="en-US" altLang="en-US" sz="2400"/>
            </a:br>
            <a:r>
              <a:rPr lang="en-US" altLang="en-US" sz="2400" i="1"/>
              <a:t>Polystichum </a:t>
            </a:r>
            <a:r>
              <a:rPr lang="en-US" altLang="en-US" sz="2400"/>
              <a:t>×</a:t>
            </a:r>
            <a:r>
              <a:rPr lang="en-US" altLang="en-US" sz="2400" i="1"/>
              <a:t>potteri</a:t>
            </a:r>
            <a:r>
              <a:rPr lang="en-US" altLang="en-US" sz="2400"/>
              <a:t> and its progenitors (</a:t>
            </a:r>
            <a:r>
              <a:rPr lang="en-US" altLang="en-US" sz="2400" i="1"/>
              <a:t>P. acrostichoides</a:t>
            </a:r>
            <a:r>
              <a:rPr lang="en-US" altLang="en-US" sz="2400"/>
              <a:t> and </a:t>
            </a:r>
            <a:r>
              <a:rPr lang="en-US" altLang="en-US" sz="2400" i="1"/>
              <a:t>P. braunii</a:t>
            </a:r>
            <a:r>
              <a:rPr lang="en-US" altLang="en-US" sz="2400"/>
              <a:t>)</a:t>
            </a:r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80F5C332-ACDA-374B-BD63-DD6AB4686B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04800"/>
            <a:ext cx="4297363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2" name="Picture 3">
            <a:extLst>
              <a:ext uri="{FF2B5EF4-FFF2-40B4-BE49-F238E27FC236}">
                <a16:creationId xmlns:a16="http://schemas.microsoft.com/office/drawing/2014/main" id="{B8CAC9D0-BBEE-484D-8254-370FDF238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4398963" cy="614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>
            <a:extLst>
              <a:ext uri="{FF2B5EF4-FFF2-40B4-BE49-F238E27FC236}">
                <a16:creationId xmlns:a16="http://schemas.microsoft.com/office/drawing/2014/main" id="{0F10ACF9-D1F7-2149-A4CD-2618ABA5E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4" y="228600"/>
            <a:ext cx="4332288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9567005-13EC-1E86-1F0F-96D62BE98C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2341" y="31376"/>
            <a:ext cx="379749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>
            <a:extLst>
              <a:ext uri="{FF2B5EF4-FFF2-40B4-BE49-F238E27FC236}">
                <a16:creationId xmlns:a16="http://schemas.microsoft.com/office/drawing/2014/main" id="{C49019FC-14E7-F046-9877-64E8CBDF2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85800"/>
            <a:ext cx="7696200" cy="527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>
            <a:extLst>
              <a:ext uri="{FF2B5EF4-FFF2-40B4-BE49-F238E27FC236}">
                <a16:creationId xmlns:a16="http://schemas.microsoft.com/office/drawing/2014/main" id="{B63A9ACA-53DA-1E48-B310-EE48838E14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58763"/>
            <a:ext cx="7848600" cy="6370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EF7F518C-E7EB-A13C-F7A3-E572F878E7AA}"/>
              </a:ext>
            </a:extLst>
          </p:cNvPr>
          <p:cNvSpPr/>
          <p:nvPr/>
        </p:nvSpPr>
        <p:spPr bwMode="auto">
          <a:xfrm rot="2758185">
            <a:off x="2837573" y="1404775"/>
            <a:ext cx="1364847" cy="3200339"/>
          </a:xfrm>
          <a:prstGeom prst="ellipse">
            <a:avLst/>
          </a:prstGeom>
          <a:solidFill>
            <a:srgbClr val="FF0000">
              <a:alpha val="29294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imes" charset="0"/>
              <a:ea typeface="ＭＳ Ｐゴシック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33A1AF89-6BEA-B4FB-4B90-D8FEB9CDE924}"/>
              </a:ext>
            </a:extLst>
          </p:cNvPr>
          <p:cNvSpPr/>
          <p:nvPr/>
        </p:nvSpPr>
        <p:spPr bwMode="auto">
          <a:xfrm rot="2941423">
            <a:off x="4778072" y="319729"/>
            <a:ext cx="1534033" cy="5686289"/>
          </a:xfrm>
          <a:prstGeom prst="ellipse">
            <a:avLst/>
          </a:prstGeom>
          <a:solidFill>
            <a:srgbClr val="FFFF00">
              <a:alpha val="29294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imes" charset="0"/>
              <a:ea typeface="ＭＳ Ｐゴシック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E03B29B-53EA-F2A5-E08C-BA04FB8BA925}"/>
              </a:ext>
            </a:extLst>
          </p:cNvPr>
          <p:cNvSpPr/>
          <p:nvPr/>
        </p:nvSpPr>
        <p:spPr bwMode="auto">
          <a:xfrm rot="3758391">
            <a:off x="4624350" y="2388303"/>
            <a:ext cx="1364847" cy="3579040"/>
          </a:xfrm>
          <a:prstGeom prst="ellipse">
            <a:avLst/>
          </a:prstGeom>
          <a:solidFill>
            <a:srgbClr val="00B0F0">
              <a:alpha val="29294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imes" charset="0"/>
              <a:ea typeface="ＭＳ Ｐゴシック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>
            <a:extLst>
              <a:ext uri="{FF2B5EF4-FFF2-40B4-BE49-F238E27FC236}">
                <a16:creationId xmlns:a16="http://schemas.microsoft.com/office/drawing/2014/main" id="{BA48559E-6D6B-AE48-AF4B-EE2AC8B01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33794" name="Text Box 3">
            <a:extLst>
              <a:ext uri="{FF2B5EF4-FFF2-40B4-BE49-F238E27FC236}">
                <a16:creationId xmlns:a16="http://schemas.microsoft.com/office/drawing/2014/main" id="{1D08366F-29AB-964D-B06B-FE794D89FD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DF8A8905-7C19-68C1-FF4F-1CD7B7FEA7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914400"/>
            <a:ext cx="81534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morphological characters to propose plants as hybrids.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spore shape and size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 b="1"/>
              <a:t>Using chromosome pairing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4. 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    to characterize hybrid progenitors.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5. 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29" name="Picture 3">
            <a:extLst>
              <a:ext uri="{FF2B5EF4-FFF2-40B4-BE49-F238E27FC236}">
                <a16:creationId xmlns:a16="http://schemas.microsoft.com/office/drawing/2014/main" id="{B1B82C36-FD5B-2345-B2B5-6E71713F1D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0"/>
            <a:ext cx="3581400" cy="363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0" name="Picture 4">
            <a:extLst>
              <a:ext uri="{FF2B5EF4-FFF2-40B4-BE49-F238E27FC236}">
                <a16:creationId xmlns:a16="http://schemas.microsoft.com/office/drawing/2014/main" id="{AB0A37CA-6B25-C84A-A81A-1ABBB8B1F8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435350"/>
            <a:ext cx="3581400" cy="342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1" name="TextBox 5">
            <a:extLst>
              <a:ext uri="{FF2B5EF4-FFF2-40B4-BE49-F238E27FC236}">
                <a16:creationId xmlns:a16="http://schemas.microsoft.com/office/drawing/2014/main" id="{FE5A8BE2-DBF7-E84D-A669-503881152F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839" y="0"/>
            <a:ext cx="422116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Chromosome numbers in </a:t>
            </a:r>
            <a:r>
              <a:rPr lang="en-US" altLang="en-US" sz="2800" i="1"/>
              <a:t>Polystichum – </a:t>
            </a:r>
            <a:r>
              <a:rPr lang="en-US" altLang="en-US" sz="2800"/>
              <a:t>one genome has 41 chromosomes</a:t>
            </a:r>
          </a:p>
        </p:txBody>
      </p:sp>
      <p:sp>
        <p:nvSpPr>
          <p:cNvPr id="48132" name="TextBox 6">
            <a:extLst>
              <a:ext uri="{FF2B5EF4-FFF2-40B4-BE49-F238E27FC236}">
                <a16:creationId xmlns:a16="http://schemas.microsoft.com/office/drawing/2014/main" id="{E30F8318-F47C-CA47-B942-7F05100891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477" y="4669621"/>
            <a:ext cx="318388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braunii</a:t>
            </a:r>
            <a:r>
              <a:rPr lang="en-US" altLang="en-US" sz="2800"/>
              <a:t>:</a:t>
            </a:r>
          </a:p>
          <a:p>
            <a:pPr>
              <a:spcBef>
                <a:spcPct val="0"/>
              </a:spcBef>
              <a:buNone/>
            </a:pPr>
            <a:r>
              <a:rPr lang="en-US" altLang="en-US" sz="2800"/>
              <a:t>82 pairs in meiosis I</a:t>
            </a:r>
          </a:p>
        </p:txBody>
      </p:sp>
      <p:sp>
        <p:nvSpPr>
          <p:cNvPr id="48133" name="TextBox 7">
            <a:extLst>
              <a:ext uri="{FF2B5EF4-FFF2-40B4-BE49-F238E27FC236}">
                <a16:creationId xmlns:a16="http://schemas.microsoft.com/office/drawing/2014/main" id="{C7C7D1ED-16BD-514C-8E04-0C9E7EF508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7592" y="2163413"/>
            <a:ext cx="4217821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acrostichoides</a:t>
            </a:r>
            <a:r>
              <a:rPr lang="en-US" altLang="en-US" sz="2800"/>
              <a:t>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41 pairs in meiosis I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3" name="Picture 2">
            <a:extLst>
              <a:ext uri="{FF2B5EF4-FFF2-40B4-BE49-F238E27FC236}">
                <a16:creationId xmlns:a16="http://schemas.microsoft.com/office/drawing/2014/main" id="{FC5E7A12-C79F-344F-80BB-8B681CBAF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46050"/>
            <a:ext cx="4095750" cy="671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4" name="Picture 3">
            <a:extLst>
              <a:ext uri="{FF2B5EF4-FFF2-40B4-BE49-F238E27FC236}">
                <a16:creationId xmlns:a16="http://schemas.microsoft.com/office/drawing/2014/main" id="{33C8E3D8-16A5-9A4A-9055-04B339D27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609600"/>
            <a:ext cx="3971925" cy="595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55" name="Text Box 4">
            <a:extLst>
              <a:ext uri="{FF2B5EF4-FFF2-40B4-BE49-F238E27FC236}">
                <a16:creationId xmlns:a16="http://schemas.microsoft.com/office/drawing/2014/main" id="{1AB5790B-DBF5-BE4B-B68D-B2D064BB9D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152400"/>
            <a:ext cx="6699270" cy="52322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 </a:t>
            </a:r>
            <a:r>
              <a:rPr lang="en-US" altLang="en-US" sz="2000" b="1">
                <a:solidFill>
                  <a:schemeClr val="tx2"/>
                </a:solidFill>
                <a:latin typeface="Helvetica" pitchFamily="2" charset="0"/>
              </a:rPr>
              <a:t>X</a:t>
            </a:r>
            <a:r>
              <a:rPr lang="en-US" altLang="en-US" sz="2800" b="1">
                <a:solidFill>
                  <a:schemeClr val="tx2"/>
                </a:solidFill>
                <a:latin typeface="Helvetica" pitchFamily="2" charset="0"/>
              </a:rPr>
              <a:t> </a:t>
            </a:r>
            <a:r>
              <a:rPr lang="en-US" altLang="en-US" sz="2800" i="1"/>
              <a:t> potteri</a:t>
            </a:r>
            <a:r>
              <a:rPr lang="en-US" altLang="en-US" sz="2800"/>
              <a:t> chromosome pairing</a:t>
            </a:r>
            <a:endParaRPr lang="en-US" altLang="en-US" sz="2800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76DA3A-E787-5A4B-A641-179274AD492F}"/>
              </a:ext>
            </a:extLst>
          </p:cNvPr>
          <p:cNvSpPr txBox="1"/>
          <p:nvPr/>
        </p:nvSpPr>
        <p:spPr>
          <a:xfrm>
            <a:off x="304800" y="5867400"/>
            <a:ext cx="25090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/>
              <a:t>22 pairs; 79 univalents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891D54-DF8A-1A4E-912E-587501B592E9}"/>
              </a:ext>
            </a:extLst>
          </p:cNvPr>
          <p:cNvSpPr txBox="1"/>
          <p:nvPr/>
        </p:nvSpPr>
        <p:spPr>
          <a:xfrm>
            <a:off x="4609605" y="5798315"/>
            <a:ext cx="36872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/>
              <a:t>23 pairs; 74 univalents; 1 trivalent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1" name="Picture 2">
            <a:extLst>
              <a:ext uri="{FF2B5EF4-FFF2-40B4-BE49-F238E27FC236}">
                <a16:creationId xmlns:a16="http://schemas.microsoft.com/office/drawing/2014/main" id="{5D7419F6-7E9B-AE43-95F5-0ED2F3A7B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257" y="3124200"/>
            <a:ext cx="5360558" cy="4351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3" name="Picture 2">
            <a:extLst>
              <a:ext uri="{FF2B5EF4-FFF2-40B4-BE49-F238E27FC236}">
                <a16:creationId xmlns:a16="http://schemas.microsoft.com/office/drawing/2014/main" id="{B071BB89-36A2-A847-A5EB-E930B19573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24618"/>
            <a:ext cx="3962400" cy="2189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4" name="TextBox 3">
            <a:extLst>
              <a:ext uri="{FF2B5EF4-FFF2-40B4-BE49-F238E27FC236}">
                <a16:creationId xmlns:a16="http://schemas.microsoft.com/office/drawing/2014/main" id="{D0525E61-3582-B044-AE8F-E0506BD2B7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1750"/>
            <a:ext cx="597298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acrostichoides </a:t>
            </a:r>
            <a:r>
              <a:rPr lang="en-US" altLang="en-US" sz="2000" b="1">
                <a:solidFill>
                  <a:schemeClr val="tx2"/>
                </a:solidFill>
                <a:latin typeface="Helvetica" pitchFamily="2" charset="0"/>
              </a:rPr>
              <a:t>X</a:t>
            </a:r>
            <a:r>
              <a:rPr lang="en-US" altLang="en-US" sz="2800" i="1"/>
              <a:t> P. braunii</a:t>
            </a:r>
            <a:endParaRPr lang="en-US" altLang="en-US" sz="2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C85902-95AD-3847-94E4-4F44F7CBC652}"/>
              </a:ext>
            </a:extLst>
          </p:cNvPr>
          <p:cNvSpPr txBox="1"/>
          <p:nvPr/>
        </p:nvSpPr>
        <p:spPr>
          <a:xfrm>
            <a:off x="228600" y="3370329"/>
            <a:ext cx="3441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22 pairs; 79 univalents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22F19F-647D-D742-8C57-0DBD950684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01" y="554970"/>
            <a:ext cx="2716008" cy="28740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01AF709-705C-DB40-9EEE-AC4F8D7E52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283" y="3865840"/>
            <a:ext cx="2727835" cy="299216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A909ED2-6EB7-C149-B25F-FD3595DD8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93" y="0"/>
            <a:ext cx="890581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5AFB9B-55BD-F34B-AEEA-17CFCB5ED7C6}"/>
              </a:ext>
            </a:extLst>
          </p:cNvPr>
          <p:cNvSpPr txBox="1"/>
          <p:nvPr/>
        </p:nvSpPr>
        <p:spPr>
          <a:xfrm>
            <a:off x="2979105" y="2514600"/>
            <a:ext cx="1576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/>
              <a:t>×</a:t>
            </a:r>
            <a:r>
              <a:rPr lang="en-US"/>
              <a:t> </a:t>
            </a:r>
            <a:r>
              <a:rPr lang="en-US" i="1"/>
              <a:t>potteri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B2FC09-693A-F646-A612-FB19F03E8A56}"/>
              </a:ext>
            </a:extLst>
          </p:cNvPr>
          <p:cNvSpPr txBox="1"/>
          <p:nvPr/>
        </p:nvSpPr>
        <p:spPr>
          <a:xfrm>
            <a:off x="5334000" y="76200"/>
            <a:ext cx="124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/>
              <a:t>braunii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76213-E2C7-4F43-802D-0705E631273D}"/>
              </a:ext>
            </a:extLst>
          </p:cNvPr>
          <p:cNvSpPr txBox="1"/>
          <p:nvPr/>
        </p:nvSpPr>
        <p:spPr>
          <a:xfrm>
            <a:off x="1066800" y="4876800"/>
            <a:ext cx="2261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/>
              <a:t>acrostichoides</a:t>
            </a:r>
          </a:p>
        </p:txBody>
      </p:sp>
    </p:spTree>
    <p:extLst>
      <p:ext uri="{BB962C8B-B14F-4D97-AF65-F5344CB8AC3E}">
        <p14:creationId xmlns:p14="http://schemas.microsoft.com/office/powerpoint/2010/main" val="2684892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7743B0-6BBB-A94A-8C61-9030DE19F7F4}"/>
              </a:ext>
            </a:extLst>
          </p:cNvPr>
          <p:cNvSpPr txBox="1"/>
          <p:nvPr/>
        </p:nvSpPr>
        <p:spPr>
          <a:xfrm>
            <a:off x="267379" y="304800"/>
            <a:ext cx="3352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/>
              <a:t>End of Jan. 26 Lecture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6B090C-6A87-674B-BE96-1E2C982ADF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2962253" y="676253"/>
            <a:ext cx="6858000" cy="550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366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24862C6C-5CB7-EE47-BC70-43381F5D74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15362" name="Text Box 3">
            <a:extLst>
              <a:ext uri="{FF2B5EF4-FFF2-40B4-BE49-F238E27FC236}">
                <a16:creationId xmlns:a16="http://schemas.microsoft.com/office/drawing/2014/main" id="{670DC260-B2F3-5345-ABA3-1328751B84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4094BC-D920-6644-9440-1454F94702DE}"/>
              </a:ext>
            </a:extLst>
          </p:cNvPr>
          <p:cNvSpPr txBox="1"/>
          <p:nvPr/>
        </p:nvSpPr>
        <p:spPr>
          <a:xfrm>
            <a:off x="7485876" y="6179136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220126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E9BA193D-A7AD-F9AA-2A68-1FCA854AE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1219200"/>
            <a:ext cx="81534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 b="1"/>
              <a:t>Using morphological characters to propose plants as hybrids.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spore shape and size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chromosome pairing to test ideas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4. 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to characterize hybrid progenitors.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5. 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  <p:extLst>
      <p:ext uri="{BB962C8B-B14F-4D97-AF65-F5344CB8AC3E}">
        <p14:creationId xmlns:p14="http://schemas.microsoft.com/office/powerpoint/2010/main" val="3859843"/>
      </p:ext>
    </p:extLst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3" name="Picture 3">
            <a:extLst>
              <a:ext uri="{FF2B5EF4-FFF2-40B4-BE49-F238E27FC236}">
                <a16:creationId xmlns:a16="http://schemas.microsoft.com/office/drawing/2014/main" id="{46958BC8-5E90-7444-8C8F-2E9B770AAB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0"/>
            <a:ext cx="661670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4" name="Picture 4">
            <a:extLst>
              <a:ext uri="{FF2B5EF4-FFF2-40B4-BE49-F238E27FC236}">
                <a16:creationId xmlns:a16="http://schemas.microsoft.com/office/drawing/2014/main" id="{399ECBC1-FBC1-384C-A394-77C1543E0E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263" y="3352800"/>
            <a:ext cx="5240337" cy="336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5" name="TextBox 5">
            <a:extLst>
              <a:ext uri="{FF2B5EF4-FFF2-40B4-BE49-F238E27FC236}">
                <a16:creationId xmlns:a16="http://schemas.microsoft.com/office/drawing/2014/main" id="{5D3FE1E6-B2A1-6C40-BA33-4F2BF9A04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152400"/>
            <a:ext cx="76200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Sterile Hybrid, second case: </a:t>
            </a:r>
            <a:r>
              <a:rPr lang="en-US" altLang="en-US" sz="2800" i="1"/>
              <a:t>Polystichum concinnum </a:t>
            </a:r>
            <a:r>
              <a:rPr lang="en-US" altLang="en-US" sz="2800"/>
              <a:t>X </a:t>
            </a:r>
            <a:r>
              <a:rPr lang="en-US" altLang="en-US" sz="2800" i="1"/>
              <a:t>P. speciosissimum</a:t>
            </a:r>
            <a:endParaRPr lang="en-US" altLang="en-US" sz="2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1" name="Picture 3">
            <a:extLst>
              <a:ext uri="{FF2B5EF4-FFF2-40B4-BE49-F238E27FC236}">
                <a16:creationId xmlns:a16="http://schemas.microsoft.com/office/drawing/2014/main" id="{6C0C49EA-6D0A-794B-AD17-EFF940CCC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762000"/>
            <a:ext cx="3810000" cy="5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22" name="Text Box 3">
            <a:extLst>
              <a:ext uri="{FF2B5EF4-FFF2-40B4-BE49-F238E27FC236}">
                <a16:creationId xmlns:a16="http://schemas.microsoft.com/office/drawing/2014/main" id="{24713253-78F7-C04C-A998-B759D5DC2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166688"/>
            <a:ext cx="4243388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speciosissimum</a:t>
            </a:r>
          </a:p>
        </p:txBody>
      </p:sp>
      <p:pic>
        <p:nvPicPr>
          <p:cNvPr id="56323" name="Picture 2">
            <a:extLst>
              <a:ext uri="{FF2B5EF4-FFF2-40B4-BE49-F238E27FC236}">
                <a16:creationId xmlns:a16="http://schemas.microsoft.com/office/drawing/2014/main" id="{29DB4B49-B74B-9D4C-BEB1-8D7C2DEA2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3276600"/>
            <a:ext cx="48006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24" name="Text Box 3">
            <a:extLst>
              <a:ext uri="{FF2B5EF4-FFF2-40B4-BE49-F238E27FC236}">
                <a16:creationId xmlns:a16="http://schemas.microsoft.com/office/drawing/2014/main" id="{20B294E0-7CBD-5B49-85D9-F120186FC7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1600" y="2667000"/>
            <a:ext cx="37211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concinnum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69" name="Picture 2">
            <a:extLst>
              <a:ext uri="{FF2B5EF4-FFF2-40B4-BE49-F238E27FC236}">
                <a16:creationId xmlns:a16="http://schemas.microsoft.com/office/drawing/2014/main" id="{C4AD75C0-5DB3-8946-8C19-C70C751ED7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52800"/>
            <a:ext cx="40386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0" name="Picture 3">
            <a:extLst>
              <a:ext uri="{FF2B5EF4-FFF2-40B4-BE49-F238E27FC236}">
                <a16:creationId xmlns:a16="http://schemas.microsoft.com/office/drawing/2014/main" id="{21B5D67F-EB22-B84E-B8B4-37D34D899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8600"/>
            <a:ext cx="40513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1" name="Text Box 4">
            <a:extLst>
              <a:ext uri="{FF2B5EF4-FFF2-40B4-BE49-F238E27FC236}">
                <a16:creationId xmlns:a16="http://schemas.microsoft.com/office/drawing/2014/main" id="{1BBE29BF-606C-1B4C-9F8C-D8F61E1A91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6225" y="1363663"/>
            <a:ext cx="28733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800"/>
          </a:p>
        </p:txBody>
      </p:sp>
      <p:sp>
        <p:nvSpPr>
          <p:cNvPr id="58372" name="Text Box 5">
            <a:extLst>
              <a:ext uri="{FF2B5EF4-FFF2-40B4-BE49-F238E27FC236}">
                <a16:creationId xmlns:a16="http://schemas.microsoft.com/office/drawing/2014/main" id="{C72C9361-703C-4340-8B45-3078DE489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914400"/>
            <a:ext cx="17446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concinnum</a:t>
            </a:r>
          </a:p>
        </p:txBody>
      </p:sp>
      <p:sp>
        <p:nvSpPr>
          <p:cNvPr id="58373" name="Text Box 6">
            <a:extLst>
              <a:ext uri="{FF2B5EF4-FFF2-40B4-BE49-F238E27FC236}">
                <a16:creationId xmlns:a16="http://schemas.microsoft.com/office/drawing/2014/main" id="{3E50F6CB-5C5C-074E-AF47-76F6756CC1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4419600"/>
            <a:ext cx="2397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speciosissimum</a:t>
            </a:r>
          </a:p>
        </p:txBody>
      </p:sp>
      <p:sp>
        <p:nvSpPr>
          <p:cNvPr id="58374" name="Text Box 7">
            <a:extLst>
              <a:ext uri="{FF2B5EF4-FFF2-40B4-BE49-F238E27FC236}">
                <a16:creationId xmlns:a16="http://schemas.microsoft.com/office/drawing/2014/main" id="{B491041D-D419-5643-B0FE-20E0292DA3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28600"/>
            <a:ext cx="14874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PINNAE</a:t>
            </a:r>
            <a:endParaRPr lang="en-US" altLang="en-US" sz="2800" i="1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7" name="Picture 2">
            <a:extLst>
              <a:ext uri="{FF2B5EF4-FFF2-40B4-BE49-F238E27FC236}">
                <a16:creationId xmlns:a16="http://schemas.microsoft.com/office/drawing/2014/main" id="{51A1E2CA-6034-A840-A9D7-198A335CC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60425"/>
            <a:ext cx="8188325" cy="569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418" name="TextBox 1">
            <a:extLst>
              <a:ext uri="{FF2B5EF4-FFF2-40B4-BE49-F238E27FC236}">
                <a16:creationId xmlns:a16="http://schemas.microsoft.com/office/drawing/2014/main" id="{C2F06C1A-2720-9D4D-916F-289046D855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52400"/>
            <a:ext cx="85042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The Borrow Pit, 34000 m, Cerro de la Muerte, Costa Rica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5" name="Picture 2">
            <a:extLst>
              <a:ext uri="{FF2B5EF4-FFF2-40B4-BE49-F238E27FC236}">
                <a16:creationId xmlns:a16="http://schemas.microsoft.com/office/drawing/2014/main" id="{81187C2D-8B3A-384E-993A-EE1129C84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77"/>
          <a:stretch>
            <a:fillRect/>
          </a:stretch>
        </p:blipFill>
        <p:spPr bwMode="auto">
          <a:xfrm>
            <a:off x="914400" y="1371600"/>
            <a:ext cx="7589838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466" name="Text Box 3">
            <a:extLst>
              <a:ext uri="{FF2B5EF4-FFF2-40B4-BE49-F238E27FC236}">
                <a16:creationId xmlns:a16="http://schemas.microsoft.com/office/drawing/2014/main" id="{9BA15173-9233-E744-B6EF-3858411746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52400"/>
            <a:ext cx="72390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concinnum X P. speciosissimum &amp; </a:t>
            </a:r>
            <a:r>
              <a:rPr lang="en-US" altLang="en-US" sz="2800"/>
              <a:t> Luis Diego Gómez</a:t>
            </a:r>
            <a:endParaRPr lang="en-US" altLang="en-US" sz="2800" i="1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3" name="Picture 2">
            <a:extLst>
              <a:ext uri="{FF2B5EF4-FFF2-40B4-BE49-F238E27FC236}">
                <a16:creationId xmlns:a16="http://schemas.microsoft.com/office/drawing/2014/main" id="{AC564FB0-F477-9145-92AC-6B0942545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371600"/>
            <a:ext cx="7872413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4514" name="Text Box 3">
            <a:extLst>
              <a:ext uri="{FF2B5EF4-FFF2-40B4-BE49-F238E27FC236}">
                <a16:creationId xmlns:a16="http://schemas.microsoft.com/office/drawing/2014/main" id="{53D03105-E008-7C46-A4FD-F5B8114E3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90488"/>
            <a:ext cx="1841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64515" name="Text Box 4">
            <a:extLst>
              <a:ext uri="{FF2B5EF4-FFF2-40B4-BE49-F238E27FC236}">
                <a16:creationId xmlns:a16="http://schemas.microsoft.com/office/drawing/2014/main" id="{59F6D260-57C8-ED44-A89B-1ED856F178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52400"/>
            <a:ext cx="72390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concinnum X P. speciosissimum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1" name="Picture 2">
            <a:extLst>
              <a:ext uri="{FF2B5EF4-FFF2-40B4-BE49-F238E27FC236}">
                <a16:creationId xmlns:a16="http://schemas.microsoft.com/office/drawing/2014/main" id="{49E0AA76-D7CC-8644-ABEC-7ED954E697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38" y="898525"/>
            <a:ext cx="8312150" cy="505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6562" name="Text Box 3">
            <a:extLst>
              <a:ext uri="{FF2B5EF4-FFF2-40B4-BE49-F238E27FC236}">
                <a16:creationId xmlns:a16="http://schemas.microsoft.com/office/drawing/2014/main" id="{72F19E45-352D-914B-86F7-715A9ED10B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228600"/>
            <a:ext cx="22558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latin typeface="Baskerville SemiBold" panose="02020502070401020303" pitchFamily="18" charset="0"/>
              </a:rPr>
              <a:t>Polystichum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09" name="Picture 2">
            <a:extLst>
              <a:ext uri="{FF2B5EF4-FFF2-40B4-BE49-F238E27FC236}">
                <a16:creationId xmlns:a16="http://schemas.microsoft.com/office/drawing/2014/main" id="{73336D60-DD20-E446-9412-C6C2ABD85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7825"/>
            <a:ext cx="9144000" cy="609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610" name="Text Box 3">
            <a:extLst>
              <a:ext uri="{FF2B5EF4-FFF2-40B4-BE49-F238E27FC236}">
                <a16:creationId xmlns:a16="http://schemas.microsoft.com/office/drawing/2014/main" id="{C4396AA6-A3CB-F946-9CA1-8CD90C98E6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-61913"/>
            <a:ext cx="8431213" cy="946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</a:t>
            </a:r>
            <a:r>
              <a:rPr lang="en-US" altLang="en-US" sz="2800"/>
              <a:t> species and hybrids - distribution in montane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   Costa Rica…</a:t>
            </a:r>
            <a:endParaRPr lang="en-US" altLang="en-US" sz="2800" i="1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7" name="Picture 2">
            <a:extLst>
              <a:ext uri="{FF2B5EF4-FFF2-40B4-BE49-F238E27FC236}">
                <a16:creationId xmlns:a16="http://schemas.microsoft.com/office/drawing/2014/main" id="{E791E9BA-19C1-654B-862C-D4B1D3D13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38" y="898525"/>
            <a:ext cx="8312150" cy="505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0658" name="Text Box 3">
            <a:extLst>
              <a:ext uri="{FF2B5EF4-FFF2-40B4-BE49-F238E27FC236}">
                <a16:creationId xmlns:a16="http://schemas.microsoft.com/office/drawing/2014/main" id="{F80A5202-D73D-6347-B928-FF983704E3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228600"/>
            <a:ext cx="22558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latin typeface="Baskerville SemiBold" panose="02020502070401020303" pitchFamily="18" charset="0"/>
              </a:rPr>
              <a:t>Polystichum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5" name="Picture 3">
            <a:extLst>
              <a:ext uri="{FF2B5EF4-FFF2-40B4-BE49-F238E27FC236}">
                <a16:creationId xmlns:a16="http://schemas.microsoft.com/office/drawing/2014/main" id="{65E6D827-8E9F-924F-BF25-D0D1617B0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100" y="0"/>
            <a:ext cx="102362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6" name="Picture 4">
            <a:extLst>
              <a:ext uri="{FF2B5EF4-FFF2-40B4-BE49-F238E27FC236}">
                <a16:creationId xmlns:a16="http://schemas.microsoft.com/office/drawing/2014/main" id="{E6E0547E-7AE9-F74E-AD58-E98ECA3B05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0"/>
            <a:ext cx="42354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947" name="TextBox 5">
            <a:extLst>
              <a:ext uri="{FF2B5EF4-FFF2-40B4-BE49-F238E27FC236}">
                <a16:creationId xmlns:a16="http://schemas.microsoft.com/office/drawing/2014/main" id="{BBDD7B75-B2AC-7A45-B8BF-324C66B40B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438150"/>
            <a:ext cx="37417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Polystichum species and hybrids in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montane Costa Rica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548EFA0-CEE0-7712-8C75-C3428ED21FD1}"/>
              </a:ext>
            </a:extLst>
          </p:cNvPr>
          <p:cNvSpPr txBox="1"/>
          <p:nvPr/>
        </p:nvSpPr>
        <p:spPr>
          <a:xfrm>
            <a:off x="-2211205" y="-1447800"/>
            <a:ext cx="2986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Helvetica" pitchFamily="2" charset="0"/>
              </a:rPr>
              <a:t>paramo tetraploid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DD44F39-F187-FEBB-A4CC-6C6D5ACB281A}"/>
              </a:ext>
            </a:extLst>
          </p:cNvPr>
          <p:cNvGrpSpPr/>
          <p:nvPr/>
        </p:nvGrpSpPr>
        <p:grpSpPr>
          <a:xfrm>
            <a:off x="5029200" y="76200"/>
            <a:ext cx="4085323" cy="3455279"/>
            <a:chOff x="5029200" y="76200"/>
            <a:chExt cx="4085323" cy="3455279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EDDE518-C963-5307-C5EA-8239E0207705}"/>
                </a:ext>
              </a:extLst>
            </p:cNvPr>
            <p:cNvGrpSpPr/>
            <p:nvPr/>
          </p:nvGrpSpPr>
          <p:grpSpPr>
            <a:xfrm>
              <a:off x="6880276" y="239516"/>
              <a:ext cx="2234247" cy="305409"/>
              <a:chOff x="6880276" y="239516"/>
              <a:chExt cx="2234247" cy="305409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99B655-7DCC-2355-589C-AD904E073B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977697">
                <a:off x="8731107" y="331377"/>
                <a:ext cx="383416" cy="213548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BE394C57-3BAB-BA46-D831-10F3DBB342E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658735">
                <a:off x="8199949" y="239516"/>
                <a:ext cx="383416" cy="213548"/>
              </a:xfrm>
              <a:prstGeom prst="rect">
                <a:avLst/>
              </a:prstGeom>
            </p:spPr>
          </p:pic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58A8B59-EB83-3D87-2177-2AE15AFC3321}"/>
                  </a:ext>
                </a:extLst>
              </p:cNvPr>
              <p:cNvSpPr txBox="1"/>
              <p:nvPr/>
            </p:nvSpPr>
            <p:spPr>
              <a:xfrm>
                <a:off x="6998701" y="244259"/>
                <a:ext cx="1500732" cy="27699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en-US" sz="1200" b="1"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</a:rPr>
                  <a:t>paramo tetraploid</a:t>
                </a:r>
              </a:p>
            </p:txBody>
          </p:sp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2A77C839-EF5B-BA45-40DC-BBC2156E45A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880276" y="279704"/>
                <a:ext cx="1645738" cy="206107"/>
              </a:xfrm>
              <a:prstGeom prst="rect">
                <a:avLst/>
              </a:prstGeom>
            </p:spPr>
          </p:pic>
        </p:grp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D72AA36F-1190-7897-6A95-5D98A4D13CD5}"/>
                </a:ext>
              </a:extLst>
            </p:cNvPr>
            <p:cNvSpPr/>
            <p:nvPr/>
          </p:nvSpPr>
          <p:spPr bwMode="auto">
            <a:xfrm>
              <a:off x="5029200" y="76200"/>
              <a:ext cx="3810000" cy="32766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" charset="0"/>
                <a:ea typeface="ＭＳ Ｐゴシック" charset="0"/>
              </a:endParaRPr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74B947A-8C81-85E2-128C-C719D8D122CC}"/>
                </a:ext>
              </a:extLst>
            </p:cNvPr>
            <p:cNvSpPr/>
            <p:nvPr/>
          </p:nvSpPr>
          <p:spPr bwMode="auto">
            <a:xfrm>
              <a:off x="5486400" y="2916623"/>
              <a:ext cx="838200" cy="588578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" charset="0"/>
                <a:ea typeface="ＭＳ Ｐゴシック" charset="0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790A7625-5E0E-34A2-D136-B4A309272DAA}"/>
                </a:ext>
              </a:extLst>
            </p:cNvPr>
            <p:cNvSpPr/>
            <p:nvPr/>
          </p:nvSpPr>
          <p:spPr bwMode="auto">
            <a:xfrm>
              <a:off x="7553457" y="2942901"/>
              <a:ext cx="838200" cy="588578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" charset="0"/>
                <a:ea typeface="ＭＳ Ｐゴシック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630163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>
            <a:extLst>
              <a:ext uri="{FF2B5EF4-FFF2-40B4-BE49-F238E27FC236}">
                <a16:creationId xmlns:a16="http://schemas.microsoft.com/office/drawing/2014/main" id="{BA48559E-6D6B-AE48-AF4B-EE2AC8B01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33794" name="Text Box 3">
            <a:extLst>
              <a:ext uri="{FF2B5EF4-FFF2-40B4-BE49-F238E27FC236}">
                <a16:creationId xmlns:a16="http://schemas.microsoft.com/office/drawing/2014/main" id="{1D08366F-29AB-964D-B06B-FE794D89FD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DF8A8905-7C19-68C1-FF4F-1CD7B7FEA7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914400"/>
            <a:ext cx="81534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morphological characters to propose plants as hybrids.</a:t>
            </a:r>
            <a:r>
              <a:rPr lang="en-US" altLang="en-US" sz="3600" b="1"/>
              <a:t>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 b="1"/>
              <a:t>Using spore shape and size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chromosome pairing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4. 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to characterize hybrid progenitors.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5. 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  <p:extLst>
      <p:ext uri="{BB962C8B-B14F-4D97-AF65-F5344CB8AC3E}">
        <p14:creationId xmlns:p14="http://schemas.microsoft.com/office/powerpoint/2010/main" val="3827127462"/>
      </p:ext>
    </p:extLst>
  </p:cSld>
  <p:clrMapOvr>
    <a:masterClrMapping/>
  </p:clrMapOvr>
  <p:transition>
    <p:wipe dir="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1" name="Picture 1">
            <a:extLst>
              <a:ext uri="{FF2B5EF4-FFF2-40B4-BE49-F238E27FC236}">
                <a16:creationId xmlns:a16="http://schemas.microsoft.com/office/drawing/2014/main" id="{6B885989-83B5-6249-B0DE-1D23D9527C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88" y="2058988"/>
            <a:ext cx="7567612" cy="442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2" name="Text Box 3">
            <a:extLst>
              <a:ext uri="{FF2B5EF4-FFF2-40B4-BE49-F238E27FC236}">
                <a16:creationId xmlns:a16="http://schemas.microsoft.com/office/drawing/2014/main" id="{E6F1A0EA-4B3C-EB43-B2A0-76D80B6D02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242888"/>
            <a:ext cx="65690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Regular and irregular spores</a:t>
            </a:r>
          </a:p>
          <a:p>
            <a:pPr>
              <a:spcBef>
                <a:spcPct val="0"/>
              </a:spcBef>
              <a:buFontTx/>
              <a:buNone/>
            </a:pPr>
            <a:br>
              <a:rPr lang="en-US" altLang="en-US" sz="2800"/>
            </a:br>
            <a:r>
              <a:rPr lang="en-US" altLang="en-US" sz="2800" i="1"/>
              <a:t>(Adiantum</a:t>
            </a:r>
            <a:r>
              <a:rPr lang="en-US" altLang="en-US" sz="2800"/>
              <a:t>—work of Morgan Southgate)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1E6AD82-334C-3392-98E0-7CCA8608D4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78" y="382065"/>
            <a:ext cx="1257300" cy="1676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71C138-9F32-8C89-E62F-BF77B624FF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9347" y="382065"/>
            <a:ext cx="1114313" cy="1676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DFED22-17B7-11DF-7D2F-0A7DA6B6A0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1077" y="382065"/>
            <a:ext cx="1185225" cy="1676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B18950-746D-511E-58F4-087621C11C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7699" y="381074"/>
            <a:ext cx="1164657" cy="1676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029813-9CE0-7D48-FE9F-756F12A3C4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17700" y="382065"/>
            <a:ext cx="1257300" cy="16964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AA683FA-B8DD-65C0-FF72-69E1FC1C807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6517" y="365455"/>
            <a:ext cx="1057512" cy="16920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DCF58C9-C7F7-250C-9F22-B5D8CDA8340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1810" y="2436928"/>
            <a:ext cx="1473502" cy="15226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C382787-A543-1571-B7CF-9B27BDF26AF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609" y="2436928"/>
            <a:ext cx="1027637" cy="15266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86ED31-FEA7-57D1-F0B0-432D2331154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6200000">
            <a:off x="4870125" y="2564322"/>
            <a:ext cx="1522620" cy="124468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2549B6A-3960-A221-974B-269367861F3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19400" y="2427444"/>
            <a:ext cx="1118158" cy="153210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227B69-A012-824D-8AB4-6F10E32996C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96892" y="2425353"/>
            <a:ext cx="1112202" cy="152262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AE0EE5-C98C-3719-252B-BACDCABE771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5874" y="4090982"/>
            <a:ext cx="7772400" cy="25908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7559A46-4BED-AA79-F3D2-3065B3C8337D}"/>
              </a:ext>
            </a:extLst>
          </p:cNvPr>
          <p:cNvSpPr/>
          <p:nvPr/>
        </p:nvSpPr>
        <p:spPr bwMode="auto">
          <a:xfrm>
            <a:off x="7772400" y="4038600"/>
            <a:ext cx="762000" cy="2695565"/>
          </a:xfrm>
          <a:prstGeom prst="rect">
            <a:avLst/>
          </a:prstGeom>
          <a:solidFill>
            <a:srgbClr val="FF0000">
              <a:alpha val="22524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imes" charset="0"/>
              <a:ea typeface="ＭＳ Ｐゴシック" charset="0"/>
            </a:endParaRPr>
          </a:p>
        </p:txBody>
      </p:sp>
      <p:sp>
        <p:nvSpPr>
          <p:cNvPr id="20" name="Text Box 3">
            <a:extLst>
              <a:ext uri="{FF2B5EF4-FFF2-40B4-BE49-F238E27FC236}">
                <a16:creationId xmlns:a16="http://schemas.microsoft.com/office/drawing/2014/main" id="{99255250-A5AB-4958-DB42-0657329D19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7832" y="-83339"/>
            <a:ext cx="203767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latin typeface="Baskerville SemiBold" panose="02020502070401020303" pitchFamily="18" charset="0"/>
              </a:rPr>
              <a:t>concinnum</a:t>
            </a:r>
          </a:p>
        </p:txBody>
      </p:sp>
      <p:sp>
        <p:nvSpPr>
          <p:cNvPr id="21" name="Text Box 3">
            <a:extLst>
              <a:ext uri="{FF2B5EF4-FFF2-40B4-BE49-F238E27FC236}">
                <a16:creationId xmlns:a16="http://schemas.microsoft.com/office/drawing/2014/main" id="{2CE88273-0631-D7A4-90BB-B6100FF42F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0215" y="-62175"/>
            <a:ext cx="287418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latin typeface="Baskerville SemiBold" panose="02020502070401020303" pitchFamily="18" charset="0"/>
              </a:rPr>
              <a:t>speciosissimum</a:t>
            </a:r>
          </a:p>
        </p:txBody>
      </p:sp>
      <p:sp>
        <p:nvSpPr>
          <p:cNvPr id="22" name="Text Box 3">
            <a:extLst>
              <a:ext uri="{FF2B5EF4-FFF2-40B4-BE49-F238E27FC236}">
                <a16:creationId xmlns:a16="http://schemas.microsoft.com/office/drawing/2014/main" id="{FF14CE29-0A0E-41CD-387F-D4DD13238F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2205" y="1931296"/>
            <a:ext cx="207781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latin typeface="Baskerville SemiBold" panose="02020502070401020303" pitchFamily="18" charset="0"/>
              </a:rPr>
              <a:t>conc x spec</a:t>
            </a:r>
          </a:p>
        </p:txBody>
      </p:sp>
    </p:spTree>
    <p:extLst>
      <p:ext uri="{BB962C8B-B14F-4D97-AF65-F5344CB8AC3E}">
        <p14:creationId xmlns:p14="http://schemas.microsoft.com/office/powerpoint/2010/main" val="4199998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134125-06AA-C3C5-611F-DFCC1E536A23}"/>
              </a:ext>
            </a:extLst>
          </p:cNvPr>
          <p:cNvSpPr txBox="1"/>
          <p:nvPr/>
        </p:nvSpPr>
        <p:spPr>
          <a:xfrm>
            <a:off x="-1316622" y="1337570"/>
            <a:ext cx="813043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00"/>
              <a:t>Fig. 2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7CE89A-893C-C9DB-25E1-DF86500928D0}"/>
              </a:ext>
            </a:extLst>
          </p:cNvPr>
          <p:cNvGrpSpPr/>
          <p:nvPr/>
        </p:nvGrpSpPr>
        <p:grpSpPr>
          <a:xfrm>
            <a:off x="1725898" y="311346"/>
            <a:ext cx="5692203" cy="3997037"/>
            <a:chOff x="1320437" y="135508"/>
            <a:chExt cx="9497936" cy="65503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DAA33DA2-4DF0-77D3-DCF3-AC7AE4FACDC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354286" y="1653436"/>
              <a:ext cx="4100782" cy="3049193"/>
            </a:xfrm>
            <a:prstGeom prst="line">
              <a:avLst/>
            </a:prstGeom>
            <a:ln w="38100">
              <a:solidFill>
                <a:srgbClr val="00B050">
                  <a:alpha val="36491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56F0722-C283-6DB8-72BB-E3F83BFAB3A9}"/>
                </a:ext>
              </a:extLst>
            </p:cNvPr>
            <p:cNvSpPr txBox="1"/>
            <p:nvPr/>
          </p:nvSpPr>
          <p:spPr>
            <a:xfrm>
              <a:off x="8455068" y="1499548"/>
              <a:ext cx="970767" cy="63266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>
                <a:defRPr sz="900" b="0" i="0" u="none" strike="noStrike" kern="1200" baseline="0">
                  <a:solidFill>
                    <a:srgbClr val="000000">
                      <a:lumMod val="65000"/>
                      <a:lumOff val="35000"/>
                    </a:srgbClr>
                  </a:solidFill>
                  <a:latin typeface="+mn-lt"/>
                  <a:ea typeface="+mn-ea"/>
                  <a:cs typeface="+mn-cs"/>
                </a:defRPr>
              </a:pPr>
              <a:r>
                <a:rPr lang="en-US" sz="1050" b="1"/>
                <a:t>R² = 0.684</a:t>
              </a: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926CB34-3EEE-425B-B60E-EC1AD67A52A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24425" y="5740882"/>
              <a:ext cx="3419474" cy="258360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167FC7A-9B77-7F20-F129-38CFC8B1DFD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320437" y="135508"/>
              <a:ext cx="9497936" cy="6550300"/>
            </a:xfrm>
            <a:prstGeom prst="rect">
              <a:avLst/>
            </a:prstGeom>
          </p:spPr>
        </p:pic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92BB09A-75F8-A649-8DE5-6D4DF7D7D1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90962" y="1330036"/>
              <a:ext cx="5049489" cy="3891720"/>
            </a:xfrm>
            <a:prstGeom prst="line">
              <a:avLst/>
            </a:prstGeom>
            <a:ln w="31750">
              <a:solidFill>
                <a:schemeClr val="accent1">
                  <a:alpha val="52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5EC9062-2C89-CFC8-2226-4CC0481B3A5C}"/>
                </a:ext>
              </a:extLst>
            </p:cNvPr>
            <p:cNvSpPr txBox="1"/>
            <p:nvPr/>
          </p:nvSpPr>
          <p:spPr>
            <a:xfrm>
              <a:off x="5959491" y="3100437"/>
              <a:ext cx="1643921" cy="6326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100"/>
                <a:t>R</a:t>
              </a:r>
              <a:r>
                <a:rPr lang="en-US" sz="2100" baseline="30000"/>
                <a:t>2</a:t>
              </a:r>
              <a:r>
                <a:rPr lang="en-US" sz="2100"/>
                <a:t>=0.68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BEF78B88-EC82-881A-B800-AA8FCE0AA550}"/>
              </a:ext>
            </a:extLst>
          </p:cNvPr>
          <p:cNvSpPr txBox="1"/>
          <p:nvPr/>
        </p:nvSpPr>
        <p:spPr>
          <a:xfrm>
            <a:off x="-2879025" y="7696200"/>
            <a:ext cx="73211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/>
              <a:t>Figure 2. Regression of coefficients of variation for genetically profiled collections of </a:t>
            </a:r>
            <a:r>
              <a:rPr lang="en-US" sz="2100" i="1"/>
              <a:t>Polystichum</a:t>
            </a:r>
            <a:r>
              <a:rPr lang="en-US" sz="2100"/>
              <a:t>: Y axis, coefficient of variation for spore volume; X axis, coefficient of variation for length/width ratio. Red dots: species; green dots hybrids.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D4C853-3756-7583-FDA5-AC575205B2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874" y="4090982"/>
            <a:ext cx="7772400" cy="25908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BA1CC80-0A9C-039A-B4E1-B939C861EAA5}"/>
              </a:ext>
            </a:extLst>
          </p:cNvPr>
          <p:cNvSpPr/>
          <p:nvPr/>
        </p:nvSpPr>
        <p:spPr bwMode="auto">
          <a:xfrm>
            <a:off x="6477000" y="4038600"/>
            <a:ext cx="1371600" cy="2819400"/>
          </a:xfrm>
          <a:prstGeom prst="rect">
            <a:avLst/>
          </a:prstGeom>
          <a:solidFill>
            <a:srgbClr val="FF0000">
              <a:alpha val="22524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imes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2611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>
            <a:extLst>
              <a:ext uri="{FF2B5EF4-FFF2-40B4-BE49-F238E27FC236}">
                <a16:creationId xmlns:a16="http://schemas.microsoft.com/office/drawing/2014/main" id="{BA48559E-6D6B-AE48-AF4B-EE2AC8B01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33794" name="Text Box 3">
            <a:extLst>
              <a:ext uri="{FF2B5EF4-FFF2-40B4-BE49-F238E27FC236}">
                <a16:creationId xmlns:a16="http://schemas.microsoft.com/office/drawing/2014/main" id="{1D08366F-29AB-964D-B06B-FE794D89FD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DF8A8905-7C19-68C1-FF4F-1CD7B7FEA7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914400"/>
            <a:ext cx="81534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morphological characters to propose plants as hybrids.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spore shape and size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 b="1"/>
              <a:t>Using chromosome pairing to test ideas 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4. 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    to characterize hybrid progenitors.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5. 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  <p:extLst>
      <p:ext uri="{BB962C8B-B14F-4D97-AF65-F5344CB8AC3E}">
        <p14:creationId xmlns:p14="http://schemas.microsoft.com/office/powerpoint/2010/main" val="3702132763"/>
      </p:ext>
    </p:extLst>
  </p:cSld>
  <p:clrMapOvr>
    <a:masterClrMapping/>
  </p:clrMapOvr>
  <p:transition>
    <p:wipe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5" name="Picture 2">
            <a:extLst>
              <a:ext uri="{FF2B5EF4-FFF2-40B4-BE49-F238E27FC236}">
                <a16:creationId xmlns:a16="http://schemas.microsoft.com/office/drawing/2014/main" id="{45008E08-480B-484E-9750-F82C5241B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99" y="1676399"/>
            <a:ext cx="3726601" cy="307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706" name="Rectangle 3">
            <a:extLst>
              <a:ext uri="{FF2B5EF4-FFF2-40B4-BE49-F238E27FC236}">
                <a16:creationId xmlns:a16="http://schemas.microsoft.com/office/drawing/2014/main" id="{E321580A-A72E-E54A-862B-3963382120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1143000"/>
            <a:ext cx="43815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/>
              <a:t>Polystichum speciosissimum</a:t>
            </a:r>
            <a:r>
              <a:rPr lang="en-US" altLang="en-US" sz="240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E1D08FB-F40F-0743-AF4F-45F30DDEC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86" y="1676400"/>
            <a:ext cx="4038314" cy="3070225"/>
          </a:xfrm>
          <a:prstGeom prst="rect">
            <a:avLst/>
          </a:prstGeom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1BF5AF83-D6A2-B24F-997F-DBA8525B78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993" y="1142999"/>
            <a:ext cx="43815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/>
              <a:t>Polystichum concinnum</a:t>
            </a:r>
            <a:r>
              <a:rPr lang="en-US" altLang="en-US" sz="240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06F59E-1E79-4A48-BA45-DE1AF2E687B1}"/>
              </a:ext>
            </a:extLst>
          </p:cNvPr>
          <p:cNvSpPr txBox="1"/>
          <p:nvPr/>
        </p:nvSpPr>
        <p:spPr>
          <a:xfrm>
            <a:off x="1992474" y="4919990"/>
            <a:ext cx="873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41 II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DAF97C-3321-E84A-A32E-2EA98CFD63A5}"/>
              </a:ext>
            </a:extLst>
          </p:cNvPr>
          <p:cNvSpPr txBox="1"/>
          <p:nvPr/>
        </p:nvSpPr>
        <p:spPr>
          <a:xfrm>
            <a:off x="6479160" y="4807472"/>
            <a:ext cx="873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41 II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C24ED9-0AB5-6848-ADFA-71C305FBE3B8}"/>
              </a:ext>
            </a:extLst>
          </p:cNvPr>
          <p:cNvSpPr txBox="1"/>
          <p:nvPr/>
        </p:nvSpPr>
        <p:spPr>
          <a:xfrm>
            <a:off x="1219200" y="270547"/>
            <a:ext cx="7031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Meiosis 1 pairing of homologous chromosomes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3" name="Picture 2">
            <a:extLst>
              <a:ext uri="{FF2B5EF4-FFF2-40B4-BE49-F238E27FC236}">
                <a16:creationId xmlns:a16="http://schemas.microsoft.com/office/drawing/2014/main" id="{32FC1A75-95EF-6A4F-8BFF-428D68E3A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8" y="619125"/>
            <a:ext cx="8375650" cy="561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>
            <a:extLst>
              <a:ext uri="{FF2B5EF4-FFF2-40B4-BE49-F238E27FC236}">
                <a16:creationId xmlns:a16="http://schemas.microsoft.com/office/drawing/2014/main" id="{D2C8F030-E6EF-724B-B468-739659B4BE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76802" name="Text Box 3">
            <a:extLst>
              <a:ext uri="{FF2B5EF4-FFF2-40B4-BE49-F238E27FC236}">
                <a16:creationId xmlns:a16="http://schemas.microsoft.com/office/drawing/2014/main" id="{40218971-05BE-3B4D-8332-E87E7B2022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76803" name="Text Box 4">
            <a:extLst>
              <a:ext uri="{FF2B5EF4-FFF2-40B4-BE49-F238E27FC236}">
                <a16:creationId xmlns:a16="http://schemas.microsoft.com/office/drawing/2014/main" id="{0147EC0A-F970-374F-839B-81DF4C2114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1414463"/>
            <a:ext cx="8153400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Inheritance of morphological characters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chromosome pairing to test ideas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3. </a:t>
            </a:r>
            <a:r>
              <a:rPr lang="en-US" altLang="en-US" sz="3600" b="1"/>
              <a:t>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to characterize hybrid progenitors.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3600"/>
              <a:t>4. 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</p:cSld>
  <p:clrMapOvr>
    <a:masterClrMapping/>
  </p:clrMapOvr>
  <p:transition>
    <p:wipe dir="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49" name="Picture 3">
            <a:extLst>
              <a:ext uri="{FF2B5EF4-FFF2-40B4-BE49-F238E27FC236}">
                <a16:creationId xmlns:a16="http://schemas.microsoft.com/office/drawing/2014/main" id="{C8463396-68B4-3F4E-BB36-7942B3514E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762000"/>
            <a:ext cx="3810000" cy="5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0" name="Text Box 3">
            <a:extLst>
              <a:ext uri="{FF2B5EF4-FFF2-40B4-BE49-F238E27FC236}">
                <a16:creationId xmlns:a16="http://schemas.microsoft.com/office/drawing/2014/main" id="{84BFF167-4CF8-BB44-8AD1-CC3F1B95E5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166688"/>
            <a:ext cx="4243388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speciosissimum</a:t>
            </a:r>
          </a:p>
        </p:txBody>
      </p:sp>
      <p:pic>
        <p:nvPicPr>
          <p:cNvPr id="78851" name="Picture 2">
            <a:extLst>
              <a:ext uri="{FF2B5EF4-FFF2-40B4-BE49-F238E27FC236}">
                <a16:creationId xmlns:a16="http://schemas.microsoft.com/office/drawing/2014/main" id="{FA6DFE68-8987-E342-A9FE-31512062C8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3276600"/>
            <a:ext cx="48006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2" name="Text Box 3">
            <a:extLst>
              <a:ext uri="{FF2B5EF4-FFF2-40B4-BE49-F238E27FC236}">
                <a16:creationId xmlns:a16="http://schemas.microsoft.com/office/drawing/2014/main" id="{21407E3B-38B5-174C-BD93-1C3CBE777A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1600" y="2667000"/>
            <a:ext cx="37211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concinnum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7" name="Picture 2">
            <a:extLst>
              <a:ext uri="{FF2B5EF4-FFF2-40B4-BE49-F238E27FC236}">
                <a16:creationId xmlns:a16="http://schemas.microsoft.com/office/drawing/2014/main" id="{999F430E-11AF-EE48-87A1-18DE03CC5D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14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898" name="Text Box 3">
            <a:extLst>
              <a:ext uri="{FF2B5EF4-FFF2-40B4-BE49-F238E27FC236}">
                <a16:creationId xmlns:a16="http://schemas.microsoft.com/office/drawing/2014/main" id="{55F36387-3712-C14B-B37D-9480808784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609600"/>
            <a:ext cx="8534400" cy="9461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Isozyme markers of </a:t>
            </a:r>
            <a:r>
              <a:rPr lang="en-US" altLang="en-US" sz="2800" i="1"/>
              <a:t>Polystichum concinnum</a:t>
            </a:r>
            <a:r>
              <a:rPr lang="en-US" altLang="en-US" sz="2800"/>
              <a:t> (</a:t>
            </a:r>
            <a:r>
              <a:rPr lang="en-US" altLang="en-US" sz="2800">
                <a:latin typeface="Helvetica" pitchFamily="2" charset="0"/>
              </a:rPr>
              <a:t>c</a:t>
            </a:r>
            <a:r>
              <a:rPr lang="en-US" altLang="en-US" sz="2800"/>
              <a:t>) and </a:t>
            </a:r>
            <a:r>
              <a:rPr lang="en-US" altLang="en-US" sz="2800" i="1"/>
              <a:t>P. speciosissimum </a:t>
            </a:r>
            <a:r>
              <a:rPr lang="en-US" altLang="en-US" sz="2800"/>
              <a:t>(</a:t>
            </a:r>
            <a:r>
              <a:rPr lang="en-US" altLang="en-US" sz="2800">
                <a:latin typeface="Helvetica" pitchFamily="2" charset="0"/>
              </a:rPr>
              <a:t>s</a:t>
            </a:r>
            <a:r>
              <a:rPr lang="en-US" altLang="en-US" sz="2800"/>
              <a:t>) combine in their hybrid (</a:t>
            </a:r>
            <a:r>
              <a:rPr lang="en-US" altLang="en-US" sz="2800">
                <a:latin typeface="Helvetica" pitchFamily="2" charset="0"/>
              </a:rPr>
              <a:t>x</a:t>
            </a:r>
            <a:r>
              <a:rPr lang="en-US" altLang="en-US" sz="2800"/>
              <a:t>) .  </a:t>
            </a:r>
          </a:p>
        </p:txBody>
      </p:sp>
      <p:sp>
        <p:nvSpPr>
          <p:cNvPr id="80899" name="Text Box 5">
            <a:extLst>
              <a:ext uri="{FF2B5EF4-FFF2-40B4-BE49-F238E27FC236}">
                <a16:creationId xmlns:a16="http://schemas.microsoft.com/office/drawing/2014/main" id="{66451C27-F48D-EC4D-9FDD-C993CAF7CB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4343400"/>
            <a:ext cx="1146175" cy="519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SkDH</a:t>
            </a:r>
          </a:p>
        </p:txBody>
      </p:sp>
      <p:sp>
        <p:nvSpPr>
          <p:cNvPr id="80900" name="Text Box 6">
            <a:extLst>
              <a:ext uri="{FF2B5EF4-FFF2-40B4-BE49-F238E27FC236}">
                <a16:creationId xmlns:a16="http://schemas.microsoft.com/office/drawing/2014/main" id="{5E382F55-5BDF-EF46-9D0B-B3ABF43E40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4343400"/>
            <a:ext cx="1146175" cy="519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IDH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5" name="Picture 3">
            <a:extLst>
              <a:ext uri="{FF2B5EF4-FFF2-40B4-BE49-F238E27FC236}">
                <a16:creationId xmlns:a16="http://schemas.microsoft.com/office/drawing/2014/main" id="{65E6D827-8E9F-924F-BF25-D0D1617B0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100" y="0"/>
            <a:ext cx="102362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6" name="Picture 4">
            <a:extLst>
              <a:ext uri="{FF2B5EF4-FFF2-40B4-BE49-F238E27FC236}">
                <a16:creationId xmlns:a16="http://schemas.microsoft.com/office/drawing/2014/main" id="{E6E0547E-7AE9-F74E-AD58-E98ECA3B05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0"/>
            <a:ext cx="42354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947" name="TextBox 5">
            <a:extLst>
              <a:ext uri="{FF2B5EF4-FFF2-40B4-BE49-F238E27FC236}">
                <a16:creationId xmlns:a16="http://schemas.microsoft.com/office/drawing/2014/main" id="{BBDD7B75-B2AC-7A45-B8BF-324C66B40B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438150"/>
            <a:ext cx="37417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Polystichum species and hybrids in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montane Costa Rica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548EFA0-CEE0-7712-8C75-C3428ED21FD1}"/>
              </a:ext>
            </a:extLst>
          </p:cNvPr>
          <p:cNvSpPr txBox="1"/>
          <p:nvPr/>
        </p:nvSpPr>
        <p:spPr>
          <a:xfrm>
            <a:off x="-2211205" y="-1447800"/>
            <a:ext cx="2986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Helvetica" pitchFamily="2" charset="0"/>
              </a:rPr>
              <a:t>paramo tetraploid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EDDE518-C963-5307-C5EA-8239E0207705}"/>
              </a:ext>
            </a:extLst>
          </p:cNvPr>
          <p:cNvGrpSpPr/>
          <p:nvPr/>
        </p:nvGrpSpPr>
        <p:grpSpPr>
          <a:xfrm>
            <a:off x="6880276" y="239516"/>
            <a:ext cx="2234247" cy="305409"/>
            <a:chOff x="6880276" y="239516"/>
            <a:chExt cx="2234247" cy="305409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199B655-7DCC-2355-589C-AD904E073B9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977697">
              <a:off x="8731107" y="331377"/>
              <a:ext cx="383416" cy="213548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E394C57-3BAB-BA46-D831-10F3DBB342E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58735">
              <a:off x="8199949" y="239516"/>
              <a:ext cx="383416" cy="213548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58A8B59-EB83-3D87-2177-2AE15AFC3321}"/>
                </a:ext>
              </a:extLst>
            </p:cNvPr>
            <p:cNvSpPr txBox="1"/>
            <p:nvPr/>
          </p:nvSpPr>
          <p:spPr>
            <a:xfrm>
              <a:off x="6998701" y="244259"/>
              <a:ext cx="1500732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</a:rPr>
                <a:t>paramo tetraploid</a:t>
              </a: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A77C839-EF5B-BA45-40DC-BBC2156E45A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880276" y="279704"/>
              <a:ext cx="1645738" cy="20610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Title 1">
            <a:extLst>
              <a:ext uri="{FF2B5EF4-FFF2-40B4-BE49-F238E27FC236}">
                <a16:creationId xmlns:a16="http://schemas.microsoft.com/office/drawing/2014/main" id="{354129DB-17A8-254C-9A13-DAF376550CA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altLang="en-US" sz="3200"/>
              <a:t>Isozyme profiles, notably with phosphoglucoisomerase (PGI).</a:t>
            </a:r>
          </a:p>
        </p:txBody>
      </p:sp>
      <p:pic>
        <p:nvPicPr>
          <p:cNvPr id="84994" name="Picture 2">
            <a:extLst>
              <a:ext uri="{FF2B5EF4-FFF2-40B4-BE49-F238E27FC236}">
                <a16:creationId xmlns:a16="http://schemas.microsoft.com/office/drawing/2014/main" id="{5F5D1062-2008-5748-B823-CEDC4AE7F3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71663"/>
            <a:ext cx="8686800" cy="216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4995" name="Picture 3">
            <a:extLst>
              <a:ext uri="{FF2B5EF4-FFF2-40B4-BE49-F238E27FC236}">
                <a16:creationId xmlns:a16="http://schemas.microsoft.com/office/drawing/2014/main" id="{BF4FFECB-6DA9-804B-8619-F176FAEE04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2700"/>
            <a:ext cx="8153400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996" name="TextBox 4">
            <a:extLst>
              <a:ext uri="{FF2B5EF4-FFF2-40B4-BE49-F238E27FC236}">
                <a16:creationId xmlns:a16="http://schemas.microsoft.com/office/drawing/2014/main" id="{BA1E85C1-DD63-B340-880B-939978B329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5849938"/>
            <a:ext cx="32829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Barrington, 1990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Text Box 2">
            <a:extLst>
              <a:ext uri="{FF2B5EF4-FFF2-40B4-BE49-F238E27FC236}">
                <a16:creationId xmlns:a16="http://schemas.microsoft.com/office/drawing/2014/main" id="{BF6227CC-E145-C446-AED1-20B419CB62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2022475"/>
            <a:ext cx="1890713" cy="1314450"/>
          </a:xfrm>
          <a:prstGeom prst="rect">
            <a:avLst/>
          </a:prstGeom>
          <a:solidFill>
            <a:srgbClr val="D0D0E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Courier" pitchFamily="2" charset="0"/>
              </a:rPr>
              <a:t>concinnum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Courier" pitchFamily="2" charset="0"/>
              </a:rPr>
              <a:t>conci X speci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Courier" pitchFamily="2" charset="0"/>
              </a:rPr>
              <a:t>concinnum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Courier" pitchFamily="2" charset="0"/>
              </a:rPr>
              <a:t>conci X speci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Courier" pitchFamily="2" charset="0"/>
              </a:rPr>
              <a:t>speciosissimum</a:t>
            </a:r>
          </a:p>
        </p:txBody>
      </p:sp>
      <p:pic>
        <p:nvPicPr>
          <p:cNvPr id="87042" name="Picture 3">
            <a:extLst>
              <a:ext uri="{FF2B5EF4-FFF2-40B4-BE49-F238E27FC236}">
                <a16:creationId xmlns:a16="http://schemas.microsoft.com/office/drawing/2014/main" id="{C212B0BD-FBE5-D149-9B1B-70E1CE662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725" y="1793875"/>
            <a:ext cx="6096000" cy="281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7043" name="Text Box 4">
            <a:extLst>
              <a:ext uri="{FF2B5EF4-FFF2-40B4-BE49-F238E27FC236}">
                <a16:creationId xmlns:a16="http://schemas.microsoft.com/office/drawing/2014/main" id="{2C723D92-232F-AB47-B169-F63327E37A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342900"/>
            <a:ext cx="8245475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Optima" panose="02000503060000020004" pitchFamily="2" charset="0"/>
              </a:rPr>
              <a:t>Different hybrid individuals harbor the chloroplast genomes of either </a:t>
            </a:r>
            <a:r>
              <a:rPr lang="en-US" altLang="en-US" sz="2400" i="1">
                <a:latin typeface="Optima" panose="02000503060000020004" pitchFamily="2" charset="0"/>
              </a:rPr>
              <a:t>P. concinnum </a:t>
            </a:r>
            <a:r>
              <a:rPr lang="en-US" altLang="en-US" sz="2400">
                <a:latin typeface="Optima" panose="02000503060000020004" pitchFamily="2" charset="0"/>
              </a:rPr>
              <a:t>and </a:t>
            </a:r>
            <a:r>
              <a:rPr lang="en-US" altLang="en-US" sz="2400" i="1">
                <a:latin typeface="Optima" panose="02000503060000020004" pitchFamily="2" charset="0"/>
              </a:rPr>
              <a:t> P. speciosissimum</a:t>
            </a:r>
            <a:r>
              <a:rPr lang="en-US" altLang="en-US" sz="2400">
                <a:latin typeface="Optima" panose="02000503060000020004" pitchFamily="2" charset="0"/>
              </a:rPr>
              <a:t> in their hybrid.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Papyrus" panose="020B0602040200020303" pitchFamily="34" charset="77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Papyrus" panose="020B0602040200020303" pitchFamily="34" charset="77"/>
            </a:endParaRPr>
          </a:p>
        </p:txBody>
      </p:sp>
      <p:sp>
        <p:nvSpPr>
          <p:cNvPr id="87044" name="TextBox 7">
            <a:extLst>
              <a:ext uri="{FF2B5EF4-FFF2-40B4-BE49-F238E27FC236}">
                <a16:creationId xmlns:a16="http://schemas.microsoft.com/office/drawing/2014/main" id="{307B3A31-8E5C-D545-9AC2-A489A6771F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3325" y="4605338"/>
            <a:ext cx="54959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cpDNA sequence from a portion of the trnL-F spacer</a:t>
            </a:r>
          </a:p>
        </p:txBody>
      </p:sp>
      <p:sp>
        <p:nvSpPr>
          <p:cNvPr id="87045" name="TextBox 8">
            <a:extLst>
              <a:ext uri="{FF2B5EF4-FFF2-40B4-BE49-F238E27FC236}">
                <a16:creationId xmlns:a16="http://schemas.microsoft.com/office/drawing/2014/main" id="{63DFF2A6-A500-9D44-9C3A-17FB722516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6215063"/>
            <a:ext cx="2089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work of Lisa Weiss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Title 1">
            <a:extLst>
              <a:ext uri="{FF2B5EF4-FFF2-40B4-BE49-F238E27FC236}">
                <a16:creationId xmlns:a16="http://schemas.microsoft.com/office/drawing/2014/main" id="{7A923647-1E62-8F46-9611-F3AB36992F7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en-US" altLang="en-US" sz="3600"/>
              <a:t>Nuclear genes: PGI for </a:t>
            </a:r>
            <a:r>
              <a:rPr lang="en-US" altLang="en-US" sz="3600" i="1"/>
              <a:t>concinnum</a:t>
            </a:r>
            <a:r>
              <a:rPr lang="en-US" altLang="en-US" sz="3600"/>
              <a:t> X </a:t>
            </a:r>
            <a:r>
              <a:rPr lang="en-US" altLang="en-US" sz="3600" i="1"/>
              <a:t>speciosissimum</a:t>
            </a:r>
          </a:p>
        </p:txBody>
      </p:sp>
      <p:pic>
        <p:nvPicPr>
          <p:cNvPr id="89090" name="Picture 5">
            <a:extLst>
              <a:ext uri="{FF2B5EF4-FFF2-40B4-BE49-F238E27FC236}">
                <a16:creationId xmlns:a16="http://schemas.microsoft.com/office/drawing/2014/main" id="{295FAE9C-8A5B-A145-BDC5-0FAD8D25E8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714500"/>
            <a:ext cx="809307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9091" name="Picture 6">
            <a:extLst>
              <a:ext uri="{FF2B5EF4-FFF2-40B4-BE49-F238E27FC236}">
                <a16:creationId xmlns:a16="http://schemas.microsoft.com/office/drawing/2014/main" id="{EA83D137-41B0-AB4B-B24A-06ACBCF84D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4686300"/>
            <a:ext cx="8093075" cy="1266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9092" name="TextBox 7">
            <a:extLst>
              <a:ext uri="{FF2B5EF4-FFF2-40B4-BE49-F238E27FC236}">
                <a16:creationId xmlns:a16="http://schemas.microsoft.com/office/drawing/2014/main" id="{34C5776F-3B4B-6D47-9F7D-D0AF2EE94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773" y="5031658"/>
            <a:ext cx="69762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defTabSz="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conc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en-US" altLang="en-US" sz="1800">
                <a:latin typeface="Arial" panose="020B0604020202020204" pitchFamily="34" charset="0"/>
              </a:rPr>
              <a:t>c X s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en-US" altLang="en-US" sz="1800">
                <a:latin typeface="Arial" panose="020B0604020202020204" pitchFamily="34" charset="0"/>
              </a:rPr>
              <a:t>spec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7743B0-6BBB-A94A-8C61-9030DE19F7F4}"/>
              </a:ext>
            </a:extLst>
          </p:cNvPr>
          <p:cNvSpPr txBox="1"/>
          <p:nvPr/>
        </p:nvSpPr>
        <p:spPr>
          <a:xfrm>
            <a:off x="267379" y="304800"/>
            <a:ext cx="3352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/>
              <a:t>End of Jan. 31 Lecture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6B090C-6A87-674B-BE96-1E2C982ADF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2962253" y="676253"/>
            <a:ext cx="6858000" cy="550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8647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>
            <a:extLst>
              <a:ext uri="{FF2B5EF4-FFF2-40B4-BE49-F238E27FC236}">
                <a16:creationId xmlns:a16="http://schemas.microsoft.com/office/drawing/2014/main" id="{15D9E3D9-E22B-8747-B5A6-EE85088FC7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95234" name="Text Box 3">
            <a:extLst>
              <a:ext uri="{FF2B5EF4-FFF2-40B4-BE49-F238E27FC236}">
                <a16:creationId xmlns:a16="http://schemas.microsoft.com/office/drawing/2014/main" id="{CA13CA4F-A5C6-AC43-BDCC-D38CE74046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95235" name="Text Box 4">
            <a:extLst>
              <a:ext uri="{FF2B5EF4-FFF2-40B4-BE49-F238E27FC236}">
                <a16:creationId xmlns:a16="http://schemas.microsoft.com/office/drawing/2014/main" id="{A274EB8D-02FE-964F-8FA8-3F2602E972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1414463"/>
            <a:ext cx="8153400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Inheritance of morphological characters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chromosome pairing to test ideas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3. 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to characterize hybrid progenitors.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4. </a:t>
            </a:r>
            <a:r>
              <a:rPr lang="en-US" altLang="en-US" sz="3600" b="1"/>
              <a:t>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</p:cSld>
  <p:clrMapOvr>
    <a:masterClrMapping/>
  </p:clrMapOvr>
  <p:transition>
    <p:wipe dir="d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81" name="Picture 2">
            <a:extLst>
              <a:ext uri="{FF2B5EF4-FFF2-40B4-BE49-F238E27FC236}">
                <a16:creationId xmlns:a16="http://schemas.microsoft.com/office/drawing/2014/main" id="{27C56549-3B74-D349-8C8A-FFAF8F87E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3" y="785813"/>
            <a:ext cx="8485187" cy="607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882" name="Text Box 3">
            <a:extLst>
              <a:ext uri="{FF2B5EF4-FFF2-40B4-BE49-F238E27FC236}">
                <a16:creationId xmlns:a16="http://schemas.microsoft.com/office/drawing/2014/main" id="{359B8C52-00C0-FB4E-93C1-3ED6DE2DDA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242888"/>
            <a:ext cx="30781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Dryopteris goldiana</a:t>
            </a:r>
          </a:p>
        </p:txBody>
      </p:sp>
    </p:spTree>
    <p:extLst>
      <p:ext uri="{BB962C8B-B14F-4D97-AF65-F5344CB8AC3E}">
        <p14:creationId xmlns:p14="http://schemas.microsoft.com/office/powerpoint/2010/main" val="285101034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929" name="Picture 2">
            <a:extLst>
              <a:ext uri="{FF2B5EF4-FFF2-40B4-BE49-F238E27FC236}">
                <a16:creationId xmlns:a16="http://schemas.microsoft.com/office/drawing/2014/main" id="{822AE1AE-7A41-1E46-AB36-7853AF838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8350"/>
            <a:ext cx="9144000" cy="608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4930" name="Text Box 3">
            <a:extLst>
              <a:ext uri="{FF2B5EF4-FFF2-40B4-BE49-F238E27FC236}">
                <a16:creationId xmlns:a16="http://schemas.microsoft.com/office/drawing/2014/main" id="{EFD850A0-C1FB-1443-BF67-66EC49EFE9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25" y="90488"/>
            <a:ext cx="63674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Dryopteris marginalis</a:t>
            </a:r>
            <a:r>
              <a:rPr lang="en-US" altLang="en-US" sz="2800"/>
              <a:t> - marginal woodfern</a:t>
            </a:r>
            <a:endParaRPr lang="en-US" altLang="en-US" sz="2800" i="1"/>
          </a:p>
        </p:txBody>
      </p:sp>
    </p:spTree>
    <p:extLst>
      <p:ext uri="{BB962C8B-B14F-4D97-AF65-F5344CB8AC3E}">
        <p14:creationId xmlns:p14="http://schemas.microsoft.com/office/powerpoint/2010/main" val="26976885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3" name="Picture 2">
            <a:extLst>
              <a:ext uri="{FF2B5EF4-FFF2-40B4-BE49-F238E27FC236}">
                <a16:creationId xmlns:a16="http://schemas.microsoft.com/office/drawing/2014/main" id="{F96BDA1B-BA77-3B4F-BD23-DF43BC2E43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0834" name="Text Box 3">
            <a:extLst>
              <a:ext uri="{FF2B5EF4-FFF2-40B4-BE49-F238E27FC236}">
                <a16:creationId xmlns:a16="http://schemas.microsoft.com/office/drawing/2014/main" id="{07603242-C799-9C4D-ABF4-B0511CCC52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267200"/>
            <a:ext cx="359727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Dryopteris intermedia</a:t>
            </a:r>
            <a:r>
              <a:rPr lang="en-US" altLang="en-US" sz="2800"/>
              <a:t> - evergreen woodfern</a:t>
            </a:r>
            <a:endParaRPr lang="en-US" altLang="en-US" sz="2800" i="1"/>
          </a:p>
        </p:txBody>
      </p:sp>
      <p:sp>
        <p:nvSpPr>
          <p:cNvPr id="120835" name="Text Box 4">
            <a:extLst>
              <a:ext uri="{FF2B5EF4-FFF2-40B4-BE49-F238E27FC236}">
                <a16:creationId xmlns:a16="http://schemas.microsoft.com/office/drawing/2014/main" id="{36AF7B45-20B0-F24B-BDE8-7D4BFAFBB9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90488"/>
            <a:ext cx="405447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WOODFERNS - GENUS </a:t>
            </a:r>
            <a:r>
              <a:rPr lang="en-US" altLang="en-US" sz="2800" i="1"/>
              <a:t>DRYOPTERIS</a:t>
            </a:r>
            <a:endParaRPr lang="en-US" altLang="en-US" sz="2800"/>
          </a:p>
        </p:txBody>
      </p:sp>
      <p:sp>
        <p:nvSpPr>
          <p:cNvPr id="120836" name="Text Box 5">
            <a:extLst>
              <a:ext uri="{FF2B5EF4-FFF2-40B4-BE49-F238E27FC236}">
                <a16:creationId xmlns:a16="http://schemas.microsoft.com/office/drawing/2014/main" id="{38C6E5A6-D892-E74D-8A56-021980B845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914400"/>
            <a:ext cx="3657600" cy="137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Our most diverse and most prone to hybridizing</a:t>
            </a:r>
          </a:p>
        </p:txBody>
      </p:sp>
    </p:spTree>
    <p:extLst>
      <p:ext uri="{BB962C8B-B14F-4D97-AF65-F5344CB8AC3E}">
        <p14:creationId xmlns:p14="http://schemas.microsoft.com/office/powerpoint/2010/main" val="394340762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5B65A5-69DB-9247-B729-F2448558795C}"/>
              </a:ext>
            </a:extLst>
          </p:cNvPr>
          <p:cNvSpPr txBox="1"/>
          <p:nvPr/>
        </p:nvSpPr>
        <p:spPr>
          <a:xfrm>
            <a:off x="3358667" y="657299"/>
            <a:ext cx="1726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/>
              <a:t>marginalis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700D41-2F9C-974D-ABDB-237B213F5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969444" y="4781081"/>
            <a:ext cx="1828800" cy="2438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8D43CA-233D-634A-A700-34D8408C6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602752" y="1359806"/>
            <a:ext cx="2038126" cy="2800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063C0E-B548-8F43-961B-00DD40D65594}"/>
              </a:ext>
            </a:extLst>
          </p:cNvPr>
          <p:cNvSpPr txBox="1"/>
          <p:nvPr/>
        </p:nvSpPr>
        <p:spPr>
          <a:xfrm>
            <a:off x="6219528" y="711727"/>
            <a:ext cx="1737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/>
              <a:t>intermedia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F04F5D-D4A9-E04B-BBAB-1B3EABA899F3}"/>
              </a:ext>
            </a:extLst>
          </p:cNvPr>
          <p:cNvSpPr txBox="1"/>
          <p:nvPr/>
        </p:nvSpPr>
        <p:spPr>
          <a:xfrm>
            <a:off x="425941" y="657299"/>
            <a:ext cx="1922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/>
            <a:r>
              <a:rPr lang="en-US" i="1"/>
              <a:t>goldiana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93F95A-BF8E-874E-897A-635DA8F4BA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244221" y="3683000"/>
            <a:ext cx="2873462" cy="1930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0462C43-2E0B-C146-B457-F5D1563B4B17}"/>
              </a:ext>
            </a:extLst>
          </p:cNvPr>
          <p:cNvSpPr txBox="1"/>
          <p:nvPr/>
        </p:nvSpPr>
        <p:spPr>
          <a:xfrm>
            <a:off x="1248271" y="40190"/>
            <a:ext cx="3161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telling them apart …</a:t>
            </a:r>
          </a:p>
        </p:txBody>
      </p:sp>
      <p:pic>
        <p:nvPicPr>
          <p:cNvPr id="1026" name="Picture 2" descr="Image result for Dryopteris marginalis pinnae">
            <a:extLst>
              <a:ext uri="{FF2B5EF4-FFF2-40B4-BE49-F238E27FC236}">
                <a16:creationId xmlns:a16="http://schemas.microsoft.com/office/drawing/2014/main" id="{F654DC41-4388-0F43-A193-D5C6147A7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16944" y="3683000"/>
            <a:ext cx="30480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65E72D-507E-AF4F-A46B-C3B41F672EB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6558" y="1316263"/>
            <a:ext cx="1130839" cy="27463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23C8DDD-3564-AA48-8095-5819DC72A0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339" y="1274408"/>
            <a:ext cx="1828801" cy="28007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AC0FB8-9227-2544-993E-EEFFD8EFB24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17467" y="4285416"/>
            <a:ext cx="2950704" cy="221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2902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977" name="Picture 5">
            <a:extLst>
              <a:ext uri="{FF2B5EF4-FFF2-40B4-BE49-F238E27FC236}">
                <a16:creationId xmlns:a16="http://schemas.microsoft.com/office/drawing/2014/main" id="{ED24812B-400E-F34F-895D-3C782ABC8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438" y="0"/>
            <a:ext cx="55165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6978" name="Text Box 6">
            <a:extLst>
              <a:ext uri="{FF2B5EF4-FFF2-40B4-BE49-F238E27FC236}">
                <a16:creationId xmlns:a16="http://schemas.microsoft.com/office/drawing/2014/main" id="{3D1A638F-3266-0E42-9A6D-88C10EECC3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319088"/>
            <a:ext cx="319722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Hybrid combinations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In </a:t>
            </a:r>
            <a:r>
              <a:rPr lang="en-US" altLang="en-US" sz="2800" i="1"/>
              <a:t>Dryopteris</a:t>
            </a:r>
            <a:endParaRPr lang="en-US" altLang="en-US" sz="2800"/>
          </a:p>
        </p:txBody>
      </p:sp>
      <p:sp>
        <p:nvSpPr>
          <p:cNvPr id="126979" name="Rectangle 9">
            <a:extLst>
              <a:ext uri="{FF2B5EF4-FFF2-40B4-BE49-F238E27FC236}">
                <a16:creationId xmlns:a16="http://schemas.microsoft.com/office/drawing/2014/main" id="{1D1E20C9-A106-CF4D-B503-C58C27F760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1600200"/>
            <a:ext cx="838200" cy="762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pic>
        <p:nvPicPr>
          <p:cNvPr id="126980" name="Picture 17">
            <a:extLst>
              <a:ext uri="{FF2B5EF4-FFF2-40B4-BE49-F238E27FC236}">
                <a16:creationId xmlns:a16="http://schemas.microsoft.com/office/drawing/2014/main" id="{16B2E4D4-E6EE-364C-919B-17698D3E6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180"/>
          <a:stretch>
            <a:fillRect/>
          </a:stretch>
        </p:blipFill>
        <p:spPr bwMode="auto">
          <a:xfrm>
            <a:off x="304800" y="4038600"/>
            <a:ext cx="2738438" cy="264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6981" name="Text Box 22">
            <a:extLst>
              <a:ext uri="{FF2B5EF4-FFF2-40B4-BE49-F238E27FC236}">
                <a16:creationId xmlns:a16="http://schemas.microsoft.com/office/drawing/2014/main" id="{28A49C7C-ECA1-BB4A-88CE-4A684761A4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4953000"/>
            <a:ext cx="15240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marginalis</a:t>
            </a:r>
            <a:endParaRPr lang="en-US" altLang="en-US" sz="2400"/>
          </a:p>
        </p:txBody>
      </p:sp>
      <p:sp>
        <p:nvSpPr>
          <p:cNvPr id="126982" name="Text Box 24">
            <a:extLst>
              <a:ext uri="{FF2B5EF4-FFF2-40B4-BE49-F238E27FC236}">
                <a16:creationId xmlns:a16="http://schemas.microsoft.com/office/drawing/2014/main" id="{DA30AFFE-A981-8244-BF85-5C51E7488D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3657600"/>
            <a:ext cx="15240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goldiana</a:t>
            </a:r>
            <a:endParaRPr lang="en-US" altLang="en-US" sz="2400"/>
          </a:p>
        </p:txBody>
      </p:sp>
      <p:sp>
        <p:nvSpPr>
          <p:cNvPr id="126983" name="Text Box 25">
            <a:extLst>
              <a:ext uri="{FF2B5EF4-FFF2-40B4-BE49-F238E27FC236}">
                <a16:creationId xmlns:a16="http://schemas.microsoft.com/office/drawing/2014/main" id="{D56F4524-87ED-EE44-BF17-31B8ED4970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2971800"/>
            <a:ext cx="20574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campyloptera</a:t>
            </a:r>
            <a:endParaRPr lang="en-US" altLang="en-US" sz="2400"/>
          </a:p>
        </p:txBody>
      </p:sp>
      <p:sp>
        <p:nvSpPr>
          <p:cNvPr id="126984" name="Text Box 26">
            <a:extLst>
              <a:ext uri="{FF2B5EF4-FFF2-40B4-BE49-F238E27FC236}">
                <a16:creationId xmlns:a16="http://schemas.microsoft.com/office/drawing/2014/main" id="{7F3796B2-6DE0-7949-8A6E-2D1EED980C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1219200"/>
            <a:ext cx="15240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intermedia</a:t>
            </a:r>
            <a:endParaRPr lang="en-US" altLang="en-US" sz="2400"/>
          </a:p>
        </p:txBody>
      </p:sp>
      <p:sp>
        <p:nvSpPr>
          <p:cNvPr id="126985" name="Text Box 27">
            <a:extLst>
              <a:ext uri="{FF2B5EF4-FFF2-40B4-BE49-F238E27FC236}">
                <a16:creationId xmlns:a16="http://schemas.microsoft.com/office/drawing/2014/main" id="{B13EE679-EE8A-CE45-956D-F6F3D41AE4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533400"/>
            <a:ext cx="18288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carthusiana</a:t>
            </a:r>
            <a:endParaRPr lang="en-US" altLang="en-US" sz="2400"/>
          </a:p>
        </p:txBody>
      </p:sp>
      <p:sp>
        <p:nvSpPr>
          <p:cNvPr id="126986" name="Text Box 28">
            <a:extLst>
              <a:ext uri="{FF2B5EF4-FFF2-40B4-BE49-F238E27FC236}">
                <a16:creationId xmlns:a16="http://schemas.microsoft.com/office/drawing/2014/main" id="{33453C9C-B5DD-D047-B46C-3F273D2059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381000"/>
            <a:ext cx="15240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cristata</a:t>
            </a:r>
            <a:endParaRPr lang="en-US" altLang="en-US" sz="2400"/>
          </a:p>
        </p:txBody>
      </p:sp>
      <p:sp>
        <p:nvSpPr>
          <p:cNvPr id="126987" name="Text Box 29">
            <a:extLst>
              <a:ext uri="{FF2B5EF4-FFF2-40B4-BE49-F238E27FC236}">
                <a16:creationId xmlns:a16="http://schemas.microsoft.com/office/drawing/2014/main" id="{2C1E75EB-E72D-7A49-8B58-3703F484BA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2209800"/>
            <a:ext cx="2057400" cy="8223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Vermont species</a:t>
            </a:r>
            <a:endParaRPr lang="en-US" altLang="en-US" sz="2400"/>
          </a:p>
        </p:txBody>
      </p:sp>
      <p:sp>
        <p:nvSpPr>
          <p:cNvPr id="126988" name="Text Box 30">
            <a:extLst>
              <a:ext uri="{FF2B5EF4-FFF2-40B4-BE49-F238E27FC236}">
                <a16:creationId xmlns:a16="http://schemas.microsoft.com/office/drawing/2014/main" id="{07CFF64F-B6BF-1941-9C17-CCBBFF2D3C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2600" y="2667000"/>
            <a:ext cx="1752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D6070C"/>
                </a:solidFill>
              </a:rPr>
              <a:t>clintoniana</a:t>
            </a:r>
            <a:endParaRPr lang="en-US" altLang="en-US" sz="2400"/>
          </a:p>
        </p:txBody>
      </p:sp>
      <p:sp>
        <p:nvSpPr>
          <p:cNvPr id="126989" name="Rectangle 31">
            <a:extLst>
              <a:ext uri="{FF2B5EF4-FFF2-40B4-BE49-F238E27FC236}">
                <a16:creationId xmlns:a16="http://schemas.microsoft.com/office/drawing/2014/main" id="{02BF9F4C-1DE3-B34C-B83A-23A2662B60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6096000"/>
            <a:ext cx="1219200" cy="762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m m m m</a:t>
            </a:r>
          </a:p>
        </p:txBody>
      </p:sp>
    </p:spTree>
    <p:extLst>
      <p:ext uri="{BB962C8B-B14F-4D97-AF65-F5344CB8AC3E}">
        <p14:creationId xmlns:p14="http://schemas.microsoft.com/office/powerpoint/2010/main" val="24242635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Text Box 3">
            <a:extLst>
              <a:ext uri="{FF2B5EF4-FFF2-40B4-BE49-F238E27FC236}">
                <a16:creationId xmlns:a16="http://schemas.microsoft.com/office/drawing/2014/main" id="{D7DAEDA6-05D8-1843-AA61-16676DDDC0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319088"/>
            <a:ext cx="4243388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OUTER LIMITS ---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sym typeface="Monotype Sorts" pitchFamily="2" charset="2"/>
              </a:rPr>
              <a:t></a:t>
            </a:r>
            <a:r>
              <a:rPr lang="en-US" altLang="en-US" sz="2800" i="1"/>
              <a:t>Dryostichum singulare</a:t>
            </a:r>
            <a:r>
              <a:rPr lang="en-US" altLang="en-US" sz="2800"/>
              <a:t>, the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hybrid between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lonchitis</a:t>
            </a: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and </a:t>
            </a:r>
            <a:r>
              <a:rPr lang="en-US" altLang="en-US" sz="2800" i="1"/>
              <a:t>Dryopteris goldiana</a:t>
            </a:r>
            <a:endParaRPr lang="en-US" altLang="en-US" sz="2800"/>
          </a:p>
        </p:txBody>
      </p:sp>
      <p:pic>
        <p:nvPicPr>
          <p:cNvPr id="97282" name="Picture 1">
            <a:extLst>
              <a:ext uri="{FF2B5EF4-FFF2-40B4-BE49-F238E27FC236}">
                <a16:creationId xmlns:a16="http://schemas.microsoft.com/office/drawing/2014/main" id="{747B5AE1-EA87-5443-9AFB-EA469B1534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0"/>
            <a:ext cx="52006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29" name="Picture 2">
            <a:extLst>
              <a:ext uri="{FF2B5EF4-FFF2-40B4-BE49-F238E27FC236}">
                <a16:creationId xmlns:a16="http://schemas.microsoft.com/office/drawing/2014/main" id="{53079283-B494-794E-BFC0-7C07FAAA57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488" y="1847850"/>
            <a:ext cx="6894512" cy="501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330" name="Text Box 3">
            <a:extLst>
              <a:ext uri="{FF2B5EF4-FFF2-40B4-BE49-F238E27FC236}">
                <a16:creationId xmlns:a16="http://schemas.microsoft.com/office/drawing/2014/main" id="{342CAFB0-3608-F148-B77F-0A488DA851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4267200" cy="222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OUTER LIMITS ---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Dryostichum singulare</a:t>
            </a:r>
            <a:r>
              <a:rPr lang="en-US" altLang="en-US" sz="2800"/>
              <a:t>, the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hybrid between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lonchitis</a:t>
            </a: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and </a:t>
            </a:r>
            <a:r>
              <a:rPr lang="en-US" altLang="en-US" sz="2800" i="1"/>
              <a:t>Dryopteris goldiana</a:t>
            </a:r>
            <a:endParaRPr lang="en-US" altLang="en-US" sz="2800"/>
          </a:p>
        </p:txBody>
      </p:sp>
      <p:sp>
        <p:nvSpPr>
          <p:cNvPr id="99331" name="TextBox 5">
            <a:extLst>
              <a:ext uri="{FF2B5EF4-FFF2-40B4-BE49-F238E27FC236}">
                <a16:creationId xmlns:a16="http://schemas.microsoft.com/office/drawing/2014/main" id="{E180E684-162C-644E-BF0F-C3C4A58B3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9400" y="5334000"/>
            <a:ext cx="2667000" cy="9540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99332" name="TextBox 6">
            <a:extLst>
              <a:ext uri="{FF2B5EF4-FFF2-40B4-BE49-F238E27FC236}">
                <a16:creationId xmlns:a16="http://schemas.microsoft.com/office/drawing/2014/main" id="{7AF1FAE7-4B3C-B64B-8783-7638462C27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5410200"/>
            <a:ext cx="2667000" cy="9540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7" name="Picture 2">
            <a:extLst>
              <a:ext uri="{FF2B5EF4-FFF2-40B4-BE49-F238E27FC236}">
                <a16:creationId xmlns:a16="http://schemas.microsoft.com/office/drawing/2014/main" id="{35BA7C6A-138B-994D-99FD-E9CA6150B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68"/>
          <a:stretch>
            <a:fillRect/>
          </a:stretch>
        </p:blipFill>
        <p:spPr bwMode="auto">
          <a:xfrm>
            <a:off x="990600" y="2239963"/>
            <a:ext cx="8153400" cy="4618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378" name="Text Box 3">
            <a:extLst>
              <a:ext uri="{FF2B5EF4-FFF2-40B4-BE49-F238E27FC236}">
                <a16:creationId xmlns:a16="http://schemas.microsoft.com/office/drawing/2014/main" id="{C40A30EA-AF44-7448-B198-EB268B193B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319088"/>
            <a:ext cx="4065588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OUTER LIMITS ---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Dryostichum singulare</a:t>
            </a:r>
            <a:r>
              <a:rPr lang="en-US" altLang="en-US" sz="2800"/>
              <a:t>, the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Hybrid between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Polystichum lonchitis</a:t>
            </a: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and </a:t>
            </a:r>
            <a:r>
              <a:rPr lang="en-US" altLang="en-US" sz="2800" i="1"/>
              <a:t>Dryopteris goldiana</a:t>
            </a:r>
            <a:endParaRPr lang="en-US" altLang="en-US" sz="280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Text Box 3">
            <a:extLst>
              <a:ext uri="{FF2B5EF4-FFF2-40B4-BE49-F238E27FC236}">
                <a16:creationId xmlns:a16="http://schemas.microsoft.com/office/drawing/2014/main" id="{AD9AE256-4CD1-334C-B204-A52F32BF8A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518" y="90488"/>
            <a:ext cx="884088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Using isozymes to discover the parentage of ×</a:t>
            </a:r>
            <a:r>
              <a:rPr lang="en-US" altLang="en-US" sz="2800" i="1"/>
              <a:t>Dryostichum</a:t>
            </a:r>
            <a:endParaRPr lang="en-US" altLang="en-US" sz="2800"/>
          </a:p>
        </p:txBody>
      </p:sp>
      <p:sp>
        <p:nvSpPr>
          <p:cNvPr id="103426" name="Text Box 4">
            <a:extLst>
              <a:ext uri="{FF2B5EF4-FFF2-40B4-BE49-F238E27FC236}">
                <a16:creationId xmlns:a16="http://schemas.microsoft.com/office/drawing/2014/main" id="{DE4E3656-BE76-E14C-9312-93ABCDE73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025" y="1439863"/>
            <a:ext cx="10445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800"/>
              <a:t>PGI</a:t>
            </a:r>
          </a:p>
        </p:txBody>
      </p:sp>
      <p:pic>
        <p:nvPicPr>
          <p:cNvPr id="103427" name="Picture 1">
            <a:extLst>
              <a:ext uri="{FF2B5EF4-FFF2-40B4-BE49-F238E27FC236}">
                <a16:creationId xmlns:a16="http://schemas.microsoft.com/office/drawing/2014/main" id="{F753E286-71D0-6948-9613-D29FD148D2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617538"/>
            <a:ext cx="6516688" cy="616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B3FCD8-92F5-E586-27F0-DEDEBD98AABA}"/>
              </a:ext>
            </a:extLst>
          </p:cNvPr>
          <p:cNvSpPr txBox="1"/>
          <p:nvPr/>
        </p:nvSpPr>
        <p:spPr>
          <a:xfrm>
            <a:off x="1429544" y="3416222"/>
            <a:ext cx="6858000" cy="61247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/>
          </a:p>
          <a:p>
            <a:r>
              <a:rPr lang="en-US"/>
              <a:t>g	Dryopteris goldiana</a:t>
            </a:r>
          </a:p>
          <a:p>
            <a:r>
              <a:rPr lang="en-US"/>
              <a:t>I	Dryopteris intermedia</a:t>
            </a:r>
          </a:p>
          <a:p>
            <a:r>
              <a:rPr lang="en-US"/>
              <a:t>l	Polystichum lonchitis</a:t>
            </a:r>
          </a:p>
          <a:p>
            <a:r>
              <a:rPr lang="en-US"/>
              <a:t>m	Dryopteris marginalis</a:t>
            </a:r>
          </a:p>
          <a:p>
            <a:r>
              <a:rPr lang="en-US"/>
              <a:t>X	Dryopteris goldiana x P. lonchitis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3" name="Picture 2">
            <a:extLst>
              <a:ext uri="{FF2B5EF4-FFF2-40B4-BE49-F238E27FC236}">
                <a16:creationId xmlns:a16="http://schemas.microsoft.com/office/drawing/2014/main" id="{09AF42CD-C2DA-7E47-878E-629C20676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288" y="0"/>
            <a:ext cx="5065712" cy="515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474" name="Picture 3">
            <a:extLst>
              <a:ext uri="{FF2B5EF4-FFF2-40B4-BE49-F238E27FC236}">
                <a16:creationId xmlns:a16="http://schemas.microsoft.com/office/drawing/2014/main" id="{00D20251-76A9-2441-9AEE-1836AB0D6B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581400"/>
            <a:ext cx="4114800" cy="280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5" name="Text Box 4">
            <a:extLst>
              <a:ext uri="{FF2B5EF4-FFF2-40B4-BE49-F238E27FC236}">
                <a16:creationId xmlns:a16="http://schemas.microsoft.com/office/drawing/2014/main" id="{1D006C48-42CF-AF42-A93B-875833FBA4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242888"/>
            <a:ext cx="4054475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IRREGULAR FRONDS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Pleuroderris</a:t>
            </a:r>
            <a:r>
              <a:rPr lang="en-US" altLang="en-US" sz="2800"/>
              <a:t> - irregular morphology in an intergeneric hybrid between </a:t>
            </a:r>
            <a:r>
              <a:rPr lang="en-US" altLang="en-US" sz="2800" i="1"/>
              <a:t>Dictyoxiphium</a:t>
            </a:r>
            <a:r>
              <a:rPr lang="en-US" altLang="en-US" sz="2800"/>
              <a:t> and </a:t>
            </a:r>
            <a:r>
              <a:rPr lang="en-US" altLang="en-US" sz="2800" i="1"/>
              <a:t>Tectaria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TextBox 1">
            <a:extLst>
              <a:ext uri="{FF2B5EF4-FFF2-40B4-BE49-F238E27FC236}">
                <a16:creationId xmlns:a16="http://schemas.microsoft.com/office/drawing/2014/main" id="{A4922136-807C-6A45-9768-21F5E33AC6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533400"/>
            <a:ext cx="39417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The</a:t>
            </a:r>
            <a:r>
              <a:rPr lang="en-US" altLang="en-US" sz="2800">
                <a:latin typeface="Helvetica" pitchFamily="2" charset="0"/>
              </a:rPr>
              <a:t> x</a:t>
            </a:r>
            <a:r>
              <a:rPr lang="en-US" altLang="en-US" sz="2800" i="1"/>
              <a:t>Cystocarpium </a:t>
            </a:r>
            <a:r>
              <a:rPr lang="en-US" altLang="en-US" sz="2800"/>
              <a:t>Story</a:t>
            </a:r>
          </a:p>
        </p:txBody>
      </p:sp>
      <p:pic>
        <p:nvPicPr>
          <p:cNvPr id="107522" name="Picture 2">
            <a:extLst>
              <a:ext uri="{FF2B5EF4-FFF2-40B4-BE49-F238E27FC236}">
                <a16:creationId xmlns:a16="http://schemas.microsoft.com/office/drawing/2014/main" id="{3CD674B6-75DB-C940-8462-F1000FC8C4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057275"/>
            <a:ext cx="7005638" cy="381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3" name="TextBox 3">
            <a:extLst>
              <a:ext uri="{FF2B5EF4-FFF2-40B4-BE49-F238E27FC236}">
                <a16:creationId xmlns:a16="http://schemas.microsoft.com/office/drawing/2014/main" id="{5EDF04F7-EA98-3249-9AC0-A90EB1620F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375" y="4876800"/>
            <a:ext cx="6459538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/>
              <a:t>Gymnocarpium       </a:t>
            </a:r>
            <a:r>
              <a:rPr lang="en-US" altLang="en-US" sz="2400">
                <a:latin typeface="Helvetica" pitchFamily="2" charset="0"/>
              </a:rPr>
              <a:t>x</a:t>
            </a:r>
            <a:r>
              <a:rPr lang="en-US" altLang="en-US" sz="2400" i="1"/>
              <a:t>Cystocarpium       Cystopteris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/>
              <a:t> dryopteris                roskamianum            fragilis</a:t>
            </a:r>
          </a:p>
        </p:txBody>
      </p:sp>
      <p:pic>
        <p:nvPicPr>
          <p:cNvPr id="107524" name="Picture 4">
            <a:extLst>
              <a:ext uri="{FF2B5EF4-FFF2-40B4-BE49-F238E27FC236}">
                <a16:creationId xmlns:a16="http://schemas.microsoft.com/office/drawing/2014/main" id="{630F1E66-0500-3B49-9639-8E68232EE4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21456" y="4363244"/>
            <a:ext cx="2716212" cy="227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69" name="Picture 1">
            <a:extLst>
              <a:ext uri="{FF2B5EF4-FFF2-40B4-BE49-F238E27FC236}">
                <a16:creationId xmlns:a16="http://schemas.microsoft.com/office/drawing/2014/main" id="{CC03198C-3C31-764F-B2F2-5FF8225334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52400"/>
            <a:ext cx="333533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9570" name="Picture 2">
            <a:extLst>
              <a:ext uri="{FF2B5EF4-FFF2-40B4-BE49-F238E27FC236}">
                <a16:creationId xmlns:a16="http://schemas.microsoft.com/office/drawing/2014/main" id="{027670BA-A047-2341-B831-E58E3EDBFF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948531" y="2251869"/>
            <a:ext cx="3605213" cy="504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1" name="Rectangle 3">
            <a:extLst>
              <a:ext uri="{FF2B5EF4-FFF2-40B4-BE49-F238E27FC236}">
                <a16:creationId xmlns:a16="http://schemas.microsoft.com/office/drawing/2014/main" id="{EA840D10-46E9-5747-807A-B4E53B722E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1988" y="4876800"/>
            <a:ext cx="294163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Cystopteris fragilis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fragile fern </a:t>
            </a:r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70C0143B-AD52-714B-806F-94EBA71B2D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538" y="1914525"/>
            <a:ext cx="407035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Gymnocarpium dryopteris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oak fern</a:t>
            </a:r>
          </a:p>
        </p:txBody>
      </p:sp>
      <p:pic>
        <p:nvPicPr>
          <p:cNvPr id="109573" name="Picture 5">
            <a:extLst>
              <a:ext uri="{FF2B5EF4-FFF2-40B4-BE49-F238E27FC236}">
                <a16:creationId xmlns:a16="http://schemas.microsoft.com/office/drawing/2014/main" id="{ABDC42C2-03F3-BB4B-99C0-F0AFCD72E9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919163" y="2354263"/>
            <a:ext cx="3603625" cy="504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3" name="Picture 1">
            <a:extLst>
              <a:ext uri="{FF2B5EF4-FFF2-40B4-BE49-F238E27FC236}">
                <a16:creationId xmlns:a16="http://schemas.microsoft.com/office/drawing/2014/main" id="{DD8CEA4D-CBE6-1740-ADB1-5AC0447DC5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0"/>
            <a:ext cx="1905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0594" name="Picture 2">
            <a:extLst>
              <a:ext uri="{FF2B5EF4-FFF2-40B4-BE49-F238E27FC236}">
                <a16:creationId xmlns:a16="http://schemas.microsoft.com/office/drawing/2014/main" id="{2A38C2D5-94C7-9D40-A73E-62CE008D75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1966913"/>
            <a:ext cx="598488" cy="477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0595" name="TextBox 3">
            <a:extLst>
              <a:ext uri="{FF2B5EF4-FFF2-40B4-BE49-F238E27FC236}">
                <a16:creationId xmlns:a16="http://schemas.microsoft.com/office/drawing/2014/main" id="{A9526315-2DCB-8941-BB8C-08E9E95078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838200"/>
            <a:ext cx="3306763" cy="2246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On dated phylogenies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Fossil calibration,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Stem groups, and Crown groups</a:t>
            </a:r>
          </a:p>
        </p:txBody>
      </p:sp>
      <p:sp>
        <p:nvSpPr>
          <p:cNvPr id="110596" name="Rectangle 4">
            <a:extLst>
              <a:ext uri="{FF2B5EF4-FFF2-40B4-BE49-F238E27FC236}">
                <a16:creationId xmlns:a16="http://schemas.microsoft.com/office/drawing/2014/main" id="{68AE5A18-CCF1-C644-80E1-DD58B3C4D60D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4726781" y="4345782"/>
            <a:ext cx="2586037" cy="304800"/>
          </a:xfrm>
          <a:prstGeom prst="rect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26DCA2-6B48-7242-A2A4-95F240501127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888831" y="2634457"/>
            <a:ext cx="414337" cy="1371600"/>
          </a:xfrm>
          <a:prstGeom prst="rect">
            <a:avLst/>
          </a:prstGeom>
          <a:noFill/>
          <a:ln w="38100">
            <a:solidFill>
              <a:schemeClr val="accent6">
                <a:lumMod val="40000"/>
                <a:lumOff val="60000"/>
              </a:schemeClr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endParaRPr lang="x-none" altLang="x-none" sz="2400" b="1">
              <a:solidFill>
                <a:srgbClr val="000000"/>
              </a:solidFill>
            </a:endParaRPr>
          </a:p>
        </p:txBody>
      </p:sp>
      <p:sp>
        <p:nvSpPr>
          <p:cNvPr id="110598" name="Rectangle 6">
            <a:extLst>
              <a:ext uri="{FF2B5EF4-FFF2-40B4-BE49-F238E27FC236}">
                <a16:creationId xmlns:a16="http://schemas.microsoft.com/office/drawing/2014/main" id="{F197EEBA-BD78-3343-900E-2D6AC621B9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0" y="3052763"/>
            <a:ext cx="654050" cy="304800"/>
          </a:xfrm>
          <a:prstGeom prst="rect">
            <a:avLst/>
          </a:prstGeom>
          <a:noFill/>
          <a:ln w="38100">
            <a:solidFill>
              <a:srgbClr val="00B05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110599" name="Rectangle 7">
            <a:extLst>
              <a:ext uri="{FF2B5EF4-FFF2-40B4-BE49-F238E27FC236}">
                <a16:creationId xmlns:a16="http://schemas.microsoft.com/office/drawing/2014/main" id="{EAA95E4E-DFBE-0D41-A551-86BC78706A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8263" y="2933700"/>
            <a:ext cx="942975" cy="800100"/>
          </a:xfrm>
          <a:prstGeom prst="rect">
            <a:avLst/>
          </a:prstGeom>
          <a:noFill/>
          <a:ln w="38100">
            <a:solidFill>
              <a:srgbClr val="00B05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110600" name="Rectangle 8">
            <a:extLst>
              <a:ext uri="{FF2B5EF4-FFF2-40B4-BE49-F238E27FC236}">
                <a16:creationId xmlns:a16="http://schemas.microsoft.com/office/drawing/2014/main" id="{D55292C8-764B-1C40-809A-94A0411EDF6E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770562" y="4627563"/>
            <a:ext cx="2022475" cy="304800"/>
          </a:xfrm>
          <a:prstGeom prst="rect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3B8FFF-9354-AD8A-F712-DE4E3C9D9C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8898" y="3049404"/>
            <a:ext cx="3905249" cy="29289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39DCDE1-C54A-4C55-7BDC-4DC5638496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835" y="4824935"/>
            <a:ext cx="1388865" cy="1194865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1" name="Picture 1">
            <a:extLst>
              <a:ext uri="{FF2B5EF4-FFF2-40B4-BE49-F238E27FC236}">
                <a16:creationId xmlns:a16="http://schemas.microsoft.com/office/drawing/2014/main" id="{B462E644-C081-D047-8789-F92E9E966D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688" y="0"/>
            <a:ext cx="5942012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42" name="Picture 2">
            <a:extLst>
              <a:ext uri="{FF2B5EF4-FFF2-40B4-BE49-F238E27FC236}">
                <a16:creationId xmlns:a16="http://schemas.microsoft.com/office/drawing/2014/main" id="{1DF2BB4A-9181-454D-B071-CD29B98FC4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5645150"/>
            <a:ext cx="6478588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43" name="Picture 3">
            <a:extLst>
              <a:ext uri="{FF2B5EF4-FFF2-40B4-BE49-F238E27FC236}">
                <a16:creationId xmlns:a16="http://schemas.microsoft.com/office/drawing/2014/main" id="{63E39279-91D6-F34F-A7FD-F351496F79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457994" y="2142332"/>
            <a:ext cx="372586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4" name="TextBox 4">
            <a:extLst>
              <a:ext uri="{FF2B5EF4-FFF2-40B4-BE49-F238E27FC236}">
                <a16:creationId xmlns:a16="http://schemas.microsoft.com/office/drawing/2014/main" id="{9A6E48B4-AFB8-A54F-ACE2-A48772CA31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25" y="4856163"/>
            <a:ext cx="419735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Red: </a:t>
            </a:r>
            <a:r>
              <a:rPr lang="en-US" altLang="en-US" sz="2800" i="1"/>
              <a:t>Gymnocarpium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Green and blue: </a:t>
            </a:r>
            <a:r>
              <a:rPr lang="en-US" altLang="en-US" sz="2800" i="1"/>
              <a:t>Cystopteris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5" name="Picture 1">
            <a:extLst>
              <a:ext uri="{FF2B5EF4-FFF2-40B4-BE49-F238E27FC236}">
                <a16:creationId xmlns:a16="http://schemas.microsoft.com/office/drawing/2014/main" id="{02C57B2E-AE55-2841-B14D-7EB294BC0B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138" y="0"/>
            <a:ext cx="6689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3666" name="Rectangle 3">
            <a:extLst>
              <a:ext uri="{FF2B5EF4-FFF2-40B4-BE49-F238E27FC236}">
                <a16:creationId xmlns:a16="http://schemas.microsoft.com/office/drawing/2014/main" id="{624570A6-53DF-B94F-8977-B4253ECA1E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990600"/>
            <a:ext cx="1295400" cy="2819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113667" name="TextBox 5">
            <a:extLst>
              <a:ext uri="{FF2B5EF4-FFF2-40B4-BE49-F238E27FC236}">
                <a16:creationId xmlns:a16="http://schemas.microsoft.com/office/drawing/2014/main" id="{4145B0E3-5C79-7849-87BC-3848E949C7BF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7202487" y="790576"/>
            <a:ext cx="1793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Gymnocaprium</a:t>
            </a:r>
            <a:endParaRPr lang="en-US" altLang="en-US" sz="2800"/>
          </a:p>
        </p:txBody>
      </p:sp>
      <p:sp>
        <p:nvSpPr>
          <p:cNvPr id="113668" name="TextBox 6">
            <a:extLst>
              <a:ext uri="{FF2B5EF4-FFF2-40B4-BE49-F238E27FC236}">
                <a16:creationId xmlns:a16="http://schemas.microsoft.com/office/drawing/2014/main" id="{601F256B-C717-454A-BE84-5A40D26FC8FB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7442200" y="3228976"/>
            <a:ext cx="1349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Cystopteris</a:t>
            </a:r>
            <a:endParaRPr lang="en-US" altLang="en-US" sz="280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E63967-BD46-5540-9281-504760B1F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6096"/>
            <a:ext cx="9254101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71175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E63967-BD46-5540-9281-504760B1F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6096"/>
            <a:ext cx="9254101" cy="685190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775D6C-9FC2-8C4E-A921-CFD76D0AB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618" y="762000"/>
            <a:ext cx="7212862" cy="5105400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AA03286-F950-E83C-9573-3D487B549BC8}"/>
              </a:ext>
            </a:extLst>
          </p:cNvPr>
          <p:cNvCxnSpPr>
            <a:cxnSpLocks/>
          </p:cNvCxnSpPr>
          <p:nvPr/>
        </p:nvCxnSpPr>
        <p:spPr bwMode="auto">
          <a:xfrm>
            <a:off x="7428496" y="3810000"/>
            <a:ext cx="609600" cy="0"/>
          </a:xfrm>
          <a:prstGeom prst="line">
            <a:avLst/>
          </a:prstGeom>
          <a:solidFill>
            <a:schemeClr val="accent1"/>
          </a:solidFill>
          <a:ln w="349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C961378-BA85-C06B-C556-0F7B845FFE95}"/>
              </a:ext>
            </a:extLst>
          </p:cNvPr>
          <p:cNvSpPr txBox="1"/>
          <p:nvPr/>
        </p:nvSpPr>
        <p:spPr>
          <a:xfrm>
            <a:off x="7327971" y="3788811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6m yr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0CBFDFB-3EB8-D247-366E-3F5CF189CB6F}"/>
              </a:ext>
            </a:extLst>
          </p:cNvPr>
          <p:cNvCxnSpPr>
            <a:cxnSpLocks/>
          </p:cNvCxnSpPr>
          <p:nvPr/>
        </p:nvCxnSpPr>
        <p:spPr bwMode="auto">
          <a:xfrm flipV="1">
            <a:off x="4627049" y="1752600"/>
            <a:ext cx="0" cy="1981200"/>
          </a:xfrm>
          <a:prstGeom prst="line">
            <a:avLst/>
          </a:prstGeom>
          <a:solidFill>
            <a:schemeClr val="accent1"/>
          </a:solidFill>
          <a:ln w="349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5963820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TextBox 2">
            <a:extLst>
              <a:ext uri="{FF2B5EF4-FFF2-40B4-BE49-F238E27FC236}">
                <a16:creationId xmlns:a16="http://schemas.microsoft.com/office/drawing/2014/main" id="{B320B8B7-7129-E54E-B0BD-9E3C34399B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8" y="152400"/>
            <a:ext cx="737235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The Virginia </a:t>
            </a:r>
            <a:r>
              <a:rPr lang="en-US" altLang="en-US" sz="2800" i="1"/>
              <a:t>Osmunda </a:t>
            </a:r>
            <a:r>
              <a:rPr lang="en-US" altLang="en-US" sz="2800">
                <a:latin typeface="Helvetica" pitchFamily="2" charset="0"/>
              </a:rPr>
              <a:t>x</a:t>
            </a:r>
            <a:r>
              <a:rPr lang="en-US" altLang="en-US" sz="2800" i="1"/>
              <a:t>ruggii </a:t>
            </a:r>
            <a:r>
              <a:rPr lang="en-US" altLang="en-US" sz="2800"/>
              <a:t>studied by Wagner</a:t>
            </a:r>
            <a:endParaRPr lang="en-US" altLang="en-US" sz="2800" i="1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 </a:t>
            </a:r>
          </a:p>
        </p:txBody>
      </p:sp>
      <p:pic>
        <p:nvPicPr>
          <p:cNvPr id="114690" name="Picture 3">
            <a:extLst>
              <a:ext uri="{FF2B5EF4-FFF2-40B4-BE49-F238E27FC236}">
                <a16:creationId xmlns:a16="http://schemas.microsoft.com/office/drawing/2014/main" id="{28F445AE-952A-024A-9D8A-EF01A4649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838200"/>
            <a:ext cx="33528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4691" name="Picture 5">
            <a:extLst>
              <a:ext uri="{FF2B5EF4-FFF2-40B4-BE49-F238E27FC236}">
                <a16:creationId xmlns:a16="http://schemas.microsoft.com/office/drawing/2014/main" id="{81B996E8-8762-7544-9651-1C9C207CCB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4572000"/>
            <a:ext cx="3116263" cy="213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4692" name="Picture 6">
            <a:extLst>
              <a:ext uri="{FF2B5EF4-FFF2-40B4-BE49-F238E27FC236}">
                <a16:creationId xmlns:a16="http://schemas.microsoft.com/office/drawing/2014/main" id="{74AC4EF8-DA22-2042-9E75-A7A9E4088F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630238"/>
            <a:ext cx="4111625" cy="391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4693" name="Picture 7">
            <a:extLst>
              <a:ext uri="{FF2B5EF4-FFF2-40B4-BE49-F238E27FC236}">
                <a16:creationId xmlns:a16="http://schemas.microsoft.com/office/drawing/2014/main" id="{6345BAED-856A-FA43-96EE-AE5F7E754E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700" y="4191000"/>
            <a:ext cx="2616200" cy="473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3" name="Picture 1">
            <a:extLst>
              <a:ext uri="{FF2B5EF4-FFF2-40B4-BE49-F238E27FC236}">
                <a16:creationId xmlns:a16="http://schemas.microsoft.com/office/drawing/2014/main" id="{311CF732-49A4-8649-8BBD-F4950147AA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3" y="0"/>
            <a:ext cx="3482975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5714" name="Picture 2">
            <a:extLst>
              <a:ext uri="{FF2B5EF4-FFF2-40B4-BE49-F238E27FC236}">
                <a16:creationId xmlns:a16="http://schemas.microsoft.com/office/drawing/2014/main" id="{5659253F-B518-0647-9BC3-6408DFEA65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000" y="2228850"/>
            <a:ext cx="3302000" cy="462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5715" name="Picture 3">
            <a:extLst>
              <a:ext uri="{FF2B5EF4-FFF2-40B4-BE49-F238E27FC236}">
                <a16:creationId xmlns:a16="http://schemas.microsoft.com/office/drawing/2014/main" id="{F4586983-ABEB-D94A-9C42-A2127C9093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650" y="901700"/>
            <a:ext cx="3314700" cy="505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5716" name="TextBox 4">
            <a:extLst>
              <a:ext uri="{FF2B5EF4-FFF2-40B4-BE49-F238E27FC236}">
                <a16:creationId xmlns:a16="http://schemas.microsoft.com/office/drawing/2014/main" id="{72D989B2-13B6-4A43-854F-182009E077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1075" y="369888"/>
            <a:ext cx="27082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Osmunda </a:t>
            </a:r>
            <a:r>
              <a:rPr lang="en-US" altLang="en-US" sz="2800">
                <a:latin typeface="Helvetica" pitchFamily="2" charset="0"/>
              </a:rPr>
              <a:t>x</a:t>
            </a:r>
            <a:r>
              <a:rPr lang="en-US" altLang="en-US" sz="2800" i="1"/>
              <a:t>ruggii</a:t>
            </a:r>
          </a:p>
        </p:txBody>
      </p:sp>
      <p:sp>
        <p:nvSpPr>
          <p:cNvPr id="115717" name="TextBox 5">
            <a:extLst>
              <a:ext uri="{FF2B5EF4-FFF2-40B4-BE49-F238E27FC236}">
                <a16:creationId xmlns:a16="http://schemas.microsoft.com/office/drawing/2014/main" id="{6F803AB2-A4D3-9B42-A29C-0C53EEE101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4648200"/>
            <a:ext cx="3344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Osmunda claytoniana</a:t>
            </a:r>
          </a:p>
        </p:txBody>
      </p:sp>
      <p:sp>
        <p:nvSpPr>
          <p:cNvPr id="115718" name="TextBox 6">
            <a:extLst>
              <a:ext uri="{FF2B5EF4-FFF2-40B4-BE49-F238E27FC236}">
                <a16:creationId xmlns:a16="http://schemas.microsoft.com/office/drawing/2014/main" id="{2CF8DD46-BF41-A74E-BFC3-C51CC766B3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2538" y="1600200"/>
            <a:ext cx="26336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Osmunda regalis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7" name="Picture 1">
            <a:extLst>
              <a:ext uri="{FF2B5EF4-FFF2-40B4-BE49-F238E27FC236}">
                <a16:creationId xmlns:a16="http://schemas.microsoft.com/office/drawing/2014/main" id="{C80196DB-777D-4244-B00E-886E723661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71637" y="-461962"/>
            <a:ext cx="6613525" cy="802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6738" name="Rectangle 2">
            <a:extLst>
              <a:ext uri="{FF2B5EF4-FFF2-40B4-BE49-F238E27FC236}">
                <a16:creationId xmlns:a16="http://schemas.microsoft.com/office/drawing/2014/main" id="{986672C4-028E-A44B-A312-206BA50F89C0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2947194" y="4763294"/>
            <a:ext cx="617538" cy="3962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116739" name="Rectangle 3">
            <a:extLst>
              <a:ext uri="{FF2B5EF4-FFF2-40B4-BE49-F238E27FC236}">
                <a16:creationId xmlns:a16="http://schemas.microsoft.com/office/drawing/2014/main" id="{48570A97-CC16-6D40-A987-98139D3655FE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7034213" y="4887912"/>
            <a:ext cx="617538" cy="37131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116740" name="Rectangle 5">
            <a:extLst>
              <a:ext uri="{FF2B5EF4-FFF2-40B4-BE49-F238E27FC236}">
                <a16:creationId xmlns:a16="http://schemas.microsoft.com/office/drawing/2014/main" id="{807927C0-FBCF-1040-844F-8B40401DD230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2130425" y="5040677"/>
            <a:ext cx="615950" cy="3962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116741" name="TextBox 6">
            <a:extLst>
              <a:ext uri="{FF2B5EF4-FFF2-40B4-BE49-F238E27FC236}">
                <a16:creationId xmlns:a16="http://schemas.microsoft.com/office/drawing/2014/main" id="{EA4C2BA1-3BBD-714B-B868-E087209E63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25" y="-28575"/>
            <a:ext cx="270827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/>
              <a:t>Osmunda </a:t>
            </a:r>
            <a:r>
              <a:rPr lang="en-US" altLang="en-US" sz="2800">
                <a:latin typeface="Helvetica" pitchFamily="2" charset="0"/>
              </a:rPr>
              <a:t>x</a:t>
            </a:r>
            <a:r>
              <a:rPr lang="en-US" altLang="en-US" sz="2800" i="1"/>
              <a:t>ruggii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A07999-7264-5744-A24B-D0771CAF0CDF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785644" y="3969544"/>
            <a:ext cx="457200" cy="1208088"/>
          </a:xfrm>
          <a:prstGeom prst="rect">
            <a:avLst/>
          </a:prstGeom>
          <a:noFill/>
          <a:ln w="38100">
            <a:solidFill>
              <a:schemeClr val="accent6">
                <a:lumMod val="40000"/>
                <a:lumOff val="60000"/>
              </a:schemeClr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endParaRPr lang="x-none" altLang="x-none" sz="2400">
              <a:solidFill>
                <a:srgbClr val="00000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44DF4A2-CB4C-CA48-B317-E5D9DDF473BF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888831" y="2634457"/>
            <a:ext cx="414337" cy="1371600"/>
          </a:xfrm>
          <a:prstGeom prst="rect">
            <a:avLst/>
          </a:prstGeom>
          <a:noFill/>
          <a:ln w="38100">
            <a:solidFill>
              <a:schemeClr val="accent6">
                <a:lumMod val="40000"/>
                <a:lumOff val="60000"/>
              </a:schemeClr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endParaRPr lang="x-none" altLang="x-none" sz="2400">
              <a:solidFill>
                <a:srgbClr val="000000"/>
              </a:solidFill>
            </a:endParaRPr>
          </a:p>
        </p:txBody>
      </p:sp>
      <p:pic>
        <p:nvPicPr>
          <p:cNvPr id="116744" name="Picture 9">
            <a:extLst>
              <a:ext uri="{FF2B5EF4-FFF2-40B4-BE49-F238E27FC236}">
                <a16:creationId xmlns:a16="http://schemas.microsoft.com/office/drawing/2014/main" id="{46EE035A-433F-7E4E-9AA4-EFBE8C2109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" y="517525"/>
            <a:ext cx="1873250" cy="188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7743B0-6BBB-A94A-8C61-9030DE19F7F4}"/>
              </a:ext>
            </a:extLst>
          </p:cNvPr>
          <p:cNvSpPr txBox="1"/>
          <p:nvPr/>
        </p:nvSpPr>
        <p:spPr>
          <a:xfrm>
            <a:off x="267379" y="304800"/>
            <a:ext cx="3352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/>
              <a:t>End of Feb. 2 Lecture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6B090C-6A87-674B-BE96-1E2C982ADF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2962253" y="676253"/>
            <a:ext cx="6858000" cy="550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39341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TextBox 1">
            <a:extLst>
              <a:ext uri="{FF2B5EF4-FFF2-40B4-BE49-F238E27FC236}">
                <a16:creationId xmlns:a16="http://schemas.microsoft.com/office/drawing/2014/main" id="{13E6CFC1-C5E6-BA4A-AB99-6F772737A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819400"/>
            <a:ext cx="457529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4000"/>
              <a:t>Slides not used, 2021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5" name="Picture 2">
            <a:extLst>
              <a:ext uri="{FF2B5EF4-FFF2-40B4-BE49-F238E27FC236}">
                <a16:creationId xmlns:a16="http://schemas.microsoft.com/office/drawing/2014/main" id="{9EE0D050-F7FE-1844-83FF-797B6375D9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350" y="304800"/>
            <a:ext cx="5245100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8546" name="TextBox 4">
            <a:extLst>
              <a:ext uri="{FF2B5EF4-FFF2-40B4-BE49-F238E27FC236}">
                <a16:creationId xmlns:a16="http://schemas.microsoft.com/office/drawing/2014/main" id="{AC3B6558-B1B4-C142-B635-4F3B80CB0E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0163"/>
            <a:ext cx="4038600" cy="6864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 </a:t>
            </a:r>
            <a:r>
              <a:rPr lang="en-US" altLang="en-US" sz="2000" i="1"/>
              <a:t>In the hybrid: </a:t>
            </a:r>
            <a:endParaRPr lang="en-US" altLang="en-US" sz="20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000" i="1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 i="1"/>
              <a:t>Gymnocarpium</a:t>
            </a:r>
            <a:r>
              <a:rPr lang="en-US" altLang="en-US" sz="2000"/>
              <a:t> alleles group with the diploid species </a:t>
            </a:r>
            <a:r>
              <a:rPr lang="en-US" altLang="en-US" sz="2000" i="1"/>
              <a:t>Gymnocarpium appalachianum</a:t>
            </a:r>
            <a:r>
              <a:rPr lang="en-US" altLang="en-US" sz="2000"/>
              <a:t> and </a:t>
            </a:r>
            <a:r>
              <a:rPr lang="en-US" altLang="en-US" sz="2000" i="1"/>
              <a:t>Gymnocarpium disjunctum</a:t>
            </a:r>
            <a:r>
              <a:rPr lang="en-US" altLang="en-US" sz="2000"/>
              <a:t>  implicating their allotetraploid derivative (</a:t>
            </a:r>
            <a:r>
              <a:rPr lang="en-US" altLang="en-US" sz="2000" i="1"/>
              <a:t>Gymnocarpium dryopteris</a:t>
            </a:r>
            <a:r>
              <a:rPr lang="en-US" altLang="en-US" sz="2000"/>
              <a:t>) as the </a:t>
            </a:r>
            <a:r>
              <a:rPr lang="en-US" altLang="en-US" sz="2000" i="1"/>
              <a:t>Gymnocarpium</a:t>
            </a:r>
            <a:r>
              <a:rPr lang="en-US" altLang="en-US" sz="2000"/>
              <a:t>  parent of </a:t>
            </a:r>
            <a:r>
              <a:rPr lang="en-US" altLang="en-US" sz="2000" i="1"/>
              <a:t>Cystocarpium </a:t>
            </a:r>
            <a:r>
              <a:rPr lang="en-US" altLang="en-US" sz="2000"/>
              <a:t>.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The </a:t>
            </a:r>
            <a:r>
              <a:rPr lang="en-US" altLang="en-US" sz="2000" i="1"/>
              <a:t>Cystopteris </a:t>
            </a:r>
            <a:r>
              <a:rPr lang="en-US" altLang="en-US" sz="2000"/>
              <a:t> parent is a member of the </a:t>
            </a:r>
            <a:r>
              <a:rPr lang="en-US" altLang="en-US" sz="2000" i="1"/>
              <a:t>Cystopteris fragilis</a:t>
            </a:r>
            <a:r>
              <a:rPr lang="en-US" altLang="en-US" sz="2000"/>
              <a:t>  complex (fig. 1A , A2; Fraser-Jenkins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2008). precise identity of this tetraploid taxon is uncertain because of our limited understanding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of the diverse array of diploid and allopolyploid taxa that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constitute the cosmopolitan C. fragilis  complex.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394054588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>
            <a:extLst>
              <a:ext uri="{FF2B5EF4-FFF2-40B4-BE49-F238E27FC236}">
                <a16:creationId xmlns:a16="http://schemas.microsoft.com/office/drawing/2014/main" id="{15D9E3D9-E22B-8747-B5A6-EE85088FC7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545D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en-US" sz="2800"/>
          </a:p>
        </p:txBody>
      </p:sp>
      <p:sp>
        <p:nvSpPr>
          <p:cNvPr id="95234" name="Text Box 3">
            <a:extLst>
              <a:ext uri="{FF2B5EF4-FFF2-40B4-BE49-F238E27FC236}">
                <a16:creationId xmlns:a16="http://schemas.microsoft.com/office/drawing/2014/main" id="{CA13CA4F-A5C6-AC43-BDCC-D38CE74046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152400"/>
            <a:ext cx="53657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5400"/>
              <a:t>On Sterile Hybrids</a:t>
            </a:r>
            <a:endParaRPr lang="en-US" altLang="en-US" sz="2800"/>
          </a:p>
        </p:txBody>
      </p:sp>
      <p:sp>
        <p:nvSpPr>
          <p:cNvPr id="95235" name="Text Box 4">
            <a:extLst>
              <a:ext uri="{FF2B5EF4-FFF2-40B4-BE49-F238E27FC236}">
                <a16:creationId xmlns:a16="http://schemas.microsoft.com/office/drawing/2014/main" id="{A274EB8D-02FE-964F-8FA8-3F2602E972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1414463"/>
            <a:ext cx="8153400" cy="5078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Inheritance of morphological characters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sz="3600"/>
              <a:t>Using chromosome pairing to test ideas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about hybrids.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3. Using isozymes and DNA sequences 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	to characterize hybrid progenitors.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4. </a:t>
            </a:r>
            <a:r>
              <a:rPr lang="en-US" altLang="en-US" sz="3600" b="1"/>
              <a:t>Using flow cytometry instead of chromosome counts</a:t>
            </a:r>
          </a:p>
          <a:p>
            <a:pPr>
              <a:spcBef>
                <a:spcPct val="0"/>
              </a:spcBef>
              <a:buFont typeface="Times" pitchFamily="2" charset="0"/>
              <a:buNone/>
            </a:pPr>
            <a:r>
              <a:rPr lang="en-US" altLang="en-US" sz="3600"/>
              <a:t>5. Limits to hybrid interaction.</a:t>
            </a:r>
          </a:p>
          <a:p>
            <a:pPr>
              <a:spcBef>
                <a:spcPct val="0"/>
              </a:spcBef>
              <a:buFont typeface="Times" pitchFamily="2" charset="0"/>
              <a:buChar char="•"/>
            </a:pPr>
            <a:endParaRPr lang="en-US" altLang="en-US" sz="3600"/>
          </a:p>
        </p:txBody>
      </p:sp>
    </p:spTree>
    <p:extLst>
      <p:ext uri="{BB962C8B-B14F-4D97-AF65-F5344CB8AC3E}">
        <p14:creationId xmlns:p14="http://schemas.microsoft.com/office/powerpoint/2010/main" val="1940134221"/>
      </p:ext>
    </p:extLst>
  </p:cSld>
  <p:clrMapOvr>
    <a:masterClrMapping/>
  </p:clrMapOvr>
  <p:transition>
    <p:wipe dir="d"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TextBox 1">
            <a:extLst>
              <a:ext uri="{FF2B5EF4-FFF2-40B4-BE49-F238E27FC236}">
                <a16:creationId xmlns:a16="http://schemas.microsoft.com/office/drawing/2014/main" id="{D2D1DE36-A5BB-BE49-9D61-66D06FB3B0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688" y="152400"/>
            <a:ext cx="203835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Ekrt’s European woodferns (</a:t>
            </a:r>
            <a:r>
              <a:rPr lang="en-US" altLang="en-US" sz="2800" i="1"/>
              <a:t>Dryopteris</a:t>
            </a:r>
            <a:r>
              <a:rPr lang="en-US" altLang="en-US" sz="2800"/>
              <a:t>)</a:t>
            </a:r>
          </a:p>
        </p:txBody>
      </p:sp>
      <p:pic>
        <p:nvPicPr>
          <p:cNvPr id="91138" name="Picture 3">
            <a:extLst>
              <a:ext uri="{FF2B5EF4-FFF2-40B4-BE49-F238E27FC236}">
                <a16:creationId xmlns:a16="http://schemas.microsoft.com/office/drawing/2014/main" id="{C2EABE52-E9FB-AD45-AC6B-6FC1C1804C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8" y="3729038"/>
            <a:ext cx="3946525" cy="306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1139" name="Picture 5">
            <a:extLst>
              <a:ext uri="{FF2B5EF4-FFF2-40B4-BE49-F238E27FC236}">
                <a16:creationId xmlns:a16="http://schemas.microsoft.com/office/drawing/2014/main" id="{53F01CEE-5128-A441-A7CC-6679108F52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038" y="246063"/>
            <a:ext cx="3006725" cy="431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1140" name="TextBox 4">
            <a:extLst>
              <a:ext uri="{FF2B5EF4-FFF2-40B4-BE49-F238E27FC236}">
                <a16:creationId xmlns:a16="http://schemas.microsoft.com/office/drawing/2014/main" id="{58DF4FA3-8EAC-DC47-B5F6-6E05002D9F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70300" y="152400"/>
            <a:ext cx="1905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</a:rPr>
              <a:t>expansa</a:t>
            </a:r>
          </a:p>
        </p:txBody>
      </p:sp>
      <p:sp>
        <p:nvSpPr>
          <p:cNvPr id="91141" name="TextBox 7">
            <a:extLst>
              <a:ext uri="{FF2B5EF4-FFF2-40B4-BE49-F238E27FC236}">
                <a16:creationId xmlns:a16="http://schemas.microsoft.com/office/drawing/2014/main" id="{892DB036-DC91-7E42-BFC1-14766EE680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163" y="4300538"/>
            <a:ext cx="1905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</a:rPr>
              <a:t>carthusiana</a:t>
            </a:r>
          </a:p>
        </p:txBody>
      </p:sp>
      <p:pic>
        <p:nvPicPr>
          <p:cNvPr id="91142" name="Picture 6">
            <a:extLst>
              <a:ext uri="{FF2B5EF4-FFF2-40B4-BE49-F238E27FC236}">
                <a16:creationId xmlns:a16="http://schemas.microsoft.com/office/drawing/2014/main" id="{DEB544B9-4C2C-CD47-8DB9-7D3683F42C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688" y="206375"/>
            <a:ext cx="3859212" cy="658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1143" name="TextBox 9">
            <a:extLst>
              <a:ext uri="{FF2B5EF4-FFF2-40B4-BE49-F238E27FC236}">
                <a16:creationId xmlns:a16="http://schemas.microsoft.com/office/drawing/2014/main" id="{CA7B95B5-012A-2A44-B313-B831A34495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7450" y="3425825"/>
            <a:ext cx="19050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</a:rPr>
              <a:t>dilatata</a:t>
            </a:r>
          </a:p>
        </p:txBody>
      </p:sp>
    </p:spTree>
    <p:extLst>
      <p:ext uri="{BB962C8B-B14F-4D97-AF65-F5344CB8AC3E}">
        <p14:creationId xmlns:p14="http://schemas.microsoft.com/office/powerpoint/2010/main" val="165204127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TextBox 1">
            <a:extLst>
              <a:ext uri="{FF2B5EF4-FFF2-40B4-BE49-F238E27FC236}">
                <a16:creationId xmlns:a16="http://schemas.microsoft.com/office/drawing/2014/main" id="{A992B38C-9161-FE4B-8317-4B290CF9DE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688" y="152400"/>
            <a:ext cx="42275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Ekrt’s flow cytometry</a:t>
            </a:r>
          </a:p>
        </p:txBody>
      </p:sp>
      <p:pic>
        <p:nvPicPr>
          <p:cNvPr id="92162" name="Picture 25">
            <a:extLst>
              <a:ext uri="{FF2B5EF4-FFF2-40B4-BE49-F238E27FC236}">
                <a16:creationId xmlns:a16="http://schemas.microsoft.com/office/drawing/2014/main" id="{936BF6F6-A11F-AF4A-AD2E-C721F1DF7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713" y="723900"/>
            <a:ext cx="2316162" cy="212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63" name="Picture 26">
            <a:extLst>
              <a:ext uri="{FF2B5EF4-FFF2-40B4-BE49-F238E27FC236}">
                <a16:creationId xmlns:a16="http://schemas.microsoft.com/office/drawing/2014/main" id="{C6D041E7-2B09-FA44-A253-A2CF8EF375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8" y="712788"/>
            <a:ext cx="3543300" cy="211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64" name="Picture 27">
            <a:extLst>
              <a:ext uri="{FF2B5EF4-FFF2-40B4-BE49-F238E27FC236}">
                <a16:creationId xmlns:a16="http://schemas.microsoft.com/office/drawing/2014/main" id="{1A9C616E-64DC-2141-A5AB-0E24D8F9AC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213" y="2819400"/>
            <a:ext cx="4133850" cy="392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2165" name="Group 28">
            <a:extLst>
              <a:ext uri="{FF2B5EF4-FFF2-40B4-BE49-F238E27FC236}">
                <a16:creationId xmlns:a16="http://schemas.microsoft.com/office/drawing/2014/main" id="{B96BC5E4-8524-CD4B-B84E-A17C61183BE1}"/>
              </a:ext>
            </a:extLst>
          </p:cNvPr>
          <p:cNvGrpSpPr>
            <a:grpSpLocks/>
          </p:cNvGrpSpPr>
          <p:nvPr/>
        </p:nvGrpSpPr>
        <p:grpSpPr bwMode="auto">
          <a:xfrm>
            <a:off x="6316663" y="4186238"/>
            <a:ext cx="1638300" cy="400050"/>
            <a:chOff x="881062" y="3643312"/>
            <a:chExt cx="1905000" cy="40011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A12CEBE1-8E27-4F4F-9DBF-091A3772F983}"/>
                </a:ext>
              </a:extLst>
            </p:cNvPr>
            <p:cNvSpPr/>
            <p:nvPr/>
          </p:nvSpPr>
          <p:spPr>
            <a:xfrm>
              <a:off x="881062" y="3643312"/>
              <a:ext cx="1196163" cy="373118"/>
            </a:xfrm>
            <a:prstGeom prst="rect">
              <a:avLst/>
            </a:prstGeom>
            <a:noFill/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600"/>
            </a:p>
          </p:txBody>
        </p:sp>
        <p:sp>
          <p:nvSpPr>
            <p:cNvPr id="92179" name="TextBox 30">
              <a:extLst>
                <a:ext uri="{FF2B5EF4-FFF2-40B4-BE49-F238E27FC236}">
                  <a16:creationId xmlns:a16="http://schemas.microsoft.com/office/drawing/2014/main" id="{AF891A20-4224-8C4B-B493-E987C28DCB4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1062" y="3643312"/>
              <a:ext cx="1905000" cy="40011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fi-FI" altLang="en-US" sz="2000"/>
                <a:t>dilatata 4x</a:t>
              </a:r>
              <a:endParaRPr lang="fi-FI" altLang="en-US" sz="2800"/>
            </a:p>
          </p:txBody>
        </p:sp>
      </p:grpSp>
      <p:grpSp>
        <p:nvGrpSpPr>
          <p:cNvPr id="92166" name="Group 34">
            <a:extLst>
              <a:ext uri="{FF2B5EF4-FFF2-40B4-BE49-F238E27FC236}">
                <a16:creationId xmlns:a16="http://schemas.microsoft.com/office/drawing/2014/main" id="{4D47A37E-3A35-6949-BC99-53C378F7CFDB}"/>
              </a:ext>
            </a:extLst>
          </p:cNvPr>
          <p:cNvGrpSpPr>
            <a:grpSpLocks/>
          </p:cNvGrpSpPr>
          <p:nvPr/>
        </p:nvGrpSpPr>
        <p:grpSpPr bwMode="auto">
          <a:xfrm>
            <a:off x="4424363" y="3346450"/>
            <a:ext cx="1371600" cy="400050"/>
            <a:chOff x="881062" y="3643312"/>
            <a:chExt cx="1371600" cy="40011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9EEC7C0B-A18D-6A49-A9CB-29BE05EC900F}"/>
                </a:ext>
              </a:extLst>
            </p:cNvPr>
            <p:cNvSpPr/>
            <p:nvPr/>
          </p:nvSpPr>
          <p:spPr>
            <a:xfrm>
              <a:off x="881062" y="3643312"/>
              <a:ext cx="1195387" cy="373119"/>
            </a:xfrm>
            <a:prstGeom prst="rect">
              <a:avLst/>
            </a:prstGeom>
            <a:noFill/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600"/>
            </a:p>
          </p:txBody>
        </p:sp>
        <p:sp>
          <p:nvSpPr>
            <p:cNvPr id="92177" name="TextBox 36">
              <a:extLst>
                <a:ext uri="{FF2B5EF4-FFF2-40B4-BE49-F238E27FC236}">
                  <a16:creationId xmlns:a16="http://schemas.microsoft.com/office/drawing/2014/main" id="{7D54D16D-8C86-D74A-9636-3DCF6E5BD9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1062" y="3643312"/>
              <a:ext cx="1371600" cy="40011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fi-FI" altLang="en-US" sz="2000"/>
                <a:t>expansa 2x</a:t>
              </a:r>
            </a:p>
          </p:txBody>
        </p:sp>
      </p:grpSp>
      <p:sp>
        <p:nvSpPr>
          <p:cNvPr id="92167" name="Rectangle 37">
            <a:extLst>
              <a:ext uri="{FF2B5EF4-FFF2-40B4-BE49-F238E27FC236}">
                <a16:creationId xmlns:a16="http://schemas.microsoft.com/office/drawing/2014/main" id="{6B6EE9F8-A36A-2B43-B48B-6E31863CAB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5963" y="3105150"/>
            <a:ext cx="381000" cy="381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pic>
        <p:nvPicPr>
          <p:cNvPr id="92168" name="Picture 39">
            <a:extLst>
              <a:ext uri="{FF2B5EF4-FFF2-40B4-BE49-F238E27FC236}">
                <a16:creationId xmlns:a16="http://schemas.microsoft.com/office/drawing/2014/main" id="{30DDD376-4A72-5742-B553-024F7490E0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3" y="712788"/>
            <a:ext cx="1546225" cy="210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69" name="Rectangle 40">
            <a:extLst>
              <a:ext uri="{FF2B5EF4-FFF2-40B4-BE49-F238E27FC236}">
                <a16:creationId xmlns:a16="http://schemas.microsoft.com/office/drawing/2014/main" id="{432E900F-EC68-124A-A046-3E472A0DB4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9650" y="2911475"/>
            <a:ext cx="381000" cy="381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grpSp>
        <p:nvGrpSpPr>
          <p:cNvPr id="92170" name="Group 41">
            <a:extLst>
              <a:ext uri="{FF2B5EF4-FFF2-40B4-BE49-F238E27FC236}">
                <a16:creationId xmlns:a16="http://schemas.microsoft.com/office/drawing/2014/main" id="{96BAB1DB-8005-944A-A4C0-3C502E302FE3}"/>
              </a:ext>
            </a:extLst>
          </p:cNvPr>
          <p:cNvGrpSpPr>
            <a:grpSpLocks/>
          </p:cNvGrpSpPr>
          <p:nvPr/>
        </p:nvGrpSpPr>
        <p:grpSpPr bwMode="auto">
          <a:xfrm>
            <a:off x="6176963" y="3292475"/>
            <a:ext cx="1638300" cy="400050"/>
            <a:chOff x="881062" y="3643312"/>
            <a:chExt cx="1905000" cy="40011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912D7452-5354-5C4C-8265-8151F0886B75}"/>
                </a:ext>
              </a:extLst>
            </p:cNvPr>
            <p:cNvSpPr/>
            <p:nvPr/>
          </p:nvSpPr>
          <p:spPr>
            <a:xfrm>
              <a:off x="881062" y="3643312"/>
              <a:ext cx="1196163" cy="373119"/>
            </a:xfrm>
            <a:prstGeom prst="rect">
              <a:avLst/>
            </a:prstGeom>
            <a:noFill/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600"/>
            </a:p>
          </p:txBody>
        </p:sp>
        <p:sp>
          <p:nvSpPr>
            <p:cNvPr id="92175" name="TextBox 43">
              <a:extLst>
                <a:ext uri="{FF2B5EF4-FFF2-40B4-BE49-F238E27FC236}">
                  <a16:creationId xmlns:a16="http://schemas.microsoft.com/office/drawing/2014/main" id="{43F12F46-CA78-754A-A430-0712B87075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1062" y="3643312"/>
              <a:ext cx="1905000" cy="40011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fi-FI" altLang="en-US" sz="2000" b="1">
                  <a:latin typeface="Helvetica" pitchFamily="2" charset="0"/>
                </a:rPr>
                <a:t>x</a:t>
              </a:r>
              <a:r>
                <a:rPr lang="fi-FI" altLang="en-US" sz="2000"/>
                <a:t> sarvelae 3x</a:t>
              </a:r>
              <a:endParaRPr lang="fi-FI" altLang="en-US" sz="2800"/>
            </a:p>
          </p:txBody>
        </p:sp>
      </p:grpSp>
      <p:sp>
        <p:nvSpPr>
          <p:cNvPr id="92171" name="TextBox 44">
            <a:extLst>
              <a:ext uri="{FF2B5EF4-FFF2-40B4-BE49-F238E27FC236}">
                <a16:creationId xmlns:a16="http://schemas.microsoft.com/office/drawing/2014/main" id="{77156838-659C-CE43-8480-D19BD33EAB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0650" y="1406525"/>
            <a:ext cx="476250" cy="129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300"/>
              <a:t>1.00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300"/>
              <a:t>1.41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300"/>
              <a:t>1.72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300"/>
              <a:t>1.20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300"/>
              <a:t>1.35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300"/>
              <a:t>1.65</a:t>
            </a:r>
          </a:p>
        </p:txBody>
      </p:sp>
      <p:pic>
        <p:nvPicPr>
          <p:cNvPr id="92172" name="Picture 45">
            <a:extLst>
              <a:ext uri="{FF2B5EF4-FFF2-40B4-BE49-F238E27FC236}">
                <a16:creationId xmlns:a16="http://schemas.microsoft.com/office/drawing/2014/main" id="{B5BF2CF2-1DE8-3949-8B70-B92F9AEFFD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00" y="3546475"/>
            <a:ext cx="3084513" cy="2957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73" name="TextBox 46">
            <a:extLst>
              <a:ext uri="{FF2B5EF4-FFF2-40B4-BE49-F238E27FC236}">
                <a16:creationId xmlns:a16="http://schemas.microsoft.com/office/drawing/2014/main" id="{B0FEBAC0-6C84-2B43-B7CA-912FB4E109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8" y="3109913"/>
            <a:ext cx="42275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expansa with the internal standard (*)</a:t>
            </a:r>
          </a:p>
        </p:txBody>
      </p:sp>
    </p:spTree>
    <p:extLst>
      <p:ext uri="{BB962C8B-B14F-4D97-AF65-F5344CB8AC3E}">
        <p14:creationId xmlns:p14="http://schemas.microsoft.com/office/powerpoint/2010/main" val="87729130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TextBox 3">
            <a:extLst>
              <a:ext uri="{FF2B5EF4-FFF2-40B4-BE49-F238E27FC236}">
                <a16:creationId xmlns:a16="http://schemas.microsoft.com/office/drawing/2014/main" id="{72704993-6B40-574C-9AFD-820401C484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9613" y="2651125"/>
            <a:ext cx="1228725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carthusiana</a:t>
            </a:r>
          </a:p>
        </p:txBody>
      </p:sp>
      <p:sp>
        <p:nvSpPr>
          <p:cNvPr id="93186" name="TextBox 8">
            <a:extLst>
              <a:ext uri="{FF2B5EF4-FFF2-40B4-BE49-F238E27FC236}">
                <a16:creationId xmlns:a16="http://schemas.microsoft.com/office/drawing/2014/main" id="{1BC21C6C-3CB4-9541-9434-31FEF5FD8D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8850" y="4475163"/>
            <a:ext cx="1522413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intermedia ssp.  maderensis</a:t>
            </a:r>
          </a:p>
        </p:txBody>
      </p:sp>
      <p:sp>
        <p:nvSpPr>
          <p:cNvPr id="93187" name="TextBox 16">
            <a:extLst>
              <a:ext uri="{FF2B5EF4-FFF2-40B4-BE49-F238E27FC236}">
                <a16:creationId xmlns:a16="http://schemas.microsoft.com/office/drawing/2014/main" id="{488078B1-DEAB-EC4B-90EA-D2AEED5AAA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288" y="4451351"/>
            <a:ext cx="13890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 expansa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var.  alpina</a:t>
            </a:r>
          </a:p>
        </p:txBody>
      </p:sp>
      <p:sp>
        <p:nvSpPr>
          <p:cNvPr id="93188" name="TextBox 23">
            <a:extLst>
              <a:ext uri="{FF2B5EF4-FFF2-40B4-BE49-F238E27FC236}">
                <a16:creationId xmlns:a16="http://schemas.microsoft.com/office/drawing/2014/main" id="{D06E934E-2F24-2240-ADBF-2650D2FDE6BA}"/>
              </a:ext>
            </a:extLst>
          </p:cNvPr>
          <p:cNvSpPr txBox="1">
            <a:spLocks noChangeArrowheads="1"/>
          </p:cNvSpPr>
          <p:nvPr/>
        </p:nvSpPr>
        <p:spPr bwMode="auto">
          <a:xfrm rot="-3928405">
            <a:off x="7878763" y="4618038"/>
            <a:ext cx="1493837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 [semicristata]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44D780E-50F2-F345-A6A2-E8649F6DFABC}"/>
              </a:ext>
            </a:extLst>
          </p:cNvPr>
          <p:cNvCxnSpPr>
            <a:cxnSpLocks noChangeShapeType="1"/>
            <a:endCxn id="57" idx="2"/>
          </p:cNvCxnSpPr>
          <p:nvPr/>
        </p:nvCxnSpPr>
        <p:spPr bwMode="auto">
          <a:xfrm flipV="1">
            <a:off x="1565275" y="3983038"/>
            <a:ext cx="468313" cy="50800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17360A0-5FE0-EC4F-85BF-C112BE6A1CBF}"/>
              </a:ext>
            </a:extLst>
          </p:cNvPr>
          <p:cNvCxnSpPr>
            <a:cxnSpLocks noChangeShapeType="1"/>
            <a:endCxn id="93196" idx="1"/>
          </p:cNvCxnSpPr>
          <p:nvPr/>
        </p:nvCxnSpPr>
        <p:spPr bwMode="auto">
          <a:xfrm>
            <a:off x="3175000" y="2820988"/>
            <a:ext cx="974725" cy="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E569AB0-7D27-5F46-9313-23D2BF484D6D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789738" y="4802188"/>
            <a:ext cx="388937" cy="3175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DF04C3A-CC0C-594F-9E18-B86B14A10BDD}"/>
              </a:ext>
            </a:extLst>
          </p:cNvPr>
          <p:cNvCxnSpPr>
            <a:cxnSpLocks noChangeShapeType="1"/>
            <a:endCxn id="93207" idx="1"/>
          </p:cNvCxnSpPr>
          <p:nvPr/>
        </p:nvCxnSpPr>
        <p:spPr bwMode="auto">
          <a:xfrm flipV="1">
            <a:off x="1927225" y="4760913"/>
            <a:ext cx="471488" cy="7937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0A1C322-C459-8549-AC57-89CF6CC4052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7974013" y="4768850"/>
            <a:ext cx="422275" cy="1588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48022D64-57EC-5744-8039-8AC251E0BE91}"/>
              </a:ext>
            </a:extLst>
          </p:cNvPr>
          <p:cNvCxnSpPr>
            <a:cxnSpLocks noChangeShapeType="1"/>
            <a:stCxn id="93186" idx="1"/>
          </p:cNvCxnSpPr>
          <p:nvPr/>
        </p:nvCxnSpPr>
        <p:spPr bwMode="auto">
          <a:xfrm flipH="1">
            <a:off x="3281363" y="4768850"/>
            <a:ext cx="217487" cy="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1141517-BDA3-5C49-9381-1BC4B5662A9E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252663" y="3133725"/>
            <a:ext cx="368300" cy="496888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sp>
        <p:nvSpPr>
          <p:cNvPr id="93196" name="TextBox 33">
            <a:extLst>
              <a:ext uri="{FF2B5EF4-FFF2-40B4-BE49-F238E27FC236}">
                <a16:creationId xmlns:a16="http://schemas.microsoft.com/office/drawing/2014/main" id="{33B2074B-14B1-BB40-995B-EEABD0A38F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9725" y="2651125"/>
            <a:ext cx="1214438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X deweveri</a:t>
            </a:r>
          </a:p>
        </p:txBody>
      </p:sp>
      <p:sp>
        <p:nvSpPr>
          <p:cNvPr id="93197" name="TextBox 37">
            <a:extLst>
              <a:ext uri="{FF2B5EF4-FFF2-40B4-BE49-F238E27FC236}">
                <a16:creationId xmlns:a16="http://schemas.microsoft.com/office/drawing/2014/main" id="{9EA076B3-B9C8-4D42-A64E-45795DAEE6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1638" y="4471988"/>
            <a:ext cx="15779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intermedia ssp. intermedia</a:t>
            </a:r>
          </a:p>
        </p:txBody>
      </p:sp>
      <p:sp>
        <p:nvSpPr>
          <p:cNvPr id="93198" name="TextBox 42">
            <a:extLst>
              <a:ext uri="{FF2B5EF4-FFF2-40B4-BE49-F238E27FC236}">
                <a16:creationId xmlns:a16="http://schemas.microsoft.com/office/drawing/2014/main" id="{A9C53876-6801-FD48-8FC0-BE520071C9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1763" y="3597275"/>
            <a:ext cx="13874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ES_tradnl" altLang="en-US" sz="1600"/>
              <a:t> x ambroseae</a:t>
            </a:r>
          </a:p>
        </p:txBody>
      </p:sp>
      <p:sp>
        <p:nvSpPr>
          <p:cNvPr id="93199" name="TextBox 43">
            <a:extLst>
              <a:ext uri="{FF2B5EF4-FFF2-40B4-BE49-F238E27FC236}">
                <a16:creationId xmlns:a16="http://schemas.microsoft.com/office/drawing/2014/main" id="{45BA81DE-5238-3540-914F-39C4339BE4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8713" y="2667000"/>
            <a:ext cx="84455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dilitata</a:t>
            </a:r>
          </a:p>
        </p:txBody>
      </p:sp>
      <p:sp>
        <p:nvSpPr>
          <p:cNvPr id="93200" name="TextBox 44">
            <a:extLst>
              <a:ext uri="{FF2B5EF4-FFF2-40B4-BE49-F238E27FC236}">
                <a16:creationId xmlns:a16="http://schemas.microsoft.com/office/drawing/2014/main" id="{8CD68C0B-8D16-DE49-845E-4A0B589D04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8750" y="3597275"/>
            <a:ext cx="16017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fi-FI" altLang="en-US" sz="1600"/>
              <a:t>  x sarvelae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66F4A70A-9F7F-CA47-BEB3-F6D096AA95D2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7640638" y="3057525"/>
            <a:ext cx="0" cy="1566863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F8EBFED-439C-334A-B1CB-871E47934484}"/>
              </a:ext>
            </a:extLst>
          </p:cNvPr>
          <p:cNvCxnSpPr>
            <a:cxnSpLocks noChangeShapeType="1"/>
            <a:stCxn id="93185" idx="1"/>
          </p:cNvCxnSpPr>
          <p:nvPr/>
        </p:nvCxnSpPr>
        <p:spPr bwMode="auto">
          <a:xfrm flipH="1">
            <a:off x="5226050" y="2820988"/>
            <a:ext cx="1833563" cy="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0C5CEC17-05F0-AA43-93C6-E0C112E7E35B}"/>
              </a:ext>
            </a:extLst>
          </p:cNvPr>
          <p:cNvCxnSpPr>
            <a:cxnSpLocks noChangeShapeType="1"/>
            <a:stCxn id="93185" idx="1"/>
          </p:cNvCxnSpPr>
          <p:nvPr/>
        </p:nvCxnSpPr>
        <p:spPr bwMode="auto">
          <a:xfrm flipH="1">
            <a:off x="5021263" y="2820988"/>
            <a:ext cx="2038350" cy="776287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98CB6ACC-7198-1D41-A5EB-152271F45F53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843213" y="3070225"/>
            <a:ext cx="15875" cy="151130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A47BB9BD-1297-1141-A629-245053F0A42C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1955800" y="3935413"/>
            <a:ext cx="2012950" cy="67310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sp>
        <p:nvSpPr>
          <p:cNvPr id="93206" name="TextBox 33">
            <a:extLst>
              <a:ext uri="{FF2B5EF4-FFF2-40B4-BE49-F238E27FC236}">
                <a16:creationId xmlns:a16="http://schemas.microsoft.com/office/drawing/2014/main" id="{E4B660BD-23FC-4140-A5C4-7D7B8A7E70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4538" y="4610100"/>
            <a:ext cx="121285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Sterile X</a:t>
            </a:r>
          </a:p>
        </p:txBody>
      </p:sp>
      <p:sp>
        <p:nvSpPr>
          <p:cNvPr id="93207" name="TextBox 33">
            <a:extLst>
              <a:ext uri="{FF2B5EF4-FFF2-40B4-BE49-F238E27FC236}">
                <a16:creationId xmlns:a16="http://schemas.microsoft.com/office/drawing/2014/main" id="{64FB9215-BA68-3F41-A057-089869C311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8713" y="4591050"/>
            <a:ext cx="9429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Sterile X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735E76E-8247-204D-AA00-91FD17A075B6}"/>
              </a:ext>
            </a:extLst>
          </p:cNvPr>
          <p:cNvSpPr/>
          <p:nvPr/>
        </p:nvSpPr>
        <p:spPr>
          <a:xfrm>
            <a:off x="2393950" y="2640013"/>
            <a:ext cx="925513" cy="373062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7030C4C-E227-AC4D-8FD0-E05CC5955D0F}"/>
              </a:ext>
            </a:extLst>
          </p:cNvPr>
          <p:cNvSpPr/>
          <p:nvPr/>
        </p:nvSpPr>
        <p:spPr>
          <a:xfrm>
            <a:off x="4191000" y="2590800"/>
            <a:ext cx="1035050" cy="373063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2B429E8-DA78-E64D-98B2-55C14C10FD8C}"/>
              </a:ext>
            </a:extLst>
          </p:cNvPr>
          <p:cNvSpPr/>
          <p:nvPr/>
        </p:nvSpPr>
        <p:spPr>
          <a:xfrm>
            <a:off x="7038975" y="2640013"/>
            <a:ext cx="1135063" cy="373062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79B1C48-44F1-3A4F-9D8D-D37FF9E03401}"/>
              </a:ext>
            </a:extLst>
          </p:cNvPr>
          <p:cNvSpPr/>
          <p:nvPr/>
        </p:nvSpPr>
        <p:spPr>
          <a:xfrm>
            <a:off x="1435100" y="3609975"/>
            <a:ext cx="1195388" cy="373063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577D4E1-7DFA-8F4F-94AB-1F4A67F071DB}"/>
              </a:ext>
            </a:extLst>
          </p:cNvPr>
          <p:cNvSpPr/>
          <p:nvPr/>
        </p:nvSpPr>
        <p:spPr>
          <a:xfrm>
            <a:off x="4006850" y="3600450"/>
            <a:ext cx="1196975" cy="373063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63E50460-1D43-6B47-BE1D-8B8A9DAC3113}"/>
              </a:ext>
            </a:extLst>
          </p:cNvPr>
          <p:cNvSpPr/>
          <p:nvPr/>
        </p:nvSpPr>
        <p:spPr>
          <a:xfrm>
            <a:off x="7127875" y="4602163"/>
            <a:ext cx="876300" cy="373062"/>
          </a:xfrm>
          <a:prstGeom prst="rect">
            <a:avLst/>
          </a:prstGeom>
          <a:noFill/>
          <a:ln w="19050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4911BB8-82C0-3F48-8245-F8226137E6EB}"/>
              </a:ext>
            </a:extLst>
          </p:cNvPr>
          <p:cNvSpPr/>
          <p:nvPr/>
        </p:nvSpPr>
        <p:spPr>
          <a:xfrm>
            <a:off x="3546475" y="4513263"/>
            <a:ext cx="1436688" cy="547687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62977D4-85BB-0346-8849-D619CA4E3CD5}"/>
              </a:ext>
            </a:extLst>
          </p:cNvPr>
          <p:cNvSpPr/>
          <p:nvPr/>
        </p:nvSpPr>
        <p:spPr>
          <a:xfrm>
            <a:off x="5478463" y="4513263"/>
            <a:ext cx="1374775" cy="547687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93216" name="TextBox 33">
            <a:extLst>
              <a:ext uri="{FF2B5EF4-FFF2-40B4-BE49-F238E27FC236}">
                <a16:creationId xmlns:a16="http://schemas.microsoft.com/office/drawing/2014/main" id="{F9756650-5333-E342-9CA8-8332E4B3D5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300" y="341313"/>
            <a:ext cx="81661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/>
              <a:t>Ekrt’s European Woodfern hybrids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92AB946-F040-A84F-8CB5-97FE4E6A5797}"/>
              </a:ext>
            </a:extLst>
          </p:cNvPr>
          <p:cNvSpPr/>
          <p:nvPr/>
        </p:nvSpPr>
        <p:spPr>
          <a:xfrm>
            <a:off x="738188" y="4513263"/>
            <a:ext cx="1189037" cy="547687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7768C43-5CEA-BF4E-84D4-3ACFEA53E507}"/>
              </a:ext>
            </a:extLst>
          </p:cNvPr>
          <p:cNvSpPr/>
          <p:nvPr/>
        </p:nvSpPr>
        <p:spPr>
          <a:xfrm rot="17813582">
            <a:off x="8035132" y="4677568"/>
            <a:ext cx="1200150" cy="373063"/>
          </a:xfrm>
          <a:prstGeom prst="rect">
            <a:avLst/>
          </a:prstGeom>
          <a:noFill/>
          <a:ln w="19050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E6EE075-C4D2-884A-8F15-A0A150DD9296}"/>
              </a:ext>
            </a:extLst>
          </p:cNvPr>
          <p:cNvSpPr/>
          <p:nvPr/>
        </p:nvSpPr>
        <p:spPr>
          <a:xfrm>
            <a:off x="2441575" y="4592638"/>
            <a:ext cx="820738" cy="373062"/>
          </a:xfrm>
          <a:prstGeom prst="rect">
            <a:avLst/>
          </a:prstGeom>
          <a:noFill/>
          <a:ln w="19050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600"/>
          </a:p>
        </p:txBody>
      </p:sp>
      <p:sp>
        <p:nvSpPr>
          <p:cNvPr id="93220" name="TextBox 1">
            <a:extLst>
              <a:ext uri="{FF2B5EF4-FFF2-40B4-BE49-F238E27FC236}">
                <a16:creationId xmlns:a16="http://schemas.microsoft.com/office/drawing/2014/main" id="{B3CA20B1-1F9A-924C-A7CA-9B9C12877D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300" y="2605088"/>
            <a:ext cx="6413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4x</a:t>
            </a:r>
            <a:endParaRPr lang="en-US" altLang="en-US" sz="2800"/>
          </a:p>
        </p:txBody>
      </p:sp>
      <p:sp>
        <p:nvSpPr>
          <p:cNvPr id="93221" name="TextBox 37">
            <a:extLst>
              <a:ext uri="{FF2B5EF4-FFF2-40B4-BE49-F238E27FC236}">
                <a16:creationId xmlns:a16="http://schemas.microsoft.com/office/drawing/2014/main" id="{524689A8-4610-F145-A476-1244363813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6788" y="3517900"/>
            <a:ext cx="6413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3x</a:t>
            </a:r>
            <a:endParaRPr lang="en-US" altLang="en-US" sz="2800"/>
          </a:p>
        </p:txBody>
      </p:sp>
      <p:sp>
        <p:nvSpPr>
          <p:cNvPr id="93222" name="TextBox 38">
            <a:extLst>
              <a:ext uri="{FF2B5EF4-FFF2-40B4-BE49-F238E27FC236}">
                <a16:creationId xmlns:a16="http://schemas.microsoft.com/office/drawing/2014/main" id="{2D5AD9E9-DCD4-684E-AE37-232DABC05F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488" y="4392613"/>
            <a:ext cx="641350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2x</a:t>
            </a:r>
            <a:endParaRPr lang="en-US" altLang="en-US" sz="2800"/>
          </a:p>
        </p:txBody>
      </p:sp>
      <p:sp>
        <p:nvSpPr>
          <p:cNvPr id="93223" name="Rectangle 1">
            <a:extLst>
              <a:ext uri="{FF2B5EF4-FFF2-40B4-BE49-F238E27FC236}">
                <a16:creationId xmlns:a16="http://schemas.microsoft.com/office/drawing/2014/main" id="{AE8B138C-FF7C-4B4C-A885-DB5D10EB7523}"/>
              </a:ext>
            </a:extLst>
          </p:cNvPr>
          <p:cNvSpPr>
            <a:spLocks noChangeArrowheads="1"/>
          </p:cNvSpPr>
          <p:nvPr/>
        </p:nvSpPr>
        <p:spPr bwMode="auto">
          <a:xfrm rot="2319909">
            <a:off x="1084263" y="1568450"/>
            <a:ext cx="1866900" cy="4124325"/>
          </a:xfrm>
          <a:prstGeom prst="rect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  <p:sp>
        <p:nvSpPr>
          <p:cNvPr id="93224" name="Rectangle 40">
            <a:extLst>
              <a:ext uri="{FF2B5EF4-FFF2-40B4-BE49-F238E27FC236}">
                <a16:creationId xmlns:a16="http://schemas.microsoft.com/office/drawing/2014/main" id="{E7B23A73-059E-DF48-8117-2F3F08A11633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4796631" y="-570705"/>
            <a:ext cx="765175" cy="6710362"/>
          </a:xfrm>
          <a:prstGeom prst="rect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66885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09" name="Picture 1">
            <a:extLst>
              <a:ext uri="{FF2B5EF4-FFF2-40B4-BE49-F238E27FC236}">
                <a16:creationId xmlns:a16="http://schemas.microsoft.com/office/drawing/2014/main" id="{DF57306C-E873-924E-B23F-5B4CF3914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0" y="955675"/>
            <a:ext cx="9037638" cy="526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4210" name="TextBox 33">
            <a:extLst>
              <a:ext uri="{FF2B5EF4-FFF2-40B4-BE49-F238E27FC236}">
                <a16:creationId xmlns:a16="http://schemas.microsoft.com/office/drawing/2014/main" id="{A41D5BF4-6A29-6A4E-9117-02D19C7149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300" y="304800"/>
            <a:ext cx="8166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Ekrt’s Morphometric Analysis of European Woodfern hybrids</a:t>
            </a:r>
          </a:p>
        </p:txBody>
      </p:sp>
      <p:sp>
        <p:nvSpPr>
          <p:cNvPr id="94211" name="TextBox 3">
            <a:extLst>
              <a:ext uri="{FF2B5EF4-FFF2-40B4-BE49-F238E27FC236}">
                <a16:creationId xmlns:a16="http://schemas.microsoft.com/office/drawing/2014/main" id="{9EA7032E-40A3-1545-A16A-13E2554B68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0138" y="4481513"/>
            <a:ext cx="6469062" cy="163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Cube = D. carthusiana  (4X)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Heart = D. dilatata  (4X)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Cross = D. expansa (2X)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Pyramid = D. x deweveri (dilatata x carthusiana) (4X)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Club =       D. x ambroseae (dilatate x expansa) (3X)</a:t>
            </a:r>
          </a:p>
        </p:txBody>
      </p:sp>
      <p:sp>
        <p:nvSpPr>
          <p:cNvPr id="94212" name="Rectangle 4">
            <a:extLst>
              <a:ext uri="{FF2B5EF4-FFF2-40B4-BE49-F238E27FC236}">
                <a16:creationId xmlns:a16="http://schemas.microsoft.com/office/drawing/2014/main" id="{303BAE19-DB09-8B4C-99EB-1B2461209D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2611438"/>
            <a:ext cx="11207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carthusiana</a:t>
            </a:r>
          </a:p>
        </p:txBody>
      </p:sp>
      <p:sp>
        <p:nvSpPr>
          <p:cNvPr id="94213" name="Rectangle 5">
            <a:extLst>
              <a:ext uri="{FF2B5EF4-FFF2-40B4-BE49-F238E27FC236}">
                <a16:creationId xmlns:a16="http://schemas.microsoft.com/office/drawing/2014/main" id="{EFFB35EC-E9B5-4640-8A8B-DA95AE9837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2675" y="2400300"/>
            <a:ext cx="12192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x ambroseae</a:t>
            </a:r>
          </a:p>
        </p:txBody>
      </p:sp>
      <p:sp>
        <p:nvSpPr>
          <p:cNvPr id="94214" name="Rectangle 6">
            <a:extLst>
              <a:ext uri="{FF2B5EF4-FFF2-40B4-BE49-F238E27FC236}">
                <a16:creationId xmlns:a16="http://schemas.microsoft.com/office/drawing/2014/main" id="{25E100E8-B60A-884F-8EFA-01B5EE780F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8075" y="3355975"/>
            <a:ext cx="11430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x deweveri </a:t>
            </a:r>
          </a:p>
        </p:txBody>
      </p:sp>
      <p:sp>
        <p:nvSpPr>
          <p:cNvPr id="94215" name="Rectangle 7">
            <a:extLst>
              <a:ext uri="{FF2B5EF4-FFF2-40B4-BE49-F238E27FC236}">
                <a16:creationId xmlns:a16="http://schemas.microsoft.com/office/drawing/2014/main" id="{3832631A-ED9C-524B-97FB-EE1FDD49F7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2125" y="1843088"/>
            <a:ext cx="792163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dilatata</a:t>
            </a:r>
          </a:p>
        </p:txBody>
      </p:sp>
      <p:sp>
        <p:nvSpPr>
          <p:cNvPr id="94216" name="Rectangle 8">
            <a:extLst>
              <a:ext uri="{FF2B5EF4-FFF2-40B4-BE49-F238E27FC236}">
                <a16:creationId xmlns:a16="http://schemas.microsoft.com/office/drawing/2014/main" id="{3EEE52B6-A5AD-014D-9414-1C039A52CF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0" y="985838"/>
            <a:ext cx="8461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/>
              <a:t>expansa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4AC96A5-5159-3141-9503-E66E8945BD5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301875" y="3429000"/>
            <a:ext cx="4251325" cy="9525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93CF638-C39D-EB4B-9772-F56C6D5B69DE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919288" y="1843088"/>
            <a:ext cx="2570162" cy="936625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9780CF0-76D3-A74A-BF06-B25494AEB67F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057400" y="2568575"/>
            <a:ext cx="2551113" cy="33655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C1EF26D-978E-8F43-9B07-7FDF2895320D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301875" y="2713038"/>
            <a:ext cx="2187575" cy="642937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104310077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785" name="Picture 1">
            <a:extLst>
              <a:ext uri="{FF2B5EF4-FFF2-40B4-BE49-F238E27FC236}">
                <a16:creationId xmlns:a16="http://schemas.microsoft.com/office/drawing/2014/main" id="{C0558EBA-45CD-1F48-968D-53E14E15C6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7113"/>
            <a:ext cx="9144000" cy="480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09" name="Picture 1">
            <a:extLst>
              <a:ext uri="{FF2B5EF4-FFF2-40B4-BE49-F238E27FC236}">
                <a16:creationId xmlns:a16="http://schemas.microsoft.com/office/drawing/2014/main" id="{0A8393E5-DB08-874E-9322-BFA34E4F1C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2514600"/>
            <a:ext cx="5562600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TextBox 1">
            <a:extLst>
              <a:ext uri="{FF2B5EF4-FFF2-40B4-BE49-F238E27FC236}">
                <a16:creationId xmlns:a16="http://schemas.microsoft.com/office/drawing/2014/main" id="{13E6CFC1-C5E6-BA4A-AB99-6F772737A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819400"/>
            <a:ext cx="457529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4000"/>
              <a:t>Slides not used, 2023</a:t>
            </a:r>
          </a:p>
        </p:txBody>
      </p:sp>
    </p:spTree>
    <p:extLst>
      <p:ext uri="{BB962C8B-B14F-4D97-AF65-F5344CB8AC3E}">
        <p14:creationId xmlns:p14="http://schemas.microsoft.com/office/powerpoint/2010/main" val="213074355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2">
            <a:extLst>
              <a:ext uri="{FF2B5EF4-FFF2-40B4-BE49-F238E27FC236}">
                <a16:creationId xmlns:a16="http://schemas.microsoft.com/office/drawing/2014/main" id="{93AE61DA-B48F-B641-9642-8FFCA288B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0"/>
            <a:ext cx="7315200" cy="665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6" name="Text Box 3">
            <a:extLst>
              <a:ext uri="{FF2B5EF4-FFF2-40B4-BE49-F238E27FC236}">
                <a16:creationId xmlns:a16="http://schemas.microsoft.com/office/drawing/2014/main" id="{E1179B69-7724-EF4D-9E5E-547A1FA111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242888"/>
            <a:ext cx="2454275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Regular and irregular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Spores</a:t>
            </a:r>
          </a:p>
          <a:p>
            <a:pPr>
              <a:spcBef>
                <a:spcPct val="0"/>
              </a:spcBef>
              <a:buFontTx/>
              <a:buNone/>
            </a:pPr>
            <a:br>
              <a:rPr lang="en-US" altLang="en-US" sz="2800"/>
            </a:br>
            <a:r>
              <a:rPr lang="en-US" altLang="en-US" sz="2800" i="1"/>
              <a:t>(Ceratopteris)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409711204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719F397-20FC-9B47-A333-2F82339CF8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0" y="3995645"/>
            <a:ext cx="2146767" cy="28623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15C592-DCA5-354A-ACC2-84A26CCC78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627364" y="4406216"/>
            <a:ext cx="2940932" cy="220569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A087977-4F90-CC4C-8371-536D1C0AC7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945569" y="4353440"/>
            <a:ext cx="2862355" cy="21467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6E9097-1D83-BD4C-95E1-5C591E383D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-347292" y="4323971"/>
            <a:ext cx="2940933" cy="22057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DC62A1-BD13-5F46-AA02-B8FA7622A5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490420" y="4353440"/>
            <a:ext cx="2862354" cy="214676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A976D33-BC77-1447-BD3B-41FFA1297B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-1171888" y="510705"/>
            <a:ext cx="4054837" cy="304112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7515770-75FE-264B-9C21-9B5998330C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44213" y="-17394"/>
            <a:ext cx="3041129" cy="405599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D68EC18-9E17-164E-9C95-B8E4484EEA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400000">
            <a:off x="3277300" y="502304"/>
            <a:ext cx="4054837" cy="304112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C044881-BA6C-2941-B5DD-AA342AA2A50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>
            <a:off x="5577114" y="510554"/>
            <a:ext cx="4032051" cy="302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588871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"/>
        <a:ea typeface="ＭＳ Ｐゴシック"/>
        <a:cs typeface=""/>
      </a:majorFont>
      <a:minorFont>
        <a:latin typeface="Times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Times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Times" charset="0"/>
            <a:ea typeface="ＭＳ Ｐゴシック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7509</TotalTime>
  <Words>1336</Words>
  <Application>Microsoft Macintosh PowerPoint</Application>
  <PresentationFormat>On-screen Show (4:3)</PresentationFormat>
  <Paragraphs>331</Paragraphs>
  <Slides>75</Slides>
  <Notes>51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75</vt:i4>
      </vt:variant>
    </vt:vector>
  </HeadingPairs>
  <TitlesOfParts>
    <vt:vector size="84" baseType="lpstr">
      <vt:lpstr>Arial</vt:lpstr>
      <vt:lpstr>Baskerville SemiBold</vt:lpstr>
      <vt:lpstr>Courier</vt:lpstr>
      <vt:lpstr>Helvetica</vt:lpstr>
      <vt:lpstr>Helvetica Neue</vt:lpstr>
      <vt:lpstr>Optima</vt:lpstr>
      <vt:lpstr>Papyrus</vt:lpstr>
      <vt:lpstr>Times</vt:lpstr>
      <vt:lpstr>Blank Presentation</vt:lpstr>
      <vt:lpstr>PowerPoint Presentation</vt:lpstr>
      <vt:lpstr>PowerPoint Presentation</vt:lpstr>
      <vt:lpstr>Polystichum braunii</vt:lpstr>
      <vt:lpstr>PowerPoint Presentation</vt:lpstr>
      <vt:lpstr>INTRODUCTION TO FERN HYBRIDS  Polystichum ×potteri and its progenitors (P. acrostichoides and P. braunii)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Isozyme profiles, notably with phosphoglucoisomerase (PGI).</vt:lpstr>
      <vt:lpstr>PowerPoint Presentation</vt:lpstr>
      <vt:lpstr>Nuclear genes: PGI for concinnum X speciosissimum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Vermont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Botany Research Imaging Center</dc:creator>
  <cp:lastModifiedBy>David Barrington</cp:lastModifiedBy>
  <cp:revision>142</cp:revision>
  <dcterms:created xsi:type="dcterms:W3CDTF">2014-01-23T17:19:02Z</dcterms:created>
  <dcterms:modified xsi:type="dcterms:W3CDTF">2023-03-20T15:27:02Z</dcterms:modified>
</cp:coreProperties>
</file>