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85"/>
  </p:notesMasterIdLst>
  <p:handoutMasterIdLst>
    <p:handoutMasterId r:id="rId86"/>
  </p:handoutMasterIdLst>
  <p:sldIdLst>
    <p:sldId id="354" r:id="rId2"/>
    <p:sldId id="432" r:id="rId3"/>
    <p:sldId id="267" r:id="rId4"/>
    <p:sldId id="355" r:id="rId5"/>
    <p:sldId id="319" r:id="rId6"/>
    <p:sldId id="408" r:id="rId7"/>
    <p:sldId id="393" r:id="rId8"/>
    <p:sldId id="373" r:id="rId9"/>
    <p:sldId id="431" r:id="rId10"/>
    <p:sldId id="438" r:id="rId11"/>
    <p:sldId id="439" r:id="rId12"/>
    <p:sldId id="440" r:id="rId13"/>
    <p:sldId id="435" r:id="rId14"/>
    <p:sldId id="441" r:id="rId15"/>
    <p:sldId id="433" r:id="rId16"/>
    <p:sldId id="392" r:id="rId17"/>
    <p:sldId id="363" r:id="rId18"/>
    <p:sldId id="309" r:id="rId19"/>
    <p:sldId id="296" r:id="rId20"/>
    <p:sldId id="388" r:id="rId21"/>
    <p:sldId id="391" r:id="rId22"/>
    <p:sldId id="436" r:id="rId23"/>
    <p:sldId id="389" r:id="rId24"/>
    <p:sldId id="321" r:id="rId25"/>
    <p:sldId id="400" r:id="rId26"/>
    <p:sldId id="366" r:id="rId27"/>
    <p:sldId id="297" r:id="rId28"/>
    <p:sldId id="401" r:id="rId29"/>
    <p:sldId id="402" r:id="rId30"/>
    <p:sldId id="292" r:id="rId31"/>
    <p:sldId id="434" r:id="rId32"/>
    <p:sldId id="451" r:id="rId33"/>
    <p:sldId id="452" r:id="rId34"/>
    <p:sldId id="427" r:id="rId35"/>
    <p:sldId id="414" r:id="rId36"/>
    <p:sldId id="412" r:id="rId37"/>
    <p:sldId id="454" r:id="rId38"/>
    <p:sldId id="399" r:id="rId39"/>
    <p:sldId id="453" r:id="rId40"/>
    <p:sldId id="445" r:id="rId41"/>
    <p:sldId id="446" r:id="rId42"/>
    <p:sldId id="447" r:id="rId43"/>
    <p:sldId id="448" r:id="rId44"/>
    <p:sldId id="415" r:id="rId45"/>
    <p:sldId id="395" r:id="rId46"/>
    <p:sldId id="403" r:id="rId47"/>
    <p:sldId id="270" r:id="rId48"/>
    <p:sldId id="396" r:id="rId49"/>
    <p:sldId id="417" r:id="rId50"/>
    <p:sldId id="397" r:id="rId51"/>
    <p:sldId id="356" r:id="rId52"/>
    <p:sldId id="347" r:id="rId53"/>
    <p:sldId id="444" r:id="rId54"/>
    <p:sldId id="419" r:id="rId55"/>
    <p:sldId id="450" r:id="rId56"/>
    <p:sldId id="418" r:id="rId57"/>
    <p:sldId id="429" r:id="rId58"/>
    <p:sldId id="407" r:id="rId59"/>
    <p:sldId id="361" r:id="rId60"/>
    <p:sldId id="349" r:id="rId61"/>
    <p:sldId id="314" r:id="rId62"/>
    <p:sldId id="426" r:id="rId63"/>
    <p:sldId id="271" r:id="rId64"/>
    <p:sldId id="422" r:id="rId65"/>
    <p:sldId id="377" r:id="rId66"/>
    <p:sldId id="455" r:id="rId67"/>
    <p:sldId id="443" r:id="rId68"/>
    <p:sldId id="423" r:id="rId69"/>
    <p:sldId id="261" r:id="rId70"/>
    <p:sldId id="416" r:id="rId71"/>
    <p:sldId id="351" r:id="rId72"/>
    <p:sldId id="449" r:id="rId73"/>
    <p:sldId id="365" r:id="rId74"/>
    <p:sldId id="424" r:id="rId75"/>
    <p:sldId id="425" r:id="rId76"/>
    <p:sldId id="409" r:id="rId77"/>
    <p:sldId id="428" r:id="rId78"/>
    <p:sldId id="375" r:id="rId79"/>
    <p:sldId id="420" r:id="rId80"/>
    <p:sldId id="364" r:id="rId81"/>
    <p:sldId id="359" r:id="rId82"/>
    <p:sldId id="430" r:id="rId83"/>
    <p:sldId id="410" r:id="rId84"/>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itchFamily="2" charset="0"/>
        <a:ea typeface="ヒラギノ角ゴ Pro W3" panose="020B0300000000000000" pitchFamily="34" charset="-128"/>
        <a:cs typeface="+mn-cs"/>
      </a:defRPr>
    </a:lvl1pPr>
    <a:lvl2pPr marL="457200" algn="l" rtl="0" eaLnBrk="0" fontAlgn="base" hangingPunct="0">
      <a:spcBef>
        <a:spcPct val="0"/>
      </a:spcBef>
      <a:spcAft>
        <a:spcPct val="0"/>
      </a:spcAft>
      <a:defRPr sz="2400" kern="1200">
        <a:solidFill>
          <a:schemeClr val="tx1"/>
        </a:solidFill>
        <a:latin typeface="Times" pitchFamily="2" charset="0"/>
        <a:ea typeface="ヒラギノ角ゴ Pro W3" panose="020B0300000000000000" pitchFamily="34" charset="-128"/>
        <a:cs typeface="+mn-cs"/>
      </a:defRPr>
    </a:lvl2pPr>
    <a:lvl3pPr marL="914400" algn="l" rtl="0" eaLnBrk="0" fontAlgn="base" hangingPunct="0">
      <a:spcBef>
        <a:spcPct val="0"/>
      </a:spcBef>
      <a:spcAft>
        <a:spcPct val="0"/>
      </a:spcAft>
      <a:defRPr sz="2400" kern="1200">
        <a:solidFill>
          <a:schemeClr val="tx1"/>
        </a:solidFill>
        <a:latin typeface="Times" pitchFamily="2" charset="0"/>
        <a:ea typeface="ヒラギノ角ゴ Pro W3" panose="020B0300000000000000" pitchFamily="34" charset="-128"/>
        <a:cs typeface="+mn-cs"/>
      </a:defRPr>
    </a:lvl3pPr>
    <a:lvl4pPr marL="1371600" algn="l" rtl="0" eaLnBrk="0" fontAlgn="base" hangingPunct="0">
      <a:spcBef>
        <a:spcPct val="0"/>
      </a:spcBef>
      <a:spcAft>
        <a:spcPct val="0"/>
      </a:spcAft>
      <a:defRPr sz="2400" kern="1200">
        <a:solidFill>
          <a:schemeClr val="tx1"/>
        </a:solidFill>
        <a:latin typeface="Times" pitchFamily="2" charset="0"/>
        <a:ea typeface="ヒラギノ角ゴ Pro W3" panose="020B0300000000000000" pitchFamily="34" charset="-128"/>
        <a:cs typeface="+mn-cs"/>
      </a:defRPr>
    </a:lvl4pPr>
    <a:lvl5pPr marL="1828800" algn="l" rtl="0" eaLnBrk="0" fontAlgn="base" hangingPunct="0">
      <a:spcBef>
        <a:spcPct val="0"/>
      </a:spcBef>
      <a:spcAft>
        <a:spcPct val="0"/>
      </a:spcAft>
      <a:defRPr sz="2400" kern="1200">
        <a:solidFill>
          <a:schemeClr val="tx1"/>
        </a:solidFill>
        <a:latin typeface="Times" pitchFamily="2" charset="0"/>
        <a:ea typeface="ヒラギノ角ゴ Pro W3" panose="020B0300000000000000" pitchFamily="34" charset="-128"/>
        <a:cs typeface="+mn-cs"/>
      </a:defRPr>
    </a:lvl5pPr>
    <a:lvl6pPr marL="2286000" algn="l" defTabSz="914400" rtl="0" eaLnBrk="1" latinLnBrk="0" hangingPunct="1">
      <a:defRPr sz="2400" kern="1200">
        <a:solidFill>
          <a:schemeClr val="tx1"/>
        </a:solidFill>
        <a:latin typeface="Times" pitchFamily="2" charset="0"/>
        <a:ea typeface="ヒラギノ角ゴ Pro W3" panose="020B0300000000000000" pitchFamily="34" charset="-128"/>
        <a:cs typeface="+mn-cs"/>
      </a:defRPr>
    </a:lvl6pPr>
    <a:lvl7pPr marL="2743200" algn="l" defTabSz="914400" rtl="0" eaLnBrk="1" latinLnBrk="0" hangingPunct="1">
      <a:defRPr sz="2400" kern="1200">
        <a:solidFill>
          <a:schemeClr val="tx1"/>
        </a:solidFill>
        <a:latin typeface="Times" pitchFamily="2" charset="0"/>
        <a:ea typeface="ヒラギノ角ゴ Pro W3" panose="020B0300000000000000" pitchFamily="34" charset="-128"/>
        <a:cs typeface="+mn-cs"/>
      </a:defRPr>
    </a:lvl7pPr>
    <a:lvl8pPr marL="3200400" algn="l" defTabSz="914400" rtl="0" eaLnBrk="1" latinLnBrk="0" hangingPunct="1">
      <a:defRPr sz="2400" kern="1200">
        <a:solidFill>
          <a:schemeClr val="tx1"/>
        </a:solidFill>
        <a:latin typeface="Times" pitchFamily="2" charset="0"/>
        <a:ea typeface="ヒラギノ角ゴ Pro W3" panose="020B0300000000000000" pitchFamily="34" charset="-128"/>
        <a:cs typeface="+mn-cs"/>
      </a:defRPr>
    </a:lvl8pPr>
    <a:lvl9pPr marL="3657600" algn="l" defTabSz="914400" rtl="0" eaLnBrk="1" latinLnBrk="0" hangingPunct="1">
      <a:defRPr sz="2400" kern="1200">
        <a:solidFill>
          <a:schemeClr val="tx1"/>
        </a:solidFill>
        <a:latin typeface="Times" pitchFamily="2" charset="0"/>
        <a:ea typeface="ヒラギノ角ゴ Pro W3" panose="020B0300000000000000"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549"/>
    <p:restoredTop sz="94717"/>
  </p:normalViewPr>
  <p:slideViewPr>
    <p:cSldViewPr>
      <p:cViewPr>
        <p:scale>
          <a:sx n="75" d="100"/>
          <a:sy n="75" d="100"/>
        </p:scale>
        <p:origin x="2000" y="2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55" d="100"/>
        <a:sy n="55" d="100"/>
      </p:scale>
      <p:origin x="0" y="0"/>
    </p:cViewPr>
  </p:sorterViewPr>
  <p:notesViewPr>
    <p:cSldViewPr>
      <p:cViewPr varScale="1">
        <p:scale>
          <a:sx n="72" d="100"/>
          <a:sy n="72" d="100"/>
        </p:scale>
        <p:origin x="3592" y="20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tableStyles" Target="tableStyles.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6DD115-4BAE-7C4A-A7A6-C654E9F0A52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imes" charset="0"/>
                <a:ea typeface="ヒラギノ角ゴ Pro W3" charset="-128"/>
              </a:defRPr>
            </a:lvl1pPr>
          </a:lstStyle>
          <a:p>
            <a:pPr>
              <a:defRPr/>
            </a:pPr>
            <a:endParaRPr lang="en-US"/>
          </a:p>
        </p:txBody>
      </p:sp>
      <p:sp>
        <p:nvSpPr>
          <p:cNvPr id="3" name="Date Placeholder 2">
            <a:extLst>
              <a:ext uri="{FF2B5EF4-FFF2-40B4-BE49-F238E27FC236}">
                <a16:creationId xmlns:a16="http://schemas.microsoft.com/office/drawing/2014/main" id="{FA031A6F-EF21-ED47-8E10-1F2E1E4E205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atin typeface="Times" charset="0"/>
                <a:ea typeface="ヒラギノ角ゴ Pro W3" charset="-128"/>
              </a:defRPr>
            </a:lvl1pPr>
          </a:lstStyle>
          <a:p>
            <a:pPr>
              <a:defRPr/>
            </a:pPr>
            <a:fld id="{FB4CA8D7-D9AE-C84C-8488-4E2DB30BC50F}" type="datetimeFigureOut">
              <a:rPr lang="en-US"/>
              <a:pPr>
                <a:defRPr/>
              </a:pPr>
              <a:t>1/24/23</a:t>
            </a:fld>
            <a:endParaRPr lang="en-US"/>
          </a:p>
        </p:txBody>
      </p:sp>
      <p:sp>
        <p:nvSpPr>
          <p:cNvPr id="4" name="Footer Placeholder 3">
            <a:extLst>
              <a:ext uri="{FF2B5EF4-FFF2-40B4-BE49-F238E27FC236}">
                <a16:creationId xmlns:a16="http://schemas.microsoft.com/office/drawing/2014/main" id="{30687F16-E39C-AF49-B5A0-A365221DE02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atin typeface="Times" charset="0"/>
                <a:ea typeface="ヒラギノ角ゴ Pro W3" charset="-128"/>
              </a:defRPr>
            </a:lvl1pPr>
          </a:lstStyle>
          <a:p>
            <a:pPr>
              <a:defRPr/>
            </a:pPr>
            <a:endParaRPr lang="en-US"/>
          </a:p>
        </p:txBody>
      </p:sp>
      <p:sp>
        <p:nvSpPr>
          <p:cNvPr id="5" name="Slide Number Placeholder 4">
            <a:extLst>
              <a:ext uri="{FF2B5EF4-FFF2-40B4-BE49-F238E27FC236}">
                <a16:creationId xmlns:a16="http://schemas.microsoft.com/office/drawing/2014/main" id="{CEF7FE56-C415-EF49-9BE5-C4B0DD5CF74C}"/>
              </a:ext>
            </a:extLst>
          </p:cNvPr>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smtClean="0"/>
            </a:lvl1pPr>
          </a:lstStyle>
          <a:p>
            <a:pPr>
              <a:defRPr/>
            </a:pPr>
            <a:fld id="{0512BC49-D9DB-4B4C-94B9-6B2EA0910B57}"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242" name="Rectangle 2">
            <a:extLst>
              <a:ext uri="{FF2B5EF4-FFF2-40B4-BE49-F238E27FC236}">
                <a16:creationId xmlns:a16="http://schemas.microsoft.com/office/drawing/2014/main" id="{5C1AFB45-BD29-9E46-8535-9BB393A21F9E}"/>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atin typeface="Times" charset="0"/>
                <a:ea typeface="ヒラギノ角ゴ Pro W3" charset="0"/>
                <a:cs typeface="ヒラギノ角ゴ Pro W3" charset="0"/>
              </a:defRPr>
            </a:lvl1pPr>
          </a:lstStyle>
          <a:p>
            <a:pPr>
              <a:defRPr/>
            </a:pPr>
            <a:endParaRPr lang="en-US"/>
          </a:p>
        </p:txBody>
      </p:sp>
      <p:sp>
        <p:nvSpPr>
          <p:cNvPr id="138243" name="Rectangle 3">
            <a:extLst>
              <a:ext uri="{FF2B5EF4-FFF2-40B4-BE49-F238E27FC236}">
                <a16:creationId xmlns:a16="http://schemas.microsoft.com/office/drawing/2014/main" id="{4464B52C-4F13-3344-BA43-2324DB780E4D}"/>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charset="0"/>
                <a:ea typeface="ヒラギノ角ゴ Pro W3" charset="0"/>
                <a:cs typeface="ヒラギノ角ゴ Pro W3" charset="0"/>
              </a:defRPr>
            </a:lvl1pPr>
          </a:lstStyle>
          <a:p>
            <a:pPr>
              <a:defRPr/>
            </a:pPr>
            <a:endParaRPr lang="en-US"/>
          </a:p>
        </p:txBody>
      </p:sp>
      <p:sp>
        <p:nvSpPr>
          <p:cNvPr id="13316" name="Rectangle 4">
            <a:extLst>
              <a:ext uri="{FF2B5EF4-FFF2-40B4-BE49-F238E27FC236}">
                <a16:creationId xmlns:a16="http://schemas.microsoft.com/office/drawing/2014/main" id="{FE77CE56-E2EE-D147-94F8-37B44790DFCB}"/>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8245" name="Rectangle 5">
            <a:extLst>
              <a:ext uri="{FF2B5EF4-FFF2-40B4-BE49-F238E27FC236}">
                <a16:creationId xmlns:a16="http://schemas.microsoft.com/office/drawing/2014/main" id="{7A317003-20CD-B94E-97D4-9789305F212B}"/>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8246" name="Rectangle 6">
            <a:extLst>
              <a:ext uri="{FF2B5EF4-FFF2-40B4-BE49-F238E27FC236}">
                <a16:creationId xmlns:a16="http://schemas.microsoft.com/office/drawing/2014/main" id="{4BF88C6D-3159-824D-B1A9-5A46116E905E}"/>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atin typeface="Times" charset="0"/>
                <a:ea typeface="ヒラギノ角ゴ Pro W3" charset="0"/>
                <a:cs typeface="ヒラギノ角ゴ Pro W3" charset="0"/>
              </a:defRPr>
            </a:lvl1pPr>
          </a:lstStyle>
          <a:p>
            <a:pPr>
              <a:defRPr/>
            </a:pPr>
            <a:endParaRPr lang="en-US"/>
          </a:p>
        </p:txBody>
      </p:sp>
      <p:sp>
        <p:nvSpPr>
          <p:cNvPr id="138247" name="Rectangle 7">
            <a:extLst>
              <a:ext uri="{FF2B5EF4-FFF2-40B4-BE49-F238E27FC236}">
                <a16:creationId xmlns:a16="http://schemas.microsoft.com/office/drawing/2014/main" id="{5577428C-1039-6342-BF65-122AC5E182F0}"/>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29BA3648-18C5-D54A-B88F-F31D448FB59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charset="0"/>
        <a:ea typeface="ヒラギノ角ゴ Pro W3" charset="0"/>
        <a:cs typeface="ヒラギノ角ゴ Pro W3" charset="0"/>
      </a:defRPr>
    </a:lvl1pPr>
    <a:lvl2pPr marL="457200" algn="l" rtl="0" eaLnBrk="0" fontAlgn="base" hangingPunct="0">
      <a:spcBef>
        <a:spcPct val="30000"/>
      </a:spcBef>
      <a:spcAft>
        <a:spcPct val="0"/>
      </a:spcAft>
      <a:defRPr sz="1200" kern="1200">
        <a:solidFill>
          <a:schemeClr val="tx1"/>
        </a:solidFill>
        <a:latin typeface="Times" charset="0"/>
        <a:ea typeface="ヒラギノ角ゴ Pro W3" charset="-128"/>
        <a:cs typeface="ヒラギノ角ゴ Pro W3" charset="0"/>
      </a:defRPr>
    </a:lvl2pPr>
    <a:lvl3pPr marL="914400" algn="l" rtl="0" eaLnBrk="0" fontAlgn="base" hangingPunct="0">
      <a:spcBef>
        <a:spcPct val="30000"/>
      </a:spcBef>
      <a:spcAft>
        <a:spcPct val="0"/>
      </a:spcAft>
      <a:defRPr sz="1200" kern="1200">
        <a:solidFill>
          <a:schemeClr val="tx1"/>
        </a:solidFill>
        <a:latin typeface="Times" charset="0"/>
        <a:ea typeface="ヒラギノ角ゴ Pro W3" charset="-128"/>
        <a:cs typeface="ヒラギノ角ゴ Pro W3" charset="0"/>
      </a:defRPr>
    </a:lvl3pPr>
    <a:lvl4pPr marL="1371600" algn="l" rtl="0" eaLnBrk="0" fontAlgn="base" hangingPunct="0">
      <a:spcBef>
        <a:spcPct val="30000"/>
      </a:spcBef>
      <a:spcAft>
        <a:spcPct val="0"/>
      </a:spcAft>
      <a:defRPr sz="1200" kern="1200">
        <a:solidFill>
          <a:schemeClr val="tx1"/>
        </a:solidFill>
        <a:latin typeface="Times" charset="0"/>
        <a:ea typeface="ヒラギノ角ゴ Pro W3" charset="-128"/>
        <a:cs typeface="ヒラギノ角ゴ Pro W3" charset="0"/>
      </a:defRPr>
    </a:lvl4pPr>
    <a:lvl5pPr marL="1828800" algn="l" rtl="0" eaLnBrk="0" fontAlgn="base" hangingPunct="0">
      <a:spcBef>
        <a:spcPct val="30000"/>
      </a:spcBef>
      <a:spcAft>
        <a:spcPct val="0"/>
      </a:spcAft>
      <a:defRPr sz="1200" kern="1200">
        <a:solidFill>
          <a:schemeClr val="tx1"/>
        </a:solidFill>
        <a:latin typeface="Times" charset="0"/>
        <a:ea typeface="ヒラギノ角ゴ Pro W3" charset="-128"/>
        <a:cs typeface="ヒラギノ角ゴ Pro W3"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en.wikipedia.org/wiki/Fatty_acid" TargetMode="External"/><Relationship Id="rId2" Type="http://schemas.openxmlformats.org/officeDocument/2006/relationships/slide" Target="../slides/slide63.xml"/><Relationship Id="rId1" Type="http://schemas.openxmlformats.org/officeDocument/2006/relationships/notesMaster" Target="../notesMasters/notesMaster1.xml"/><Relationship Id="rId6" Type="http://schemas.openxmlformats.org/officeDocument/2006/relationships/hyperlink" Target="http://en.wikipedia.org/wiki/Carotenoid" TargetMode="External"/><Relationship Id="rId5" Type="http://schemas.openxmlformats.org/officeDocument/2006/relationships/hyperlink" Target="http://en.wikipedia.org/wiki/Phenol" TargetMode="External"/><Relationship Id="rId4" Type="http://schemas.openxmlformats.org/officeDocument/2006/relationships/hyperlink" Target="http://en.wikipedia.org/wiki/Phenylpropanoids" TargetMode="Externa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3" Type="http://schemas.openxmlformats.org/officeDocument/2006/relationships/hyperlink" Target="http://en.wikipedia.org/wiki/Fatty_acid" TargetMode="External"/><Relationship Id="rId2" Type="http://schemas.openxmlformats.org/officeDocument/2006/relationships/slide" Target="../slides/slide83.xml"/><Relationship Id="rId1" Type="http://schemas.openxmlformats.org/officeDocument/2006/relationships/notesMaster" Target="../notesMasters/notesMaster1.xml"/><Relationship Id="rId6" Type="http://schemas.openxmlformats.org/officeDocument/2006/relationships/hyperlink" Target="http://en.wikipedia.org/wiki/Carotenoid" TargetMode="External"/><Relationship Id="rId5" Type="http://schemas.openxmlformats.org/officeDocument/2006/relationships/hyperlink" Target="http://en.wikipedia.org/wiki/Phenol" TargetMode="External"/><Relationship Id="rId4" Type="http://schemas.openxmlformats.org/officeDocument/2006/relationships/hyperlink" Target="http://en.wikipedia.org/wiki/Phenylpropanoid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a:extLst>
              <a:ext uri="{FF2B5EF4-FFF2-40B4-BE49-F238E27FC236}">
                <a16:creationId xmlns:a16="http://schemas.microsoft.com/office/drawing/2014/main" id="{9AA6739B-3D75-F740-B4C7-2EA6C2C8A5B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D2F1652E-F7DF-EC40-B72E-E4C2049907F1}" type="slidenum">
              <a:rPr lang="en-US" altLang="en-US" sz="1200"/>
              <a:pPr/>
              <a:t>1</a:t>
            </a:fld>
            <a:endParaRPr lang="en-US" altLang="en-US" sz="1200"/>
          </a:p>
        </p:txBody>
      </p:sp>
      <p:sp>
        <p:nvSpPr>
          <p:cNvPr id="16386" name="Rectangle 2">
            <a:extLst>
              <a:ext uri="{FF2B5EF4-FFF2-40B4-BE49-F238E27FC236}">
                <a16:creationId xmlns:a16="http://schemas.microsoft.com/office/drawing/2014/main" id="{8BA3AB80-0162-1146-B8FE-848AC9D091AD}"/>
              </a:ext>
            </a:extLst>
          </p:cNvPr>
          <p:cNvSpPr>
            <a:spLocks noGrp="1" noRot="1" noChangeAspect="1" noChangeArrowheads="1" noTextEdit="1"/>
          </p:cNvSpPr>
          <p:nvPr>
            <p:ph type="sldImg"/>
          </p:nvPr>
        </p:nvSpPr>
        <p:spPr>
          <a:ln/>
        </p:spPr>
      </p:sp>
      <p:sp>
        <p:nvSpPr>
          <p:cNvPr id="16387" name="Rectangle 3">
            <a:extLst>
              <a:ext uri="{FF2B5EF4-FFF2-40B4-BE49-F238E27FC236}">
                <a16:creationId xmlns:a16="http://schemas.microsoft.com/office/drawing/2014/main" id="{7465102A-E5BD-F94B-B786-17DACB5847B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a:extLst>
              <a:ext uri="{FF2B5EF4-FFF2-40B4-BE49-F238E27FC236}">
                <a16:creationId xmlns:a16="http://schemas.microsoft.com/office/drawing/2014/main" id="{EE4D05F9-5B94-9B49-B413-535CC44BE7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B19AB651-E6BA-A349-B24B-F3FE80F89282}" type="slidenum">
              <a:rPr lang="en-US" altLang="en-US" sz="1200"/>
              <a:pPr/>
              <a:t>3</a:t>
            </a:fld>
            <a:endParaRPr lang="en-US" altLang="en-US" sz="1200"/>
          </a:p>
        </p:txBody>
      </p:sp>
      <p:sp>
        <p:nvSpPr>
          <p:cNvPr id="18434" name="Rectangle 2">
            <a:extLst>
              <a:ext uri="{FF2B5EF4-FFF2-40B4-BE49-F238E27FC236}">
                <a16:creationId xmlns:a16="http://schemas.microsoft.com/office/drawing/2014/main" id="{B44EDC84-B538-0F40-9F22-27EFC210EF6F}"/>
              </a:ext>
            </a:extLst>
          </p:cNvPr>
          <p:cNvSpPr>
            <a:spLocks noGrp="1" noRot="1" noChangeAspect="1" noChangeArrowheads="1" noTextEdit="1"/>
          </p:cNvSpPr>
          <p:nvPr>
            <p:ph type="sldImg"/>
          </p:nvPr>
        </p:nvSpPr>
        <p:spPr>
          <a:ln/>
        </p:spPr>
      </p:sp>
      <p:sp>
        <p:nvSpPr>
          <p:cNvPr id="18435" name="Rectangle 3">
            <a:extLst>
              <a:ext uri="{FF2B5EF4-FFF2-40B4-BE49-F238E27FC236}">
                <a16:creationId xmlns:a16="http://schemas.microsoft.com/office/drawing/2014/main" id="{5A909FEE-9B64-2B4E-AC95-C6279C179DF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a:extLst>
              <a:ext uri="{FF2B5EF4-FFF2-40B4-BE49-F238E27FC236}">
                <a16:creationId xmlns:a16="http://schemas.microsoft.com/office/drawing/2014/main" id="{F2AC0DCE-9BB1-AB4E-9C10-9F12EC618F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1FA915CC-1AB6-9D4A-A611-8645C5AE36EF}" type="slidenum">
              <a:rPr lang="en-US" altLang="en-US" sz="1200"/>
              <a:pPr/>
              <a:t>4</a:t>
            </a:fld>
            <a:endParaRPr lang="en-US" altLang="en-US" sz="1200"/>
          </a:p>
        </p:txBody>
      </p:sp>
      <p:sp>
        <p:nvSpPr>
          <p:cNvPr id="23554" name="Rectangle 2">
            <a:extLst>
              <a:ext uri="{FF2B5EF4-FFF2-40B4-BE49-F238E27FC236}">
                <a16:creationId xmlns:a16="http://schemas.microsoft.com/office/drawing/2014/main" id="{B525C267-3A00-EC43-B434-295B14C39077}"/>
              </a:ext>
            </a:extLst>
          </p:cNvPr>
          <p:cNvSpPr>
            <a:spLocks noGrp="1" noRot="1" noChangeAspect="1" noChangeArrowheads="1" noTextEdit="1"/>
          </p:cNvSpPr>
          <p:nvPr>
            <p:ph type="sldImg"/>
          </p:nvPr>
        </p:nvSpPr>
        <p:spPr>
          <a:ln/>
        </p:spPr>
      </p:sp>
      <p:sp>
        <p:nvSpPr>
          <p:cNvPr id="23555" name="Rectangle 3">
            <a:extLst>
              <a:ext uri="{FF2B5EF4-FFF2-40B4-BE49-F238E27FC236}">
                <a16:creationId xmlns:a16="http://schemas.microsoft.com/office/drawing/2014/main" id="{3C7D5444-118F-6342-9045-7FBDCCFB9A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7">
            <a:extLst>
              <a:ext uri="{FF2B5EF4-FFF2-40B4-BE49-F238E27FC236}">
                <a16:creationId xmlns:a16="http://schemas.microsoft.com/office/drawing/2014/main" id="{D03D4000-5924-8541-ADBB-63AFE8F228B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AEBB3CFB-AB15-7042-B1E2-B8FB195C18EE}" type="slidenum">
              <a:rPr lang="en-US" altLang="en-US" sz="1200"/>
              <a:pPr/>
              <a:t>5</a:t>
            </a:fld>
            <a:endParaRPr lang="en-US" altLang="en-US" sz="1200"/>
          </a:p>
        </p:txBody>
      </p:sp>
      <p:sp>
        <p:nvSpPr>
          <p:cNvPr id="62466" name="Rectangle 2">
            <a:extLst>
              <a:ext uri="{FF2B5EF4-FFF2-40B4-BE49-F238E27FC236}">
                <a16:creationId xmlns:a16="http://schemas.microsoft.com/office/drawing/2014/main" id="{0AC428C3-630D-5B43-ABBF-73F5D035EB22}"/>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227DC04F-CEEA-4C47-855B-B24AC9BBC3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a:extLst>
              <a:ext uri="{FF2B5EF4-FFF2-40B4-BE49-F238E27FC236}">
                <a16:creationId xmlns:a16="http://schemas.microsoft.com/office/drawing/2014/main" id="{E62D36A1-7480-C74B-AF64-ECDDB0CB1A6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677478A8-F5F0-B840-B893-5D169BA46030}" type="slidenum">
              <a:rPr lang="en-US" altLang="en-US" sz="1200"/>
              <a:pPr/>
              <a:t>7</a:t>
            </a:fld>
            <a:endParaRPr lang="en-US" altLang="en-US" sz="1200"/>
          </a:p>
        </p:txBody>
      </p:sp>
      <p:sp>
        <p:nvSpPr>
          <p:cNvPr id="66562" name="Rectangle 2">
            <a:extLst>
              <a:ext uri="{FF2B5EF4-FFF2-40B4-BE49-F238E27FC236}">
                <a16:creationId xmlns:a16="http://schemas.microsoft.com/office/drawing/2014/main" id="{CDB486CD-FE9A-EC4A-9D0C-3B5F1772EE81}"/>
              </a:ext>
            </a:extLst>
          </p:cNvPr>
          <p:cNvSpPr>
            <a:spLocks noGrp="1" noRot="1" noChangeAspect="1" noChangeArrowheads="1" noTextEdit="1"/>
          </p:cNvSpPr>
          <p:nvPr>
            <p:ph type="sldImg"/>
          </p:nvPr>
        </p:nvSpPr>
        <p:spPr>
          <a:ln/>
        </p:spPr>
      </p:sp>
      <p:sp>
        <p:nvSpPr>
          <p:cNvPr id="66563" name="Rectangle 3">
            <a:extLst>
              <a:ext uri="{FF2B5EF4-FFF2-40B4-BE49-F238E27FC236}">
                <a16:creationId xmlns:a16="http://schemas.microsoft.com/office/drawing/2014/main" id="{917C6296-5AC2-D248-8BC9-463040400A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7">
            <a:extLst>
              <a:ext uri="{FF2B5EF4-FFF2-40B4-BE49-F238E27FC236}">
                <a16:creationId xmlns:a16="http://schemas.microsoft.com/office/drawing/2014/main" id="{DEF65113-9E52-F645-A270-CD0A396682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26C1506F-227A-2444-ACCD-ACCB34DE074A}" type="slidenum">
              <a:rPr lang="en-US" altLang="en-US" sz="1200"/>
              <a:pPr/>
              <a:t>8</a:t>
            </a:fld>
            <a:endParaRPr lang="en-US" altLang="en-US" sz="1200"/>
          </a:p>
        </p:txBody>
      </p:sp>
      <p:sp>
        <p:nvSpPr>
          <p:cNvPr id="69634" name="Rectangle 2">
            <a:extLst>
              <a:ext uri="{FF2B5EF4-FFF2-40B4-BE49-F238E27FC236}">
                <a16:creationId xmlns:a16="http://schemas.microsoft.com/office/drawing/2014/main" id="{5FB0F0BE-C31D-274E-823E-AE36474E5411}"/>
              </a:ext>
            </a:extLst>
          </p:cNvPr>
          <p:cNvSpPr>
            <a:spLocks noGrp="1" noRot="1" noChangeAspect="1" noChangeArrowheads="1" noTextEdit="1"/>
          </p:cNvSpPr>
          <p:nvPr>
            <p:ph type="sldImg"/>
          </p:nvPr>
        </p:nvSpPr>
        <p:spPr>
          <a:ln/>
        </p:spPr>
      </p:sp>
      <p:sp>
        <p:nvSpPr>
          <p:cNvPr id="69635" name="Rectangle 3">
            <a:extLst>
              <a:ext uri="{FF2B5EF4-FFF2-40B4-BE49-F238E27FC236}">
                <a16:creationId xmlns:a16="http://schemas.microsoft.com/office/drawing/2014/main" id="{2531B7FB-4016-C74E-8601-D5D29192C8C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29BA3648-18C5-D54A-B88F-F31D448FB59D}" type="slidenum">
              <a:rPr lang="en-US" altLang="en-US"/>
              <a:pPr>
                <a:defRPr/>
              </a:pPr>
              <a:t>13</a:t>
            </a:fld>
            <a:endParaRPr lang="en-US" altLang="en-US"/>
          </a:p>
        </p:txBody>
      </p:sp>
    </p:spTree>
    <p:extLst>
      <p:ext uri="{BB962C8B-B14F-4D97-AF65-F5344CB8AC3E}">
        <p14:creationId xmlns:p14="http://schemas.microsoft.com/office/powerpoint/2010/main" val="2108175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a:extLst>
              <a:ext uri="{FF2B5EF4-FFF2-40B4-BE49-F238E27FC236}">
                <a16:creationId xmlns:a16="http://schemas.microsoft.com/office/drawing/2014/main" id="{067C3114-BB88-CC47-81B2-7422046C56E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DE03D1D9-F542-9A47-8E89-3F22A229D7A7}" type="slidenum">
              <a:rPr lang="en-US" altLang="en-US" sz="1200"/>
              <a:pPr/>
              <a:t>16</a:t>
            </a:fld>
            <a:endParaRPr lang="en-US" altLang="en-US" sz="1200"/>
          </a:p>
        </p:txBody>
      </p:sp>
      <p:sp>
        <p:nvSpPr>
          <p:cNvPr id="78850" name="Rectangle 2">
            <a:extLst>
              <a:ext uri="{FF2B5EF4-FFF2-40B4-BE49-F238E27FC236}">
                <a16:creationId xmlns:a16="http://schemas.microsoft.com/office/drawing/2014/main" id="{15A8B769-9F30-2D40-B648-90F9AD0FD174}"/>
              </a:ext>
            </a:extLst>
          </p:cNvPr>
          <p:cNvSpPr>
            <a:spLocks noGrp="1" noRot="1" noChangeAspect="1" noChangeArrowheads="1" noTextEdit="1"/>
          </p:cNvSpPr>
          <p:nvPr>
            <p:ph type="sldImg"/>
          </p:nvPr>
        </p:nvSpPr>
        <p:spPr>
          <a:solidFill>
            <a:srgbClr val="FFFFFF"/>
          </a:solidFill>
          <a:ln/>
        </p:spPr>
      </p:sp>
      <p:sp>
        <p:nvSpPr>
          <p:cNvPr id="78851" name="Rectangle 3">
            <a:extLst>
              <a:ext uri="{FF2B5EF4-FFF2-40B4-BE49-F238E27FC236}">
                <a16:creationId xmlns:a16="http://schemas.microsoft.com/office/drawing/2014/main" id="{643F4302-ECE0-7848-8D1E-4476E6E7E49A}"/>
              </a:ext>
            </a:extLst>
          </p:cNvPr>
          <p:cNvSpPr>
            <a:spLocks noGrp="1" noChangeArrowheads="1"/>
          </p:cNvSpPr>
          <p:nvPr>
            <p:ph type="body" idx="1"/>
          </p:nvPr>
        </p:nvSpPr>
        <p:spPr>
          <a:solidFill>
            <a:srgbClr val="FFFFFF"/>
          </a:solidFill>
          <a:ln>
            <a:solidFill>
              <a:srgbClr val="000000"/>
            </a:solidFill>
          </a:ln>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7">
            <a:extLst>
              <a:ext uri="{FF2B5EF4-FFF2-40B4-BE49-F238E27FC236}">
                <a16:creationId xmlns:a16="http://schemas.microsoft.com/office/drawing/2014/main" id="{43EE3A3E-C54F-CF43-987E-81F7D78DA47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FE440E9C-CD27-FC41-B676-48734B8FA446}" type="slidenum">
              <a:rPr lang="en-US" altLang="en-US" sz="1200"/>
              <a:pPr/>
              <a:t>17</a:t>
            </a:fld>
            <a:endParaRPr lang="en-US" altLang="en-US" sz="1200"/>
          </a:p>
        </p:txBody>
      </p:sp>
      <p:sp>
        <p:nvSpPr>
          <p:cNvPr id="86018" name="Rectangle 2">
            <a:extLst>
              <a:ext uri="{FF2B5EF4-FFF2-40B4-BE49-F238E27FC236}">
                <a16:creationId xmlns:a16="http://schemas.microsoft.com/office/drawing/2014/main" id="{A8CF6C3D-2E13-7B4D-8F8F-6C4561833E0C}"/>
              </a:ext>
            </a:extLst>
          </p:cNvPr>
          <p:cNvSpPr>
            <a:spLocks noGrp="1" noRot="1" noChangeAspect="1" noChangeArrowheads="1" noTextEdit="1"/>
          </p:cNvSpPr>
          <p:nvPr>
            <p:ph type="sldImg"/>
          </p:nvPr>
        </p:nvSpPr>
        <p:spPr>
          <a:ln/>
        </p:spPr>
      </p:sp>
      <p:sp>
        <p:nvSpPr>
          <p:cNvPr id="86019" name="Rectangle 3">
            <a:extLst>
              <a:ext uri="{FF2B5EF4-FFF2-40B4-BE49-F238E27FC236}">
                <a16:creationId xmlns:a16="http://schemas.microsoft.com/office/drawing/2014/main" id="{66990581-C2A4-2442-8A97-3B4AE342954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Rectangle 7">
            <a:extLst>
              <a:ext uri="{FF2B5EF4-FFF2-40B4-BE49-F238E27FC236}">
                <a16:creationId xmlns:a16="http://schemas.microsoft.com/office/drawing/2014/main" id="{61349CD8-18F1-0A4F-9EA0-29098C2E358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1CA88488-6843-6A45-9C0D-C0C7E49933FA}" type="slidenum">
              <a:rPr lang="en-US" altLang="en-US" sz="1200"/>
              <a:pPr/>
              <a:t>18</a:t>
            </a:fld>
            <a:endParaRPr lang="en-US" altLang="en-US" sz="1200"/>
          </a:p>
        </p:txBody>
      </p:sp>
      <p:sp>
        <p:nvSpPr>
          <p:cNvPr id="88066" name="Rectangle 2">
            <a:extLst>
              <a:ext uri="{FF2B5EF4-FFF2-40B4-BE49-F238E27FC236}">
                <a16:creationId xmlns:a16="http://schemas.microsoft.com/office/drawing/2014/main" id="{B3112236-8697-1148-BA44-36F01F8C4AB5}"/>
              </a:ext>
            </a:extLst>
          </p:cNvPr>
          <p:cNvSpPr>
            <a:spLocks noGrp="1" noRot="1" noChangeAspect="1" noChangeArrowheads="1" noTextEdit="1"/>
          </p:cNvSpPr>
          <p:nvPr>
            <p:ph type="sldImg"/>
          </p:nvPr>
        </p:nvSpPr>
        <p:spPr>
          <a:ln/>
        </p:spPr>
      </p:sp>
      <p:sp>
        <p:nvSpPr>
          <p:cNvPr id="88067" name="Rectangle 3">
            <a:extLst>
              <a:ext uri="{FF2B5EF4-FFF2-40B4-BE49-F238E27FC236}">
                <a16:creationId xmlns:a16="http://schemas.microsoft.com/office/drawing/2014/main" id="{9A05A844-5325-DA4A-B356-C70584F7AFA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Rectangle 7">
            <a:extLst>
              <a:ext uri="{FF2B5EF4-FFF2-40B4-BE49-F238E27FC236}">
                <a16:creationId xmlns:a16="http://schemas.microsoft.com/office/drawing/2014/main" id="{5854D3EA-A8B1-E34A-8047-E9041277750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3D008093-F92C-8243-AA05-05DA5EA411C4}" type="slidenum">
              <a:rPr lang="en-US" altLang="en-US" sz="1200"/>
              <a:pPr/>
              <a:t>19</a:t>
            </a:fld>
            <a:endParaRPr lang="en-US" altLang="en-US" sz="1200"/>
          </a:p>
        </p:txBody>
      </p:sp>
      <p:sp>
        <p:nvSpPr>
          <p:cNvPr id="90114" name="Rectangle 2">
            <a:extLst>
              <a:ext uri="{FF2B5EF4-FFF2-40B4-BE49-F238E27FC236}">
                <a16:creationId xmlns:a16="http://schemas.microsoft.com/office/drawing/2014/main" id="{D5287925-1F1D-654A-ABB0-B7C9D6A7380A}"/>
              </a:ext>
            </a:extLst>
          </p:cNvPr>
          <p:cNvSpPr>
            <a:spLocks noGrp="1" noRot="1" noChangeAspect="1" noChangeArrowheads="1" noTextEdit="1"/>
          </p:cNvSpPr>
          <p:nvPr>
            <p:ph type="sldImg"/>
          </p:nvPr>
        </p:nvSpPr>
        <p:spPr>
          <a:ln/>
        </p:spPr>
      </p:sp>
      <p:sp>
        <p:nvSpPr>
          <p:cNvPr id="90115" name="Rectangle 3">
            <a:extLst>
              <a:ext uri="{FF2B5EF4-FFF2-40B4-BE49-F238E27FC236}">
                <a16:creationId xmlns:a16="http://schemas.microsoft.com/office/drawing/2014/main" id="{E275C485-0600-384B-86F1-33A44B040C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Rectangle 7">
            <a:extLst>
              <a:ext uri="{FF2B5EF4-FFF2-40B4-BE49-F238E27FC236}">
                <a16:creationId xmlns:a16="http://schemas.microsoft.com/office/drawing/2014/main" id="{236C68AC-3733-8A45-A961-D2D5F2A7C62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E4048C9F-83D9-A14D-8268-AA21DBD55BB9}" type="slidenum">
              <a:rPr lang="en-US" altLang="en-US" sz="1200"/>
              <a:pPr/>
              <a:t>20</a:t>
            </a:fld>
            <a:endParaRPr lang="en-US" altLang="en-US" sz="1200"/>
          </a:p>
        </p:txBody>
      </p:sp>
      <p:sp>
        <p:nvSpPr>
          <p:cNvPr id="92162" name="Rectangle 1026">
            <a:extLst>
              <a:ext uri="{FF2B5EF4-FFF2-40B4-BE49-F238E27FC236}">
                <a16:creationId xmlns:a16="http://schemas.microsoft.com/office/drawing/2014/main" id="{8B564C1B-4B0E-BB47-8040-B9FAFBD61C65}"/>
              </a:ext>
            </a:extLst>
          </p:cNvPr>
          <p:cNvSpPr>
            <a:spLocks noGrp="1" noRot="1" noChangeAspect="1" noChangeArrowheads="1" noTextEdit="1"/>
          </p:cNvSpPr>
          <p:nvPr>
            <p:ph type="sldImg"/>
          </p:nvPr>
        </p:nvSpPr>
        <p:spPr>
          <a:ln/>
        </p:spPr>
      </p:sp>
      <p:sp>
        <p:nvSpPr>
          <p:cNvPr id="92163" name="Rectangle 1027">
            <a:extLst>
              <a:ext uri="{FF2B5EF4-FFF2-40B4-BE49-F238E27FC236}">
                <a16:creationId xmlns:a16="http://schemas.microsoft.com/office/drawing/2014/main" id="{EFFF6451-48A6-9F4E-8321-44B0950A5B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7">
            <a:extLst>
              <a:ext uri="{FF2B5EF4-FFF2-40B4-BE49-F238E27FC236}">
                <a16:creationId xmlns:a16="http://schemas.microsoft.com/office/drawing/2014/main" id="{0247A185-ECDC-3045-B50D-AAB055217B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2CBA12EB-D6A3-D443-9D66-0FE7D074BF62}" type="slidenum">
              <a:rPr lang="en-US" altLang="en-US" sz="1200"/>
              <a:pPr/>
              <a:t>21</a:t>
            </a:fld>
            <a:endParaRPr lang="en-US" altLang="en-US" sz="1200"/>
          </a:p>
        </p:txBody>
      </p:sp>
      <p:sp>
        <p:nvSpPr>
          <p:cNvPr id="94210" name="Rectangle 1026">
            <a:extLst>
              <a:ext uri="{FF2B5EF4-FFF2-40B4-BE49-F238E27FC236}">
                <a16:creationId xmlns:a16="http://schemas.microsoft.com/office/drawing/2014/main" id="{A8E43920-FF1E-7146-B61D-8726D40C44CD}"/>
              </a:ext>
            </a:extLst>
          </p:cNvPr>
          <p:cNvSpPr>
            <a:spLocks noGrp="1" noRot="1" noChangeAspect="1" noChangeArrowheads="1" noTextEdit="1"/>
          </p:cNvSpPr>
          <p:nvPr>
            <p:ph type="sldImg"/>
          </p:nvPr>
        </p:nvSpPr>
        <p:spPr>
          <a:solidFill>
            <a:srgbClr val="FFFFFF"/>
          </a:solidFill>
          <a:ln/>
        </p:spPr>
      </p:sp>
      <p:sp>
        <p:nvSpPr>
          <p:cNvPr id="94211" name="Rectangle 1027">
            <a:extLst>
              <a:ext uri="{FF2B5EF4-FFF2-40B4-BE49-F238E27FC236}">
                <a16:creationId xmlns:a16="http://schemas.microsoft.com/office/drawing/2014/main" id="{2ACB0522-F87E-424C-B36C-3F48ACE40EF3}"/>
              </a:ext>
            </a:extLst>
          </p:cNvPr>
          <p:cNvSpPr>
            <a:spLocks noGrp="1" noChangeArrowheads="1"/>
          </p:cNvSpPr>
          <p:nvPr>
            <p:ph type="body" idx="1"/>
          </p:nvPr>
        </p:nvSpPr>
        <p:spPr>
          <a:solidFill>
            <a:srgbClr val="FFFFFF"/>
          </a:solidFill>
          <a:ln>
            <a:solidFill>
              <a:srgbClr val="000000"/>
            </a:solidFill>
          </a:ln>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7">
            <a:extLst>
              <a:ext uri="{FF2B5EF4-FFF2-40B4-BE49-F238E27FC236}">
                <a16:creationId xmlns:a16="http://schemas.microsoft.com/office/drawing/2014/main" id="{3715140D-70E7-204D-9CA9-8D8442B493E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75B76586-4F9C-EF4C-8A38-64443A2FA494}" type="slidenum">
              <a:rPr lang="en-US" altLang="en-US" sz="1200"/>
              <a:pPr/>
              <a:t>23</a:t>
            </a:fld>
            <a:endParaRPr lang="en-US" altLang="en-US" sz="1200"/>
          </a:p>
        </p:txBody>
      </p:sp>
      <p:sp>
        <p:nvSpPr>
          <p:cNvPr id="98306" name="Rectangle 1026">
            <a:extLst>
              <a:ext uri="{FF2B5EF4-FFF2-40B4-BE49-F238E27FC236}">
                <a16:creationId xmlns:a16="http://schemas.microsoft.com/office/drawing/2014/main" id="{0C709DBB-EF80-AB4B-B0AE-1BBF7714ACBF}"/>
              </a:ext>
            </a:extLst>
          </p:cNvPr>
          <p:cNvSpPr>
            <a:spLocks noGrp="1" noRot="1" noChangeAspect="1" noChangeArrowheads="1" noTextEdit="1"/>
          </p:cNvSpPr>
          <p:nvPr>
            <p:ph type="sldImg"/>
          </p:nvPr>
        </p:nvSpPr>
        <p:spPr>
          <a:solidFill>
            <a:srgbClr val="FFFFFF"/>
          </a:solidFill>
          <a:ln/>
        </p:spPr>
      </p:sp>
      <p:sp>
        <p:nvSpPr>
          <p:cNvPr id="98307" name="Rectangle 1027">
            <a:extLst>
              <a:ext uri="{FF2B5EF4-FFF2-40B4-BE49-F238E27FC236}">
                <a16:creationId xmlns:a16="http://schemas.microsoft.com/office/drawing/2014/main" id="{986BB6B2-C18A-CB42-AC81-FF122999E4C7}"/>
              </a:ext>
            </a:extLst>
          </p:cNvPr>
          <p:cNvSpPr>
            <a:spLocks noGrp="1" noChangeArrowheads="1"/>
          </p:cNvSpPr>
          <p:nvPr>
            <p:ph type="body" idx="1"/>
          </p:nvPr>
        </p:nvSpPr>
        <p:spPr>
          <a:solidFill>
            <a:srgbClr val="FFFFFF"/>
          </a:solidFill>
          <a:ln>
            <a:solidFill>
              <a:srgbClr val="000000"/>
            </a:solidFill>
          </a:ln>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a:extLst>
              <a:ext uri="{FF2B5EF4-FFF2-40B4-BE49-F238E27FC236}">
                <a16:creationId xmlns:a16="http://schemas.microsoft.com/office/drawing/2014/main" id="{3C4EADDA-9FE8-FE4B-8F32-2EF53BB0BF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E2FA329A-2CA5-E04B-8538-6B2AC1B36FDD}" type="slidenum">
              <a:rPr lang="en-US" altLang="en-US" sz="1200"/>
              <a:pPr/>
              <a:t>24</a:t>
            </a:fld>
            <a:endParaRPr lang="en-US" altLang="en-US" sz="1200"/>
          </a:p>
        </p:txBody>
      </p:sp>
      <p:sp>
        <p:nvSpPr>
          <p:cNvPr id="102402" name="Rectangle 2">
            <a:extLst>
              <a:ext uri="{FF2B5EF4-FFF2-40B4-BE49-F238E27FC236}">
                <a16:creationId xmlns:a16="http://schemas.microsoft.com/office/drawing/2014/main" id="{B3E81E5B-AEF5-A547-9474-FD04793F6976}"/>
              </a:ext>
            </a:extLst>
          </p:cNvPr>
          <p:cNvSpPr>
            <a:spLocks noGrp="1" noRot="1" noChangeAspect="1" noChangeArrowheads="1" noTextEdit="1"/>
          </p:cNvSpPr>
          <p:nvPr>
            <p:ph type="sldImg"/>
          </p:nvPr>
        </p:nvSpPr>
        <p:spPr>
          <a:ln/>
        </p:spPr>
      </p:sp>
      <p:sp>
        <p:nvSpPr>
          <p:cNvPr id="102403" name="Rectangle 3">
            <a:extLst>
              <a:ext uri="{FF2B5EF4-FFF2-40B4-BE49-F238E27FC236}">
                <a16:creationId xmlns:a16="http://schemas.microsoft.com/office/drawing/2014/main" id="{0579D4CD-7493-A643-ADC6-DBC6C11D4BF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Rectangle 7">
            <a:extLst>
              <a:ext uri="{FF2B5EF4-FFF2-40B4-BE49-F238E27FC236}">
                <a16:creationId xmlns:a16="http://schemas.microsoft.com/office/drawing/2014/main" id="{C70A1F27-8A95-1840-AEFF-5B44790A3F2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6865035D-75F0-3948-AADA-5A1E9574BFDC}" type="slidenum">
              <a:rPr lang="en-US" altLang="en-US" sz="1200"/>
              <a:pPr/>
              <a:t>26</a:t>
            </a:fld>
            <a:endParaRPr lang="en-US" altLang="en-US" sz="1200"/>
          </a:p>
        </p:txBody>
      </p:sp>
      <p:sp>
        <p:nvSpPr>
          <p:cNvPr id="105474" name="Rectangle 2">
            <a:extLst>
              <a:ext uri="{FF2B5EF4-FFF2-40B4-BE49-F238E27FC236}">
                <a16:creationId xmlns:a16="http://schemas.microsoft.com/office/drawing/2014/main" id="{BE6D2A0B-24EB-6546-8042-F57EC55E0FF4}"/>
              </a:ext>
            </a:extLst>
          </p:cNvPr>
          <p:cNvSpPr>
            <a:spLocks noGrp="1" noRot="1" noChangeAspect="1" noChangeArrowheads="1" noTextEdit="1"/>
          </p:cNvSpPr>
          <p:nvPr>
            <p:ph type="sldImg"/>
          </p:nvPr>
        </p:nvSpPr>
        <p:spPr>
          <a:ln/>
        </p:spPr>
      </p:sp>
      <p:sp>
        <p:nvSpPr>
          <p:cNvPr id="105475" name="Rectangle 3">
            <a:extLst>
              <a:ext uri="{FF2B5EF4-FFF2-40B4-BE49-F238E27FC236}">
                <a16:creationId xmlns:a16="http://schemas.microsoft.com/office/drawing/2014/main" id="{45C38858-135F-964C-BBE5-B4AD8E862F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7">
            <a:extLst>
              <a:ext uri="{FF2B5EF4-FFF2-40B4-BE49-F238E27FC236}">
                <a16:creationId xmlns:a16="http://schemas.microsoft.com/office/drawing/2014/main" id="{70189D53-EE8D-0848-BE4B-E4DFE8FE93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B1C1D7AE-AFFC-7D47-98C6-F76BE31D01FC}" type="slidenum">
              <a:rPr lang="en-US" altLang="en-US" sz="1200"/>
              <a:pPr/>
              <a:t>27</a:t>
            </a:fld>
            <a:endParaRPr lang="en-US" altLang="en-US" sz="1200"/>
          </a:p>
        </p:txBody>
      </p:sp>
      <p:sp>
        <p:nvSpPr>
          <p:cNvPr id="107522" name="Rectangle 2">
            <a:extLst>
              <a:ext uri="{FF2B5EF4-FFF2-40B4-BE49-F238E27FC236}">
                <a16:creationId xmlns:a16="http://schemas.microsoft.com/office/drawing/2014/main" id="{23EFE63C-09E3-EF42-AFFB-4EEFBEEC1AB4}"/>
              </a:ext>
            </a:extLst>
          </p:cNvPr>
          <p:cNvSpPr>
            <a:spLocks noGrp="1" noRot="1" noChangeAspect="1" noChangeArrowheads="1" noTextEdit="1"/>
          </p:cNvSpPr>
          <p:nvPr>
            <p:ph type="sldImg"/>
          </p:nvPr>
        </p:nvSpPr>
        <p:spPr>
          <a:ln/>
        </p:spPr>
      </p:sp>
      <p:sp>
        <p:nvSpPr>
          <p:cNvPr id="107523" name="Rectangle 3">
            <a:extLst>
              <a:ext uri="{FF2B5EF4-FFF2-40B4-BE49-F238E27FC236}">
                <a16:creationId xmlns:a16="http://schemas.microsoft.com/office/drawing/2014/main" id="{8095204A-C03F-7B49-B231-41EF4CA9900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Rectangle 7">
            <a:extLst>
              <a:ext uri="{FF2B5EF4-FFF2-40B4-BE49-F238E27FC236}">
                <a16:creationId xmlns:a16="http://schemas.microsoft.com/office/drawing/2014/main" id="{92FE0CE6-CBDF-4F4E-A52D-AEFD0A68D43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335B27E0-AE09-1F49-9B91-22431B570DD9}" type="slidenum">
              <a:rPr lang="en-US" altLang="en-US" sz="1200"/>
              <a:pPr/>
              <a:t>30</a:t>
            </a:fld>
            <a:endParaRPr lang="en-US" altLang="en-US" sz="1200"/>
          </a:p>
        </p:txBody>
      </p:sp>
      <p:sp>
        <p:nvSpPr>
          <p:cNvPr id="111618" name="Rectangle 2">
            <a:extLst>
              <a:ext uri="{FF2B5EF4-FFF2-40B4-BE49-F238E27FC236}">
                <a16:creationId xmlns:a16="http://schemas.microsoft.com/office/drawing/2014/main" id="{7054247B-0798-9146-8CE4-4E646B14AA0D}"/>
              </a:ext>
            </a:extLst>
          </p:cNvPr>
          <p:cNvSpPr>
            <a:spLocks noGrp="1" noRot="1" noChangeAspect="1" noChangeArrowheads="1" noTextEdit="1"/>
          </p:cNvSpPr>
          <p:nvPr>
            <p:ph type="sldImg"/>
          </p:nvPr>
        </p:nvSpPr>
        <p:spPr>
          <a:ln/>
        </p:spPr>
      </p:sp>
      <p:sp>
        <p:nvSpPr>
          <p:cNvPr id="111619" name="Rectangle 3">
            <a:extLst>
              <a:ext uri="{FF2B5EF4-FFF2-40B4-BE49-F238E27FC236}">
                <a16:creationId xmlns:a16="http://schemas.microsoft.com/office/drawing/2014/main" id="{D3B739A0-5546-7149-9BF6-70375D0D456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haufler2016.pdf</a:t>
            </a:r>
          </a:p>
        </p:txBody>
      </p:sp>
      <p:sp>
        <p:nvSpPr>
          <p:cNvPr id="4" name="Slide Number Placeholder 3"/>
          <p:cNvSpPr>
            <a:spLocks noGrp="1"/>
          </p:cNvSpPr>
          <p:nvPr>
            <p:ph type="sldNum" sz="quarter" idx="5"/>
          </p:nvPr>
        </p:nvSpPr>
        <p:spPr/>
        <p:txBody>
          <a:bodyPr/>
          <a:lstStyle/>
          <a:p>
            <a:pPr>
              <a:defRPr/>
            </a:pPr>
            <a:fld id="{29BA3648-18C5-D54A-B88F-F31D448FB59D}" type="slidenum">
              <a:rPr lang="en-US" altLang="en-US"/>
              <a:pPr>
                <a:defRPr/>
              </a:pPr>
              <a:t>32</a:t>
            </a:fld>
            <a:endParaRPr lang="en-US" altLang="en-US"/>
          </a:p>
        </p:txBody>
      </p:sp>
    </p:spTree>
    <p:extLst>
      <p:ext uri="{BB962C8B-B14F-4D97-AF65-F5344CB8AC3E}">
        <p14:creationId xmlns:p14="http://schemas.microsoft.com/office/powerpoint/2010/main" val="24798196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29BA3648-18C5-D54A-B88F-F31D448FB59D}" type="slidenum">
              <a:rPr lang="en-US" altLang="en-US"/>
              <a:pPr>
                <a:defRPr/>
              </a:pPr>
              <a:t>33</a:t>
            </a:fld>
            <a:endParaRPr lang="en-US" altLang="en-US"/>
          </a:p>
        </p:txBody>
      </p:sp>
    </p:spTree>
    <p:extLst>
      <p:ext uri="{BB962C8B-B14F-4D97-AF65-F5344CB8AC3E}">
        <p14:creationId xmlns:p14="http://schemas.microsoft.com/office/powerpoint/2010/main" val="39555733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29BA3648-18C5-D54A-B88F-F31D448FB59D}" type="slidenum">
              <a:rPr lang="en-US" altLang="en-US"/>
              <a:pPr>
                <a:defRPr/>
              </a:pPr>
              <a:t>34</a:t>
            </a:fld>
            <a:endParaRPr lang="en-US" altLang="en-US"/>
          </a:p>
        </p:txBody>
      </p:sp>
    </p:spTree>
    <p:extLst>
      <p:ext uri="{BB962C8B-B14F-4D97-AF65-F5344CB8AC3E}">
        <p14:creationId xmlns:p14="http://schemas.microsoft.com/office/powerpoint/2010/main" val="24831889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1" name="Slide Image Placeholder 1">
            <a:extLst>
              <a:ext uri="{FF2B5EF4-FFF2-40B4-BE49-F238E27FC236}">
                <a16:creationId xmlns:a16="http://schemas.microsoft.com/office/drawing/2014/main" id="{92606562-93FD-6E43-B11A-BA7C034BE1A9}"/>
              </a:ext>
            </a:extLst>
          </p:cNvPr>
          <p:cNvSpPr>
            <a:spLocks noGrp="1" noRot="1" noChangeAspect="1" noChangeArrowheads="1" noTextEdit="1"/>
          </p:cNvSpPr>
          <p:nvPr>
            <p:ph type="sldImg"/>
          </p:nvPr>
        </p:nvSpPr>
        <p:spPr>
          <a:ln/>
        </p:spPr>
      </p:sp>
      <p:sp>
        <p:nvSpPr>
          <p:cNvPr id="117762" name="Notes Placeholder 2">
            <a:extLst>
              <a:ext uri="{FF2B5EF4-FFF2-40B4-BE49-F238E27FC236}">
                <a16:creationId xmlns:a16="http://schemas.microsoft.com/office/drawing/2014/main" id="{24308851-0E24-F644-83D5-A0FECCE6C82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
        <p:nvSpPr>
          <p:cNvPr id="117763" name="Slide Number Placeholder 3">
            <a:extLst>
              <a:ext uri="{FF2B5EF4-FFF2-40B4-BE49-F238E27FC236}">
                <a16:creationId xmlns:a16="http://schemas.microsoft.com/office/drawing/2014/main" id="{E34089BB-B5FB-FC41-A6D3-BC3A4C1A17A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79818FBB-7741-4E4D-9E6E-50BFC1902CF3}" type="slidenum">
              <a:rPr lang="en-US" altLang="en-US" sz="1200"/>
              <a:pPr/>
              <a:t>35</a:t>
            </a:fld>
            <a:endParaRPr lang="en-US" altLang="en-US" sz="1200"/>
          </a:p>
        </p:txBody>
      </p:sp>
    </p:spTree>
    <p:extLst>
      <p:ext uri="{BB962C8B-B14F-4D97-AF65-F5344CB8AC3E}">
        <p14:creationId xmlns:p14="http://schemas.microsoft.com/office/powerpoint/2010/main" val="42536580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a:extLst>
              <a:ext uri="{FF2B5EF4-FFF2-40B4-BE49-F238E27FC236}">
                <a16:creationId xmlns:a16="http://schemas.microsoft.com/office/drawing/2014/main" id="{7DDC5D96-29B0-834C-95C3-F76CDE59B6E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7B358C4B-6178-7F4D-882A-FF09232BCAA2}" type="slidenum">
              <a:rPr lang="en-US" altLang="en-US" sz="1200"/>
              <a:pPr/>
              <a:t>38</a:t>
            </a:fld>
            <a:endParaRPr lang="en-US" altLang="en-US" sz="1200"/>
          </a:p>
        </p:txBody>
      </p:sp>
      <p:sp>
        <p:nvSpPr>
          <p:cNvPr id="38914" name="Rectangle 2">
            <a:extLst>
              <a:ext uri="{FF2B5EF4-FFF2-40B4-BE49-F238E27FC236}">
                <a16:creationId xmlns:a16="http://schemas.microsoft.com/office/drawing/2014/main" id="{5B2835F8-C139-5D4C-B521-B30D86B073B5}"/>
              </a:ext>
            </a:extLst>
          </p:cNvPr>
          <p:cNvSpPr>
            <a:spLocks noGrp="1" noRot="1" noChangeAspect="1" noChangeArrowheads="1" noTextEdit="1"/>
          </p:cNvSpPr>
          <p:nvPr>
            <p:ph type="sldImg"/>
          </p:nvPr>
        </p:nvSpPr>
        <p:spPr>
          <a:ln/>
        </p:spPr>
      </p:sp>
      <p:sp>
        <p:nvSpPr>
          <p:cNvPr id="38915" name="Rectangle 3">
            <a:extLst>
              <a:ext uri="{FF2B5EF4-FFF2-40B4-BE49-F238E27FC236}">
                <a16:creationId xmlns:a16="http://schemas.microsoft.com/office/drawing/2014/main" id="{62F83B10-5336-334A-8850-D1F8AFF43C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22807547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a:extLst>
              <a:ext uri="{FF2B5EF4-FFF2-40B4-BE49-F238E27FC236}">
                <a16:creationId xmlns:a16="http://schemas.microsoft.com/office/drawing/2014/main" id="{C62C02ED-7E2B-9843-BAD9-90A244C067D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1EACFE69-B7DF-DD4F-B535-D316B4479CBF}" type="slidenum">
              <a:rPr lang="en-US" altLang="en-US" sz="1200"/>
              <a:pPr/>
              <a:t>40</a:t>
            </a:fld>
            <a:endParaRPr lang="en-US" altLang="en-US" sz="1200"/>
          </a:p>
        </p:txBody>
      </p:sp>
      <p:sp>
        <p:nvSpPr>
          <p:cNvPr id="46082" name="Rectangle 2">
            <a:extLst>
              <a:ext uri="{FF2B5EF4-FFF2-40B4-BE49-F238E27FC236}">
                <a16:creationId xmlns:a16="http://schemas.microsoft.com/office/drawing/2014/main" id="{63E73655-BF7C-B147-B6BE-7494859A947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402F46A1-42A8-0C4C-985C-E48E8297F1A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31200537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a:extLst>
              <a:ext uri="{FF2B5EF4-FFF2-40B4-BE49-F238E27FC236}">
                <a16:creationId xmlns:a16="http://schemas.microsoft.com/office/drawing/2014/main" id="{7D6264A6-CC32-C247-AC78-86C93E6FBAA8}"/>
              </a:ext>
            </a:extLst>
          </p:cNvPr>
          <p:cNvSpPr>
            <a:spLocks noGrp="1" noRot="1" noChangeAspect="1" noChangeArrowheads="1" noTextEdit="1"/>
          </p:cNvSpPr>
          <p:nvPr>
            <p:ph type="sldImg"/>
          </p:nvPr>
        </p:nvSpPr>
        <p:spPr>
          <a:ln/>
        </p:spPr>
      </p:sp>
      <p:sp>
        <p:nvSpPr>
          <p:cNvPr id="50178" name="Notes Placeholder 2">
            <a:extLst>
              <a:ext uri="{FF2B5EF4-FFF2-40B4-BE49-F238E27FC236}">
                <a16:creationId xmlns:a16="http://schemas.microsoft.com/office/drawing/2014/main" id="{ED94B1AB-AFF8-DD45-B832-44279FB8E7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ヒラギノ角ゴ Pro W3" panose="020B0300000000000000" pitchFamily="34" charset="-128"/>
              </a:rPr>
              <a:t>From korall2007.pdf</a:t>
            </a:r>
          </a:p>
        </p:txBody>
      </p:sp>
      <p:sp>
        <p:nvSpPr>
          <p:cNvPr id="50179" name="Slide Number Placeholder 3">
            <a:extLst>
              <a:ext uri="{FF2B5EF4-FFF2-40B4-BE49-F238E27FC236}">
                <a16:creationId xmlns:a16="http://schemas.microsoft.com/office/drawing/2014/main" id="{EB982225-9D73-5540-A8F6-37E4053D741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FCBA2DBE-0D98-C049-87A2-032937621DD2}" type="slidenum">
              <a:rPr lang="en-US" altLang="en-US" sz="1200"/>
              <a:pPr/>
              <a:t>43</a:t>
            </a:fld>
            <a:endParaRPr lang="en-US" altLang="en-US" sz="1200"/>
          </a:p>
        </p:txBody>
      </p:sp>
    </p:spTree>
    <p:extLst>
      <p:ext uri="{BB962C8B-B14F-4D97-AF65-F5344CB8AC3E}">
        <p14:creationId xmlns:p14="http://schemas.microsoft.com/office/powerpoint/2010/main" val="1211325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BA99854E-2CEB-1146-8C89-ED00604BCC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17A03930-F6EB-AD47-AE08-D58EF91CC88F}" type="slidenum">
              <a:rPr lang="en-US" altLang="en-US" sz="1200"/>
              <a:pPr/>
              <a:t>45</a:t>
            </a:fld>
            <a:endParaRPr lang="en-US" altLang="en-US" sz="1200"/>
          </a:p>
        </p:txBody>
      </p:sp>
      <p:sp>
        <p:nvSpPr>
          <p:cNvPr id="29698" name="Rectangle 1026">
            <a:extLst>
              <a:ext uri="{FF2B5EF4-FFF2-40B4-BE49-F238E27FC236}">
                <a16:creationId xmlns:a16="http://schemas.microsoft.com/office/drawing/2014/main" id="{63FF2020-77E5-8347-9DBC-069F5D7867DF}"/>
              </a:ext>
            </a:extLst>
          </p:cNvPr>
          <p:cNvSpPr>
            <a:spLocks noGrp="1" noRot="1" noChangeAspect="1" noChangeArrowheads="1" noTextEdit="1"/>
          </p:cNvSpPr>
          <p:nvPr>
            <p:ph type="sldImg"/>
          </p:nvPr>
        </p:nvSpPr>
        <p:spPr>
          <a:ln/>
        </p:spPr>
      </p:sp>
      <p:sp>
        <p:nvSpPr>
          <p:cNvPr id="29699" name="Rectangle 1027">
            <a:extLst>
              <a:ext uri="{FF2B5EF4-FFF2-40B4-BE49-F238E27FC236}">
                <a16:creationId xmlns:a16="http://schemas.microsoft.com/office/drawing/2014/main" id="{41D96131-1E52-6641-A079-9DEE2999DC7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6619343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a:extLst>
              <a:ext uri="{FF2B5EF4-FFF2-40B4-BE49-F238E27FC236}">
                <a16:creationId xmlns:a16="http://schemas.microsoft.com/office/drawing/2014/main" id="{74300D7D-98AD-8443-A8EE-06C0187FF5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60B5374B-A230-E34B-875A-78D5FE210754}" type="slidenum">
              <a:rPr lang="en-US" altLang="en-US" sz="1200"/>
              <a:pPr/>
              <a:t>46</a:t>
            </a:fld>
            <a:endParaRPr lang="en-US" altLang="en-US" sz="1200"/>
          </a:p>
        </p:txBody>
      </p:sp>
      <p:sp>
        <p:nvSpPr>
          <p:cNvPr id="31746" name="Rectangle 2">
            <a:extLst>
              <a:ext uri="{FF2B5EF4-FFF2-40B4-BE49-F238E27FC236}">
                <a16:creationId xmlns:a16="http://schemas.microsoft.com/office/drawing/2014/main" id="{B67BE191-6197-BA45-95A5-938E5727D7CA}"/>
              </a:ext>
            </a:extLst>
          </p:cNvPr>
          <p:cNvSpPr>
            <a:spLocks noGrp="1" noRot="1" noChangeAspect="1" noChangeArrowheads="1" noTextEdit="1"/>
          </p:cNvSpPr>
          <p:nvPr>
            <p:ph type="sldImg"/>
          </p:nvPr>
        </p:nvSpPr>
        <p:spPr>
          <a:solidFill>
            <a:srgbClr val="FFFFFF"/>
          </a:solidFill>
          <a:ln/>
        </p:spPr>
      </p:sp>
      <p:sp>
        <p:nvSpPr>
          <p:cNvPr id="31747" name="Rectangle 3">
            <a:extLst>
              <a:ext uri="{FF2B5EF4-FFF2-40B4-BE49-F238E27FC236}">
                <a16:creationId xmlns:a16="http://schemas.microsoft.com/office/drawing/2014/main" id="{71D489DC-CACC-2249-8FA2-CCAE76D9FFD0}"/>
              </a:ext>
            </a:extLst>
          </p:cNvPr>
          <p:cNvSpPr>
            <a:spLocks noGrp="1" noChangeArrowheads="1"/>
          </p:cNvSpPr>
          <p:nvPr>
            <p:ph type="body" idx="1"/>
          </p:nvPr>
        </p:nvSpPr>
        <p:spPr>
          <a:solidFill>
            <a:srgbClr val="FFFFFF"/>
          </a:solidFill>
          <a:ln>
            <a:solidFill>
              <a:srgbClr val="000000"/>
            </a:solidFill>
          </a:ln>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1728558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a:extLst>
              <a:ext uri="{FF2B5EF4-FFF2-40B4-BE49-F238E27FC236}">
                <a16:creationId xmlns:a16="http://schemas.microsoft.com/office/drawing/2014/main" id="{AC7F079C-929B-C549-A1E4-EF1C81825CB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D3F8264E-DD68-5744-A005-7E883A65DF76}" type="slidenum">
              <a:rPr lang="en-US" altLang="en-US" sz="1200"/>
              <a:pPr/>
              <a:t>47</a:t>
            </a:fld>
            <a:endParaRPr lang="en-US" altLang="en-US" sz="1200"/>
          </a:p>
        </p:txBody>
      </p:sp>
      <p:sp>
        <p:nvSpPr>
          <p:cNvPr id="36866" name="Rectangle 2">
            <a:extLst>
              <a:ext uri="{FF2B5EF4-FFF2-40B4-BE49-F238E27FC236}">
                <a16:creationId xmlns:a16="http://schemas.microsoft.com/office/drawing/2014/main" id="{4D470335-D8E6-434B-BBA0-714D8D37728D}"/>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A51807B7-F75A-7C4F-A6FA-688BBF789B2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36383385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a:extLst>
              <a:ext uri="{FF2B5EF4-FFF2-40B4-BE49-F238E27FC236}">
                <a16:creationId xmlns:a16="http://schemas.microsoft.com/office/drawing/2014/main" id="{49E80438-657B-F548-9DBD-B192A7F8B96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B541601C-4F2A-E440-AF1F-3592A5C6F921}" type="slidenum">
              <a:rPr lang="en-US" altLang="en-US" sz="1200"/>
              <a:pPr/>
              <a:t>51</a:t>
            </a:fld>
            <a:endParaRPr lang="en-US" altLang="en-US" sz="1200"/>
          </a:p>
        </p:txBody>
      </p:sp>
      <p:sp>
        <p:nvSpPr>
          <p:cNvPr id="27650" name="Rectangle 1026">
            <a:extLst>
              <a:ext uri="{FF2B5EF4-FFF2-40B4-BE49-F238E27FC236}">
                <a16:creationId xmlns:a16="http://schemas.microsoft.com/office/drawing/2014/main" id="{09210405-7386-F743-A07D-E28F8A8074E8}"/>
              </a:ext>
            </a:extLst>
          </p:cNvPr>
          <p:cNvSpPr>
            <a:spLocks noGrp="1" noRot="1" noChangeAspect="1" noChangeArrowheads="1" noTextEdit="1"/>
          </p:cNvSpPr>
          <p:nvPr>
            <p:ph type="sldImg"/>
          </p:nvPr>
        </p:nvSpPr>
        <p:spPr>
          <a:ln/>
        </p:spPr>
      </p:sp>
      <p:sp>
        <p:nvSpPr>
          <p:cNvPr id="27651" name="Rectangle 1027">
            <a:extLst>
              <a:ext uri="{FF2B5EF4-FFF2-40B4-BE49-F238E27FC236}">
                <a16:creationId xmlns:a16="http://schemas.microsoft.com/office/drawing/2014/main" id="{DFA406AD-01EB-FC47-A86C-A4426938897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28664659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a:extLst>
              <a:ext uri="{FF2B5EF4-FFF2-40B4-BE49-F238E27FC236}">
                <a16:creationId xmlns:a16="http://schemas.microsoft.com/office/drawing/2014/main" id="{620F09FF-A7A0-7D4A-B8A2-4C2EF07249A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C5FF9DA8-CDDA-BC48-ABED-D1F735514E7F}" type="slidenum">
              <a:rPr lang="en-US" altLang="en-US" sz="1200"/>
              <a:pPr/>
              <a:t>52</a:t>
            </a:fld>
            <a:endParaRPr lang="en-US" altLang="en-US" sz="1200"/>
          </a:p>
        </p:txBody>
      </p:sp>
      <p:sp>
        <p:nvSpPr>
          <p:cNvPr id="43010" name="Rectangle 2">
            <a:extLst>
              <a:ext uri="{FF2B5EF4-FFF2-40B4-BE49-F238E27FC236}">
                <a16:creationId xmlns:a16="http://schemas.microsoft.com/office/drawing/2014/main" id="{0987049D-AAB5-F245-AEFB-BCE7366A01E8}"/>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205FEAA7-5A7D-344D-A1D4-CBFF2C1E637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30151772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a:extLst>
              <a:ext uri="{FF2B5EF4-FFF2-40B4-BE49-F238E27FC236}">
                <a16:creationId xmlns:a16="http://schemas.microsoft.com/office/drawing/2014/main" id="{C62C02ED-7E2B-9843-BAD9-90A244C067D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1EACFE69-B7DF-DD4F-B535-D316B4479CBF}" type="slidenum">
              <a:rPr lang="en-US" altLang="en-US" sz="1200"/>
              <a:pPr/>
              <a:t>53</a:t>
            </a:fld>
            <a:endParaRPr lang="en-US" altLang="en-US" sz="1200"/>
          </a:p>
        </p:txBody>
      </p:sp>
      <p:sp>
        <p:nvSpPr>
          <p:cNvPr id="46082" name="Rectangle 2">
            <a:extLst>
              <a:ext uri="{FF2B5EF4-FFF2-40B4-BE49-F238E27FC236}">
                <a16:creationId xmlns:a16="http://schemas.microsoft.com/office/drawing/2014/main" id="{63E73655-BF7C-B147-B6BE-7494859A947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402F46A1-42A8-0C4C-985C-E48E8297F1A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12093793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a:extLst>
              <a:ext uri="{FF2B5EF4-FFF2-40B4-BE49-F238E27FC236}">
                <a16:creationId xmlns:a16="http://schemas.microsoft.com/office/drawing/2014/main" id="{9108EA8E-D30B-8C40-B01F-58A17F18B18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DC7B3EF1-E7DF-4848-8191-CA9A541DFF37}" type="slidenum">
              <a:rPr lang="en-US" altLang="en-US" sz="1200"/>
              <a:pPr/>
              <a:t>55</a:t>
            </a:fld>
            <a:endParaRPr lang="en-US" altLang="en-US" sz="1200"/>
          </a:p>
        </p:txBody>
      </p:sp>
      <p:sp>
        <p:nvSpPr>
          <p:cNvPr id="56322" name="Rectangle 2">
            <a:extLst>
              <a:ext uri="{FF2B5EF4-FFF2-40B4-BE49-F238E27FC236}">
                <a16:creationId xmlns:a16="http://schemas.microsoft.com/office/drawing/2014/main" id="{A7BF07D7-D93D-1D4F-8FBF-DA3CB120358B}"/>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E20C3DA4-42E9-064F-A9B1-B92C368D22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39983485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a:extLst>
              <a:ext uri="{FF2B5EF4-FFF2-40B4-BE49-F238E27FC236}">
                <a16:creationId xmlns:a16="http://schemas.microsoft.com/office/drawing/2014/main" id="{4F415EA0-EA04-174A-AD69-06A841CA947C}"/>
              </a:ext>
            </a:extLst>
          </p:cNvPr>
          <p:cNvSpPr>
            <a:spLocks noGrp="1" noRot="1" noChangeAspect="1" noChangeArrowheads="1" noTextEdit="1"/>
          </p:cNvSpPr>
          <p:nvPr>
            <p:ph type="sldImg"/>
          </p:nvPr>
        </p:nvSpPr>
        <p:spPr>
          <a:ln/>
        </p:spPr>
      </p:sp>
      <p:sp>
        <p:nvSpPr>
          <p:cNvPr id="60418" name="Notes Placeholder 2">
            <a:extLst>
              <a:ext uri="{FF2B5EF4-FFF2-40B4-BE49-F238E27FC236}">
                <a16:creationId xmlns:a16="http://schemas.microsoft.com/office/drawing/2014/main" id="{6D813DB8-DBF6-2D4C-BBC8-94FE366B215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ヒラギノ角ゴ Pro W3" panose="020B0300000000000000" pitchFamily="34" charset="-128"/>
              </a:rPr>
              <a:t>Examples of petiole vasculature in ferns, as seen in cross section. (A) Eupodium laeve (Marattiaceae). (B) Dicksonia sellowiana (Dicksoniaceae). (C) Saccoloma chartaceum (Saccolomataceae). (D) Acrostichum danaeifolium (Pteridaceae). (E) Diplazium hians (Eupolypods II, Athyriaceae). (F) Polystichum concinnum (Eupolypods I, Dryopteridaceae).</a:t>
            </a:r>
          </a:p>
        </p:txBody>
      </p:sp>
      <p:sp>
        <p:nvSpPr>
          <p:cNvPr id="60419" name="Slide Number Placeholder 3">
            <a:extLst>
              <a:ext uri="{FF2B5EF4-FFF2-40B4-BE49-F238E27FC236}">
                <a16:creationId xmlns:a16="http://schemas.microsoft.com/office/drawing/2014/main" id="{B2698D04-CBCC-7141-A02D-D808089834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B325883B-4A84-7242-BC07-03071A3A0E3F}" type="slidenum">
              <a:rPr lang="en-US" altLang="en-US" sz="1200"/>
              <a:pPr/>
              <a:t>56</a:t>
            </a:fld>
            <a:endParaRPr lang="en-US" altLang="en-US" sz="1200"/>
          </a:p>
        </p:txBody>
      </p:sp>
    </p:spTree>
    <p:extLst>
      <p:ext uri="{BB962C8B-B14F-4D97-AF65-F5344CB8AC3E}">
        <p14:creationId xmlns:p14="http://schemas.microsoft.com/office/powerpoint/2010/main" val="25473682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7">
            <a:extLst>
              <a:ext uri="{FF2B5EF4-FFF2-40B4-BE49-F238E27FC236}">
                <a16:creationId xmlns:a16="http://schemas.microsoft.com/office/drawing/2014/main" id="{4D99B4EE-0041-7D4E-B4FC-7C8B4D861CB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8ED212BC-2607-E044-B0B9-594FEDB96C7D}" type="slidenum">
              <a:rPr lang="en-US" altLang="en-US" sz="1200"/>
              <a:pPr/>
              <a:t>58</a:t>
            </a:fld>
            <a:endParaRPr lang="en-US" altLang="en-US" sz="1200"/>
          </a:p>
        </p:txBody>
      </p:sp>
      <p:sp>
        <p:nvSpPr>
          <p:cNvPr id="52226" name="Rectangle 2">
            <a:extLst>
              <a:ext uri="{FF2B5EF4-FFF2-40B4-BE49-F238E27FC236}">
                <a16:creationId xmlns:a16="http://schemas.microsoft.com/office/drawing/2014/main" id="{074DB070-04FD-E240-BA82-0E20B1521256}"/>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15328CDB-0007-A242-9358-33A2887C13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32439234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7">
            <a:extLst>
              <a:ext uri="{FF2B5EF4-FFF2-40B4-BE49-F238E27FC236}">
                <a16:creationId xmlns:a16="http://schemas.microsoft.com/office/drawing/2014/main" id="{A53641FE-276F-E945-A791-BF5448101E6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7E6DDE0D-900B-AD48-87FB-FC73361A8206}" type="slidenum">
              <a:rPr lang="en-US" altLang="en-US" sz="1200"/>
              <a:pPr/>
              <a:t>59</a:t>
            </a:fld>
            <a:endParaRPr lang="en-US" altLang="en-US" sz="1200"/>
          </a:p>
        </p:txBody>
      </p:sp>
      <p:sp>
        <p:nvSpPr>
          <p:cNvPr id="71682" name="Rectangle 2">
            <a:extLst>
              <a:ext uri="{FF2B5EF4-FFF2-40B4-BE49-F238E27FC236}">
                <a16:creationId xmlns:a16="http://schemas.microsoft.com/office/drawing/2014/main" id="{B0702911-1172-BC4A-8B71-98D01202B984}"/>
              </a:ext>
            </a:extLst>
          </p:cNvPr>
          <p:cNvSpPr>
            <a:spLocks noGrp="1" noRot="1" noChangeAspect="1" noChangeArrowheads="1" noTextEdit="1"/>
          </p:cNvSpPr>
          <p:nvPr>
            <p:ph type="sldImg"/>
          </p:nvPr>
        </p:nvSpPr>
        <p:spPr>
          <a:ln/>
        </p:spPr>
      </p:sp>
      <p:sp>
        <p:nvSpPr>
          <p:cNvPr id="71683" name="Rectangle 3">
            <a:extLst>
              <a:ext uri="{FF2B5EF4-FFF2-40B4-BE49-F238E27FC236}">
                <a16:creationId xmlns:a16="http://schemas.microsoft.com/office/drawing/2014/main" id="{DBC3208C-BDB5-C144-AC20-00DC01A3678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31445332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7">
            <a:extLst>
              <a:ext uri="{FF2B5EF4-FFF2-40B4-BE49-F238E27FC236}">
                <a16:creationId xmlns:a16="http://schemas.microsoft.com/office/drawing/2014/main" id="{638DBE1A-DBBF-704F-9132-0DD8AAA147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B016DE6E-8770-C14E-BE7B-D6D903A33F01}" type="slidenum">
              <a:rPr lang="en-US" altLang="en-US" sz="1200"/>
              <a:pPr/>
              <a:t>60</a:t>
            </a:fld>
            <a:endParaRPr lang="en-US" altLang="en-US" sz="1200"/>
          </a:p>
        </p:txBody>
      </p:sp>
      <p:sp>
        <p:nvSpPr>
          <p:cNvPr id="73730" name="Rectangle 2">
            <a:extLst>
              <a:ext uri="{FF2B5EF4-FFF2-40B4-BE49-F238E27FC236}">
                <a16:creationId xmlns:a16="http://schemas.microsoft.com/office/drawing/2014/main" id="{B77FAE53-0222-3943-B5FB-95A8F0B4E7FF}"/>
              </a:ext>
            </a:extLst>
          </p:cNvPr>
          <p:cNvSpPr>
            <a:spLocks noGrp="1" noRot="1" noChangeAspect="1" noChangeArrowheads="1" noTextEdit="1"/>
          </p:cNvSpPr>
          <p:nvPr>
            <p:ph type="sldImg"/>
          </p:nvPr>
        </p:nvSpPr>
        <p:spPr>
          <a:ln/>
        </p:spPr>
      </p:sp>
      <p:sp>
        <p:nvSpPr>
          <p:cNvPr id="73731" name="Rectangle 3">
            <a:extLst>
              <a:ext uri="{FF2B5EF4-FFF2-40B4-BE49-F238E27FC236}">
                <a16:creationId xmlns:a16="http://schemas.microsoft.com/office/drawing/2014/main" id="{0F6A7F43-A5B4-5944-BD0B-E8B6811A920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5048103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a:extLst>
              <a:ext uri="{FF2B5EF4-FFF2-40B4-BE49-F238E27FC236}">
                <a16:creationId xmlns:a16="http://schemas.microsoft.com/office/drawing/2014/main" id="{1A28DBCE-A3FF-2147-93A1-91A732EC92C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1B99C5C5-34A2-DF4D-AE7F-3343EA7C2335}" type="slidenum">
              <a:rPr lang="en-US" altLang="en-US" sz="1200"/>
              <a:pPr/>
              <a:t>61</a:t>
            </a:fld>
            <a:endParaRPr lang="en-US" altLang="en-US" sz="1200"/>
          </a:p>
        </p:txBody>
      </p:sp>
      <p:sp>
        <p:nvSpPr>
          <p:cNvPr id="75778" name="Rectangle 2">
            <a:extLst>
              <a:ext uri="{FF2B5EF4-FFF2-40B4-BE49-F238E27FC236}">
                <a16:creationId xmlns:a16="http://schemas.microsoft.com/office/drawing/2014/main" id="{531E6CE9-D94A-5145-AB46-ECCE4309D904}"/>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FC525F27-0030-7C48-AC79-7E2EC27ADD2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104045999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7">
            <a:extLst>
              <a:ext uri="{FF2B5EF4-FFF2-40B4-BE49-F238E27FC236}">
                <a16:creationId xmlns:a16="http://schemas.microsoft.com/office/drawing/2014/main" id="{B820DF5B-45A6-B646-BBE3-854B4465F7B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300A9A2C-E43A-0943-8F91-FCD7437FCE37}" type="slidenum">
              <a:rPr lang="en-US" altLang="en-US" sz="1200"/>
              <a:pPr/>
              <a:t>63</a:t>
            </a:fld>
            <a:endParaRPr lang="en-US" altLang="en-US" sz="1200"/>
          </a:p>
        </p:txBody>
      </p:sp>
      <p:sp>
        <p:nvSpPr>
          <p:cNvPr id="80898" name="Rectangle 2">
            <a:extLst>
              <a:ext uri="{FF2B5EF4-FFF2-40B4-BE49-F238E27FC236}">
                <a16:creationId xmlns:a16="http://schemas.microsoft.com/office/drawing/2014/main" id="{58EDCEF8-3E2D-E24F-8A0A-F4C761346BD9}"/>
              </a:ext>
            </a:extLst>
          </p:cNvPr>
          <p:cNvSpPr>
            <a:spLocks noGrp="1" noRot="1" noChangeAspect="1" noChangeArrowheads="1" noTextEdit="1"/>
          </p:cNvSpPr>
          <p:nvPr>
            <p:ph type="sldImg"/>
          </p:nvPr>
        </p:nvSpPr>
        <p:spPr>
          <a:ln/>
        </p:spPr>
      </p:sp>
      <p:sp>
        <p:nvSpPr>
          <p:cNvPr id="80899" name="Rectangle 3">
            <a:extLst>
              <a:ext uri="{FF2B5EF4-FFF2-40B4-BE49-F238E27FC236}">
                <a16:creationId xmlns:a16="http://schemas.microsoft.com/office/drawing/2014/main" id="{E0178F02-42B9-604D-AC54-FCA3F0F244D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Helvetica" pitchFamily="2" charset="0"/>
                <a:ea typeface="ヒラギノ角ゴ Pro W3" panose="020B0300000000000000" pitchFamily="34" charset="-128"/>
              </a:rPr>
              <a:t>Analyses have revealed a mixture of biopolymers, containing mainly long chain </a:t>
            </a:r>
            <a:r>
              <a:rPr lang="en-US" altLang="en-US">
                <a:solidFill>
                  <a:srgbClr val="0010AF"/>
                </a:solidFill>
                <a:latin typeface="Helvetica" pitchFamily="2" charset="0"/>
                <a:ea typeface="ヒラギノ角ゴ Pro W3" panose="020B0300000000000000" pitchFamily="34" charset="-128"/>
                <a:hlinkClick r:id="rId3"/>
              </a:rPr>
              <a:t>fatty acids</a:t>
            </a:r>
            <a:r>
              <a:rPr lang="en-US" altLang="en-US">
                <a:latin typeface="Helvetica" pitchFamily="2" charset="0"/>
                <a:ea typeface="ヒラギノ角ゴ Pro W3" panose="020B0300000000000000" pitchFamily="34" charset="-128"/>
              </a:rPr>
              <a:t>, </a:t>
            </a:r>
            <a:r>
              <a:rPr lang="en-US" altLang="en-US">
                <a:solidFill>
                  <a:srgbClr val="0010AF"/>
                </a:solidFill>
                <a:latin typeface="Helvetica" pitchFamily="2" charset="0"/>
                <a:ea typeface="ヒラギノ角ゴ Pro W3" panose="020B0300000000000000" pitchFamily="34" charset="-128"/>
                <a:hlinkClick r:id="rId4"/>
              </a:rPr>
              <a:t>phenylpropanoids</a:t>
            </a:r>
            <a:r>
              <a:rPr lang="en-US" altLang="en-US">
                <a:latin typeface="Helvetica" pitchFamily="2" charset="0"/>
                <a:ea typeface="ヒラギノ角ゴ Pro W3" panose="020B0300000000000000" pitchFamily="34" charset="-128"/>
              </a:rPr>
              <a:t>, </a:t>
            </a:r>
            <a:r>
              <a:rPr lang="en-US" altLang="en-US">
                <a:solidFill>
                  <a:srgbClr val="0010AF"/>
                </a:solidFill>
                <a:latin typeface="Helvetica" pitchFamily="2" charset="0"/>
                <a:ea typeface="ヒラギノ角ゴ Pro W3" panose="020B0300000000000000" pitchFamily="34" charset="-128"/>
                <a:hlinkClick r:id="rId5"/>
              </a:rPr>
              <a:t>phenolics</a:t>
            </a:r>
            <a:r>
              <a:rPr lang="en-US" altLang="en-US">
                <a:latin typeface="Helvetica" pitchFamily="2" charset="0"/>
                <a:ea typeface="ヒラギノ角ゴ Pro W3" panose="020B0300000000000000" pitchFamily="34" charset="-128"/>
              </a:rPr>
              <a:t> and traces of </a:t>
            </a:r>
            <a:r>
              <a:rPr lang="en-US" altLang="en-US">
                <a:solidFill>
                  <a:srgbClr val="0010AF"/>
                </a:solidFill>
                <a:latin typeface="Helvetica" pitchFamily="2" charset="0"/>
                <a:ea typeface="ヒラギノ角ゴ Pro W3" panose="020B0300000000000000" pitchFamily="34" charset="-128"/>
                <a:hlinkClick r:id="rId6"/>
              </a:rPr>
              <a:t>carotenoids</a:t>
            </a:r>
            <a:r>
              <a:rPr lang="en-US" altLang="en-US">
                <a:latin typeface="Helvetica" pitchFamily="2" charset="0"/>
                <a:ea typeface="ヒラギノ角ゴ Pro W3" panose="020B0300000000000000" pitchFamily="34" charset="-128"/>
              </a:rPr>
              <a:t>. </a:t>
            </a:r>
          </a:p>
        </p:txBody>
      </p:sp>
    </p:spTree>
    <p:extLst>
      <p:ext uri="{BB962C8B-B14F-4D97-AF65-F5344CB8AC3E}">
        <p14:creationId xmlns:p14="http://schemas.microsoft.com/office/powerpoint/2010/main" val="12208357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Rectangle 7">
            <a:extLst>
              <a:ext uri="{FF2B5EF4-FFF2-40B4-BE49-F238E27FC236}">
                <a16:creationId xmlns:a16="http://schemas.microsoft.com/office/drawing/2014/main" id="{D90C18F7-EAD9-404E-AF85-0A56912E79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CF7FB0AF-03D1-A84B-9245-D0962E76EEF0}" type="slidenum">
              <a:rPr lang="en-US" altLang="en-US" sz="1200"/>
              <a:pPr/>
              <a:t>65</a:t>
            </a:fld>
            <a:endParaRPr lang="en-US" altLang="en-US" sz="1200"/>
          </a:p>
        </p:txBody>
      </p:sp>
      <p:sp>
        <p:nvSpPr>
          <p:cNvPr id="115714" name="Rectangle 2">
            <a:extLst>
              <a:ext uri="{FF2B5EF4-FFF2-40B4-BE49-F238E27FC236}">
                <a16:creationId xmlns:a16="http://schemas.microsoft.com/office/drawing/2014/main" id="{3BA72F5C-AA33-0F4A-B5A8-1749A4376D9F}"/>
              </a:ext>
            </a:extLst>
          </p:cNvPr>
          <p:cNvSpPr>
            <a:spLocks noGrp="1" noRot="1" noChangeAspect="1" noChangeArrowheads="1" noTextEdit="1"/>
          </p:cNvSpPr>
          <p:nvPr>
            <p:ph type="sldImg"/>
          </p:nvPr>
        </p:nvSpPr>
        <p:spPr>
          <a:solidFill>
            <a:srgbClr val="FFFFFF"/>
          </a:solidFill>
          <a:ln/>
        </p:spPr>
      </p:sp>
      <p:sp>
        <p:nvSpPr>
          <p:cNvPr id="115715" name="Rectangle 3">
            <a:extLst>
              <a:ext uri="{FF2B5EF4-FFF2-40B4-BE49-F238E27FC236}">
                <a16:creationId xmlns:a16="http://schemas.microsoft.com/office/drawing/2014/main" id="{4B439CCD-5553-4342-81C1-04AFB1F814F4}"/>
              </a:ext>
            </a:extLst>
          </p:cNvPr>
          <p:cNvSpPr>
            <a:spLocks noGrp="1" noChangeArrowheads="1"/>
          </p:cNvSpPr>
          <p:nvPr>
            <p:ph type="body" idx="1"/>
          </p:nvPr>
        </p:nvSpPr>
        <p:spPr>
          <a:solidFill>
            <a:srgbClr val="FFFFFF"/>
          </a:solidFill>
          <a:ln>
            <a:solidFill>
              <a:srgbClr val="000000"/>
            </a:solidFill>
          </a:ln>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29BA3648-18C5-D54A-B88F-F31D448FB59D}" type="slidenum">
              <a:rPr lang="en-US" altLang="en-US"/>
              <a:pPr>
                <a:defRPr/>
              </a:pPr>
              <a:t>66</a:t>
            </a:fld>
            <a:endParaRPr lang="en-US" altLang="en-US"/>
          </a:p>
        </p:txBody>
      </p:sp>
    </p:spTree>
    <p:extLst>
      <p:ext uri="{BB962C8B-B14F-4D97-AF65-F5344CB8AC3E}">
        <p14:creationId xmlns:p14="http://schemas.microsoft.com/office/powerpoint/2010/main" val="127874179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7">
            <a:extLst>
              <a:ext uri="{FF2B5EF4-FFF2-40B4-BE49-F238E27FC236}">
                <a16:creationId xmlns:a16="http://schemas.microsoft.com/office/drawing/2014/main" id="{5BC83E24-B258-5549-B5EC-8E97F2193E6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21ABD5EE-772A-1246-965F-E5FC68030409}" type="slidenum">
              <a:rPr lang="en-US" altLang="en-US" sz="1200"/>
              <a:pPr/>
              <a:t>68</a:t>
            </a:fld>
            <a:endParaRPr lang="en-US" altLang="en-US" sz="1200"/>
          </a:p>
        </p:txBody>
      </p:sp>
      <p:sp>
        <p:nvSpPr>
          <p:cNvPr id="119810" name="Rectangle 2">
            <a:extLst>
              <a:ext uri="{FF2B5EF4-FFF2-40B4-BE49-F238E27FC236}">
                <a16:creationId xmlns:a16="http://schemas.microsoft.com/office/drawing/2014/main" id="{0C6D076F-EAFB-0349-8110-3CB06A5E7DCD}"/>
              </a:ext>
            </a:extLst>
          </p:cNvPr>
          <p:cNvSpPr>
            <a:spLocks noGrp="1" noRot="1" noChangeAspect="1" noChangeArrowheads="1" noTextEdit="1"/>
          </p:cNvSpPr>
          <p:nvPr>
            <p:ph type="sldImg"/>
          </p:nvPr>
        </p:nvSpPr>
        <p:spPr>
          <a:ln/>
        </p:spPr>
      </p:sp>
      <p:sp>
        <p:nvSpPr>
          <p:cNvPr id="119811" name="Rectangle 3">
            <a:extLst>
              <a:ext uri="{FF2B5EF4-FFF2-40B4-BE49-F238E27FC236}">
                <a16:creationId xmlns:a16="http://schemas.microsoft.com/office/drawing/2014/main" id="{88D2C74D-6087-5348-9661-9693C96675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71497273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a:extLst>
              <a:ext uri="{FF2B5EF4-FFF2-40B4-BE49-F238E27FC236}">
                <a16:creationId xmlns:a16="http://schemas.microsoft.com/office/drawing/2014/main" id="{99DC5408-74D5-D04C-9D6D-FC8CE4B9E6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C7119A30-BC52-5740-8D0E-5A161E69DD43}" type="slidenum">
              <a:rPr lang="en-US" altLang="en-US" sz="1200"/>
              <a:pPr/>
              <a:t>69</a:t>
            </a:fld>
            <a:endParaRPr lang="en-US" altLang="en-US" sz="1200"/>
          </a:p>
        </p:txBody>
      </p:sp>
      <p:sp>
        <p:nvSpPr>
          <p:cNvPr id="58370" name="Rectangle 2">
            <a:extLst>
              <a:ext uri="{FF2B5EF4-FFF2-40B4-BE49-F238E27FC236}">
                <a16:creationId xmlns:a16="http://schemas.microsoft.com/office/drawing/2014/main" id="{FB76A6FD-2C2B-5F47-AF54-BA719C3BA04E}"/>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A1757B2C-B0AB-484D-8EA8-DE7CEE18578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9922166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a:extLst>
              <a:ext uri="{FF2B5EF4-FFF2-40B4-BE49-F238E27FC236}">
                <a16:creationId xmlns:a16="http://schemas.microsoft.com/office/drawing/2014/main" id="{66C5564F-D3D2-2B4A-B180-0C7EFAEF8F8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DFC85386-62FA-F544-B9CD-DA6E3C143D0B}" type="slidenum">
              <a:rPr lang="en-US" altLang="en-US" sz="1200"/>
              <a:pPr/>
              <a:t>71</a:t>
            </a:fld>
            <a:endParaRPr lang="en-US" altLang="en-US" sz="1200"/>
          </a:p>
        </p:txBody>
      </p:sp>
      <p:sp>
        <p:nvSpPr>
          <p:cNvPr id="25602" name="Rectangle 2">
            <a:extLst>
              <a:ext uri="{FF2B5EF4-FFF2-40B4-BE49-F238E27FC236}">
                <a16:creationId xmlns:a16="http://schemas.microsoft.com/office/drawing/2014/main" id="{B9F0C2E5-8D60-324D-ADA5-FBB97FE41A4F}"/>
              </a:ext>
            </a:extLst>
          </p:cNvPr>
          <p:cNvSpPr>
            <a:spLocks noGrp="1" noRot="1" noChangeAspect="1" noChangeArrowheads="1" noTextEdit="1"/>
          </p:cNvSpPr>
          <p:nvPr>
            <p:ph type="sldImg"/>
          </p:nvPr>
        </p:nvSpPr>
        <p:spPr>
          <a:ln/>
        </p:spPr>
      </p:sp>
      <p:sp>
        <p:nvSpPr>
          <p:cNvPr id="25603" name="Rectangle 3">
            <a:extLst>
              <a:ext uri="{FF2B5EF4-FFF2-40B4-BE49-F238E27FC236}">
                <a16:creationId xmlns:a16="http://schemas.microsoft.com/office/drawing/2014/main" id="{8F14E16C-C8F2-D042-A527-33E23312FB8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247297319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a:extLst>
              <a:ext uri="{FF2B5EF4-FFF2-40B4-BE49-F238E27FC236}">
                <a16:creationId xmlns:a16="http://schemas.microsoft.com/office/drawing/2014/main" id="{99DC5408-74D5-D04C-9D6D-FC8CE4B9E6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C7119A30-BC52-5740-8D0E-5A161E69DD43}" type="slidenum">
              <a:rPr lang="en-US" altLang="en-US" sz="1200"/>
              <a:pPr/>
              <a:t>72</a:t>
            </a:fld>
            <a:endParaRPr lang="en-US" altLang="en-US" sz="1200"/>
          </a:p>
        </p:txBody>
      </p:sp>
      <p:sp>
        <p:nvSpPr>
          <p:cNvPr id="58370" name="Rectangle 2">
            <a:extLst>
              <a:ext uri="{FF2B5EF4-FFF2-40B4-BE49-F238E27FC236}">
                <a16:creationId xmlns:a16="http://schemas.microsoft.com/office/drawing/2014/main" id="{FB76A6FD-2C2B-5F47-AF54-BA719C3BA04E}"/>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A1757B2C-B0AB-484D-8EA8-DE7CEE18578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307109046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a:extLst>
              <a:ext uri="{FF2B5EF4-FFF2-40B4-BE49-F238E27FC236}">
                <a16:creationId xmlns:a16="http://schemas.microsoft.com/office/drawing/2014/main" id="{C62C02ED-7E2B-9843-BAD9-90A244C067D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1EACFE69-B7DF-DD4F-B535-D316B4479CBF}" type="slidenum">
              <a:rPr lang="en-US" altLang="en-US" sz="1200"/>
              <a:pPr/>
              <a:t>73</a:t>
            </a:fld>
            <a:endParaRPr lang="en-US" altLang="en-US" sz="1200"/>
          </a:p>
        </p:txBody>
      </p:sp>
      <p:sp>
        <p:nvSpPr>
          <p:cNvPr id="46082" name="Rectangle 2">
            <a:extLst>
              <a:ext uri="{FF2B5EF4-FFF2-40B4-BE49-F238E27FC236}">
                <a16:creationId xmlns:a16="http://schemas.microsoft.com/office/drawing/2014/main" id="{63E73655-BF7C-B147-B6BE-7494859A947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402F46A1-42A8-0C4C-985C-E48E8297F1A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408285936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a:extLst>
              <a:ext uri="{FF2B5EF4-FFF2-40B4-BE49-F238E27FC236}">
                <a16:creationId xmlns:a16="http://schemas.microsoft.com/office/drawing/2014/main" id="{7D6264A6-CC32-C247-AC78-86C93E6FBAA8}"/>
              </a:ext>
            </a:extLst>
          </p:cNvPr>
          <p:cNvSpPr>
            <a:spLocks noGrp="1" noRot="1" noChangeAspect="1" noChangeArrowheads="1" noTextEdit="1"/>
          </p:cNvSpPr>
          <p:nvPr>
            <p:ph type="sldImg"/>
          </p:nvPr>
        </p:nvSpPr>
        <p:spPr>
          <a:ln/>
        </p:spPr>
      </p:sp>
      <p:sp>
        <p:nvSpPr>
          <p:cNvPr id="50178" name="Notes Placeholder 2">
            <a:extLst>
              <a:ext uri="{FF2B5EF4-FFF2-40B4-BE49-F238E27FC236}">
                <a16:creationId xmlns:a16="http://schemas.microsoft.com/office/drawing/2014/main" id="{ED94B1AB-AFF8-DD45-B832-44279FB8E7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pitchFamily="2" charset="0"/>
                <a:ea typeface="ヒラギノ角ゴ Pro W3" panose="020B0300000000000000" pitchFamily="34" charset="-128"/>
              </a:rPr>
              <a:t>From korall2007.pdf</a:t>
            </a:r>
          </a:p>
        </p:txBody>
      </p:sp>
      <p:sp>
        <p:nvSpPr>
          <p:cNvPr id="50179" name="Slide Number Placeholder 3">
            <a:extLst>
              <a:ext uri="{FF2B5EF4-FFF2-40B4-BE49-F238E27FC236}">
                <a16:creationId xmlns:a16="http://schemas.microsoft.com/office/drawing/2014/main" id="{EB982225-9D73-5540-A8F6-37E4053D741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FCBA2DBE-0D98-C049-87A2-032937621DD2}" type="slidenum">
              <a:rPr lang="en-US" altLang="en-US" sz="1200"/>
              <a:pPr/>
              <a:t>76</a:t>
            </a:fld>
            <a:endParaRPr lang="en-US" altLang="en-US" sz="1200"/>
          </a:p>
        </p:txBody>
      </p:sp>
    </p:spTree>
    <p:extLst>
      <p:ext uri="{BB962C8B-B14F-4D97-AF65-F5344CB8AC3E}">
        <p14:creationId xmlns:p14="http://schemas.microsoft.com/office/powerpoint/2010/main" val="378744949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7">
            <a:extLst>
              <a:ext uri="{FF2B5EF4-FFF2-40B4-BE49-F238E27FC236}">
                <a16:creationId xmlns:a16="http://schemas.microsoft.com/office/drawing/2014/main" id="{8F73E352-FC6A-5647-8D18-FB1EEB861E9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EB3B2AC6-6CD5-3542-9377-027485EEFDBF}" type="slidenum">
              <a:rPr lang="en-US" altLang="en-US" sz="1200"/>
              <a:pPr/>
              <a:t>78</a:t>
            </a:fld>
            <a:endParaRPr lang="en-US" altLang="en-US" sz="1200"/>
          </a:p>
        </p:txBody>
      </p:sp>
      <p:sp>
        <p:nvSpPr>
          <p:cNvPr id="113666" name="Rectangle 2">
            <a:extLst>
              <a:ext uri="{FF2B5EF4-FFF2-40B4-BE49-F238E27FC236}">
                <a16:creationId xmlns:a16="http://schemas.microsoft.com/office/drawing/2014/main" id="{8806AC11-27D2-8A46-BC13-8370529A68A9}"/>
              </a:ext>
            </a:extLst>
          </p:cNvPr>
          <p:cNvSpPr>
            <a:spLocks noGrp="1" noRot="1" noChangeAspect="1" noChangeArrowheads="1" noTextEdit="1"/>
          </p:cNvSpPr>
          <p:nvPr>
            <p:ph type="sldImg"/>
          </p:nvPr>
        </p:nvSpPr>
        <p:spPr>
          <a:ln/>
        </p:spPr>
      </p:sp>
      <p:sp>
        <p:nvSpPr>
          <p:cNvPr id="113667" name="Rectangle 3">
            <a:extLst>
              <a:ext uri="{FF2B5EF4-FFF2-40B4-BE49-F238E27FC236}">
                <a16:creationId xmlns:a16="http://schemas.microsoft.com/office/drawing/2014/main" id="{296D7E0B-E6C0-4149-9817-69CE745BDB7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29BA3648-18C5-D54A-B88F-F31D448FB59D}" type="slidenum">
              <a:rPr lang="en-US" altLang="en-US"/>
              <a:pPr>
                <a:defRPr/>
              </a:pPr>
              <a:t>79</a:t>
            </a:fld>
            <a:endParaRPr lang="en-US" altLang="en-US"/>
          </a:p>
        </p:txBody>
      </p:sp>
    </p:spTree>
    <p:extLst>
      <p:ext uri="{BB962C8B-B14F-4D97-AF65-F5344CB8AC3E}">
        <p14:creationId xmlns:p14="http://schemas.microsoft.com/office/powerpoint/2010/main" val="49547514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a:extLst>
              <a:ext uri="{FF2B5EF4-FFF2-40B4-BE49-F238E27FC236}">
                <a16:creationId xmlns:a16="http://schemas.microsoft.com/office/drawing/2014/main" id="{9108EA8E-D30B-8C40-B01F-58A17F18B18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DC7B3EF1-E7DF-4848-8191-CA9A541DFF37}" type="slidenum">
              <a:rPr lang="en-US" altLang="en-US" sz="1200"/>
              <a:pPr/>
              <a:t>80</a:t>
            </a:fld>
            <a:endParaRPr lang="en-US" altLang="en-US" sz="1200"/>
          </a:p>
        </p:txBody>
      </p:sp>
      <p:sp>
        <p:nvSpPr>
          <p:cNvPr id="56322" name="Rectangle 2">
            <a:extLst>
              <a:ext uri="{FF2B5EF4-FFF2-40B4-BE49-F238E27FC236}">
                <a16:creationId xmlns:a16="http://schemas.microsoft.com/office/drawing/2014/main" id="{A7BF07D7-D93D-1D4F-8FBF-DA3CB120358B}"/>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E20C3DA4-42E9-064F-A9B1-B92C368D22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306845043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a:extLst>
              <a:ext uri="{FF2B5EF4-FFF2-40B4-BE49-F238E27FC236}">
                <a16:creationId xmlns:a16="http://schemas.microsoft.com/office/drawing/2014/main" id="{33A3640C-6119-0645-9DE7-BBA4DF8DF50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583EE53F-0641-9541-B4D5-53FB2CEDACE6}" type="slidenum">
              <a:rPr lang="en-US" altLang="en-US" sz="1200"/>
              <a:pPr/>
              <a:t>81</a:t>
            </a:fld>
            <a:endParaRPr lang="en-US" altLang="en-US" sz="1200"/>
          </a:p>
        </p:txBody>
      </p:sp>
      <p:sp>
        <p:nvSpPr>
          <p:cNvPr id="54274" name="Rectangle 2">
            <a:extLst>
              <a:ext uri="{FF2B5EF4-FFF2-40B4-BE49-F238E27FC236}">
                <a16:creationId xmlns:a16="http://schemas.microsoft.com/office/drawing/2014/main" id="{21A2F3A5-E38C-2A4F-9A77-C8C241614EDA}"/>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166CF5CA-43F5-C249-B1FA-5B097BD0E96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itchFamily="2" charset="0"/>
              <a:ea typeface="ヒラギノ角ゴ Pro W3" panose="020B0300000000000000" pitchFamily="34" charset="-128"/>
            </a:endParaRPr>
          </a:p>
        </p:txBody>
      </p:sp>
    </p:spTree>
    <p:extLst>
      <p:ext uri="{BB962C8B-B14F-4D97-AF65-F5344CB8AC3E}">
        <p14:creationId xmlns:p14="http://schemas.microsoft.com/office/powerpoint/2010/main" val="38242029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7">
            <a:extLst>
              <a:ext uri="{FF2B5EF4-FFF2-40B4-BE49-F238E27FC236}">
                <a16:creationId xmlns:a16="http://schemas.microsoft.com/office/drawing/2014/main" id="{756087E6-522F-E844-B873-2C9DE27499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ヒラギノ角ゴ Pro W3" panose="020B0300000000000000" pitchFamily="34" charset="-128"/>
              </a:defRPr>
            </a:lvl1pPr>
            <a:lvl2pPr marL="742950" indent="-285750">
              <a:defRPr sz="2400">
                <a:solidFill>
                  <a:schemeClr val="tx1"/>
                </a:solidFill>
                <a:latin typeface="Times" pitchFamily="2" charset="0"/>
                <a:ea typeface="ヒラギノ角ゴ Pro W3" panose="020B0300000000000000" pitchFamily="34" charset="-128"/>
              </a:defRPr>
            </a:lvl2pPr>
            <a:lvl3pPr marL="1143000" indent="-228600">
              <a:defRPr sz="2400">
                <a:solidFill>
                  <a:schemeClr val="tx1"/>
                </a:solidFill>
                <a:latin typeface="Times" pitchFamily="2" charset="0"/>
                <a:ea typeface="ヒラギノ角ゴ Pro W3" panose="020B0300000000000000" pitchFamily="34" charset="-128"/>
              </a:defRPr>
            </a:lvl3pPr>
            <a:lvl4pPr marL="1600200" indent="-228600">
              <a:defRPr sz="2400">
                <a:solidFill>
                  <a:schemeClr val="tx1"/>
                </a:solidFill>
                <a:latin typeface="Times" pitchFamily="2" charset="0"/>
                <a:ea typeface="ヒラギノ角ゴ Pro W3" panose="020B0300000000000000" pitchFamily="34" charset="-128"/>
              </a:defRPr>
            </a:lvl4pPr>
            <a:lvl5pPr marL="2057400" indent="-228600">
              <a:defRPr sz="24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ヒラギノ角ゴ Pro W3" panose="020B0300000000000000" pitchFamily="34" charset="-128"/>
              </a:defRPr>
            </a:lvl9pPr>
          </a:lstStyle>
          <a:p>
            <a:fld id="{C2956A2C-E3E4-9D48-8132-9EB1C66C7BC8}" type="slidenum">
              <a:rPr lang="en-US" altLang="en-US" sz="1200"/>
              <a:pPr/>
              <a:t>83</a:t>
            </a:fld>
            <a:endParaRPr lang="en-US" altLang="en-US" sz="1200"/>
          </a:p>
        </p:txBody>
      </p:sp>
      <p:sp>
        <p:nvSpPr>
          <p:cNvPr id="82946" name="Rectangle 2">
            <a:extLst>
              <a:ext uri="{FF2B5EF4-FFF2-40B4-BE49-F238E27FC236}">
                <a16:creationId xmlns:a16="http://schemas.microsoft.com/office/drawing/2014/main" id="{08FE7282-9575-5B42-86D5-38AAAC617218}"/>
              </a:ext>
            </a:extLst>
          </p:cNvPr>
          <p:cNvSpPr>
            <a:spLocks noGrp="1" noRot="1" noChangeAspect="1" noChangeArrowheads="1" noTextEdit="1"/>
          </p:cNvSpPr>
          <p:nvPr>
            <p:ph type="sldImg"/>
          </p:nvPr>
        </p:nvSpPr>
        <p:spPr>
          <a:ln/>
        </p:spPr>
      </p:sp>
      <p:sp>
        <p:nvSpPr>
          <p:cNvPr id="82947" name="Rectangle 3">
            <a:extLst>
              <a:ext uri="{FF2B5EF4-FFF2-40B4-BE49-F238E27FC236}">
                <a16:creationId xmlns:a16="http://schemas.microsoft.com/office/drawing/2014/main" id="{CAD23710-2F75-164C-B831-BFF5A5F2154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Helvetica" pitchFamily="2" charset="0"/>
                <a:ea typeface="ヒラギノ角ゴ Pro W3" panose="020B0300000000000000" pitchFamily="34" charset="-128"/>
              </a:rPr>
              <a:t>Analyses have revealed a mixture of biopolymers, containing mainly long chain </a:t>
            </a:r>
            <a:r>
              <a:rPr lang="en-US" altLang="en-US">
                <a:solidFill>
                  <a:srgbClr val="0010AF"/>
                </a:solidFill>
                <a:latin typeface="Helvetica" pitchFamily="2" charset="0"/>
                <a:ea typeface="ヒラギノ角ゴ Pro W3" panose="020B0300000000000000" pitchFamily="34" charset="-128"/>
                <a:hlinkClick r:id="rId3"/>
              </a:rPr>
              <a:t>fatty acids</a:t>
            </a:r>
            <a:r>
              <a:rPr lang="en-US" altLang="en-US">
                <a:latin typeface="Helvetica" pitchFamily="2" charset="0"/>
                <a:ea typeface="ヒラギノ角ゴ Pro W3" panose="020B0300000000000000" pitchFamily="34" charset="-128"/>
              </a:rPr>
              <a:t>, </a:t>
            </a:r>
            <a:r>
              <a:rPr lang="en-US" altLang="en-US">
                <a:solidFill>
                  <a:srgbClr val="0010AF"/>
                </a:solidFill>
                <a:latin typeface="Helvetica" pitchFamily="2" charset="0"/>
                <a:ea typeface="ヒラギノ角ゴ Pro W3" panose="020B0300000000000000" pitchFamily="34" charset="-128"/>
                <a:hlinkClick r:id="rId4"/>
              </a:rPr>
              <a:t>phenylpropanoids</a:t>
            </a:r>
            <a:r>
              <a:rPr lang="en-US" altLang="en-US">
                <a:latin typeface="Helvetica" pitchFamily="2" charset="0"/>
                <a:ea typeface="ヒラギノ角ゴ Pro W3" panose="020B0300000000000000" pitchFamily="34" charset="-128"/>
              </a:rPr>
              <a:t>, </a:t>
            </a:r>
            <a:r>
              <a:rPr lang="en-US" altLang="en-US">
                <a:solidFill>
                  <a:srgbClr val="0010AF"/>
                </a:solidFill>
                <a:latin typeface="Helvetica" pitchFamily="2" charset="0"/>
                <a:ea typeface="ヒラギノ角ゴ Pro W3" panose="020B0300000000000000" pitchFamily="34" charset="-128"/>
                <a:hlinkClick r:id="rId5"/>
              </a:rPr>
              <a:t>phenolics</a:t>
            </a:r>
            <a:r>
              <a:rPr lang="en-US" altLang="en-US">
                <a:latin typeface="Helvetica" pitchFamily="2" charset="0"/>
                <a:ea typeface="ヒラギノ角ゴ Pro W3" panose="020B0300000000000000" pitchFamily="34" charset="-128"/>
              </a:rPr>
              <a:t> and traces of </a:t>
            </a:r>
            <a:r>
              <a:rPr lang="en-US" altLang="en-US">
                <a:solidFill>
                  <a:srgbClr val="0010AF"/>
                </a:solidFill>
                <a:latin typeface="Helvetica" pitchFamily="2" charset="0"/>
                <a:ea typeface="ヒラギノ角ゴ Pro W3" panose="020B0300000000000000" pitchFamily="34" charset="-128"/>
                <a:hlinkClick r:id="rId6"/>
              </a:rPr>
              <a:t>carotenoids</a:t>
            </a:r>
            <a:r>
              <a:rPr lang="en-US" altLang="en-US">
                <a:latin typeface="Helvetica" pitchFamily="2" charset="0"/>
                <a:ea typeface="ヒラギノ角ゴ Pro W3" panose="020B0300000000000000" pitchFamily="34" charset="-128"/>
              </a:rPr>
              <a:t>. </a:t>
            </a:r>
          </a:p>
        </p:txBody>
      </p:sp>
    </p:spTree>
    <p:extLst>
      <p:ext uri="{BB962C8B-B14F-4D97-AF65-F5344CB8AC3E}">
        <p14:creationId xmlns:p14="http://schemas.microsoft.com/office/powerpoint/2010/main" val="742135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7B1D0E10-B198-E448-A063-909803A14A8D}"/>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3730651C-4783-8B4B-8473-71BBDFDC372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15A0AF74-8CFD-824F-9B1B-D659509D0A59}"/>
              </a:ext>
            </a:extLst>
          </p:cNvPr>
          <p:cNvSpPr>
            <a:spLocks noGrp="1" noChangeArrowheads="1"/>
          </p:cNvSpPr>
          <p:nvPr>
            <p:ph type="sldNum" sz="quarter" idx="12"/>
          </p:nvPr>
        </p:nvSpPr>
        <p:spPr>
          <a:ln/>
        </p:spPr>
        <p:txBody>
          <a:bodyPr/>
          <a:lstStyle>
            <a:lvl1pPr>
              <a:defRPr/>
            </a:lvl1pPr>
          </a:lstStyle>
          <a:p>
            <a:pPr>
              <a:defRPr/>
            </a:pPr>
            <a:fld id="{CEA7720A-F286-8E4E-89C4-3A728BB561EF}" type="slidenum">
              <a:rPr lang="en-US" altLang="en-US"/>
              <a:pPr>
                <a:defRPr/>
              </a:pPr>
              <a:t>‹#›</a:t>
            </a:fld>
            <a:endParaRPr lang="en-US" altLang="en-US"/>
          </a:p>
        </p:txBody>
      </p:sp>
    </p:spTree>
    <p:extLst>
      <p:ext uri="{BB962C8B-B14F-4D97-AF65-F5344CB8AC3E}">
        <p14:creationId xmlns:p14="http://schemas.microsoft.com/office/powerpoint/2010/main" val="4132412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47861D3-C8AC-AC49-A33B-AAA514AA674C}"/>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2ADEE162-549C-3942-8E5B-87B932AB717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9FF0ED04-9FE9-ED4B-8F9E-C9FB53122D47}"/>
              </a:ext>
            </a:extLst>
          </p:cNvPr>
          <p:cNvSpPr>
            <a:spLocks noGrp="1" noChangeArrowheads="1"/>
          </p:cNvSpPr>
          <p:nvPr>
            <p:ph type="sldNum" sz="quarter" idx="12"/>
          </p:nvPr>
        </p:nvSpPr>
        <p:spPr>
          <a:ln/>
        </p:spPr>
        <p:txBody>
          <a:bodyPr/>
          <a:lstStyle>
            <a:lvl1pPr>
              <a:defRPr/>
            </a:lvl1pPr>
          </a:lstStyle>
          <a:p>
            <a:pPr>
              <a:defRPr/>
            </a:pPr>
            <a:fld id="{7BBE4010-B3A0-2C43-A5AC-6025AD587A65}" type="slidenum">
              <a:rPr lang="en-US" altLang="en-US"/>
              <a:pPr>
                <a:defRPr/>
              </a:pPr>
              <a:t>‹#›</a:t>
            </a:fld>
            <a:endParaRPr lang="en-US" altLang="en-US"/>
          </a:p>
        </p:txBody>
      </p:sp>
    </p:spTree>
    <p:extLst>
      <p:ext uri="{BB962C8B-B14F-4D97-AF65-F5344CB8AC3E}">
        <p14:creationId xmlns:p14="http://schemas.microsoft.com/office/powerpoint/2010/main" val="1704044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AB2DF98-976E-A245-95D0-0C361A55991F}"/>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47DCE0FD-A504-3442-A783-42482FF6789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389BE98-E418-9845-A0FA-0BBB6AD14BCD}"/>
              </a:ext>
            </a:extLst>
          </p:cNvPr>
          <p:cNvSpPr>
            <a:spLocks noGrp="1" noChangeArrowheads="1"/>
          </p:cNvSpPr>
          <p:nvPr>
            <p:ph type="sldNum" sz="quarter" idx="12"/>
          </p:nvPr>
        </p:nvSpPr>
        <p:spPr>
          <a:ln/>
        </p:spPr>
        <p:txBody>
          <a:bodyPr/>
          <a:lstStyle>
            <a:lvl1pPr>
              <a:defRPr/>
            </a:lvl1pPr>
          </a:lstStyle>
          <a:p>
            <a:pPr>
              <a:defRPr/>
            </a:pPr>
            <a:fld id="{9945D7D1-3C67-1041-8596-511726CA81C8}" type="slidenum">
              <a:rPr lang="en-US" altLang="en-US"/>
              <a:pPr>
                <a:defRPr/>
              </a:pPr>
              <a:t>‹#›</a:t>
            </a:fld>
            <a:endParaRPr lang="en-US" altLang="en-US"/>
          </a:p>
        </p:txBody>
      </p:sp>
    </p:spTree>
    <p:extLst>
      <p:ext uri="{BB962C8B-B14F-4D97-AF65-F5344CB8AC3E}">
        <p14:creationId xmlns:p14="http://schemas.microsoft.com/office/powerpoint/2010/main" val="226733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AB34E815-EC9A-F048-8BFB-7A63A399E03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E3A7B021-97D1-0949-9DB7-75C8A876633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31556FD2-FC12-E94B-9C12-0751BBC96D9D}"/>
              </a:ext>
            </a:extLst>
          </p:cNvPr>
          <p:cNvSpPr>
            <a:spLocks noGrp="1" noChangeArrowheads="1"/>
          </p:cNvSpPr>
          <p:nvPr>
            <p:ph type="sldNum" sz="quarter" idx="12"/>
          </p:nvPr>
        </p:nvSpPr>
        <p:spPr>
          <a:ln/>
        </p:spPr>
        <p:txBody>
          <a:bodyPr/>
          <a:lstStyle>
            <a:lvl1pPr>
              <a:defRPr/>
            </a:lvl1pPr>
          </a:lstStyle>
          <a:p>
            <a:pPr>
              <a:defRPr/>
            </a:pPr>
            <a:fld id="{D1EBF37A-6586-8547-8A15-040BB335FB67}" type="slidenum">
              <a:rPr lang="en-US" altLang="en-US"/>
              <a:pPr>
                <a:defRPr/>
              </a:pPr>
              <a:t>‹#›</a:t>
            </a:fld>
            <a:endParaRPr lang="en-US" altLang="en-US"/>
          </a:p>
        </p:txBody>
      </p:sp>
    </p:spTree>
    <p:extLst>
      <p:ext uri="{BB962C8B-B14F-4D97-AF65-F5344CB8AC3E}">
        <p14:creationId xmlns:p14="http://schemas.microsoft.com/office/powerpoint/2010/main" val="3155711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1C757FD6-C641-114B-853D-EE9D821780BA}"/>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CB7C1404-9F58-B24E-9B91-F495DA5CC01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AEF3C63F-5FC6-5F43-8FFE-8EF0FE30A586}"/>
              </a:ext>
            </a:extLst>
          </p:cNvPr>
          <p:cNvSpPr>
            <a:spLocks noGrp="1" noChangeArrowheads="1"/>
          </p:cNvSpPr>
          <p:nvPr>
            <p:ph type="sldNum" sz="quarter" idx="12"/>
          </p:nvPr>
        </p:nvSpPr>
        <p:spPr>
          <a:ln/>
        </p:spPr>
        <p:txBody>
          <a:bodyPr/>
          <a:lstStyle>
            <a:lvl1pPr>
              <a:defRPr/>
            </a:lvl1pPr>
          </a:lstStyle>
          <a:p>
            <a:pPr>
              <a:defRPr/>
            </a:pPr>
            <a:fld id="{F068CC45-EC7C-2747-9A89-817C35D7F25C}" type="slidenum">
              <a:rPr lang="en-US" altLang="en-US"/>
              <a:pPr>
                <a:defRPr/>
              </a:pPr>
              <a:t>‹#›</a:t>
            </a:fld>
            <a:endParaRPr lang="en-US" altLang="en-US"/>
          </a:p>
        </p:txBody>
      </p:sp>
    </p:spTree>
    <p:extLst>
      <p:ext uri="{BB962C8B-B14F-4D97-AF65-F5344CB8AC3E}">
        <p14:creationId xmlns:p14="http://schemas.microsoft.com/office/powerpoint/2010/main" val="3452625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A8C64348-FF99-2F4D-8566-A007EC920B90}"/>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8AED735B-8F87-2440-B1A6-A7773AD9F8C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5D16D4F7-0701-A34B-8FE8-F519888556E1}"/>
              </a:ext>
            </a:extLst>
          </p:cNvPr>
          <p:cNvSpPr>
            <a:spLocks noGrp="1" noChangeArrowheads="1"/>
          </p:cNvSpPr>
          <p:nvPr>
            <p:ph type="sldNum" sz="quarter" idx="12"/>
          </p:nvPr>
        </p:nvSpPr>
        <p:spPr>
          <a:ln/>
        </p:spPr>
        <p:txBody>
          <a:bodyPr/>
          <a:lstStyle>
            <a:lvl1pPr>
              <a:defRPr/>
            </a:lvl1pPr>
          </a:lstStyle>
          <a:p>
            <a:pPr>
              <a:defRPr/>
            </a:pPr>
            <a:fld id="{5EB81226-F31C-4344-9966-E8EFE53F413A}" type="slidenum">
              <a:rPr lang="en-US" altLang="en-US"/>
              <a:pPr>
                <a:defRPr/>
              </a:pPr>
              <a:t>‹#›</a:t>
            </a:fld>
            <a:endParaRPr lang="en-US" altLang="en-US"/>
          </a:p>
        </p:txBody>
      </p:sp>
    </p:spTree>
    <p:extLst>
      <p:ext uri="{BB962C8B-B14F-4D97-AF65-F5344CB8AC3E}">
        <p14:creationId xmlns:p14="http://schemas.microsoft.com/office/powerpoint/2010/main" val="158819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02315451-F8E1-B04B-AD52-5DCE4390AFC9}"/>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5E04862B-0484-C047-84BA-CE80A61B99D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7EB25A58-01CA-4C44-9351-2218ED6218B2}"/>
              </a:ext>
            </a:extLst>
          </p:cNvPr>
          <p:cNvSpPr>
            <a:spLocks noGrp="1" noChangeArrowheads="1"/>
          </p:cNvSpPr>
          <p:nvPr>
            <p:ph type="sldNum" sz="quarter" idx="12"/>
          </p:nvPr>
        </p:nvSpPr>
        <p:spPr>
          <a:ln/>
        </p:spPr>
        <p:txBody>
          <a:bodyPr/>
          <a:lstStyle>
            <a:lvl1pPr>
              <a:defRPr/>
            </a:lvl1pPr>
          </a:lstStyle>
          <a:p>
            <a:pPr>
              <a:defRPr/>
            </a:pPr>
            <a:fld id="{6BE05BB5-E957-C946-B6B8-F9BCEBF20B83}" type="slidenum">
              <a:rPr lang="en-US" altLang="en-US"/>
              <a:pPr>
                <a:defRPr/>
              </a:pPr>
              <a:t>‹#›</a:t>
            </a:fld>
            <a:endParaRPr lang="en-US" altLang="en-US"/>
          </a:p>
        </p:txBody>
      </p:sp>
    </p:spTree>
    <p:extLst>
      <p:ext uri="{BB962C8B-B14F-4D97-AF65-F5344CB8AC3E}">
        <p14:creationId xmlns:p14="http://schemas.microsoft.com/office/powerpoint/2010/main" val="1587529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A1A69E05-0887-C54D-9653-2AAC48B7AF66}"/>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42F4032-0B22-104D-9E83-84AFDB4C87C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B65C8EB9-C4BD-C949-BA6F-DE99846E86D7}"/>
              </a:ext>
            </a:extLst>
          </p:cNvPr>
          <p:cNvSpPr>
            <a:spLocks noGrp="1" noChangeArrowheads="1"/>
          </p:cNvSpPr>
          <p:nvPr>
            <p:ph type="sldNum" sz="quarter" idx="12"/>
          </p:nvPr>
        </p:nvSpPr>
        <p:spPr>
          <a:ln/>
        </p:spPr>
        <p:txBody>
          <a:bodyPr/>
          <a:lstStyle>
            <a:lvl1pPr>
              <a:defRPr/>
            </a:lvl1pPr>
          </a:lstStyle>
          <a:p>
            <a:pPr>
              <a:defRPr/>
            </a:pPr>
            <a:fld id="{BD98A87D-6D05-6E4D-8DBE-374EE0C9659A}" type="slidenum">
              <a:rPr lang="en-US" altLang="en-US"/>
              <a:pPr>
                <a:defRPr/>
              </a:pPr>
              <a:t>‹#›</a:t>
            </a:fld>
            <a:endParaRPr lang="en-US" altLang="en-US"/>
          </a:p>
        </p:txBody>
      </p:sp>
    </p:spTree>
    <p:extLst>
      <p:ext uri="{BB962C8B-B14F-4D97-AF65-F5344CB8AC3E}">
        <p14:creationId xmlns:p14="http://schemas.microsoft.com/office/powerpoint/2010/main" val="4070775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538A1362-85BB-7144-B257-1C1F220312FE}"/>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81B1BAE1-8621-7346-8443-DDB49FD4FB7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52A3567A-4E8C-A347-80A3-218B44DBEBF8}"/>
              </a:ext>
            </a:extLst>
          </p:cNvPr>
          <p:cNvSpPr>
            <a:spLocks noGrp="1" noChangeArrowheads="1"/>
          </p:cNvSpPr>
          <p:nvPr>
            <p:ph type="sldNum" sz="quarter" idx="12"/>
          </p:nvPr>
        </p:nvSpPr>
        <p:spPr>
          <a:ln/>
        </p:spPr>
        <p:txBody>
          <a:bodyPr/>
          <a:lstStyle>
            <a:lvl1pPr>
              <a:defRPr/>
            </a:lvl1pPr>
          </a:lstStyle>
          <a:p>
            <a:pPr>
              <a:defRPr/>
            </a:pPr>
            <a:fld id="{479A9E7C-D744-EC44-B987-26E22BD96325}" type="slidenum">
              <a:rPr lang="en-US" altLang="en-US"/>
              <a:pPr>
                <a:defRPr/>
              </a:pPr>
              <a:t>‹#›</a:t>
            </a:fld>
            <a:endParaRPr lang="en-US" altLang="en-US"/>
          </a:p>
        </p:txBody>
      </p:sp>
    </p:spTree>
    <p:extLst>
      <p:ext uri="{BB962C8B-B14F-4D97-AF65-F5344CB8AC3E}">
        <p14:creationId xmlns:p14="http://schemas.microsoft.com/office/powerpoint/2010/main" val="3180538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EABCB009-C3A9-F249-865D-67D91ABB7866}"/>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2B4F585F-8B28-914B-A65D-B69D6145C79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1735560F-047D-674D-8DE8-0A1FEC8FFC73}"/>
              </a:ext>
            </a:extLst>
          </p:cNvPr>
          <p:cNvSpPr>
            <a:spLocks noGrp="1" noChangeArrowheads="1"/>
          </p:cNvSpPr>
          <p:nvPr>
            <p:ph type="sldNum" sz="quarter" idx="12"/>
          </p:nvPr>
        </p:nvSpPr>
        <p:spPr>
          <a:ln/>
        </p:spPr>
        <p:txBody>
          <a:bodyPr/>
          <a:lstStyle>
            <a:lvl1pPr>
              <a:defRPr/>
            </a:lvl1pPr>
          </a:lstStyle>
          <a:p>
            <a:pPr>
              <a:defRPr/>
            </a:pPr>
            <a:fld id="{00DCB946-B82C-D543-B02E-351B24E7A0CB}" type="slidenum">
              <a:rPr lang="en-US" altLang="en-US"/>
              <a:pPr>
                <a:defRPr/>
              </a:pPr>
              <a:t>‹#›</a:t>
            </a:fld>
            <a:endParaRPr lang="en-US" altLang="en-US"/>
          </a:p>
        </p:txBody>
      </p:sp>
    </p:spTree>
    <p:extLst>
      <p:ext uri="{BB962C8B-B14F-4D97-AF65-F5344CB8AC3E}">
        <p14:creationId xmlns:p14="http://schemas.microsoft.com/office/powerpoint/2010/main" val="105680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78D01CA5-D52B-E34E-BE7C-5099340B8660}"/>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C8F3DE2B-F158-CE47-9C09-50AA22FAABD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FDF51A83-5C77-7445-AA82-963F6EB7DA5E}"/>
              </a:ext>
            </a:extLst>
          </p:cNvPr>
          <p:cNvSpPr>
            <a:spLocks noGrp="1" noChangeArrowheads="1"/>
          </p:cNvSpPr>
          <p:nvPr>
            <p:ph type="sldNum" sz="quarter" idx="12"/>
          </p:nvPr>
        </p:nvSpPr>
        <p:spPr>
          <a:ln/>
        </p:spPr>
        <p:txBody>
          <a:bodyPr/>
          <a:lstStyle>
            <a:lvl1pPr>
              <a:defRPr/>
            </a:lvl1pPr>
          </a:lstStyle>
          <a:p>
            <a:pPr>
              <a:defRPr/>
            </a:pPr>
            <a:fld id="{A7953F1E-520B-6C4A-A39E-C079345FCD40}" type="slidenum">
              <a:rPr lang="en-US" altLang="en-US"/>
              <a:pPr>
                <a:defRPr/>
              </a:pPr>
              <a:t>‹#›</a:t>
            </a:fld>
            <a:endParaRPr lang="en-US" altLang="en-US"/>
          </a:p>
        </p:txBody>
      </p:sp>
    </p:spTree>
    <p:extLst>
      <p:ext uri="{BB962C8B-B14F-4D97-AF65-F5344CB8AC3E}">
        <p14:creationId xmlns:p14="http://schemas.microsoft.com/office/powerpoint/2010/main" val="669852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382EB239-949B-954E-8A34-AB6314E4540C}"/>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4A6AD865-61DA-774B-ADFF-18F5D65C9B1E}"/>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4DF4FD2F-3727-694B-9235-8B5A4256A231}"/>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a:latin typeface="Times" charset="0"/>
                <a:ea typeface="ヒラギノ角ゴ Pro W3" charset="0"/>
                <a:cs typeface="ヒラギノ角ゴ Pro W3" charset="0"/>
              </a:defRPr>
            </a:lvl1pPr>
          </a:lstStyle>
          <a:p>
            <a:pPr>
              <a:defRPr/>
            </a:pPr>
            <a:endParaRPr lang="en-US"/>
          </a:p>
        </p:txBody>
      </p:sp>
      <p:sp>
        <p:nvSpPr>
          <p:cNvPr id="1029" name="Rectangle 5">
            <a:extLst>
              <a:ext uri="{FF2B5EF4-FFF2-40B4-BE49-F238E27FC236}">
                <a16:creationId xmlns:a16="http://schemas.microsoft.com/office/drawing/2014/main" id="{36C5DC6C-817B-6C4D-B722-B757D54773A7}"/>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charset="0"/>
                <a:ea typeface="ヒラギノ角ゴ Pro W3" charset="0"/>
                <a:cs typeface="ヒラギノ角ゴ Pro W3" charset="0"/>
              </a:defRPr>
            </a:lvl1pPr>
          </a:lstStyle>
          <a:p>
            <a:pPr>
              <a:defRPr/>
            </a:pPr>
            <a:endParaRPr lang="en-US"/>
          </a:p>
        </p:txBody>
      </p:sp>
      <p:sp>
        <p:nvSpPr>
          <p:cNvPr id="1030" name="Rectangle 6">
            <a:extLst>
              <a:ext uri="{FF2B5EF4-FFF2-40B4-BE49-F238E27FC236}">
                <a16:creationId xmlns:a16="http://schemas.microsoft.com/office/drawing/2014/main" id="{853A23EB-C5B5-4343-8AE4-9036DC7DF918}"/>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A2D5D97D-EBA9-C64D-90E6-41199B24954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ヒラギノ角ゴ Pro W3" charset="0"/>
          <a:cs typeface="ヒラギノ角ゴ Pro W3" charset="0"/>
        </a:defRPr>
      </a:lvl1pPr>
      <a:lvl2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2pPr>
      <a:lvl3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3pPr>
      <a:lvl4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4pPr>
      <a:lvl5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5pPr>
      <a:lvl6pPr marL="457200" algn="ctr" rtl="0" eaLnBrk="0" fontAlgn="base" hangingPunct="0">
        <a:spcBef>
          <a:spcPct val="0"/>
        </a:spcBef>
        <a:spcAft>
          <a:spcPct val="0"/>
        </a:spcAft>
        <a:defRPr sz="4400">
          <a:solidFill>
            <a:schemeClr val="tx2"/>
          </a:solidFill>
          <a:latin typeface="Times" charset="0"/>
        </a:defRPr>
      </a:lvl6pPr>
      <a:lvl7pPr marL="914400" algn="ctr" rtl="0" eaLnBrk="0" fontAlgn="base" hangingPunct="0">
        <a:spcBef>
          <a:spcPct val="0"/>
        </a:spcBef>
        <a:spcAft>
          <a:spcPct val="0"/>
        </a:spcAft>
        <a:defRPr sz="4400">
          <a:solidFill>
            <a:schemeClr val="tx2"/>
          </a:solidFill>
          <a:latin typeface="Times" charset="0"/>
        </a:defRPr>
      </a:lvl7pPr>
      <a:lvl8pPr marL="1371600" algn="ctr" rtl="0" eaLnBrk="0" fontAlgn="base" hangingPunct="0">
        <a:spcBef>
          <a:spcPct val="0"/>
        </a:spcBef>
        <a:spcAft>
          <a:spcPct val="0"/>
        </a:spcAft>
        <a:defRPr sz="4400">
          <a:solidFill>
            <a:schemeClr val="tx2"/>
          </a:solidFill>
          <a:latin typeface="Times" charset="0"/>
        </a:defRPr>
      </a:lvl8pPr>
      <a:lvl9pPr marL="1828800" algn="ctr" rtl="0" eaLnBrk="0" fontAlgn="base" hangingPunct="0">
        <a:spcBef>
          <a:spcPct val="0"/>
        </a:spcBef>
        <a:spcAft>
          <a:spcPct val="0"/>
        </a:spcAft>
        <a:defRPr sz="4400">
          <a:solidFill>
            <a:schemeClr val="tx2"/>
          </a:solidFill>
          <a:latin typeface="Times"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ヒラギノ角ゴ Pro W3" charset="0"/>
          <a:cs typeface="ヒラギノ角ゴ Pro W3" charset="0"/>
        </a:defRPr>
      </a:lvl1pPr>
      <a:lvl2pPr marL="742950" indent="-285750" algn="l" rtl="0" eaLnBrk="0" fontAlgn="base" hangingPunct="0">
        <a:spcBef>
          <a:spcPct val="20000"/>
        </a:spcBef>
        <a:spcAft>
          <a:spcPct val="0"/>
        </a:spcAft>
        <a:buChar char="–"/>
        <a:defRPr sz="2800">
          <a:solidFill>
            <a:schemeClr val="tx1"/>
          </a:solidFill>
          <a:latin typeface="+mn-lt"/>
          <a:ea typeface="ヒラギノ角ゴ Pro W3" charset="-128"/>
          <a:cs typeface="ヒラギノ角ゴ Pro W3" charset="0"/>
        </a:defRPr>
      </a:lvl2pPr>
      <a:lvl3pPr marL="1143000" indent="-228600" algn="l" rtl="0" eaLnBrk="0" fontAlgn="base" hangingPunct="0">
        <a:spcBef>
          <a:spcPct val="20000"/>
        </a:spcBef>
        <a:spcAft>
          <a:spcPct val="0"/>
        </a:spcAft>
        <a:buChar char="•"/>
        <a:defRPr sz="2400">
          <a:solidFill>
            <a:schemeClr val="tx1"/>
          </a:solidFill>
          <a:latin typeface="+mn-lt"/>
          <a:ea typeface="ヒラギノ角ゴ Pro W3" charset="-128"/>
          <a:cs typeface="ヒラギノ角ゴ Pro W3" charset="0"/>
        </a:defRPr>
      </a:lvl3pPr>
      <a:lvl4pPr marL="1600200" indent="-228600" algn="l" rtl="0" eaLnBrk="0" fontAlgn="base" hangingPunct="0">
        <a:spcBef>
          <a:spcPct val="20000"/>
        </a:spcBef>
        <a:spcAft>
          <a:spcPct val="0"/>
        </a:spcAft>
        <a:buChar char="–"/>
        <a:defRPr sz="2000">
          <a:solidFill>
            <a:schemeClr val="tx1"/>
          </a:solidFill>
          <a:latin typeface="+mn-lt"/>
          <a:ea typeface="ヒラギノ角ゴ Pro W3" charset="-128"/>
          <a:cs typeface="ヒラギノ角ゴ Pro W3" charset="0"/>
        </a:defRPr>
      </a:lvl4pPr>
      <a:lvl5pPr marL="2057400" indent="-228600" algn="l" rtl="0" eaLnBrk="0" fontAlgn="base" hangingPunct="0">
        <a:spcBef>
          <a:spcPct val="20000"/>
        </a:spcBef>
        <a:spcAft>
          <a:spcPct val="0"/>
        </a:spcAft>
        <a:buChar char="»"/>
        <a:defRPr sz="2000">
          <a:solidFill>
            <a:schemeClr val="tx1"/>
          </a:solidFill>
          <a:latin typeface="+mn-lt"/>
          <a:ea typeface="ヒラギノ角ゴ Pro W3" charset="-128"/>
          <a:cs typeface="ヒラギノ角ゴ Pro W3" charset="0"/>
        </a:defRPr>
      </a:lvl5pPr>
      <a:lvl6pPr marL="2514600" indent="-228600" algn="l" rtl="0" eaLnBrk="0" fontAlgn="base" hangingPunct="0">
        <a:spcBef>
          <a:spcPct val="20000"/>
        </a:spcBef>
        <a:spcAft>
          <a:spcPct val="0"/>
        </a:spcAft>
        <a:buChar char="»"/>
        <a:defRPr sz="2000">
          <a:solidFill>
            <a:schemeClr val="tx1"/>
          </a:solidFill>
          <a:latin typeface="+mn-lt"/>
          <a:ea typeface="ヒラギノ角ゴ Pro W3" charset="-128"/>
        </a:defRPr>
      </a:lvl6pPr>
      <a:lvl7pPr marL="2971800" indent="-228600" algn="l" rtl="0" eaLnBrk="0" fontAlgn="base" hangingPunct="0">
        <a:spcBef>
          <a:spcPct val="20000"/>
        </a:spcBef>
        <a:spcAft>
          <a:spcPct val="0"/>
        </a:spcAft>
        <a:buChar char="»"/>
        <a:defRPr sz="2000">
          <a:solidFill>
            <a:schemeClr val="tx1"/>
          </a:solidFill>
          <a:latin typeface="+mn-lt"/>
          <a:ea typeface="ヒラギノ角ゴ Pro W3" charset="-128"/>
        </a:defRPr>
      </a:lvl7pPr>
      <a:lvl8pPr marL="3429000" indent="-228600" algn="l" rtl="0" eaLnBrk="0" fontAlgn="base" hangingPunct="0">
        <a:spcBef>
          <a:spcPct val="20000"/>
        </a:spcBef>
        <a:spcAft>
          <a:spcPct val="0"/>
        </a:spcAft>
        <a:buChar char="»"/>
        <a:defRPr sz="2000">
          <a:solidFill>
            <a:schemeClr val="tx1"/>
          </a:solidFill>
          <a:latin typeface="+mn-lt"/>
          <a:ea typeface="ヒラギノ角ゴ Pro W3" charset="-128"/>
        </a:defRPr>
      </a:lvl8pPr>
      <a:lvl9pPr marL="3886200" indent="-228600" algn="l" rtl="0" eaLnBrk="0" fontAlgn="base" hangingPunct="0">
        <a:spcBef>
          <a:spcPct val="20000"/>
        </a:spcBef>
        <a:spcAft>
          <a:spcPct val="0"/>
        </a:spcAft>
        <a:buChar char="»"/>
        <a:defRPr sz="2000">
          <a:solidFill>
            <a:schemeClr val="tx1"/>
          </a:solidFill>
          <a:latin typeface="+mn-lt"/>
          <a:ea typeface="ヒラギノ角ゴ Pro W3"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6.png"/><Relationship Id="rId7" Type="http://schemas.openxmlformats.org/officeDocument/2006/relationships/image" Target="../media/image26.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4.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hyperlink" Target="https://www.youtube.com/watch?v=mDlHGrRlNPE" TargetMode="External"/><Relationship Id="rId4" Type="http://schemas.openxmlformats.org/officeDocument/2006/relationships/image" Target="../media/image33.png"/></Relationships>
</file>

<file path=ppt/slides/_rels/slide1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46.jpeg"/><Relationship Id="rId4" Type="http://schemas.openxmlformats.org/officeDocument/2006/relationships/image" Target="../media/image45.jpeg"/></Relationships>
</file>

<file path=ppt/slides/_rels/slide2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3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3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29.png"/><Relationship Id="rId1" Type="http://schemas.openxmlformats.org/officeDocument/2006/relationships/slideLayout" Target="../slideLayouts/slideLayout7.xml"/><Relationship Id="rId4" Type="http://schemas.openxmlformats.org/officeDocument/2006/relationships/image" Target="../media/image61.png"/></Relationships>
</file>

<file path=ppt/slides/_rels/slide40.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4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4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72.jpeg"/></Relationships>
</file>

<file path=ppt/slides/_rels/slide4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png"/><Relationship Id="rId1" Type="http://schemas.openxmlformats.org/officeDocument/2006/relationships/slideLayout" Target="../slideLayouts/slideLayout2.xml"/><Relationship Id="rId5" Type="http://schemas.openxmlformats.org/officeDocument/2006/relationships/image" Target="../media/image77.png"/><Relationship Id="rId4" Type="http://schemas.openxmlformats.org/officeDocument/2006/relationships/image" Target="../media/image76.jpeg"/></Relationships>
</file>

<file path=ppt/slides/_rels/slide49.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jpeg"/><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83.png"/></Relationships>
</file>

<file path=ppt/slides/_rels/slide53.xml.rels><?xml version="1.0" encoding="UTF-8" standalone="yes"?>
<Relationships xmlns="http://schemas.openxmlformats.org/package/2006/relationships"><Relationship Id="rId3" Type="http://schemas.openxmlformats.org/officeDocument/2006/relationships/image" Target="../media/image84.tiff"/><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88.jpeg"/><Relationship Id="rId4" Type="http://schemas.openxmlformats.org/officeDocument/2006/relationships/image" Target="../media/image87.png"/></Relationships>
</file>

<file path=ppt/slides/_rels/slide5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60.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95.png"/></Relationships>
</file>

<file path=ppt/slides/_rels/slide64.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7.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8.png"/></Relationships>
</file>

<file path=ppt/slides/_rels/slide6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103.jpeg"/></Relationships>
</file>

<file path=ppt/slides/_rels/slide69.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105.png"/></Relationships>
</file>

<file path=ppt/slides/_rels/slide70.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08.emf"/><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105.png"/></Relationships>
</file>

<file path=ppt/slides/_rels/slide7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7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7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49.xml"/><Relationship Id="rId1" Type="http://schemas.openxmlformats.org/officeDocument/2006/relationships/slideLayout" Target="../slideLayouts/slideLayout7.xml"/><Relationship Id="rId5" Type="http://schemas.openxmlformats.org/officeDocument/2006/relationships/image" Target="../media/image88.jpeg"/><Relationship Id="rId4" Type="http://schemas.openxmlformats.org/officeDocument/2006/relationships/image" Target="../media/image87.png"/></Relationships>
</file>

<file path=ppt/slides/_rels/slide81.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112.png"/></Relationships>
</file>

<file path=ppt/slides/_rels/slide82.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5362" name="Text Box 3">
            <a:extLst>
              <a:ext uri="{FF2B5EF4-FFF2-40B4-BE49-F238E27FC236}">
                <a16:creationId xmlns:a16="http://schemas.microsoft.com/office/drawing/2014/main" id="{F619799E-7995-654B-BD7F-19C5B8CD360C}"/>
              </a:ext>
            </a:extLst>
          </p:cNvPr>
          <p:cNvSpPr txBox="1">
            <a:spLocks noChangeArrowheads="1"/>
          </p:cNvSpPr>
          <p:nvPr/>
        </p:nvSpPr>
        <p:spPr bwMode="auto">
          <a:xfrm>
            <a:off x="2456066" y="609600"/>
            <a:ext cx="4357282" cy="70788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4000"/>
              <a:t>The Fern Life Cycle</a:t>
            </a:r>
          </a:p>
        </p:txBody>
      </p:sp>
      <p:sp>
        <p:nvSpPr>
          <p:cNvPr id="15363" name="Text Box 4">
            <a:extLst>
              <a:ext uri="{FF2B5EF4-FFF2-40B4-BE49-F238E27FC236}">
                <a16:creationId xmlns:a16="http://schemas.microsoft.com/office/drawing/2014/main" id="{09027E1C-92DC-C446-A5D3-BD6B31DAF191}"/>
              </a:ext>
            </a:extLst>
          </p:cNvPr>
          <p:cNvSpPr txBox="1">
            <a:spLocks noChangeArrowheads="1"/>
          </p:cNvSpPr>
          <p:nvPr/>
        </p:nvSpPr>
        <p:spPr bwMode="auto">
          <a:xfrm>
            <a:off x="3692782" y="3352800"/>
            <a:ext cx="1883849" cy="120032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Plant Biology</a:t>
            </a:r>
          </a:p>
          <a:p>
            <a:pPr algn="ctr">
              <a:spcBef>
                <a:spcPct val="0"/>
              </a:spcBef>
              <a:buFontTx/>
              <a:buNone/>
            </a:pPr>
            <a:r>
              <a:rPr lang="en-US" altLang="en-US" sz="2400"/>
              <a:t> 209</a:t>
            </a:r>
          </a:p>
          <a:p>
            <a:pPr algn="ctr">
              <a:spcBef>
                <a:spcPct val="0"/>
              </a:spcBef>
              <a:buFontTx/>
              <a:buNone/>
            </a:pPr>
            <a:r>
              <a:rPr lang="en-US" altLang="en-US" sz="2400"/>
              <a:t>Spring, 2023</a:t>
            </a:r>
          </a:p>
        </p:txBody>
      </p:sp>
      <p:sp>
        <p:nvSpPr>
          <p:cNvPr id="15364" name="Text Box 4">
            <a:extLst>
              <a:ext uri="{FF2B5EF4-FFF2-40B4-BE49-F238E27FC236}">
                <a16:creationId xmlns:a16="http://schemas.microsoft.com/office/drawing/2014/main" id="{3202B61E-9B7C-2A42-B65B-018EB542D355}"/>
              </a:ext>
            </a:extLst>
          </p:cNvPr>
          <p:cNvSpPr txBox="1">
            <a:spLocks noChangeArrowheads="1"/>
          </p:cNvSpPr>
          <p:nvPr/>
        </p:nvSpPr>
        <p:spPr bwMode="auto">
          <a:xfrm>
            <a:off x="441890" y="6427788"/>
            <a:ext cx="1472071" cy="338554"/>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1600"/>
              <a:t>Version 230119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8598E99-ECAC-1E48-8D69-45291132438B}"/>
              </a:ext>
            </a:extLst>
          </p:cNvPr>
          <p:cNvPicPr>
            <a:picLocks noChangeAspect="1"/>
          </p:cNvPicPr>
          <p:nvPr/>
        </p:nvPicPr>
        <p:blipFill>
          <a:blip r:embed="rId2"/>
          <a:stretch>
            <a:fillRect/>
          </a:stretch>
        </p:blipFill>
        <p:spPr>
          <a:xfrm>
            <a:off x="2987677" y="699647"/>
            <a:ext cx="7391400" cy="5511945"/>
          </a:xfrm>
          <a:prstGeom prst="rect">
            <a:avLst/>
          </a:prstGeom>
        </p:spPr>
      </p:pic>
      <p:pic>
        <p:nvPicPr>
          <p:cNvPr id="4" name="Picture 9">
            <a:extLst>
              <a:ext uri="{FF2B5EF4-FFF2-40B4-BE49-F238E27FC236}">
                <a16:creationId xmlns:a16="http://schemas.microsoft.com/office/drawing/2014/main" id="{92DA5A01-C330-FC41-9E2D-CBF3AB4A0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914" y="3437730"/>
            <a:ext cx="2530478" cy="28597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0">
            <a:extLst>
              <a:ext uri="{FF2B5EF4-FFF2-40B4-BE49-F238E27FC236}">
                <a16:creationId xmlns:a16="http://schemas.microsoft.com/office/drawing/2014/main" id="{A29C6253-0E19-1D4B-97FE-9243EE084F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914" y="560549"/>
            <a:ext cx="2530478" cy="1897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12">
            <a:extLst>
              <a:ext uri="{FF2B5EF4-FFF2-40B4-BE49-F238E27FC236}">
                <a16:creationId xmlns:a16="http://schemas.microsoft.com/office/drawing/2014/main" id="{92B29925-CE43-D04C-B7C9-6DDABE810B03}"/>
              </a:ext>
            </a:extLst>
          </p:cNvPr>
          <p:cNvSpPr txBox="1">
            <a:spLocks noChangeArrowheads="1"/>
          </p:cNvSpPr>
          <p:nvPr/>
        </p:nvSpPr>
        <p:spPr bwMode="auto">
          <a:xfrm>
            <a:off x="774914" y="6347683"/>
            <a:ext cx="25304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1800"/>
              <a:t>Sporophyte (2n)</a:t>
            </a:r>
          </a:p>
        </p:txBody>
      </p:sp>
      <p:sp>
        <p:nvSpPr>
          <p:cNvPr id="7" name="Line 16">
            <a:extLst>
              <a:ext uri="{FF2B5EF4-FFF2-40B4-BE49-F238E27FC236}">
                <a16:creationId xmlns:a16="http://schemas.microsoft.com/office/drawing/2014/main" id="{8EC3B49A-5290-144D-A018-211BD5608BDE}"/>
              </a:ext>
            </a:extLst>
          </p:cNvPr>
          <p:cNvSpPr>
            <a:spLocks noChangeShapeType="1"/>
          </p:cNvSpPr>
          <p:nvPr/>
        </p:nvSpPr>
        <p:spPr bwMode="auto">
          <a:xfrm>
            <a:off x="-304800" y="3275724"/>
            <a:ext cx="43434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 name="Line 17">
            <a:extLst>
              <a:ext uri="{FF2B5EF4-FFF2-40B4-BE49-F238E27FC236}">
                <a16:creationId xmlns:a16="http://schemas.microsoft.com/office/drawing/2014/main" id="{8B977287-AD77-404A-A552-702312C5862A}"/>
              </a:ext>
            </a:extLst>
          </p:cNvPr>
          <p:cNvSpPr>
            <a:spLocks noChangeShapeType="1"/>
          </p:cNvSpPr>
          <p:nvPr/>
        </p:nvSpPr>
        <p:spPr bwMode="auto">
          <a:xfrm>
            <a:off x="8382000" y="3275724"/>
            <a:ext cx="1997077"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9" name="Rectangle 20">
            <a:extLst>
              <a:ext uri="{FF2B5EF4-FFF2-40B4-BE49-F238E27FC236}">
                <a16:creationId xmlns:a16="http://schemas.microsoft.com/office/drawing/2014/main" id="{7D771305-8AB7-2742-9ADD-51C546706BFE}"/>
              </a:ext>
            </a:extLst>
          </p:cNvPr>
          <p:cNvSpPr>
            <a:spLocks noChangeArrowheads="1"/>
          </p:cNvSpPr>
          <p:nvPr/>
        </p:nvSpPr>
        <p:spPr bwMode="auto">
          <a:xfrm>
            <a:off x="562429" y="7258556"/>
            <a:ext cx="2819400" cy="457200"/>
          </a:xfrm>
          <a:prstGeom prst="rect">
            <a:avLst/>
          </a:prstGeom>
          <a:solidFill>
            <a:srgbClr val="FFEBE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sp>
        <p:nvSpPr>
          <p:cNvPr id="10" name="Rectangle 20">
            <a:extLst>
              <a:ext uri="{FF2B5EF4-FFF2-40B4-BE49-F238E27FC236}">
                <a16:creationId xmlns:a16="http://schemas.microsoft.com/office/drawing/2014/main" id="{DD41C296-5677-0842-9D77-606D720018AA}"/>
              </a:ext>
            </a:extLst>
          </p:cNvPr>
          <p:cNvSpPr>
            <a:spLocks noChangeArrowheads="1"/>
          </p:cNvSpPr>
          <p:nvPr/>
        </p:nvSpPr>
        <p:spPr bwMode="auto">
          <a:xfrm>
            <a:off x="8953500" y="5452766"/>
            <a:ext cx="1447800" cy="705587"/>
          </a:xfrm>
          <a:prstGeom prst="rect">
            <a:avLst/>
          </a:prstGeom>
          <a:solidFill>
            <a:schemeClr val="bg1"/>
          </a:solidFill>
          <a:ln>
            <a:noFill/>
          </a:ln>
        </p:spPr>
        <p:txBody>
          <a:bodyPr wrap="none" anchor="ct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pic>
        <p:nvPicPr>
          <p:cNvPr id="11" name="Picture 10">
            <a:extLst>
              <a:ext uri="{FF2B5EF4-FFF2-40B4-BE49-F238E27FC236}">
                <a16:creationId xmlns:a16="http://schemas.microsoft.com/office/drawing/2014/main" id="{49EFA6A4-6229-9F4A-9A0E-9EA16A576385}"/>
              </a:ext>
            </a:extLst>
          </p:cNvPr>
          <p:cNvPicPr>
            <a:picLocks noChangeAspect="1"/>
          </p:cNvPicPr>
          <p:nvPr/>
        </p:nvPicPr>
        <p:blipFill>
          <a:blip r:embed="rId5"/>
          <a:stretch>
            <a:fillRect/>
          </a:stretch>
        </p:blipFill>
        <p:spPr>
          <a:xfrm>
            <a:off x="5496069" y="284558"/>
            <a:ext cx="1165225" cy="278998"/>
          </a:xfrm>
          <a:prstGeom prst="rect">
            <a:avLst/>
          </a:prstGeom>
        </p:spPr>
      </p:pic>
      <p:pic>
        <p:nvPicPr>
          <p:cNvPr id="12" name="Picture 11">
            <a:extLst>
              <a:ext uri="{FF2B5EF4-FFF2-40B4-BE49-F238E27FC236}">
                <a16:creationId xmlns:a16="http://schemas.microsoft.com/office/drawing/2014/main" id="{7478BC2A-0D33-CA48-A5CB-CC74A6B5DDB1}"/>
              </a:ext>
            </a:extLst>
          </p:cNvPr>
          <p:cNvPicPr>
            <a:picLocks noChangeAspect="1"/>
          </p:cNvPicPr>
          <p:nvPr/>
        </p:nvPicPr>
        <p:blipFill>
          <a:blip r:embed="rId6"/>
          <a:stretch>
            <a:fillRect/>
          </a:stretch>
        </p:blipFill>
        <p:spPr>
          <a:xfrm>
            <a:off x="5342081" y="6350690"/>
            <a:ext cx="1473200" cy="352738"/>
          </a:xfrm>
          <a:prstGeom prst="rect">
            <a:avLst/>
          </a:prstGeom>
        </p:spPr>
      </p:pic>
      <p:sp>
        <p:nvSpPr>
          <p:cNvPr id="21" name="Rectangle 20">
            <a:extLst>
              <a:ext uri="{FF2B5EF4-FFF2-40B4-BE49-F238E27FC236}">
                <a16:creationId xmlns:a16="http://schemas.microsoft.com/office/drawing/2014/main" id="{68E82C2B-EED0-5B45-A6EB-26797DD4A626}"/>
              </a:ext>
            </a:extLst>
          </p:cNvPr>
          <p:cNvSpPr>
            <a:spLocks noChangeArrowheads="1"/>
          </p:cNvSpPr>
          <p:nvPr/>
        </p:nvSpPr>
        <p:spPr bwMode="auto">
          <a:xfrm>
            <a:off x="3623107" y="5676694"/>
            <a:ext cx="5308170" cy="481660"/>
          </a:xfrm>
          <a:prstGeom prst="rect">
            <a:avLst/>
          </a:prstGeom>
          <a:solidFill>
            <a:schemeClr val="bg1"/>
          </a:solidFill>
          <a:ln>
            <a:noFill/>
          </a:ln>
        </p:spPr>
        <p:txBody>
          <a:bodyPr wrap="none" anchor="ct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sp>
        <p:nvSpPr>
          <p:cNvPr id="22" name="Text Box 12">
            <a:extLst>
              <a:ext uri="{FF2B5EF4-FFF2-40B4-BE49-F238E27FC236}">
                <a16:creationId xmlns:a16="http://schemas.microsoft.com/office/drawing/2014/main" id="{A54908F4-EF09-D044-B424-43C293EA83AC}"/>
              </a:ext>
            </a:extLst>
          </p:cNvPr>
          <p:cNvSpPr txBox="1">
            <a:spLocks noChangeArrowheads="1"/>
          </p:cNvSpPr>
          <p:nvPr/>
        </p:nvSpPr>
        <p:spPr bwMode="auto">
          <a:xfrm>
            <a:off x="851351" y="2531205"/>
            <a:ext cx="25304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1800"/>
              <a:t>Gametophyte (n)</a:t>
            </a:r>
          </a:p>
        </p:txBody>
      </p:sp>
      <p:sp>
        <p:nvSpPr>
          <p:cNvPr id="25" name="Line 17">
            <a:extLst>
              <a:ext uri="{FF2B5EF4-FFF2-40B4-BE49-F238E27FC236}">
                <a16:creationId xmlns:a16="http://schemas.microsoft.com/office/drawing/2014/main" id="{DED59E2C-6620-774C-B39D-D788A1FB1A27}"/>
              </a:ext>
            </a:extLst>
          </p:cNvPr>
          <p:cNvSpPr>
            <a:spLocks noChangeShapeType="1"/>
          </p:cNvSpPr>
          <p:nvPr/>
        </p:nvSpPr>
        <p:spPr bwMode="auto">
          <a:xfrm>
            <a:off x="5486399" y="3275724"/>
            <a:ext cx="1196978"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25510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4">
            <a:extLst>
              <a:ext uri="{FF2B5EF4-FFF2-40B4-BE49-F238E27FC236}">
                <a16:creationId xmlns:a16="http://schemas.microsoft.com/office/drawing/2014/main" id="{B6FECFD0-5F5F-8C43-90BC-04DE295796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820" y="678978"/>
            <a:ext cx="3951369" cy="5931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Box 1028">
            <a:extLst>
              <a:ext uri="{FF2B5EF4-FFF2-40B4-BE49-F238E27FC236}">
                <a16:creationId xmlns:a16="http://schemas.microsoft.com/office/drawing/2014/main" id="{5463BD51-46EF-5D41-85AC-A1FFE872C37C}"/>
              </a:ext>
            </a:extLst>
          </p:cNvPr>
          <p:cNvSpPr txBox="1">
            <a:spLocks noChangeArrowheads="1"/>
          </p:cNvSpPr>
          <p:nvPr/>
        </p:nvSpPr>
        <p:spPr bwMode="auto">
          <a:xfrm>
            <a:off x="228600" y="175740"/>
            <a:ext cx="7040562" cy="10064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6000"/>
              <a:t>The Sporophyte Phase</a:t>
            </a:r>
            <a:endParaRPr lang="en-US" altLang="en-US" sz="6000">
              <a:solidFill>
                <a:srgbClr val="FFFFFF"/>
              </a:solidFill>
            </a:endParaRPr>
          </a:p>
        </p:txBody>
      </p:sp>
      <p:pic>
        <p:nvPicPr>
          <p:cNvPr id="4" name="Picture 3">
            <a:extLst>
              <a:ext uri="{FF2B5EF4-FFF2-40B4-BE49-F238E27FC236}">
                <a16:creationId xmlns:a16="http://schemas.microsoft.com/office/drawing/2014/main" id="{246A46F6-AF9B-124F-BE46-DA94E019B821}"/>
              </a:ext>
            </a:extLst>
          </p:cNvPr>
          <p:cNvPicPr>
            <a:picLocks noChangeAspect="1"/>
          </p:cNvPicPr>
          <p:nvPr/>
        </p:nvPicPr>
        <p:blipFill>
          <a:blip r:embed="rId4"/>
          <a:stretch>
            <a:fillRect/>
          </a:stretch>
        </p:blipFill>
        <p:spPr>
          <a:xfrm>
            <a:off x="4974311" y="1182216"/>
            <a:ext cx="3864919" cy="542825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2530" name="Text Box 1026">
            <a:extLst>
              <a:ext uri="{FF2B5EF4-FFF2-40B4-BE49-F238E27FC236}">
                <a16:creationId xmlns:a16="http://schemas.microsoft.com/office/drawing/2014/main" id="{A5FCC926-E103-0646-94ED-D0162A0A9EBE}"/>
              </a:ext>
            </a:extLst>
          </p:cNvPr>
          <p:cNvSpPr txBox="1">
            <a:spLocks noChangeArrowheads="1"/>
          </p:cNvSpPr>
          <p:nvPr/>
        </p:nvSpPr>
        <p:spPr bwMode="auto">
          <a:xfrm>
            <a:off x="1058863" y="1630363"/>
            <a:ext cx="7040562"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6000">
                <a:solidFill>
                  <a:srgbClr val="FFFFFF"/>
                </a:solidFill>
              </a:rPr>
              <a:t>The Sporophyte Phase</a:t>
            </a:r>
            <a:endParaRPr lang="en-US" altLang="en-US" sz="2400"/>
          </a:p>
        </p:txBody>
      </p:sp>
      <p:pic>
        <p:nvPicPr>
          <p:cNvPr id="22531" name="Picture 1027">
            <a:extLst>
              <a:ext uri="{FF2B5EF4-FFF2-40B4-BE49-F238E27FC236}">
                <a16:creationId xmlns:a16="http://schemas.microsoft.com/office/drawing/2014/main" id="{7486040A-BDE7-FA45-99EA-4975824196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372600" cy="685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0B2A9159-C7A4-6B44-8B49-1E1F23CB3531}"/>
              </a:ext>
            </a:extLst>
          </p:cNvPr>
          <p:cNvSpPr txBox="1">
            <a:spLocks noChangeArrowheads="1"/>
          </p:cNvSpPr>
          <p:nvPr/>
        </p:nvSpPr>
        <p:spPr>
          <a:xfrm>
            <a:off x="2057400" y="1"/>
            <a:ext cx="8153400" cy="6858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ヒラギノ角ゴ Pro W3" charset="0"/>
                <a:cs typeface="ヒラギノ角ゴ Pro W3" charset="0"/>
              </a:defRPr>
            </a:lvl1pPr>
            <a:lvl2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2pPr>
            <a:lvl3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3pPr>
            <a:lvl4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4pPr>
            <a:lvl5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5pPr>
            <a:lvl6pPr marL="457200" algn="ctr" rtl="0" eaLnBrk="0" fontAlgn="base" hangingPunct="0">
              <a:spcBef>
                <a:spcPct val="0"/>
              </a:spcBef>
              <a:spcAft>
                <a:spcPct val="0"/>
              </a:spcAft>
              <a:defRPr sz="4400">
                <a:solidFill>
                  <a:schemeClr val="tx2"/>
                </a:solidFill>
                <a:latin typeface="Times" charset="0"/>
              </a:defRPr>
            </a:lvl6pPr>
            <a:lvl7pPr marL="914400" algn="ctr" rtl="0" eaLnBrk="0" fontAlgn="base" hangingPunct="0">
              <a:spcBef>
                <a:spcPct val="0"/>
              </a:spcBef>
              <a:spcAft>
                <a:spcPct val="0"/>
              </a:spcAft>
              <a:defRPr sz="4400">
                <a:solidFill>
                  <a:schemeClr val="tx2"/>
                </a:solidFill>
                <a:latin typeface="Times" charset="0"/>
              </a:defRPr>
            </a:lvl7pPr>
            <a:lvl8pPr marL="1371600" algn="ctr" rtl="0" eaLnBrk="0" fontAlgn="base" hangingPunct="0">
              <a:spcBef>
                <a:spcPct val="0"/>
              </a:spcBef>
              <a:spcAft>
                <a:spcPct val="0"/>
              </a:spcAft>
              <a:defRPr sz="4400">
                <a:solidFill>
                  <a:schemeClr val="tx2"/>
                </a:solidFill>
                <a:latin typeface="Times" charset="0"/>
              </a:defRPr>
            </a:lvl8pPr>
            <a:lvl9pPr marL="1828800" algn="ctr" rtl="0" eaLnBrk="0" fontAlgn="base" hangingPunct="0">
              <a:spcBef>
                <a:spcPct val="0"/>
              </a:spcBef>
              <a:spcAft>
                <a:spcPct val="0"/>
              </a:spcAft>
              <a:defRPr sz="4400">
                <a:solidFill>
                  <a:schemeClr val="tx2"/>
                </a:solidFill>
                <a:latin typeface="Times" charset="0"/>
              </a:defRPr>
            </a:lvl9pPr>
          </a:lstStyle>
          <a:p>
            <a:pPr>
              <a:defRPr/>
            </a:pPr>
            <a:r>
              <a:rPr lang="en-US" altLang="x-none" kern="0">
                <a:solidFill>
                  <a:schemeClr val="bg1"/>
                </a:solidFill>
                <a:ea typeface="ヒラギノ角ゴ Pro W3" charset="-128"/>
              </a:rPr>
              <a:t>The Reproductive Body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1" name="Picture 2">
            <a:extLst>
              <a:ext uri="{FF2B5EF4-FFF2-40B4-BE49-F238E27FC236}">
                <a16:creationId xmlns:a16="http://schemas.microsoft.com/office/drawing/2014/main" id="{DF943F1F-CE82-F441-8E16-31A2F052D9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000" y="1553078"/>
            <a:ext cx="2989657" cy="4819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2" descr="dryopteris-filix-mas1.jpg">
            <a:extLst>
              <a:ext uri="{FF2B5EF4-FFF2-40B4-BE49-F238E27FC236}">
                <a16:creationId xmlns:a16="http://schemas.microsoft.com/office/drawing/2014/main" id="{A2C02E06-1554-474A-8765-83C788978F7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16200000">
            <a:off x="3787974" y="1853115"/>
            <a:ext cx="5229225" cy="4575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2">
            <a:extLst>
              <a:ext uri="{FF2B5EF4-FFF2-40B4-BE49-F238E27FC236}">
                <a16:creationId xmlns:a16="http://schemas.microsoft.com/office/drawing/2014/main" id="{9AE393B3-7E0F-CE4B-AC61-D6B2748EBA13}"/>
              </a:ext>
            </a:extLst>
          </p:cNvPr>
          <p:cNvSpPr txBox="1">
            <a:spLocks noChangeArrowheads="1"/>
          </p:cNvSpPr>
          <p:nvPr/>
        </p:nvSpPr>
        <p:spPr>
          <a:xfrm>
            <a:off x="-17417" y="0"/>
            <a:ext cx="9144000" cy="14478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ヒラギノ角ゴ Pro W3" charset="0"/>
                <a:cs typeface="ヒラギノ角ゴ Pro W3" charset="0"/>
              </a:defRPr>
            </a:lvl1pPr>
            <a:lvl2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2pPr>
            <a:lvl3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3pPr>
            <a:lvl4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4pPr>
            <a:lvl5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5pPr>
            <a:lvl6pPr marL="457200" algn="ctr" rtl="0" eaLnBrk="0" fontAlgn="base" hangingPunct="0">
              <a:spcBef>
                <a:spcPct val="0"/>
              </a:spcBef>
              <a:spcAft>
                <a:spcPct val="0"/>
              </a:spcAft>
              <a:defRPr sz="4400">
                <a:solidFill>
                  <a:schemeClr val="tx2"/>
                </a:solidFill>
                <a:latin typeface="Times" charset="0"/>
              </a:defRPr>
            </a:lvl6pPr>
            <a:lvl7pPr marL="914400" algn="ctr" rtl="0" eaLnBrk="0" fontAlgn="base" hangingPunct="0">
              <a:spcBef>
                <a:spcPct val="0"/>
              </a:spcBef>
              <a:spcAft>
                <a:spcPct val="0"/>
              </a:spcAft>
              <a:defRPr sz="4400">
                <a:solidFill>
                  <a:schemeClr val="tx2"/>
                </a:solidFill>
                <a:latin typeface="Times" charset="0"/>
              </a:defRPr>
            </a:lvl7pPr>
            <a:lvl8pPr marL="1371600" algn="ctr" rtl="0" eaLnBrk="0" fontAlgn="base" hangingPunct="0">
              <a:spcBef>
                <a:spcPct val="0"/>
              </a:spcBef>
              <a:spcAft>
                <a:spcPct val="0"/>
              </a:spcAft>
              <a:defRPr sz="4400">
                <a:solidFill>
                  <a:schemeClr val="tx2"/>
                </a:solidFill>
                <a:latin typeface="Times" charset="0"/>
              </a:defRPr>
            </a:lvl8pPr>
            <a:lvl9pPr marL="1828800" algn="ctr" rtl="0" eaLnBrk="0" fontAlgn="base" hangingPunct="0">
              <a:spcBef>
                <a:spcPct val="0"/>
              </a:spcBef>
              <a:spcAft>
                <a:spcPct val="0"/>
              </a:spcAft>
              <a:defRPr sz="4400">
                <a:solidFill>
                  <a:schemeClr val="tx2"/>
                </a:solidFill>
                <a:latin typeface="Times" charset="0"/>
              </a:defRPr>
            </a:lvl9pPr>
          </a:lstStyle>
          <a:p>
            <a:pPr>
              <a:defRPr/>
            </a:pPr>
            <a:r>
              <a:rPr lang="en-US" altLang="x-none" kern="0">
                <a:ea typeface="ヒラギノ角ゴ Pro W3" charset="-128"/>
              </a:rPr>
              <a:t>Sorus(sori), indusium (indusia), sporangium (sporangia), spore</a:t>
            </a:r>
          </a:p>
        </p:txBody>
      </p:sp>
      <p:pic>
        <p:nvPicPr>
          <p:cNvPr id="7" name="Picture 2">
            <a:extLst>
              <a:ext uri="{FF2B5EF4-FFF2-40B4-BE49-F238E27FC236}">
                <a16:creationId xmlns:a16="http://schemas.microsoft.com/office/drawing/2014/main" id="{9BFF9A97-B016-5349-AE2F-AFCBDA8127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269" y="1526288"/>
            <a:ext cx="3244057" cy="5229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5" name="Picture 1">
            <a:extLst>
              <a:ext uri="{FF2B5EF4-FFF2-40B4-BE49-F238E27FC236}">
                <a16:creationId xmlns:a16="http://schemas.microsoft.com/office/drawing/2014/main" id="{2B883D35-1132-B24A-B7E9-3F8A3F911EE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28800" y="914400"/>
            <a:ext cx="6946900" cy="574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6" name="TextBox 2">
            <a:extLst>
              <a:ext uri="{FF2B5EF4-FFF2-40B4-BE49-F238E27FC236}">
                <a16:creationId xmlns:a16="http://schemas.microsoft.com/office/drawing/2014/main" id="{41D6B044-4504-BA4A-B8AB-B8B8A7F40489}"/>
              </a:ext>
            </a:extLst>
          </p:cNvPr>
          <p:cNvSpPr txBox="1">
            <a:spLocks noChangeArrowheads="1"/>
          </p:cNvSpPr>
          <p:nvPr/>
        </p:nvSpPr>
        <p:spPr bwMode="auto">
          <a:xfrm>
            <a:off x="152400" y="228600"/>
            <a:ext cx="8226425"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800"/>
              <a:t>The sorus of </a:t>
            </a:r>
            <a:r>
              <a:rPr lang="en-US" altLang="en-US" sz="2800" i="1"/>
              <a:t>Cyrtomium </a:t>
            </a:r>
            <a:r>
              <a:rPr lang="en-US" altLang="en-US" sz="2800"/>
              <a:t>from above, covered by its true indusium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7" name="Picture 4">
            <a:extLst>
              <a:ext uri="{FF2B5EF4-FFF2-40B4-BE49-F238E27FC236}">
                <a16:creationId xmlns:a16="http://schemas.microsoft.com/office/drawing/2014/main" id="{2217AFB6-94D7-574C-BB49-27EC4BA0C2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7600" y="838200"/>
            <a:ext cx="8026400" cy="601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09" name="Picture 1026">
            <a:extLst>
              <a:ext uri="{FF2B5EF4-FFF2-40B4-BE49-F238E27FC236}">
                <a16:creationId xmlns:a16="http://schemas.microsoft.com/office/drawing/2014/main" id="{500706D0-224C-1746-8AFD-8F93B2C6A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413" y="455613"/>
            <a:ext cx="8129587" cy="6097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0" name="TextBox 2">
            <a:extLst>
              <a:ext uri="{FF2B5EF4-FFF2-40B4-BE49-F238E27FC236}">
                <a16:creationId xmlns:a16="http://schemas.microsoft.com/office/drawing/2014/main" id="{7DD8E462-046B-3747-BCDA-7805C448B892}"/>
              </a:ext>
            </a:extLst>
          </p:cNvPr>
          <p:cNvSpPr txBox="1">
            <a:spLocks noChangeArrowheads="1"/>
          </p:cNvSpPr>
          <p:nvPr/>
        </p:nvSpPr>
        <p:spPr bwMode="auto">
          <a:xfrm>
            <a:off x="917575" y="3962400"/>
            <a:ext cx="4035425"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800"/>
              <a:t>The sorus of </a:t>
            </a:r>
            <a:r>
              <a:rPr lang="en-US" altLang="en-US" sz="2800" i="1"/>
              <a:t>Cyrtomium </a:t>
            </a:r>
            <a:r>
              <a:rPr lang="en-US" altLang="en-US" sz="2800"/>
              <a:t>from the side, sectioned through the middle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0EA980-167E-544E-9B90-B65E9F862A84}"/>
              </a:ext>
            </a:extLst>
          </p:cNvPr>
          <p:cNvPicPr>
            <a:picLocks noChangeAspect="1"/>
          </p:cNvPicPr>
          <p:nvPr/>
        </p:nvPicPr>
        <p:blipFill>
          <a:blip r:embed="rId2"/>
          <a:stretch>
            <a:fillRect/>
          </a:stretch>
        </p:blipFill>
        <p:spPr>
          <a:xfrm>
            <a:off x="2063067" y="1655325"/>
            <a:ext cx="1809750" cy="1779371"/>
          </a:xfrm>
          <a:prstGeom prst="rect">
            <a:avLst/>
          </a:prstGeom>
        </p:spPr>
      </p:pic>
      <p:pic>
        <p:nvPicPr>
          <p:cNvPr id="4" name="Picture 3">
            <a:extLst>
              <a:ext uri="{FF2B5EF4-FFF2-40B4-BE49-F238E27FC236}">
                <a16:creationId xmlns:a16="http://schemas.microsoft.com/office/drawing/2014/main" id="{D6EB02AC-75AF-9849-907E-EDDA66E244C1}"/>
              </a:ext>
            </a:extLst>
          </p:cNvPr>
          <p:cNvPicPr>
            <a:picLocks noChangeAspect="1"/>
          </p:cNvPicPr>
          <p:nvPr/>
        </p:nvPicPr>
        <p:blipFill>
          <a:blip r:embed="rId3"/>
          <a:stretch>
            <a:fillRect/>
          </a:stretch>
        </p:blipFill>
        <p:spPr>
          <a:xfrm>
            <a:off x="3872817" y="1649629"/>
            <a:ext cx="1736495" cy="1779371"/>
          </a:xfrm>
          <a:prstGeom prst="rect">
            <a:avLst/>
          </a:prstGeom>
        </p:spPr>
      </p:pic>
      <p:pic>
        <p:nvPicPr>
          <p:cNvPr id="5" name="Picture 4">
            <a:extLst>
              <a:ext uri="{FF2B5EF4-FFF2-40B4-BE49-F238E27FC236}">
                <a16:creationId xmlns:a16="http://schemas.microsoft.com/office/drawing/2014/main" id="{19E1EFBF-9D4C-C84C-9DFB-84323C3C6D73}"/>
              </a:ext>
            </a:extLst>
          </p:cNvPr>
          <p:cNvPicPr>
            <a:picLocks noChangeAspect="1"/>
          </p:cNvPicPr>
          <p:nvPr/>
        </p:nvPicPr>
        <p:blipFill>
          <a:blip r:embed="rId4"/>
          <a:stretch>
            <a:fillRect/>
          </a:stretch>
        </p:blipFill>
        <p:spPr>
          <a:xfrm>
            <a:off x="5618021" y="1652372"/>
            <a:ext cx="1736495" cy="1773884"/>
          </a:xfrm>
          <a:prstGeom prst="rect">
            <a:avLst/>
          </a:prstGeom>
        </p:spPr>
      </p:pic>
      <p:pic>
        <p:nvPicPr>
          <p:cNvPr id="6" name="Picture 5">
            <a:extLst>
              <a:ext uri="{FF2B5EF4-FFF2-40B4-BE49-F238E27FC236}">
                <a16:creationId xmlns:a16="http://schemas.microsoft.com/office/drawing/2014/main" id="{E4BF1B16-B599-8642-BFC1-2FE2B429D980}"/>
              </a:ext>
            </a:extLst>
          </p:cNvPr>
          <p:cNvPicPr>
            <a:picLocks noChangeAspect="1"/>
          </p:cNvPicPr>
          <p:nvPr/>
        </p:nvPicPr>
        <p:blipFill>
          <a:blip r:embed="rId5"/>
          <a:stretch>
            <a:fillRect/>
          </a:stretch>
        </p:blipFill>
        <p:spPr>
          <a:xfrm>
            <a:off x="7376288" y="1635226"/>
            <a:ext cx="1778364" cy="1773884"/>
          </a:xfrm>
          <a:prstGeom prst="rect">
            <a:avLst/>
          </a:prstGeom>
        </p:spPr>
      </p:pic>
      <p:pic>
        <p:nvPicPr>
          <p:cNvPr id="7" name="Picture 6">
            <a:extLst>
              <a:ext uri="{FF2B5EF4-FFF2-40B4-BE49-F238E27FC236}">
                <a16:creationId xmlns:a16="http://schemas.microsoft.com/office/drawing/2014/main" id="{CB7A3EB5-F848-5841-9E6C-9551B9E949A9}"/>
              </a:ext>
            </a:extLst>
          </p:cNvPr>
          <p:cNvPicPr>
            <a:picLocks noChangeAspect="1"/>
          </p:cNvPicPr>
          <p:nvPr/>
        </p:nvPicPr>
        <p:blipFill>
          <a:blip r:embed="rId6"/>
          <a:stretch>
            <a:fillRect/>
          </a:stretch>
        </p:blipFill>
        <p:spPr>
          <a:xfrm>
            <a:off x="315686" y="1643935"/>
            <a:ext cx="1736495" cy="1790761"/>
          </a:xfrm>
          <a:prstGeom prst="rect">
            <a:avLst/>
          </a:prstGeom>
        </p:spPr>
      </p:pic>
      <p:pic>
        <p:nvPicPr>
          <p:cNvPr id="8" name="Picture 7">
            <a:extLst>
              <a:ext uri="{FF2B5EF4-FFF2-40B4-BE49-F238E27FC236}">
                <a16:creationId xmlns:a16="http://schemas.microsoft.com/office/drawing/2014/main" id="{C2551491-96C3-2D4C-8132-72AD5A8A1B3A}"/>
              </a:ext>
            </a:extLst>
          </p:cNvPr>
          <p:cNvPicPr>
            <a:picLocks noChangeAspect="1"/>
          </p:cNvPicPr>
          <p:nvPr/>
        </p:nvPicPr>
        <p:blipFill>
          <a:blip r:embed="rId7"/>
          <a:stretch>
            <a:fillRect/>
          </a:stretch>
        </p:blipFill>
        <p:spPr>
          <a:xfrm>
            <a:off x="304800" y="4038600"/>
            <a:ext cx="1736495" cy="1661339"/>
          </a:xfrm>
          <a:prstGeom prst="rect">
            <a:avLst/>
          </a:prstGeom>
        </p:spPr>
      </p:pic>
      <p:pic>
        <p:nvPicPr>
          <p:cNvPr id="9" name="Picture 8">
            <a:extLst>
              <a:ext uri="{FF2B5EF4-FFF2-40B4-BE49-F238E27FC236}">
                <a16:creationId xmlns:a16="http://schemas.microsoft.com/office/drawing/2014/main" id="{8E9589B2-7779-7B4C-817E-C01A398760D4}"/>
              </a:ext>
            </a:extLst>
          </p:cNvPr>
          <p:cNvPicPr>
            <a:picLocks noChangeAspect="1"/>
          </p:cNvPicPr>
          <p:nvPr/>
        </p:nvPicPr>
        <p:blipFill>
          <a:blip r:embed="rId8"/>
          <a:stretch>
            <a:fillRect/>
          </a:stretch>
        </p:blipFill>
        <p:spPr>
          <a:xfrm>
            <a:off x="2058712" y="4038599"/>
            <a:ext cx="1685301" cy="1661339"/>
          </a:xfrm>
          <a:prstGeom prst="rect">
            <a:avLst/>
          </a:prstGeom>
        </p:spPr>
      </p:pic>
      <p:pic>
        <p:nvPicPr>
          <p:cNvPr id="10" name="Picture 9">
            <a:extLst>
              <a:ext uri="{FF2B5EF4-FFF2-40B4-BE49-F238E27FC236}">
                <a16:creationId xmlns:a16="http://schemas.microsoft.com/office/drawing/2014/main" id="{0CF9F1C2-AE96-5B4B-90D4-E25AEDAB2026}"/>
              </a:ext>
            </a:extLst>
          </p:cNvPr>
          <p:cNvPicPr>
            <a:picLocks noChangeAspect="1"/>
          </p:cNvPicPr>
          <p:nvPr/>
        </p:nvPicPr>
        <p:blipFill>
          <a:blip r:embed="rId9"/>
          <a:stretch>
            <a:fillRect/>
          </a:stretch>
        </p:blipFill>
        <p:spPr>
          <a:xfrm>
            <a:off x="3744013" y="4019840"/>
            <a:ext cx="1558983" cy="1661340"/>
          </a:xfrm>
          <a:prstGeom prst="rect">
            <a:avLst/>
          </a:prstGeom>
        </p:spPr>
      </p:pic>
      <p:pic>
        <p:nvPicPr>
          <p:cNvPr id="11" name="Picture 10">
            <a:extLst>
              <a:ext uri="{FF2B5EF4-FFF2-40B4-BE49-F238E27FC236}">
                <a16:creationId xmlns:a16="http://schemas.microsoft.com/office/drawing/2014/main" id="{DEE9F8CC-0046-F94A-9908-ABC6E79065FD}"/>
              </a:ext>
            </a:extLst>
          </p:cNvPr>
          <p:cNvPicPr>
            <a:picLocks noChangeAspect="1"/>
          </p:cNvPicPr>
          <p:nvPr/>
        </p:nvPicPr>
        <p:blipFill>
          <a:blip r:embed="rId10"/>
          <a:stretch>
            <a:fillRect/>
          </a:stretch>
        </p:blipFill>
        <p:spPr>
          <a:xfrm>
            <a:off x="5302996" y="4001082"/>
            <a:ext cx="1802202" cy="1661340"/>
          </a:xfrm>
          <a:prstGeom prst="rect">
            <a:avLst/>
          </a:prstGeom>
        </p:spPr>
      </p:pic>
      <p:pic>
        <p:nvPicPr>
          <p:cNvPr id="12" name="Picture 11">
            <a:extLst>
              <a:ext uri="{FF2B5EF4-FFF2-40B4-BE49-F238E27FC236}">
                <a16:creationId xmlns:a16="http://schemas.microsoft.com/office/drawing/2014/main" id="{0563683E-BF12-934A-AA63-274AC3544D35}"/>
              </a:ext>
            </a:extLst>
          </p:cNvPr>
          <p:cNvPicPr>
            <a:picLocks noChangeAspect="1"/>
          </p:cNvPicPr>
          <p:nvPr/>
        </p:nvPicPr>
        <p:blipFill>
          <a:blip r:embed="rId11"/>
          <a:stretch>
            <a:fillRect/>
          </a:stretch>
        </p:blipFill>
        <p:spPr>
          <a:xfrm>
            <a:off x="7105198" y="4038597"/>
            <a:ext cx="1673068" cy="1661341"/>
          </a:xfrm>
          <a:prstGeom prst="rect">
            <a:avLst/>
          </a:prstGeom>
        </p:spPr>
      </p:pic>
      <p:sp>
        <p:nvSpPr>
          <p:cNvPr id="13" name="TextBox 12">
            <a:extLst>
              <a:ext uri="{FF2B5EF4-FFF2-40B4-BE49-F238E27FC236}">
                <a16:creationId xmlns:a16="http://schemas.microsoft.com/office/drawing/2014/main" id="{DBF50C13-D0B8-1744-BBFD-021B5E8B5C4F}"/>
              </a:ext>
            </a:extLst>
          </p:cNvPr>
          <p:cNvSpPr txBox="1"/>
          <p:nvPr/>
        </p:nvSpPr>
        <p:spPr>
          <a:xfrm>
            <a:off x="3618411" y="653143"/>
            <a:ext cx="1486304" cy="584775"/>
          </a:xfrm>
          <a:prstGeom prst="rect">
            <a:avLst/>
          </a:prstGeom>
          <a:noFill/>
        </p:spPr>
        <p:txBody>
          <a:bodyPr wrap="none" rtlCol="0">
            <a:spAutoFit/>
          </a:bodyPr>
          <a:lstStyle/>
          <a:p>
            <a:r>
              <a:rPr lang="en-US" sz="3200"/>
              <a:t>Meiosis</a:t>
            </a:r>
          </a:p>
        </p:txBody>
      </p:sp>
    </p:spTree>
    <p:extLst>
      <p:ext uri="{BB962C8B-B14F-4D97-AF65-F5344CB8AC3E}">
        <p14:creationId xmlns:p14="http://schemas.microsoft.com/office/powerpoint/2010/main" val="1731880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DBF50C13-D0B8-1744-BBFD-021B5E8B5C4F}"/>
              </a:ext>
            </a:extLst>
          </p:cNvPr>
          <p:cNvSpPr txBox="1"/>
          <p:nvPr/>
        </p:nvSpPr>
        <p:spPr>
          <a:xfrm>
            <a:off x="4022450" y="1109207"/>
            <a:ext cx="2303836" cy="461665"/>
          </a:xfrm>
          <a:prstGeom prst="rect">
            <a:avLst/>
          </a:prstGeom>
          <a:noFill/>
        </p:spPr>
        <p:txBody>
          <a:bodyPr wrap="none" rtlCol="0">
            <a:spAutoFit/>
          </a:bodyPr>
          <a:lstStyle/>
          <a:p>
            <a:r>
              <a:rPr lang="en-US"/>
              <a:t>Meiosis in Plants</a:t>
            </a:r>
          </a:p>
        </p:txBody>
      </p:sp>
      <p:pic>
        <p:nvPicPr>
          <p:cNvPr id="14" name="Picture 13">
            <a:extLst>
              <a:ext uri="{FF2B5EF4-FFF2-40B4-BE49-F238E27FC236}">
                <a16:creationId xmlns:a16="http://schemas.microsoft.com/office/drawing/2014/main" id="{451F7C99-2ABF-8349-BCFB-2F5D93F08D8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46000" contrast="4000"/>
                    </a14:imgEffect>
                  </a14:imgLayer>
                </a14:imgProps>
              </a:ext>
            </a:extLst>
          </a:blip>
          <a:stretch>
            <a:fillRect/>
          </a:stretch>
        </p:blipFill>
        <p:spPr>
          <a:xfrm rot="10800000">
            <a:off x="2000250" y="1785689"/>
            <a:ext cx="5143500" cy="3857625"/>
          </a:xfrm>
          <a:prstGeom prst="rect">
            <a:avLst/>
          </a:prstGeom>
        </p:spPr>
      </p:pic>
      <p:sp>
        <p:nvSpPr>
          <p:cNvPr id="15" name="Rectangle 14">
            <a:extLst>
              <a:ext uri="{FF2B5EF4-FFF2-40B4-BE49-F238E27FC236}">
                <a16:creationId xmlns:a16="http://schemas.microsoft.com/office/drawing/2014/main" id="{B3AFC4CF-7A92-434C-8545-F7A0019500DB}"/>
              </a:ext>
            </a:extLst>
          </p:cNvPr>
          <p:cNvSpPr/>
          <p:nvPr/>
        </p:nvSpPr>
        <p:spPr>
          <a:xfrm>
            <a:off x="10358999" y="1547788"/>
            <a:ext cx="685800"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8" name="Rectangle 17">
            <a:extLst>
              <a:ext uri="{FF2B5EF4-FFF2-40B4-BE49-F238E27FC236}">
                <a16:creationId xmlns:a16="http://schemas.microsoft.com/office/drawing/2014/main" id="{0BFF3CBB-012A-C14B-B990-6EBCF7CCAD24}"/>
              </a:ext>
            </a:extLst>
          </p:cNvPr>
          <p:cNvSpPr/>
          <p:nvPr/>
        </p:nvSpPr>
        <p:spPr>
          <a:xfrm>
            <a:off x="6816236" y="1665529"/>
            <a:ext cx="685800" cy="13668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9" name="TextBox 18">
            <a:extLst>
              <a:ext uri="{FF2B5EF4-FFF2-40B4-BE49-F238E27FC236}">
                <a16:creationId xmlns:a16="http://schemas.microsoft.com/office/drawing/2014/main" id="{04259EAF-AFED-5D45-AA28-3AA3E56BAA0C}"/>
              </a:ext>
            </a:extLst>
          </p:cNvPr>
          <p:cNvSpPr txBox="1"/>
          <p:nvPr/>
        </p:nvSpPr>
        <p:spPr>
          <a:xfrm>
            <a:off x="734127" y="3351246"/>
            <a:ext cx="1431802" cy="461665"/>
          </a:xfrm>
          <a:prstGeom prst="rect">
            <a:avLst/>
          </a:prstGeom>
          <a:noFill/>
        </p:spPr>
        <p:txBody>
          <a:bodyPr wrap="none" rtlCol="0">
            <a:spAutoFit/>
          </a:bodyPr>
          <a:lstStyle/>
          <a:p>
            <a:r>
              <a:rPr lang="en-US"/>
              <a:t>Sporocyte</a:t>
            </a:r>
          </a:p>
        </p:txBody>
      </p:sp>
      <p:sp>
        <p:nvSpPr>
          <p:cNvPr id="20" name="TextBox 19">
            <a:extLst>
              <a:ext uri="{FF2B5EF4-FFF2-40B4-BE49-F238E27FC236}">
                <a16:creationId xmlns:a16="http://schemas.microsoft.com/office/drawing/2014/main" id="{B3FE70DC-8136-0941-AC1F-CAF6740C7692}"/>
              </a:ext>
            </a:extLst>
          </p:cNvPr>
          <p:cNvSpPr txBox="1"/>
          <p:nvPr/>
        </p:nvSpPr>
        <p:spPr>
          <a:xfrm>
            <a:off x="6447310" y="1890688"/>
            <a:ext cx="902811" cy="461665"/>
          </a:xfrm>
          <a:prstGeom prst="rect">
            <a:avLst/>
          </a:prstGeom>
          <a:noFill/>
        </p:spPr>
        <p:txBody>
          <a:bodyPr wrap="none" rtlCol="0">
            <a:spAutoFit/>
          </a:bodyPr>
          <a:lstStyle/>
          <a:p>
            <a:r>
              <a:rPr lang="en-US"/>
              <a:t>Spore</a:t>
            </a:r>
          </a:p>
        </p:txBody>
      </p:sp>
      <p:sp>
        <p:nvSpPr>
          <p:cNvPr id="21" name="TextBox 20">
            <a:extLst>
              <a:ext uri="{FF2B5EF4-FFF2-40B4-BE49-F238E27FC236}">
                <a16:creationId xmlns:a16="http://schemas.microsoft.com/office/drawing/2014/main" id="{9EF49D7B-AEB0-CB4D-88AD-7B816B428A87}"/>
              </a:ext>
            </a:extLst>
          </p:cNvPr>
          <p:cNvSpPr txBox="1"/>
          <p:nvPr/>
        </p:nvSpPr>
        <p:spPr>
          <a:xfrm>
            <a:off x="6512685" y="2933260"/>
            <a:ext cx="902811" cy="461665"/>
          </a:xfrm>
          <a:prstGeom prst="rect">
            <a:avLst/>
          </a:prstGeom>
          <a:noFill/>
        </p:spPr>
        <p:txBody>
          <a:bodyPr wrap="none" rtlCol="0">
            <a:spAutoFit/>
          </a:bodyPr>
          <a:lstStyle/>
          <a:p>
            <a:r>
              <a:rPr lang="en-US"/>
              <a:t>Spore</a:t>
            </a:r>
          </a:p>
        </p:txBody>
      </p:sp>
      <p:sp>
        <p:nvSpPr>
          <p:cNvPr id="22" name="TextBox 21">
            <a:extLst>
              <a:ext uri="{FF2B5EF4-FFF2-40B4-BE49-F238E27FC236}">
                <a16:creationId xmlns:a16="http://schemas.microsoft.com/office/drawing/2014/main" id="{6947CF0F-461A-0147-BE85-0DCF6E586911}"/>
              </a:ext>
            </a:extLst>
          </p:cNvPr>
          <p:cNvSpPr txBox="1"/>
          <p:nvPr/>
        </p:nvSpPr>
        <p:spPr>
          <a:xfrm>
            <a:off x="6641416" y="3962347"/>
            <a:ext cx="902811" cy="461665"/>
          </a:xfrm>
          <a:prstGeom prst="rect">
            <a:avLst/>
          </a:prstGeom>
          <a:noFill/>
        </p:spPr>
        <p:txBody>
          <a:bodyPr wrap="none" rtlCol="0">
            <a:spAutoFit/>
          </a:bodyPr>
          <a:lstStyle/>
          <a:p>
            <a:r>
              <a:rPr lang="en-US"/>
              <a:t>Spore</a:t>
            </a:r>
          </a:p>
        </p:txBody>
      </p:sp>
      <p:sp>
        <p:nvSpPr>
          <p:cNvPr id="23" name="TextBox 22">
            <a:extLst>
              <a:ext uri="{FF2B5EF4-FFF2-40B4-BE49-F238E27FC236}">
                <a16:creationId xmlns:a16="http://schemas.microsoft.com/office/drawing/2014/main" id="{777F73B4-FC13-B44D-AEEA-D89C39AD5B7C}"/>
              </a:ext>
            </a:extLst>
          </p:cNvPr>
          <p:cNvSpPr txBox="1"/>
          <p:nvPr/>
        </p:nvSpPr>
        <p:spPr>
          <a:xfrm>
            <a:off x="6675910" y="4967313"/>
            <a:ext cx="902811" cy="461665"/>
          </a:xfrm>
          <a:prstGeom prst="rect">
            <a:avLst/>
          </a:prstGeom>
          <a:noFill/>
        </p:spPr>
        <p:txBody>
          <a:bodyPr wrap="none" rtlCol="0">
            <a:spAutoFit/>
          </a:bodyPr>
          <a:lstStyle/>
          <a:p>
            <a:r>
              <a:rPr lang="en-US"/>
              <a:t>Spore</a:t>
            </a:r>
          </a:p>
        </p:txBody>
      </p:sp>
    </p:spTree>
    <p:extLst>
      <p:ext uri="{BB962C8B-B14F-4D97-AF65-F5344CB8AC3E}">
        <p14:creationId xmlns:p14="http://schemas.microsoft.com/office/powerpoint/2010/main" val="17735979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0EA980-167E-544E-9B90-B65E9F862A84}"/>
              </a:ext>
            </a:extLst>
          </p:cNvPr>
          <p:cNvPicPr>
            <a:picLocks noChangeAspect="1"/>
          </p:cNvPicPr>
          <p:nvPr/>
        </p:nvPicPr>
        <p:blipFill>
          <a:blip r:embed="rId2"/>
          <a:stretch>
            <a:fillRect/>
          </a:stretch>
        </p:blipFill>
        <p:spPr>
          <a:xfrm>
            <a:off x="3178152" y="2107288"/>
            <a:ext cx="1357313" cy="1334528"/>
          </a:xfrm>
          <a:prstGeom prst="rect">
            <a:avLst/>
          </a:prstGeom>
        </p:spPr>
      </p:pic>
      <p:pic>
        <p:nvPicPr>
          <p:cNvPr id="4" name="Picture 3">
            <a:extLst>
              <a:ext uri="{FF2B5EF4-FFF2-40B4-BE49-F238E27FC236}">
                <a16:creationId xmlns:a16="http://schemas.microsoft.com/office/drawing/2014/main" id="{D6EB02AC-75AF-9849-907E-EDDA66E244C1}"/>
              </a:ext>
            </a:extLst>
          </p:cNvPr>
          <p:cNvPicPr>
            <a:picLocks noChangeAspect="1"/>
          </p:cNvPicPr>
          <p:nvPr/>
        </p:nvPicPr>
        <p:blipFill>
          <a:blip r:embed="rId3"/>
          <a:stretch>
            <a:fillRect/>
          </a:stretch>
        </p:blipFill>
        <p:spPr>
          <a:xfrm>
            <a:off x="4535465" y="2103015"/>
            <a:ext cx="1302371" cy="1334528"/>
          </a:xfrm>
          <a:prstGeom prst="rect">
            <a:avLst/>
          </a:prstGeom>
        </p:spPr>
      </p:pic>
      <p:pic>
        <p:nvPicPr>
          <p:cNvPr id="5" name="Picture 4">
            <a:extLst>
              <a:ext uri="{FF2B5EF4-FFF2-40B4-BE49-F238E27FC236}">
                <a16:creationId xmlns:a16="http://schemas.microsoft.com/office/drawing/2014/main" id="{19E1EFBF-9D4C-C84C-9DFB-84323C3C6D73}"/>
              </a:ext>
            </a:extLst>
          </p:cNvPr>
          <p:cNvPicPr>
            <a:picLocks noChangeAspect="1"/>
          </p:cNvPicPr>
          <p:nvPr/>
        </p:nvPicPr>
        <p:blipFill>
          <a:blip r:embed="rId4"/>
          <a:stretch>
            <a:fillRect/>
          </a:stretch>
        </p:blipFill>
        <p:spPr>
          <a:xfrm>
            <a:off x="6233635" y="2107130"/>
            <a:ext cx="1302371" cy="1330413"/>
          </a:xfrm>
          <a:prstGeom prst="rect">
            <a:avLst/>
          </a:prstGeom>
        </p:spPr>
      </p:pic>
      <p:pic>
        <p:nvPicPr>
          <p:cNvPr id="6" name="Picture 5">
            <a:extLst>
              <a:ext uri="{FF2B5EF4-FFF2-40B4-BE49-F238E27FC236}">
                <a16:creationId xmlns:a16="http://schemas.microsoft.com/office/drawing/2014/main" id="{E4BF1B16-B599-8642-BFC1-2FE2B429D980}"/>
              </a:ext>
            </a:extLst>
          </p:cNvPr>
          <p:cNvPicPr>
            <a:picLocks noChangeAspect="1"/>
          </p:cNvPicPr>
          <p:nvPr/>
        </p:nvPicPr>
        <p:blipFill>
          <a:blip r:embed="rId5"/>
          <a:stretch>
            <a:fillRect/>
          </a:stretch>
        </p:blipFill>
        <p:spPr>
          <a:xfrm>
            <a:off x="7551300" y="2100801"/>
            <a:ext cx="1333773" cy="1330413"/>
          </a:xfrm>
          <a:prstGeom prst="rect">
            <a:avLst/>
          </a:prstGeom>
        </p:spPr>
      </p:pic>
      <p:pic>
        <p:nvPicPr>
          <p:cNvPr id="7" name="Picture 6">
            <a:extLst>
              <a:ext uri="{FF2B5EF4-FFF2-40B4-BE49-F238E27FC236}">
                <a16:creationId xmlns:a16="http://schemas.microsoft.com/office/drawing/2014/main" id="{CB7A3EB5-F848-5841-9E6C-9551B9E949A9}"/>
              </a:ext>
            </a:extLst>
          </p:cNvPr>
          <p:cNvPicPr>
            <a:picLocks noChangeAspect="1"/>
          </p:cNvPicPr>
          <p:nvPr/>
        </p:nvPicPr>
        <p:blipFill>
          <a:blip r:embed="rId6"/>
          <a:stretch>
            <a:fillRect/>
          </a:stretch>
        </p:blipFill>
        <p:spPr>
          <a:xfrm>
            <a:off x="588238" y="2049346"/>
            <a:ext cx="1302371" cy="1343071"/>
          </a:xfrm>
          <a:prstGeom prst="rect">
            <a:avLst/>
          </a:prstGeom>
        </p:spPr>
      </p:pic>
      <p:sp>
        <p:nvSpPr>
          <p:cNvPr id="13" name="TextBox 12">
            <a:extLst>
              <a:ext uri="{FF2B5EF4-FFF2-40B4-BE49-F238E27FC236}">
                <a16:creationId xmlns:a16="http://schemas.microsoft.com/office/drawing/2014/main" id="{DBF50C13-D0B8-1744-BBFD-021B5E8B5C4F}"/>
              </a:ext>
            </a:extLst>
          </p:cNvPr>
          <p:cNvSpPr txBox="1"/>
          <p:nvPr/>
        </p:nvSpPr>
        <p:spPr>
          <a:xfrm>
            <a:off x="3911975" y="852882"/>
            <a:ext cx="1338828" cy="461665"/>
          </a:xfrm>
          <a:prstGeom prst="rect">
            <a:avLst/>
          </a:prstGeom>
          <a:noFill/>
        </p:spPr>
        <p:txBody>
          <a:bodyPr wrap="none" rtlCol="0">
            <a:spAutoFit/>
          </a:bodyPr>
          <a:lstStyle/>
          <a:p>
            <a:r>
              <a:rPr lang="en-US"/>
              <a:t>Meiosis I</a:t>
            </a:r>
          </a:p>
        </p:txBody>
      </p:sp>
      <p:pic>
        <p:nvPicPr>
          <p:cNvPr id="8" name="Picture 7">
            <a:extLst>
              <a:ext uri="{FF2B5EF4-FFF2-40B4-BE49-F238E27FC236}">
                <a16:creationId xmlns:a16="http://schemas.microsoft.com/office/drawing/2014/main" id="{A3C7B280-9584-C548-BEE4-2C4ABD9A8DC1}"/>
              </a:ext>
            </a:extLst>
          </p:cNvPr>
          <p:cNvPicPr>
            <a:picLocks noChangeAspect="1"/>
          </p:cNvPicPr>
          <p:nvPr/>
        </p:nvPicPr>
        <p:blipFill>
          <a:blip r:embed="rId7"/>
          <a:stretch>
            <a:fillRect/>
          </a:stretch>
        </p:blipFill>
        <p:spPr>
          <a:xfrm>
            <a:off x="200955" y="3606467"/>
            <a:ext cx="2162175" cy="1352550"/>
          </a:xfrm>
          <a:prstGeom prst="rect">
            <a:avLst/>
          </a:prstGeom>
        </p:spPr>
      </p:pic>
      <p:pic>
        <p:nvPicPr>
          <p:cNvPr id="9" name="Picture 8">
            <a:extLst>
              <a:ext uri="{FF2B5EF4-FFF2-40B4-BE49-F238E27FC236}">
                <a16:creationId xmlns:a16="http://schemas.microsoft.com/office/drawing/2014/main" id="{E1ED79D6-34CD-D54B-AB62-56E586A124A6}"/>
              </a:ext>
            </a:extLst>
          </p:cNvPr>
          <p:cNvPicPr>
            <a:picLocks noChangeAspect="1"/>
          </p:cNvPicPr>
          <p:nvPr/>
        </p:nvPicPr>
        <p:blipFill>
          <a:blip r:embed="rId8"/>
          <a:stretch>
            <a:fillRect/>
          </a:stretch>
        </p:blipFill>
        <p:spPr>
          <a:xfrm>
            <a:off x="6790852" y="3558853"/>
            <a:ext cx="1490309" cy="2145323"/>
          </a:xfrm>
          <a:prstGeom prst="rect">
            <a:avLst/>
          </a:prstGeom>
        </p:spPr>
      </p:pic>
      <p:sp>
        <p:nvSpPr>
          <p:cNvPr id="12" name="TextBox 11">
            <a:extLst>
              <a:ext uri="{FF2B5EF4-FFF2-40B4-BE49-F238E27FC236}">
                <a16:creationId xmlns:a16="http://schemas.microsoft.com/office/drawing/2014/main" id="{8F4ED2D6-F885-7C4F-84D9-212A2AC4AEC5}"/>
              </a:ext>
            </a:extLst>
          </p:cNvPr>
          <p:cNvSpPr txBox="1"/>
          <p:nvPr/>
        </p:nvSpPr>
        <p:spPr>
          <a:xfrm>
            <a:off x="3238807" y="4545695"/>
            <a:ext cx="1246976" cy="646331"/>
          </a:xfrm>
          <a:prstGeom prst="rect">
            <a:avLst/>
          </a:prstGeom>
          <a:noFill/>
        </p:spPr>
        <p:txBody>
          <a:bodyPr wrap="square" rtlCol="0">
            <a:spAutoFit/>
          </a:bodyPr>
          <a:lstStyle/>
          <a:p>
            <a:r>
              <a:rPr lang="en-US" sz="1800"/>
              <a:t>Crossing Over</a:t>
            </a:r>
          </a:p>
        </p:txBody>
      </p:sp>
      <p:sp>
        <p:nvSpPr>
          <p:cNvPr id="15" name="TextBox 14">
            <a:extLst>
              <a:ext uri="{FF2B5EF4-FFF2-40B4-BE49-F238E27FC236}">
                <a16:creationId xmlns:a16="http://schemas.microsoft.com/office/drawing/2014/main" id="{FE224543-2D62-5C4B-A0BA-52F2D06F4C19}"/>
              </a:ext>
            </a:extLst>
          </p:cNvPr>
          <p:cNvSpPr txBox="1"/>
          <p:nvPr/>
        </p:nvSpPr>
        <p:spPr>
          <a:xfrm>
            <a:off x="4546897" y="4536904"/>
            <a:ext cx="1357313" cy="646331"/>
          </a:xfrm>
          <a:prstGeom prst="rect">
            <a:avLst/>
          </a:prstGeom>
          <a:noFill/>
        </p:spPr>
        <p:txBody>
          <a:bodyPr wrap="square" rtlCol="0">
            <a:spAutoFit/>
          </a:bodyPr>
          <a:lstStyle/>
          <a:p>
            <a:r>
              <a:rPr lang="en-US" sz="1800"/>
              <a:t>Independent Assortment</a:t>
            </a:r>
          </a:p>
        </p:txBody>
      </p:sp>
      <p:sp>
        <p:nvSpPr>
          <p:cNvPr id="10" name="TextBox 9">
            <a:extLst>
              <a:ext uri="{FF2B5EF4-FFF2-40B4-BE49-F238E27FC236}">
                <a16:creationId xmlns:a16="http://schemas.microsoft.com/office/drawing/2014/main" id="{E68A136F-5AE8-BC43-8949-5F3A8406A008}"/>
              </a:ext>
            </a:extLst>
          </p:cNvPr>
          <p:cNvSpPr txBox="1"/>
          <p:nvPr/>
        </p:nvSpPr>
        <p:spPr>
          <a:xfrm>
            <a:off x="3585604" y="1712658"/>
            <a:ext cx="1834156" cy="415498"/>
          </a:xfrm>
          <a:prstGeom prst="rect">
            <a:avLst/>
          </a:prstGeom>
          <a:noFill/>
        </p:spPr>
        <p:txBody>
          <a:bodyPr wrap="none" rtlCol="0">
            <a:spAutoFit/>
          </a:bodyPr>
          <a:lstStyle/>
          <a:p>
            <a:r>
              <a:rPr lang="en-US" sz="2100"/>
              <a:t>Recombination</a:t>
            </a:r>
            <a:endParaRPr lang="en-US" sz="1800"/>
          </a:p>
        </p:txBody>
      </p:sp>
      <p:sp>
        <p:nvSpPr>
          <p:cNvPr id="16" name="TextBox 15">
            <a:extLst>
              <a:ext uri="{FF2B5EF4-FFF2-40B4-BE49-F238E27FC236}">
                <a16:creationId xmlns:a16="http://schemas.microsoft.com/office/drawing/2014/main" id="{A9C687B4-E7F0-8940-B50F-F5994E77CCF0}"/>
              </a:ext>
            </a:extLst>
          </p:cNvPr>
          <p:cNvSpPr txBox="1"/>
          <p:nvPr/>
        </p:nvSpPr>
        <p:spPr>
          <a:xfrm>
            <a:off x="674445" y="1656931"/>
            <a:ext cx="1430200" cy="415498"/>
          </a:xfrm>
          <a:prstGeom prst="rect">
            <a:avLst/>
          </a:prstGeom>
          <a:noFill/>
        </p:spPr>
        <p:txBody>
          <a:bodyPr wrap="none" rtlCol="0">
            <a:spAutoFit/>
          </a:bodyPr>
          <a:lstStyle/>
          <a:p>
            <a:r>
              <a:rPr lang="en-US" sz="2100"/>
              <a:t>Replication</a:t>
            </a:r>
            <a:endParaRPr lang="en-US" sz="1800"/>
          </a:p>
        </p:txBody>
      </p:sp>
      <p:sp>
        <p:nvSpPr>
          <p:cNvPr id="17" name="TextBox 16">
            <a:extLst>
              <a:ext uri="{FF2B5EF4-FFF2-40B4-BE49-F238E27FC236}">
                <a16:creationId xmlns:a16="http://schemas.microsoft.com/office/drawing/2014/main" id="{53BB6832-8F59-1E42-9C50-89EF82E7D196}"/>
              </a:ext>
            </a:extLst>
          </p:cNvPr>
          <p:cNvSpPr txBox="1"/>
          <p:nvPr/>
        </p:nvSpPr>
        <p:spPr>
          <a:xfrm>
            <a:off x="6787697" y="1708386"/>
            <a:ext cx="1473480" cy="415498"/>
          </a:xfrm>
          <a:prstGeom prst="rect">
            <a:avLst/>
          </a:prstGeom>
          <a:noFill/>
        </p:spPr>
        <p:txBody>
          <a:bodyPr wrap="none" rtlCol="0">
            <a:spAutoFit/>
          </a:bodyPr>
          <a:lstStyle/>
          <a:p>
            <a:r>
              <a:rPr lang="en-US" sz="2100"/>
              <a:t>Segregation</a:t>
            </a:r>
            <a:endParaRPr lang="en-US" sz="1800"/>
          </a:p>
        </p:txBody>
      </p:sp>
      <p:sp>
        <p:nvSpPr>
          <p:cNvPr id="18" name="TextBox 17">
            <a:extLst>
              <a:ext uri="{FF2B5EF4-FFF2-40B4-BE49-F238E27FC236}">
                <a16:creationId xmlns:a16="http://schemas.microsoft.com/office/drawing/2014/main" id="{EAF3E95A-A2C5-B74D-8EA0-26A506B4FA2F}"/>
              </a:ext>
            </a:extLst>
          </p:cNvPr>
          <p:cNvSpPr txBox="1"/>
          <p:nvPr/>
        </p:nvSpPr>
        <p:spPr>
          <a:xfrm>
            <a:off x="3189584" y="3441815"/>
            <a:ext cx="1513535" cy="646331"/>
          </a:xfrm>
          <a:prstGeom prst="rect">
            <a:avLst/>
          </a:prstGeom>
          <a:noFill/>
        </p:spPr>
        <p:txBody>
          <a:bodyPr wrap="square" rtlCol="0">
            <a:spAutoFit/>
          </a:bodyPr>
          <a:lstStyle/>
          <a:p>
            <a:r>
              <a:rPr lang="en-US" sz="1800"/>
              <a:t>Homologues pair</a:t>
            </a:r>
          </a:p>
        </p:txBody>
      </p:sp>
      <p:sp>
        <p:nvSpPr>
          <p:cNvPr id="11" name="Rectangle 10">
            <a:extLst>
              <a:ext uri="{FF2B5EF4-FFF2-40B4-BE49-F238E27FC236}">
                <a16:creationId xmlns:a16="http://schemas.microsoft.com/office/drawing/2014/main" id="{1F4D1A1C-8A53-6B4C-B86C-466ECF73BC3D}"/>
              </a:ext>
            </a:extLst>
          </p:cNvPr>
          <p:cNvSpPr/>
          <p:nvPr/>
        </p:nvSpPr>
        <p:spPr>
          <a:xfrm>
            <a:off x="4546898" y="3484396"/>
            <a:ext cx="1290938" cy="923330"/>
          </a:xfrm>
          <a:prstGeom prst="rect">
            <a:avLst/>
          </a:prstGeom>
        </p:spPr>
        <p:txBody>
          <a:bodyPr wrap="square">
            <a:spAutoFit/>
          </a:bodyPr>
          <a:lstStyle/>
          <a:p>
            <a:r>
              <a:rPr lang="en-US" sz="1800"/>
              <a:t>Then they assemble at cell center</a:t>
            </a:r>
          </a:p>
        </p:txBody>
      </p:sp>
      <p:sp>
        <p:nvSpPr>
          <p:cNvPr id="19" name="Rectangle 18">
            <a:extLst>
              <a:ext uri="{FF2B5EF4-FFF2-40B4-BE49-F238E27FC236}">
                <a16:creationId xmlns:a16="http://schemas.microsoft.com/office/drawing/2014/main" id="{F8B7F5A8-6204-E040-B1EC-8B46A319DD30}"/>
              </a:ext>
            </a:extLst>
          </p:cNvPr>
          <p:cNvSpPr/>
          <p:nvPr/>
        </p:nvSpPr>
        <p:spPr>
          <a:xfrm>
            <a:off x="159020" y="1365914"/>
            <a:ext cx="2483549" cy="4385876"/>
          </a:xfrm>
          <a:prstGeom prst="rect">
            <a:avLst/>
          </a:prstGeom>
          <a:noFill/>
          <a:ln w="38100">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0" name="Rectangle 19">
            <a:extLst>
              <a:ext uri="{FF2B5EF4-FFF2-40B4-BE49-F238E27FC236}">
                <a16:creationId xmlns:a16="http://schemas.microsoft.com/office/drawing/2014/main" id="{2867978F-D277-1B4E-80F3-1330B78E1FB4}"/>
              </a:ext>
            </a:extLst>
          </p:cNvPr>
          <p:cNvSpPr/>
          <p:nvPr/>
        </p:nvSpPr>
        <p:spPr>
          <a:xfrm>
            <a:off x="3055648" y="1365914"/>
            <a:ext cx="2959634" cy="4385876"/>
          </a:xfrm>
          <a:prstGeom prst="rect">
            <a:avLst/>
          </a:prstGeom>
          <a:noFill/>
          <a:ln w="38100">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1" name="Rectangle 20">
            <a:extLst>
              <a:ext uri="{FF2B5EF4-FFF2-40B4-BE49-F238E27FC236}">
                <a16:creationId xmlns:a16="http://schemas.microsoft.com/office/drawing/2014/main" id="{99A6D0EA-485D-7D4D-8B77-F51C8AF5047C}"/>
              </a:ext>
            </a:extLst>
          </p:cNvPr>
          <p:cNvSpPr/>
          <p:nvPr/>
        </p:nvSpPr>
        <p:spPr>
          <a:xfrm>
            <a:off x="6182937" y="1365914"/>
            <a:ext cx="2802044" cy="4385876"/>
          </a:xfrm>
          <a:prstGeom prst="rect">
            <a:avLst/>
          </a:prstGeom>
          <a:noFill/>
          <a:ln w="38100">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118299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2551491-96C3-2D4C-8132-72AD5A8A1B3A}"/>
              </a:ext>
            </a:extLst>
          </p:cNvPr>
          <p:cNvPicPr>
            <a:picLocks noChangeAspect="1"/>
          </p:cNvPicPr>
          <p:nvPr/>
        </p:nvPicPr>
        <p:blipFill>
          <a:blip r:embed="rId2"/>
          <a:stretch>
            <a:fillRect/>
          </a:stretch>
        </p:blipFill>
        <p:spPr>
          <a:xfrm>
            <a:off x="134264" y="1420129"/>
            <a:ext cx="1302371" cy="1246004"/>
          </a:xfrm>
          <a:prstGeom prst="rect">
            <a:avLst/>
          </a:prstGeom>
        </p:spPr>
      </p:pic>
      <p:pic>
        <p:nvPicPr>
          <p:cNvPr id="9" name="Picture 8">
            <a:extLst>
              <a:ext uri="{FF2B5EF4-FFF2-40B4-BE49-F238E27FC236}">
                <a16:creationId xmlns:a16="http://schemas.microsoft.com/office/drawing/2014/main" id="{8E9589B2-7779-7B4C-817E-C01A398760D4}"/>
              </a:ext>
            </a:extLst>
          </p:cNvPr>
          <p:cNvPicPr>
            <a:picLocks noChangeAspect="1"/>
          </p:cNvPicPr>
          <p:nvPr/>
        </p:nvPicPr>
        <p:blipFill>
          <a:blip r:embed="rId3"/>
          <a:stretch>
            <a:fillRect/>
          </a:stretch>
        </p:blipFill>
        <p:spPr>
          <a:xfrm>
            <a:off x="1449698" y="1420129"/>
            <a:ext cx="1263976" cy="1246004"/>
          </a:xfrm>
          <a:prstGeom prst="rect">
            <a:avLst/>
          </a:prstGeom>
        </p:spPr>
      </p:pic>
      <p:pic>
        <p:nvPicPr>
          <p:cNvPr id="10" name="Picture 9">
            <a:extLst>
              <a:ext uri="{FF2B5EF4-FFF2-40B4-BE49-F238E27FC236}">
                <a16:creationId xmlns:a16="http://schemas.microsoft.com/office/drawing/2014/main" id="{0CF9F1C2-AE96-5B4B-90D4-E25AEDAB2026}"/>
              </a:ext>
            </a:extLst>
          </p:cNvPr>
          <p:cNvPicPr>
            <a:picLocks noChangeAspect="1"/>
          </p:cNvPicPr>
          <p:nvPr/>
        </p:nvPicPr>
        <p:blipFill>
          <a:blip r:embed="rId4"/>
          <a:stretch>
            <a:fillRect/>
          </a:stretch>
        </p:blipFill>
        <p:spPr>
          <a:xfrm>
            <a:off x="2713674" y="1406058"/>
            <a:ext cx="1169237" cy="1246005"/>
          </a:xfrm>
          <a:prstGeom prst="rect">
            <a:avLst/>
          </a:prstGeom>
        </p:spPr>
      </p:pic>
      <p:pic>
        <p:nvPicPr>
          <p:cNvPr id="11" name="Picture 10">
            <a:extLst>
              <a:ext uri="{FF2B5EF4-FFF2-40B4-BE49-F238E27FC236}">
                <a16:creationId xmlns:a16="http://schemas.microsoft.com/office/drawing/2014/main" id="{DEE9F8CC-0046-F94A-9908-ABC6E79065FD}"/>
              </a:ext>
            </a:extLst>
          </p:cNvPr>
          <p:cNvPicPr>
            <a:picLocks noChangeAspect="1"/>
          </p:cNvPicPr>
          <p:nvPr/>
        </p:nvPicPr>
        <p:blipFill>
          <a:blip r:embed="rId5"/>
          <a:stretch>
            <a:fillRect/>
          </a:stretch>
        </p:blipFill>
        <p:spPr>
          <a:xfrm>
            <a:off x="3882910" y="1391990"/>
            <a:ext cx="1351652" cy="1246005"/>
          </a:xfrm>
          <a:prstGeom prst="rect">
            <a:avLst/>
          </a:prstGeom>
        </p:spPr>
      </p:pic>
      <p:sp>
        <p:nvSpPr>
          <p:cNvPr id="13" name="TextBox 12">
            <a:extLst>
              <a:ext uri="{FF2B5EF4-FFF2-40B4-BE49-F238E27FC236}">
                <a16:creationId xmlns:a16="http://schemas.microsoft.com/office/drawing/2014/main" id="{DBF50C13-D0B8-1744-BBFD-021B5E8B5C4F}"/>
              </a:ext>
            </a:extLst>
          </p:cNvPr>
          <p:cNvSpPr txBox="1"/>
          <p:nvPr/>
        </p:nvSpPr>
        <p:spPr>
          <a:xfrm>
            <a:off x="3909439" y="953409"/>
            <a:ext cx="1441420" cy="461665"/>
          </a:xfrm>
          <a:prstGeom prst="rect">
            <a:avLst/>
          </a:prstGeom>
          <a:noFill/>
        </p:spPr>
        <p:txBody>
          <a:bodyPr wrap="none" rtlCol="0">
            <a:spAutoFit/>
          </a:bodyPr>
          <a:lstStyle/>
          <a:p>
            <a:r>
              <a:rPr lang="en-US"/>
              <a:t>Meiosis II</a:t>
            </a:r>
          </a:p>
        </p:txBody>
      </p:sp>
      <p:pic>
        <p:nvPicPr>
          <p:cNvPr id="2" name="Picture 1">
            <a:extLst>
              <a:ext uri="{FF2B5EF4-FFF2-40B4-BE49-F238E27FC236}">
                <a16:creationId xmlns:a16="http://schemas.microsoft.com/office/drawing/2014/main" id="{54188B22-4FC7-0849-BA20-CD92EB1A39F4}"/>
              </a:ext>
            </a:extLst>
          </p:cNvPr>
          <p:cNvPicPr>
            <a:picLocks noChangeAspect="1"/>
          </p:cNvPicPr>
          <p:nvPr/>
        </p:nvPicPr>
        <p:blipFill>
          <a:blip r:embed="rId6"/>
          <a:stretch>
            <a:fillRect/>
          </a:stretch>
        </p:blipFill>
        <p:spPr>
          <a:xfrm>
            <a:off x="6057900" y="2218729"/>
            <a:ext cx="2959457" cy="3494435"/>
          </a:xfrm>
          <a:prstGeom prst="rect">
            <a:avLst/>
          </a:prstGeom>
        </p:spPr>
      </p:pic>
      <p:pic>
        <p:nvPicPr>
          <p:cNvPr id="14" name="Picture 13">
            <a:extLst>
              <a:ext uri="{FF2B5EF4-FFF2-40B4-BE49-F238E27FC236}">
                <a16:creationId xmlns:a16="http://schemas.microsoft.com/office/drawing/2014/main" id="{CD764BD2-507B-A14A-B8B4-1EB0AA08D225}"/>
              </a:ext>
            </a:extLst>
          </p:cNvPr>
          <p:cNvPicPr>
            <a:picLocks noChangeAspect="1"/>
          </p:cNvPicPr>
          <p:nvPr/>
        </p:nvPicPr>
        <p:blipFill>
          <a:blip r:embed="rId7"/>
          <a:stretch>
            <a:fillRect/>
          </a:stretch>
        </p:blipFill>
        <p:spPr>
          <a:xfrm>
            <a:off x="5234561" y="1420127"/>
            <a:ext cx="1254801" cy="1246006"/>
          </a:xfrm>
          <a:prstGeom prst="rect">
            <a:avLst/>
          </a:prstGeom>
        </p:spPr>
      </p:pic>
    </p:spTree>
    <p:extLst>
      <p:ext uri="{BB962C8B-B14F-4D97-AF65-F5344CB8AC3E}">
        <p14:creationId xmlns:p14="http://schemas.microsoft.com/office/powerpoint/2010/main" val="8613180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7743B0-6BBB-A94A-8C61-9030DE19F7F4}"/>
              </a:ext>
            </a:extLst>
          </p:cNvPr>
          <p:cNvSpPr txBox="1"/>
          <p:nvPr/>
        </p:nvSpPr>
        <p:spPr>
          <a:xfrm>
            <a:off x="267379" y="304800"/>
            <a:ext cx="3352800" cy="1446550"/>
          </a:xfrm>
          <a:prstGeom prst="rect">
            <a:avLst/>
          </a:prstGeom>
          <a:noFill/>
        </p:spPr>
        <p:txBody>
          <a:bodyPr wrap="square" rtlCol="0">
            <a:spAutoFit/>
          </a:bodyPr>
          <a:lstStyle/>
          <a:p>
            <a:r>
              <a:rPr lang="en-US" sz="4400"/>
              <a:t>End of Jan. 17 Lecture</a:t>
            </a:r>
          </a:p>
        </p:txBody>
      </p:sp>
      <p:pic>
        <p:nvPicPr>
          <p:cNvPr id="6" name="Picture 5">
            <a:extLst>
              <a:ext uri="{FF2B5EF4-FFF2-40B4-BE49-F238E27FC236}">
                <a16:creationId xmlns:a16="http://schemas.microsoft.com/office/drawing/2014/main" id="{1E6B090C-6A87-674B-BE96-1E2C982ADF65}"/>
              </a:ext>
            </a:extLst>
          </p:cNvPr>
          <p:cNvPicPr>
            <a:picLocks noChangeAspect="1"/>
          </p:cNvPicPr>
          <p:nvPr/>
        </p:nvPicPr>
        <p:blipFill>
          <a:blip r:embed="rId3"/>
          <a:stretch>
            <a:fillRect/>
          </a:stretch>
        </p:blipFill>
        <p:spPr>
          <a:xfrm rot="5400000" flipV="1">
            <a:off x="2962253" y="676253"/>
            <a:ext cx="6858000" cy="5505494"/>
          </a:xfrm>
          <a:prstGeom prst="rect">
            <a:avLst/>
          </a:prstGeom>
        </p:spPr>
      </p:pic>
    </p:spTree>
    <p:extLst>
      <p:ext uri="{BB962C8B-B14F-4D97-AF65-F5344CB8AC3E}">
        <p14:creationId xmlns:p14="http://schemas.microsoft.com/office/powerpoint/2010/main" val="3354480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AB7E61-0F33-4A40-9637-E82C8054EF87}"/>
              </a:ext>
            </a:extLst>
          </p:cNvPr>
          <p:cNvPicPr>
            <a:picLocks noChangeAspect="1"/>
          </p:cNvPicPr>
          <p:nvPr/>
        </p:nvPicPr>
        <p:blipFill>
          <a:blip r:embed="rId2"/>
          <a:stretch>
            <a:fillRect/>
          </a:stretch>
        </p:blipFill>
        <p:spPr>
          <a:xfrm>
            <a:off x="533400" y="2590800"/>
            <a:ext cx="5132129" cy="4038600"/>
          </a:xfrm>
          <a:prstGeom prst="rect">
            <a:avLst/>
          </a:prstGeom>
        </p:spPr>
      </p:pic>
      <p:pic>
        <p:nvPicPr>
          <p:cNvPr id="4" name="Picture 3">
            <a:extLst>
              <a:ext uri="{FF2B5EF4-FFF2-40B4-BE49-F238E27FC236}">
                <a16:creationId xmlns:a16="http://schemas.microsoft.com/office/drawing/2014/main" id="{36A3DAA8-0972-E147-9BA9-788B899DB6CE}"/>
              </a:ext>
            </a:extLst>
          </p:cNvPr>
          <p:cNvPicPr>
            <a:picLocks noChangeAspect="1"/>
          </p:cNvPicPr>
          <p:nvPr/>
        </p:nvPicPr>
        <p:blipFill>
          <a:blip r:embed="rId3"/>
          <a:stretch>
            <a:fillRect/>
          </a:stretch>
        </p:blipFill>
        <p:spPr>
          <a:xfrm>
            <a:off x="4876800" y="228600"/>
            <a:ext cx="3571907" cy="2408237"/>
          </a:xfrm>
          <a:prstGeom prst="rect">
            <a:avLst/>
          </a:prstGeom>
        </p:spPr>
      </p:pic>
      <p:sp>
        <p:nvSpPr>
          <p:cNvPr id="5" name="Rectangle 4">
            <a:extLst>
              <a:ext uri="{FF2B5EF4-FFF2-40B4-BE49-F238E27FC236}">
                <a16:creationId xmlns:a16="http://schemas.microsoft.com/office/drawing/2014/main" id="{B719DE72-6B6E-0845-8E4A-3B23B6F43BA7}"/>
              </a:ext>
            </a:extLst>
          </p:cNvPr>
          <p:cNvSpPr/>
          <p:nvPr/>
        </p:nvSpPr>
        <p:spPr>
          <a:xfrm>
            <a:off x="1880801" y="1752600"/>
            <a:ext cx="2985113" cy="461665"/>
          </a:xfrm>
          <a:prstGeom prst="rect">
            <a:avLst/>
          </a:prstGeom>
        </p:spPr>
        <p:txBody>
          <a:bodyPr wrap="none">
            <a:spAutoFit/>
          </a:bodyPr>
          <a:lstStyle/>
          <a:p>
            <a:r>
              <a:rPr lang="en-US" altLang="en-US" i="1"/>
              <a:t>Polystichum</a:t>
            </a:r>
            <a:r>
              <a:rPr lang="en-US" altLang="en-US"/>
              <a:t>, monolete</a:t>
            </a:r>
            <a:endParaRPr lang="en-US"/>
          </a:p>
        </p:txBody>
      </p:sp>
      <p:sp>
        <p:nvSpPr>
          <p:cNvPr id="6" name="Rectangle 5">
            <a:extLst>
              <a:ext uri="{FF2B5EF4-FFF2-40B4-BE49-F238E27FC236}">
                <a16:creationId xmlns:a16="http://schemas.microsoft.com/office/drawing/2014/main" id="{5A378E02-3B21-6243-9B2C-53D1AA877496}"/>
              </a:ext>
            </a:extLst>
          </p:cNvPr>
          <p:cNvSpPr/>
          <p:nvPr/>
        </p:nvSpPr>
        <p:spPr>
          <a:xfrm>
            <a:off x="1880800" y="717203"/>
            <a:ext cx="2266967" cy="461665"/>
          </a:xfrm>
          <a:prstGeom prst="rect">
            <a:avLst/>
          </a:prstGeom>
        </p:spPr>
        <p:txBody>
          <a:bodyPr wrap="none">
            <a:spAutoFit/>
          </a:bodyPr>
          <a:lstStyle/>
          <a:p>
            <a:r>
              <a:rPr lang="en-US" altLang="en-US" i="1"/>
              <a:t>Adiantum</a:t>
            </a:r>
            <a:r>
              <a:rPr lang="en-US" altLang="en-US"/>
              <a:t>, trilete</a:t>
            </a:r>
            <a:endParaRPr lang="en-US"/>
          </a:p>
        </p:txBody>
      </p:sp>
      <p:sp>
        <p:nvSpPr>
          <p:cNvPr id="8" name="Rectangle 7">
            <a:extLst>
              <a:ext uri="{FF2B5EF4-FFF2-40B4-BE49-F238E27FC236}">
                <a16:creationId xmlns:a16="http://schemas.microsoft.com/office/drawing/2014/main" id="{79DDFB0E-1663-1647-B52F-17B599D546FC}"/>
              </a:ext>
            </a:extLst>
          </p:cNvPr>
          <p:cNvSpPr/>
          <p:nvPr/>
        </p:nvSpPr>
        <p:spPr>
          <a:xfrm>
            <a:off x="21771" y="50893"/>
            <a:ext cx="1664238" cy="461665"/>
          </a:xfrm>
          <a:prstGeom prst="rect">
            <a:avLst/>
          </a:prstGeom>
        </p:spPr>
        <p:txBody>
          <a:bodyPr wrap="none">
            <a:spAutoFit/>
          </a:bodyPr>
          <a:lstStyle/>
          <a:p>
            <a:r>
              <a:rPr lang="en-US" altLang="en-US"/>
              <a:t>Fern Spores</a:t>
            </a:r>
            <a:endParaRPr lang="en-US"/>
          </a:p>
        </p:txBody>
      </p:sp>
      <p:sp>
        <p:nvSpPr>
          <p:cNvPr id="9" name="TextBox 8">
            <a:extLst>
              <a:ext uri="{FF2B5EF4-FFF2-40B4-BE49-F238E27FC236}">
                <a16:creationId xmlns:a16="http://schemas.microsoft.com/office/drawing/2014/main" id="{80799E2F-5C50-E741-A3F5-CE760BC80D45}"/>
              </a:ext>
            </a:extLst>
          </p:cNvPr>
          <p:cNvSpPr txBox="1"/>
          <p:nvPr/>
        </p:nvSpPr>
        <p:spPr>
          <a:xfrm>
            <a:off x="4865675" y="5257800"/>
            <a:ext cx="3583032" cy="461665"/>
          </a:xfrm>
          <a:prstGeom prst="rect">
            <a:avLst/>
          </a:prstGeom>
          <a:noFill/>
        </p:spPr>
        <p:txBody>
          <a:bodyPr wrap="none" rtlCol="0">
            <a:spAutoFit/>
          </a:bodyPr>
          <a:lstStyle/>
          <a:p>
            <a:r>
              <a:rPr lang="en-US"/>
              <a:t>Spore size and genome size</a:t>
            </a:r>
          </a:p>
        </p:txBody>
      </p:sp>
      <p:sp>
        <p:nvSpPr>
          <p:cNvPr id="10" name="TextBox 9">
            <a:extLst>
              <a:ext uri="{FF2B5EF4-FFF2-40B4-BE49-F238E27FC236}">
                <a16:creationId xmlns:a16="http://schemas.microsoft.com/office/drawing/2014/main" id="{B5048FE0-54BA-FC4C-81A3-6778A7B7B07B}"/>
              </a:ext>
            </a:extLst>
          </p:cNvPr>
          <p:cNvSpPr txBox="1"/>
          <p:nvPr/>
        </p:nvSpPr>
        <p:spPr>
          <a:xfrm>
            <a:off x="588910" y="1198048"/>
            <a:ext cx="1680268" cy="461665"/>
          </a:xfrm>
          <a:prstGeom prst="rect">
            <a:avLst/>
          </a:prstGeom>
          <a:noFill/>
        </p:spPr>
        <p:txBody>
          <a:bodyPr wrap="none" rtlCol="0">
            <a:spAutoFit/>
          </a:bodyPr>
          <a:lstStyle/>
          <a:p>
            <a:r>
              <a:rPr lang="en-US"/>
              <a:t>Spore shape</a:t>
            </a:r>
          </a:p>
        </p:txBody>
      </p:sp>
    </p:spTree>
    <p:extLst>
      <p:ext uri="{BB962C8B-B14F-4D97-AF65-F5344CB8AC3E}">
        <p14:creationId xmlns:p14="http://schemas.microsoft.com/office/powerpoint/2010/main" val="3689189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8598E99-ECAC-1E48-8D69-45291132438B}"/>
              </a:ext>
            </a:extLst>
          </p:cNvPr>
          <p:cNvPicPr>
            <a:picLocks noChangeAspect="1"/>
          </p:cNvPicPr>
          <p:nvPr/>
        </p:nvPicPr>
        <p:blipFill>
          <a:blip r:embed="rId2"/>
          <a:stretch>
            <a:fillRect/>
          </a:stretch>
        </p:blipFill>
        <p:spPr>
          <a:xfrm>
            <a:off x="2987677" y="699647"/>
            <a:ext cx="7391400" cy="5511945"/>
          </a:xfrm>
          <a:prstGeom prst="rect">
            <a:avLst/>
          </a:prstGeom>
        </p:spPr>
      </p:pic>
      <p:pic>
        <p:nvPicPr>
          <p:cNvPr id="4" name="Picture 9">
            <a:extLst>
              <a:ext uri="{FF2B5EF4-FFF2-40B4-BE49-F238E27FC236}">
                <a16:creationId xmlns:a16="http://schemas.microsoft.com/office/drawing/2014/main" id="{92DA5A01-C330-FC41-9E2D-CBF3AB4A0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914" y="3437730"/>
            <a:ext cx="2530478" cy="28597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0">
            <a:extLst>
              <a:ext uri="{FF2B5EF4-FFF2-40B4-BE49-F238E27FC236}">
                <a16:creationId xmlns:a16="http://schemas.microsoft.com/office/drawing/2014/main" id="{A29C6253-0E19-1D4B-97FE-9243EE084F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914" y="560549"/>
            <a:ext cx="2530478" cy="1897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12">
            <a:extLst>
              <a:ext uri="{FF2B5EF4-FFF2-40B4-BE49-F238E27FC236}">
                <a16:creationId xmlns:a16="http://schemas.microsoft.com/office/drawing/2014/main" id="{92B29925-CE43-D04C-B7C9-6DDABE810B03}"/>
              </a:ext>
            </a:extLst>
          </p:cNvPr>
          <p:cNvSpPr txBox="1">
            <a:spLocks noChangeArrowheads="1"/>
          </p:cNvSpPr>
          <p:nvPr/>
        </p:nvSpPr>
        <p:spPr bwMode="auto">
          <a:xfrm>
            <a:off x="774914" y="6347683"/>
            <a:ext cx="25304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1800"/>
              <a:t>Sporophyte (2n)</a:t>
            </a:r>
          </a:p>
        </p:txBody>
      </p:sp>
      <p:sp>
        <p:nvSpPr>
          <p:cNvPr id="7" name="Line 16">
            <a:extLst>
              <a:ext uri="{FF2B5EF4-FFF2-40B4-BE49-F238E27FC236}">
                <a16:creationId xmlns:a16="http://schemas.microsoft.com/office/drawing/2014/main" id="{8EC3B49A-5290-144D-A018-211BD5608BDE}"/>
              </a:ext>
            </a:extLst>
          </p:cNvPr>
          <p:cNvSpPr>
            <a:spLocks noChangeShapeType="1"/>
          </p:cNvSpPr>
          <p:nvPr/>
        </p:nvSpPr>
        <p:spPr bwMode="auto">
          <a:xfrm>
            <a:off x="-304800" y="3275724"/>
            <a:ext cx="43434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 name="Line 17">
            <a:extLst>
              <a:ext uri="{FF2B5EF4-FFF2-40B4-BE49-F238E27FC236}">
                <a16:creationId xmlns:a16="http://schemas.microsoft.com/office/drawing/2014/main" id="{8B977287-AD77-404A-A552-702312C5862A}"/>
              </a:ext>
            </a:extLst>
          </p:cNvPr>
          <p:cNvSpPr>
            <a:spLocks noChangeShapeType="1"/>
          </p:cNvSpPr>
          <p:nvPr/>
        </p:nvSpPr>
        <p:spPr bwMode="auto">
          <a:xfrm>
            <a:off x="8382000" y="3275724"/>
            <a:ext cx="1997077"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9" name="Rectangle 20">
            <a:extLst>
              <a:ext uri="{FF2B5EF4-FFF2-40B4-BE49-F238E27FC236}">
                <a16:creationId xmlns:a16="http://schemas.microsoft.com/office/drawing/2014/main" id="{7D771305-8AB7-2742-9ADD-51C546706BFE}"/>
              </a:ext>
            </a:extLst>
          </p:cNvPr>
          <p:cNvSpPr>
            <a:spLocks noChangeArrowheads="1"/>
          </p:cNvSpPr>
          <p:nvPr/>
        </p:nvSpPr>
        <p:spPr bwMode="auto">
          <a:xfrm>
            <a:off x="562429" y="7258556"/>
            <a:ext cx="2819400" cy="457200"/>
          </a:xfrm>
          <a:prstGeom prst="rect">
            <a:avLst/>
          </a:prstGeom>
          <a:solidFill>
            <a:srgbClr val="FFEBE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sp>
        <p:nvSpPr>
          <p:cNvPr id="10" name="Rectangle 20">
            <a:extLst>
              <a:ext uri="{FF2B5EF4-FFF2-40B4-BE49-F238E27FC236}">
                <a16:creationId xmlns:a16="http://schemas.microsoft.com/office/drawing/2014/main" id="{DD41C296-5677-0842-9D77-606D720018AA}"/>
              </a:ext>
            </a:extLst>
          </p:cNvPr>
          <p:cNvSpPr>
            <a:spLocks noChangeArrowheads="1"/>
          </p:cNvSpPr>
          <p:nvPr/>
        </p:nvSpPr>
        <p:spPr bwMode="auto">
          <a:xfrm>
            <a:off x="8953500" y="5452766"/>
            <a:ext cx="1447800" cy="705587"/>
          </a:xfrm>
          <a:prstGeom prst="rect">
            <a:avLst/>
          </a:prstGeom>
          <a:solidFill>
            <a:schemeClr val="bg1"/>
          </a:solidFill>
          <a:ln>
            <a:noFill/>
          </a:ln>
        </p:spPr>
        <p:txBody>
          <a:bodyPr wrap="none" anchor="ct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pic>
        <p:nvPicPr>
          <p:cNvPr id="11" name="Picture 10">
            <a:extLst>
              <a:ext uri="{FF2B5EF4-FFF2-40B4-BE49-F238E27FC236}">
                <a16:creationId xmlns:a16="http://schemas.microsoft.com/office/drawing/2014/main" id="{49EFA6A4-6229-9F4A-9A0E-9EA16A576385}"/>
              </a:ext>
            </a:extLst>
          </p:cNvPr>
          <p:cNvPicPr>
            <a:picLocks noChangeAspect="1"/>
          </p:cNvPicPr>
          <p:nvPr/>
        </p:nvPicPr>
        <p:blipFill>
          <a:blip r:embed="rId5"/>
          <a:stretch>
            <a:fillRect/>
          </a:stretch>
        </p:blipFill>
        <p:spPr>
          <a:xfrm>
            <a:off x="5496069" y="284558"/>
            <a:ext cx="1165225" cy="278998"/>
          </a:xfrm>
          <a:prstGeom prst="rect">
            <a:avLst/>
          </a:prstGeom>
        </p:spPr>
      </p:pic>
      <p:pic>
        <p:nvPicPr>
          <p:cNvPr id="12" name="Picture 11">
            <a:extLst>
              <a:ext uri="{FF2B5EF4-FFF2-40B4-BE49-F238E27FC236}">
                <a16:creationId xmlns:a16="http://schemas.microsoft.com/office/drawing/2014/main" id="{7478BC2A-0D33-CA48-A5CB-CC74A6B5DDB1}"/>
              </a:ext>
            </a:extLst>
          </p:cNvPr>
          <p:cNvPicPr>
            <a:picLocks noChangeAspect="1"/>
          </p:cNvPicPr>
          <p:nvPr/>
        </p:nvPicPr>
        <p:blipFill>
          <a:blip r:embed="rId6"/>
          <a:stretch>
            <a:fillRect/>
          </a:stretch>
        </p:blipFill>
        <p:spPr>
          <a:xfrm>
            <a:off x="5342081" y="6350690"/>
            <a:ext cx="1473200" cy="352738"/>
          </a:xfrm>
          <a:prstGeom prst="rect">
            <a:avLst/>
          </a:prstGeom>
        </p:spPr>
      </p:pic>
      <p:sp>
        <p:nvSpPr>
          <p:cNvPr id="21" name="Rectangle 20">
            <a:extLst>
              <a:ext uri="{FF2B5EF4-FFF2-40B4-BE49-F238E27FC236}">
                <a16:creationId xmlns:a16="http://schemas.microsoft.com/office/drawing/2014/main" id="{68E82C2B-EED0-5B45-A6EB-26797DD4A626}"/>
              </a:ext>
            </a:extLst>
          </p:cNvPr>
          <p:cNvSpPr>
            <a:spLocks noChangeArrowheads="1"/>
          </p:cNvSpPr>
          <p:nvPr/>
        </p:nvSpPr>
        <p:spPr bwMode="auto">
          <a:xfrm>
            <a:off x="3623107" y="5676694"/>
            <a:ext cx="5308170" cy="481660"/>
          </a:xfrm>
          <a:prstGeom prst="rect">
            <a:avLst/>
          </a:prstGeom>
          <a:solidFill>
            <a:schemeClr val="bg1"/>
          </a:solidFill>
          <a:ln>
            <a:noFill/>
          </a:ln>
        </p:spPr>
        <p:txBody>
          <a:bodyPr wrap="none" anchor="ct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sp>
        <p:nvSpPr>
          <p:cNvPr id="22" name="Text Box 12">
            <a:extLst>
              <a:ext uri="{FF2B5EF4-FFF2-40B4-BE49-F238E27FC236}">
                <a16:creationId xmlns:a16="http://schemas.microsoft.com/office/drawing/2014/main" id="{A54908F4-EF09-D044-B424-43C293EA83AC}"/>
              </a:ext>
            </a:extLst>
          </p:cNvPr>
          <p:cNvSpPr txBox="1">
            <a:spLocks noChangeArrowheads="1"/>
          </p:cNvSpPr>
          <p:nvPr/>
        </p:nvSpPr>
        <p:spPr bwMode="auto">
          <a:xfrm>
            <a:off x="851351" y="2531205"/>
            <a:ext cx="25304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1800"/>
              <a:t>Gametophyte (n)</a:t>
            </a:r>
          </a:p>
        </p:txBody>
      </p:sp>
      <p:sp>
        <p:nvSpPr>
          <p:cNvPr id="25" name="Line 17">
            <a:extLst>
              <a:ext uri="{FF2B5EF4-FFF2-40B4-BE49-F238E27FC236}">
                <a16:creationId xmlns:a16="http://schemas.microsoft.com/office/drawing/2014/main" id="{DED59E2C-6620-774C-B39D-D788A1FB1A27}"/>
              </a:ext>
            </a:extLst>
          </p:cNvPr>
          <p:cNvSpPr>
            <a:spLocks noChangeShapeType="1"/>
          </p:cNvSpPr>
          <p:nvPr/>
        </p:nvSpPr>
        <p:spPr bwMode="auto">
          <a:xfrm>
            <a:off x="5486399" y="3275724"/>
            <a:ext cx="1196978"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37674445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extBox 5">
            <a:extLst>
              <a:ext uri="{FF2B5EF4-FFF2-40B4-BE49-F238E27FC236}">
                <a16:creationId xmlns:a16="http://schemas.microsoft.com/office/drawing/2014/main" id="{B2B93FE6-42FF-544E-AAAC-D50B00C2F3C2}"/>
              </a:ext>
            </a:extLst>
          </p:cNvPr>
          <p:cNvSpPr txBox="1">
            <a:spLocks noChangeArrowheads="1"/>
          </p:cNvSpPr>
          <p:nvPr/>
        </p:nvSpPr>
        <p:spPr bwMode="auto">
          <a:xfrm>
            <a:off x="304800" y="136525"/>
            <a:ext cx="80454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3600"/>
              <a:t>Leptsporangium Structure and Dehiscence</a:t>
            </a:r>
          </a:p>
        </p:txBody>
      </p:sp>
      <p:pic>
        <p:nvPicPr>
          <p:cNvPr id="77826" name="Picture 1">
            <a:extLst>
              <a:ext uri="{FF2B5EF4-FFF2-40B4-BE49-F238E27FC236}">
                <a16:creationId xmlns:a16="http://schemas.microsoft.com/office/drawing/2014/main" id="{EF791140-6D32-ED41-B5EB-BBDEA24C802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600200"/>
            <a:ext cx="6000750" cy="384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827" name="Picture 2">
            <a:extLst>
              <a:ext uri="{FF2B5EF4-FFF2-40B4-BE49-F238E27FC236}">
                <a16:creationId xmlns:a16="http://schemas.microsoft.com/office/drawing/2014/main" id="{E2E977BA-BBF6-3043-A3A6-2980FC25CEF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764338" y="1066800"/>
            <a:ext cx="1871662"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28" name="Rectangle 1">
            <a:extLst>
              <a:ext uri="{FF2B5EF4-FFF2-40B4-BE49-F238E27FC236}">
                <a16:creationId xmlns:a16="http://schemas.microsoft.com/office/drawing/2014/main" id="{83978E70-46A3-6D41-AC5D-D85BB7B6B884}"/>
              </a:ext>
            </a:extLst>
          </p:cNvPr>
          <p:cNvSpPr>
            <a:spLocks noChangeArrowheads="1"/>
          </p:cNvSpPr>
          <p:nvPr/>
        </p:nvSpPr>
        <p:spPr bwMode="auto">
          <a:xfrm>
            <a:off x="1019175" y="5511800"/>
            <a:ext cx="4572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hlinkClick r:id="rId5"/>
              </a:rPr>
              <a:t>https://www.youtube.com/watch?v=mDlHGrRlNPE</a:t>
            </a:r>
            <a:endParaRPr lang="en-US" altLang="en-US" sz="2400"/>
          </a:p>
          <a:p>
            <a:pPr>
              <a:spcBef>
                <a:spcPct val="0"/>
              </a:spcBef>
              <a:buFontTx/>
              <a:buNone/>
            </a:pPr>
            <a:endParaRPr lang="en-US" altLang="en-US"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84994" name="Text Box 3">
            <a:extLst>
              <a:ext uri="{FF2B5EF4-FFF2-40B4-BE49-F238E27FC236}">
                <a16:creationId xmlns:a16="http://schemas.microsoft.com/office/drawing/2014/main" id="{C648FA20-C342-EE4F-9FA9-9E7495C3BBE4}"/>
              </a:ext>
            </a:extLst>
          </p:cNvPr>
          <p:cNvSpPr txBox="1">
            <a:spLocks noChangeArrowheads="1"/>
          </p:cNvSpPr>
          <p:nvPr/>
        </p:nvSpPr>
        <p:spPr bwMode="auto">
          <a:xfrm>
            <a:off x="914400" y="762000"/>
            <a:ext cx="7632700" cy="10064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6000"/>
              <a:t>The Gametophyte Phase</a:t>
            </a:r>
            <a:endParaRPr lang="en-US"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1" name="Picture 2">
            <a:extLst>
              <a:ext uri="{FF2B5EF4-FFF2-40B4-BE49-F238E27FC236}">
                <a16:creationId xmlns:a16="http://schemas.microsoft.com/office/drawing/2014/main" id="{1CD49ACB-8B8C-9E4C-8E6E-E81385C8DB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413" y="379413"/>
            <a:ext cx="8129587" cy="6097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89" name="Picture 2">
            <a:extLst>
              <a:ext uri="{FF2B5EF4-FFF2-40B4-BE49-F238E27FC236}">
                <a16:creationId xmlns:a16="http://schemas.microsoft.com/office/drawing/2014/main" id="{756D702E-ED29-3846-B65A-6E4CFF5D7B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2178050"/>
            <a:ext cx="6934200"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090" name="Text Box 3">
            <a:extLst>
              <a:ext uri="{FF2B5EF4-FFF2-40B4-BE49-F238E27FC236}">
                <a16:creationId xmlns:a16="http://schemas.microsoft.com/office/drawing/2014/main" id="{4EB849A6-81B0-C24A-ABC7-EE88AF70A091}"/>
              </a:ext>
            </a:extLst>
          </p:cNvPr>
          <p:cNvSpPr txBox="1">
            <a:spLocks noChangeArrowheads="1"/>
          </p:cNvSpPr>
          <p:nvPr/>
        </p:nvSpPr>
        <p:spPr bwMode="auto">
          <a:xfrm>
            <a:off x="2438400" y="5715000"/>
            <a:ext cx="1444625" cy="457200"/>
          </a:xfrm>
          <a:prstGeom prst="rect">
            <a:avLst/>
          </a:prstGeom>
          <a:solidFill>
            <a:srgbClr val="9EA9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spore wall</a:t>
            </a:r>
          </a:p>
        </p:txBody>
      </p:sp>
      <p:sp>
        <p:nvSpPr>
          <p:cNvPr id="89091" name="Line 4">
            <a:extLst>
              <a:ext uri="{FF2B5EF4-FFF2-40B4-BE49-F238E27FC236}">
                <a16:creationId xmlns:a16="http://schemas.microsoft.com/office/drawing/2014/main" id="{40D3EBDF-8423-3A47-9F90-8BE9D71FD59A}"/>
              </a:ext>
            </a:extLst>
          </p:cNvPr>
          <p:cNvSpPr>
            <a:spLocks noChangeShapeType="1"/>
          </p:cNvSpPr>
          <p:nvPr/>
        </p:nvSpPr>
        <p:spPr bwMode="auto">
          <a:xfrm flipV="1">
            <a:off x="3916363" y="5349875"/>
            <a:ext cx="762000" cy="381000"/>
          </a:xfrm>
          <a:prstGeom prst="line">
            <a:avLst/>
          </a:prstGeom>
          <a:noFill/>
          <a:ln w="381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89092" name="Text Box 5">
            <a:extLst>
              <a:ext uri="{FF2B5EF4-FFF2-40B4-BE49-F238E27FC236}">
                <a16:creationId xmlns:a16="http://schemas.microsoft.com/office/drawing/2014/main" id="{BB1E19C3-EE25-814A-AAC8-DDB30D4C568D}"/>
              </a:ext>
            </a:extLst>
          </p:cNvPr>
          <p:cNvSpPr txBox="1">
            <a:spLocks noChangeArrowheads="1"/>
          </p:cNvSpPr>
          <p:nvPr/>
        </p:nvSpPr>
        <p:spPr bwMode="auto">
          <a:xfrm>
            <a:off x="6705600" y="4114800"/>
            <a:ext cx="1047750" cy="457200"/>
          </a:xfrm>
          <a:prstGeom prst="rect">
            <a:avLst/>
          </a:prstGeom>
          <a:solidFill>
            <a:srgbClr val="9EA9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rhizoid</a:t>
            </a:r>
          </a:p>
        </p:txBody>
      </p:sp>
      <p:sp>
        <p:nvSpPr>
          <p:cNvPr id="89093" name="Line 6">
            <a:extLst>
              <a:ext uri="{FF2B5EF4-FFF2-40B4-BE49-F238E27FC236}">
                <a16:creationId xmlns:a16="http://schemas.microsoft.com/office/drawing/2014/main" id="{1621566B-7D0D-4B44-93A9-57D6554E4EE1}"/>
              </a:ext>
            </a:extLst>
          </p:cNvPr>
          <p:cNvSpPr>
            <a:spLocks noChangeShapeType="1"/>
          </p:cNvSpPr>
          <p:nvPr/>
        </p:nvSpPr>
        <p:spPr bwMode="auto">
          <a:xfrm flipH="1">
            <a:off x="6746875" y="4648200"/>
            <a:ext cx="228600" cy="533400"/>
          </a:xfrm>
          <a:prstGeom prst="line">
            <a:avLst/>
          </a:prstGeom>
          <a:noFill/>
          <a:ln w="381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pic>
        <p:nvPicPr>
          <p:cNvPr id="89094" name="Picture 7">
            <a:extLst>
              <a:ext uri="{FF2B5EF4-FFF2-40B4-BE49-F238E27FC236}">
                <a16:creationId xmlns:a16="http://schemas.microsoft.com/office/drawing/2014/main" id="{C44DFFFD-6ABF-3347-8FBB-BA8A6A6C89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4048125"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096" name="Text Box 9">
            <a:extLst>
              <a:ext uri="{FF2B5EF4-FFF2-40B4-BE49-F238E27FC236}">
                <a16:creationId xmlns:a16="http://schemas.microsoft.com/office/drawing/2014/main" id="{6F082F37-4D62-5C44-B62E-1FC56A4B2670}"/>
              </a:ext>
            </a:extLst>
          </p:cNvPr>
          <p:cNvSpPr txBox="1">
            <a:spLocks noChangeArrowheads="1"/>
          </p:cNvSpPr>
          <p:nvPr/>
        </p:nvSpPr>
        <p:spPr bwMode="auto">
          <a:xfrm>
            <a:off x="4114800" y="152400"/>
            <a:ext cx="25908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Spore germination and early growth, </a:t>
            </a:r>
            <a:r>
              <a:rPr lang="en-US" altLang="en-US" sz="2400" i="1"/>
              <a:t>Ceratopteris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7" name="Picture 3">
            <a:extLst>
              <a:ext uri="{FF2B5EF4-FFF2-40B4-BE49-F238E27FC236}">
                <a16:creationId xmlns:a16="http://schemas.microsoft.com/office/drawing/2014/main" id="{4C1DCDC3-C57E-E34E-9B89-53944EECAE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688" y="633413"/>
            <a:ext cx="8305800" cy="558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5" name="Picture 2">
            <a:extLst>
              <a:ext uri="{FF2B5EF4-FFF2-40B4-BE49-F238E27FC236}">
                <a16:creationId xmlns:a16="http://schemas.microsoft.com/office/drawing/2014/main" id="{5E75DF55-868E-6245-98A4-066E324C84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838200"/>
            <a:ext cx="8839200" cy="5815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6" name="Text Box 3">
            <a:extLst>
              <a:ext uri="{FF2B5EF4-FFF2-40B4-BE49-F238E27FC236}">
                <a16:creationId xmlns:a16="http://schemas.microsoft.com/office/drawing/2014/main" id="{CA598C1A-7913-B848-9811-1578CA2532FD}"/>
              </a:ext>
            </a:extLst>
          </p:cNvPr>
          <p:cNvSpPr txBox="1">
            <a:spLocks noChangeArrowheads="1"/>
          </p:cNvSpPr>
          <p:nvPr/>
        </p:nvSpPr>
        <p:spPr bwMode="auto">
          <a:xfrm>
            <a:off x="288925" y="60325"/>
            <a:ext cx="66595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General Features of Fern Gametophyte Development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C154CB7-D947-DD46-A1A7-BA487A2EE788}"/>
              </a:ext>
            </a:extLst>
          </p:cNvPr>
          <p:cNvPicPr>
            <a:picLocks noChangeAspect="1"/>
          </p:cNvPicPr>
          <p:nvPr/>
        </p:nvPicPr>
        <p:blipFill>
          <a:blip r:embed="rId2"/>
          <a:stretch>
            <a:fillRect/>
          </a:stretch>
        </p:blipFill>
        <p:spPr>
          <a:xfrm>
            <a:off x="673100" y="635000"/>
            <a:ext cx="3637722" cy="2649996"/>
          </a:xfrm>
          <a:prstGeom prst="rect">
            <a:avLst/>
          </a:prstGeom>
        </p:spPr>
      </p:pic>
      <p:pic>
        <p:nvPicPr>
          <p:cNvPr id="3" name="Picture 2">
            <a:extLst>
              <a:ext uri="{FF2B5EF4-FFF2-40B4-BE49-F238E27FC236}">
                <a16:creationId xmlns:a16="http://schemas.microsoft.com/office/drawing/2014/main" id="{B3FC5E34-D816-444D-9152-36E6A3051195}"/>
              </a:ext>
            </a:extLst>
          </p:cNvPr>
          <p:cNvPicPr>
            <a:picLocks noChangeAspect="1"/>
          </p:cNvPicPr>
          <p:nvPr/>
        </p:nvPicPr>
        <p:blipFill>
          <a:blip r:embed="rId3"/>
          <a:stretch>
            <a:fillRect/>
          </a:stretch>
        </p:blipFill>
        <p:spPr>
          <a:xfrm>
            <a:off x="673100" y="3429001"/>
            <a:ext cx="3637722" cy="2514600"/>
          </a:xfrm>
          <a:prstGeom prst="rect">
            <a:avLst/>
          </a:prstGeom>
        </p:spPr>
      </p:pic>
      <p:sp>
        <p:nvSpPr>
          <p:cNvPr id="4" name="TextBox 3">
            <a:extLst>
              <a:ext uri="{FF2B5EF4-FFF2-40B4-BE49-F238E27FC236}">
                <a16:creationId xmlns:a16="http://schemas.microsoft.com/office/drawing/2014/main" id="{24D34371-AB28-E949-BA2A-01A479D478BF}"/>
              </a:ext>
            </a:extLst>
          </p:cNvPr>
          <p:cNvSpPr txBox="1"/>
          <p:nvPr/>
        </p:nvSpPr>
        <p:spPr>
          <a:xfrm>
            <a:off x="2993968" y="3810000"/>
            <a:ext cx="1279517" cy="400110"/>
          </a:xfrm>
          <a:prstGeom prst="rect">
            <a:avLst/>
          </a:prstGeom>
          <a:noFill/>
        </p:spPr>
        <p:txBody>
          <a:bodyPr wrap="none" rtlCol="0">
            <a:spAutoFit/>
          </a:bodyPr>
          <a:lstStyle/>
          <a:p>
            <a:r>
              <a:rPr lang="en-US" sz="2000" b="1" i="1"/>
              <a:t>antheridia</a:t>
            </a:r>
            <a:endParaRPr lang="en-US" b="1" i="1"/>
          </a:p>
        </p:txBody>
      </p:sp>
      <p:pic>
        <p:nvPicPr>
          <p:cNvPr id="5" name="Picture 4">
            <a:extLst>
              <a:ext uri="{FF2B5EF4-FFF2-40B4-BE49-F238E27FC236}">
                <a16:creationId xmlns:a16="http://schemas.microsoft.com/office/drawing/2014/main" id="{F86EC274-53FC-D04D-BD6F-D6658F82C563}"/>
              </a:ext>
            </a:extLst>
          </p:cNvPr>
          <p:cNvPicPr>
            <a:picLocks noChangeAspect="1"/>
          </p:cNvPicPr>
          <p:nvPr/>
        </p:nvPicPr>
        <p:blipFill>
          <a:blip r:embed="rId4"/>
          <a:stretch>
            <a:fillRect/>
          </a:stretch>
        </p:blipFill>
        <p:spPr>
          <a:xfrm>
            <a:off x="4403603" y="1524000"/>
            <a:ext cx="4381500" cy="3975100"/>
          </a:xfrm>
          <a:prstGeom prst="rect">
            <a:avLst/>
          </a:prstGeom>
        </p:spPr>
      </p:pic>
      <p:sp>
        <p:nvSpPr>
          <p:cNvPr id="6" name="Rectangle 2">
            <a:extLst>
              <a:ext uri="{FF2B5EF4-FFF2-40B4-BE49-F238E27FC236}">
                <a16:creationId xmlns:a16="http://schemas.microsoft.com/office/drawing/2014/main" id="{F335F703-B8C2-9746-BD03-9EE79CDB72F7}"/>
              </a:ext>
            </a:extLst>
          </p:cNvPr>
          <p:cNvSpPr txBox="1">
            <a:spLocks noChangeArrowheads="1"/>
          </p:cNvSpPr>
          <p:nvPr/>
        </p:nvSpPr>
        <p:spPr>
          <a:xfrm>
            <a:off x="2057400" y="1"/>
            <a:ext cx="8153400" cy="6858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ヒラギノ角ゴ Pro W3" charset="0"/>
                <a:cs typeface="ヒラギノ角ゴ Pro W3" charset="0"/>
              </a:defRPr>
            </a:lvl1pPr>
            <a:lvl2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2pPr>
            <a:lvl3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3pPr>
            <a:lvl4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4pPr>
            <a:lvl5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5pPr>
            <a:lvl6pPr marL="457200" algn="ctr" rtl="0" eaLnBrk="0" fontAlgn="base" hangingPunct="0">
              <a:spcBef>
                <a:spcPct val="0"/>
              </a:spcBef>
              <a:spcAft>
                <a:spcPct val="0"/>
              </a:spcAft>
              <a:defRPr sz="4400">
                <a:solidFill>
                  <a:schemeClr val="tx2"/>
                </a:solidFill>
                <a:latin typeface="Times" charset="0"/>
              </a:defRPr>
            </a:lvl6pPr>
            <a:lvl7pPr marL="914400" algn="ctr" rtl="0" eaLnBrk="0" fontAlgn="base" hangingPunct="0">
              <a:spcBef>
                <a:spcPct val="0"/>
              </a:spcBef>
              <a:spcAft>
                <a:spcPct val="0"/>
              </a:spcAft>
              <a:defRPr sz="4400">
                <a:solidFill>
                  <a:schemeClr val="tx2"/>
                </a:solidFill>
                <a:latin typeface="Times" charset="0"/>
              </a:defRPr>
            </a:lvl7pPr>
            <a:lvl8pPr marL="1371600" algn="ctr" rtl="0" eaLnBrk="0" fontAlgn="base" hangingPunct="0">
              <a:spcBef>
                <a:spcPct val="0"/>
              </a:spcBef>
              <a:spcAft>
                <a:spcPct val="0"/>
              </a:spcAft>
              <a:defRPr sz="4400">
                <a:solidFill>
                  <a:schemeClr val="tx2"/>
                </a:solidFill>
                <a:latin typeface="Times" charset="0"/>
              </a:defRPr>
            </a:lvl8pPr>
            <a:lvl9pPr marL="1828800" algn="ctr" rtl="0" eaLnBrk="0" fontAlgn="base" hangingPunct="0">
              <a:spcBef>
                <a:spcPct val="0"/>
              </a:spcBef>
              <a:spcAft>
                <a:spcPct val="0"/>
              </a:spcAft>
              <a:defRPr sz="4400">
                <a:solidFill>
                  <a:schemeClr val="tx2"/>
                </a:solidFill>
                <a:latin typeface="Times" charset="0"/>
              </a:defRPr>
            </a:lvl9pPr>
          </a:lstStyle>
          <a:p>
            <a:pPr>
              <a:defRPr/>
            </a:pPr>
            <a:r>
              <a:rPr lang="en-US" altLang="x-none" kern="0">
                <a:solidFill>
                  <a:schemeClr val="tx1"/>
                </a:solidFill>
                <a:ea typeface="ヒラギノ角ゴ Pro W3" charset="-128"/>
              </a:rPr>
              <a:t>The Reproductive Body</a:t>
            </a:r>
          </a:p>
        </p:txBody>
      </p:sp>
    </p:spTree>
    <p:extLst>
      <p:ext uri="{BB962C8B-B14F-4D97-AF65-F5344CB8AC3E}">
        <p14:creationId xmlns:p14="http://schemas.microsoft.com/office/powerpoint/2010/main" val="42853712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1" name="Picture 3">
            <a:extLst>
              <a:ext uri="{FF2B5EF4-FFF2-40B4-BE49-F238E27FC236}">
                <a16:creationId xmlns:a16="http://schemas.microsoft.com/office/drawing/2014/main" id="{6AA2CC48-FF29-2C4B-9032-8DFE077976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0"/>
            <a:ext cx="62166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7" name="Picture 2">
            <a:extLst>
              <a:ext uri="{FF2B5EF4-FFF2-40B4-BE49-F238E27FC236}">
                <a16:creationId xmlns:a16="http://schemas.microsoft.com/office/drawing/2014/main" id="{E3FA9616-EB66-2F47-8230-B95A411491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3124200"/>
            <a:ext cx="4446588" cy="3335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378" name="Picture 3">
            <a:extLst>
              <a:ext uri="{FF2B5EF4-FFF2-40B4-BE49-F238E27FC236}">
                <a16:creationId xmlns:a16="http://schemas.microsoft.com/office/drawing/2014/main" id="{6F32830A-C0F0-7444-BD96-0956EAAAA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0" y="457200"/>
            <a:ext cx="3517900" cy="237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379" name="Picture 4">
            <a:extLst>
              <a:ext uri="{FF2B5EF4-FFF2-40B4-BE49-F238E27FC236}">
                <a16:creationId xmlns:a16="http://schemas.microsoft.com/office/drawing/2014/main" id="{90F381AA-5C58-4D43-A287-3CC1272FEE6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0" y="2209800"/>
            <a:ext cx="3278188" cy="275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1380" name="Text Box 5">
            <a:extLst>
              <a:ext uri="{FF2B5EF4-FFF2-40B4-BE49-F238E27FC236}">
                <a16:creationId xmlns:a16="http://schemas.microsoft.com/office/drawing/2014/main" id="{299713E3-56BC-BB40-A5DF-2EA890A8E76A}"/>
              </a:ext>
            </a:extLst>
          </p:cNvPr>
          <p:cNvSpPr txBox="1">
            <a:spLocks noChangeArrowheads="1"/>
          </p:cNvSpPr>
          <p:nvPr/>
        </p:nvSpPr>
        <p:spPr bwMode="auto">
          <a:xfrm>
            <a:off x="5494338" y="5089525"/>
            <a:ext cx="290036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Fern sperm are helical</a:t>
            </a:r>
          </a:p>
          <a:p>
            <a:pPr algn="ctr">
              <a:spcBef>
                <a:spcPct val="0"/>
              </a:spcBef>
              <a:buFontTx/>
              <a:buNone/>
            </a:pPr>
            <a:r>
              <a:rPr lang="en-US" altLang="en-US" sz="2400"/>
              <a:t>and multiflagellate</a:t>
            </a:r>
          </a:p>
        </p:txBody>
      </p:sp>
      <p:sp>
        <p:nvSpPr>
          <p:cNvPr id="101381" name="Text Box 6">
            <a:extLst>
              <a:ext uri="{FF2B5EF4-FFF2-40B4-BE49-F238E27FC236}">
                <a16:creationId xmlns:a16="http://schemas.microsoft.com/office/drawing/2014/main" id="{0B1966EA-FB6F-EE42-B89D-D89B1892EFAE}"/>
              </a:ext>
            </a:extLst>
          </p:cNvPr>
          <p:cNvSpPr txBox="1">
            <a:spLocks noChangeArrowheads="1"/>
          </p:cNvSpPr>
          <p:nvPr/>
        </p:nvSpPr>
        <p:spPr bwMode="auto">
          <a:xfrm>
            <a:off x="5815013" y="746125"/>
            <a:ext cx="14874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Antheridia</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25" name="Picture 1" descr="gametangia.tiff">
            <a:extLst>
              <a:ext uri="{FF2B5EF4-FFF2-40B4-BE49-F238E27FC236}">
                <a16:creationId xmlns:a16="http://schemas.microsoft.com/office/drawing/2014/main" id="{9AEC2FA8-D00D-814C-B3CB-464C5267487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68500"/>
            <a:ext cx="9144000" cy="290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26" name="TextBox 2">
            <a:extLst>
              <a:ext uri="{FF2B5EF4-FFF2-40B4-BE49-F238E27FC236}">
                <a16:creationId xmlns:a16="http://schemas.microsoft.com/office/drawing/2014/main" id="{027A2F5D-1B2D-934D-BACC-D65DAC061E0D}"/>
              </a:ext>
            </a:extLst>
          </p:cNvPr>
          <p:cNvSpPr txBox="1">
            <a:spLocks noChangeArrowheads="1"/>
          </p:cNvSpPr>
          <p:nvPr/>
        </p:nvSpPr>
        <p:spPr bwMode="auto">
          <a:xfrm>
            <a:off x="563563" y="1066800"/>
            <a:ext cx="19542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from Raven…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49" name="Picture 2">
            <a:extLst>
              <a:ext uri="{FF2B5EF4-FFF2-40B4-BE49-F238E27FC236}">
                <a16:creationId xmlns:a16="http://schemas.microsoft.com/office/drawing/2014/main" id="{D9F375EA-BC3A-7940-B397-F685B97F26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0800" y="381000"/>
            <a:ext cx="4019550"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7" name="WordArt 5">
            <a:extLst>
              <a:ext uri="{FF2B5EF4-FFF2-40B4-BE49-F238E27FC236}">
                <a16:creationId xmlns:a16="http://schemas.microsoft.com/office/drawing/2014/main" id="{D01CF79F-DEA5-AD40-99F1-EF134BFA91BE}"/>
              </a:ext>
            </a:extLst>
          </p:cNvPr>
          <p:cNvSpPr>
            <a:spLocks noChangeArrowheads="1" noChangeShapeType="1" noTextEdit="1"/>
          </p:cNvSpPr>
          <p:nvPr/>
        </p:nvSpPr>
        <p:spPr bwMode="auto">
          <a:xfrm>
            <a:off x="3429000" y="4724400"/>
            <a:ext cx="2451100" cy="1127125"/>
          </a:xfrm>
          <a:prstGeom prst="rect">
            <a:avLst/>
          </a:prstGeom>
        </p:spPr>
        <p:txBody>
          <a:bodyPr wrap="none" fromWordArt="1">
            <a:prstTxWarp prst="textCascadeUp">
              <a:avLst>
                <a:gd name="adj" fmla="val 44444"/>
              </a:avLst>
            </a:prstTxWarp>
            <a:scene3d>
              <a:camera prst="legacyPerspectiveFront">
                <a:rot lat="20519967" lon="1080000" rev="0"/>
              </a:camera>
              <a:lightRig rig="legacyHarsh2" dir="b"/>
            </a:scene3d>
            <a:sp3d extrusionH="430200" prstMaterial="legacyMatte">
              <a:extrusionClr>
                <a:srgbClr val="FF6600"/>
              </a:extrusionClr>
              <a:contourClr>
                <a:srgbClr val="FFE701"/>
              </a:contourClr>
            </a:sp3d>
          </a:bodyPr>
          <a:lstStyle/>
          <a:p>
            <a:pPr algn="ctr"/>
            <a:r>
              <a:rPr lang="en-US" sz="4800" kern="10">
                <a:ln w="9525">
                  <a:round/>
                  <a:headEnd/>
                  <a:tailEnd/>
                </a:ln>
                <a:gradFill rotWithShape="1">
                  <a:gsLst>
                    <a:gs pos="0">
                      <a:srgbClr val="FFE701"/>
                    </a:gs>
                    <a:gs pos="100000">
                      <a:srgbClr val="FE3E02"/>
                    </a:gs>
                  </a:gsLst>
                  <a:lin ang="5400000" scaled="1"/>
                </a:gradFill>
                <a:latin typeface="Impact" panose="020B0806030902050204" pitchFamily="34" charset="0"/>
              </a:rPr>
              <a:t>Syngamy!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0" fill="hold" nodeType="clickEffect">
                                  <p:stCondLst>
                                    <p:cond delay="0"/>
                                  </p:stCondLst>
                                  <p:childTnLst>
                                    <p:set>
                                      <p:cBhvr>
                                        <p:cTn id="6" dur="1" fill="hold">
                                          <p:stCondLst>
                                            <p:cond delay="499"/>
                                          </p:stCondLst>
                                        </p:cTn>
                                        <p:tgtEl>
                                          <p:spTgt spid="1208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7" name="Picture 2">
            <a:extLst>
              <a:ext uri="{FF2B5EF4-FFF2-40B4-BE49-F238E27FC236}">
                <a16:creationId xmlns:a16="http://schemas.microsoft.com/office/drawing/2014/main" id="{CD6D1362-DCFC-9849-97C4-0A3145ADB2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381000"/>
            <a:ext cx="8534400" cy="5761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5" name="Picture 1" descr="Pteri.thalus2.gif">
            <a:extLst>
              <a:ext uri="{FF2B5EF4-FFF2-40B4-BE49-F238E27FC236}">
                <a16:creationId xmlns:a16="http://schemas.microsoft.com/office/drawing/2014/main" id="{73D36FE3-50CB-6B48-8C69-A9D71282413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98600" y="0"/>
            <a:ext cx="61325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8546" name="Picture 1" descr="Pteri.thalus2.gif">
            <a:extLst>
              <a:ext uri="{FF2B5EF4-FFF2-40B4-BE49-F238E27FC236}">
                <a16:creationId xmlns:a16="http://schemas.microsoft.com/office/drawing/2014/main" id="{6E800793-2780-E147-B140-8ED0DE03A6C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51000" y="152400"/>
            <a:ext cx="61325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569" name="Picture 1" descr="embryo.tiff">
            <a:extLst>
              <a:ext uri="{FF2B5EF4-FFF2-40B4-BE49-F238E27FC236}">
                <a16:creationId xmlns:a16="http://schemas.microsoft.com/office/drawing/2014/main" id="{56E4AD1D-7E4A-5443-9145-01F19E142A5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536700"/>
            <a:ext cx="9144000" cy="3783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9570" name="TextBox 3">
            <a:extLst>
              <a:ext uri="{FF2B5EF4-FFF2-40B4-BE49-F238E27FC236}">
                <a16:creationId xmlns:a16="http://schemas.microsoft.com/office/drawing/2014/main" id="{E5B45E79-839C-5A4E-86BC-9521488F7299}"/>
              </a:ext>
            </a:extLst>
          </p:cNvPr>
          <p:cNvSpPr txBox="1">
            <a:spLocks noChangeArrowheads="1"/>
          </p:cNvSpPr>
          <p:nvPr/>
        </p:nvSpPr>
        <p:spPr bwMode="auto">
          <a:xfrm>
            <a:off x="762000" y="381000"/>
            <a:ext cx="6629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The transition from zygote to embryonic sporophyte</a:t>
            </a:r>
          </a:p>
        </p:txBody>
      </p:sp>
      <p:sp>
        <p:nvSpPr>
          <p:cNvPr id="109571" name="TextBox 4">
            <a:extLst>
              <a:ext uri="{FF2B5EF4-FFF2-40B4-BE49-F238E27FC236}">
                <a16:creationId xmlns:a16="http://schemas.microsoft.com/office/drawing/2014/main" id="{DAEDB990-361E-454F-AE63-9A7D3FE381EF}"/>
              </a:ext>
            </a:extLst>
          </p:cNvPr>
          <p:cNvSpPr txBox="1">
            <a:spLocks noChangeArrowheads="1"/>
          </p:cNvSpPr>
          <p:nvPr/>
        </p:nvSpPr>
        <p:spPr bwMode="auto">
          <a:xfrm>
            <a:off x="5330825" y="5943600"/>
            <a:ext cx="17145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From Raven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3" name="Picture 2">
            <a:extLst>
              <a:ext uri="{FF2B5EF4-FFF2-40B4-BE49-F238E27FC236}">
                <a16:creationId xmlns:a16="http://schemas.microsoft.com/office/drawing/2014/main" id="{21D39BE8-816A-8443-BBF7-EA1F88E94E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1000"/>
            <a:ext cx="9144000" cy="609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8598E99-ECAC-1E48-8D69-45291132438B}"/>
              </a:ext>
            </a:extLst>
          </p:cNvPr>
          <p:cNvPicPr>
            <a:picLocks noChangeAspect="1"/>
          </p:cNvPicPr>
          <p:nvPr/>
        </p:nvPicPr>
        <p:blipFill>
          <a:blip r:embed="rId2"/>
          <a:stretch>
            <a:fillRect/>
          </a:stretch>
        </p:blipFill>
        <p:spPr>
          <a:xfrm>
            <a:off x="2987677" y="699647"/>
            <a:ext cx="7391400" cy="5511945"/>
          </a:xfrm>
          <a:prstGeom prst="rect">
            <a:avLst/>
          </a:prstGeom>
        </p:spPr>
      </p:pic>
      <p:pic>
        <p:nvPicPr>
          <p:cNvPr id="4" name="Picture 9">
            <a:extLst>
              <a:ext uri="{FF2B5EF4-FFF2-40B4-BE49-F238E27FC236}">
                <a16:creationId xmlns:a16="http://schemas.microsoft.com/office/drawing/2014/main" id="{92DA5A01-C330-FC41-9E2D-CBF3AB4A0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914" y="3437730"/>
            <a:ext cx="2530478" cy="28597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0">
            <a:extLst>
              <a:ext uri="{FF2B5EF4-FFF2-40B4-BE49-F238E27FC236}">
                <a16:creationId xmlns:a16="http://schemas.microsoft.com/office/drawing/2014/main" id="{A29C6253-0E19-1D4B-97FE-9243EE084F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914" y="560549"/>
            <a:ext cx="2530478" cy="1897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12">
            <a:extLst>
              <a:ext uri="{FF2B5EF4-FFF2-40B4-BE49-F238E27FC236}">
                <a16:creationId xmlns:a16="http://schemas.microsoft.com/office/drawing/2014/main" id="{92B29925-CE43-D04C-B7C9-6DDABE810B03}"/>
              </a:ext>
            </a:extLst>
          </p:cNvPr>
          <p:cNvSpPr txBox="1">
            <a:spLocks noChangeArrowheads="1"/>
          </p:cNvSpPr>
          <p:nvPr/>
        </p:nvSpPr>
        <p:spPr bwMode="auto">
          <a:xfrm>
            <a:off x="774914" y="6347683"/>
            <a:ext cx="25304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1800"/>
              <a:t>Sporophyte (2n)</a:t>
            </a:r>
          </a:p>
        </p:txBody>
      </p:sp>
      <p:sp>
        <p:nvSpPr>
          <p:cNvPr id="7" name="Line 16">
            <a:extLst>
              <a:ext uri="{FF2B5EF4-FFF2-40B4-BE49-F238E27FC236}">
                <a16:creationId xmlns:a16="http://schemas.microsoft.com/office/drawing/2014/main" id="{8EC3B49A-5290-144D-A018-211BD5608BDE}"/>
              </a:ext>
            </a:extLst>
          </p:cNvPr>
          <p:cNvSpPr>
            <a:spLocks noChangeShapeType="1"/>
          </p:cNvSpPr>
          <p:nvPr/>
        </p:nvSpPr>
        <p:spPr bwMode="auto">
          <a:xfrm>
            <a:off x="-304800" y="3275724"/>
            <a:ext cx="43434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 name="Line 17">
            <a:extLst>
              <a:ext uri="{FF2B5EF4-FFF2-40B4-BE49-F238E27FC236}">
                <a16:creationId xmlns:a16="http://schemas.microsoft.com/office/drawing/2014/main" id="{8B977287-AD77-404A-A552-702312C5862A}"/>
              </a:ext>
            </a:extLst>
          </p:cNvPr>
          <p:cNvSpPr>
            <a:spLocks noChangeShapeType="1"/>
          </p:cNvSpPr>
          <p:nvPr/>
        </p:nvSpPr>
        <p:spPr bwMode="auto">
          <a:xfrm>
            <a:off x="8382000" y="3275724"/>
            <a:ext cx="1997077"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9" name="Rectangle 20">
            <a:extLst>
              <a:ext uri="{FF2B5EF4-FFF2-40B4-BE49-F238E27FC236}">
                <a16:creationId xmlns:a16="http://schemas.microsoft.com/office/drawing/2014/main" id="{7D771305-8AB7-2742-9ADD-51C546706BFE}"/>
              </a:ext>
            </a:extLst>
          </p:cNvPr>
          <p:cNvSpPr>
            <a:spLocks noChangeArrowheads="1"/>
          </p:cNvSpPr>
          <p:nvPr/>
        </p:nvSpPr>
        <p:spPr bwMode="auto">
          <a:xfrm>
            <a:off x="562429" y="7258556"/>
            <a:ext cx="2819400" cy="457200"/>
          </a:xfrm>
          <a:prstGeom prst="rect">
            <a:avLst/>
          </a:prstGeom>
          <a:solidFill>
            <a:srgbClr val="FFEBE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sp>
        <p:nvSpPr>
          <p:cNvPr id="10" name="Rectangle 20">
            <a:extLst>
              <a:ext uri="{FF2B5EF4-FFF2-40B4-BE49-F238E27FC236}">
                <a16:creationId xmlns:a16="http://schemas.microsoft.com/office/drawing/2014/main" id="{DD41C296-5677-0842-9D77-606D720018AA}"/>
              </a:ext>
            </a:extLst>
          </p:cNvPr>
          <p:cNvSpPr>
            <a:spLocks noChangeArrowheads="1"/>
          </p:cNvSpPr>
          <p:nvPr/>
        </p:nvSpPr>
        <p:spPr bwMode="auto">
          <a:xfrm>
            <a:off x="8953500" y="5452766"/>
            <a:ext cx="1447800" cy="705587"/>
          </a:xfrm>
          <a:prstGeom prst="rect">
            <a:avLst/>
          </a:prstGeom>
          <a:solidFill>
            <a:schemeClr val="bg1"/>
          </a:solidFill>
          <a:ln>
            <a:noFill/>
          </a:ln>
        </p:spPr>
        <p:txBody>
          <a:bodyPr wrap="none" anchor="ct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pic>
        <p:nvPicPr>
          <p:cNvPr id="11" name="Picture 10">
            <a:extLst>
              <a:ext uri="{FF2B5EF4-FFF2-40B4-BE49-F238E27FC236}">
                <a16:creationId xmlns:a16="http://schemas.microsoft.com/office/drawing/2014/main" id="{49EFA6A4-6229-9F4A-9A0E-9EA16A576385}"/>
              </a:ext>
            </a:extLst>
          </p:cNvPr>
          <p:cNvPicPr>
            <a:picLocks noChangeAspect="1"/>
          </p:cNvPicPr>
          <p:nvPr/>
        </p:nvPicPr>
        <p:blipFill>
          <a:blip r:embed="rId5"/>
          <a:stretch>
            <a:fillRect/>
          </a:stretch>
        </p:blipFill>
        <p:spPr>
          <a:xfrm>
            <a:off x="5496069" y="284558"/>
            <a:ext cx="1165225" cy="278998"/>
          </a:xfrm>
          <a:prstGeom prst="rect">
            <a:avLst/>
          </a:prstGeom>
        </p:spPr>
      </p:pic>
      <p:pic>
        <p:nvPicPr>
          <p:cNvPr id="12" name="Picture 11">
            <a:extLst>
              <a:ext uri="{FF2B5EF4-FFF2-40B4-BE49-F238E27FC236}">
                <a16:creationId xmlns:a16="http://schemas.microsoft.com/office/drawing/2014/main" id="{7478BC2A-0D33-CA48-A5CB-CC74A6B5DDB1}"/>
              </a:ext>
            </a:extLst>
          </p:cNvPr>
          <p:cNvPicPr>
            <a:picLocks noChangeAspect="1"/>
          </p:cNvPicPr>
          <p:nvPr/>
        </p:nvPicPr>
        <p:blipFill>
          <a:blip r:embed="rId6"/>
          <a:stretch>
            <a:fillRect/>
          </a:stretch>
        </p:blipFill>
        <p:spPr>
          <a:xfrm>
            <a:off x="5342081" y="6350690"/>
            <a:ext cx="1473200" cy="352738"/>
          </a:xfrm>
          <a:prstGeom prst="rect">
            <a:avLst/>
          </a:prstGeom>
        </p:spPr>
      </p:pic>
      <p:sp>
        <p:nvSpPr>
          <p:cNvPr id="21" name="Rectangle 20">
            <a:extLst>
              <a:ext uri="{FF2B5EF4-FFF2-40B4-BE49-F238E27FC236}">
                <a16:creationId xmlns:a16="http://schemas.microsoft.com/office/drawing/2014/main" id="{68E82C2B-EED0-5B45-A6EB-26797DD4A626}"/>
              </a:ext>
            </a:extLst>
          </p:cNvPr>
          <p:cNvSpPr>
            <a:spLocks noChangeArrowheads="1"/>
          </p:cNvSpPr>
          <p:nvPr/>
        </p:nvSpPr>
        <p:spPr bwMode="auto">
          <a:xfrm>
            <a:off x="3623107" y="5676694"/>
            <a:ext cx="5308170" cy="481660"/>
          </a:xfrm>
          <a:prstGeom prst="rect">
            <a:avLst/>
          </a:prstGeom>
          <a:solidFill>
            <a:schemeClr val="bg1"/>
          </a:solidFill>
          <a:ln>
            <a:noFill/>
          </a:ln>
        </p:spPr>
        <p:txBody>
          <a:bodyPr wrap="none" anchor="ct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sp>
        <p:nvSpPr>
          <p:cNvPr id="22" name="Text Box 12">
            <a:extLst>
              <a:ext uri="{FF2B5EF4-FFF2-40B4-BE49-F238E27FC236}">
                <a16:creationId xmlns:a16="http://schemas.microsoft.com/office/drawing/2014/main" id="{A54908F4-EF09-D044-B424-43C293EA83AC}"/>
              </a:ext>
            </a:extLst>
          </p:cNvPr>
          <p:cNvSpPr txBox="1">
            <a:spLocks noChangeArrowheads="1"/>
          </p:cNvSpPr>
          <p:nvPr/>
        </p:nvSpPr>
        <p:spPr bwMode="auto">
          <a:xfrm>
            <a:off x="851351" y="2531205"/>
            <a:ext cx="25304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1800"/>
              <a:t>Gametophyte (n)</a:t>
            </a:r>
          </a:p>
        </p:txBody>
      </p:sp>
      <p:sp>
        <p:nvSpPr>
          <p:cNvPr id="25" name="Line 17">
            <a:extLst>
              <a:ext uri="{FF2B5EF4-FFF2-40B4-BE49-F238E27FC236}">
                <a16:creationId xmlns:a16="http://schemas.microsoft.com/office/drawing/2014/main" id="{DED59E2C-6620-774C-B39D-D788A1FB1A27}"/>
              </a:ext>
            </a:extLst>
          </p:cNvPr>
          <p:cNvSpPr>
            <a:spLocks noChangeShapeType="1"/>
          </p:cNvSpPr>
          <p:nvPr/>
        </p:nvSpPr>
        <p:spPr bwMode="auto">
          <a:xfrm>
            <a:off x="5486399" y="3275724"/>
            <a:ext cx="1196978"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6941425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15CEEA-1C6B-CA4B-9C91-0540DACA649F}"/>
              </a:ext>
            </a:extLst>
          </p:cNvPr>
          <p:cNvPicPr>
            <a:picLocks noChangeAspect="1"/>
          </p:cNvPicPr>
          <p:nvPr/>
        </p:nvPicPr>
        <p:blipFill>
          <a:blip r:embed="rId3"/>
          <a:stretch>
            <a:fillRect/>
          </a:stretch>
        </p:blipFill>
        <p:spPr>
          <a:xfrm>
            <a:off x="3124200" y="88900"/>
            <a:ext cx="4787900" cy="6680200"/>
          </a:xfrm>
          <a:prstGeom prst="rect">
            <a:avLst/>
          </a:prstGeom>
        </p:spPr>
      </p:pic>
      <p:sp>
        <p:nvSpPr>
          <p:cNvPr id="3" name="TextBox 2">
            <a:extLst>
              <a:ext uri="{FF2B5EF4-FFF2-40B4-BE49-F238E27FC236}">
                <a16:creationId xmlns:a16="http://schemas.microsoft.com/office/drawing/2014/main" id="{02340FAD-C4F6-9C40-9D28-42175B48872C}"/>
              </a:ext>
            </a:extLst>
          </p:cNvPr>
          <p:cNvSpPr txBox="1"/>
          <p:nvPr/>
        </p:nvSpPr>
        <p:spPr>
          <a:xfrm>
            <a:off x="838200" y="968829"/>
            <a:ext cx="1904999" cy="1200329"/>
          </a:xfrm>
          <a:prstGeom prst="rect">
            <a:avLst/>
          </a:prstGeom>
          <a:noFill/>
        </p:spPr>
        <p:txBody>
          <a:bodyPr wrap="square" rtlCol="0">
            <a:spAutoFit/>
          </a:bodyPr>
          <a:lstStyle/>
          <a:p>
            <a:r>
              <a:rPr lang="en-US"/>
              <a:t>The mating pathways in the ferns</a:t>
            </a:r>
          </a:p>
        </p:txBody>
      </p:sp>
    </p:spTree>
    <p:extLst>
      <p:ext uri="{BB962C8B-B14F-4D97-AF65-F5344CB8AC3E}">
        <p14:creationId xmlns:p14="http://schemas.microsoft.com/office/powerpoint/2010/main" val="12105484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7743B0-6BBB-A94A-8C61-9030DE19F7F4}"/>
              </a:ext>
            </a:extLst>
          </p:cNvPr>
          <p:cNvSpPr txBox="1"/>
          <p:nvPr/>
        </p:nvSpPr>
        <p:spPr>
          <a:xfrm>
            <a:off x="267379" y="304800"/>
            <a:ext cx="3352800" cy="1446550"/>
          </a:xfrm>
          <a:prstGeom prst="rect">
            <a:avLst/>
          </a:prstGeom>
          <a:noFill/>
        </p:spPr>
        <p:txBody>
          <a:bodyPr wrap="square" rtlCol="0">
            <a:spAutoFit/>
          </a:bodyPr>
          <a:lstStyle/>
          <a:p>
            <a:r>
              <a:rPr lang="en-US" sz="4400"/>
              <a:t>End of Jan. 19 Lecture</a:t>
            </a:r>
          </a:p>
        </p:txBody>
      </p:sp>
      <p:pic>
        <p:nvPicPr>
          <p:cNvPr id="6" name="Picture 5">
            <a:extLst>
              <a:ext uri="{FF2B5EF4-FFF2-40B4-BE49-F238E27FC236}">
                <a16:creationId xmlns:a16="http://schemas.microsoft.com/office/drawing/2014/main" id="{1E6B090C-6A87-674B-BE96-1E2C982ADF65}"/>
              </a:ext>
            </a:extLst>
          </p:cNvPr>
          <p:cNvPicPr>
            <a:picLocks noChangeAspect="1"/>
          </p:cNvPicPr>
          <p:nvPr/>
        </p:nvPicPr>
        <p:blipFill>
          <a:blip r:embed="rId3"/>
          <a:stretch>
            <a:fillRect/>
          </a:stretch>
        </p:blipFill>
        <p:spPr>
          <a:xfrm rot="5400000" flipV="1">
            <a:off x="2962253" y="676253"/>
            <a:ext cx="6858000" cy="5505494"/>
          </a:xfrm>
          <a:prstGeom prst="rect">
            <a:avLst/>
          </a:prstGeom>
        </p:spPr>
      </p:pic>
    </p:spTree>
    <p:extLst>
      <p:ext uri="{BB962C8B-B14F-4D97-AF65-F5344CB8AC3E}">
        <p14:creationId xmlns:p14="http://schemas.microsoft.com/office/powerpoint/2010/main" val="40523870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390BCD-420B-0BC0-CF73-FD16AA09E3DD}"/>
              </a:ext>
            </a:extLst>
          </p:cNvPr>
          <p:cNvPicPr>
            <a:picLocks noChangeAspect="1"/>
          </p:cNvPicPr>
          <p:nvPr/>
        </p:nvPicPr>
        <p:blipFill>
          <a:blip r:embed="rId3"/>
          <a:stretch>
            <a:fillRect/>
          </a:stretch>
        </p:blipFill>
        <p:spPr>
          <a:xfrm>
            <a:off x="349226" y="533400"/>
            <a:ext cx="8794774" cy="5943600"/>
          </a:xfrm>
          <a:prstGeom prst="rect">
            <a:avLst/>
          </a:prstGeom>
        </p:spPr>
      </p:pic>
      <p:sp>
        <p:nvSpPr>
          <p:cNvPr id="4" name="TextBox 3">
            <a:extLst>
              <a:ext uri="{FF2B5EF4-FFF2-40B4-BE49-F238E27FC236}">
                <a16:creationId xmlns:a16="http://schemas.microsoft.com/office/drawing/2014/main" id="{49A77839-B403-637E-A742-7495CC961A63}"/>
              </a:ext>
            </a:extLst>
          </p:cNvPr>
          <p:cNvSpPr txBox="1"/>
          <p:nvPr/>
        </p:nvSpPr>
        <p:spPr>
          <a:xfrm>
            <a:off x="2819400" y="990600"/>
            <a:ext cx="4164923" cy="769441"/>
          </a:xfrm>
          <a:prstGeom prst="rect">
            <a:avLst/>
          </a:prstGeom>
          <a:noFill/>
        </p:spPr>
        <p:txBody>
          <a:bodyPr wrap="none" rtlCol="0">
            <a:spAutoFit/>
          </a:bodyPr>
          <a:lstStyle/>
          <a:p>
            <a:r>
              <a:rPr lang="en-US" sz="4400"/>
              <a:t>MORPHOLOGY</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7" name="Picture 1">
            <a:extLst>
              <a:ext uri="{FF2B5EF4-FFF2-40B4-BE49-F238E27FC236}">
                <a16:creationId xmlns:a16="http://schemas.microsoft.com/office/drawing/2014/main" id="{7751817E-97FE-F84E-8A18-B4A2C1E07E3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2507456" y="534194"/>
            <a:ext cx="54879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6738" name="TextBox 2">
            <a:extLst>
              <a:ext uri="{FF2B5EF4-FFF2-40B4-BE49-F238E27FC236}">
                <a16:creationId xmlns:a16="http://schemas.microsoft.com/office/drawing/2014/main" id="{586F11B9-C865-B94F-9F18-9B9639602900}"/>
              </a:ext>
            </a:extLst>
          </p:cNvPr>
          <p:cNvSpPr txBox="1">
            <a:spLocks noChangeArrowheads="1"/>
          </p:cNvSpPr>
          <p:nvPr/>
        </p:nvSpPr>
        <p:spPr bwMode="auto">
          <a:xfrm>
            <a:off x="720725" y="6275388"/>
            <a:ext cx="17684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1800"/>
              <a:t>Pryer et al., 2004</a:t>
            </a:r>
          </a:p>
        </p:txBody>
      </p:sp>
      <p:sp>
        <p:nvSpPr>
          <p:cNvPr id="116739" name="Rectangle 3">
            <a:extLst>
              <a:ext uri="{FF2B5EF4-FFF2-40B4-BE49-F238E27FC236}">
                <a16:creationId xmlns:a16="http://schemas.microsoft.com/office/drawing/2014/main" id="{01959504-97FF-5F47-B9DD-E29D61BE138D}"/>
              </a:ext>
            </a:extLst>
          </p:cNvPr>
          <p:cNvSpPr>
            <a:spLocks noChangeArrowheads="1"/>
          </p:cNvSpPr>
          <p:nvPr/>
        </p:nvSpPr>
        <p:spPr bwMode="auto">
          <a:xfrm>
            <a:off x="1670050" y="1295400"/>
            <a:ext cx="5943600" cy="4495800"/>
          </a:xfrm>
          <a:prstGeom prst="rect">
            <a:avLst/>
          </a:prstGeom>
          <a:noFill/>
          <a:ln w="28575">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sp>
        <p:nvSpPr>
          <p:cNvPr id="116740" name="Rectangle 6">
            <a:extLst>
              <a:ext uri="{FF2B5EF4-FFF2-40B4-BE49-F238E27FC236}">
                <a16:creationId xmlns:a16="http://schemas.microsoft.com/office/drawing/2014/main" id="{2EF769BC-5F39-4A4C-B781-0C97310F2443}"/>
              </a:ext>
            </a:extLst>
          </p:cNvPr>
          <p:cNvSpPr>
            <a:spLocks noChangeArrowheads="1"/>
          </p:cNvSpPr>
          <p:nvPr/>
        </p:nvSpPr>
        <p:spPr bwMode="auto">
          <a:xfrm>
            <a:off x="8158163" y="1295400"/>
            <a:ext cx="674687" cy="4875213"/>
          </a:xfrm>
          <a:prstGeom prst="rect">
            <a:avLst/>
          </a:prstGeom>
          <a:noFill/>
          <a:ln w="28575">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sp>
        <p:nvSpPr>
          <p:cNvPr id="8" name="TextBox 7">
            <a:extLst>
              <a:ext uri="{FF2B5EF4-FFF2-40B4-BE49-F238E27FC236}">
                <a16:creationId xmlns:a16="http://schemas.microsoft.com/office/drawing/2014/main" id="{0A597BBD-D4DC-E242-BA7B-AB2AFD361CA6}"/>
              </a:ext>
            </a:extLst>
          </p:cNvPr>
          <p:cNvSpPr txBox="1"/>
          <p:nvPr/>
        </p:nvSpPr>
        <p:spPr>
          <a:xfrm>
            <a:off x="3141756" y="674687"/>
            <a:ext cx="2830513" cy="461963"/>
          </a:xfrm>
          <a:prstGeom prst="rect">
            <a:avLst/>
          </a:prstGeom>
          <a:solidFill>
            <a:schemeClr val="accent3"/>
          </a:solidFill>
          <a:ln>
            <a:solidFill>
              <a:srgbClr val="00B0F0"/>
            </a:solidFill>
          </a:ln>
        </p:spPr>
        <p:txBody>
          <a:bodyPr wrap="none">
            <a:spAutoFit/>
          </a:bodyPr>
          <a:lstStyle/>
          <a:p>
            <a:pPr algn="ctr">
              <a:defRPr/>
            </a:pPr>
            <a:r>
              <a:rPr lang="en-US">
                <a:latin typeface="Times" charset="0"/>
                <a:ea typeface="ヒラギノ角ゴ Pro W3" charset="-128"/>
              </a:rPr>
              <a:t>Ferns and their allies </a:t>
            </a:r>
          </a:p>
        </p:txBody>
      </p:sp>
      <p:sp>
        <p:nvSpPr>
          <p:cNvPr id="9" name="TextBox 8">
            <a:extLst>
              <a:ext uri="{FF2B5EF4-FFF2-40B4-BE49-F238E27FC236}">
                <a16:creationId xmlns:a16="http://schemas.microsoft.com/office/drawing/2014/main" id="{E9D1615B-32DF-7F4F-AB47-B5EACCA0397A}"/>
              </a:ext>
            </a:extLst>
          </p:cNvPr>
          <p:cNvSpPr txBox="1"/>
          <p:nvPr/>
        </p:nvSpPr>
        <p:spPr>
          <a:xfrm rot="1851163">
            <a:off x="6543675" y="674688"/>
            <a:ext cx="1592263" cy="461962"/>
          </a:xfrm>
          <a:prstGeom prst="rect">
            <a:avLst/>
          </a:prstGeom>
          <a:solidFill>
            <a:schemeClr val="accent3"/>
          </a:solidFill>
          <a:ln>
            <a:solidFill>
              <a:srgbClr val="00B0F0"/>
            </a:solidFill>
          </a:ln>
        </p:spPr>
        <p:txBody>
          <a:bodyPr wrap="none">
            <a:spAutoFit/>
          </a:bodyPr>
          <a:lstStyle/>
          <a:p>
            <a:pPr algn="ctr">
              <a:defRPr/>
            </a:pPr>
            <a:r>
              <a:rPr lang="en-US">
                <a:latin typeface="Times" charset="0"/>
                <a:ea typeface="ヒラギノ角ゴ Pro W3" charset="-128"/>
              </a:rPr>
              <a:t>Seed plants</a:t>
            </a:r>
          </a:p>
        </p:txBody>
      </p:sp>
      <p:sp>
        <p:nvSpPr>
          <p:cNvPr id="10" name="TextBox 9">
            <a:extLst>
              <a:ext uri="{FF2B5EF4-FFF2-40B4-BE49-F238E27FC236}">
                <a16:creationId xmlns:a16="http://schemas.microsoft.com/office/drawing/2014/main" id="{95CFA10D-B002-4344-9108-4113D4CDDF7A}"/>
              </a:ext>
            </a:extLst>
          </p:cNvPr>
          <p:cNvSpPr txBox="1"/>
          <p:nvPr/>
        </p:nvSpPr>
        <p:spPr>
          <a:xfrm rot="1826403">
            <a:off x="7364413" y="503238"/>
            <a:ext cx="1433512" cy="460375"/>
          </a:xfrm>
          <a:prstGeom prst="rect">
            <a:avLst/>
          </a:prstGeom>
          <a:solidFill>
            <a:schemeClr val="accent3"/>
          </a:solidFill>
          <a:ln>
            <a:solidFill>
              <a:srgbClr val="00B0F0"/>
            </a:solidFill>
          </a:ln>
        </p:spPr>
        <p:txBody>
          <a:bodyPr wrap="none">
            <a:spAutoFit/>
          </a:bodyPr>
          <a:lstStyle/>
          <a:p>
            <a:pPr algn="ctr">
              <a:defRPr/>
            </a:pPr>
            <a:r>
              <a:rPr lang="en-US">
                <a:latin typeface="Times" charset="0"/>
                <a:ea typeface="ヒラギノ角ゴ Pro W3" charset="-128"/>
              </a:rPr>
              <a:t>Lycopsids</a:t>
            </a:r>
          </a:p>
        </p:txBody>
      </p:sp>
    </p:spTree>
    <p:extLst>
      <p:ext uri="{BB962C8B-B14F-4D97-AF65-F5344CB8AC3E}">
        <p14:creationId xmlns:p14="http://schemas.microsoft.com/office/powerpoint/2010/main" val="38509867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TextBox 2">
            <a:extLst>
              <a:ext uri="{FF2B5EF4-FFF2-40B4-BE49-F238E27FC236}">
                <a16:creationId xmlns:a16="http://schemas.microsoft.com/office/drawing/2014/main" id="{73BAD45C-E65B-E64C-9559-5E4D6427D558}"/>
              </a:ext>
            </a:extLst>
          </p:cNvPr>
          <p:cNvSpPr txBox="1">
            <a:spLocks noChangeArrowheads="1"/>
          </p:cNvSpPr>
          <p:nvPr/>
        </p:nvSpPr>
        <p:spPr bwMode="auto">
          <a:xfrm>
            <a:off x="7697788" y="6445250"/>
            <a:ext cx="1446212" cy="401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000"/>
              <a:t>PPG I, 2016</a:t>
            </a:r>
          </a:p>
        </p:txBody>
      </p:sp>
      <p:pic>
        <p:nvPicPr>
          <p:cNvPr id="120834" name="Picture 7">
            <a:extLst>
              <a:ext uri="{FF2B5EF4-FFF2-40B4-BE49-F238E27FC236}">
                <a16:creationId xmlns:a16="http://schemas.microsoft.com/office/drawing/2014/main" id="{579CF374-670C-1A4E-9136-093459652C0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 y="801688"/>
            <a:ext cx="9204325" cy="564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5" name="Rectangle 8">
            <a:extLst>
              <a:ext uri="{FF2B5EF4-FFF2-40B4-BE49-F238E27FC236}">
                <a16:creationId xmlns:a16="http://schemas.microsoft.com/office/drawing/2014/main" id="{CF48C5CB-DC70-204A-B3C3-76420C018D85}"/>
              </a:ext>
            </a:extLst>
          </p:cNvPr>
          <p:cNvSpPr>
            <a:spLocks noChangeArrowheads="1"/>
          </p:cNvSpPr>
          <p:nvPr/>
        </p:nvSpPr>
        <p:spPr bwMode="auto">
          <a:xfrm>
            <a:off x="1828800" y="685800"/>
            <a:ext cx="7315200" cy="4506913"/>
          </a:xfrm>
          <a:prstGeom prst="rect">
            <a:avLst/>
          </a:prstGeom>
          <a:noFill/>
          <a:ln w="28575">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sp>
        <p:nvSpPr>
          <p:cNvPr id="10" name="TextBox 9">
            <a:extLst>
              <a:ext uri="{FF2B5EF4-FFF2-40B4-BE49-F238E27FC236}">
                <a16:creationId xmlns:a16="http://schemas.microsoft.com/office/drawing/2014/main" id="{063E9999-4A81-ED4F-A1FA-053852ACE0CE}"/>
              </a:ext>
            </a:extLst>
          </p:cNvPr>
          <p:cNvSpPr txBox="1"/>
          <p:nvPr/>
        </p:nvSpPr>
        <p:spPr>
          <a:xfrm>
            <a:off x="36513" y="104775"/>
            <a:ext cx="4984750" cy="461963"/>
          </a:xfrm>
          <a:prstGeom prst="rect">
            <a:avLst/>
          </a:prstGeom>
          <a:solidFill>
            <a:schemeClr val="accent3"/>
          </a:solidFill>
          <a:ln>
            <a:solidFill>
              <a:srgbClr val="00B0F0"/>
            </a:solidFill>
          </a:ln>
        </p:spPr>
        <p:txBody>
          <a:bodyPr wrap="none">
            <a:spAutoFit/>
          </a:bodyPr>
          <a:lstStyle/>
          <a:p>
            <a:pPr algn="ctr">
              <a:defRPr/>
            </a:pPr>
            <a:r>
              <a:rPr lang="en-US">
                <a:latin typeface="Times" charset="0"/>
                <a:ea typeface="ヒラギノ角ゴ Pro W3" charset="-128"/>
              </a:rPr>
              <a:t>Our focus, the Leptosporangiate Ferns</a:t>
            </a:r>
          </a:p>
        </p:txBody>
      </p:sp>
      <p:pic>
        <p:nvPicPr>
          <p:cNvPr id="2" name="Picture 1">
            <a:extLst>
              <a:ext uri="{FF2B5EF4-FFF2-40B4-BE49-F238E27FC236}">
                <a16:creationId xmlns:a16="http://schemas.microsoft.com/office/drawing/2014/main" id="{9BD2879B-FD30-2BD6-BB5C-06DC34E8A7C1}"/>
              </a:ext>
            </a:extLst>
          </p:cNvPr>
          <p:cNvPicPr>
            <a:picLocks noChangeAspect="1"/>
          </p:cNvPicPr>
          <p:nvPr/>
        </p:nvPicPr>
        <p:blipFill>
          <a:blip r:embed="rId3"/>
          <a:stretch>
            <a:fillRect/>
          </a:stretch>
        </p:blipFill>
        <p:spPr>
          <a:xfrm>
            <a:off x="2438400" y="5427663"/>
            <a:ext cx="838200" cy="1206500"/>
          </a:xfrm>
          <a:prstGeom prst="rect">
            <a:avLst/>
          </a:prstGeom>
        </p:spPr>
      </p:pic>
      <p:pic>
        <p:nvPicPr>
          <p:cNvPr id="3" name="Picture 2">
            <a:extLst>
              <a:ext uri="{FF2B5EF4-FFF2-40B4-BE49-F238E27FC236}">
                <a16:creationId xmlns:a16="http://schemas.microsoft.com/office/drawing/2014/main" id="{CEFEEC84-4BC4-8046-8F01-D0A29E6B60A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flipH="1">
            <a:off x="3505200" y="5427663"/>
            <a:ext cx="457200" cy="12843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4813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DFC0FEF-07C7-1764-D599-610EBBB5CA34}"/>
              </a:ext>
            </a:extLst>
          </p:cNvPr>
          <p:cNvGraphicFramePr>
            <a:graphicFrameLocks noGrp="1"/>
          </p:cNvGraphicFramePr>
          <p:nvPr>
            <p:extLst>
              <p:ext uri="{D42A27DB-BD31-4B8C-83A1-F6EECF244321}">
                <p14:modId xmlns:p14="http://schemas.microsoft.com/office/powerpoint/2010/main" val="51748143"/>
              </p:ext>
            </p:extLst>
          </p:nvPr>
        </p:nvGraphicFramePr>
        <p:xfrm>
          <a:off x="914400" y="1143000"/>
          <a:ext cx="7162800" cy="4190999"/>
        </p:xfrm>
        <a:graphic>
          <a:graphicData uri="http://schemas.openxmlformats.org/drawingml/2006/table">
            <a:tbl>
              <a:tblPr>
                <a:tableStyleId>{5C22544A-7EE6-4342-B048-85BDC9FD1C3A}</a:tableStyleId>
              </a:tblPr>
              <a:tblGrid>
                <a:gridCol w="3581400">
                  <a:extLst>
                    <a:ext uri="{9D8B030D-6E8A-4147-A177-3AD203B41FA5}">
                      <a16:colId xmlns:a16="http://schemas.microsoft.com/office/drawing/2014/main" val="3627081470"/>
                    </a:ext>
                  </a:extLst>
                </a:gridCol>
                <a:gridCol w="3581400">
                  <a:extLst>
                    <a:ext uri="{9D8B030D-6E8A-4147-A177-3AD203B41FA5}">
                      <a16:colId xmlns:a16="http://schemas.microsoft.com/office/drawing/2014/main" val="1685570220"/>
                    </a:ext>
                  </a:extLst>
                </a:gridCol>
              </a:tblGrid>
              <a:tr h="471125">
                <a:tc>
                  <a:txBody>
                    <a:bodyPr/>
                    <a:lstStyle/>
                    <a:p>
                      <a:pPr marL="0" marR="0">
                        <a:spcBef>
                          <a:spcPts val="0"/>
                        </a:spcBef>
                        <a:spcAft>
                          <a:spcPts val="0"/>
                        </a:spcAft>
                      </a:pPr>
                      <a:r>
                        <a:rPr lang="en-US" sz="1200">
                          <a:effectLst/>
                        </a:rPr>
                        <a:t>POLYPODIALES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tc>
                  <a:txBody>
                    <a:bodyPr/>
                    <a:lstStyle/>
                    <a:p>
                      <a:pPr marL="0" marR="0">
                        <a:spcBef>
                          <a:spcPts val="0"/>
                        </a:spcBef>
                        <a:spcAft>
                          <a:spcPts val="0"/>
                        </a:spcAft>
                      </a:pPr>
                      <a:r>
                        <a:rPr lang="en-US" sz="1200">
                          <a:effectLst/>
                        </a:rPr>
                        <a:t>SEED PLANTS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2465710185"/>
                  </a:ext>
                </a:extLst>
              </a:tr>
              <a:tr h="669239">
                <a:tc>
                  <a:txBody>
                    <a:bodyPr/>
                    <a:lstStyle/>
                    <a:p>
                      <a:pPr marL="0" marR="0">
                        <a:spcBef>
                          <a:spcPts val="0"/>
                        </a:spcBef>
                        <a:spcAft>
                          <a:spcPts val="0"/>
                        </a:spcAft>
                      </a:pPr>
                      <a:r>
                        <a:rPr lang="en-US" sz="1200">
                          <a:effectLst/>
                        </a:rPr>
                        <a:t>apical meristem with a single tetrahedral apical initial cell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tc>
                  <a:txBody>
                    <a:bodyPr/>
                    <a:lstStyle/>
                    <a:p>
                      <a:pPr marL="0" marR="0">
                        <a:spcBef>
                          <a:spcPts val="0"/>
                        </a:spcBef>
                        <a:spcAft>
                          <a:spcPts val="0"/>
                        </a:spcAft>
                      </a:pPr>
                      <a:r>
                        <a:rPr lang="en-US" sz="1200">
                          <a:effectLst/>
                        </a:rPr>
                        <a:t>Many initials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609242822"/>
                  </a:ext>
                </a:extLst>
              </a:tr>
              <a:tr h="607228">
                <a:tc>
                  <a:txBody>
                    <a:bodyPr/>
                    <a:lstStyle/>
                    <a:p>
                      <a:pPr marL="0" marR="0">
                        <a:spcBef>
                          <a:spcPts val="0"/>
                        </a:spcBef>
                        <a:spcAft>
                          <a:spcPts val="0"/>
                        </a:spcAft>
                      </a:pPr>
                      <a:r>
                        <a:rPr lang="en-US" sz="1200">
                          <a:effectLst/>
                        </a:rPr>
                        <a:t>fronds unrolling from fiddleheads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tc>
                  <a:txBody>
                    <a:bodyPr/>
                    <a:lstStyle/>
                    <a:p>
                      <a:pPr marL="0" marR="0">
                        <a:spcBef>
                          <a:spcPts val="0"/>
                        </a:spcBef>
                        <a:spcAft>
                          <a:spcPts val="0"/>
                        </a:spcAft>
                      </a:pPr>
                      <a:r>
                        <a:rPr lang="en-US" sz="1200">
                          <a:effectLst/>
                        </a:rPr>
                        <a:t>Leaves, on fiddleheads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2062264140"/>
                  </a:ext>
                </a:extLst>
              </a:tr>
              <a:tr h="723197">
                <a:tc>
                  <a:txBody>
                    <a:bodyPr/>
                    <a:lstStyle/>
                    <a:p>
                      <a:pPr marL="0" marR="0">
                        <a:spcBef>
                          <a:spcPts val="0"/>
                        </a:spcBef>
                        <a:spcAft>
                          <a:spcPts val="0"/>
                        </a:spcAft>
                      </a:pPr>
                      <a:r>
                        <a:rPr lang="en-US" sz="1200">
                          <a:effectLst/>
                        </a:rPr>
                        <a:t>stem vascular tissue typically in a siphonostele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tc>
                  <a:txBody>
                    <a:bodyPr/>
                    <a:lstStyle/>
                    <a:p>
                      <a:pPr marL="0" marR="0">
                        <a:spcBef>
                          <a:spcPts val="0"/>
                        </a:spcBef>
                        <a:spcAft>
                          <a:spcPts val="0"/>
                        </a:spcAft>
                      </a:pPr>
                      <a:r>
                        <a:rPr lang="en-US" sz="1200">
                          <a:effectLst/>
                        </a:rPr>
                        <a:t>Stem vascular tissue in a eustele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760097052"/>
                  </a:ext>
                </a:extLst>
              </a:tr>
              <a:tr h="621724">
                <a:tc>
                  <a:txBody>
                    <a:bodyPr/>
                    <a:lstStyle/>
                    <a:p>
                      <a:pPr marL="0" marR="0">
                        <a:spcBef>
                          <a:spcPts val="0"/>
                        </a:spcBef>
                        <a:spcAft>
                          <a:spcPts val="0"/>
                        </a:spcAft>
                      </a:pPr>
                      <a:r>
                        <a:rPr lang="en-US" sz="1200">
                          <a:effectLst/>
                        </a:rPr>
                        <a:t>Buds not axillary (buds in other positions)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tc>
                  <a:txBody>
                    <a:bodyPr/>
                    <a:lstStyle/>
                    <a:p>
                      <a:pPr marL="0" marR="0">
                        <a:spcBef>
                          <a:spcPts val="0"/>
                        </a:spcBef>
                        <a:spcAft>
                          <a:spcPts val="0"/>
                        </a:spcAft>
                      </a:pPr>
                      <a:r>
                        <a:rPr lang="en-US" sz="1200">
                          <a:effectLst/>
                        </a:rPr>
                        <a:t>Buds axillary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3742789670"/>
                  </a:ext>
                </a:extLst>
              </a:tr>
              <a:tr h="549243">
                <a:tc>
                  <a:txBody>
                    <a:bodyPr/>
                    <a:lstStyle/>
                    <a:p>
                      <a:pPr marL="0" marR="0">
                        <a:spcBef>
                          <a:spcPts val="0"/>
                        </a:spcBef>
                        <a:spcAft>
                          <a:spcPts val="0"/>
                        </a:spcAft>
                      </a:pPr>
                      <a:r>
                        <a:rPr lang="en-US" sz="1200">
                          <a:effectLst/>
                        </a:rPr>
                        <a:t>Wood (and cambium) absent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tc>
                  <a:txBody>
                    <a:bodyPr/>
                    <a:lstStyle/>
                    <a:p>
                      <a:pPr marL="0" marR="0">
                        <a:spcBef>
                          <a:spcPts val="0"/>
                        </a:spcBef>
                        <a:spcAft>
                          <a:spcPts val="0"/>
                        </a:spcAft>
                      </a:pPr>
                      <a:r>
                        <a:rPr lang="en-US" sz="1200">
                          <a:effectLst/>
                        </a:rPr>
                        <a:t>Cambium present (or lost)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1730487634"/>
                  </a:ext>
                </a:extLst>
              </a:tr>
              <a:tr h="549243">
                <a:tc>
                  <a:txBody>
                    <a:bodyPr/>
                    <a:lstStyle/>
                    <a:p>
                      <a:pPr marL="0" marR="0">
                        <a:spcBef>
                          <a:spcPts val="0"/>
                        </a:spcBef>
                        <a:spcAft>
                          <a:spcPts val="0"/>
                        </a:spcAft>
                      </a:pPr>
                      <a:r>
                        <a:rPr lang="en-US" sz="1200">
                          <a:effectLst/>
                        </a:rPr>
                        <a:t>Spores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tc>
                  <a:txBody>
                    <a:bodyPr/>
                    <a:lstStyle/>
                    <a:p>
                      <a:pPr marL="0" marR="0">
                        <a:spcBef>
                          <a:spcPts val="0"/>
                        </a:spcBef>
                        <a:spcAft>
                          <a:spcPts val="0"/>
                        </a:spcAft>
                      </a:pPr>
                      <a:r>
                        <a:rPr lang="en-US" sz="1200">
                          <a:effectLst/>
                        </a:rPr>
                        <a:t>Seeds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3845580294"/>
                  </a:ext>
                </a:extLst>
              </a:tr>
            </a:tbl>
          </a:graphicData>
        </a:graphic>
      </p:graphicFrame>
      <p:sp>
        <p:nvSpPr>
          <p:cNvPr id="3" name="Text Box 5">
            <a:extLst>
              <a:ext uri="{FF2B5EF4-FFF2-40B4-BE49-F238E27FC236}">
                <a16:creationId xmlns:a16="http://schemas.microsoft.com/office/drawing/2014/main" id="{7499D2DD-4114-F6FD-EDC7-0B344D73EEF2}"/>
              </a:ext>
            </a:extLst>
          </p:cNvPr>
          <p:cNvSpPr txBox="1">
            <a:spLocks noChangeArrowheads="1"/>
          </p:cNvSpPr>
          <p:nvPr/>
        </p:nvSpPr>
        <p:spPr bwMode="auto">
          <a:xfrm>
            <a:off x="2098983" y="528935"/>
            <a:ext cx="49460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WHAT MAKES A FERN A FERN ….</a:t>
            </a:r>
          </a:p>
        </p:txBody>
      </p:sp>
    </p:spTree>
    <p:extLst>
      <p:ext uri="{BB962C8B-B14F-4D97-AF65-F5344CB8AC3E}">
        <p14:creationId xmlns:p14="http://schemas.microsoft.com/office/powerpoint/2010/main" val="17281039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9" name="Picture 1026">
            <a:extLst>
              <a:ext uri="{FF2B5EF4-FFF2-40B4-BE49-F238E27FC236}">
                <a16:creationId xmlns:a16="http://schemas.microsoft.com/office/drawing/2014/main" id="{4380B6B8-D2C1-EE4C-A06C-9948CDCB83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3352800"/>
            <a:ext cx="3662363" cy="292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Table 1">
            <a:extLst>
              <a:ext uri="{FF2B5EF4-FFF2-40B4-BE49-F238E27FC236}">
                <a16:creationId xmlns:a16="http://schemas.microsoft.com/office/drawing/2014/main" id="{4F068315-A8CB-924C-B406-C45A337A10BA}"/>
              </a:ext>
            </a:extLst>
          </p:cNvPr>
          <p:cNvGraphicFramePr>
            <a:graphicFrameLocks noGrp="1"/>
          </p:cNvGraphicFramePr>
          <p:nvPr/>
        </p:nvGraphicFramePr>
        <p:xfrm>
          <a:off x="1600200" y="990600"/>
          <a:ext cx="6096000" cy="1285877"/>
        </p:xfrm>
        <a:graphic>
          <a:graphicData uri="http://schemas.openxmlformats.org/drawingml/2006/table">
            <a:tbl>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1439">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1" i="0" u="none" strike="noStrike" cap="none" normalizeH="0" baseline="0">
                          <a:ln>
                            <a:noFill/>
                          </a:ln>
                          <a:solidFill>
                            <a:srgbClr val="FFFFFF"/>
                          </a:solidFill>
                          <a:effectLst/>
                          <a:latin typeface="Times" charset="0"/>
                          <a:ea typeface="ヒラギノ角ゴ Pro W3" charset="-128"/>
                        </a:rPr>
                        <a:t>POLYPODIALES</a:t>
                      </a:r>
                    </a:p>
                  </a:txBody>
                  <a:tcPr marT="45739" marB="4573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1" i="0" u="none" strike="noStrike" cap="none" normalizeH="0" baseline="0">
                          <a:ln>
                            <a:noFill/>
                          </a:ln>
                          <a:solidFill>
                            <a:srgbClr val="FFFFFF"/>
                          </a:solidFill>
                          <a:effectLst/>
                          <a:latin typeface="Times" charset="0"/>
                          <a:ea typeface="ヒラギノ角ゴ Pro W3" charset="-128"/>
                        </a:rPr>
                        <a:t>SEED PLANTS</a:t>
                      </a:r>
                    </a:p>
                  </a:txBody>
                  <a:tcPr marT="45739" marB="4573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914436">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0" i="0" u="none" strike="noStrike" cap="none" normalizeH="0" baseline="0">
                          <a:ln>
                            <a:noFill/>
                          </a:ln>
                          <a:solidFill>
                            <a:srgbClr val="000000"/>
                          </a:solidFill>
                          <a:effectLst/>
                          <a:latin typeface="Times" charset="0"/>
                          <a:ea typeface="ヒラギノ角ゴ Pro W3" charset="-128"/>
                        </a:rPr>
                        <a:t>apical meristem with a single tetrahedral apical initial cell</a:t>
                      </a:r>
                    </a:p>
                    <a:p>
                      <a:pPr marL="0" marR="0" lvl="0" indent="0" algn="l" defTabSz="457200" rtl="0" eaLnBrk="1" fontAlgn="base" latinLnBrk="0" hangingPunct="1">
                        <a:lnSpc>
                          <a:spcPct val="100000"/>
                        </a:lnSpc>
                        <a:spcBef>
                          <a:spcPct val="0"/>
                        </a:spcBef>
                        <a:spcAft>
                          <a:spcPct val="0"/>
                        </a:spcAft>
                        <a:buClrTx/>
                        <a:buSzTx/>
                        <a:buFontTx/>
                        <a:buNone/>
                        <a:tabLst/>
                      </a:pPr>
                      <a:endParaRPr kumimoji="0" lang="en-US" altLang="x-none" sz="1800" b="0" i="0" u="none" strike="noStrike" cap="none" normalizeH="0" baseline="0">
                        <a:ln>
                          <a:noFill/>
                        </a:ln>
                        <a:solidFill>
                          <a:srgbClr val="000000"/>
                        </a:solidFill>
                        <a:effectLst/>
                        <a:latin typeface="Times" charset="0"/>
                        <a:ea typeface="ヒラギノ角ゴ Pro W3" charset="-128"/>
                      </a:endParaRPr>
                    </a:p>
                  </a:txBody>
                  <a:tcPr marT="45739" marB="4573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CDE"/>
                    </a:solidFill>
                  </a:tcPr>
                </a:tc>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0" i="0" u="none" strike="noStrike" cap="none" normalizeH="0" baseline="0">
                          <a:ln>
                            <a:noFill/>
                          </a:ln>
                          <a:solidFill>
                            <a:srgbClr val="000000"/>
                          </a:solidFill>
                          <a:effectLst/>
                          <a:latin typeface="Times" charset="0"/>
                          <a:ea typeface="ヒラギノ角ゴ Pro W3" charset="-128"/>
                        </a:rPr>
                        <a:t>Many initials</a:t>
                      </a:r>
                    </a:p>
                  </a:txBody>
                  <a:tcPr marT="45739" marB="4573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CDE"/>
                    </a:solidFill>
                  </a:tcPr>
                </a:tc>
                <a:extLst>
                  <a:ext uri="{0D108BD9-81ED-4DB2-BD59-A6C34878D82A}">
                    <a16:rowId xmlns:a16="http://schemas.microsoft.com/office/drawing/2014/main" val="10001"/>
                  </a:ext>
                </a:extLst>
              </a:tr>
            </a:tbl>
          </a:graphicData>
        </a:graphic>
      </p:graphicFrame>
      <p:pic>
        <p:nvPicPr>
          <p:cNvPr id="37901" name="Picture 2" descr="angiomeristem.tiff">
            <a:extLst>
              <a:ext uri="{FF2B5EF4-FFF2-40B4-BE49-F238E27FC236}">
                <a16:creationId xmlns:a16="http://schemas.microsoft.com/office/drawing/2014/main" id="{F475580B-CD56-FC4E-A7D1-DD8F858F7CF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08500" y="2819400"/>
            <a:ext cx="4635500" cy="355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902" name="TextBox 4">
            <a:extLst>
              <a:ext uri="{FF2B5EF4-FFF2-40B4-BE49-F238E27FC236}">
                <a16:creationId xmlns:a16="http://schemas.microsoft.com/office/drawing/2014/main" id="{3AEEFF87-D0E4-114C-BB09-C7AB986D8F59}"/>
              </a:ext>
            </a:extLst>
          </p:cNvPr>
          <p:cNvSpPr txBox="1">
            <a:spLocks noChangeArrowheads="1"/>
          </p:cNvSpPr>
          <p:nvPr/>
        </p:nvSpPr>
        <p:spPr bwMode="auto">
          <a:xfrm>
            <a:off x="357188" y="160338"/>
            <a:ext cx="33289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a:t>THE STEM APEX</a:t>
            </a:r>
          </a:p>
        </p:txBody>
      </p:sp>
    </p:spTree>
    <p:extLst>
      <p:ext uri="{BB962C8B-B14F-4D97-AF65-F5344CB8AC3E}">
        <p14:creationId xmlns:p14="http://schemas.microsoft.com/office/powerpoint/2010/main" val="36196484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62C12F-83F0-8D41-9BB6-97D808BDDE91}"/>
              </a:ext>
            </a:extLst>
          </p:cNvPr>
          <p:cNvPicPr>
            <a:picLocks noChangeAspect="1"/>
          </p:cNvPicPr>
          <p:nvPr/>
        </p:nvPicPr>
        <p:blipFill>
          <a:blip r:embed="rId2"/>
          <a:stretch>
            <a:fillRect/>
          </a:stretch>
        </p:blipFill>
        <p:spPr>
          <a:xfrm rot="5400000" flipV="1">
            <a:off x="5331188" y="1387168"/>
            <a:ext cx="4021667" cy="3228531"/>
          </a:xfrm>
          <a:prstGeom prst="rect">
            <a:avLst/>
          </a:prstGeom>
        </p:spPr>
      </p:pic>
      <p:pic>
        <p:nvPicPr>
          <p:cNvPr id="3" name="Picture 2">
            <a:extLst>
              <a:ext uri="{FF2B5EF4-FFF2-40B4-BE49-F238E27FC236}">
                <a16:creationId xmlns:a16="http://schemas.microsoft.com/office/drawing/2014/main" id="{C1B78589-1632-6E0D-5BAB-C0C9D501F30A}"/>
              </a:ext>
            </a:extLst>
          </p:cNvPr>
          <p:cNvPicPr>
            <a:picLocks noChangeAspect="1"/>
          </p:cNvPicPr>
          <p:nvPr/>
        </p:nvPicPr>
        <p:blipFill>
          <a:blip r:embed="rId3"/>
          <a:stretch>
            <a:fillRect/>
          </a:stretch>
        </p:blipFill>
        <p:spPr>
          <a:xfrm>
            <a:off x="169911" y="956734"/>
            <a:ext cx="2727347" cy="4055534"/>
          </a:xfrm>
          <a:prstGeom prst="rect">
            <a:avLst/>
          </a:prstGeom>
        </p:spPr>
      </p:pic>
      <p:sp>
        <p:nvSpPr>
          <p:cNvPr id="5" name="TextBox 4">
            <a:extLst>
              <a:ext uri="{FF2B5EF4-FFF2-40B4-BE49-F238E27FC236}">
                <a16:creationId xmlns:a16="http://schemas.microsoft.com/office/drawing/2014/main" id="{BBF9DAF4-2786-0492-5E65-E398E938C35C}"/>
              </a:ext>
            </a:extLst>
          </p:cNvPr>
          <p:cNvSpPr txBox="1">
            <a:spLocks noChangeArrowheads="1"/>
          </p:cNvSpPr>
          <p:nvPr/>
        </p:nvSpPr>
        <p:spPr bwMode="auto">
          <a:xfrm>
            <a:off x="357188" y="160338"/>
            <a:ext cx="534473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a:t>FIDDLEHEADS (CROZIERS)</a:t>
            </a:r>
          </a:p>
        </p:txBody>
      </p:sp>
      <p:pic>
        <p:nvPicPr>
          <p:cNvPr id="6" name="Picture 5">
            <a:extLst>
              <a:ext uri="{FF2B5EF4-FFF2-40B4-BE49-F238E27FC236}">
                <a16:creationId xmlns:a16="http://schemas.microsoft.com/office/drawing/2014/main" id="{37C2D697-6F1D-72AE-324A-6B14AA2CA942}"/>
              </a:ext>
            </a:extLst>
          </p:cNvPr>
          <p:cNvPicPr>
            <a:picLocks noChangeAspect="1"/>
          </p:cNvPicPr>
          <p:nvPr/>
        </p:nvPicPr>
        <p:blipFill>
          <a:blip r:embed="rId4"/>
          <a:stretch>
            <a:fillRect/>
          </a:stretch>
        </p:blipFill>
        <p:spPr>
          <a:xfrm>
            <a:off x="3039604" y="973667"/>
            <a:ext cx="2507686" cy="4055534"/>
          </a:xfrm>
          <a:prstGeom prst="rect">
            <a:avLst/>
          </a:prstGeom>
        </p:spPr>
      </p:pic>
      <p:sp>
        <p:nvSpPr>
          <p:cNvPr id="7" name="TextBox 6">
            <a:extLst>
              <a:ext uri="{FF2B5EF4-FFF2-40B4-BE49-F238E27FC236}">
                <a16:creationId xmlns:a16="http://schemas.microsoft.com/office/drawing/2014/main" id="{8EC5D249-A5FC-A503-8ECD-D812C52038A5}"/>
              </a:ext>
            </a:extLst>
          </p:cNvPr>
          <p:cNvSpPr txBox="1"/>
          <p:nvPr/>
        </p:nvSpPr>
        <p:spPr>
          <a:xfrm>
            <a:off x="880533" y="5486400"/>
            <a:ext cx="7492757" cy="830997"/>
          </a:xfrm>
          <a:prstGeom prst="rect">
            <a:avLst/>
          </a:prstGeom>
          <a:noFill/>
        </p:spPr>
        <p:txBody>
          <a:bodyPr wrap="none" rtlCol="0">
            <a:spAutoFit/>
          </a:bodyPr>
          <a:lstStyle/>
          <a:p>
            <a:r>
              <a:rPr lang="en-US"/>
              <a:t>fiddlehead fern         bishop's crozier             Christmas fern</a:t>
            </a:r>
          </a:p>
          <a:p>
            <a:r>
              <a:rPr lang="en-US"/>
              <a:t>(</a:t>
            </a:r>
            <a:r>
              <a:rPr lang="en-US" i="1"/>
              <a:t>Matteuccia</a:t>
            </a:r>
            <a:r>
              <a:rPr lang="en-US"/>
              <a:t>)					(</a:t>
            </a:r>
            <a:r>
              <a:rPr lang="en-US" i="1"/>
              <a:t>Polystichum</a:t>
            </a:r>
            <a:r>
              <a:rPr lang="en-US"/>
              <a:t>)</a:t>
            </a:r>
          </a:p>
        </p:txBody>
      </p:sp>
    </p:spTree>
    <p:extLst>
      <p:ext uri="{BB962C8B-B14F-4D97-AF65-F5344CB8AC3E}">
        <p14:creationId xmlns:p14="http://schemas.microsoft.com/office/powerpoint/2010/main" val="28865946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7" name="Picture 1027">
            <a:extLst>
              <a:ext uri="{FF2B5EF4-FFF2-40B4-BE49-F238E27FC236}">
                <a16:creationId xmlns:a16="http://schemas.microsoft.com/office/drawing/2014/main" id="{7CDC8228-B2BD-A246-9138-48C818F8E1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03713" y="0"/>
            <a:ext cx="473551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8" name="Text Box 1030">
            <a:extLst>
              <a:ext uri="{FF2B5EF4-FFF2-40B4-BE49-F238E27FC236}">
                <a16:creationId xmlns:a16="http://schemas.microsoft.com/office/drawing/2014/main" id="{EFFE67C7-CA09-3A4E-81E5-6CAB7D801404}"/>
              </a:ext>
            </a:extLst>
          </p:cNvPr>
          <p:cNvSpPr txBox="1">
            <a:spLocks noChangeArrowheads="1"/>
          </p:cNvSpPr>
          <p:nvPr/>
        </p:nvSpPr>
        <p:spPr bwMode="auto">
          <a:xfrm>
            <a:off x="854075" y="4937125"/>
            <a:ext cx="2041525"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i="1"/>
              <a:t>Lophosoria</a:t>
            </a:r>
            <a:r>
              <a:rPr lang="en-US" altLang="en-US" sz="2400"/>
              <a:t> </a:t>
            </a:r>
            <a:r>
              <a:rPr lang="en-US" altLang="en-US" sz="2400" i="1"/>
              <a:t>quadripinnata </a:t>
            </a:r>
            <a:r>
              <a:rPr lang="en-US" altLang="en-US" sz="2400"/>
              <a:t>from Costa Rica</a:t>
            </a:r>
          </a:p>
        </p:txBody>
      </p:sp>
      <p:sp>
        <p:nvSpPr>
          <p:cNvPr id="45059" name="Text Box 1031">
            <a:extLst>
              <a:ext uri="{FF2B5EF4-FFF2-40B4-BE49-F238E27FC236}">
                <a16:creationId xmlns:a16="http://schemas.microsoft.com/office/drawing/2014/main" id="{7BD95F00-1324-5E4E-8AF6-66A0A1DC87EC}"/>
              </a:ext>
            </a:extLst>
          </p:cNvPr>
          <p:cNvSpPr txBox="1">
            <a:spLocks noChangeArrowheads="1"/>
          </p:cNvSpPr>
          <p:nvPr/>
        </p:nvSpPr>
        <p:spPr bwMode="auto">
          <a:xfrm>
            <a:off x="842963" y="1295400"/>
            <a:ext cx="264636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3600"/>
              <a:t>INDUMENT</a:t>
            </a:r>
            <a:endParaRPr lang="en-US" altLang="en-US" sz="2400"/>
          </a:p>
        </p:txBody>
      </p:sp>
    </p:spTree>
    <p:extLst>
      <p:ext uri="{BB962C8B-B14F-4D97-AF65-F5344CB8AC3E}">
        <p14:creationId xmlns:p14="http://schemas.microsoft.com/office/powerpoint/2010/main" val="19269879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5" name="Picture 1">
            <a:extLst>
              <a:ext uri="{FF2B5EF4-FFF2-40B4-BE49-F238E27FC236}">
                <a16:creationId xmlns:a16="http://schemas.microsoft.com/office/drawing/2014/main" id="{9980272E-4820-334F-A497-D5E37B373B2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0738" y="1174750"/>
            <a:ext cx="2811462" cy="537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6" name="Picture 2">
            <a:extLst>
              <a:ext uri="{FF2B5EF4-FFF2-40B4-BE49-F238E27FC236}">
                <a16:creationId xmlns:a16="http://schemas.microsoft.com/office/drawing/2014/main" id="{F0A0FFF4-54FA-B042-B97B-449A054DB46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32200" y="1203325"/>
            <a:ext cx="3355975" cy="5360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7" name="Picture 3">
            <a:extLst>
              <a:ext uri="{FF2B5EF4-FFF2-40B4-BE49-F238E27FC236}">
                <a16:creationId xmlns:a16="http://schemas.microsoft.com/office/drawing/2014/main" id="{05B37DEF-02DC-FC41-9C83-9C3DFC8838E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851650" y="1174750"/>
            <a:ext cx="1839913" cy="537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8" name="TextBox 4">
            <a:extLst>
              <a:ext uri="{FF2B5EF4-FFF2-40B4-BE49-F238E27FC236}">
                <a16:creationId xmlns:a16="http://schemas.microsoft.com/office/drawing/2014/main" id="{7C99253A-D369-104A-885D-DD24B341046A}"/>
              </a:ext>
            </a:extLst>
          </p:cNvPr>
          <p:cNvSpPr txBox="1">
            <a:spLocks noChangeArrowheads="1"/>
          </p:cNvSpPr>
          <p:nvPr/>
        </p:nvSpPr>
        <p:spPr bwMode="auto">
          <a:xfrm>
            <a:off x="1066800" y="457200"/>
            <a:ext cx="72469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Indument of hairs: </a:t>
            </a:r>
            <a:r>
              <a:rPr lang="en-US" altLang="en-US" sz="2400" i="1"/>
              <a:t>Osmunda cinnamomea </a:t>
            </a:r>
            <a:r>
              <a:rPr lang="en-US" altLang="en-US" sz="2400"/>
              <a:t> from Vermont</a:t>
            </a:r>
          </a:p>
        </p:txBody>
      </p:sp>
    </p:spTree>
    <p:extLst>
      <p:ext uri="{BB962C8B-B14F-4D97-AF65-F5344CB8AC3E}">
        <p14:creationId xmlns:p14="http://schemas.microsoft.com/office/powerpoint/2010/main" val="35365170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9" name="Picture 2">
            <a:extLst>
              <a:ext uri="{FF2B5EF4-FFF2-40B4-BE49-F238E27FC236}">
                <a16:creationId xmlns:a16="http://schemas.microsoft.com/office/drawing/2014/main" id="{A117D0AC-A713-9F45-BCAB-FF94F0825DC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59438" y="595313"/>
            <a:ext cx="3355975"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0" name="Picture 3">
            <a:extLst>
              <a:ext uri="{FF2B5EF4-FFF2-40B4-BE49-F238E27FC236}">
                <a16:creationId xmlns:a16="http://schemas.microsoft.com/office/drawing/2014/main" id="{4CA89E40-46FB-0D41-A976-88AAB464ABC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70175" y="3530600"/>
            <a:ext cx="4465638" cy="320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1" name="Picture 4">
            <a:extLst>
              <a:ext uri="{FF2B5EF4-FFF2-40B4-BE49-F238E27FC236}">
                <a16:creationId xmlns:a16="http://schemas.microsoft.com/office/drawing/2014/main" id="{97A56FE8-7A87-A84C-ACDE-CB9AB69DE3A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92100" y="595313"/>
            <a:ext cx="391477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2" name="TextBox 5">
            <a:extLst>
              <a:ext uri="{FF2B5EF4-FFF2-40B4-BE49-F238E27FC236}">
                <a16:creationId xmlns:a16="http://schemas.microsoft.com/office/drawing/2014/main" id="{615B0740-091C-D243-BE7D-4B32B894EA8F}"/>
              </a:ext>
            </a:extLst>
          </p:cNvPr>
          <p:cNvSpPr txBox="1">
            <a:spLocks noChangeArrowheads="1"/>
          </p:cNvSpPr>
          <p:nvPr/>
        </p:nvSpPr>
        <p:spPr bwMode="auto">
          <a:xfrm>
            <a:off x="762000" y="133350"/>
            <a:ext cx="70548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Indument of scales: </a:t>
            </a:r>
            <a:r>
              <a:rPr lang="en-US" altLang="en-US" sz="2400" i="1"/>
              <a:t>Polystichum braunii </a:t>
            </a:r>
            <a:r>
              <a:rPr lang="en-US" altLang="en-US" sz="2400"/>
              <a:t> from Vermont</a:t>
            </a:r>
          </a:p>
        </p:txBody>
      </p:sp>
    </p:spTree>
    <p:extLst>
      <p:ext uri="{BB962C8B-B14F-4D97-AF65-F5344CB8AC3E}">
        <p14:creationId xmlns:p14="http://schemas.microsoft.com/office/powerpoint/2010/main" val="33086830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3" name="Picture 1" descr="cyathSCALES.tiff">
            <a:extLst>
              <a:ext uri="{FF2B5EF4-FFF2-40B4-BE49-F238E27FC236}">
                <a16:creationId xmlns:a16="http://schemas.microsoft.com/office/drawing/2014/main" id="{0C7E3CBB-4BFB-7F49-90E5-ABCB4800F93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927100"/>
            <a:ext cx="9144000" cy="497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4" name="TextBox 2">
            <a:extLst>
              <a:ext uri="{FF2B5EF4-FFF2-40B4-BE49-F238E27FC236}">
                <a16:creationId xmlns:a16="http://schemas.microsoft.com/office/drawing/2014/main" id="{B0E480A7-C64A-6240-B9E2-4B960E154624}"/>
              </a:ext>
            </a:extLst>
          </p:cNvPr>
          <p:cNvSpPr txBox="1">
            <a:spLocks noChangeArrowheads="1"/>
          </p:cNvSpPr>
          <p:nvPr/>
        </p:nvSpPr>
        <p:spPr bwMode="auto">
          <a:xfrm>
            <a:off x="1066800" y="152400"/>
            <a:ext cx="74644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Variation in petiole scales of scaly tree ferns (Cyatheaceae)</a:t>
            </a:r>
          </a:p>
        </p:txBody>
      </p:sp>
    </p:spTree>
    <p:extLst>
      <p:ext uri="{BB962C8B-B14F-4D97-AF65-F5344CB8AC3E}">
        <p14:creationId xmlns:p14="http://schemas.microsoft.com/office/powerpoint/2010/main" val="38363747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7" name="Picture 1">
            <a:extLst>
              <a:ext uri="{FF2B5EF4-FFF2-40B4-BE49-F238E27FC236}">
                <a16:creationId xmlns:a16="http://schemas.microsoft.com/office/drawing/2014/main" id="{B98687A0-C5C2-2945-AD91-8AD02AA0968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842963"/>
            <a:ext cx="7265988" cy="601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18" name="Text Box 3">
            <a:extLst>
              <a:ext uri="{FF2B5EF4-FFF2-40B4-BE49-F238E27FC236}">
                <a16:creationId xmlns:a16="http://schemas.microsoft.com/office/drawing/2014/main" id="{FD2657E6-9A21-BB47-A54B-0E8877880974}"/>
              </a:ext>
            </a:extLst>
          </p:cNvPr>
          <p:cNvSpPr txBox="1">
            <a:spLocks noChangeArrowheads="1"/>
          </p:cNvSpPr>
          <p:nvPr/>
        </p:nvSpPr>
        <p:spPr bwMode="auto">
          <a:xfrm>
            <a:off x="152400" y="228600"/>
            <a:ext cx="3657600" cy="849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lnSpc>
                <a:spcPct val="90000"/>
              </a:lnSpc>
              <a:buFontTx/>
              <a:buNone/>
            </a:pPr>
            <a:r>
              <a:rPr lang="en-US" altLang="en-US" sz="2800">
                <a:latin typeface="Papyrus" panose="020B0602040200020303" pitchFamily="34" charset="77"/>
              </a:rPr>
              <a:t>An </a:t>
            </a:r>
            <a:r>
              <a:rPr lang="en-US" altLang="en-US" sz="2800" i="1">
                <a:latin typeface="Papyrus" panose="020B0602040200020303" pitchFamily="34" charset="77"/>
              </a:rPr>
              <a:t>Osmunda </a:t>
            </a:r>
            <a:r>
              <a:rPr lang="en-US" altLang="en-US" sz="2800">
                <a:latin typeface="Papyrus" panose="020B0602040200020303" pitchFamily="34" charset="77"/>
              </a:rPr>
              <a:t>ring</a:t>
            </a:r>
          </a:p>
          <a:p>
            <a:pPr algn="ctr">
              <a:spcBef>
                <a:spcPct val="0"/>
              </a:spcBef>
              <a:buFontTx/>
              <a:buNone/>
            </a:pPr>
            <a:endParaRPr lang="en-US" altLang="en-US" sz="2400">
              <a:latin typeface="Papyrus" panose="020B0602040200020303" pitchFamily="34" charset="77"/>
            </a:endParaRPr>
          </a:p>
        </p:txBody>
      </p:sp>
    </p:spTree>
    <p:extLst>
      <p:ext uri="{BB962C8B-B14F-4D97-AF65-F5344CB8AC3E}">
        <p14:creationId xmlns:p14="http://schemas.microsoft.com/office/powerpoint/2010/main" val="469426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a:extLst>
              <a:ext uri="{FF2B5EF4-FFF2-40B4-BE49-F238E27FC236}">
                <a16:creationId xmlns:a16="http://schemas.microsoft.com/office/drawing/2014/main" id="{B1DD462C-B994-8F4F-8478-4A7DCCFA8D2B}"/>
              </a:ext>
            </a:extLst>
          </p:cNvPr>
          <p:cNvSpPr>
            <a:spLocks noGrp="1" noChangeArrowheads="1"/>
          </p:cNvSpPr>
          <p:nvPr>
            <p:ph type="title"/>
          </p:nvPr>
        </p:nvSpPr>
        <p:spPr>
          <a:xfrm>
            <a:off x="1066800" y="0"/>
            <a:ext cx="6858000" cy="914400"/>
          </a:xfrm>
        </p:spPr>
        <p:txBody>
          <a:bodyPr/>
          <a:lstStyle/>
          <a:p>
            <a:r>
              <a:rPr lang="en-US" altLang="en-US">
                <a:ea typeface="ヒラギノ角ゴ Pro W3" panose="020B0300000000000000" pitchFamily="34" charset="-128"/>
              </a:rPr>
              <a:t>Vegetative Body: the Stem</a:t>
            </a:r>
          </a:p>
        </p:txBody>
      </p:sp>
      <p:sp>
        <p:nvSpPr>
          <p:cNvPr id="28674" name="Text Box 5">
            <a:extLst>
              <a:ext uri="{FF2B5EF4-FFF2-40B4-BE49-F238E27FC236}">
                <a16:creationId xmlns:a16="http://schemas.microsoft.com/office/drawing/2014/main" id="{32AB5914-49AB-AA4C-95F7-BC52710F9BDF}"/>
              </a:ext>
            </a:extLst>
          </p:cNvPr>
          <p:cNvSpPr txBox="1">
            <a:spLocks noChangeArrowheads="1"/>
          </p:cNvSpPr>
          <p:nvPr/>
        </p:nvSpPr>
        <p:spPr bwMode="auto">
          <a:xfrm>
            <a:off x="1028700" y="1066800"/>
            <a:ext cx="18192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VARIATION</a:t>
            </a:r>
          </a:p>
        </p:txBody>
      </p:sp>
      <p:sp>
        <p:nvSpPr>
          <p:cNvPr id="28675" name="Rectangle 3">
            <a:extLst>
              <a:ext uri="{FF2B5EF4-FFF2-40B4-BE49-F238E27FC236}">
                <a16:creationId xmlns:a16="http://schemas.microsoft.com/office/drawing/2014/main" id="{D27C9125-0C6D-514C-90FB-3A82E297FEE3}"/>
              </a:ext>
            </a:extLst>
          </p:cNvPr>
          <p:cNvSpPr txBox="1">
            <a:spLocks noChangeArrowheads="1"/>
          </p:cNvSpPr>
          <p:nvPr/>
        </p:nvSpPr>
        <p:spPr bwMode="auto">
          <a:xfrm>
            <a:off x="1752600" y="2133600"/>
            <a:ext cx="6477000"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buFontTx/>
              <a:buNone/>
            </a:pPr>
            <a:endParaRPr lang="en-US" altLang="en-US" sz="2000"/>
          </a:p>
          <a:p>
            <a:r>
              <a:rPr lang="en-US" altLang="en-US" sz="2000"/>
              <a:t>Stems creeping or erect (tree ferns - but no wood!)</a:t>
            </a:r>
          </a:p>
          <a:p>
            <a:r>
              <a:rPr lang="en-US" altLang="en-US" sz="2000"/>
              <a:t>Siphonostele varies in compaction of leaf gaps.</a:t>
            </a:r>
          </a:p>
          <a:p>
            <a:r>
              <a:rPr lang="en-US" altLang="en-US" sz="2000"/>
              <a:t>Epidermal coverings (indument) are hairs or scales.  </a:t>
            </a:r>
          </a:p>
          <a:p>
            <a:endParaRPr lang="en-US" altLang="en-US"/>
          </a:p>
        </p:txBody>
      </p:sp>
    </p:spTree>
    <p:extLst>
      <p:ext uri="{BB962C8B-B14F-4D97-AF65-F5344CB8AC3E}">
        <p14:creationId xmlns:p14="http://schemas.microsoft.com/office/powerpoint/2010/main" val="20586218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1" name="Picture 2" descr="polypode">
            <a:extLst>
              <a:ext uri="{FF2B5EF4-FFF2-40B4-BE49-F238E27FC236}">
                <a16:creationId xmlns:a16="http://schemas.microsoft.com/office/drawing/2014/main" id="{EE0781AF-FCE9-464D-AC13-5849B3761D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1600200"/>
            <a:ext cx="3479800" cy="281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2" name="Text Box 3">
            <a:extLst>
              <a:ext uri="{FF2B5EF4-FFF2-40B4-BE49-F238E27FC236}">
                <a16:creationId xmlns:a16="http://schemas.microsoft.com/office/drawing/2014/main" id="{50FBC155-93E5-2646-9CD1-602010C5B25E}"/>
              </a:ext>
            </a:extLst>
          </p:cNvPr>
          <p:cNvSpPr txBox="1">
            <a:spLocks noChangeArrowheads="1"/>
          </p:cNvSpPr>
          <p:nvPr/>
        </p:nvSpPr>
        <p:spPr bwMode="auto">
          <a:xfrm>
            <a:off x="0" y="5837238"/>
            <a:ext cx="9144000" cy="849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lnSpc>
                <a:spcPct val="90000"/>
              </a:lnSpc>
              <a:buFontTx/>
              <a:buNone/>
            </a:pPr>
            <a:r>
              <a:rPr lang="en-US" altLang="en-US" sz="2800">
                <a:latin typeface="Papyrus" panose="020B0602040200020303" pitchFamily="34" charset="77"/>
              </a:rPr>
              <a:t>Rhizome habit varies.</a:t>
            </a:r>
          </a:p>
          <a:p>
            <a:pPr algn="ctr">
              <a:spcBef>
                <a:spcPct val="0"/>
              </a:spcBef>
              <a:buFontTx/>
              <a:buNone/>
            </a:pPr>
            <a:endParaRPr lang="en-US" altLang="en-US" sz="2400">
              <a:latin typeface="Papyrus" panose="020B0602040200020303" pitchFamily="34" charset="77"/>
            </a:endParaRPr>
          </a:p>
        </p:txBody>
      </p:sp>
      <p:sp>
        <p:nvSpPr>
          <p:cNvPr id="30723" name="Text Box 4">
            <a:extLst>
              <a:ext uri="{FF2B5EF4-FFF2-40B4-BE49-F238E27FC236}">
                <a16:creationId xmlns:a16="http://schemas.microsoft.com/office/drawing/2014/main" id="{6CCD8B5A-AE11-D646-ABCE-AFBF86B7C997}"/>
              </a:ext>
            </a:extLst>
          </p:cNvPr>
          <p:cNvSpPr txBox="1">
            <a:spLocks noChangeArrowheads="1"/>
          </p:cNvSpPr>
          <p:nvPr/>
        </p:nvSpPr>
        <p:spPr bwMode="auto">
          <a:xfrm>
            <a:off x="5816600" y="5029200"/>
            <a:ext cx="20812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latin typeface="Papyrus" panose="020B0602040200020303" pitchFamily="34" charset="77"/>
              </a:rPr>
              <a:t>long-creeping</a:t>
            </a:r>
          </a:p>
        </p:txBody>
      </p:sp>
      <p:pic>
        <p:nvPicPr>
          <p:cNvPr id="30724" name="Picture 5" descr="koeh-202">
            <a:extLst>
              <a:ext uri="{FF2B5EF4-FFF2-40B4-BE49-F238E27FC236}">
                <a16:creationId xmlns:a16="http://schemas.microsoft.com/office/drawing/2014/main" id="{7D49BDBE-4752-424A-8CD6-5B3555132B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400" y="685800"/>
            <a:ext cx="3389313"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Rectangle 6">
            <a:extLst>
              <a:ext uri="{FF2B5EF4-FFF2-40B4-BE49-F238E27FC236}">
                <a16:creationId xmlns:a16="http://schemas.microsoft.com/office/drawing/2014/main" id="{86ECA02B-0512-3F4B-9DAB-770C7BD0FEE5}"/>
              </a:ext>
            </a:extLst>
          </p:cNvPr>
          <p:cNvSpPr>
            <a:spLocks noChangeArrowheads="1"/>
          </p:cNvSpPr>
          <p:nvPr/>
        </p:nvSpPr>
        <p:spPr bwMode="auto">
          <a:xfrm>
            <a:off x="1066800" y="4876800"/>
            <a:ext cx="2286000" cy="8382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latin typeface="Papyrus" panose="020B0602040200020303" pitchFamily="34" charset="77"/>
              </a:rPr>
              <a:t>more or less upright</a:t>
            </a:r>
          </a:p>
        </p:txBody>
      </p:sp>
    </p:spTree>
    <p:extLst>
      <p:ext uri="{BB962C8B-B14F-4D97-AF65-F5344CB8AC3E}">
        <p14:creationId xmlns:p14="http://schemas.microsoft.com/office/powerpoint/2010/main" val="10786496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ext Box 3">
            <a:extLst>
              <a:ext uri="{FF2B5EF4-FFF2-40B4-BE49-F238E27FC236}">
                <a16:creationId xmlns:a16="http://schemas.microsoft.com/office/drawing/2014/main" id="{2C37171E-04BF-1E4E-A2FB-C2D5E729A16C}"/>
              </a:ext>
            </a:extLst>
          </p:cNvPr>
          <p:cNvSpPr txBox="1">
            <a:spLocks noChangeArrowheads="1"/>
          </p:cNvSpPr>
          <p:nvPr/>
        </p:nvSpPr>
        <p:spPr bwMode="auto">
          <a:xfrm>
            <a:off x="228600" y="304800"/>
            <a:ext cx="4724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Tree ferns, Dominica.</a:t>
            </a:r>
          </a:p>
        </p:txBody>
      </p:sp>
      <p:pic>
        <p:nvPicPr>
          <p:cNvPr id="35842" name="Picture 1">
            <a:extLst>
              <a:ext uri="{FF2B5EF4-FFF2-40B4-BE49-F238E27FC236}">
                <a16:creationId xmlns:a16="http://schemas.microsoft.com/office/drawing/2014/main" id="{25C74CCE-E8E3-CE46-A018-950AC688825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936625"/>
            <a:ext cx="7924800" cy="5891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0466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5" name="Picture 3" descr="corylus.tiff">
            <a:extLst>
              <a:ext uri="{FF2B5EF4-FFF2-40B4-BE49-F238E27FC236}">
                <a16:creationId xmlns:a16="http://schemas.microsoft.com/office/drawing/2014/main" id="{7028F5D7-10EB-864B-A891-C62A6832155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10363" y="1393599"/>
            <a:ext cx="3021012" cy="272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06" name="Picture 4" descr="4262065280_f349d9031e_z.jpg">
            <a:extLst>
              <a:ext uri="{FF2B5EF4-FFF2-40B4-BE49-F238E27FC236}">
                <a16:creationId xmlns:a16="http://schemas.microsoft.com/office/drawing/2014/main" id="{80AFC4F7-86AC-744B-B135-713BBD21944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71713" y="1600200"/>
            <a:ext cx="3378200" cy="2243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07" name="Picture 7" descr="PolypodiumVasc3.jpg">
            <a:extLst>
              <a:ext uri="{FF2B5EF4-FFF2-40B4-BE49-F238E27FC236}">
                <a16:creationId xmlns:a16="http://schemas.microsoft.com/office/drawing/2014/main" id="{D155B0B1-1A88-E54B-A94F-3AD6079FBB6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71713" y="4083050"/>
            <a:ext cx="2763837"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08" name="Picture 8" descr="dicotVB.tiff">
            <a:extLst>
              <a:ext uri="{FF2B5EF4-FFF2-40B4-BE49-F238E27FC236}">
                <a16:creationId xmlns:a16="http://schemas.microsoft.com/office/drawing/2014/main" id="{13CBFBC2-319B-AF42-8850-8768A6FBDB0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821249" y="4343400"/>
            <a:ext cx="2693988"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0" name="Table 9">
            <a:extLst>
              <a:ext uri="{FF2B5EF4-FFF2-40B4-BE49-F238E27FC236}">
                <a16:creationId xmlns:a16="http://schemas.microsoft.com/office/drawing/2014/main" id="{AF7F6D37-FE43-2842-B191-B996E73C31FE}"/>
              </a:ext>
            </a:extLst>
          </p:cNvPr>
          <p:cNvGraphicFramePr>
            <a:graphicFrameLocks noGrp="1"/>
          </p:cNvGraphicFramePr>
          <p:nvPr/>
        </p:nvGraphicFramePr>
        <p:xfrm>
          <a:off x="2436813" y="852488"/>
          <a:ext cx="6426200" cy="530225"/>
        </p:xfrm>
        <a:graphic>
          <a:graphicData uri="http://schemas.openxmlformats.org/drawingml/2006/table">
            <a:tbl>
              <a:tblPr/>
              <a:tblGrid>
                <a:gridCol w="3213100">
                  <a:extLst>
                    <a:ext uri="{9D8B030D-6E8A-4147-A177-3AD203B41FA5}">
                      <a16:colId xmlns:a16="http://schemas.microsoft.com/office/drawing/2014/main" val="20000"/>
                    </a:ext>
                  </a:extLst>
                </a:gridCol>
                <a:gridCol w="3213100">
                  <a:extLst>
                    <a:ext uri="{9D8B030D-6E8A-4147-A177-3AD203B41FA5}">
                      <a16:colId xmlns:a16="http://schemas.microsoft.com/office/drawing/2014/main" val="20001"/>
                    </a:ext>
                  </a:extLst>
                </a:gridCol>
              </a:tblGrid>
              <a:tr h="530225">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FFFF"/>
                          </a:solidFill>
                          <a:effectLst/>
                          <a:latin typeface="Times" charset="0"/>
                          <a:ea typeface="ヒラギノ角ゴ Pro W3" charset="0"/>
                          <a:cs typeface="ヒラギノ角ゴ Pro W3" charset="0"/>
                        </a:rPr>
                        <a:t>POLYPODIALES</a:t>
                      </a:r>
                    </a:p>
                  </a:txBody>
                  <a:tcPr marT="45739" marB="4573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FFFF"/>
                          </a:solidFill>
                          <a:effectLst/>
                          <a:latin typeface="Times" charset="0"/>
                          <a:ea typeface="ヒラギノ角ゴ Pro W3" charset="0"/>
                          <a:cs typeface="ヒラギノ角ゴ Pro W3" charset="0"/>
                        </a:rPr>
                        <a:t>SEED PLANTS</a:t>
                      </a:r>
                    </a:p>
                  </a:txBody>
                  <a:tcPr marT="45739" marB="4573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bl>
          </a:graphicData>
        </a:graphic>
      </p:graphicFrame>
      <p:sp>
        <p:nvSpPr>
          <p:cNvPr id="123917" name="TextBox 1">
            <a:extLst>
              <a:ext uri="{FF2B5EF4-FFF2-40B4-BE49-F238E27FC236}">
                <a16:creationId xmlns:a16="http://schemas.microsoft.com/office/drawing/2014/main" id="{6B8B6A5F-4602-334E-A253-A20870778892}"/>
              </a:ext>
            </a:extLst>
          </p:cNvPr>
          <p:cNvSpPr txBox="1">
            <a:spLocks noChangeArrowheads="1"/>
          </p:cNvSpPr>
          <p:nvPr/>
        </p:nvSpPr>
        <p:spPr bwMode="auto">
          <a:xfrm>
            <a:off x="609600" y="152400"/>
            <a:ext cx="518603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3600"/>
              <a:t>Siphonosteles and Eusteles</a:t>
            </a:r>
            <a:endParaRPr lang="en-US" altLang="en-US" sz="2400"/>
          </a:p>
        </p:txBody>
      </p:sp>
    </p:spTree>
    <p:extLst>
      <p:ext uri="{BB962C8B-B14F-4D97-AF65-F5344CB8AC3E}">
        <p14:creationId xmlns:p14="http://schemas.microsoft.com/office/powerpoint/2010/main" val="9465287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Picture 1">
            <a:extLst>
              <a:ext uri="{FF2B5EF4-FFF2-40B4-BE49-F238E27FC236}">
                <a16:creationId xmlns:a16="http://schemas.microsoft.com/office/drawing/2014/main" id="{53077E7E-AD4B-0141-9201-6E53B677536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7188" y="1295400"/>
            <a:ext cx="5891212" cy="467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38" name="Rectangle 2">
            <a:extLst>
              <a:ext uri="{FF2B5EF4-FFF2-40B4-BE49-F238E27FC236}">
                <a16:creationId xmlns:a16="http://schemas.microsoft.com/office/drawing/2014/main" id="{FAF6E36A-8CFE-484A-9687-1F811224350A}"/>
              </a:ext>
            </a:extLst>
          </p:cNvPr>
          <p:cNvSpPr>
            <a:spLocks noChangeArrowheads="1"/>
          </p:cNvSpPr>
          <p:nvPr/>
        </p:nvSpPr>
        <p:spPr bwMode="auto">
          <a:xfrm>
            <a:off x="263525" y="6002338"/>
            <a:ext cx="243840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i="1"/>
              <a:t>Osmunda</a:t>
            </a:r>
            <a:endParaRPr lang="en-US" altLang="en-US" sz="2400"/>
          </a:p>
        </p:txBody>
      </p:sp>
      <p:sp>
        <p:nvSpPr>
          <p:cNvPr id="39939" name="TextBox 3">
            <a:extLst>
              <a:ext uri="{FF2B5EF4-FFF2-40B4-BE49-F238E27FC236}">
                <a16:creationId xmlns:a16="http://schemas.microsoft.com/office/drawing/2014/main" id="{E2B8E576-D33E-0D4F-94B8-1D749CD94B03}"/>
              </a:ext>
            </a:extLst>
          </p:cNvPr>
          <p:cNvSpPr txBox="1">
            <a:spLocks noChangeArrowheads="1"/>
          </p:cNvSpPr>
          <p:nvPr/>
        </p:nvSpPr>
        <p:spPr bwMode="auto">
          <a:xfrm>
            <a:off x="357188" y="160338"/>
            <a:ext cx="75025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a:t>THE STEM INTERIOR, especially the </a:t>
            </a:r>
            <a:r>
              <a:rPr lang="en-US" altLang="en-US" i="1"/>
              <a:t>stele</a:t>
            </a:r>
            <a:endParaRPr lang="en-US" altLang="en-US"/>
          </a:p>
        </p:txBody>
      </p:sp>
      <p:pic>
        <p:nvPicPr>
          <p:cNvPr id="39940" name="Picture 1">
            <a:extLst>
              <a:ext uri="{FF2B5EF4-FFF2-40B4-BE49-F238E27FC236}">
                <a16:creationId xmlns:a16="http://schemas.microsoft.com/office/drawing/2014/main" id="{D06B143A-1B56-654A-93B8-BB3CC6522F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1295400"/>
            <a:ext cx="2362200" cy="468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1" name="Rectangle 2">
            <a:extLst>
              <a:ext uri="{FF2B5EF4-FFF2-40B4-BE49-F238E27FC236}">
                <a16:creationId xmlns:a16="http://schemas.microsoft.com/office/drawing/2014/main" id="{58430C23-1740-3B4E-A338-3FBA0A3955A4}"/>
              </a:ext>
            </a:extLst>
          </p:cNvPr>
          <p:cNvSpPr>
            <a:spLocks noChangeArrowheads="1"/>
          </p:cNvSpPr>
          <p:nvPr/>
        </p:nvSpPr>
        <p:spPr bwMode="auto">
          <a:xfrm>
            <a:off x="6640513" y="6021388"/>
            <a:ext cx="24384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i="1"/>
              <a:t>Copán, Honduras</a:t>
            </a:r>
            <a:endParaRPr lang="en-US" altLang="en-US" sz="2400"/>
          </a:p>
        </p:txBody>
      </p:sp>
    </p:spTree>
    <p:extLst>
      <p:ext uri="{BB962C8B-B14F-4D97-AF65-F5344CB8AC3E}">
        <p14:creationId xmlns:p14="http://schemas.microsoft.com/office/powerpoint/2010/main" val="36311241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1" name="Picture 5" descr="_Rhizome_detail_MC.jpg">
            <a:extLst>
              <a:ext uri="{FF2B5EF4-FFF2-40B4-BE49-F238E27FC236}">
                <a16:creationId xmlns:a16="http://schemas.microsoft.com/office/drawing/2014/main" id="{BD4CB208-4F4D-D741-9CA7-6F4F720EE97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143000"/>
            <a:ext cx="3722688" cy="297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9" name="Table 8">
            <a:extLst>
              <a:ext uri="{FF2B5EF4-FFF2-40B4-BE49-F238E27FC236}">
                <a16:creationId xmlns:a16="http://schemas.microsoft.com/office/drawing/2014/main" id="{2669D26D-25C7-A14B-B527-0E3DB7B99D5A}"/>
              </a:ext>
            </a:extLst>
          </p:cNvPr>
          <p:cNvGraphicFramePr>
            <a:graphicFrameLocks noGrp="1"/>
          </p:cNvGraphicFramePr>
          <p:nvPr/>
        </p:nvGraphicFramePr>
        <p:xfrm>
          <a:off x="685800" y="152400"/>
          <a:ext cx="8229600" cy="639763"/>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639763">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1" i="0" u="none" strike="noStrike" cap="none" normalizeH="0" baseline="0">
                          <a:ln>
                            <a:noFill/>
                          </a:ln>
                          <a:solidFill>
                            <a:srgbClr val="FFFFFF"/>
                          </a:solidFill>
                          <a:effectLst/>
                          <a:latin typeface="Times" charset="0"/>
                          <a:ea typeface="ヒラギノ角ゴ Pro W3" charset="-128"/>
                        </a:rPr>
                        <a:t>stem vascular tissue in a siphonostele</a:t>
                      </a:r>
                    </a:p>
                  </a:txBody>
                  <a:tcPr marT="45647" marB="4564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x-none" altLang="x-none" sz="1800" b="1" i="0" u="none" strike="noStrike" cap="none" normalizeH="0" baseline="0">
                        <a:ln>
                          <a:noFill/>
                        </a:ln>
                        <a:solidFill>
                          <a:srgbClr val="FFFFFF"/>
                        </a:solidFill>
                        <a:effectLst/>
                        <a:latin typeface="Times" charset="0"/>
                        <a:ea typeface="ヒラギノ角ゴ Pro W3" charset="-128"/>
                      </a:endParaRPr>
                    </a:p>
                  </a:txBody>
                  <a:tcPr marT="45647" marB="4564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bl>
          </a:graphicData>
        </a:graphic>
      </p:graphicFrame>
      <p:pic>
        <p:nvPicPr>
          <p:cNvPr id="40970" name="Picture 1">
            <a:extLst>
              <a:ext uri="{FF2B5EF4-FFF2-40B4-BE49-F238E27FC236}">
                <a16:creationId xmlns:a16="http://schemas.microsoft.com/office/drawing/2014/main" id="{27C1A9A5-B1F1-F146-A15E-CB17F0B287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4200" y="2813050"/>
            <a:ext cx="3552223"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
            <a:extLst>
              <a:ext uri="{FF2B5EF4-FFF2-40B4-BE49-F238E27FC236}">
                <a16:creationId xmlns:a16="http://schemas.microsoft.com/office/drawing/2014/main" id="{C7C17A1F-2B24-0040-8880-3B83C103250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812971" y="4199069"/>
            <a:ext cx="3352800" cy="2658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80357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ext Box 6">
            <a:extLst>
              <a:ext uri="{FF2B5EF4-FFF2-40B4-BE49-F238E27FC236}">
                <a16:creationId xmlns:a16="http://schemas.microsoft.com/office/drawing/2014/main" id="{33352086-628C-C74C-BC98-325D7F221048}"/>
              </a:ext>
            </a:extLst>
          </p:cNvPr>
          <p:cNvSpPr txBox="1">
            <a:spLocks noChangeArrowheads="1"/>
          </p:cNvSpPr>
          <p:nvPr/>
        </p:nvSpPr>
        <p:spPr bwMode="auto">
          <a:xfrm>
            <a:off x="1927225" y="3505200"/>
            <a:ext cx="18780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VARIATION</a:t>
            </a:r>
          </a:p>
        </p:txBody>
      </p:sp>
      <p:graphicFrame>
        <p:nvGraphicFramePr>
          <p:cNvPr id="3" name="Table 2">
            <a:extLst>
              <a:ext uri="{FF2B5EF4-FFF2-40B4-BE49-F238E27FC236}">
                <a16:creationId xmlns:a16="http://schemas.microsoft.com/office/drawing/2014/main" id="{96EB9757-94C5-1E43-AE64-3951181B931A}"/>
              </a:ext>
            </a:extLst>
          </p:cNvPr>
          <p:cNvGraphicFramePr>
            <a:graphicFrameLocks noGrp="1"/>
          </p:cNvGraphicFramePr>
          <p:nvPr/>
        </p:nvGraphicFramePr>
        <p:xfrm>
          <a:off x="1295400" y="1219200"/>
          <a:ext cx="6477000" cy="4711747"/>
        </p:xfrm>
        <a:graphic>
          <a:graphicData uri="http://schemas.openxmlformats.org/drawingml/2006/table">
            <a:tbl>
              <a:tblPr/>
              <a:tblGrid>
                <a:gridCol w="3238500">
                  <a:extLst>
                    <a:ext uri="{9D8B030D-6E8A-4147-A177-3AD203B41FA5}">
                      <a16:colId xmlns:a16="http://schemas.microsoft.com/office/drawing/2014/main" val="20000"/>
                    </a:ext>
                  </a:extLst>
                </a:gridCol>
                <a:gridCol w="3238500">
                  <a:extLst>
                    <a:ext uri="{9D8B030D-6E8A-4147-A177-3AD203B41FA5}">
                      <a16:colId xmlns:a16="http://schemas.microsoft.com/office/drawing/2014/main" val="20001"/>
                    </a:ext>
                  </a:extLst>
                </a:gridCol>
              </a:tblGrid>
              <a:tr h="398106">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1" i="0" u="none" strike="noStrike" cap="none" normalizeH="0" baseline="0">
                          <a:ln>
                            <a:noFill/>
                          </a:ln>
                          <a:solidFill>
                            <a:srgbClr val="FFFFFF"/>
                          </a:solidFill>
                          <a:effectLst/>
                          <a:latin typeface="Times" charset="0"/>
                          <a:ea typeface="ヒラギノ角ゴ Pro W3" charset="-128"/>
                        </a:rPr>
                        <a:t>POLYPODIALES</a:t>
                      </a:r>
                    </a:p>
                  </a:txBody>
                  <a:tcPr marT="45685" marB="4568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1" i="0" u="none" strike="noStrike" cap="none" normalizeH="0" baseline="0">
                          <a:ln>
                            <a:noFill/>
                          </a:ln>
                          <a:solidFill>
                            <a:srgbClr val="FFFFFF"/>
                          </a:solidFill>
                          <a:effectLst/>
                          <a:latin typeface="Times" charset="0"/>
                          <a:ea typeface="ヒラギノ角ゴ Pro W3" charset="-128"/>
                        </a:rPr>
                        <a:t>SEED PLANTS</a:t>
                      </a:r>
                    </a:p>
                  </a:txBody>
                  <a:tcPr marT="45685" marB="4568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980383">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0" i="0" u="none" strike="noStrike" cap="none" normalizeH="0" baseline="0">
                          <a:ln>
                            <a:noFill/>
                          </a:ln>
                          <a:solidFill>
                            <a:srgbClr val="000000"/>
                          </a:solidFill>
                          <a:effectLst/>
                          <a:latin typeface="Times" charset="0"/>
                          <a:ea typeface="ヒラギノ角ゴ Pro W3" charset="-128"/>
                        </a:rPr>
                        <a:t>apical meristem with a single tetrahedral apical initial cell</a:t>
                      </a:r>
                    </a:p>
                    <a:p>
                      <a:pPr marL="0" marR="0" lvl="0" indent="0" algn="l" defTabSz="457200" rtl="0" eaLnBrk="1" fontAlgn="base" latinLnBrk="0" hangingPunct="1">
                        <a:lnSpc>
                          <a:spcPct val="100000"/>
                        </a:lnSpc>
                        <a:spcBef>
                          <a:spcPct val="0"/>
                        </a:spcBef>
                        <a:spcAft>
                          <a:spcPct val="0"/>
                        </a:spcAft>
                        <a:buClrTx/>
                        <a:buSzTx/>
                        <a:buFontTx/>
                        <a:buNone/>
                        <a:tabLst/>
                      </a:pPr>
                      <a:endParaRPr kumimoji="0" lang="en-US" altLang="x-none" sz="1800" b="0" i="0" u="none" strike="noStrike" cap="none" normalizeH="0" baseline="0">
                        <a:ln>
                          <a:noFill/>
                        </a:ln>
                        <a:solidFill>
                          <a:srgbClr val="000000"/>
                        </a:solidFill>
                        <a:effectLst/>
                        <a:latin typeface="Times" charset="0"/>
                        <a:ea typeface="ヒラギノ角ゴ Pro W3" charset="-128"/>
                      </a:endParaRPr>
                    </a:p>
                  </a:txBody>
                  <a:tcPr marT="45685" marB="4568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CDE"/>
                    </a:solidFill>
                  </a:tcPr>
                </a:tc>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0" i="0" u="none" strike="noStrike" cap="none" normalizeH="0" baseline="0">
                          <a:ln>
                            <a:noFill/>
                          </a:ln>
                          <a:solidFill>
                            <a:srgbClr val="000000"/>
                          </a:solidFill>
                          <a:effectLst/>
                          <a:latin typeface="Times" charset="0"/>
                          <a:ea typeface="ヒラギノ角ゴ Pro W3" charset="-128"/>
                        </a:rPr>
                        <a:t>Many initials</a:t>
                      </a:r>
                    </a:p>
                  </a:txBody>
                  <a:tcPr marT="45685" marB="4568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CDE"/>
                    </a:solidFill>
                  </a:tcPr>
                </a:tc>
                <a:extLst>
                  <a:ext uri="{0D108BD9-81ED-4DB2-BD59-A6C34878D82A}">
                    <a16:rowId xmlns:a16="http://schemas.microsoft.com/office/drawing/2014/main" val="10001"/>
                  </a:ext>
                </a:extLst>
              </a:tr>
              <a:tr h="686246">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0" i="0" u="none" strike="noStrike" cap="none" normalizeH="0" baseline="0">
                          <a:ln>
                            <a:noFill/>
                          </a:ln>
                          <a:solidFill>
                            <a:srgbClr val="000000"/>
                          </a:solidFill>
                          <a:effectLst/>
                          <a:latin typeface="Times" charset="0"/>
                          <a:ea typeface="ヒラギノ角ゴ Pro W3" charset="-128"/>
                        </a:rPr>
                        <a:t>stem protoxylem in islands </a:t>
                      </a:r>
                    </a:p>
                  </a:txBody>
                  <a:tcPr marT="45685" marB="4568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6EF"/>
                    </a:solidFill>
                  </a:tcPr>
                </a:tc>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0" i="0" u="none" strike="noStrike" cap="none" normalizeH="0" baseline="0">
                          <a:ln>
                            <a:noFill/>
                          </a:ln>
                          <a:solidFill>
                            <a:srgbClr val="000000"/>
                          </a:solidFill>
                          <a:effectLst/>
                          <a:latin typeface="Times" charset="0"/>
                          <a:ea typeface="ヒラギノ角ゴ Pro W3" charset="-128"/>
                        </a:rPr>
                        <a:t>Stem protoxylem primitively continuous</a:t>
                      </a:r>
                    </a:p>
                  </a:txBody>
                  <a:tcPr marT="45685" marB="4568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6EF"/>
                    </a:solidFill>
                  </a:tcPr>
                </a:tc>
                <a:extLst>
                  <a:ext uri="{0D108BD9-81ED-4DB2-BD59-A6C34878D82A}">
                    <a16:rowId xmlns:a16="http://schemas.microsoft.com/office/drawing/2014/main" val="10002"/>
                  </a:ext>
                </a:extLst>
              </a:tr>
              <a:tr h="980383">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0" i="0" u="none" strike="noStrike" cap="none" normalizeH="0" baseline="0">
                          <a:ln>
                            <a:noFill/>
                          </a:ln>
                          <a:solidFill>
                            <a:srgbClr val="000000"/>
                          </a:solidFill>
                          <a:effectLst/>
                          <a:latin typeface="Times" charset="0"/>
                          <a:ea typeface="ヒラギノ角ゴ Pro W3" charset="-128"/>
                        </a:rPr>
                        <a:t>buds not axillary (buds in other positions)</a:t>
                      </a:r>
                    </a:p>
                    <a:p>
                      <a:pPr marL="0" marR="0" lvl="0" indent="0" algn="l" defTabSz="457200" rtl="0" eaLnBrk="1" fontAlgn="base" latinLnBrk="0" hangingPunct="1">
                        <a:lnSpc>
                          <a:spcPct val="100000"/>
                        </a:lnSpc>
                        <a:spcBef>
                          <a:spcPct val="0"/>
                        </a:spcBef>
                        <a:spcAft>
                          <a:spcPct val="0"/>
                        </a:spcAft>
                        <a:buClrTx/>
                        <a:buSzTx/>
                        <a:buFontTx/>
                        <a:buNone/>
                        <a:tabLst/>
                      </a:pPr>
                      <a:endParaRPr kumimoji="0" lang="en-US" altLang="x-none" sz="1800" b="0" i="0" u="none" strike="noStrike" cap="none" normalizeH="0" baseline="0">
                        <a:ln>
                          <a:noFill/>
                        </a:ln>
                        <a:solidFill>
                          <a:srgbClr val="000000"/>
                        </a:solidFill>
                        <a:effectLst/>
                        <a:latin typeface="Times" charset="0"/>
                        <a:ea typeface="ヒラギノ角ゴ Pro W3" charset="-128"/>
                      </a:endParaRPr>
                    </a:p>
                  </a:txBody>
                  <a:tcPr marT="45685" marB="4568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CDE"/>
                    </a:solidFill>
                  </a:tcPr>
                </a:tc>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0" i="0" u="none" strike="noStrike" cap="none" normalizeH="0" baseline="0">
                          <a:ln>
                            <a:noFill/>
                          </a:ln>
                          <a:solidFill>
                            <a:srgbClr val="000000"/>
                          </a:solidFill>
                          <a:effectLst/>
                          <a:latin typeface="Times" charset="0"/>
                          <a:ea typeface="ヒラギノ角ゴ Pro W3" charset="-128"/>
                        </a:rPr>
                        <a:t>Buds axillary</a:t>
                      </a:r>
                    </a:p>
                  </a:txBody>
                  <a:tcPr marT="45685" marB="4568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CDE"/>
                    </a:solidFill>
                  </a:tcPr>
                </a:tc>
                <a:extLst>
                  <a:ext uri="{0D108BD9-81ED-4DB2-BD59-A6C34878D82A}">
                    <a16:rowId xmlns:a16="http://schemas.microsoft.com/office/drawing/2014/main" val="10003"/>
                  </a:ext>
                </a:extLst>
              </a:tr>
              <a:tr h="980383">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0" i="0" u="none" strike="noStrike" cap="none" normalizeH="0" baseline="0">
                          <a:ln>
                            <a:noFill/>
                          </a:ln>
                          <a:solidFill>
                            <a:srgbClr val="000000"/>
                          </a:solidFill>
                          <a:effectLst/>
                          <a:latin typeface="Times" charset="0"/>
                          <a:ea typeface="ヒラギノ角ゴ Pro W3" charset="-128"/>
                        </a:rPr>
                        <a:t>stem vascular tissue in a siphonostele (at least not a eustele)</a:t>
                      </a:r>
                    </a:p>
                  </a:txBody>
                  <a:tcPr marT="45685" marB="4568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6EF"/>
                    </a:solidFill>
                  </a:tcPr>
                </a:tc>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0" i="0" u="none" strike="noStrike" cap="none" normalizeH="0" baseline="0">
                          <a:ln>
                            <a:noFill/>
                          </a:ln>
                          <a:solidFill>
                            <a:srgbClr val="000000"/>
                          </a:solidFill>
                          <a:effectLst/>
                          <a:latin typeface="Times" charset="0"/>
                          <a:ea typeface="ヒラギノ角ゴ Pro W3" charset="-128"/>
                        </a:rPr>
                        <a:t>Stem vascular tissue in a eustele</a:t>
                      </a:r>
                    </a:p>
                    <a:p>
                      <a:pPr marL="0" marR="0" lvl="0" indent="0" algn="l" defTabSz="457200" rtl="0" eaLnBrk="1" fontAlgn="base" latinLnBrk="0" hangingPunct="1">
                        <a:lnSpc>
                          <a:spcPct val="100000"/>
                        </a:lnSpc>
                        <a:spcBef>
                          <a:spcPct val="0"/>
                        </a:spcBef>
                        <a:spcAft>
                          <a:spcPct val="0"/>
                        </a:spcAft>
                        <a:buClrTx/>
                        <a:buSzTx/>
                        <a:buFontTx/>
                        <a:buNone/>
                        <a:tabLst/>
                      </a:pPr>
                      <a:endParaRPr kumimoji="0" lang="en-US" altLang="x-none" sz="1800" b="0" i="0" u="none" strike="noStrike" cap="none" normalizeH="0" baseline="0">
                        <a:ln>
                          <a:noFill/>
                        </a:ln>
                        <a:solidFill>
                          <a:srgbClr val="000000"/>
                        </a:solidFill>
                        <a:effectLst/>
                        <a:latin typeface="Times" charset="0"/>
                        <a:ea typeface="ヒラギノ角ゴ Pro W3" charset="-128"/>
                      </a:endParaRPr>
                    </a:p>
                  </a:txBody>
                  <a:tcPr marT="45685" marB="4568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6EF"/>
                    </a:solidFill>
                  </a:tcPr>
                </a:tc>
                <a:extLst>
                  <a:ext uri="{0D108BD9-81ED-4DB2-BD59-A6C34878D82A}">
                    <a16:rowId xmlns:a16="http://schemas.microsoft.com/office/drawing/2014/main" val="10004"/>
                  </a:ext>
                </a:extLst>
              </a:tr>
              <a:tr h="686246">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0" i="0" u="none" strike="noStrike" cap="none" normalizeH="0" baseline="0">
                          <a:ln>
                            <a:noFill/>
                          </a:ln>
                          <a:solidFill>
                            <a:srgbClr val="000000"/>
                          </a:solidFill>
                          <a:effectLst/>
                          <a:latin typeface="Times" charset="0"/>
                          <a:ea typeface="ヒラギノ角ゴ Pro W3" charset="-128"/>
                        </a:rPr>
                        <a:t>wood (and cambium) absent</a:t>
                      </a:r>
                    </a:p>
                    <a:p>
                      <a:pPr marL="0" marR="0" lvl="0" indent="0" algn="l" defTabSz="457200" rtl="0" eaLnBrk="1" fontAlgn="base" latinLnBrk="0" hangingPunct="1">
                        <a:lnSpc>
                          <a:spcPct val="100000"/>
                        </a:lnSpc>
                        <a:spcBef>
                          <a:spcPct val="0"/>
                        </a:spcBef>
                        <a:spcAft>
                          <a:spcPct val="0"/>
                        </a:spcAft>
                        <a:buClrTx/>
                        <a:buSzTx/>
                        <a:buFontTx/>
                        <a:buNone/>
                        <a:tabLst/>
                      </a:pPr>
                      <a:endParaRPr kumimoji="0" lang="en-US" altLang="x-none" sz="1800" b="0" i="0" u="none" strike="noStrike" cap="none" normalizeH="0" baseline="0">
                        <a:ln>
                          <a:noFill/>
                        </a:ln>
                        <a:solidFill>
                          <a:srgbClr val="000000"/>
                        </a:solidFill>
                        <a:effectLst/>
                        <a:latin typeface="Times" charset="0"/>
                        <a:ea typeface="ヒラギノ角ゴ Pro W3" charset="-128"/>
                      </a:endParaRPr>
                    </a:p>
                  </a:txBody>
                  <a:tcPr marT="45685" marB="4568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CDE"/>
                    </a:solidFill>
                  </a:tcPr>
                </a:tc>
                <a:tc>
                  <a:txBody>
                    <a:bodyPr/>
                    <a:lstStyle>
                      <a:lvl1pPr algn="l" defTabSz="457200">
                        <a:spcBef>
                          <a:spcPct val="20000"/>
                        </a:spcBef>
                        <a:defRPr sz="2800">
                          <a:solidFill>
                            <a:schemeClr val="tx1"/>
                          </a:solidFill>
                          <a:latin typeface="Times" charset="0"/>
                          <a:ea typeface="ヒラギノ角ゴ Pro W3" charset="-128"/>
                        </a:defRPr>
                      </a:lvl1pPr>
                      <a:lvl2pPr marL="742950" indent="-285750" algn="l" defTabSz="457200">
                        <a:spcBef>
                          <a:spcPct val="20000"/>
                        </a:spcBef>
                        <a:defRPr sz="2400">
                          <a:solidFill>
                            <a:schemeClr val="tx1"/>
                          </a:solidFill>
                          <a:latin typeface="Times" charset="0"/>
                          <a:ea typeface="ヒラギノ角ゴ Pro W3" charset="-128"/>
                        </a:defRPr>
                      </a:lvl2pPr>
                      <a:lvl3pPr marL="1143000" indent="-228600" algn="l" defTabSz="457200">
                        <a:spcBef>
                          <a:spcPct val="20000"/>
                        </a:spcBef>
                        <a:defRPr sz="2000">
                          <a:solidFill>
                            <a:schemeClr val="tx1"/>
                          </a:solidFill>
                          <a:latin typeface="Times" charset="0"/>
                          <a:ea typeface="ヒラギノ角ゴ Pro W3" charset="-128"/>
                        </a:defRPr>
                      </a:lvl3pPr>
                      <a:lvl4pPr marL="1600200" indent="-228600" algn="l" defTabSz="457200">
                        <a:spcBef>
                          <a:spcPct val="20000"/>
                        </a:spcBef>
                        <a:defRPr>
                          <a:solidFill>
                            <a:schemeClr val="tx1"/>
                          </a:solidFill>
                          <a:latin typeface="Times" charset="0"/>
                          <a:ea typeface="ヒラギノ角ゴ Pro W3" charset="-128"/>
                        </a:defRPr>
                      </a:lvl4pPr>
                      <a:lvl5pPr marL="2057400" indent="-228600" algn="l" defTabSz="457200">
                        <a:spcBef>
                          <a:spcPct val="20000"/>
                        </a:spcBef>
                        <a:defRPr>
                          <a:solidFill>
                            <a:schemeClr val="tx1"/>
                          </a:solidFill>
                          <a:latin typeface="Times" charset="0"/>
                          <a:ea typeface="ヒラギノ角ゴ Pro W3" charset="-128"/>
                        </a:defRPr>
                      </a:lvl5pPr>
                      <a:lvl6pPr marL="2514600" indent="-228600" defTabSz="457200" eaLnBrk="0" fontAlgn="base" hangingPunct="0">
                        <a:spcBef>
                          <a:spcPct val="20000"/>
                        </a:spcBef>
                        <a:spcAft>
                          <a:spcPct val="0"/>
                        </a:spcAft>
                        <a:defRPr>
                          <a:solidFill>
                            <a:schemeClr val="tx1"/>
                          </a:solidFill>
                          <a:latin typeface="Times" charset="0"/>
                          <a:ea typeface="ヒラギノ角ゴ Pro W3" charset="-128"/>
                        </a:defRPr>
                      </a:lvl6pPr>
                      <a:lvl7pPr marL="2971800" indent="-228600" defTabSz="457200" eaLnBrk="0" fontAlgn="base" hangingPunct="0">
                        <a:spcBef>
                          <a:spcPct val="20000"/>
                        </a:spcBef>
                        <a:spcAft>
                          <a:spcPct val="0"/>
                        </a:spcAft>
                        <a:defRPr>
                          <a:solidFill>
                            <a:schemeClr val="tx1"/>
                          </a:solidFill>
                          <a:latin typeface="Times" charset="0"/>
                          <a:ea typeface="ヒラギノ角ゴ Pro W3" charset="-128"/>
                        </a:defRPr>
                      </a:lvl7pPr>
                      <a:lvl8pPr marL="3429000" indent="-228600" defTabSz="457200" eaLnBrk="0" fontAlgn="base" hangingPunct="0">
                        <a:spcBef>
                          <a:spcPct val="20000"/>
                        </a:spcBef>
                        <a:spcAft>
                          <a:spcPct val="0"/>
                        </a:spcAft>
                        <a:defRPr>
                          <a:solidFill>
                            <a:schemeClr val="tx1"/>
                          </a:solidFill>
                          <a:latin typeface="Times" charset="0"/>
                          <a:ea typeface="ヒラギノ角ゴ Pro W3" charset="-128"/>
                        </a:defRPr>
                      </a:lvl8pPr>
                      <a:lvl9pPr marL="3886200" indent="-228600" defTabSz="457200" eaLnBrk="0" fontAlgn="base" hangingPunct="0">
                        <a:spcBef>
                          <a:spcPct val="20000"/>
                        </a:spcBef>
                        <a:spcAft>
                          <a:spcPct val="0"/>
                        </a:spcAft>
                        <a:defRPr>
                          <a:solidFill>
                            <a:schemeClr val="tx1"/>
                          </a:solidFill>
                          <a:latin typeface="Times"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x-none" sz="1800" b="0" i="0" u="none" strike="noStrike" cap="none" normalizeH="0" baseline="0">
                          <a:ln>
                            <a:noFill/>
                          </a:ln>
                          <a:solidFill>
                            <a:srgbClr val="000000"/>
                          </a:solidFill>
                          <a:effectLst/>
                          <a:latin typeface="Times" charset="0"/>
                          <a:ea typeface="ヒラギノ角ゴ Pro W3" charset="-128"/>
                        </a:rPr>
                        <a:t>Cambium present (or lost)</a:t>
                      </a:r>
                    </a:p>
                  </a:txBody>
                  <a:tcPr marT="45685" marB="4568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CDE"/>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6435579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2">
            <a:extLst>
              <a:ext uri="{FF2B5EF4-FFF2-40B4-BE49-F238E27FC236}">
                <a16:creationId xmlns:a16="http://schemas.microsoft.com/office/drawing/2014/main" id="{4B3125ED-7A27-954F-AA00-F431C2BC01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1219200"/>
            <a:ext cx="4224338" cy="3557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6" name="Picture 3">
            <a:extLst>
              <a:ext uri="{FF2B5EF4-FFF2-40B4-BE49-F238E27FC236}">
                <a16:creationId xmlns:a16="http://schemas.microsoft.com/office/drawing/2014/main" id="{18EFD670-6737-3E43-9E93-5FA86FA05A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1295400"/>
            <a:ext cx="2259013" cy="3557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7" name="Text Box 4">
            <a:extLst>
              <a:ext uri="{FF2B5EF4-FFF2-40B4-BE49-F238E27FC236}">
                <a16:creationId xmlns:a16="http://schemas.microsoft.com/office/drawing/2014/main" id="{0EE5CF84-FF56-3747-8CAA-7DF13139FB1D}"/>
              </a:ext>
            </a:extLst>
          </p:cNvPr>
          <p:cNvSpPr txBox="1">
            <a:spLocks noChangeArrowheads="1"/>
          </p:cNvSpPr>
          <p:nvPr/>
        </p:nvSpPr>
        <p:spPr bwMode="auto">
          <a:xfrm>
            <a:off x="1676400" y="4800600"/>
            <a:ext cx="4048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A</a:t>
            </a:r>
          </a:p>
        </p:txBody>
      </p:sp>
      <p:sp>
        <p:nvSpPr>
          <p:cNvPr id="41988" name="Text Box 5">
            <a:extLst>
              <a:ext uri="{FF2B5EF4-FFF2-40B4-BE49-F238E27FC236}">
                <a16:creationId xmlns:a16="http://schemas.microsoft.com/office/drawing/2014/main" id="{FB6316F8-35A6-4C43-B021-D9000BA1B2CB}"/>
              </a:ext>
            </a:extLst>
          </p:cNvPr>
          <p:cNvSpPr txBox="1">
            <a:spLocks noChangeArrowheads="1"/>
          </p:cNvSpPr>
          <p:nvPr/>
        </p:nvSpPr>
        <p:spPr bwMode="auto">
          <a:xfrm>
            <a:off x="3124200" y="4800600"/>
            <a:ext cx="387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B</a:t>
            </a:r>
          </a:p>
        </p:txBody>
      </p:sp>
      <p:sp>
        <p:nvSpPr>
          <p:cNvPr id="41989" name="Text Box 6">
            <a:extLst>
              <a:ext uri="{FF2B5EF4-FFF2-40B4-BE49-F238E27FC236}">
                <a16:creationId xmlns:a16="http://schemas.microsoft.com/office/drawing/2014/main" id="{C9373281-26A9-A448-A1F5-56220168CF5F}"/>
              </a:ext>
            </a:extLst>
          </p:cNvPr>
          <p:cNvSpPr txBox="1">
            <a:spLocks noChangeArrowheads="1"/>
          </p:cNvSpPr>
          <p:nvPr/>
        </p:nvSpPr>
        <p:spPr bwMode="auto">
          <a:xfrm>
            <a:off x="4724400" y="4800600"/>
            <a:ext cx="387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C</a:t>
            </a:r>
          </a:p>
        </p:txBody>
      </p:sp>
      <p:sp>
        <p:nvSpPr>
          <p:cNvPr id="41990" name="Text Box 7">
            <a:extLst>
              <a:ext uri="{FF2B5EF4-FFF2-40B4-BE49-F238E27FC236}">
                <a16:creationId xmlns:a16="http://schemas.microsoft.com/office/drawing/2014/main" id="{85A95992-E93F-134C-9F1A-AE0704DB6620}"/>
              </a:ext>
            </a:extLst>
          </p:cNvPr>
          <p:cNvSpPr txBox="1">
            <a:spLocks noChangeArrowheads="1"/>
          </p:cNvSpPr>
          <p:nvPr/>
        </p:nvSpPr>
        <p:spPr bwMode="auto">
          <a:xfrm>
            <a:off x="6781800" y="4876800"/>
            <a:ext cx="4048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D</a:t>
            </a:r>
          </a:p>
        </p:txBody>
      </p:sp>
      <p:sp>
        <p:nvSpPr>
          <p:cNvPr id="41991" name="Text Box 8">
            <a:extLst>
              <a:ext uri="{FF2B5EF4-FFF2-40B4-BE49-F238E27FC236}">
                <a16:creationId xmlns:a16="http://schemas.microsoft.com/office/drawing/2014/main" id="{2771D12B-74F5-614F-A22A-E0CEFB880547}"/>
              </a:ext>
            </a:extLst>
          </p:cNvPr>
          <p:cNvSpPr txBox="1">
            <a:spLocks noChangeArrowheads="1"/>
          </p:cNvSpPr>
          <p:nvPr/>
        </p:nvSpPr>
        <p:spPr bwMode="auto">
          <a:xfrm>
            <a:off x="685800" y="228600"/>
            <a:ext cx="36385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a:t>In three dimensions: </a:t>
            </a:r>
          </a:p>
        </p:txBody>
      </p:sp>
      <p:sp>
        <p:nvSpPr>
          <p:cNvPr id="41992" name="Text Box 9">
            <a:extLst>
              <a:ext uri="{FF2B5EF4-FFF2-40B4-BE49-F238E27FC236}">
                <a16:creationId xmlns:a16="http://schemas.microsoft.com/office/drawing/2014/main" id="{E1783254-74D1-9340-9580-943CB7ABE213}"/>
              </a:ext>
            </a:extLst>
          </p:cNvPr>
          <p:cNvSpPr txBox="1">
            <a:spLocks noChangeArrowheads="1"/>
          </p:cNvSpPr>
          <p:nvPr/>
        </p:nvSpPr>
        <p:spPr bwMode="auto">
          <a:xfrm>
            <a:off x="106363" y="6019800"/>
            <a:ext cx="90376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B,C, and D are </a:t>
            </a:r>
            <a:r>
              <a:rPr lang="en-US" altLang="en-US" sz="2400" i="1"/>
              <a:t>dictyostelic siphonosteles </a:t>
            </a:r>
            <a:r>
              <a:rPr lang="en-US" altLang="en-US" sz="2400"/>
              <a:t>because their leaf gaps overlap</a:t>
            </a:r>
          </a:p>
        </p:txBody>
      </p:sp>
    </p:spTree>
    <p:extLst>
      <p:ext uri="{BB962C8B-B14F-4D97-AF65-F5344CB8AC3E}">
        <p14:creationId xmlns:p14="http://schemas.microsoft.com/office/powerpoint/2010/main" val="95301904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E805BB8-45C7-9E49-A749-140545191B3B}"/>
              </a:ext>
            </a:extLst>
          </p:cNvPr>
          <p:cNvPicPr>
            <a:picLocks noChangeAspect="1"/>
          </p:cNvPicPr>
          <p:nvPr/>
        </p:nvPicPr>
        <p:blipFill>
          <a:blip r:embed="rId3"/>
          <a:stretch>
            <a:fillRect/>
          </a:stretch>
        </p:blipFill>
        <p:spPr>
          <a:xfrm>
            <a:off x="0" y="-22411"/>
            <a:ext cx="9144000" cy="6858000"/>
          </a:xfrm>
          <a:prstGeom prst="rect">
            <a:avLst/>
          </a:prstGeom>
        </p:spPr>
      </p:pic>
      <p:sp>
        <p:nvSpPr>
          <p:cNvPr id="45058" name="Text Box 1030">
            <a:extLst>
              <a:ext uri="{FF2B5EF4-FFF2-40B4-BE49-F238E27FC236}">
                <a16:creationId xmlns:a16="http://schemas.microsoft.com/office/drawing/2014/main" id="{EFFE67C7-CA09-3A4E-81E5-6CAB7D801404}"/>
              </a:ext>
            </a:extLst>
          </p:cNvPr>
          <p:cNvSpPr txBox="1">
            <a:spLocks noChangeArrowheads="1"/>
          </p:cNvSpPr>
          <p:nvPr/>
        </p:nvSpPr>
        <p:spPr bwMode="auto">
          <a:xfrm>
            <a:off x="854075" y="4937125"/>
            <a:ext cx="20415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i="1"/>
              <a:t>aergaera</a:t>
            </a:r>
            <a:endParaRPr lang="en-US" altLang="en-US" sz="2400"/>
          </a:p>
        </p:txBody>
      </p:sp>
      <p:sp>
        <p:nvSpPr>
          <p:cNvPr id="45059" name="Text Box 1031">
            <a:extLst>
              <a:ext uri="{FF2B5EF4-FFF2-40B4-BE49-F238E27FC236}">
                <a16:creationId xmlns:a16="http://schemas.microsoft.com/office/drawing/2014/main" id="{7BD95F00-1324-5E4E-8AF6-66A0A1DC87EC}"/>
              </a:ext>
            </a:extLst>
          </p:cNvPr>
          <p:cNvSpPr txBox="1">
            <a:spLocks noChangeArrowheads="1"/>
          </p:cNvSpPr>
          <p:nvPr/>
        </p:nvSpPr>
        <p:spPr bwMode="auto">
          <a:xfrm>
            <a:off x="3807948" y="1524000"/>
            <a:ext cx="2762296"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3600">
                <a:solidFill>
                  <a:schemeClr val="bg1"/>
                </a:solidFill>
              </a:rPr>
              <a:t>THE FROND</a:t>
            </a:r>
            <a:endParaRPr lang="en-US" altLang="en-US" sz="3600" i="1">
              <a:solidFill>
                <a:schemeClr val="bg1"/>
              </a:solidFill>
            </a:endParaRPr>
          </a:p>
          <a:p>
            <a:pPr algn="ctr">
              <a:spcBef>
                <a:spcPct val="0"/>
              </a:spcBef>
              <a:buFontTx/>
              <a:buNone/>
            </a:pPr>
            <a:endParaRPr lang="en-US" altLang="en-US" sz="3600" i="1"/>
          </a:p>
          <a:p>
            <a:pPr algn="ctr">
              <a:spcBef>
                <a:spcPct val="0"/>
              </a:spcBef>
              <a:buFontTx/>
              <a:buNone/>
            </a:pPr>
            <a:endParaRPr lang="en-US" altLang="en-US" sz="3600" i="1"/>
          </a:p>
        </p:txBody>
      </p:sp>
    </p:spTree>
    <p:extLst>
      <p:ext uri="{BB962C8B-B14F-4D97-AF65-F5344CB8AC3E}">
        <p14:creationId xmlns:p14="http://schemas.microsoft.com/office/powerpoint/2010/main" val="24865748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1">
            <a:extLst>
              <a:ext uri="{FF2B5EF4-FFF2-40B4-BE49-F238E27FC236}">
                <a16:creationId xmlns:a16="http://schemas.microsoft.com/office/drawing/2014/main" id="{75DEE859-156B-5C4A-BA85-0F62A894883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839788"/>
            <a:ext cx="9144000" cy="517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8" name="TextBox 2">
            <a:extLst>
              <a:ext uri="{FF2B5EF4-FFF2-40B4-BE49-F238E27FC236}">
                <a16:creationId xmlns:a16="http://schemas.microsoft.com/office/drawing/2014/main" id="{8E000093-ABD5-6441-93B3-2DD5AD65E330}"/>
              </a:ext>
            </a:extLst>
          </p:cNvPr>
          <p:cNvSpPr txBox="1">
            <a:spLocks noChangeArrowheads="1"/>
          </p:cNvSpPr>
          <p:nvPr/>
        </p:nvSpPr>
        <p:spPr bwMode="auto">
          <a:xfrm>
            <a:off x="482600" y="228600"/>
            <a:ext cx="6107113"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b="1"/>
              <a:t>The diversity of size and shape in fern leaves </a:t>
            </a:r>
            <a:endParaRPr lang="en-US" altLang="en-US" sz="2400"/>
          </a:p>
          <a:p>
            <a:pPr algn="ctr">
              <a:spcBef>
                <a:spcPct val="0"/>
              </a:spcBef>
              <a:buFontTx/>
              <a:buNone/>
            </a:pPr>
            <a:endParaRPr lang="en-US" altLang="en-US" sz="2400"/>
          </a:p>
        </p:txBody>
      </p:sp>
      <p:sp>
        <p:nvSpPr>
          <p:cNvPr id="19459" name="TextBox 3">
            <a:extLst>
              <a:ext uri="{FF2B5EF4-FFF2-40B4-BE49-F238E27FC236}">
                <a16:creationId xmlns:a16="http://schemas.microsoft.com/office/drawing/2014/main" id="{575F6296-8D97-224F-A762-70ADF6EEFDE6}"/>
              </a:ext>
            </a:extLst>
          </p:cNvPr>
          <p:cNvSpPr txBox="1">
            <a:spLocks noChangeArrowheads="1"/>
          </p:cNvSpPr>
          <p:nvPr/>
        </p:nvSpPr>
        <p:spPr bwMode="auto">
          <a:xfrm>
            <a:off x="304800" y="6184900"/>
            <a:ext cx="2286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Vasco et al. 2014</a:t>
            </a:r>
          </a:p>
        </p:txBody>
      </p:sp>
    </p:spTree>
    <p:extLst>
      <p:ext uri="{BB962C8B-B14F-4D97-AF65-F5344CB8AC3E}">
        <p14:creationId xmlns:p14="http://schemas.microsoft.com/office/powerpoint/2010/main" val="38985145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2">
            <a:extLst>
              <a:ext uri="{FF2B5EF4-FFF2-40B4-BE49-F238E27FC236}">
                <a16:creationId xmlns:a16="http://schemas.microsoft.com/office/drawing/2014/main" id="{37C6C0B5-2CA5-5B43-9D48-506DF1FE32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2057400"/>
            <a:ext cx="198755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8" name="Picture 4">
            <a:extLst>
              <a:ext uri="{FF2B5EF4-FFF2-40B4-BE49-F238E27FC236}">
                <a16:creationId xmlns:a16="http://schemas.microsoft.com/office/drawing/2014/main" id="{A9A4FD6F-D3F7-124B-8DEA-0712E4EBC619}"/>
              </a:ext>
            </a:extLst>
          </p:cNvPr>
          <p:cNvSpPr>
            <a:spLocks noChangeAspect="1" noChangeArrowheads="1"/>
          </p:cNvSpPr>
          <p:nvPr/>
        </p:nvSpPr>
        <p:spPr bwMode="auto">
          <a:xfrm>
            <a:off x="4573588" y="3427413"/>
            <a:ext cx="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pic>
        <p:nvPicPr>
          <p:cNvPr id="55299" name="Picture 5">
            <a:extLst>
              <a:ext uri="{FF2B5EF4-FFF2-40B4-BE49-F238E27FC236}">
                <a16:creationId xmlns:a16="http://schemas.microsoft.com/office/drawing/2014/main" id="{D97FDC5C-19C1-4743-B9C5-F40CF4392E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762000"/>
            <a:ext cx="2360613"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0" name="Picture 6">
            <a:extLst>
              <a:ext uri="{FF2B5EF4-FFF2-40B4-BE49-F238E27FC236}">
                <a16:creationId xmlns:a16="http://schemas.microsoft.com/office/drawing/2014/main" id="{E0E1E2A6-511A-5C49-AE11-5AD9382564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24600" y="457200"/>
            <a:ext cx="2252663"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1" name="Text Box 7">
            <a:extLst>
              <a:ext uri="{FF2B5EF4-FFF2-40B4-BE49-F238E27FC236}">
                <a16:creationId xmlns:a16="http://schemas.microsoft.com/office/drawing/2014/main" id="{1A300343-F242-204C-8F8E-8F808F0BA196}"/>
              </a:ext>
            </a:extLst>
          </p:cNvPr>
          <p:cNvSpPr txBox="1">
            <a:spLocks noChangeArrowheads="1"/>
          </p:cNvSpPr>
          <p:nvPr/>
        </p:nvSpPr>
        <p:spPr bwMode="auto">
          <a:xfrm>
            <a:off x="1085850" y="4327525"/>
            <a:ext cx="18002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Walking fern</a:t>
            </a:r>
          </a:p>
          <a:p>
            <a:pPr algn="ctr">
              <a:spcBef>
                <a:spcPct val="0"/>
              </a:spcBef>
              <a:buFontTx/>
              <a:buNone/>
            </a:pPr>
            <a:r>
              <a:rPr lang="en-US" altLang="en-US" sz="2400"/>
              <a:t>(leaf entire)</a:t>
            </a:r>
          </a:p>
        </p:txBody>
      </p:sp>
      <p:sp>
        <p:nvSpPr>
          <p:cNvPr id="55302" name="Text Box 8">
            <a:extLst>
              <a:ext uri="{FF2B5EF4-FFF2-40B4-BE49-F238E27FC236}">
                <a16:creationId xmlns:a16="http://schemas.microsoft.com/office/drawing/2014/main" id="{19708175-67F1-4647-AA04-7D920276F8A6}"/>
              </a:ext>
            </a:extLst>
          </p:cNvPr>
          <p:cNvSpPr txBox="1">
            <a:spLocks noChangeArrowheads="1"/>
          </p:cNvSpPr>
          <p:nvPr/>
        </p:nvSpPr>
        <p:spPr bwMode="auto">
          <a:xfrm>
            <a:off x="3714750" y="6003925"/>
            <a:ext cx="2493963"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Christmas fern</a:t>
            </a:r>
          </a:p>
          <a:p>
            <a:pPr algn="ctr">
              <a:spcBef>
                <a:spcPct val="0"/>
              </a:spcBef>
              <a:buFontTx/>
              <a:buNone/>
            </a:pPr>
            <a:r>
              <a:rPr lang="en-US" altLang="en-US" sz="2400"/>
              <a:t>(leaf once-pinnate)</a:t>
            </a:r>
          </a:p>
        </p:txBody>
      </p:sp>
      <p:sp>
        <p:nvSpPr>
          <p:cNvPr id="55303" name="Text Box 9">
            <a:extLst>
              <a:ext uri="{FF2B5EF4-FFF2-40B4-BE49-F238E27FC236}">
                <a16:creationId xmlns:a16="http://schemas.microsoft.com/office/drawing/2014/main" id="{48EDA391-3346-6943-B4BA-F3E10EF1B502}"/>
              </a:ext>
            </a:extLst>
          </p:cNvPr>
          <p:cNvSpPr txBox="1">
            <a:spLocks noChangeArrowheads="1"/>
          </p:cNvSpPr>
          <p:nvPr/>
        </p:nvSpPr>
        <p:spPr bwMode="auto">
          <a:xfrm>
            <a:off x="6264275" y="4251325"/>
            <a:ext cx="2478088"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Lady fern</a:t>
            </a:r>
          </a:p>
          <a:p>
            <a:pPr algn="ctr">
              <a:spcBef>
                <a:spcPct val="0"/>
              </a:spcBef>
              <a:buFontTx/>
              <a:buNone/>
            </a:pPr>
            <a:r>
              <a:rPr lang="en-US" altLang="en-US" sz="2400"/>
              <a:t>(leaf twice-pinnate</a:t>
            </a:r>
          </a:p>
          <a:p>
            <a:pPr algn="ctr">
              <a:spcBef>
                <a:spcPct val="0"/>
              </a:spcBef>
              <a:buFontTx/>
              <a:buNone/>
            </a:pPr>
            <a:r>
              <a:rPr lang="en-US" altLang="en-US" sz="2400"/>
              <a:t>pinnatisect)</a:t>
            </a:r>
          </a:p>
        </p:txBody>
      </p:sp>
      <p:sp>
        <p:nvSpPr>
          <p:cNvPr id="55304" name="Text Box 10">
            <a:extLst>
              <a:ext uri="{FF2B5EF4-FFF2-40B4-BE49-F238E27FC236}">
                <a16:creationId xmlns:a16="http://schemas.microsoft.com/office/drawing/2014/main" id="{C4BCFE8E-3355-B54C-93FA-B2E633F940BA}"/>
              </a:ext>
            </a:extLst>
          </p:cNvPr>
          <p:cNvSpPr txBox="1">
            <a:spLocks noChangeArrowheads="1"/>
          </p:cNvSpPr>
          <p:nvPr/>
        </p:nvSpPr>
        <p:spPr bwMode="auto">
          <a:xfrm>
            <a:off x="3590925" y="379413"/>
            <a:ext cx="21145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3600"/>
              <a:t>Leaf</a:t>
            </a:r>
          </a:p>
          <a:p>
            <a:pPr algn="ctr">
              <a:spcBef>
                <a:spcPct val="0"/>
              </a:spcBef>
              <a:buFontTx/>
              <a:buNone/>
            </a:pPr>
            <a:r>
              <a:rPr lang="en-US" altLang="en-US" sz="3600"/>
              <a:t>Dissection</a:t>
            </a:r>
          </a:p>
        </p:txBody>
      </p:sp>
    </p:spTree>
    <p:extLst>
      <p:ext uri="{BB962C8B-B14F-4D97-AF65-F5344CB8AC3E}">
        <p14:creationId xmlns:p14="http://schemas.microsoft.com/office/powerpoint/2010/main" val="228071639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3" name="Picture 1">
            <a:extLst>
              <a:ext uri="{FF2B5EF4-FFF2-40B4-BE49-F238E27FC236}">
                <a16:creationId xmlns:a16="http://schemas.microsoft.com/office/drawing/2014/main" id="{84C0E0CC-7679-AA4E-B974-99911F7E16A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1268413"/>
            <a:ext cx="7924800" cy="5208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4" name="Text Box 10">
            <a:extLst>
              <a:ext uri="{FF2B5EF4-FFF2-40B4-BE49-F238E27FC236}">
                <a16:creationId xmlns:a16="http://schemas.microsoft.com/office/drawing/2014/main" id="{F93FE21D-D9A4-AF47-B279-3F4174A54205}"/>
              </a:ext>
            </a:extLst>
          </p:cNvPr>
          <p:cNvSpPr txBox="1">
            <a:spLocks noChangeArrowheads="1"/>
          </p:cNvSpPr>
          <p:nvPr/>
        </p:nvSpPr>
        <p:spPr bwMode="auto">
          <a:xfrm>
            <a:off x="762000" y="379413"/>
            <a:ext cx="77724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3600"/>
              <a:t>Vascular bundle patterns in the petiole</a:t>
            </a:r>
          </a:p>
        </p:txBody>
      </p:sp>
      <p:sp>
        <p:nvSpPr>
          <p:cNvPr id="59395" name="TextBox 3">
            <a:extLst>
              <a:ext uri="{FF2B5EF4-FFF2-40B4-BE49-F238E27FC236}">
                <a16:creationId xmlns:a16="http://schemas.microsoft.com/office/drawing/2014/main" id="{861B1841-7C10-2C40-B005-6680C852501C}"/>
              </a:ext>
            </a:extLst>
          </p:cNvPr>
          <p:cNvSpPr txBox="1">
            <a:spLocks noChangeArrowheads="1"/>
          </p:cNvSpPr>
          <p:nvPr/>
        </p:nvSpPr>
        <p:spPr bwMode="auto">
          <a:xfrm>
            <a:off x="0" y="6434138"/>
            <a:ext cx="22860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Vasco et al. 2014</a:t>
            </a:r>
          </a:p>
        </p:txBody>
      </p:sp>
    </p:spTree>
    <p:extLst>
      <p:ext uri="{BB962C8B-B14F-4D97-AF65-F5344CB8AC3E}">
        <p14:creationId xmlns:p14="http://schemas.microsoft.com/office/powerpoint/2010/main" val="363112407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C81356-C6FE-B940-B6AA-7B5EED05E6BE}"/>
              </a:ext>
            </a:extLst>
          </p:cNvPr>
          <p:cNvSpPr txBox="1"/>
          <p:nvPr/>
        </p:nvSpPr>
        <p:spPr>
          <a:xfrm>
            <a:off x="457200" y="685800"/>
            <a:ext cx="6934200" cy="1446550"/>
          </a:xfrm>
          <a:prstGeom prst="rect">
            <a:avLst/>
          </a:prstGeom>
          <a:noFill/>
        </p:spPr>
        <p:txBody>
          <a:bodyPr wrap="square" rtlCol="0">
            <a:spAutoFit/>
          </a:bodyPr>
          <a:lstStyle/>
          <a:p>
            <a:r>
              <a:rPr lang="en-US" sz="4400"/>
              <a:t>Reproductive Structures on the Sporophyte</a:t>
            </a:r>
          </a:p>
        </p:txBody>
      </p:sp>
    </p:spTree>
    <p:extLst>
      <p:ext uri="{BB962C8B-B14F-4D97-AF65-F5344CB8AC3E}">
        <p14:creationId xmlns:p14="http://schemas.microsoft.com/office/powerpoint/2010/main" val="402516568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ext Box 1031">
            <a:extLst>
              <a:ext uri="{FF2B5EF4-FFF2-40B4-BE49-F238E27FC236}">
                <a16:creationId xmlns:a16="http://schemas.microsoft.com/office/drawing/2014/main" id="{3139FEB4-77BA-534B-B6EF-4B2CC7F64406}"/>
              </a:ext>
            </a:extLst>
          </p:cNvPr>
          <p:cNvSpPr txBox="1">
            <a:spLocks noChangeArrowheads="1"/>
          </p:cNvSpPr>
          <p:nvPr/>
        </p:nvSpPr>
        <p:spPr bwMode="auto">
          <a:xfrm>
            <a:off x="838200" y="152400"/>
            <a:ext cx="7162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Indument of Hairs and Scales    (</a:t>
            </a:r>
            <a:r>
              <a:rPr lang="en-US" altLang="en-US" sz="2400" i="1"/>
              <a:t>Phegopteris</a:t>
            </a:r>
            <a:r>
              <a:rPr lang="en-US" altLang="en-US" sz="2400"/>
              <a:t>)</a:t>
            </a:r>
          </a:p>
        </p:txBody>
      </p:sp>
      <p:pic>
        <p:nvPicPr>
          <p:cNvPr id="51202" name="Picture 1" descr="Phegopteris-connectilisGP.jpg">
            <a:extLst>
              <a:ext uri="{FF2B5EF4-FFF2-40B4-BE49-F238E27FC236}">
                <a16:creationId xmlns:a16="http://schemas.microsoft.com/office/drawing/2014/main" id="{D69F9A6F-1619-9D43-B0E8-F5F01897E02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0600" y="685800"/>
            <a:ext cx="7073900" cy="570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625674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7" name="Picture 2">
            <a:extLst>
              <a:ext uri="{FF2B5EF4-FFF2-40B4-BE49-F238E27FC236}">
                <a16:creationId xmlns:a16="http://schemas.microsoft.com/office/drawing/2014/main" id="{BC3F3A37-257B-7440-8DCA-23BB7EF08C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8600" y="685800"/>
            <a:ext cx="4851400" cy="534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58" name="Text Box 3">
            <a:extLst>
              <a:ext uri="{FF2B5EF4-FFF2-40B4-BE49-F238E27FC236}">
                <a16:creationId xmlns:a16="http://schemas.microsoft.com/office/drawing/2014/main" id="{4EF996FB-13E5-A84F-8318-8B103C87AB57}"/>
              </a:ext>
            </a:extLst>
          </p:cNvPr>
          <p:cNvSpPr txBox="1">
            <a:spLocks noChangeArrowheads="1"/>
          </p:cNvSpPr>
          <p:nvPr/>
        </p:nvSpPr>
        <p:spPr bwMode="auto">
          <a:xfrm>
            <a:off x="5695950" y="6156325"/>
            <a:ext cx="319405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Marginal sori of </a:t>
            </a:r>
            <a:r>
              <a:rPr lang="en-US" altLang="en-US" sz="2400" i="1"/>
              <a:t>Pellaea</a:t>
            </a:r>
          </a:p>
          <a:p>
            <a:pPr algn="ctr">
              <a:spcBef>
                <a:spcPct val="0"/>
              </a:spcBef>
              <a:buFontTx/>
              <a:buNone/>
            </a:pPr>
            <a:endParaRPr lang="en-US" altLang="en-US" sz="2400"/>
          </a:p>
        </p:txBody>
      </p:sp>
      <p:pic>
        <p:nvPicPr>
          <p:cNvPr id="70659" name="Picture 4">
            <a:extLst>
              <a:ext uri="{FF2B5EF4-FFF2-40B4-BE49-F238E27FC236}">
                <a16:creationId xmlns:a16="http://schemas.microsoft.com/office/drawing/2014/main" id="{EA3CFF00-4843-0C43-B9F7-E8076229E1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0975" y="792163"/>
            <a:ext cx="3248025"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60" name="Text Box 5">
            <a:extLst>
              <a:ext uri="{FF2B5EF4-FFF2-40B4-BE49-F238E27FC236}">
                <a16:creationId xmlns:a16="http://schemas.microsoft.com/office/drawing/2014/main" id="{1FB51E67-D72E-0146-B234-D2E7E2E9A39D}"/>
              </a:ext>
            </a:extLst>
          </p:cNvPr>
          <p:cNvSpPr txBox="1">
            <a:spLocks noChangeArrowheads="1"/>
          </p:cNvSpPr>
          <p:nvPr/>
        </p:nvSpPr>
        <p:spPr bwMode="auto">
          <a:xfrm>
            <a:off x="152400" y="6113463"/>
            <a:ext cx="4343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Abaxial sori of </a:t>
            </a:r>
            <a:r>
              <a:rPr lang="en-US" altLang="en-US" sz="2400" i="1"/>
              <a:t>Polypodium</a:t>
            </a:r>
            <a:endParaRPr lang="en-US" altLang="en-US" sz="2400"/>
          </a:p>
        </p:txBody>
      </p:sp>
      <p:sp>
        <p:nvSpPr>
          <p:cNvPr id="6" name="Rectangle 2">
            <a:extLst>
              <a:ext uri="{FF2B5EF4-FFF2-40B4-BE49-F238E27FC236}">
                <a16:creationId xmlns:a16="http://schemas.microsoft.com/office/drawing/2014/main" id="{CF4B2B1C-ADE2-1949-BB70-436B42DB264A}"/>
              </a:ext>
            </a:extLst>
          </p:cNvPr>
          <p:cNvSpPr txBox="1">
            <a:spLocks noChangeArrowheads="1"/>
          </p:cNvSpPr>
          <p:nvPr/>
        </p:nvSpPr>
        <p:spPr>
          <a:xfrm>
            <a:off x="-762000" y="0"/>
            <a:ext cx="11049000" cy="1143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ヒラギノ角ゴ Pro W3" charset="0"/>
                <a:cs typeface="ヒラギノ角ゴ Pro W3" charset="0"/>
              </a:defRPr>
            </a:lvl1pPr>
            <a:lvl2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2pPr>
            <a:lvl3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3pPr>
            <a:lvl4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4pPr>
            <a:lvl5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5pPr>
            <a:lvl6pPr marL="457200" algn="ctr" rtl="0" eaLnBrk="0" fontAlgn="base" hangingPunct="0">
              <a:spcBef>
                <a:spcPct val="0"/>
              </a:spcBef>
              <a:spcAft>
                <a:spcPct val="0"/>
              </a:spcAft>
              <a:defRPr sz="4400">
                <a:solidFill>
                  <a:schemeClr val="tx2"/>
                </a:solidFill>
                <a:latin typeface="Times" charset="0"/>
              </a:defRPr>
            </a:lvl6pPr>
            <a:lvl7pPr marL="914400" algn="ctr" rtl="0" eaLnBrk="0" fontAlgn="base" hangingPunct="0">
              <a:spcBef>
                <a:spcPct val="0"/>
              </a:spcBef>
              <a:spcAft>
                <a:spcPct val="0"/>
              </a:spcAft>
              <a:defRPr sz="4400">
                <a:solidFill>
                  <a:schemeClr val="tx2"/>
                </a:solidFill>
                <a:latin typeface="Times" charset="0"/>
              </a:defRPr>
            </a:lvl7pPr>
            <a:lvl8pPr marL="1371600" algn="ctr" rtl="0" eaLnBrk="0" fontAlgn="base" hangingPunct="0">
              <a:spcBef>
                <a:spcPct val="0"/>
              </a:spcBef>
              <a:spcAft>
                <a:spcPct val="0"/>
              </a:spcAft>
              <a:defRPr sz="4400">
                <a:solidFill>
                  <a:schemeClr val="tx2"/>
                </a:solidFill>
                <a:latin typeface="Times" charset="0"/>
              </a:defRPr>
            </a:lvl8pPr>
            <a:lvl9pPr marL="1828800" algn="ctr" rtl="0" eaLnBrk="0" fontAlgn="base" hangingPunct="0">
              <a:spcBef>
                <a:spcPct val="0"/>
              </a:spcBef>
              <a:spcAft>
                <a:spcPct val="0"/>
              </a:spcAft>
              <a:defRPr sz="4400">
                <a:solidFill>
                  <a:schemeClr val="tx2"/>
                </a:solidFill>
                <a:latin typeface="Times" charset="0"/>
              </a:defRPr>
            </a:lvl9pPr>
          </a:lstStyle>
          <a:p>
            <a:pPr>
              <a:defRPr/>
            </a:pPr>
            <a:r>
              <a:rPr lang="en-US" altLang="x-none" kern="0">
                <a:ea typeface="ヒラギノ角ゴ Pro W3" charset="-128"/>
              </a:rPr>
              <a:t>Sorus position</a:t>
            </a:r>
          </a:p>
        </p:txBody>
      </p:sp>
    </p:spTree>
    <p:extLst>
      <p:ext uri="{BB962C8B-B14F-4D97-AF65-F5344CB8AC3E}">
        <p14:creationId xmlns:p14="http://schemas.microsoft.com/office/powerpoint/2010/main" val="177512161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5" name="Picture 2">
            <a:extLst>
              <a:ext uri="{FF2B5EF4-FFF2-40B4-BE49-F238E27FC236}">
                <a16:creationId xmlns:a16="http://schemas.microsoft.com/office/drawing/2014/main" id="{3881DE60-954C-7A43-A845-FA3D53F5BE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152400"/>
            <a:ext cx="6934200" cy="5967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6" name="Text Box 3">
            <a:extLst>
              <a:ext uri="{FF2B5EF4-FFF2-40B4-BE49-F238E27FC236}">
                <a16:creationId xmlns:a16="http://schemas.microsoft.com/office/drawing/2014/main" id="{1712ACDD-50EC-9146-AE05-5F884840E53D}"/>
              </a:ext>
            </a:extLst>
          </p:cNvPr>
          <p:cNvSpPr txBox="1">
            <a:spLocks noChangeArrowheads="1"/>
          </p:cNvSpPr>
          <p:nvPr/>
        </p:nvSpPr>
        <p:spPr bwMode="auto">
          <a:xfrm>
            <a:off x="-304800" y="6003925"/>
            <a:ext cx="9602788"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 Fern sori differ in shape, position, and presence </a:t>
            </a:r>
          </a:p>
          <a:p>
            <a:pPr algn="ctr">
              <a:spcBef>
                <a:spcPct val="0"/>
              </a:spcBef>
              <a:buFontTx/>
              <a:buNone/>
            </a:pPr>
            <a:r>
              <a:rPr lang="en-US" altLang="en-US" sz="2400"/>
              <a:t>or absence of an indusium</a:t>
            </a:r>
          </a:p>
        </p:txBody>
      </p:sp>
      <p:sp>
        <p:nvSpPr>
          <p:cNvPr id="4" name="Rectangle 2">
            <a:extLst>
              <a:ext uri="{FF2B5EF4-FFF2-40B4-BE49-F238E27FC236}">
                <a16:creationId xmlns:a16="http://schemas.microsoft.com/office/drawing/2014/main" id="{7EA48CFD-EA6B-F444-9DD0-EBF95936CFC8}"/>
              </a:ext>
            </a:extLst>
          </p:cNvPr>
          <p:cNvSpPr txBox="1">
            <a:spLocks noChangeArrowheads="1"/>
          </p:cNvSpPr>
          <p:nvPr/>
        </p:nvSpPr>
        <p:spPr>
          <a:xfrm>
            <a:off x="2971800" y="6350"/>
            <a:ext cx="3429000" cy="762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ヒラギノ角ゴ Pro W3" charset="0"/>
                <a:cs typeface="ヒラギノ角ゴ Pro W3" charset="0"/>
              </a:defRPr>
            </a:lvl1pPr>
            <a:lvl2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2pPr>
            <a:lvl3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3pPr>
            <a:lvl4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4pPr>
            <a:lvl5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5pPr>
            <a:lvl6pPr marL="457200" algn="ctr" rtl="0" eaLnBrk="0" fontAlgn="base" hangingPunct="0">
              <a:spcBef>
                <a:spcPct val="0"/>
              </a:spcBef>
              <a:spcAft>
                <a:spcPct val="0"/>
              </a:spcAft>
              <a:defRPr sz="4400">
                <a:solidFill>
                  <a:schemeClr val="tx2"/>
                </a:solidFill>
                <a:latin typeface="Times" charset="0"/>
              </a:defRPr>
            </a:lvl6pPr>
            <a:lvl7pPr marL="914400" algn="ctr" rtl="0" eaLnBrk="0" fontAlgn="base" hangingPunct="0">
              <a:spcBef>
                <a:spcPct val="0"/>
              </a:spcBef>
              <a:spcAft>
                <a:spcPct val="0"/>
              </a:spcAft>
              <a:defRPr sz="4400">
                <a:solidFill>
                  <a:schemeClr val="tx2"/>
                </a:solidFill>
                <a:latin typeface="Times" charset="0"/>
              </a:defRPr>
            </a:lvl7pPr>
            <a:lvl8pPr marL="1371600" algn="ctr" rtl="0" eaLnBrk="0" fontAlgn="base" hangingPunct="0">
              <a:spcBef>
                <a:spcPct val="0"/>
              </a:spcBef>
              <a:spcAft>
                <a:spcPct val="0"/>
              </a:spcAft>
              <a:defRPr sz="4400">
                <a:solidFill>
                  <a:schemeClr val="tx2"/>
                </a:solidFill>
                <a:latin typeface="Times" charset="0"/>
              </a:defRPr>
            </a:lvl8pPr>
            <a:lvl9pPr marL="1828800" algn="ctr" rtl="0" eaLnBrk="0" fontAlgn="base" hangingPunct="0">
              <a:spcBef>
                <a:spcPct val="0"/>
              </a:spcBef>
              <a:spcAft>
                <a:spcPct val="0"/>
              </a:spcAft>
              <a:defRPr sz="4400">
                <a:solidFill>
                  <a:schemeClr val="tx2"/>
                </a:solidFill>
                <a:latin typeface="Times" charset="0"/>
              </a:defRPr>
            </a:lvl9pPr>
          </a:lstStyle>
          <a:p>
            <a:pPr>
              <a:defRPr/>
            </a:pPr>
            <a:r>
              <a:rPr lang="en-US" altLang="x-none" kern="0">
                <a:ea typeface="ヒラギノ角ゴ Pro W3" charset="-128"/>
              </a:rPr>
              <a:t>Sorus shape</a:t>
            </a:r>
          </a:p>
        </p:txBody>
      </p:sp>
    </p:spTree>
    <p:extLst>
      <p:ext uri="{BB962C8B-B14F-4D97-AF65-F5344CB8AC3E}">
        <p14:creationId xmlns:p14="http://schemas.microsoft.com/office/powerpoint/2010/main" val="22916780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3" name="Picture 1026">
            <a:extLst>
              <a:ext uri="{FF2B5EF4-FFF2-40B4-BE49-F238E27FC236}">
                <a16:creationId xmlns:a16="http://schemas.microsoft.com/office/drawing/2014/main" id="{867E7E1A-E07F-9347-9FCF-8E8D955759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413" y="379413"/>
            <a:ext cx="8129587" cy="6097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4" name="TextBox 2">
            <a:extLst>
              <a:ext uri="{FF2B5EF4-FFF2-40B4-BE49-F238E27FC236}">
                <a16:creationId xmlns:a16="http://schemas.microsoft.com/office/drawing/2014/main" id="{5FE22D70-2BD3-1941-A117-CCE795C69439}"/>
              </a:ext>
            </a:extLst>
          </p:cNvPr>
          <p:cNvSpPr txBox="1">
            <a:spLocks noChangeArrowheads="1"/>
          </p:cNvSpPr>
          <p:nvPr/>
        </p:nvSpPr>
        <p:spPr bwMode="auto">
          <a:xfrm>
            <a:off x="1143000" y="4495800"/>
            <a:ext cx="82264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4000"/>
              <a:t>The indusium </a:t>
            </a:r>
          </a:p>
        </p:txBody>
      </p:sp>
    </p:spTree>
    <p:extLst>
      <p:ext uri="{BB962C8B-B14F-4D97-AF65-F5344CB8AC3E}">
        <p14:creationId xmlns:p14="http://schemas.microsoft.com/office/powerpoint/2010/main" val="36885418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1" name="Picture 1">
            <a:extLst>
              <a:ext uri="{FF2B5EF4-FFF2-40B4-BE49-F238E27FC236}">
                <a16:creationId xmlns:a16="http://schemas.microsoft.com/office/drawing/2014/main" id="{0E097131-3FB6-DD41-993E-9AFB23D0C64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5013" y="914400"/>
            <a:ext cx="8313737" cy="544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9092DCDD-9760-D048-B206-94F8D049855C}"/>
              </a:ext>
            </a:extLst>
          </p:cNvPr>
          <p:cNvSpPr txBox="1">
            <a:spLocks noChangeArrowheads="1"/>
          </p:cNvSpPr>
          <p:nvPr/>
        </p:nvSpPr>
        <p:spPr>
          <a:xfrm>
            <a:off x="2971800" y="6350"/>
            <a:ext cx="3962400" cy="762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ヒラギノ角ゴ Pro W3" charset="0"/>
                <a:cs typeface="ヒラギノ角ゴ Pro W3" charset="0"/>
              </a:defRPr>
            </a:lvl1pPr>
            <a:lvl2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2pPr>
            <a:lvl3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3pPr>
            <a:lvl4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4pPr>
            <a:lvl5pPr algn="ctr" rtl="0" eaLnBrk="0" fontAlgn="base" hangingPunct="0">
              <a:spcBef>
                <a:spcPct val="0"/>
              </a:spcBef>
              <a:spcAft>
                <a:spcPct val="0"/>
              </a:spcAft>
              <a:defRPr sz="4400">
                <a:solidFill>
                  <a:schemeClr val="tx2"/>
                </a:solidFill>
                <a:latin typeface="Times" charset="0"/>
                <a:ea typeface="ヒラギノ角ゴ Pro W3" charset="0"/>
                <a:cs typeface="ヒラギノ角ゴ Pro W3" charset="0"/>
              </a:defRPr>
            </a:lvl5pPr>
            <a:lvl6pPr marL="457200" algn="ctr" rtl="0" eaLnBrk="0" fontAlgn="base" hangingPunct="0">
              <a:spcBef>
                <a:spcPct val="0"/>
              </a:spcBef>
              <a:spcAft>
                <a:spcPct val="0"/>
              </a:spcAft>
              <a:defRPr sz="4400">
                <a:solidFill>
                  <a:schemeClr val="tx2"/>
                </a:solidFill>
                <a:latin typeface="Times" charset="0"/>
              </a:defRPr>
            </a:lvl6pPr>
            <a:lvl7pPr marL="914400" algn="ctr" rtl="0" eaLnBrk="0" fontAlgn="base" hangingPunct="0">
              <a:spcBef>
                <a:spcPct val="0"/>
              </a:spcBef>
              <a:spcAft>
                <a:spcPct val="0"/>
              </a:spcAft>
              <a:defRPr sz="4400">
                <a:solidFill>
                  <a:schemeClr val="tx2"/>
                </a:solidFill>
                <a:latin typeface="Times" charset="0"/>
              </a:defRPr>
            </a:lvl7pPr>
            <a:lvl8pPr marL="1371600" algn="ctr" rtl="0" eaLnBrk="0" fontAlgn="base" hangingPunct="0">
              <a:spcBef>
                <a:spcPct val="0"/>
              </a:spcBef>
              <a:spcAft>
                <a:spcPct val="0"/>
              </a:spcAft>
              <a:defRPr sz="4400">
                <a:solidFill>
                  <a:schemeClr val="tx2"/>
                </a:solidFill>
                <a:latin typeface="Times" charset="0"/>
              </a:defRPr>
            </a:lvl8pPr>
            <a:lvl9pPr marL="1828800" algn="ctr" rtl="0" eaLnBrk="0" fontAlgn="base" hangingPunct="0">
              <a:spcBef>
                <a:spcPct val="0"/>
              </a:spcBef>
              <a:spcAft>
                <a:spcPct val="0"/>
              </a:spcAft>
              <a:defRPr sz="4400">
                <a:solidFill>
                  <a:schemeClr val="tx2"/>
                </a:solidFill>
                <a:latin typeface="Times" charset="0"/>
              </a:defRPr>
            </a:lvl9pPr>
          </a:lstStyle>
          <a:p>
            <a:pPr>
              <a:defRPr/>
            </a:pPr>
            <a:r>
              <a:rPr lang="en-US" altLang="x-none" kern="0">
                <a:ea typeface="ヒラギノ角ゴ Pro W3" charset="-128"/>
              </a:rPr>
              <a:t>Indusium shape</a:t>
            </a:r>
          </a:p>
        </p:txBody>
      </p:sp>
    </p:spTree>
    <p:extLst>
      <p:ext uri="{BB962C8B-B14F-4D97-AF65-F5344CB8AC3E}">
        <p14:creationId xmlns:p14="http://schemas.microsoft.com/office/powerpoint/2010/main" val="30505935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ext Box 4">
            <a:extLst>
              <a:ext uri="{FF2B5EF4-FFF2-40B4-BE49-F238E27FC236}">
                <a16:creationId xmlns:a16="http://schemas.microsoft.com/office/drawing/2014/main" id="{181634EB-3C9B-484D-A809-EF42C0BC29E6}"/>
              </a:ext>
            </a:extLst>
          </p:cNvPr>
          <p:cNvSpPr txBox="1">
            <a:spLocks noChangeArrowheads="1"/>
          </p:cNvSpPr>
          <p:nvPr/>
        </p:nvSpPr>
        <p:spPr bwMode="auto">
          <a:xfrm>
            <a:off x="457200" y="5927725"/>
            <a:ext cx="43434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Trilete spore</a:t>
            </a:r>
          </a:p>
          <a:p>
            <a:pPr algn="ctr">
              <a:spcBef>
                <a:spcPct val="0"/>
              </a:spcBef>
              <a:buFontTx/>
              <a:buNone/>
            </a:pPr>
            <a:r>
              <a:rPr lang="en-US" altLang="en-US" sz="2400"/>
              <a:t>(e.g., </a:t>
            </a:r>
            <a:r>
              <a:rPr lang="en-US" altLang="en-US" sz="2400" i="1"/>
              <a:t>Adiantum</a:t>
            </a:r>
            <a:r>
              <a:rPr lang="en-US" altLang="en-US" sz="2400"/>
              <a:t>)</a:t>
            </a:r>
          </a:p>
        </p:txBody>
      </p:sp>
      <p:pic>
        <p:nvPicPr>
          <p:cNvPr id="79874" name="Picture 5">
            <a:extLst>
              <a:ext uri="{FF2B5EF4-FFF2-40B4-BE49-F238E27FC236}">
                <a16:creationId xmlns:a16="http://schemas.microsoft.com/office/drawing/2014/main" id="{95AF64D6-5DE2-8A49-82CD-D0C72925FD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6953" y="739774"/>
            <a:ext cx="5030093" cy="250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5" name="Text Box 6">
            <a:extLst>
              <a:ext uri="{FF2B5EF4-FFF2-40B4-BE49-F238E27FC236}">
                <a16:creationId xmlns:a16="http://schemas.microsoft.com/office/drawing/2014/main" id="{50F756C7-2EE4-6B43-8226-44A7CC076EC5}"/>
              </a:ext>
            </a:extLst>
          </p:cNvPr>
          <p:cNvSpPr txBox="1">
            <a:spLocks noChangeArrowheads="1"/>
          </p:cNvSpPr>
          <p:nvPr/>
        </p:nvSpPr>
        <p:spPr bwMode="auto">
          <a:xfrm>
            <a:off x="5697538" y="5851525"/>
            <a:ext cx="24860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Monolete spore</a:t>
            </a:r>
          </a:p>
          <a:p>
            <a:pPr algn="ctr">
              <a:spcBef>
                <a:spcPct val="0"/>
              </a:spcBef>
              <a:buFontTx/>
              <a:buNone/>
            </a:pPr>
            <a:r>
              <a:rPr lang="en-US" altLang="en-US" sz="2400"/>
              <a:t>(e.g., </a:t>
            </a:r>
            <a:r>
              <a:rPr lang="en-US" altLang="en-US" sz="2400" i="1"/>
              <a:t>Polystichum</a:t>
            </a:r>
            <a:r>
              <a:rPr lang="en-US" altLang="en-US" sz="2400"/>
              <a:t>)</a:t>
            </a:r>
          </a:p>
        </p:txBody>
      </p:sp>
      <p:sp>
        <p:nvSpPr>
          <p:cNvPr id="79876" name="Text Box 9">
            <a:extLst>
              <a:ext uri="{FF2B5EF4-FFF2-40B4-BE49-F238E27FC236}">
                <a16:creationId xmlns:a16="http://schemas.microsoft.com/office/drawing/2014/main" id="{49D6B656-059C-1F41-84D7-E3F76618A7E7}"/>
              </a:ext>
            </a:extLst>
          </p:cNvPr>
          <p:cNvSpPr txBox="1">
            <a:spLocks noChangeArrowheads="1"/>
          </p:cNvSpPr>
          <p:nvPr/>
        </p:nvSpPr>
        <p:spPr bwMode="auto">
          <a:xfrm>
            <a:off x="166688" y="107950"/>
            <a:ext cx="51435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Fern spores are either trilete or monolete</a:t>
            </a:r>
          </a:p>
        </p:txBody>
      </p:sp>
      <p:pic>
        <p:nvPicPr>
          <p:cNvPr id="2" name="Picture 5">
            <a:extLst>
              <a:ext uri="{FF2B5EF4-FFF2-40B4-BE49-F238E27FC236}">
                <a16:creationId xmlns:a16="http://schemas.microsoft.com/office/drawing/2014/main" id="{69807445-F4A7-A6A9-6BC9-99286E5C7C7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148691" y="3429000"/>
            <a:ext cx="4791859" cy="2364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91874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3969" name="Group 11">
            <a:extLst>
              <a:ext uri="{FF2B5EF4-FFF2-40B4-BE49-F238E27FC236}">
                <a16:creationId xmlns:a16="http://schemas.microsoft.com/office/drawing/2014/main" id="{AD517C7B-E794-954E-81F5-089CC7B9CA84}"/>
              </a:ext>
            </a:extLst>
          </p:cNvPr>
          <p:cNvGrpSpPr>
            <a:grpSpLocks/>
          </p:cNvGrpSpPr>
          <p:nvPr/>
        </p:nvGrpSpPr>
        <p:grpSpPr bwMode="auto">
          <a:xfrm>
            <a:off x="2057400" y="1600200"/>
            <a:ext cx="7032625" cy="5253038"/>
            <a:chOff x="1295400" y="838200"/>
            <a:chExt cx="7467600" cy="5670228"/>
          </a:xfrm>
        </p:grpSpPr>
        <p:pic>
          <p:nvPicPr>
            <p:cNvPr id="83975" name="Picture 1">
              <a:extLst>
                <a:ext uri="{FF2B5EF4-FFF2-40B4-BE49-F238E27FC236}">
                  <a16:creationId xmlns:a16="http://schemas.microsoft.com/office/drawing/2014/main" id="{6E45A93C-C4BC-4846-A4A4-C46328E364F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1142999"/>
              <a:ext cx="7315200" cy="5365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6" name="Rectangle 8">
              <a:extLst>
                <a:ext uri="{FF2B5EF4-FFF2-40B4-BE49-F238E27FC236}">
                  <a16:creationId xmlns:a16="http://schemas.microsoft.com/office/drawing/2014/main" id="{704435CE-4B2A-D347-BF99-E05701CDC54B}"/>
                </a:ext>
              </a:extLst>
            </p:cNvPr>
            <p:cNvSpPr>
              <a:spLocks noChangeArrowheads="1"/>
            </p:cNvSpPr>
            <p:nvPr/>
          </p:nvSpPr>
          <p:spPr bwMode="auto">
            <a:xfrm flipV="1">
              <a:off x="4267200" y="1066800"/>
              <a:ext cx="4343400" cy="1600200"/>
            </a:xfrm>
            <a:prstGeom prst="rect">
              <a:avLst/>
            </a:prstGeom>
            <a:noFill/>
            <a:ln w="571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sp>
          <p:nvSpPr>
            <p:cNvPr id="83977" name="Rectangle 8">
              <a:extLst>
                <a:ext uri="{FF2B5EF4-FFF2-40B4-BE49-F238E27FC236}">
                  <a16:creationId xmlns:a16="http://schemas.microsoft.com/office/drawing/2014/main" id="{56420600-E99A-C64F-8756-C14957E3B6BF}"/>
                </a:ext>
              </a:extLst>
            </p:cNvPr>
            <p:cNvSpPr>
              <a:spLocks noChangeArrowheads="1"/>
            </p:cNvSpPr>
            <p:nvPr/>
          </p:nvSpPr>
          <p:spPr bwMode="auto">
            <a:xfrm flipV="1">
              <a:off x="2895600" y="1073285"/>
              <a:ext cx="533400" cy="1600200"/>
            </a:xfrm>
            <a:prstGeom prst="rect">
              <a:avLst/>
            </a:prstGeom>
            <a:noFill/>
            <a:ln w="571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sp>
          <p:nvSpPr>
            <p:cNvPr id="83978" name="Rectangle 8">
              <a:extLst>
                <a:ext uri="{FF2B5EF4-FFF2-40B4-BE49-F238E27FC236}">
                  <a16:creationId xmlns:a16="http://schemas.microsoft.com/office/drawing/2014/main" id="{04C68F07-01BF-2F49-AA7B-05F710816CCC}"/>
                </a:ext>
              </a:extLst>
            </p:cNvPr>
            <p:cNvSpPr>
              <a:spLocks noChangeArrowheads="1"/>
            </p:cNvSpPr>
            <p:nvPr/>
          </p:nvSpPr>
          <p:spPr bwMode="auto">
            <a:xfrm flipV="1">
              <a:off x="4572000" y="838200"/>
              <a:ext cx="4191000" cy="1600200"/>
            </a:xfrm>
            <a:prstGeom prst="rect">
              <a:avLst/>
            </a:prstGeom>
            <a:noFill/>
            <a:ln w="57150">
              <a:solidFill>
                <a:srgbClr val="00B05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grpSp>
      <p:pic>
        <p:nvPicPr>
          <p:cNvPr id="83970" name="Picture 6">
            <a:extLst>
              <a:ext uri="{FF2B5EF4-FFF2-40B4-BE49-F238E27FC236}">
                <a16:creationId xmlns:a16="http://schemas.microsoft.com/office/drawing/2014/main" id="{D5032C91-3319-1A40-BF1E-6C40E6F0D15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46988" y="25400"/>
            <a:ext cx="1263650" cy="1241425"/>
          </a:xfrm>
          <a:prstGeom prst="rect">
            <a:avLst/>
          </a:prstGeom>
          <a:noFill/>
          <a:ln w="57150">
            <a:solidFill>
              <a:srgbClr val="00B050"/>
            </a:solidFill>
            <a:miter lim="800000"/>
            <a:headEnd/>
            <a:tailEnd/>
          </a:ln>
          <a:extLst>
            <a:ext uri="{909E8E84-426E-40DD-AFC4-6F175D3DCCD1}">
              <a14:hiddenFill xmlns:a14="http://schemas.microsoft.com/office/drawing/2010/main">
                <a:solidFill>
                  <a:srgbClr val="FFFFFF"/>
                </a:solidFill>
              </a14:hiddenFill>
            </a:ext>
          </a:extLst>
        </p:spPr>
      </p:pic>
      <p:pic>
        <p:nvPicPr>
          <p:cNvPr id="83971" name="Picture 7">
            <a:extLst>
              <a:ext uri="{FF2B5EF4-FFF2-40B4-BE49-F238E27FC236}">
                <a16:creationId xmlns:a16="http://schemas.microsoft.com/office/drawing/2014/main" id="{3F4072A6-A293-BB4C-A8BC-F10B9F2B81F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0650" y="17463"/>
            <a:ext cx="1905000" cy="1211262"/>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pic>
      <p:pic>
        <p:nvPicPr>
          <p:cNvPr id="83972" name="Picture 9">
            <a:extLst>
              <a:ext uri="{FF2B5EF4-FFF2-40B4-BE49-F238E27FC236}">
                <a16:creationId xmlns:a16="http://schemas.microsoft.com/office/drawing/2014/main" id="{CE7E22A3-9B15-4F4B-8646-F134941D2BF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10800000">
            <a:off x="7662863" y="5334000"/>
            <a:ext cx="1355725" cy="1373188"/>
          </a:xfrm>
          <a:prstGeom prst="rect">
            <a:avLst/>
          </a:prstGeom>
          <a:noFill/>
          <a:ln w="57150">
            <a:solidFill>
              <a:srgbClr val="00B050"/>
            </a:solidFill>
            <a:miter lim="800000"/>
            <a:headEnd/>
            <a:tailEnd/>
          </a:ln>
          <a:extLst>
            <a:ext uri="{909E8E84-426E-40DD-AFC4-6F175D3DCCD1}">
              <a14:hiddenFill xmlns:a14="http://schemas.microsoft.com/office/drawing/2010/main">
                <a:solidFill>
                  <a:srgbClr val="FFFFFF"/>
                </a:solidFill>
              </a14:hiddenFill>
            </a:ext>
          </a:extLst>
        </p:spPr>
      </p:pic>
      <p:pic>
        <p:nvPicPr>
          <p:cNvPr id="83973" name="Picture 10">
            <a:extLst>
              <a:ext uri="{FF2B5EF4-FFF2-40B4-BE49-F238E27FC236}">
                <a16:creationId xmlns:a16="http://schemas.microsoft.com/office/drawing/2014/main" id="{20A085C2-6CE4-A245-80DB-DC9454956A8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0650" y="5481638"/>
            <a:ext cx="1352550" cy="1225550"/>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pic>
      <p:sp>
        <p:nvSpPr>
          <p:cNvPr id="83974" name="TextBox 12">
            <a:extLst>
              <a:ext uri="{FF2B5EF4-FFF2-40B4-BE49-F238E27FC236}">
                <a16:creationId xmlns:a16="http://schemas.microsoft.com/office/drawing/2014/main" id="{071DAAE6-6ED1-DB43-AA69-CF419778384C}"/>
              </a:ext>
            </a:extLst>
          </p:cNvPr>
          <p:cNvSpPr txBox="1">
            <a:spLocks noChangeArrowheads="1"/>
          </p:cNvSpPr>
          <p:nvPr/>
        </p:nvSpPr>
        <p:spPr bwMode="auto">
          <a:xfrm>
            <a:off x="2293938" y="211138"/>
            <a:ext cx="48736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Indument and spores in fern evolution</a:t>
            </a:r>
          </a:p>
        </p:txBody>
      </p:sp>
    </p:spTree>
    <p:extLst>
      <p:ext uri="{BB962C8B-B14F-4D97-AF65-F5344CB8AC3E}">
        <p14:creationId xmlns:p14="http://schemas.microsoft.com/office/powerpoint/2010/main" val="427668831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Rectangle 2">
            <a:extLst>
              <a:ext uri="{FF2B5EF4-FFF2-40B4-BE49-F238E27FC236}">
                <a16:creationId xmlns:a16="http://schemas.microsoft.com/office/drawing/2014/main" id="{1A1EF1D1-7B55-B941-94E6-73D6300E1986}"/>
              </a:ext>
            </a:extLst>
          </p:cNvPr>
          <p:cNvSpPr>
            <a:spLocks noGrp="1" noChangeArrowheads="1"/>
          </p:cNvSpPr>
          <p:nvPr>
            <p:ph type="title"/>
          </p:nvPr>
        </p:nvSpPr>
        <p:spPr/>
        <p:txBody>
          <a:bodyPr/>
          <a:lstStyle/>
          <a:p>
            <a:r>
              <a:rPr lang="en-US" altLang="en-US">
                <a:ea typeface="ヒラギノ角ゴ Pro W3" panose="020B0300000000000000" pitchFamily="34" charset="-128"/>
              </a:rPr>
              <a:t>Easy characters to use in identifying ferns:</a:t>
            </a:r>
          </a:p>
        </p:txBody>
      </p:sp>
      <p:sp>
        <p:nvSpPr>
          <p:cNvPr id="114690" name="Rectangle 3">
            <a:extLst>
              <a:ext uri="{FF2B5EF4-FFF2-40B4-BE49-F238E27FC236}">
                <a16:creationId xmlns:a16="http://schemas.microsoft.com/office/drawing/2014/main" id="{F1CCE60A-29B5-414C-8002-D18C7B12A785}"/>
              </a:ext>
            </a:extLst>
          </p:cNvPr>
          <p:cNvSpPr>
            <a:spLocks noGrp="1" noChangeArrowheads="1"/>
          </p:cNvSpPr>
          <p:nvPr>
            <p:ph type="body" idx="1"/>
          </p:nvPr>
        </p:nvSpPr>
        <p:spPr/>
        <p:txBody>
          <a:bodyPr/>
          <a:lstStyle/>
          <a:p>
            <a:pPr>
              <a:lnSpc>
                <a:spcPct val="90000"/>
              </a:lnSpc>
            </a:pPr>
            <a:r>
              <a:rPr lang="en-US" altLang="en-US" sz="2400">
                <a:ea typeface="ヒラギノ角ゴ Pro W3" panose="020B0300000000000000" pitchFamily="34" charset="-128"/>
              </a:rPr>
              <a:t>Stem habit: erect or creeping, long internodes or short?</a:t>
            </a:r>
          </a:p>
          <a:p>
            <a:pPr>
              <a:lnSpc>
                <a:spcPct val="90000"/>
              </a:lnSpc>
            </a:pPr>
            <a:r>
              <a:rPr lang="en-US" altLang="en-US" sz="2400">
                <a:ea typeface="ヒラギノ角ゴ Pro W3" panose="020B0300000000000000" pitchFamily="34" charset="-128"/>
              </a:rPr>
              <a:t>Leaf shape: broadest at base, middle, above middle?</a:t>
            </a:r>
          </a:p>
          <a:p>
            <a:pPr>
              <a:lnSpc>
                <a:spcPct val="90000"/>
              </a:lnSpc>
            </a:pPr>
            <a:r>
              <a:rPr lang="en-US" altLang="en-US" sz="2400">
                <a:ea typeface="ヒラギノ角ゴ Pro W3" panose="020B0300000000000000" pitchFamily="34" charset="-128"/>
              </a:rPr>
              <a:t>Leaf dissection: once-pinnate, twice pinnate, etc.</a:t>
            </a:r>
          </a:p>
          <a:p>
            <a:pPr>
              <a:lnSpc>
                <a:spcPct val="90000"/>
              </a:lnSpc>
            </a:pPr>
            <a:r>
              <a:rPr lang="en-US" altLang="en-US" sz="2400">
                <a:ea typeface="ヒラギノ角ゴ Pro W3" panose="020B0300000000000000" pitchFamily="34" charset="-128"/>
              </a:rPr>
              <a:t>Indument: of hairs, scales, or both?</a:t>
            </a:r>
          </a:p>
          <a:p>
            <a:pPr>
              <a:lnSpc>
                <a:spcPct val="90000"/>
              </a:lnSpc>
            </a:pPr>
            <a:r>
              <a:rPr lang="en-US" altLang="en-US" sz="2400">
                <a:ea typeface="ヒラギノ角ゴ Pro W3" panose="020B0300000000000000" pitchFamily="34" charset="-128"/>
              </a:rPr>
              <a:t>Sorus shape and position: round and near margin, etc.</a:t>
            </a:r>
          </a:p>
          <a:p>
            <a:pPr>
              <a:lnSpc>
                <a:spcPct val="90000"/>
              </a:lnSpc>
            </a:pPr>
            <a:r>
              <a:rPr lang="en-US" altLang="en-US" sz="2400">
                <a:ea typeface="ヒラギノ角ゴ Pro W3" panose="020B0300000000000000" pitchFamily="34" charset="-128"/>
              </a:rPr>
              <a:t>Indusium: present or absent</a:t>
            </a:r>
          </a:p>
        </p:txBody>
      </p:sp>
      <p:pic>
        <p:nvPicPr>
          <p:cNvPr id="114691" name="Picture 4">
            <a:extLst>
              <a:ext uri="{FF2B5EF4-FFF2-40B4-BE49-F238E27FC236}">
                <a16:creationId xmlns:a16="http://schemas.microsoft.com/office/drawing/2014/main" id="{1944A693-0206-B549-AF6E-D833BF23B8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2200" y="4648200"/>
            <a:ext cx="10668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7743B0-6BBB-A94A-8C61-9030DE19F7F4}"/>
              </a:ext>
            </a:extLst>
          </p:cNvPr>
          <p:cNvSpPr txBox="1"/>
          <p:nvPr/>
        </p:nvSpPr>
        <p:spPr>
          <a:xfrm>
            <a:off x="267379" y="304800"/>
            <a:ext cx="3352800" cy="1446550"/>
          </a:xfrm>
          <a:prstGeom prst="rect">
            <a:avLst/>
          </a:prstGeom>
          <a:noFill/>
        </p:spPr>
        <p:txBody>
          <a:bodyPr wrap="square" rtlCol="0">
            <a:spAutoFit/>
          </a:bodyPr>
          <a:lstStyle/>
          <a:p>
            <a:r>
              <a:rPr lang="en-US" sz="4400"/>
              <a:t>End of Jan. 24 Lecture</a:t>
            </a:r>
          </a:p>
        </p:txBody>
      </p:sp>
      <p:pic>
        <p:nvPicPr>
          <p:cNvPr id="6" name="Picture 5">
            <a:extLst>
              <a:ext uri="{FF2B5EF4-FFF2-40B4-BE49-F238E27FC236}">
                <a16:creationId xmlns:a16="http://schemas.microsoft.com/office/drawing/2014/main" id="{1E6B090C-6A87-674B-BE96-1E2C982ADF65}"/>
              </a:ext>
            </a:extLst>
          </p:cNvPr>
          <p:cNvPicPr>
            <a:picLocks noChangeAspect="1"/>
          </p:cNvPicPr>
          <p:nvPr/>
        </p:nvPicPr>
        <p:blipFill>
          <a:blip r:embed="rId3"/>
          <a:stretch>
            <a:fillRect/>
          </a:stretch>
        </p:blipFill>
        <p:spPr>
          <a:xfrm rot="5400000" flipV="1">
            <a:off x="2962253" y="676253"/>
            <a:ext cx="6858000" cy="5505494"/>
          </a:xfrm>
          <a:prstGeom prst="rect">
            <a:avLst/>
          </a:prstGeom>
        </p:spPr>
      </p:pic>
    </p:spTree>
    <p:extLst>
      <p:ext uri="{BB962C8B-B14F-4D97-AF65-F5344CB8AC3E}">
        <p14:creationId xmlns:p14="http://schemas.microsoft.com/office/powerpoint/2010/main" val="114080836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7743B0-6BBB-A94A-8C61-9030DE19F7F4}"/>
              </a:ext>
            </a:extLst>
          </p:cNvPr>
          <p:cNvSpPr txBox="1"/>
          <p:nvPr/>
        </p:nvSpPr>
        <p:spPr>
          <a:xfrm>
            <a:off x="269309" y="304800"/>
            <a:ext cx="3352800" cy="2308324"/>
          </a:xfrm>
          <a:prstGeom prst="rect">
            <a:avLst/>
          </a:prstGeom>
          <a:noFill/>
        </p:spPr>
        <p:txBody>
          <a:bodyPr wrap="square" rtlCol="0">
            <a:spAutoFit/>
          </a:bodyPr>
          <a:lstStyle/>
          <a:p>
            <a:r>
              <a:rPr lang="en-US" sz="4800"/>
              <a:t>Not included, 2023</a:t>
            </a:r>
          </a:p>
        </p:txBody>
      </p:sp>
      <p:pic>
        <p:nvPicPr>
          <p:cNvPr id="4" name="Picture 3">
            <a:extLst>
              <a:ext uri="{FF2B5EF4-FFF2-40B4-BE49-F238E27FC236}">
                <a16:creationId xmlns:a16="http://schemas.microsoft.com/office/drawing/2014/main" id="{E962C12F-83F0-8D41-9BB6-97D808BDDE91}"/>
              </a:ext>
            </a:extLst>
          </p:cNvPr>
          <p:cNvPicPr>
            <a:picLocks noChangeAspect="1"/>
          </p:cNvPicPr>
          <p:nvPr/>
        </p:nvPicPr>
        <p:blipFill>
          <a:blip r:embed="rId2"/>
          <a:stretch>
            <a:fillRect/>
          </a:stretch>
        </p:blipFill>
        <p:spPr>
          <a:xfrm rot="5400000" flipV="1">
            <a:off x="2962253" y="676253"/>
            <a:ext cx="6858000" cy="5505494"/>
          </a:xfrm>
          <a:prstGeom prst="rect">
            <a:avLst/>
          </a:prstGeom>
        </p:spPr>
      </p:pic>
    </p:spTree>
    <p:extLst>
      <p:ext uri="{BB962C8B-B14F-4D97-AF65-F5344CB8AC3E}">
        <p14:creationId xmlns:p14="http://schemas.microsoft.com/office/powerpoint/2010/main" val="140487739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5" name="Text Box 1026">
            <a:extLst>
              <a:ext uri="{FF2B5EF4-FFF2-40B4-BE49-F238E27FC236}">
                <a16:creationId xmlns:a16="http://schemas.microsoft.com/office/drawing/2014/main" id="{69F2DB0B-961E-1A48-970C-35928D8C4291}"/>
              </a:ext>
            </a:extLst>
          </p:cNvPr>
          <p:cNvSpPr txBox="1">
            <a:spLocks noChangeArrowheads="1"/>
          </p:cNvSpPr>
          <p:nvPr/>
        </p:nvSpPr>
        <p:spPr bwMode="auto">
          <a:xfrm>
            <a:off x="609600" y="533400"/>
            <a:ext cx="76962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latin typeface="Times New Roman" panose="02020603050405020304" pitchFamily="18" charset="0"/>
              </a:rPr>
              <a:t>      Leptosporangia</a:t>
            </a:r>
          </a:p>
          <a:p>
            <a:pPr algn="ctr">
              <a:spcBef>
                <a:spcPct val="0"/>
              </a:spcBef>
              <a:buFontTx/>
              <a:buNone/>
            </a:pPr>
            <a:r>
              <a:rPr lang="en-US" altLang="en-US" sz="2400">
                <a:latin typeface="Times New Roman" panose="02020603050405020304" pitchFamily="18" charset="0"/>
              </a:rPr>
              <a:t>  </a:t>
            </a:r>
          </a:p>
          <a:p>
            <a:pPr>
              <a:spcBef>
                <a:spcPct val="0"/>
              </a:spcBef>
              <a:buFontTx/>
              <a:buNone/>
            </a:pPr>
            <a:r>
              <a:rPr lang="en-US" altLang="en-US" sz="2400">
                <a:latin typeface="Times New Roman" panose="02020603050405020304" pitchFamily="18" charset="0"/>
              </a:rPr>
              <a:t>     - Sporangia small (ca 0.25 mm in diameter)</a:t>
            </a:r>
          </a:p>
          <a:p>
            <a:pPr algn="ctr">
              <a:spcBef>
                <a:spcPct val="0"/>
              </a:spcBef>
              <a:buFontTx/>
              <a:buNone/>
            </a:pPr>
            <a:r>
              <a:rPr lang="en-US" altLang="en-US" sz="2400">
                <a:latin typeface="Times New Roman" panose="02020603050405020304" pitchFamily="18" charset="0"/>
              </a:rPr>
              <a:t> - Sporangial walls one cell layer thick plus 	      tapetum</a:t>
            </a:r>
          </a:p>
          <a:p>
            <a:pPr>
              <a:spcBef>
                <a:spcPct val="0"/>
              </a:spcBef>
              <a:buFontTx/>
              <a:buNone/>
            </a:pPr>
            <a:r>
              <a:rPr lang="en-US" altLang="en-US" sz="2400">
                <a:latin typeface="Times New Roman" panose="02020603050405020304" pitchFamily="18" charset="0"/>
              </a:rPr>
              <a:t>     - Sporangia develop from a single sporangial initial</a:t>
            </a:r>
          </a:p>
          <a:p>
            <a:pPr>
              <a:spcBef>
                <a:spcPct val="0"/>
              </a:spcBef>
              <a:buFontTx/>
              <a:buNone/>
            </a:pPr>
            <a:r>
              <a:rPr lang="en-US" altLang="en-US" sz="2400">
                <a:latin typeface="Times New Roman" panose="02020603050405020304" pitchFamily="18" charset="0"/>
              </a:rPr>
              <a:t>     - Sporangia produce relatively few spores (commonly 64)  </a:t>
            </a:r>
            <a:endParaRPr lang="en-US" altLang="en-US" sz="2400"/>
          </a:p>
        </p:txBody>
      </p:sp>
      <p:pic>
        <p:nvPicPr>
          <p:cNvPr id="118786" name="Picture 1027">
            <a:extLst>
              <a:ext uri="{FF2B5EF4-FFF2-40B4-BE49-F238E27FC236}">
                <a16:creationId xmlns:a16="http://schemas.microsoft.com/office/drawing/2014/main" id="{1A3A2034-DDCC-7546-9802-725B67C208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381000"/>
            <a:ext cx="220980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8787" name="Text Box 1027">
            <a:extLst>
              <a:ext uri="{FF2B5EF4-FFF2-40B4-BE49-F238E27FC236}">
                <a16:creationId xmlns:a16="http://schemas.microsoft.com/office/drawing/2014/main" id="{DC473126-B3DE-BE47-B91A-E25A9FF62BD0}"/>
              </a:ext>
            </a:extLst>
          </p:cNvPr>
          <p:cNvSpPr txBox="1">
            <a:spLocks noChangeArrowheads="1"/>
          </p:cNvSpPr>
          <p:nvPr/>
        </p:nvSpPr>
        <p:spPr bwMode="auto">
          <a:xfrm>
            <a:off x="457200" y="3200400"/>
            <a:ext cx="6172200"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latin typeface="Times New Roman" panose="02020603050405020304" pitchFamily="18" charset="0"/>
              </a:rPr>
              <a:t> 		Eusporangia</a:t>
            </a:r>
          </a:p>
          <a:p>
            <a:pPr>
              <a:spcBef>
                <a:spcPct val="0"/>
              </a:spcBef>
              <a:buFontTx/>
              <a:buNone/>
            </a:pPr>
            <a:r>
              <a:rPr lang="en-US" altLang="en-US" sz="2400">
                <a:latin typeface="Times New Roman" panose="02020603050405020304" pitchFamily="18" charset="0"/>
              </a:rPr>
              <a:t>                                                                                        </a:t>
            </a:r>
          </a:p>
          <a:p>
            <a:pPr>
              <a:spcBef>
                <a:spcPct val="0"/>
              </a:spcBef>
              <a:buFontTx/>
              <a:buNone/>
            </a:pPr>
            <a:r>
              <a:rPr lang="en-US" altLang="en-US" sz="2400">
                <a:latin typeface="Times New Roman" panose="02020603050405020304" pitchFamily="18" charset="0"/>
              </a:rPr>
              <a:t>- Sporangia large (&gt; 0.5 mm in diameter)                                                            </a:t>
            </a:r>
          </a:p>
          <a:p>
            <a:pPr>
              <a:spcBef>
                <a:spcPct val="0"/>
              </a:spcBef>
              <a:buFontTx/>
              <a:buNone/>
            </a:pPr>
            <a:r>
              <a:rPr lang="en-US" altLang="en-US" sz="2400">
                <a:latin typeface="Times New Roman" panose="02020603050405020304" pitchFamily="18" charset="0"/>
              </a:rPr>
              <a:t>- Sporangial walls several cell layers thick</a:t>
            </a:r>
          </a:p>
          <a:p>
            <a:pPr>
              <a:spcBef>
                <a:spcPct val="0"/>
              </a:spcBef>
              <a:buFontTx/>
              <a:buNone/>
            </a:pPr>
            <a:r>
              <a:rPr lang="en-US" altLang="en-US" sz="2400">
                <a:latin typeface="Times New Roman" panose="02020603050405020304" pitchFamily="18" charset="0"/>
              </a:rPr>
              <a:t>- Sporangia develop from a group of  </a:t>
            </a:r>
          </a:p>
          <a:p>
            <a:pPr>
              <a:spcBef>
                <a:spcPct val="0"/>
              </a:spcBef>
              <a:buFontTx/>
              <a:buNone/>
            </a:pPr>
            <a:r>
              <a:rPr lang="en-US" altLang="en-US" sz="2400">
                <a:latin typeface="Times New Roman" panose="02020603050405020304" pitchFamily="18" charset="0"/>
              </a:rPr>
              <a:t>   sporangial initials</a:t>
            </a:r>
          </a:p>
          <a:p>
            <a:pPr>
              <a:spcBef>
                <a:spcPct val="0"/>
              </a:spcBef>
              <a:buFontTx/>
              <a:buNone/>
            </a:pPr>
            <a:r>
              <a:rPr lang="en-US" altLang="en-US" sz="2400">
                <a:latin typeface="Times New Roman" panose="02020603050405020304" pitchFamily="18" charset="0"/>
              </a:rPr>
              <a:t>- Sporangia produce a large number of spores. </a:t>
            </a:r>
          </a:p>
          <a:p>
            <a:pPr>
              <a:spcBef>
                <a:spcPct val="0"/>
              </a:spcBef>
              <a:buFontTx/>
              <a:buNone/>
            </a:pPr>
            <a:r>
              <a:rPr lang="en-US" altLang="en-US" sz="2400">
                <a:latin typeface="Times New Roman" panose="02020603050405020304" pitchFamily="18" charset="0"/>
              </a:rPr>
              <a:t>                                                             </a:t>
            </a:r>
            <a:endParaRPr lang="en-US" altLang="en-US" sz="2400"/>
          </a:p>
        </p:txBody>
      </p:sp>
      <p:pic>
        <p:nvPicPr>
          <p:cNvPr id="118788" name="Picture 1026">
            <a:extLst>
              <a:ext uri="{FF2B5EF4-FFF2-40B4-BE49-F238E27FC236}">
                <a16:creationId xmlns:a16="http://schemas.microsoft.com/office/drawing/2014/main" id="{B34E68E6-B78F-7F4E-8FEE-4F18BEDA47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24600" y="3581400"/>
            <a:ext cx="252095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930008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5" name="Picture 3">
            <a:extLst>
              <a:ext uri="{FF2B5EF4-FFF2-40B4-BE49-F238E27FC236}">
                <a16:creationId xmlns:a16="http://schemas.microsoft.com/office/drawing/2014/main" id="{C25ADB6F-59D1-BC4D-B5E9-108A5A676E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6525" y="1447800"/>
            <a:ext cx="7710488"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6" name="Picture 1">
            <a:extLst>
              <a:ext uri="{FF2B5EF4-FFF2-40B4-BE49-F238E27FC236}">
                <a16:creationId xmlns:a16="http://schemas.microsoft.com/office/drawing/2014/main" id="{155C621A-78EA-9A4F-B9E0-6BEC4492624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981200"/>
            <a:ext cx="2725738"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7" name="TextBox 2">
            <a:extLst>
              <a:ext uri="{FF2B5EF4-FFF2-40B4-BE49-F238E27FC236}">
                <a16:creationId xmlns:a16="http://schemas.microsoft.com/office/drawing/2014/main" id="{B62FBDA2-4212-B541-874A-E3D8C87F1EA3}"/>
              </a:ext>
            </a:extLst>
          </p:cNvPr>
          <p:cNvSpPr txBox="1">
            <a:spLocks noChangeArrowheads="1"/>
          </p:cNvSpPr>
          <p:nvPr/>
        </p:nvSpPr>
        <p:spPr bwMode="auto">
          <a:xfrm>
            <a:off x="3105150" y="381000"/>
            <a:ext cx="29289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Fiddleheads (croziers) </a:t>
            </a:r>
          </a:p>
        </p:txBody>
      </p:sp>
    </p:spTree>
    <p:extLst>
      <p:ext uri="{BB962C8B-B14F-4D97-AF65-F5344CB8AC3E}">
        <p14:creationId xmlns:p14="http://schemas.microsoft.com/office/powerpoint/2010/main" val="110336359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7" name="Picture 2">
            <a:extLst>
              <a:ext uri="{FF2B5EF4-FFF2-40B4-BE49-F238E27FC236}">
                <a16:creationId xmlns:a16="http://schemas.microsoft.com/office/drawing/2014/main" id="{5E46DF0B-5995-3148-993E-26E14631E98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00600" y="180975"/>
            <a:ext cx="4264025" cy="249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1858" name="Text Box 8">
            <a:extLst>
              <a:ext uri="{FF2B5EF4-FFF2-40B4-BE49-F238E27FC236}">
                <a16:creationId xmlns:a16="http://schemas.microsoft.com/office/drawing/2014/main" id="{481C39C0-F22E-804C-A225-AB40D2F9AD48}"/>
              </a:ext>
            </a:extLst>
          </p:cNvPr>
          <p:cNvSpPr txBox="1">
            <a:spLocks noChangeArrowheads="1"/>
          </p:cNvSpPr>
          <p:nvPr/>
        </p:nvSpPr>
        <p:spPr bwMode="auto">
          <a:xfrm>
            <a:off x="457200" y="39688"/>
            <a:ext cx="292417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a:t>Steles in the fern clade </a:t>
            </a:r>
          </a:p>
        </p:txBody>
      </p:sp>
      <p:sp>
        <p:nvSpPr>
          <p:cNvPr id="121859" name="Rectangle 5">
            <a:extLst>
              <a:ext uri="{FF2B5EF4-FFF2-40B4-BE49-F238E27FC236}">
                <a16:creationId xmlns:a16="http://schemas.microsoft.com/office/drawing/2014/main" id="{06564589-258D-6340-BECA-FCBF17F81C33}"/>
              </a:ext>
            </a:extLst>
          </p:cNvPr>
          <p:cNvSpPr>
            <a:spLocks noChangeArrowheads="1"/>
          </p:cNvSpPr>
          <p:nvPr/>
        </p:nvSpPr>
        <p:spPr bwMode="auto">
          <a:xfrm>
            <a:off x="4835525" y="2719388"/>
            <a:ext cx="42291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i="1"/>
              <a:t>Metaclepsydropsis duplex</a:t>
            </a:r>
            <a:r>
              <a:rPr lang="en-US" altLang="en-US" sz="2400"/>
              <a:t>, a Zygopterid fern</a:t>
            </a:r>
          </a:p>
        </p:txBody>
      </p:sp>
      <p:pic>
        <p:nvPicPr>
          <p:cNvPr id="121860" name="Picture 7">
            <a:extLst>
              <a:ext uri="{FF2B5EF4-FFF2-40B4-BE49-F238E27FC236}">
                <a16:creationId xmlns:a16="http://schemas.microsoft.com/office/drawing/2014/main" id="{BD482BEE-A86C-F14C-B76B-15B5BDEC022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2200" y="3579813"/>
            <a:ext cx="4241800"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1861" name="Rectangle 8">
            <a:extLst>
              <a:ext uri="{FF2B5EF4-FFF2-40B4-BE49-F238E27FC236}">
                <a16:creationId xmlns:a16="http://schemas.microsoft.com/office/drawing/2014/main" id="{CB458171-F2E8-D347-80BC-0644FB822604}"/>
              </a:ext>
            </a:extLst>
          </p:cNvPr>
          <p:cNvSpPr>
            <a:spLocks noChangeArrowheads="1"/>
          </p:cNvSpPr>
          <p:nvPr/>
        </p:nvSpPr>
        <p:spPr bwMode="auto">
          <a:xfrm>
            <a:off x="4902200" y="6046788"/>
            <a:ext cx="4230688"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i="1"/>
              <a:t>Tetraxylopsis</a:t>
            </a:r>
            <a:r>
              <a:rPr lang="en-US" altLang="en-US" sz="2400"/>
              <a:t>, a seed plant ancestor</a:t>
            </a:r>
          </a:p>
        </p:txBody>
      </p:sp>
      <p:sp>
        <p:nvSpPr>
          <p:cNvPr id="121862" name="Text Box 8">
            <a:extLst>
              <a:ext uri="{FF2B5EF4-FFF2-40B4-BE49-F238E27FC236}">
                <a16:creationId xmlns:a16="http://schemas.microsoft.com/office/drawing/2014/main" id="{485EE652-168E-FE43-AF93-16048B9F3595}"/>
              </a:ext>
            </a:extLst>
          </p:cNvPr>
          <p:cNvSpPr txBox="1">
            <a:spLocks noChangeArrowheads="1"/>
          </p:cNvSpPr>
          <p:nvPr/>
        </p:nvSpPr>
        <p:spPr bwMode="auto">
          <a:xfrm>
            <a:off x="428625" y="2370138"/>
            <a:ext cx="2924175"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a:t>The first cells of the xylem (the protoxylem) are isolated in different islands, which include </a:t>
            </a:r>
            <a:r>
              <a:rPr lang="en-US" altLang="en-US" i="1"/>
              <a:t>lacunae</a:t>
            </a:r>
            <a:r>
              <a:rPr lang="en-US" altLang="en-US"/>
              <a:t> – open channels</a:t>
            </a:r>
          </a:p>
        </p:txBody>
      </p:sp>
    </p:spTree>
    <p:extLst>
      <p:ext uri="{BB962C8B-B14F-4D97-AF65-F5344CB8AC3E}">
        <p14:creationId xmlns:p14="http://schemas.microsoft.com/office/powerpoint/2010/main" val="287506366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7" name="Picture 2">
            <a:extLst>
              <a:ext uri="{FF2B5EF4-FFF2-40B4-BE49-F238E27FC236}">
                <a16:creationId xmlns:a16="http://schemas.microsoft.com/office/drawing/2014/main" id="{F7D508CD-F94B-AC49-BD8F-F00675AC04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347663"/>
            <a:ext cx="8382000" cy="628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8" name="Rectangle 3">
            <a:extLst>
              <a:ext uri="{FF2B5EF4-FFF2-40B4-BE49-F238E27FC236}">
                <a16:creationId xmlns:a16="http://schemas.microsoft.com/office/drawing/2014/main" id="{BA65A9F1-F863-4341-8703-7EB319E30A9F}"/>
              </a:ext>
            </a:extLst>
          </p:cNvPr>
          <p:cNvSpPr>
            <a:spLocks noChangeArrowheads="1"/>
          </p:cNvSpPr>
          <p:nvPr/>
        </p:nvSpPr>
        <p:spPr bwMode="auto">
          <a:xfrm>
            <a:off x="5257800" y="4572000"/>
            <a:ext cx="1828800" cy="5334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800">
                <a:solidFill>
                  <a:schemeClr val="accent2"/>
                </a:solidFill>
              </a:rPr>
              <a:t>Sporangia</a:t>
            </a:r>
            <a:endParaRPr lang="en-US" altLang="en-US" sz="2400"/>
          </a:p>
        </p:txBody>
      </p:sp>
      <p:sp>
        <p:nvSpPr>
          <p:cNvPr id="24579" name="Rectangle 5">
            <a:extLst>
              <a:ext uri="{FF2B5EF4-FFF2-40B4-BE49-F238E27FC236}">
                <a16:creationId xmlns:a16="http://schemas.microsoft.com/office/drawing/2014/main" id="{708D585F-AB72-FD4A-AE6A-FA1E2637E9A4}"/>
              </a:ext>
            </a:extLst>
          </p:cNvPr>
          <p:cNvSpPr>
            <a:spLocks noChangeArrowheads="1"/>
          </p:cNvSpPr>
          <p:nvPr/>
        </p:nvSpPr>
        <p:spPr bwMode="auto">
          <a:xfrm>
            <a:off x="1143000" y="5105400"/>
            <a:ext cx="4343400" cy="4572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spTree>
    <p:extLst>
      <p:ext uri="{BB962C8B-B14F-4D97-AF65-F5344CB8AC3E}">
        <p14:creationId xmlns:p14="http://schemas.microsoft.com/office/powerpoint/2010/main" val="116392548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5" name="Picture 3">
            <a:extLst>
              <a:ext uri="{FF2B5EF4-FFF2-40B4-BE49-F238E27FC236}">
                <a16:creationId xmlns:a16="http://schemas.microsoft.com/office/drawing/2014/main" id="{C25ADB6F-59D1-BC4D-B5E9-108A5A676E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6525" y="1447800"/>
            <a:ext cx="7710488"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6" name="Picture 1">
            <a:extLst>
              <a:ext uri="{FF2B5EF4-FFF2-40B4-BE49-F238E27FC236}">
                <a16:creationId xmlns:a16="http://schemas.microsoft.com/office/drawing/2014/main" id="{155C621A-78EA-9A4F-B9E0-6BEC4492624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981200"/>
            <a:ext cx="2725738"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7" name="TextBox 2">
            <a:extLst>
              <a:ext uri="{FF2B5EF4-FFF2-40B4-BE49-F238E27FC236}">
                <a16:creationId xmlns:a16="http://schemas.microsoft.com/office/drawing/2014/main" id="{B62FBDA2-4212-B541-874A-E3D8C87F1EA3}"/>
              </a:ext>
            </a:extLst>
          </p:cNvPr>
          <p:cNvSpPr txBox="1">
            <a:spLocks noChangeArrowheads="1"/>
          </p:cNvSpPr>
          <p:nvPr/>
        </p:nvSpPr>
        <p:spPr bwMode="auto">
          <a:xfrm>
            <a:off x="3105150" y="381000"/>
            <a:ext cx="29289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Fiddleheads (croziers) </a:t>
            </a:r>
          </a:p>
        </p:txBody>
      </p:sp>
    </p:spTree>
    <p:extLst>
      <p:ext uri="{BB962C8B-B14F-4D97-AF65-F5344CB8AC3E}">
        <p14:creationId xmlns:p14="http://schemas.microsoft.com/office/powerpoint/2010/main" val="193712727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7" name="Picture 1027">
            <a:extLst>
              <a:ext uri="{FF2B5EF4-FFF2-40B4-BE49-F238E27FC236}">
                <a16:creationId xmlns:a16="http://schemas.microsoft.com/office/drawing/2014/main" id="{7CDC8228-B2BD-A246-9138-48C818F8E1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03713" y="0"/>
            <a:ext cx="473551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8" name="Text Box 1030">
            <a:extLst>
              <a:ext uri="{FF2B5EF4-FFF2-40B4-BE49-F238E27FC236}">
                <a16:creationId xmlns:a16="http://schemas.microsoft.com/office/drawing/2014/main" id="{EFFE67C7-CA09-3A4E-81E5-6CAB7D801404}"/>
              </a:ext>
            </a:extLst>
          </p:cNvPr>
          <p:cNvSpPr txBox="1">
            <a:spLocks noChangeArrowheads="1"/>
          </p:cNvSpPr>
          <p:nvPr/>
        </p:nvSpPr>
        <p:spPr bwMode="auto">
          <a:xfrm>
            <a:off x="854075" y="4937125"/>
            <a:ext cx="2041525"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i="1"/>
              <a:t>Lophosoria</a:t>
            </a:r>
            <a:r>
              <a:rPr lang="en-US" altLang="en-US" sz="2400"/>
              <a:t> </a:t>
            </a:r>
            <a:r>
              <a:rPr lang="en-US" altLang="en-US" sz="2400" i="1"/>
              <a:t>quadripinnata </a:t>
            </a:r>
            <a:r>
              <a:rPr lang="en-US" altLang="en-US" sz="2400"/>
              <a:t>from Costa Rica</a:t>
            </a:r>
          </a:p>
        </p:txBody>
      </p:sp>
      <p:sp>
        <p:nvSpPr>
          <p:cNvPr id="45059" name="Text Box 1031">
            <a:extLst>
              <a:ext uri="{FF2B5EF4-FFF2-40B4-BE49-F238E27FC236}">
                <a16:creationId xmlns:a16="http://schemas.microsoft.com/office/drawing/2014/main" id="{7BD95F00-1324-5E4E-8AF6-66A0A1DC87EC}"/>
              </a:ext>
            </a:extLst>
          </p:cNvPr>
          <p:cNvSpPr txBox="1">
            <a:spLocks noChangeArrowheads="1"/>
          </p:cNvSpPr>
          <p:nvPr/>
        </p:nvSpPr>
        <p:spPr bwMode="auto">
          <a:xfrm>
            <a:off x="842963" y="1295400"/>
            <a:ext cx="264636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3600"/>
              <a:t>INDUMENT</a:t>
            </a:r>
            <a:endParaRPr lang="en-US" altLang="en-US" sz="2400"/>
          </a:p>
        </p:txBody>
      </p:sp>
    </p:spTree>
    <p:extLst>
      <p:ext uri="{BB962C8B-B14F-4D97-AF65-F5344CB8AC3E}">
        <p14:creationId xmlns:p14="http://schemas.microsoft.com/office/powerpoint/2010/main" val="265361193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5" name="Picture 1">
            <a:extLst>
              <a:ext uri="{FF2B5EF4-FFF2-40B4-BE49-F238E27FC236}">
                <a16:creationId xmlns:a16="http://schemas.microsoft.com/office/drawing/2014/main" id="{9980272E-4820-334F-A497-D5E37B373B2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0738" y="1174750"/>
            <a:ext cx="2811462" cy="537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6" name="Picture 2">
            <a:extLst>
              <a:ext uri="{FF2B5EF4-FFF2-40B4-BE49-F238E27FC236}">
                <a16:creationId xmlns:a16="http://schemas.microsoft.com/office/drawing/2014/main" id="{F0A0FFF4-54FA-B042-B97B-449A054DB46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32200" y="1203325"/>
            <a:ext cx="3355975" cy="5360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7" name="Picture 3">
            <a:extLst>
              <a:ext uri="{FF2B5EF4-FFF2-40B4-BE49-F238E27FC236}">
                <a16:creationId xmlns:a16="http://schemas.microsoft.com/office/drawing/2014/main" id="{05B37DEF-02DC-FC41-9C83-9C3DFC8838E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851650" y="1174750"/>
            <a:ext cx="1839913" cy="537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8" name="TextBox 4">
            <a:extLst>
              <a:ext uri="{FF2B5EF4-FFF2-40B4-BE49-F238E27FC236}">
                <a16:creationId xmlns:a16="http://schemas.microsoft.com/office/drawing/2014/main" id="{7C99253A-D369-104A-885D-DD24B341046A}"/>
              </a:ext>
            </a:extLst>
          </p:cNvPr>
          <p:cNvSpPr txBox="1">
            <a:spLocks noChangeArrowheads="1"/>
          </p:cNvSpPr>
          <p:nvPr/>
        </p:nvSpPr>
        <p:spPr bwMode="auto">
          <a:xfrm>
            <a:off x="1066800" y="457200"/>
            <a:ext cx="72469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Indument of hairs: </a:t>
            </a:r>
            <a:r>
              <a:rPr lang="en-US" altLang="en-US" sz="2400" i="1"/>
              <a:t>Osmunda cinnamomea </a:t>
            </a:r>
            <a:r>
              <a:rPr lang="en-US" altLang="en-US" sz="2400"/>
              <a:t> from Vermont</a:t>
            </a:r>
          </a:p>
        </p:txBody>
      </p:sp>
    </p:spTree>
    <p:extLst>
      <p:ext uri="{BB962C8B-B14F-4D97-AF65-F5344CB8AC3E}">
        <p14:creationId xmlns:p14="http://schemas.microsoft.com/office/powerpoint/2010/main" val="383479609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9" name="Picture 2">
            <a:extLst>
              <a:ext uri="{FF2B5EF4-FFF2-40B4-BE49-F238E27FC236}">
                <a16:creationId xmlns:a16="http://schemas.microsoft.com/office/drawing/2014/main" id="{A117D0AC-A713-9F45-BCAB-FF94F0825DC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59438" y="595313"/>
            <a:ext cx="3355975"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0" name="Picture 3">
            <a:extLst>
              <a:ext uri="{FF2B5EF4-FFF2-40B4-BE49-F238E27FC236}">
                <a16:creationId xmlns:a16="http://schemas.microsoft.com/office/drawing/2014/main" id="{4CA89E40-46FB-0D41-A976-88AAB464ABC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70175" y="3530600"/>
            <a:ext cx="4465638" cy="320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1" name="Picture 4">
            <a:extLst>
              <a:ext uri="{FF2B5EF4-FFF2-40B4-BE49-F238E27FC236}">
                <a16:creationId xmlns:a16="http://schemas.microsoft.com/office/drawing/2014/main" id="{97A56FE8-7A87-A84C-ACDE-CB9AB69DE3A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92100" y="595313"/>
            <a:ext cx="391477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2" name="TextBox 5">
            <a:extLst>
              <a:ext uri="{FF2B5EF4-FFF2-40B4-BE49-F238E27FC236}">
                <a16:creationId xmlns:a16="http://schemas.microsoft.com/office/drawing/2014/main" id="{615B0740-091C-D243-BE7D-4B32B894EA8F}"/>
              </a:ext>
            </a:extLst>
          </p:cNvPr>
          <p:cNvSpPr txBox="1">
            <a:spLocks noChangeArrowheads="1"/>
          </p:cNvSpPr>
          <p:nvPr/>
        </p:nvSpPr>
        <p:spPr bwMode="auto">
          <a:xfrm>
            <a:off x="762000" y="133350"/>
            <a:ext cx="70548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Indument of scales: </a:t>
            </a:r>
            <a:r>
              <a:rPr lang="en-US" altLang="en-US" sz="2400" i="1"/>
              <a:t>Polystichum braunii </a:t>
            </a:r>
            <a:r>
              <a:rPr lang="en-US" altLang="en-US" sz="2400"/>
              <a:t> from Vermont</a:t>
            </a:r>
          </a:p>
        </p:txBody>
      </p:sp>
    </p:spTree>
    <p:extLst>
      <p:ext uri="{BB962C8B-B14F-4D97-AF65-F5344CB8AC3E}">
        <p14:creationId xmlns:p14="http://schemas.microsoft.com/office/powerpoint/2010/main" val="44280687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3" name="Picture 1" descr="cyathSCALES.tiff">
            <a:extLst>
              <a:ext uri="{FF2B5EF4-FFF2-40B4-BE49-F238E27FC236}">
                <a16:creationId xmlns:a16="http://schemas.microsoft.com/office/drawing/2014/main" id="{0C7E3CBB-4BFB-7F49-90E5-ABCB4800F93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927100"/>
            <a:ext cx="9144000" cy="497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4" name="TextBox 2">
            <a:extLst>
              <a:ext uri="{FF2B5EF4-FFF2-40B4-BE49-F238E27FC236}">
                <a16:creationId xmlns:a16="http://schemas.microsoft.com/office/drawing/2014/main" id="{B0E480A7-C64A-6240-B9E2-4B960E154624}"/>
              </a:ext>
            </a:extLst>
          </p:cNvPr>
          <p:cNvSpPr txBox="1">
            <a:spLocks noChangeArrowheads="1"/>
          </p:cNvSpPr>
          <p:nvPr/>
        </p:nvSpPr>
        <p:spPr bwMode="auto">
          <a:xfrm>
            <a:off x="1066800" y="152400"/>
            <a:ext cx="74644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Variation in petiole scales of scaly tree ferns (Cyatheaceae)</a:t>
            </a:r>
          </a:p>
        </p:txBody>
      </p:sp>
    </p:spTree>
    <p:extLst>
      <p:ext uri="{BB962C8B-B14F-4D97-AF65-F5344CB8AC3E}">
        <p14:creationId xmlns:p14="http://schemas.microsoft.com/office/powerpoint/2010/main" val="217855968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357781-933C-DD49-B4E7-8BD13EEE2A54}"/>
              </a:ext>
            </a:extLst>
          </p:cNvPr>
          <p:cNvSpPr txBox="1"/>
          <p:nvPr/>
        </p:nvSpPr>
        <p:spPr>
          <a:xfrm>
            <a:off x="794657" y="555171"/>
            <a:ext cx="2048959" cy="707886"/>
          </a:xfrm>
          <a:prstGeom prst="rect">
            <a:avLst/>
          </a:prstGeom>
          <a:noFill/>
        </p:spPr>
        <p:txBody>
          <a:bodyPr wrap="none" rtlCol="0">
            <a:spAutoFit/>
          </a:bodyPr>
          <a:lstStyle/>
          <a:p>
            <a:r>
              <a:rPr lang="en-US" sz="4000"/>
              <a:t>The Leaf</a:t>
            </a:r>
          </a:p>
        </p:txBody>
      </p:sp>
    </p:spTree>
    <p:extLst>
      <p:ext uri="{BB962C8B-B14F-4D97-AF65-F5344CB8AC3E}">
        <p14:creationId xmlns:p14="http://schemas.microsoft.com/office/powerpoint/2010/main" val="21359439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C0F6C4"/>
        </a:solidFill>
        <a:effectLst/>
      </p:bgPr>
    </p:bg>
    <p:spTree>
      <p:nvGrpSpPr>
        <p:cNvPr id="1" name=""/>
        <p:cNvGrpSpPr/>
        <p:nvPr/>
      </p:nvGrpSpPr>
      <p:grpSpPr>
        <a:xfrm>
          <a:off x="0" y="0"/>
          <a:ext cx="0" cy="0"/>
          <a:chOff x="0" y="0"/>
          <a:chExt cx="0" cy="0"/>
        </a:xfrm>
      </p:grpSpPr>
      <p:sp>
        <p:nvSpPr>
          <p:cNvPr id="112642" name="Rectangle 2">
            <a:extLst>
              <a:ext uri="{FF2B5EF4-FFF2-40B4-BE49-F238E27FC236}">
                <a16:creationId xmlns:a16="http://schemas.microsoft.com/office/drawing/2014/main" id="{1D5E68B7-E949-E948-B436-565D12531BD4}"/>
              </a:ext>
            </a:extLst>
          </p:cNvPr>
          <p:cNvSpPr>
            <a:spLocks noGrp="1" noChangeArrowheads="1"/>
          </p:cNvSpPr>
          <p:nvPr>
            <p:ph type="title"/>
          </p:nvPr>
        </p:nvSpPr>
        <p:spPr>
          <a:xfrm>
            <a:off x="-23813" y="304800"/>
            <a:ext cx="6272213" cy="1981200"/>
          </a:xfrm>
        </p:spPr>
        <p:txBody>
          <a:bodyPr/>
          <a:lstStyle/>
          <a:p>
            <a:r>
              <a:rPr lang="en-US" altLang="en-US">
                <a:ea typeface="ヒラギノ角ゴ Pro W3" panose="020B0300000000000000" pitchFamily="34" charset="-128"/>
              </a:rPr>
              <a:t>Stable (versus labile) characters of the Polypodiales:</a:t>
            </a:r>
          </a:p>
        </p:txBody>
      </p:sp>
      <p:sp>
        <p:nvSpPr>
          <p:cNvPr id="112643" name="Rectangle 3">
            <a:extLst>
              <a:ext uri="{FF2B5EF4-FFF2-40B4-BE49-F238E27FC236}">
                <a16:creationId xmlns:a16="http://schemas.microsoft.com/office/drawing/2014/main" id="{8AD6F23F-114F-2242-9C15-B334A71E4AE1}"/>
              </a:ext>
            </a:extLst>
          </p:cNvPr>
          <p:cNvSpPr>
            <a:spLocks noGrp="1" noChangeArrowheads="1"/>
          </p:cNvSpPr>
          <p:nvPr>
            <p:ph type="body" idx="1"/>
          </p:nvPr>
        </p:nvSpPr>
        <p:spPr>
          <a:xfrm>
            <a:off x="457200" y="2438400"/>
            <a:ext cx="7772400" cy="4114800"/>
          </a:xfrm>
        </p:spPr>
        <p:txBody>
          <a:bodyPr/>
          <a:lstStyle/>
          <a:p>
            <a:pPr>
              <a:lnSpc>
                <a:spcPct val="90000"/>
              </a:lnSpc>
              <a:buFontTx/>
              <a:buNone/>
            </a:pPr>
            <a:endParaRPr lang="en-US" altLang="en-US" sz="2400">
              <a:ea typeface="ヒラギノ角ゴ Pro W3" panose="020B0300000000000000" pitchFamily="34" charset="-128"/>
            </a:endParaRPr>
          </a:p>
          <a:p>
            <a:pPr>
              <a:lnSpc>
                <a:spcPct val="90000"/>
              </a:lnSpc>
            </a:pPr>
            <a:r>
              <a:rPr lang="en-US" altLang="en-US" sz="2400">
                <a:ea typeface="ヒラギノ角ゴ Pro W3" panose="020B0300000000000000" pitchFamily="34" charset="-128"/>
              </a:rPr>
              <a:t>Apex has a single tetrahedral apical initial</a:t>
            </a:r>
          </a:p>
          <a:p>
            <a:pPr>
              <a:lnSpc>
                <a:spcPct val="90000"/>
              </a:lnSpc>
            </a:pPr>
            <a:r>
              <a:rPr lang="en-US" altLang="en-US" sz="2400">
                <a:ea typeface="ヒラギノ角ゴ Pro W3" panose="020B0300000000000000" pitchFamily="34" charset="-128"/>
              </a:rPr>
              <a:t>Leaves are megaphylls with circinate vernation (croziers)</a:t>
            </a:r>
          </a:p>
          <a:p>
            <a:pPr>
              <a:lnSpc>
                <a:spcPct val="90000"/>
              </a:lnSpc>
            </a:pPr>
            <a:r>
              <a:rPr lang="en-US" altLang="en-US" sz="2400">
                <a:ea typeface="ヒラギノ角ゴ Pro W3" panose="020B0300000000000000" pitchFamily="34" charset="-128"/>
              </a:rPr>
              <a:t>Sporangia usually abaxial (on the lower surface, i.e. away from the stem), leptosporangiate, in sori (most species)</a:t>
            </a:r>
          </a:p>
          <a:p>
            <a:pPr>
              <a:lnSpc>
                <a:spcPct val="90000"/>
              </a:lnSpc>
            </a:pPr>
            <a:r>
              <a:rPr lang="en-US" altLang="en-US" sz="2400">
                <a:ea typeface="ヒラギノ角ゴ Pro W3" panose="020B0300000000000000" pitchFamily="34" charset="-128"/>
              </a:rPr>
              <a:t>Gametophytes are green and thallose (that is broad and flat), not axial (that is with an elongating meristem).</a:t>
            </a:r>
          </a:p>
          <a:p>
            <a:pPr>
              <a:lnSpc>
                <a:spcPct val="90000"/>
              </a:lnSpc>
            </a:pPr>
            <a:endParaRPr lang="en-US" altLang="en-US" sz="2400">
              <a:ea typeface="ヒラギノ角ゴ Pro W3" panose="020B0300000000000000" pitchFamily="34" charset="-128"/>
            </a:endParaRPr>
          </a:p>
        </p:txBody>
      </p:sp>
      <p:pic>
        <p:nvPicPr>
          <p:cNvPr id="112644" name="Picture 4">
            <a:extLst>
              <a:ext uri="{FF2B5EF4-FFF2-40B4-BE49-F238E27FC236}">
                <a16:creationId xmlns:a16="http://schemas.microsoft.com/office/drawing/2014/main" id="{FFC2E242-5F83-4543-BA33-734EFDCC4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775" y="0"/>
            <a:ext cx="2286000" cy="330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1">
            <a:extLst>
              <a:ext uri="{FF2B5EF4-FFF2-40B4-BE49-F238E27FC236}">
                <a16:creationId xmlns:a16="http://schemas.microsoft.com/office/drawing/2014/main" id="{0BFC6654-AFF0-3743-BB1D-B72F80E8762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3400" y="609600"/>
            <a:ext cx="6934200" cy="598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70ADE5B5-FE2D-8746-909D-0E282CBACB37}"/>
              </a:ext>
            </a:extLst>
          </p:cNvPr>
          <p:cNvSpPr txBox="1"/>
          <p:nvPr/>
        </p:nvSpPr>
        <p:spPr>
          <a:xfrm>
            <a:off x="6934200" y="3048000"/>
            <a:ext cx="1828800" cy="1371600"/>
          </a:xfrm>
          <a:prstGeom prst="rect">
            <a:avLst/>
          </a:prstGeom>
          <a:solidFill>
            <a:schemeClr val="accent3"/>
          </a:solidFill>
          <a:ln>
            <a:noFill/>
          </a:ln>
        </p:spPr>
        <p:txBody>
          <a:bodyPr>
            <a:spAutoFit/>
          </a:bodyPr>
          <a:lstStyle/>
          <a:p>
            <a:pPr algn="ctr">
              <a:defRPr/>
            </a:pPr>
            <a:endParaRPr lang="en-US">
              <a:latin typeface="Times" charset="0"/>
              <a:ea typeface="ヒラギノ角ゴ Pro W3" charset="-128"/>
            </a:endParaRPr>
          </a:p>
        </p:txBody>
      </p:sp>
      <p:sp>
        <p:nvSpPr>
          <p:cNvPr id="4" name="TextBox 3">
            <a:extLst>
              <a:ext uri="{FF2B5EF4-FFF2-40B4-BE49-F238E27FC236}">
                <a16:creationId xmlns:a16="http://schemas.microsoft.com/office/drawing/2014/main" id="{A49B37D7-C11D-D448-823B-54C7EB810EDF}"/>
              </a:ext>
            </a:extLst>
          </p:cNvPr>
          <p:cNvSpPr txBox="1"/>
          <p:nvPr/>
        </p:nvSpPr>
        <p:spPr>
          <a:xfrm>
            <a:off x="6286500" y="6172200"/>
            <a:ext cx="1828800" cy="1371600"/>
          </a:xfrm>
          <a:prstGeom prst="rect">
            <a:avLst/>
          </a:prstGeom>
          <a:solidFill>
            <a:schemeClr val="accent3"/>
          </a:solidFill>
          <a:ln>
            <a:noFill/>
          </a:ln>
        </p:spPr>
        <p:txBody>
          <a:bodyPr>
            <a:spAutoFit/>
          </a:bodyPr>
          <a:lstStyle/>
          <a:p>
            <a:pPr algn="ctr">
              <a:defRPr/>
            </a:pPr>
            <a:endParaRPr lang="en-US">
              <a:latin typeface="Times" charset="0"/>
              <a:ea typeface="ヒラギノ角ゴ Pro W3" charset="-128"/>
            </a:endParaRPr>
          </a:p>
        </p:txBody>
      </p:sp>
      <p:sp>
        <p:nvSpPr>
          <p:cNvPr id="44036" name="Text Box 8">
            <a:extLst>
              <a:ext uri="{FF2B5EF4-FFF2-40B4-BE49-F238E27FC236}">
                <a16:creationId xmlns:a16="http://schemas.microsoft.com/office/drawing/2014/main" id="{3ADDA84B-D59D-084D-B411-2B4045C449E3}"/>
              </a:ext>
            </a:extLst>
          </p:cNvPr>
          <p:cNvSpPr txBox="1">
            <a:spLocks noChangeArrowheads="1"/>
          </p:cNvSpPr>
          <p:nvPr/>
        </p:nvSpPr>
        <p:spPr bwMode="auto">
          <a:xfrm>
            <a:off x="533400" y="152400"/>
            <a:ext cx="42624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spcBef>
                <a:spcPct val="0"/>
              </a:spcBef>
              <a:buFontTx/>
              <a:buNone/>
            </a:pPr>
            <a:r>
              <a:rPr lang="en-US" altLang="en-US" sz="2400"/>
              <a:t>VARIATIONS ON THE STELE </a:t>
            </a:r>
          </a:p>
        </p:txBody>
      </p:sp>
    </p:spTree>
    <p:extLst>
      <p:ext uri="{BB962C8B-B14F-4D97-AF65-F5344CB8AC3E}">
        <p14:creationId xmlns:p14="http://schemas.microsoft.com/office/powerpoint/2010/main" val="243075335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2">
            <a:extLst>
              <a:ext uri="{FF2B5EF4-FFF2-40B4-BE49-F238E27FC236}">
                <a16:creationId xmlns:a16="http://schemas.microsoft.com/office/drawing/2014/main" id="{37C6C0B5-2CA5-5B43-9D48-506DF1FE32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2057400"/>
            <a:ext cx="198755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8" name="Picture 4">
            <a:extLst>
              <a:ext uri="{FF2B5EF4-FFF2-40B4-BE49-F238E27FC236}">
                <a16:creationId xmlns:a16="http://schemas.microsoft.com/office/drawing/2014/main" id="{A9A4FD6F-D3F7-124B-8DEA-0712E4EBC619}"/>
              </a:ext>
            </a:extLst>
          </p:cNvPr>
          <p:cNvSpPr>
            <a:spLocks noChangeAspect="1" noChangeArrowheads="1"/>
          </p:cNvSpPr>
          <p:nvPr/>
        </p:nvSpPr>
        <p:spPr bwMode="auto">
          <a:xfrm>
            <a:off x="4573588" y="3427413"/>
            <a:ext cx="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endParaRPr lang="en-US" altLang="en-US" sz="2400"/>
          </a:p>
        </p:txBody>
      </p:sp>
      <p:pic>
        <p:nvPicPr>
          <p:cNvPr id="55299" name="Picture 5">
            <a:extLst>
              <a:ext uri="{FF2B5EF4-FFF2-40B4-BE49-F238E27FC236}">
                <a16:creationId xmlns:a16="http://schemas.microsoft.com/office/drawing/2014/main" id="{D97FDC5C-19C1-4743-B9C5-F40CF4392E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762000"/>
            <a:ext cx="2360613"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0" name="Picture 6">
            <a:extLst>
              <a:ext uri="{FF2B5EF4-FFF2-40B4-BE49-F238E27FC236}">
                <a16:creationId xmlns:a16="http://schemas.microsoft.com/office/drawing/2014/main" id="{E0E1E2A6-511A-5C49-AE11-5AD9382564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24600" y="457200"/>
            <a:ext cx="2252663"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1" name="Text Box 7">
            <a:extLst>
              <a:ext uri="{FF2B5EF4-FFF2-40B4-BE49-F238E27FC236}">
                <a16:creationId xmlns:a16="http://schemas.microsoft.com/office/drawing/2014/main" id="{1A300343-F242-204C-8F8E-8F808F0BA196}"/>
              </a:ext>
            </a:extLst>
          </p:cNvPr>
          <p:cNvSpPr txBox="1">
            <a:spLocks noChangeArrowheads="1"/>
          </p:cNvSpPr>
          <p:nvPr/>
        </p:nvSpPr>
        <p:spPr bwMode="auto">
          <a:xfrm>
            <a:off x="1085850" y="4327525"/>
            <a:ext cx="18002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Walking fern</a:t>
            </a:r>
          </a:p>
          <a:p>
            <a:pPr algn="ctr">
              <a:spcBef>
                <a:spcPct val="0"/>
              </a:spcBef>
              <a:buFontTx/>
              <a:buNone/>
            </a:pPr>
            <a:r>
              <a:rPr lang="en-US" altLang="en-US" sz="2400"/>
              <a:t>(leaf entire)</a:t>
            </a:r>
          </a:p>
        </p:txBody>
      </p:sp>
      <p:sp>
        <p:nvSpPr>
          <p:cNvPr id="55302" name="Text Box 8">
            <a:extLst>
              <a:ext uri="{FF2B5EF4-FFF2-40B4-BE49-F238E27FC236}">
                <a16:creationId xmlns:a16="http://schemas.microsoft.com/office/drawing/2014/main" id="{19708175-67F1-4647-AA04-7D920276F8A6}"/>
              </a:ext>
            </a:extLst>
          </p:cNvPr>
          <p:cNvSpPr txBox="1">
            <a:spLocks noChangeArrowheads="1"/>
          </p:cNvSpPr>
          <p:nvPr/>
        </p:nvSpPr>
        <p:spPr bwMode="auto">
          <a:xfrm>
            <a:off x="3714750" y="6003925"/>
            <a:ext cx="2493963"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Christmas fern</a:t>
            </a:r>
          </a:p>
          <a:p>
            <a:pPr algn="ctr">
              <a:spcBef>
                <a:spcPct val="0"/>
              </a:spcBef>
              <a:buFontTx/>
              <a:buNone/>
            </a:pPr>
            <a:r>
              <a:rPr lang="en-US" altLang="en-US" sz="2400"/>
              <a:t>(leaf once-pinnate)</a:t>
            </a:r>
          </a:p>
        </p:txBody>
      </p:sp>
      <p:sp>
        <p:nvSpPr>
          <p:cNvPr id="55303" name="Text Box 9">
            <a:extLst>
              <a:ext uri="{FF2B5EF4-FFF2-40B4-BE49-F238E27FC236}">
                <a16:creationId xmlns:a16="http://schemas.microsoft.com/office/drawing/2014/main" id="{48EDA391-3346-6943-B4BA-F3E10EF1B502}"/>
              </a:ext>
            </a:extLst>
          </p:cNvPr>
          <p:cNvSpPr txBox="1">
            <a:spLocks noChangeArrowheads="1"/>
          </p:cNvSpPr>
          <p:nvPr/>
        </p:nvSpPr>
        <p:spPr bwMode="auto">
          <a:xfrm>
            <a:off x="6264275" y="4251325"/>
            <a:ext cx="2478088"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Lady fern</a:t>
            </a:r>
          </a:p>
          <a:p>
            <a:pPr algn="ctr">
              <a:spcBef>
                <a:spcPct val="0"/>
              </a:spcBef>
              <a:buFontTx/>
              <a:buNone/>
            </a:pPr>
            <a:r>
              <a:rPr lang="en-US" altLang="en-US" sz="2400"/>
              <a:t>(leaf twice-pinnate</a:t>
            </a:r>
          </a:p>
          <a:p>
            <a:pPr algn="ctr">
              <a:spcBef>
                <a:spcPct val="0"/>
              </a:spcBef>
              <a:buFontTx/>
              <a:buNone/>
            </a:pPr>
            <a:r>
              <a:rPr lang="en-US" altLang="en-US" sz="2400"/>
              <a:t>pinnatisect)</a:t>
            </a:r>
          </a:p>
        </p:txBody>
      </p:sp>
      <p:sp>
        <p:nvSpPr>
          <p:cNvPr id="55304" name="Text Box 10">
            <a:extLst>
              <a:ext uri="{FF2B5EF4-FFF2-40B4-BE49-F238E27FC236}">
                <a16:creationId xmlns:a16="http://schemas.microsoft.com/office/drawing/2014/main" id="{C4BCFE8E-3355-B54C-93FA-B2E633F940BA}"/>
              </a:ext>
            </a:extLst>
          </p:cNvPr>
          <p:cNvSpPr txBox="1">
            <a:spLocks noChangeArrowheads="1"/>
          </p:cNvSpPr>
          <p:nvPr/>
        </p:nvSpPr>
        <p:spPr bwMode="auto">
          <a:xfrm>
            <a:off x="3590925" y="379413"/>
            <a:ext cx="21145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3600"/>
              <a:t>Leaf</a:t>
            </a:r>
          </a:p>
          <a:p>
            <a:pPr algn="ctr">
              <a:spcBef>
                <a:spcPct val="0"/>
              </a:spcBef>
              <a:buFontTx/>
              <a:buNone/>
            </a:pPr>
            <a:r>
              <a:rPr lang="en-US" altLang="en-US" sz="3600"/>
              <a:t>Dissection</a:t>
            </a:r>
          </a:p>
        </p:txBody>
      </p:sp>
    </p:spTree>
    <p:extLst>
      <p:ext uri="{BB962C8B-B14F-4D97-AF65-F5344CB8AC3E}">
        <p14:creationId xmlns:p14="http://schemas.microsoft.com/office/powerpoint/2010/main" val="289893251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1026">
            <a:extLst>
              <a:ext uri="{FF2B5EF4-FFF2-40B4-BE49-F238E27FC236}">
                <a16:creationId xmlns:a16="http://schemas.microsoft.com/office/drawing/2014/main" id="{94FCFA0B-C86A-684D-8CB2-C6B8DA3CC544}"/>
              </a:ext>
            </a:extLst>
          </p:cNvPr>
          <p:cNvSpPr>
            <a:spLocks noGrp="1" noChangeArrowheads="1"/>
          </p:cNvSpPr>
          <p:nvPr>
            <p:ph type="title"/>
          </p:nvPr>
        </p:nvSpPr>
        <p:spPr>
          <a:xfrm>
            <a:off x="762000" y="152400"/>
            <a:ext cx="7772400" cy="1143000"/>
          </a:xfrm>
        </p:spPr>
        <p:txBody>
          <a:bodyPr/>
          <a:lstStyle/>
          <a:p>
            <a:r>
              <a:rPr lang="en-US" altLang="en-US">
                <a:ea typeface="ヒラギノ角ゴ Pro W3" panose="020B0300000000000000" pitchFamily="34" charset="-128"/>
              </a:rPr>
              <a:t>Vegetative Body: the Leaf</a:t>
            </a:r>
          </a:p>
        </p:txBody>
      </p:sp>
      <p:pic>
        <p:nvPicPr>
          <p:cNvPr id="53250" name="Picture 2">
            <a:extLst>
              <a:ext uri="{FF2B5EF4-FFF2-40B4-BE49-F238E27FC236}">
                <a16:creationId xmlns:a16="http://schemas.microsoft.com/office/drawing/2014/main" id="{8607DD26-3204-4349-9CCF-E7B2DF5197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6413" y="2895600"/>
            <a:ext cx="3328987"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1" name="Picture 1">
            <a:extLst>
              <a:ext uri="{FF2B5EF4-FFF2-40B4-BE49-F238E27FC236}">
                <a16:creationId xmlns:a16="http://schemas.microsoft.com/office/drawing/2014/main" id="{E490D8DE-CB39-A747-AB0D-4942E480575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905000"/>
            <a:ext cx="5075238"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8376985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0055998C-A922-BC4F-8993-A97D0E492A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05600" y="152400"/>
            <a:ext cx="2438400" cy="203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222133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Text Box 4">
            <a:extLst>
              <a:ext uri="{FF2B5EF4-FFF2-40B4-BE49-F238E27FC236}">
                <a16:creationId xmlns:a16="http://schemas.microsoft.com/office/drawing/2014/main" id="{907DF2E8-A12B-8242-895C-CBA5D9C2670C}"/>
              </a:ext>
            </a:extLst>
          </p:cNvPr>
          <p:cNvSpPr txBox="1">
            <a:spLocks noChangeArrowheads="1"/>
          </p:cNvSpPr>
          <p:nvPr/>
        </p:nvSpPr>
        <p:spPr bwMode="auto">
          <a:xfrm>
            <a:off x="4330370" y="3458206"/>
            <a:ext cx="206828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i="1"/>
              <a:t>Jamesonia</a:t>
            </a:r>
            <a:r>
              <a:rPr lang="en-US" altLang="en-US" sz="2400"/>
              <a:t> (</a:t>
            </a:r>
            <a:r>
              <a:rPr lang="en-US" altLang="en-US" sz="2400" i="1"/>
              <a:t>Eriosorus</a:t>
            </a:r>
            <a:r>
              <a:rPr lang="en-US" altLang="en-US" sz="2400"/>
              <a:t>)</a:t>
            </a:r>
            <a:r>
              <a:rPr lang="en-US" altLang="en-US" sz="2400" i="1"/>
              <a:t> imbricata</a:t>
            </a:r>
            <a:endParaRPr lang="en-US" altLang="en-US" sz="2400"/>
          </a:p>
        </p:txBody>
      </p:sp>
      <p:sp>
        <p:nvSpPr>
          <p:cNvPr id="81922" name="Text Box 6">
            <a:extLst>
              <a:ext uri="{FF2B5EF4-FFF2-40B4-BE49-F238E27FC236}">
                <a16:creationId xmlns:a16="http://schemas.microsoft.com/office/drawing/2014/main" id="{5DEC35CB-073D-4E4F-9A4D-67A29A80500F}"/>
              </a:ext>
            </a:extLst>
          </p:cNvPr>
          <p:cNvSpPr txBox="1">
            <a:spLocks noChangeArrowheads="1"/>
          </p:cNvSpPr>
          <p:nvPr/>
        </p:nvSpPr>
        <p:spPr bwMode="auto">
          <a:xfrm>
            <a:off x="9601200" y="5181600"/>
            <a:ext cx="210666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Monolete spore</a:t>
            </a:r>
          </a:p>
        </p:txBody>
      </p:sp>
      <p:sp>
        <p:nvSpPr>
          <p:cNvPr id="81923" name="Text Box 9">
            <a:extLst>
              <a:ext uri="{FF2B5EF4-FFF2-40B4-BE49-F238E27FC236}">
                <a16:creationId xmlns:a16="http://schemas.microsoft.com/office/drawing/2014/main" id="{89DC2260-B04B-B240-8DE8-1F3C04ACA43B}"/>
              </a:ext>
            </a:extLst>
          </p:cNvPr>
          <p:cNvSpPr txBox="1">
            <a:spLocks noChangeArrowheads="1"/>
          </p:cNvSpPr>
          <p:nvPr/>
        </p:nvSpPr>
        <p:spPr bwMode="auto">
          <a:xfrm>
            <a:off x="3994129" y="367513"/>
            <a:ext cx="161294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ヒラギノ角ゴ Pro W3" panose="020B0300000000000000" pitchFamily="34" charset="-128"/>
              </a:defRPr>
            </a:lvl1pPr>
            <a:lvl2pPr marL="742950" indent="-285750">
              <a:spcBef>
                <a:spcPct val="20000"/>
              </a:spcBef>
              <a:buChar char="–"/>
              <a:defRPr sz="2800">
                <a:solidFill>
                  <a:schemeClr val="tx1"/>
                </a:solidFill>
                <a:latin typeface="Times" pitchFamily="2" charset="0"/>
                <a:ea typeface="ヒラギノ角ゴ Pro W3" panose="020B0300000000000000" pitchFamily="34" charset="-128"/>
              </a:defRPr>
            </a:lvl2pPr>
            <a:lvl3pPr marL="1143000" indent="-228600">
              <a:spcBef>
                <a:spcPct val="20000"/>
              </a:spcBef>
              <a:buChar char="•"/>
              <a:defRPr sz="2400">
                <a:solidFill>
                  <a:schemeClr val="tx1"/>
                </a:solidFill>
                <a:latin typeface="Times" pitchFamily="2" charset="0"/>
                <a:ea typeface="ヒラギノ角ゴ Pro W3" panose="020B0300000000000000" pitchFamily="34" charset="-128"/>
              </a:defRPr>
            </a:lvl3pPr>
            <a:lvl4pPr marL="1600200" indent="-228600">
              <a:spcBef>
                <a:spcPct val="20000"/>
              </a:spcBef>
              <a:buChar char="–"/>
              <a:defRPr sz="2000">
                <a:solidFill>
                  <a:schemeClr val="tx1"/>
                </a:solidFill>
                <a:latin typeface="Times" pitchFamily="2" charset="0"/>
                <a:ea typeface="ヒラギノ角ゴ Pro W3" panose="020B0300000000000000" pitchFamily="34" charset="-128"/>
              </a:defRPr>
            </a:lvl4pPr>
            <a:lvl5pPr marL="2057400" indent="-228600">
              <a:spcBef>
                <a:spcPct val="20000"/>
              </a:spcBef>
              <a:buChar char="»"/>
              <a:defRPr sz="2000">
                <a:solidFill>
                  <a:schemeClr val="tx1"/>
                </a:solidFill>
                <a:latin typeface="Times" pitchFamily="2" charset="0"/>
                <a:ea typeface="ヒラギノ角ゴ Pro W3" panose="020B0300000000000000"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ヒラギノ角ゴ Pro W3" panose="020B0300000000000000" pitchFamily="34" charset="-128"/>
              </a:defRPr>
            </a:lvl9pPr>
          </a:lstStyle>
          <a:p>
            <a:pPr algn="ctr">
              <a:spcBef>
                <a:spcPct val="0"/>
              </a:spcBef>
              <a:buFontTx/>
              <a:buNone/>
            </a:pPr>
            <a:r>
              <a:rPr lang="en-US" altLang="en-US" sz="2400"/>
              <a:t>Fern spores</a:t>
            </a:r>
          </a:p>
        </p:txBody>
      </p:sp>
      <p:sp>
        <p:nvSpPr>
          <p:cNvPr id="2" name="Rectangle 1">
            <a:extLst>
              <a:ext uri="{FF2B5EF4-FFF2-40B4-BE49-F238E27FC236}">
                <a16:creationId xmlns:a16="http://schemas.microsoft.com/office/drawing/2014/main" id="{62624008-2A8E-F948-9DD2-7979F94BF161}"/>
              </a:ext>
            </a:extLst>
          </p:cNvPr>
          <p:cNvSpPr/>
          <p:nvPr/>
        </p:nvSpPr>
        <p:spPr>
          <a:xfrm>
            <a:off x="7235736" y="3458206"/>
            <a:ext cx="1778865" cy="830997"/>
          </a:xfrm>
          <a:prstGeom prst="rect">
            <a:avLst/>
          </a:prstGeom>
        </p:spPr>
        <p:txBody>
          <a:bodyPr wrap="square">
            <a:spAutoFit/>
          </a:bodyPr>
          <a:lstStyle/>
          <a:p>
            <a:pPr algn="ctr"/>
            <a:r>
              <a:rPr lang="en-US" altLang="en-US" i="1"/>
              <a:t>Lomariopsis guineensis</a:t>
            </a:r>
            <a:endParaRPr lang="en-US" altLang="en-US"/>
          </a:p>
        </p:txBody>
      </p:sp>
      <p:sp>
        <p:nvSpPr>
          <p:cNvPr id="4" name="Rectangle 3">
            <a:extLst>
              <a:ext uri="{FF2B5EF4-FFF2-40B4-BE49-F238E27FC236}">
                <a16:creationId xmlns:a16="http://schemas.microsoft.com/office/drawing/2014/main" id="{7FEC6414-4C97-2F44-B16E-71526588E5A5}"/>
              </a:ext>
            </a:extLst>
          </p:cNvPr>
          <p:cNvSpPr/>
          <p:nvPr/>
        </p:nvSpPr>
        <p:spPr>
          <a:xfrm>
            <a:off x="762000" y="544667"/>
            <a:ext cx="991553" cy="461665"/>
          </a:xfrm>
          <a:prstGeom prst="rect">
            <a:avLst/>
          </a:prstGeom>
        </p:spPr>
        <p:txBody>
          <a:bodyPr wrap="none">
            <a:spAutoFit/>
          </a:bodyPr>
          <a:lstStyle/>
          <a:p>
            <a:r>
              <a:rPr lang="en-US" altLang="en-US"/>
              <a:t>Trilete</a:t>
            </a:r>
            <a:endParaRPr lang="en-US"/>
          </a:p>
        </p:txBody>
      </p:sp>
    </p:spTree>
    <p:extLst>
      <p:ext uri="{BB962C8B-B14F-4D97-AF65-F5344CB8AC3E}">
        <p14:creationId xmlns:p14="http://schemas.microsoft.com/office/powerpoint/2010/main" val="10132946"/>
      </p:ext>
    </p:extLst>
  </p:cSld>
  <p:clrMapOvr>
    <a:masterClrMapping/>
  </p:clrMapOvr>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4441</TotalTime>
  <Words>1194</Words>
  <Application>Microsoft Macintosh PowerPoint</Application>
  <PresentationFormat>On-screen Show (4:3)</PresentationFormat>
  <Paragraphs>275</Paragraphs>
  <Slides>83</Slides>
  <Notes>51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83</vt:i4>
      </vt:variant>
    </vt:vector>
  </HeadingPairs>
  <TitlesOfParts>
    <vt:vector size="89" baseType="lpstr">
      <vt:lpstr>Helvetica</vt:lpstr>
      <vt:lpstr>Impact</vt:lpstr>
      <vt:lpstr>Papyrus</vt:lpstr>
      <vt:lpstr>Times</vt:lpstr>
      <vt:lpstr>Times New Roman</vt:lpstr>
      <vt:lpstr>Blank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Vegetative Body: the 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Easy characters to use in identifying ferns: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Stable (versus labile) characters of the Polypodiales:</vt:lpstr>
      <vt:lpstr>PowerPoint Presentation</vt:lpstr>
      <vt:lpstr>PowerPoint Presentation</vt:lpstr>
      <vt:lpstr>Vegetative Body: the Leaf</vt:lpstr>
      <vt:lpstr>PowerPoint Presentation</vt:lpstr>
      <vt:lpstr>PowerPoint Presentation</vt:lpstr>
    </vt:vector>
  </TitlesOfParts>
  <Company>Botany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Cathy Paris</dc:creator>
  <cp:lastModifiedBy>David Barrington</cp:lastModifiedBy>
  <cp:revision>165</cp:revision>
  <dcterms:created xsi:type="dcterms:W3CDTF">2014-01-16T17:24:50Z</dcterms:created>
  <dcterms:modified xsi:type="dcterms:W3CDTF">2023-01-24T19:28:51Z</dcterms:modified>
</cp:coreProperties>
</file>