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6" r:id="rId7"/>
    <p:sldId id="261" r:id="rId8"/>
    <p:sldId id="262" r:id="rId9"/>
    <p:sldId id="263" r:id="rId10"/>
    <p:sldId id="267" r:id="rId11"/>
    <p:sldId id="264" r:id="rId12"/>
    <p:sldId id="265"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5" d="100"/>
          <a:sy n="75" d="100"/>
        </p:scale>
        <p:origin x="-1304"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presProps" Target="pres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viewProps" Target="viewProps.xml"/><Relationship Id="rId19" Type="http://schemas.openxmlformats.org/officeDocument/2006/relationships/tableStyles" Target="tableStyle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837F7405-F8D2-8244-9D11-62C3605C10E6}" type="datetimeFigureOut">
              <a:rPr lang="en-US" smtClean="0"/>
              <a:t>10/14/10</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2AF02439-6067-E848-9C74-D8B0B33B1416}"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837F7405-F8D2-8244-9D11-62C3605C10E6}" type="datetimeFigureOut">
              <a:rPr lang="en-US" smtClean="0"/>
              <a:t>10/14/10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7F7405-F8D2-8244-9D11-62C3605C10E6}" type="datetimeFigureOut">
              <a:rPr lang="en-US" smtClean="0"/>
              <a:t>10/14/10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7F7405-F8D2-8244-9D11-62C3605C10E6}" type="datetimeFigureOut">
              <a:rPr lang="en-US" smtClean="0"/>
              <a:t>10/14/10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02439-6067-E848-9C74-D8B0B33B1416}"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37F7405-F8D2-8244-9D11-62C3605C10E6}" type="datetimeFigureOut">
              <a:rPr lang="en-US" smtClean="0"/>
              <a:t>10/14/10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7F7405-F8D2-8244-9D11-62C3605C10E6}" type="datetimeFigureOut">
              <a:rPr lang="en-US" smtClean="0"/>
              <a:t>10/14/10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2AF02439-6067-E848-9C74-D8B0B33B1416}" type="slidenum">
              <a:rPr lang="en-US" smtClean="0"/>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37F7405-F8D2-8244-9D11-62C3605C10E6}" type="datetimeFigureOut">
              <a:rPr lang="en-US" smtClean="0"/>
              <a:t>10/14/10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F02439-6067-E848-9C74-D8B0B33B1416}" type="slidenum">
              <a:rPr lang="en-US" smtClean="0"/>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37F7405-F8D2-8244-9D11-62C3605C10E6}" type="datetimeFigureOut">
              <a:rPr lang="en-US" smtClean="0"/>
              <a:t>10/14/10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F02439-6067-E848-9C74-D8B0B33B1416}" type="slidenum">
              <a:rPr lang="en-US" smtClean="0"/>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37F7405-F8D2-8244-9D11-62C3605C10E6}" type="datetimeFigureOut">
              <a:rPr lang="en-US" smtClean="0"/>
              <a:t>10/14/10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F02439-6067-E848-9C74-D8B0B33B141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jpeg"/><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837F7405-F8D2-8244-9D11-62C3605C10E6}" type="datetimeFigureOut">
              <a:rPr lang="en-US" smtClean="0"/>
              <a:t>10/14/10</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2AF02439-6067-E848-9C74-D8B0B33B1416}" type="slidenum">
              <a:rPr lang="en-US" smtClean="0"/>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Is Television Culture?</a:t>
            </a:r>
            <a:endParaRPr lang="en-US" dirty="0"/>
          </a:p>
        </p:txBody>
      </p:sp>
      <p:sp>
        <p:nvSpPr>
          <p:cNvPr id="3" name="Subtitle 2"/>
          <p:cNvSpPr>
            <a:spLocks noGrp="1"/>
          </p:cNvSpPr>
          <p:nvPr>
            <p:ph type="subTitle" idx="1"/>
          </p:nvPr>
        </p:nvSpPr>
        <p:spPr/>
        <p:txBody>
          <a:bodyPr/>
          <a:lstStyle/>
          <a:p>
            <a:r>
              <a:rPr lang="en-US" dirty="0" smtClean="0"/>
              <a:t>Well, Duh!</a:t>
            </a:r>
          </a:p>
          <a:p>
            <a:endParaRPr lang="en-US" dirty="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dirty="0" smtClean="0"/>
              <a:t>Generally discussed</a:t>
            </a:r>
            <a:endParaRPr lang="en-US" dirty="0"/>
          </a:p>
        </p:txBody>
      </p:sp>
      <p:sp>
        <p:nvSpPr>
          <p:cNvPr id="6" name="Content Placeholder 5"/>
          <p:cNvSpPr>
            <a:spLocks noGrp="1"/>
          </p:cNvSpPr>
          <p:nvPr>
            <p:ph sz="half" idx="2"/>
          </p:nvPr>
        </p:nvSpPr>
        <p:spPr/>
        <p:txBody>
          <a:bodyPr/>
          <a:lstStyle/>
          <a:p>
            <a:r>
              <a:rPr lang="en-US" dirty="0" smtClean="0"/>
              <a:t>Raymond Williams, </a:t>
            </a:r>
            <a:r>
              <a:rPr lang="en-US" i="1" dirty="0" smtClean="0"/>
              <a:t>Television</a:t>
            </a:r>
            <a:endParaRPr lang="en-US" dirty="0" smtClean="0"/>
          </a:p>
          <a:p>
            <a:r>
              <a:rPr lang="en-US" dirty="0" smtClean="0"/>
              <a:t>“Birmingham School” Cultural Studies</a:t>
            </a:r>
          </a:p>
          <a:p>
            <a:r>
              <a:rPr lang="en-US" dirty="0" smtClean="0"/>
              <a:t>Communications Theory</a:t>
            </a:r>
          </a:p>
          <a:p>
            <a:r>
              <a:rPr lang="en-US" dirty="0" smtClean="0"/>
              <a:t>Formalism</a:t>
            </a:r>
          </a:p>
          <a:p>
            <a:r>
              <a:rPr lang="en-US" dirty="0" smtClean="0"/>
              <a:t>“Administrative” Social Science Research Methods</a:t>
            </a:r>
            <a:endParaRPr lang="en-US" dirty="0"/>
          </a:p>
        </p:txBody>
      </p:sp>
      <p:sp>
        <p:nvSpPr>
          <p:cNvPr id="7" name="Text Placeholder 6"/>
          <p:cNvSpPr>
            <a:spLocks noGrp="1"/>
          </p:cNvSpPr>
          <p:nvPr>
            <p:ph type="body" sz="quarter" idx="3"/>
          </p:nvPr>
        </p:nvSpPr>
        <p:spPr/>
        <p:txBody>
          <a:bodyPr/>
          <a:lstStyle/>
          <a:p>
            <a:r>
              <a:rPr lang="en-US" dirty="0" smtClean="0"/>
              <a:t>Less-often discussed</a:t>
            </a:r>
            <a:endParaRPr lang="en-US" dirty="0"/>
          </a:p>
        </p:txBody>
      </p:sp>
      <p:sp>
        <p:nvSpPr>
          <p:cNvPr id="8" name="Content Placeholder 7"/>
          <p:cNvSpPr>
            <a:spLocks noGrp="1"/>
          </p:cNvSpPr>
          <p:nvPr>
            <p:ph sz="quarter" idx="4"/>
          </p:nvPr>
        </p:nvSpPr>
        <p:spPr/>
        <p:txBody>
          <a:bodyPr/>
          <a:lstStyle/>
          <a:p>
            <a:r>
              <a:rPr lang="en-US" dirty="0" smtClean="0"/>
              <a:t>Theodor W. </a:t>
            </a:r>
            <a:r>
              <a:rPr lang="en-US" dirty="0" err="1" smtClean="0"/>
              <a:t>Adorno</a:t>
            </a:r>
            <a:r>
              <a:rPr lang="en-US" dirty="0" smtClean="0"/>
              <a:t>, “How to Look at Television”</a:t>
            </a:r>
          </a:p>
          <a:p>
            <a:r>
              <a:rPr lang="en-US" dirty="0" smtClean="0"/>
              <a:t>“Frankfurt School Cultural Studies</a:t>
            </a:r>
          </a:p>
          <a:p>
            <a:r>
              <a:rPr lang="en-US" dirty="0" smtClean="0"/>
              <a:t>Post-Structuralism</a:t>
            </a:r>
          </a:p>
          <a:p>
            <a:r>
              <a:rPr lang="en-US" dirty="0" smtClean="0"/>
              <a:t>Non-formalist aesthetic theory</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 Provocation:</a:t>
            </a:r>
            <a:endParaRPr lang="en-US" dirty="0"/>
          </a:p>
        </p:txBody>
      </p:sp>
      <p:sp>
        <p:nvSpPr>
          <p:cNvPr id="6" name="Content Placeholder 5"/>
          <p:cNvSpPr>
            <a:spLocks noGrp="1"/>
          </p:cNvSpPr>
          <p:nvPr>
            <p:ph sz="half" idx="4294967295"/>
          </p:nvPr>
        </p:nvSpPr>
        <p:spPr>
          <a:xfrm>
            <a:off x="863600" y="2286000"/>
            <a:ext cx="6739467" cy="3556000"/>
          </a:xfrm>
        </p:spPr>
        <p:txBody>
          <a:bodyPr>
            <a:normAutofit/>
          </a:bodyPr>
          <a:lstStyle/>
          <a:p>
            <a:r>
              <a:rPr lang="en-US" sz="3200" dirty="0" smtClean="0"/>
              <a:t>“And </a:t>
            </a:r>
            <a:r>
              <a:rPr lang="en-US" sz="3200" dirty="0" smtClean="0"/>
              <a:t>the true middlebrow may genuinely be mistaken in the small community for a genuine highbrow.”</a:t>
            </a:r>
            <a:r>
              <a:rPr lang="en-US" sz="3200" dirty="0" smtClean="0"/>
              <a:t> </a:t>
            </a:r>
          </a:p>
          <a:p>
            <a:r>
              <a:rPr lang="en-US" sz="3200" dirty="0" smtClean="0"/>
              <a:t>Russell </a:t>
            </a:r>
            <a:r>
              <a:rPr lang="en-US" sz="3200" dirty="0" err="1" smtClean="0"/>
              <a:t>Lynes</a:t>
            </a:r>
            <a:r>
              <a:rPr lang="en-US" sz="3200" dirty="0" smtClean="0"/>
              <a:t>,</a:t>
            </a:r>
            <a:r>
              <a:rPr lang="en-US" sz="3200" dirty="0" smtClean="0"/>
              <a:t> “Highbrow</a:t>
            </a:r>
            <a:r>
              <a:rPr lang="en-US" sz="3200" dirty="0" smtClean="0"/>
              <a:t>, Lowbrow, Middlebrow</a:t>
            </a:r>
            <a:r>
              <a:rPr lang="en-US" sz="3200" dirty="0" smtClean="0"/>
              <a:t>” (1949)</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Vertical Title 2"/>
          <p:cNvSpPr>
            <a:spLocks noGrp="1"/>
          </p:cNvSpPr>
          <p:nvPr>
            <p:ph type="title" orient="vert"/>
          </p:nvPr>
        </p:nvSpPr>
        <p:spPr/>
        <p:txBody>
          <a:bodyPr/>
          <a:lstStyle/>
          <a:p>
            <a:r>
              <a:rPr lang="en-US" dirty="0" smtClean="0"/>
              <a:t>A Provocation</a:t>
            </a:r>
            <a:endParaRPr lang="en-US" dirty="0"/>
          </a:p>
        </p:txBody>
      </p:sp>
      <p:sp>
        <p:nvSpPr>
          <p:cNvPr id="4" name="Vertical Text Placeholder 3"/>
          <p:cNvSpPr>
            <a:spLocks noGrp="1"/>
          </p:cNvSpPr>
          <p:nvPr>
            <p:ph type="body" orient="vert" idx="1"/>
          </p:nvPr>
        </p:nvSpPr>
        <p:spPr>
          <a:xfrm rot="16200000">
            <a:off x="457200" y="693738"/>
            <a:ext cx="6019800" cy="5432425"/>
          </a:xfrm>
        </p:spPr>
        <p:txBody>
          <a:bodyPr>
            <a:normAutofit lnSpcReduction="10000"/>
          </a:bodyPr>
          <a:lstStyle/>
          <a:p>
            <a:r>
              <a:rPr lang="en-US" dirty="0" smtClean="0"/>
              <a:t>“The increasing strength of modern mass culture is further enhanced by changes in the structure of the audience. The old cultured elite does not exist any more; the modern intelligentsia only partially corresponds to it. At the same time, huge strata of the population formerly unacquainted with art have become cultural ‘consumers.’ Modern audiences, although probably less capable of the artistic sublimation bred by tradition have become shrewder in their demands for perfection of technique and for reliability of information as well as in their desire for “services;” and they have become more convinced of the consumers’ potential power over the producer, no matter whether this power is actually wielded</a:t>
            </a:r>
            <a:r>
              <a:rPr lang="en-US" dirty="0" smtClean="0"/>
              <a:t>…</a:t>
            </a:r>
          </a:p>
          <a:p>
            <a:r>
              <a:rPr lang="en-US" dirty="0" smtClean="0"/>
              <a:t>—Theodor W. </a:t>
            </a:r>
            <a:r>
              <a:rPr lang="en-US" dirty="0" err="1" smtClean="0"/>
              <a:t>Adorno</a:t>
            </a:r>
            <a:r>
              <a:rPr lang="en-US" dirty="0" smtClean="0"/>
              <a:t>, “How to Look at Television” (1954)</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a:lstStyle/>
          <a:p>
            <a:r>
              <a:rPr lang="en-US" dirty="0" smtClean="0"/>
              <a:t>A Provocation</a:t>
            </a:r>
            <a:endParaRPr lang="en-US" dirty="0"/>
          </a:p>
        </p:txBody>
      </p:sp>
      <p:sp>
        <p:nvSpPr>
          <p:cNvPr id="3" name="Vertical Text Placeholder 2"/>
          <p:cNvSpPr>
            <a:spLocks noGrp="1"/>
          </p:cNvSpPr>
          <p:nvPr>
            <p:ph type="body" orient="vert" idx="1"/>
          </p:nvPr>
        </p:nvSpPr>
        <p:spPr>
          <a:xfrm rot="16200000">
            <a:off x="457200" y="693738"/>
            <a:ext cx="6019800" cy="5432425"/>
          </a:xfrm>
        </p:spPr>
        <p:txBody>
          <a:bodyPr/>
          <a:lstStyle/>
          <a:p>
            <a:r>
              <a:rPr lang="en-US" dirty="0" smtClean="0"/>
              <a:t>“We </a:t>
            </a:r>
            <a:r>
              <a:rPr lang="en-US" dirty="0" smtClean="0"/>
              <a:t>propose to concentrate on issues of which we are vaguely but uncomfortably aware, even at the expense of our discomfort's mounting, the further and the more systematically our studies proceed. The effort here required is of a moral nature itself: knowingly to face psychological mechanisms operating on various levels in order not to become blind and passive victims.</a:t>
            </a:r>
            <a:r>
              <a:rPr lang="en-US" dirty="0" smtClean="0"/>
              <a:t>”</a:t>
            </a:r>
          </a:p>
          <a:p>
            <a:r>
              <a:rPr lang="en-US" dirty="0" smtClean="0"/>
              <a:t>—Theodor W. </a:t>
            </a:r>
            <a:r>
              <a:rPr lang="en-US" dirty="0" err="1" smtClean="0"/>
              <a:t>Adorno</a:t>
            </a:r>
            <a:r>
              <a:rPr lang="en-US" smtClean="0"/>
              <a:t>, “How to Look at Television” (1954)</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sort of culture?</a:t>
            </a:r>
            <a:endParaRPr lang="en-US" dirty="0"/>
          </a:p>
        </p:txBody>
      </p:sp>
      <p:sp>
        <p:nvSpPr>
          <p:cNvPr id="3" name="Content Placeholder 2"/>
          <p:cNvSpPr>
            <a:spLocks noGrp="1"/>
          </p:cNvSpPr>
          <p:nvPr>
            <p:ph sz="half" idx="1"/>
          </p:nvPr>
        </p:nvSpPr>
        <p:spPr/>
        <p:txBody>
          <a:bodyPr>
            <a:noAutofit/>
          </a:bodyPr>
          <a:lstStyle/>
          <a:p>
            <a:r>
              <a:rPr lang="en-US" sz="4400" dirty="0" smtClean="0"/>
              <a:t>What is the most-watched television </a:t>
            </a:r>
            <a:r>
              <a:rPr lang="en-US" sz="4400" dirty="0" smtClean="0"/>
              <a:t>b</a:t>
            </a:r>
            <a:r>
              <a:rPr lang="en-US" sz="4400" dirty="0" smtClean="0"/>
              <a:t>roadcast?</a:t>
            </a:r>
          </a:p>
        </p:txBody>
      </p:sp>
      <p:sp>
        <p:nvSpPr>
          <p:cNvPr id="4" name="Content Placeholder 3"/>
          <p:cNvSpPr>
            <a:spLocks noGrp="1"/>
          </p:cNvSpPr>
          <p:nvPr>
            <p:ph sz="half" idx="2"/>
          </p:nvPr>
        </p:nvSpPr>
        <p:spPr/>
        <p:txBody>
          <a:bodyPr>
            <a:normAutofit/>
          </a:bodyPr>
          <a:lstStyle/>
          <a:p>
            <a:r>
              <a:rPr lang="en-US" dirty="0" smtClean="0"/>
              <a:t>Princess Diana’s Funeral?</a:t>
            </a:r>
          </a:p>
          <a:p>
            <a:r>
              <a:rPr lang="en-US" dirty="0" smtClean="0"/>
              <a:t>Moon Landing?</a:t>
            </a:r>
          </a:p>
          <a:p>
            <a:r>
              <a:rPr lang="en-US" i="1" dirty="0" smtClean="0"/>
              <a:t>Elvis: Aloha from Hawaii?</a:t>
            </a:r>
          </a:p>
          <a:p>
            <a:r>
              <a:rPr lang="en-US" dirty="0" smtClean="0"/>
              <a:t>Opening Ceremonies of the Beijing Olympics</a:t>
            </a:r>
            <a:r>
              <a:rPr lang="en-US" dirty="0" smtClean="0"/>
              <a:t>?</a:t>
            </a:r>
          </a:p>
          <a:p>
            <a:r>
              <a:rPr lang="en-US" dirty="0" smtClean="0"/>
              <a:t>FIFA World Cup Final 2010?</a:t>
            </a:r>
          </a:p>
          <a:p>
            <a:endParaRPr lang="en-US" dirty="0"/>
          </a:p>
        </p:txBody>
      </p:sp>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US" dirty="0" smtClean="0"/>
              <a:t>By Country?</a:t>
            </a:r>
            <a:endParaRPr lang="en-US" dirty="0"/>
          </a:p>
        </p:txBody>
      </p:sp>
      <p:sp>
        <p:nvSpPr>
          <p:cNvPr id="16" name="Content Placeholder 15"/>
          <p:cNvSpPr>
            <a:spLocks noGrp="1"/>
          </p:cNvSpPr>
          <p:nvPr>
            <p:ph idx="1"/>
          </p:nvPr>
        </p:nvSpPr>
        <p:spPr>
          <a:xfrm>
            <a:off x="658813" y="2286000"/>
            <a:ext cx="7824787" cy="3840163"/>
          </a:xfrm>
        </p:spPr>
        <p:txBody>
          <a:bodyPr/>
          <a:lstStyle/>
          <a:p>
            <a:r>
              <a:rPr lang="en-US" dirty="0" smtClean="0"/>
              <a:t>USA</a:t>
            </a:r>
            <a:r>
              <a:rPr lang="en-US" dirty="0" smtClean="0"/>
              <a:t>:</a:t>
            </a:r>
            <a:r>
              <a:rPr lang="en-US" dirty="0" smtClean="0"/>
              <a:t> Super </a:t>
            </a:r>
            <a:r>
              <a:rPr lang="en-US" dirty="0" smtClean="0"/>
              <a:t>Bowl XLIV (New Orleans Saints vs. Indianapolis Colts</a:t>
            </a:r>
            <a:r>
              <a:rPr lang="en-US" dirty="0" smtClean="0"/>
              <a:t>)--106.5 million</a:t>
            </a:r>
          </a:p>
          <a:p>
            <a:r>
              <a:rPr lang="en-US" dirty="0" smtClean="0"/>
              <a:t>Canada: Gold medal game of the Men's ice hockey tournament at the 2010 Winter </a:t>
            </a:r>
            <a:r>
              <a:rPr lang="en-US" dirty="0" smtClean="0"/>
              <a:t>Olympics--16.6 million</a:t>
            </a:r>
          </a:p>
          <a:p>
            <a:r>
              <a:rPr lang="en-US" dirty="0" smtClean="0"/>
              <a:t>UK: 1966 FIFA World Cup </a:t>
            </a:r>
            <a:r>
              <a:rPr lang="en-US" dirty="0" smtClean="0"/>
              <a:t>Final--32.30 million</a:t>
            </a:r>
          </a:p>
          <a:p>
            <a:r>
              <a:rPr lang="en-US" dirty="0" smtClean="0"/>
              <a:t>Germany:  FIFA World Cup</a:t>
            </a:r>
            <a:r>
              <a:rPr lang="en-US" dirty="0" smtClean="0"/>
              <a:t> (Germany vs. Italy)--57.66 </a:t>
            </a:r>
            <a:r>
              <a:rPr lang="en-US" dirty="0" smtClean="0"/>
              <a:t>million</a:t>
            </a:r>
          </a:p>
          <a:p>
            <a:endParaRPr lang="en-US" dirty="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On a weekly basis?</a:t>
            </a:r>
            <a:endParaRPr lang="en-US" dirty="0"/>
          </a:p>
        </p:txBody>
      </p:sp>
      <p:sp>
        <p:nvSpPr>
          <p:cNvPr id="7" name="Content Placeholder 6"/>
          <p:cNvSpPr>
            <a:spLocks noGrp="1"/>
          </p:cNvSpPr>
          <p:nvPr>
            <p:ph sz="half" idx="1"/>
          </p:nvPr>
        </p:nvSpPr>
        <p:spPr/>
        <p:txBody>
          <a:bodyPr>
            <a:normAutofit/>
          </a:bodyPr>
          <a:lstStyle/>
          <a:p>
            <a:r>
              <a:rPr lang="en-US" dirty="0" smtClean="0"/>
              <a:t>PREMIER FOOTBALL LEAGUE</a:t>
            </a:r>
          </a:p>
          <a:p>
            <a:r>
              <a:rPr lang="en-US" dirty="0" smtClean="0"/>
              <a:t>“</a:t>
            </a:r>
            <a:r>
              <a:rPr lang="en-US" dirty="0" smtClean="0"/>
              <a:t>League games are broadcast to over 600m homes in 202 countries worldwide.”</a:t>
            </a:r>
            <a:endParaRPr lang="en-US" dirty="0" smtClean="0"/>
          </a:p>
          <a:p>
            <a:r>
              <a:rPr lang="en-US" dirty="0" smtClean="0"/>
              <a:t>“The potential is vast - an estimated audience of one billion watched Manchester United's match with Arsenal in November 2007</a:t>
            </a:r>
            <a:r>
              <a:rPr lang="en-US" dirty="0" smtClean="0"/>
              <a:t>.”</a:t>
            </a:r>
          </a:p>
          <a:p>
            <a:endParaRPr lang="en-US" dirty="0"/>
          </a:p>
        </p:txBody>
      </p:sp>
      <p:sp>
        <p:nvSpPr>
          <p:cNvPr id="8" name="Content Placeholder 7"/>
          <p:cNvSpPr>
            <a:spLocks noGrp="1"/>
          </p:cNvSpPr>
          <p:nvPr>
            <p:ph sz="half" idx="2"/>
          </p:nvPr>
        </p:nvSpPr>
        <p:spPr/>
        <p:txBody>
          <a:bodyPr>
            <a:normAutofit/>
          </a:bodyPr>
          <a:lstStyle/>
          <a:p>
            <a:endParaRPr lang="en-US" dirty="0" smtClean="0"/>
          </a:p>
          <a:p>
            <a:r>
              <a:rPr lang="en-US" dirty="0" smtClean="0"/>
              <a:t>“Premier League going </a:t>
            </a:r>
            <a:r>
              <a:rPr lang="en-US" dirty="0" smtClean="0"/>
              <a:t>global,” By </a:t>
            </a:r>
            <a:r>
              <a:rPr lang="en-US" dirty="0" smtClean="0"/>
              <a:t>Chris Bevan and Jonathan </a:t>
            </a:r>
            <a:r>
              <a:rPr lang="en-US" dirty="0" smtClean="0"/>
              <a:t>Stevenson</a:t>
            </a:r>
            <a:r>
              <a:rPr lang="en-US" i="1" dirty="0" smtClean="0"/>
              <a:t>, BBC News, </a:t>
            </a:r>
            <a:r>
              <a:rPr lang="en-US" dirty="0" smtClean="0"/>
              <a:t>Thursday, 7 February </a:t>
            </a:r>
            <a:r>
              <a:rPr lang="en-US" dirty="0" smtClean="0"/>
              <a:t>2008</a:t>
            </a:r>
          </a:p>
          <a:p>
            <a:pPr>
              <a:buNone/>
            </a:pPr>
            <a:r>
              <a:rPr lang="en-US" dirty="0" smtClean="0"/>
              <a:t> </a:t>
            </a:r>
            <a:r>
              <a:rPr lang="en-US" dirty="0" smtClean="0"/>
              <a:t>http://news.bbc.co.uk/sport2/hi/football/eng_prem/7232378.stm</a:t>
            </a:r>
          </a:p>
          <a:p>
            <a:endParaRPr lang="en-US" dirty="0" smtClean="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Driving HDTV Sales?</a:t>
            </a:r>
            <a:endParaRPr lang="en-US" dirty="0"/>
          </a:p>
        </p:txBody>
      </p:sp>
      <p:sp>
        <p:nvSpPr>
          <p:cNvPr id="5" name="Subtitle 4"/>
          <p:cNvSpPr>
            <a:spLocks noGrp="1"/>
          </p:cNvSpPr>
          <p:nvPr>
            <p:ph type="body" idx="1"/>
          </p:nvPr>
        </p:nvSpPr>
        <p:spPr/>
        <p:txBody>
          <a:bodyPr>
            <a:normAutofit fontScale="70000" lnSpcReduction="20000"/>
          </a:bodyPr>
          <a:lstStyle/>
          <a:p>
            <a:endParaRPr lang="en-US" sz="4400" dirty="0" smtClean="0"/>
          </a:p>
          <a:p>
            <a:r>
              <a:rPr lang="en-US" sz="4400" dirty="0" err="1" smtClean="0"/>
              <a:t>Superbowls</a:t>
            </a:r>
            <a:r>
              <a:rPr lang="en-US" sz="4400" dirty="0" smtClean="0"/>
              <a:t>, Soccer, and PS3s</a:t>
            </a:r>
            <a:endParaRPr lang="en-US"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098041" y="474134"/>
            <a:ext cx="5396671" cy="4442046"/>
          </a:xfrm>
        </p:spPr>
        <p:txBody>
          <a:bodyPr/>
          <a:lstStyle/>
          <a:p>
            <a:pPr algn="l"/>
            <a:r>
              <a:rPr lang="en-US" sz="1800" dirty="0" smtClean="0">
                <a:solidFill>
                  <a:schemeClr val="tx1"/>
                </a:solidFill>
              </a:rPr>
              <a:t>In 1947, </a:t>
            </a:r>
            <a:r>
              <a:rPr lang="en-US" sz="1800" i="1" dirty="0" smtClean="0">
                <a:solidFill>
                  <a:schemeClr val="tx1"/>
                </a:solidFill>
              </a:rPr>
              <a:t>Variety </a:t>
            </a:r>
            <a:r>
              <a:rPr lang="en-US" sz="1800" dirty="0" smtClean="0">
                <a:solidFill>
                  <a:schemeClr val="tx1"/>
                </a:solidFill>
              </a:rPr>
              <a:t>reported that the Dodgers-Yankees World Series</a:t>
            </a:r>
            <a:r>
              <a:rPr lang="en-US" sz="2000" dirty="0" smtClean="0">
                <a:solidFill>
                  <a:schemeClr val="tx1"/>
                </a:solidFill>
              </a:rPr>
              <a:t>: </a:t>
            </a:r>
            <a:r>
              <a:rPr lang="en-US" sz="2000" dirty="0" smtClean="0"/>
              <a:t>“proved </a:t>
            </a:r>
            <a:r>
              <a:rPr lang="en-US" sz="2000" dirty="0" smtClean="0"/>
              <a:t>conclusively that</a:t>
            </a:r>
            <a:r>
              <a:rPr lang="en-US" sz="2000" dirty="0" smtClean="0"/>
              <a:t> [TV] is </a:t>
            </a:r>
            <a:r>
              <a:rPr lang="en-US" sz="2000" dirty="0" smtClean="0"/>
              <a:t>better than radio — and even better than a seat on the first base line — when it </a:t>
            </a:r>
            <a:r>
              <a:rPr lang="en-US" sz="2000" dirty="0" smtClean="0"/>
              <a:t>comes to dramatic moments.” </a:t>
            </a:r>
            <a:br>
              <a:rPr lang="en-US" sz="2000" dirty="0" smtClean="0"/>
            </a:br>
            <a:r>
              <a:rPr lang="en-US" sz="2000" dirty="0" smtClean="0">
                <a:solidFill>
                  <a:schemeClr val="tx1"/>
                </a:solidFill>
              </a:rPr>
              <a:t>In the months following, the total number of receivers doubled every four months.</a:t>
            </a:r>
            <a:endParaRPr lang="en-US" sz="2000" dirty="0">
              <a:solidFill>
                <a:schemeClr val="tx1"/>
              </a:solidFill>
            </a:endParaRPr>
          </a:p>
        </p:txBody>
      </p:sp>
      <p:sp>
        <p:nvSpPr>
          <p:cNvPr id="3" name="Text Placeholder 2"/>
          <p:cNvSpPr>
            <a:spLocks noGrp="1"/>
          </p:cNvSpPr>
          <p:nvPr>
            <p:ph type="body" idx="1"/>
          </p:nvPr>
        </p:nvSpPr>
        <p:spPr/>
        <p:txBody>
          <a:bodyPr>
            <a:normAutofit fontScale="85000" lnSpcReduction="10000"/>
          </a:bodyPr>
          <a:lstStyle/>
          <a:p>
            <a:r>
              <a:rPr lang="en-US" dirty="0" smtClean="0"/>
              <a:t>Source: </a:t>
            </a:r>
          </a:p>
          <a:p>
            <a:r>
              <a:rPr lang="en-US" dirty="0" smtClean="0"/>
              <a:t>Gary R. Edgerton, </a:t>
            </a:r>
            <a:r>
              <a:rPr lang="en-US" i="1" dirty="0" smtClean="0"/>
              <a:t>The Columbia History of American Television </a:t>
            </a:r>
            <a:r>
              <a:rPr lang="en-US" dirty="0" smtClean="0"/>
              <a:t>(New York: Columbia University Press, 2007), 86</a:t>
            </a:r>
            <a:endParaRPr lang="en-US" dirty="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The “Academy’s” Response</a:t>
            </a:r>
            <a:endParaRPr lang="en-US" sz="4800" dirty="0"/>
          </a:p>
        </p:txBody>
      </p:sp>
      <p:sp>
        <p:nvSpPr>
          <p:cNvPr id="16" name="Content Placeholder 15"/>
          <p:cNvSpPr>
            <a:spLocks noGrp="1"/>
          </p:cNvSpPr>
          <p:nvPr>
            <p:ph sz="half" idx="1"/>
          </p:nvPr>
        </p:nvSpPr>
        <p:spPr/>
        <p:txBody>
          <a:bodyPr>
            <a:normAutofit lnSpcReduction="10000"/>
          </a:bodyPr>
          <a:lstStyle/>
          <a:p>
            <a:r>
              <a:rPr lang="en-US" dirty="0" smtClean="0"/>
              <a:t>“Television </a:t>
            </a:r>
            <a:r>
              <a:rPr lang="en-US" dirty="0" smtClean="0"/>
              <a:t>has always been </a:t>
            </a:r>
            <a:r>
              <a:rPr lang="en-US" dirty="0" smtClean="0"/>
              <a:t>associated </a:t>
            </a:r>
            <a:r>
              <a:rPr lang="en-US" dirty="0" smtClean="0"/>
              <a:t>with the feminine, because of its position within the home and its historically greater appeal to female audiences. Part of its status as low other has to do with this association. Feminists fought hard to put television on the </a:t>
            </a:r>
            <a:r>
              <a:rPr lang="en-US" dirty="0" err="1" smtClean="0"/>
              <a:t>ﬁ</a:t>
            </a:r>
            <a:r>
              <a:rPr lang="en-US" dirty="0" smtClean="0"/>
              <a:t> lm studies agenda. Work on soap operas, domestic sitcoms, and female-centered drama formed a crucial part of early television studies</a:t>
            </a:r>
            <a:r>
              <a:rPr lang="en-US" dirty="0" smtClean="0"/>
              <a:t>.”</a:t>
            </a:r>
          </a:p>
          <a:p>
            <a:r>
              <a:rPr lang="en-US" dirty="0" smtClean="0"/>
              <a:t>--Michelle </a:t>
            </a:r>
            <a:r>
              <a:rPr lang="en-US" dirty="0" err="1" smtClean="0"/>
              <a:t>Hilmes</a:t>
            </a:r>
            <a:endParaRPr lang="en-US" dirty="0"/>
          </a:p>
        </p:txBody>
      </p:sp>
      <p:sp>
        <p:nvSpPr>
          <p:cNvPr id="18" name="Content Placeholder 17"/>
          <p:cNvSpPr>
            <a:spLocks noGrp="1"/>
          </p:cNvSpPr>
          <p:nvPr>
            <p:ph sz="half" idx="2"/>
          </p:nvPr>
        </p:nvSpPr>
        <p:spPr>
          <a:xfrm>
            <a:off x="4831308" y="2039938"/>
            <a:ext cx="3657600" cy="4086225"/>
          </a:xfrm>
        </p:spPr>
        <p:txBody>
          <a:bodyPr>
            <a:noAutofit/>
          </a:bodyPr>
          <a:lstStyle/>
          <a:p>
            <a:r>
              <a:rPr lang="en-US" sz="1500" dirty="0" smtClean="0"/>
              <a:t>“Thus </a:t>
            </a:r>
            <a:r>
              <a:rPr lang="en-US" sz="1500" dirty="0" err="1" smtClean="0"/>
              <a:t>narratively</a:t>
            </a:r>
            <a:r>
              <a:rPr lang="en-US" sz="1500" dirty="0" smtClean="0"/>
              <a:t> complex television encourages, and even at times necessitates, a new mode of viewer engagement…Thus these programs convert many viewers to amateur </a:t>
            </a:r>
            <a:r>
              <a:rPr lang="en-US" sz="1500" dirty="0" err="1" smtClean="0"/>
              <a:t>narratologists</a:t>
            </a:r>
            <a:r>
              <a:rPr lang="en-US" sz="1500" dirty="0" smtClean="0"/>
              <a:t>, noting usage and violations of convention, chronicling chronologies, and highlighting both inconsistencies and continuities across episodes and even </a:t>
            </a:r>
            <a:r>
              <a:rPr lang="en-US" sz="1500" dirty="0" smtClean="0"/>
              <a:t>series...</a:t>
            </a:r>
            <a:r>
              <a:rPr lang="en-US" sz="1500" dirty="0" err="1" smtClean="0"/>
              <a:t>Narratively</a:t>
            </a:r>
            <a:r>
              <a:rPr lang="en-US" sz="1500" dirty="0" smtClean="0"/>
              <a:t> </a:t>
            </a:r>
            <a:r>
              <a:rPr lang="en-US" sz="1500" dirty="0" smtClean="0"/>
              <a:t>complex programming invites audiences to engage actively at the level of form as well, highlighting the conventionality of traditional television and exploring the possibilities of both innovative long-term storytelling and creative </a:t>
            </a:r>
            <a:r>
              <a:rPr lang="en-US" sz="1500" dirty="0" err="1" smtClean="0"/>
              <a:t>intraepisode</a:t>
            </a:r>
            <a:r>
              <a:rPr lang="en-US" sz="1500" dirty="0" smtClean="0"/>
              <a:t> discursive strategies</a:t>
            </a:r>
            <a:r>
              <a:rPr lang="en-US" sz="1500" dirty="0" smtClean="0"/>
              <a:t>.” –Jason </a:t>
            </a:r>
            <a:r>
              <a:rPr lang="en-US" sz="1500" dirty="0" err="1" smtClean="0"/>
              <a:t>Mittell</a:t>
            </a:r>
            <a:endParaRPr lang="en-US" sz="1500" dirty="0"/>
          </a:p>
        </p:txBody>
      </p:sp>
      <p:sp>
        <p:nvSpPr>
          <p:cNvPr id="15" name="Text Placeholder 14"/>
          <p:cNvSpPr>
            <a:spLocks noGrp="1"/>
          </p:cNvSpPr>
          <p:nvPr>
            <p:ph type="body" idx="4294967295"/>
          </p:nvPr>
        </p:nvSpPr>
        <p:spPr>
          <a:xfrm>
            <a:off x="0" y="2039938"/>
            <a:ext cx="3657600" cy="730250"/>
          </a:xfrm>
        </p:spPr>
        <p:txBody>
          <a:bodyPr/>
          <a:lstStyle/>
          <a:p>
            <a:pPr>
              <a:buNone/>
            </a:pPr>
            <a:endParaRPr lang="en-US" dirty="0"/>
          </a:p>
        </p:txBody>
      </p:sp>
      <p:sp>
        <p:nvSpPr>
          <p:cNvPr id="17" name="Text Placeholder 16"/>
          <p:cNvSpPr>
            <a:spLocks noGrp="1"/>
          </p:cNvSpPr>
          <p:nvPr>
            <p:ph type="body" sz="quarter" idx="4294967295"/>
          </p:nvPr>
        </p:nvSpPr>
        <p:spPr>
          <a:xfrm>
            <a:off x="5486400" y="1779588"/>
            <a:ext cx="3657600" cy="990600"/>
          </a:xfrm>
        </p:spPr>
        <p:txBody>
          <a:bodyPr/>
          <a:lstStyle/>
          <a:p>
            <a:pPr>
              <a:buNone/>
            </a:pPr>
            <a:endParaRPr lang="en-US"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Number of television </a:t>
            </a:r>
            <a:r>
              <a:rPr lang="en-US" dirty="0" smtClean="0"/>
              <a:t>t</a:t>
            </a:r>
            <a:r>
              <a:rPr lang="en-US" dirty="0" smtClean="0"/>
              <a:t>extbooks with a full chapter dedicated to sports programming? </a:t>
            </a:r>
            <a:endParaRPr lang="en-US" dirty="0"/>
          </a:p>
        </p:txBody>
      </p:sp>
      <p:sp>
        <p:nvSpPr>
          <p:cNvPr id="7" name="Text Placeholder 6"/>
          <p:cNvSpPr>
            <a:spLocks noGrp="1"/>
          </p:cNvSpPr>
          <p:nvPr>
            <p:ph type="body" idx="1"/>
          </p:nvPr>
        </p:nvSpPr>
        <p:spPr/>
        <p:txBody>
          <a:bodyPr/>
          <a:lstStyle/>
          <a:p>
            <a:r>
              <a:rPr lang="en-US" dirty="0" smtClean="0"/>
              <a:t>Anyone want to guess?</a:t>
            </a:r>
            <a:endParaRPr lang="en-US"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On the other hand…</a:t>
            </a:r>
            <a:endParaRPr lang="en-US" dirty="0"/>
          </a:p>
        </p:txBody>
      </p:sp>
      <p:sp>
        <p:nvSpPr>
          <p:cNvPr id="5" name="Content Placeholder 4"/>
          <p:cNvSpPr>
            <a:spLocks noGrp="1"/>
          </p:cNvSpPr>
          <p:nvPr>
            <p:ph type="subTitle" idx="1"/>
          </p:nvPr>
        </p:nvSpPr>
        <p:spPr>
          <a:prstGeom prst="rect">
            <a:avLst/>
          </a:prstGeom>
        </p:spPr>
        <p:txBody>
          <a:bodyPr>
            <a:normAutofit/>
          </a:bodyPr>
          <a:lstStyle/>
          <a:p>
            <a:r>
              <a:rPr lang="en-US" dirty="0" smtClean="0"/>
              <a:t>A survey of television textbooks reveals an antipathy towards critical theory.</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919</TotalTime>
  <Words>834</Words>
  <Application>Microsoft Macintosh PowerPoint</Application>
  <PresentationFormat>On-screen Show (4:3)</PresentationFormat>
  <Paragraphs>55</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Codex</vt:lpstr>
      <vt:lpstr>Is Television Culture?</vt:lpstr>
      <vt:lpstr>What sort of culture?</vt:lpstr>
      <vt:lpstr>By Country?</vt:lpstr>
      <vt:lpstr>On a weekly basis?</vt:lpstr>
      <vt:lpstr>What’s Driving HDTV Sales?</vt:lpstr>
      <vt:lpstr>In 1947, Variety reported that the Dodgers-Yankees World Series: “proved conclusively that [TV] is better than radio — and even better than a seat on the first base line — when it comes to dramatic moments.”  In the months following, the total number of receivers doubled every four months.</vt:lpstr>
      <vt:lpstr>The “Academy’s” Response</vt:lpstr>
      <vt:lpstr>Number of television textbooks with a full chapter dedicated to sports programming? </vt:lpstr>
      <vt:lpstr>On the other hand…</vt:lpstr>
      <vt:lpstr>Slide 10</vt:lpstr>
      <vt:lpstr>A Provocation:</vt:lpstr>
      <vt:lpstr>A Provocation</vt:lpstr>
      <vt:lpstr>A Provocation</vt:lpstr>
    </vt:vector>
  </TitlesOfParts>
  <Company>UVM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Television Culture?</dc:title>
  <dc:creator>David Jenemann</dc:creator>
  <cp:lastModifiedBy>David Jenemann</cp:lastModifiedBy>
  <cp:revision>5</cp:revision>
  <dcterms:created xsi:type="dcterms:W3CDTF">2010-10-15T01:42:03Z</dcterms:created>
  <dcterms:modified xsi:type="dcterms:W3CDTF">2010-10-15T17:01:06Z</dcterms:modified>
</cp:coreProperties>
</file>