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71" r:id="rId9"/>
    <p:sldId id="269" r:id="rId10"/>
    <p:sldId id="263" r:id="rId11"/>
    <p:sldId id="264" r:id="rId12"/>
    <p:sldId id="262" r:id="rId13"/>
    <p:sldId id="265" r:id="rId14"/>
    <p:sldId id="268" r:id="rId15"/>
    <p:sldId id="273" r:id="rId16"/>
    <p:sldId id="272" r:id="rId17"/>
    <p:sldId id="266" r:id="rId18"/>
    <p:sldId id="267" r:id="rId19"/>
    <p:sldId id="274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DD791A8-568B-436D-934D-A7B4E8FC2EAB}" type="datetimeFigureOut">
              <a:rPr lang="en-US"/>
              <a:pPr>
                <a:defRPr/>
              </a:pPr>
              <a:t>4/23/2011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59CA598-308C-453B-A4E2-743DDBFFE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All of these definitions share a common element – they all relate the air to the health of human beings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4FAA77-EE4C-43FE-A88C-CCA9462B07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8779B-375B-4578-8DC0-C376130849E7}" type="datetimeFigureOut">
              <a:rPr lang="en-US"/>
              <a:pPr>
                <a:defRPr/>
              </a:pPr>
              <a:t>4/23/2011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30FCA-544D-4504-B349-312D205C7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D5892-F732-4D24-AD54-79E12B26F67E}" type="datetimeFigureOut">
              <a:rPr lang="en-US"/>
              <a:pPr>
                <a:defRPr/>
              </a:pPr>
              <a:t>4/23/2011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A33CA-3497-4F83-94C5-17F700358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4A1F0-4499-4226-86CE-92431962AF07}" type="datetimeFigureOut">
              <a:rPr lang="en-US"/>
              <a:pPr>
                <a:defRPr/>
              </a:pPr>
              <a:t>4/23/2011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6A620-AB44-4B51-A911-84AAA1947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25B33-9D38-4C41-9C3F-01E10AF7709E}" type="datetimeFigureOut">
              <a:rPr lang="en-US"/>
              <a:pPr>
                <a:defRPr/>
              </a:pPr>
              <a:t>4/23/2011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05B84-009E-4BA2-B329-1B90A2A3E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4C7CC-5195-4567-9600-26982A71331D}" type="datetimeFigureOut">
              <a:rPr lang="en-US"/>
              <a:pPr>
                <a:defRPr/>
              </a:pPr>
              <a:t>4/23/2011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8109-44A9-46C3-82CC-7B7FC29C1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C05FF-4052-4A93-A9C1-49DB70BE124D}" type="datetimeFigureOut">
              <a:rPr lang="en-US"/>
              <a:pPr>
                <a:defRPr/>
              </a:pPr>
              <a:t>4/23/2011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B5DE-624D-4E6A-8F5A-C5530EFCA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94D9C-3901-436C-812F-760669D09F86}" type="datetimeFigureOut">
              <a:rPr lang="en-US"/>
              <a:pPr>
                <a:defRPr/>
              </a:pPr>
              <a:t>4/23/2011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BFEB-6BDA-45B0-89E1-413DC4743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099A-DF54-488F-8923-BB18BF966F11}" type="datetimeFigureOut">
              <a:rPr lang="en-US"/>
              <a:pPr>
                <a:defRPr/>
              </a:pPr>
              <a:t>4/23/2011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8B56B-B98F-4146-89CE-6B30FF4C8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703A8-3074-4B3A-B179-E646BD6BC7D4}" type="datetimeFigureOut">
              <a:rPr lang="en-US"/>
              <a:pPr>
                <a:defRPr/>
              </a:pPr>
              <a:t>4/23/2011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FF9C8-76E0-41A7-B94F-8D7A4075E2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08407-72CF-44D5-BB1F-3782D0DB81B0}" type="datetimeFigureOut">
              <a:rPr lang="en-US"/>
              <a:pPr>
                <a:defRPr/>
              </a:pPr>
              <a:t>4/23/2011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F5584-5252-45E4-883D-1C10F6156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6B6F1-5AF1-422A-87FC-14655EFF58DD}" type="datetimeFigureOut">
              <a:rPr lang="en-US"/>
              <a:pPr>
                <a:defRPr/>
              </a:pPr>
              <a:t>4/23/2011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F6681-1B35-4236-8EE1-7D81CD67F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25AC89-AC61-4C88-8EE4-D6953C6D9942}" type="datetimeFigureOut">
              <a:rPr lang="en-US"/>
              <a:pPr>
                <a:defRPr/>
              </a:pPr>
              <a:t>4/23/2011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B84911-62C0-4F05-BA1E-C99ABB499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glory.gsfc.nasa.gov/" TargetMode="External"/><Relationship Id="rId3" Type="http://schemas.openxmlformats.org/officeDocument/2006/relationships/hyperlink" Target="http://www.anr.state.vt.us/air/Monitoring/cfm/RealTimeData.cfm" TargetMode="External"/><Relationship Id="rId7" Type="http://schemas.openxmlformats.org/officeDocument/2006/relationships/hyperlink" Target="http://www.weather.gov/aq/" TargetMode="External"/><Relationship Id="rId2" Type="http://schemas.openxmlformats.org/officeDocument/2006/relationships/hyperlink" Target="http://www.anr.state.vt.us/air/Monitoring/cfm/RealTimeMap.cf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pollo.lsc.vsc.edu/classes/met130/notes/chapter18/la_primary.html" TargetMode="External"/><Relationship Id="rId5" Type="http://schemas.openxmlformats.org/officeDocument/2006/relationships/hyperlink" Target="http://virga.sfsu.edu/pub/jetstream/jetstream_atl/big/1005/" TargetMode="External"/><Relationship Id="rId10" Type="http://schemas.openxmlformats.org/officeDocument/2006/relationships/hyperlink" Target="http://ozonewatch.gsfc.nasa.gov/" TargetMode="External"/><Relationship Id="rId4" Type="http://schemas.openxmlformats.org/officeDocument/2006/relationships/hyperlink" Target="http://www.anr.state.vt.us/air/Monitoring/cfm/AQICurrent.cfm" TargetMode="External"/><Relationship Id="rId9" Type="http://schemas.openxmlformats.org/officeDocument/2006/relationships/hyperlink" Target="http://www.goes-r.gov/downloads/Factsheet-Volcanic%20Ash-11-16-09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219200"/>
            <a:ext cx="3194050" cy="4343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3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00"/>
            <a:ext cx="2674938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5788025"/>
            <a:ext cx="18288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5715000"/>
            <a:ext cx="23463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715000"/>
            <a:ext cx="101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-4763"/>
            <a:ext cx="9144000" cy="10668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3200">
                <a:latin typeface="Century Gothic" pitchFamily="34" charset="0"/>
                <a:ea typeface="Kozuka Gothic Pr6N H"/>
                <a:cs typeface="Kozuka Gothic Pr6N H"/>
              </a:rPr>
              <a:t>Satellites, Weather and Climate Module 8b:</a:t>
            </a:r>
          </a:p>
          <a:p>
            <a:pPr algn="ctr"/>
            <a:r>
              <a:rPr lang="en-US" sz="3200" b="1" i="1">
                <a:solidFill>
                  <a:srgbClr val="7F7F7F"/>
                </a:solidFill>
                <a:latin typeface="Century Gothic" pitchFamily="34" charset="0"/>
                <a:ea typeface="Kozuka Gothic Pr6N H"/>
                <a:cs typeface="Kozuka Gothic Pr6N H"/>
              </a:rPr>
              <a:t>Air Quality and Remote Sensing</a:t>
            </a:r>
          </a:p>
        </p:txBody>
      </p:sp>
      <p:pic>
        <p:nvPicPr>
          <p:cNvPr id="14343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1219200"/>
            <a:ext cx="5692775" cy="4343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88438" cy="1143000"/>
          </a:xfrm>
        </p:spPr>
        <p:txBody>
          <a:bodyPr/>
          <a:lstStyle/>
          <a:p>
            <a:pPr algn="l" eaLnBrk="1" hangingPunct="1"/>
            <a:r>
              <a:rPr lang="en-US" sz="3200" smtClean="0">
                <a:latin typeface="Century Gothic" pitchFamily="34" charset="0"/>
              </a:rPr>
              <a:t>How are these pollutants spread?</a:t>
            </a:r>
          </a:p>
        </p:txBody>
      </p:sp>
      <p:pic>
        <p:nvPicPr>
          <p:cNvPr id="2457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81000"/>
            <a:ext cx="4114800" cy="234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57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1838" y="1981200"/>
            <a:ext cx="4119562" cy="2344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76200" y="914400"/>
            <a:ext cx="3048000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alibri" pitchFamily="34" charset="0"/>
              </a:rPr>
              <a:t>Wind</a:t>
            </a:r>
          </a:p>
          <a:p>
            <a:r>
              <a:rPr lang="en-US">
                <a:latin typeface="Calibri" pitchFamily="34" charset="0"/>
              </a:rPr>
              <a:t>“Dilution is the solution to pollution”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 sz="1600">
                <a:latin typeface="Calibri" pitchFamily="34" charset="0"/>
              </a:rPr>
              <a:t>Wind causes bodies of polluted air to spread out across the Earth. </a:t>
            </a:r>
          </a:p>
          <a:p>
            <a:endParaRPr lang="en-US" sz="1600">
              <a:latin typeface="Calibri" pitchFamily="34" charset="0"/>
            </a:endParaRPr>
          </a:p>
          <a:p>
            <a:r>
              <a:rPr lang="en-US" sz="1600">
                <a:latin typeface="Calibri" pitchFamily="34" charset="0"/>
              </a:rPr>
              <a:t>When winds are high, these bodies are spread out over larger areas, leading to a lower concentration of pollutants. </a:t>
            </a:r>
          </a:p>
          <a:p>
            <a:endParaRPr lang="en-US" sz="1600">
              <a:latin typeface="Calibri" pitchFamily="34" charset="0"/>
            </a:endParaRPr>
          </a:p>
          <a:p>
            <a:r>
              <a:rPr lang="en-US" sz="1600">
                <a:latin typeface="Calibri" pitchFamily="34" charset="0"/>
              </a:rPr>
              <a:t>When winds are low, these bodies sit and stagnate over a smaller area leading to localized pockets of more concentrated pollution.</a:t>
            </a: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352800" y="4419600"/>
            <a:ext cx="44196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-4763" y="457200"/>
            <a:ext cx="8229601" cy="563563"/>
          </a:xfrm>
        </p:spPr>
        <p:txBody>
          <a:bodyPr/>
          <a:lstStyle/>
          <a:p>
            <a:pPr algn="l" eaLnBrk="1" hangingPunct="1"/>
            <a:r>
              <a:rPr lang="en-US" sz="2800" smtClean="0">
                <a:latin typeface="Century Gothic" pitchFamily="34" charset="0"/>
              </a:rPr>
              <a:t>Mixing Depth/Height</a:t>
            </a: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38113" y="1181100"/>
            <a:ext cx="31242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The layer of air in between the surface of the Earth and the height at which convection begins to occur is called the “Mixing Depth” or “Mixing Height.”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Deeper Mixing Depths allow pollutants to be dispersed within a larger volume of air, leading to greater dilution of pollutants. 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Shallower Mixing Depths “trap” pollutants in a small volume of air, which does not allow bodies of pollutants to disperse as quickly.</a:t>
            </a: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5257800" y="1181100"/>
            <a:ext cx="2514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Hand Drawn illustration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entury Gothic" pitchFamily="34" charset="0"/>
              </a:rPr>
              <a:t>Quantity of Pollutants being emitted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2662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838200"/>
            <a:ext cx="3886200" cy="26304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581400"/>
            <a:ext cx="3886200" cy="30797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152400" y="9144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EPA standards Timeline</a:t>
            </a:r>
          </a:p>
          <a:p>
            <a:r>
              <a:rPr lang="en-US">
                <a:latin typeface="Calibri" pitchFamily="34" charset="0"/>
              </a:rPr>
              <a:t>Equation and group solving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entury Gothic" pitchFamily="34" charset="0"/>
              </a:rPr>
              <a:t>Measuring Air Quality</a:t>
            </a:r>
          </a:p>
        </p:txBody>
      </p:sp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457200" y="1600200"/>
            <a:ext cx="571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Techniques</a:t>
            </a:r>
          </a:p>
          <a:p>
            <a:r>
              <a:rPr lang="en-US">
                <a:latin typeface="Calibri" pitchFamily="34" charset="0"/>
              </a:rPr>
              <a:t>Monitoring Network Map (Google Earth?)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entury Gothic" pitchFamily="34" charset="0"/>
              </a:rPr>
              <a:t>Health Impacts of Air Pollution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28674" name="Picture 3"/>
          <p:cNvPicPr>
            <a:picLocks noChangeAspect="1"/>
          </p:cNvPicPr>
          <p:nvPr/>
        </p:nvPicPr>
        <p:blipFill>
          <a:blip r:embed="rId2"/>
          <a:srcRect l="1607" t="1035" r="1610" b="4015"/>
          <a:stretch>
            <a:fillRect/>
          </a:stretch>
        </p:blipFill>
        <p:spPr bwMode="auto">
          <a:xfrm>
            <a:off x="5470525" y="1295400"/>
            <a:ext cx="3562350" cy="41449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Air Pollution and Weather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28575" y="1143000"/>
            <a:ext cx="4343400" cy="1600200"/>
          </a:xfrm>
        </p:spPr>
        <p:txBody>
          <a:bodyPr/>
          <a:lstStyle/>
          <a:p>
            <a:pPr eaLnBrk="1" hangingPunct="1"/>
            <a:r>
              <a:rPr lang="en-US" smtClean="0"/>
              <a:t>Acid Rain</a:t>
            </a:r>
          </a:p>
          <a:p>
            <a:pPr eaLnBrk="1" hangingPunct="1"/>
            <a:r>
              <a:rPr lang="en-US" smtClean="0"/>
              <a:t>Condensation Nuclei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3"/>
          <p:cNvSpPr txBox="1">
            <a:spLocks noChangeArrowheads="1"/>
          </p:cNvSpPr>
          <p:nvPr/>
        </p:nvSpPr>
        <p:spPr bwMode="auto">
          <a:xfrm>
            <a:off x="152400" y="1524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Climate Perspective</a:t>
            </a: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304800" y="685800"/>
            <a:ext cx="7772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Historical Effects (Laki 1784, various volcanic events)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Global Dimming?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Future models</a:t>
            </a:r>
          </a:p>
          <a:p>
            <a:pPr marL="285750" indent="-285750">
              <a:buFont typeface="Arial" charset="0"/>
              <a:buChar char="•"/>
            </a:pP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entury Gothic" pitchFamily="34" charset="0"/>
              </a:rPr>
              <a:t>Remote Sensing of Air Pollutants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457200" y="1447800"/>
            <a:ext cx="769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Spectrometry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entury Gothic" pitchFamily="34" charset="0"/>
              </a:rPr>
              <a:t>Satellite RS of Pollutants</a:t>
            </a:r>
          </a:p>
        </p:txBody>
      </p:sp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304800" y="1371600"/>
            <a:ext cx="7010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GOES </a:t>
            </a:r>
          </a:p>
          <a:p>
            <a:r>
              <a:rPr lang="en-US">
                <a:latin typeface="Calibri" pitchFamily="34" charset="0"/>
              </a:rPr>
              <a:t>GOES-R Aerosol Mission</a:t>
            </a:r>
          </a:p>
          <a:p>
            <a:r>
              <a:rPr lang="en-US">
                <a:latin typeface="Calibri" pitchFamily="34" charset="0"/>
              </a:rPr>
              <a:t>NASA Glory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Further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Intermediate	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Advanced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057400"/>
          <a:ext cx="3429000" cy="3946525"/>
        </p:xfrm>
        <a:graphic>
          <a:graphicData uri="http://schemas.openxmlformats.org/drawingml/2006/table">
            <a:tbl>
              <a:tblPr/>
              <a:tblGrid>
                <a:gridCol w="3429000"/>
              </a:tblGrid>
              <a:tr h="3543140">
                <a:tc>
                  <a:txBody>
                    <a:bodyPr/>
                    <a:lstStyle/>
                    <a:p>
                      <a:r>
                        <a:rPr lang="en-US" sz="1100" dirty="0"/>
                        <a:t>Vermont Ozone and PM2.5 maps:</a:t>
                      </a:r>
                      <a:br>
                        <a:rPr lang="en-US" sz="1100" dirty="0"/>
                      </a:br>
                      <a:r>
                        <a:rPr lang="en-US" sz="1100" dirty="0">
                          <a:hlinkClick r:id="rId2"/>
                        </a:rPr>
                        <a:t>http://www.anr.state.vt.us/air/Monitoring/cfm/RealTimeMap.cfm</a:t>
                      </a:r>
                      <a:r>
                        <a:rPr lang="en-US" sz="1100" dirty="0"/>
                        <a:t/>
                      </a:r>
                      <a:br>
                        <a:rPr lang="en-US" sz="1100" dirty="0"/>
                      </a:br>
                      <a:r>
                        <a:rPr lang="en-US" sz="1100" dirty="0"/>
                        <a:t/>
                      </a:r>
                      <a:br>
                        <a:rPr lang="en-US" sz="1100" dirty="0"/>
                      </a:br>
                      <a:r>
                        <a:rPr lang="en-US" sz="1100" dirty="0"/>
                        <a:t>Vermont Real Time Air Quality:</a:t>
                      </a:r>
                      <a:br>
                        <a:rPr lang="en-US" sz="1100" dirty="0"/>
                      </a:br>
                      <a:r>
                        <a:rPr lang="en-US" sz="1100" dirty="0">
                          <a:hlinkClick r:id="rId3"/>
                        </a:rPr>
                        <a:t>http://www.anr.state.vt.us/air/Monitoring/cfm/RealTimeData.cfm</a:t>
                      </a:r>
                      <a:r>
                        <a:rPr lang="en-US" sz="1100" dirty="0"/>
                        <a:t/>
                      </a:r>
                      <a:br>
                        <a:rPr lang="en-US" sz="1100" dirty="0"/>
                      </a:br>
                      <a:r>
                        <a:rPr lang="en-US" sz="1100" dirty="0"/>
                        <a:t/>
                      </a:r>
                      <a:br>
                        <a:rPr lang="en-US" sz="1100" dirty="0"/>
                      </a:br>
                      <a:r>
                        <a:rPr lang="en-US" sz="1100" dirty="0"/>
                        <a:t>Air Quality Index:</a:t>
                      </a:r>
                      <a:br>
                        <a:rPr lang="en-US" sz="1100" dirty="0"/>
                      </a:br>
                      <a:r>
                        <a:rPr lang="en-US" sz="1100" dirty="0">
                          <a:hlinkClick r:id="rId4"/>
                        </a:rPr>
                        <a:t>http://www.anr.state.vt.us/air/Monitoring/cfm/AQICurrent.cfm</a:t>
                      </a:r>
                      <a:r>
                        <a:rPr lang="en-US" sz="1100" dirty="0"/>
                        <a:t/>
                      </a:r>
                      <a:br>
                        <a:rPr lang="en-US" sz="1100" dirty="0"/>
                      </a:br>
                      <a:r>
                        <a:rPr lang="en-US" sz="1100" dirty="0"/>
                        <a:t/>
                      </a:r>
                      <a:br>
                        <a:rPr lang="en-US" sz="1100" dirty="0"/>
                      </a:br>
                      <a:r>
                        <a:rPr lang="en-US" sz="1100" dirty="0"/>
                        <a:t>North Atlantic Jet:</a:t>
                      </a:r>
                      <a:br>
                        <a:rPr lang="en-US" sz="1100" dirty="0"/>
                      </a:br>
                      <a:r>
                        <a:rPr lang="en-US" sz="1100" dirty="0">
                          <a:hlinkClick r:id="rId5"/>
                        </a:rPr>
                        <a:t>http://virga.sfsu.edu/pub/jetstream/jetstream_atl/big/1005/</a:t>
                      </a:r>
                      <a:r>
                        <a:rPr lang="en-US" sz="1100" dirty="0"/>
                        <a:t/>
                      </a:r>
                      <a:br>
                        <a:rPr lang="en-US" sz="1100" dirty="0"/>
                      </a:br>
                      <a:r>
                        <a:rPr lang="en-US" sz="1100" dirty="0"/>
                        <a:t/>
                      </a:r>
                      <a:br>
                        <a:rPr lang="en-US" sz="1100" dirty="0"/>
                      </a:br>
                      <a:r>
                        <a:rPr lang="en-US" sz="1100" dirty="0"/>
                        <a:t>Pollution:</a:t>
                      </a:r>
                      <a:br>
                        <a:rPr lang="en-US" sz="1100" dirty="0"/>
                      </a:br>
                      <a:r>
                        <a:rPr lang="en-US" sz="1100" dirty="0">
                          <a:hlinkClick r:id="rId6"/>
                        </a:rPr>
                        <a:t>http://apollo.lsc.vsc.edu/classes/met130/notes/chapter18/la_primary.html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smtClean="0"/>
                        <a:t/>
                      </a:r>
                      <a:br>
                        <a:rPr lang="en-US" sz="1100" dirty="0" smtClean="0"/>
                      </a:br>
                      <a:endParaRPr lang="en-US" sz="1100" dirty="0" smtClean="0"/>
                    </a:p>
                    <a:p>
                      <a:r>
                        <a:rPr lang="en-US" sz="1100" dirty="0" smtClean="0"/>
                        <a:t>National Air Quality:</a:t>
                      </a:r>
                    </a:p>
                    <a:p>
                      <a:r>
                        <a:rPr lang="en-US" sz="1100" dirty="0" smtClean="0">
                          <a:hlinkClick r:id="rId7"/>
                        </a:rPr>
                        <a:t>http://www.weather.gov/aq/</a:t>
                      </a:r>
                      <a:endParaRPr lang="en-US" sz="1100" dirty="0" smtClean="0"/>
                    </a:p>
                    <a:p>
                      <a:endParaRPr lang="en-US" sz="11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3797" name="Rectangle 2">
            <a:hlinkClick r:id="rId6"/>
          </p:cNvPr>
          <p:cNvSpPr>
            <a:spLocks noChangeArrowheads="1"/>
          </p:cNvSpPr>
          <p:nvPr/>
        </p:nvSpPr>
        <p:spPr bwMode="auto">
          <a:xfrm>
            <a:off x="457200" y="1897063"/>
            <a:ext cx="8686800" cy="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rIns="4761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14800" y="2209800"/>
          <a:ext cx="3429000" cy="3543300"/>
        </p:xfrm>
        <a:graphic>
          <a:graphicData uri="http://schemas.openxmlformats.org/drawingml/2006/table">
            <a:tbl>
              <a:tblPr/>
              <a:tblGrid>
                <a:gridCol w="3429000"/>
              </a:tblGrid>
              <a:tr h="35431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NASA Glory Mission:</a:t>
                      </a:r>
                    </a:p>
                    <a:p>
                      <a:r>
                        <a:rPr lang="en-US" sz="1100" dirty="0" smtClean="0">
                          <a:hlinkClick r:id="rId8"/>
                        </a:rPr>
                        <a:t>http://glory.gsfc.nasa.gov/</a:t>
                      </a:r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r>
                        <a:rPr lang="en-US" sz="1100" dirty="0" smtClean="0"/>
                        <a:t>NASA GOES-R</a:t>
                      </a:r>
                      <a:r>
                        <a:rPr lang="en-US" sz="1100" baseline="0" dirty="0" smtClean="0"/>
                        <a:t> Volcanic Ash:</a:t>
                      </a:r>
                    </a:p>
                    <a:p>
                      <a:r>
                        <a:rPr lang="en-US" sz="1100" dirty="0" smtClean="0">
                          <a:hlinkClick r:id="rId9"/>
                        </a:rPr>
                        <a:t>http://www.goes-r.gov/downloads/Factsheet-Volcanic%20Ash-11-16-09.pdf</a:t>
                      </a:r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r>
                        <a:rPr lang="en-US" sz="1100" dirty="0" smtClean="0"/>
                        <a:t>NASA</a:t>
                      </a:r>
                      <a:r>
                        <a:rPr lang="en-US" sz="1100" baseline="0" dirty="0" smtClean="0"/>
                        <a:t> Ozone Hole Watch:</a:t>
                      </a:r>
                    </a:p>
                    <a:p>
                      <a:r>
                        <a:rPr lang="en-US" sz="1100" dirty="0" smtClean="0">
                          <a:hlinkClick r:id="rId10"/>
                        </a:rPr>
                        <a:t>http://ozonewatch.gsfc.nasa.gov/</a:t>
                      </a:r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-6350" y="0"/>
            <a:ext cx="5203825" cy="933450"/>
          </a:xfrm>
        </p:spPr>
        <p:txBody>
          <a:bodyPr/>
          <a:lstStyle/>
          <a:p>
            <a:pPr algn="l" eaLnBrk="1" hangingPunct="1"/>
            <a:r>
              <a:rPr lang="en-US" sz="3600" smtClean="0">
                <a:latin typeface="Century Gothic" pitchFamily="34" charset="0"/>
              </a:rPr>
              <a:t>What is “Air Quality”?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692150"/>
            <a:ext cx="8839200" cy="2154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entury Gothic" pitchFamily="34" charset="0"/>
              </a:rPr>
              <a:t>The term “</a:t>
            </a:r>
            <a:r>
              <a:rPr lang="en-US" b="1" i="1" dirty="0">
                <a:latin typeface="Century Gothic" pitchFamily="34" charset="0"/>
              </a:rPr>
              <a:t>Air Quality</a:t>
            </a:r>
            <a:r>
              <a:rPr lang="en-US" dirty="0">
                <a:latin typeface="Century Gothic" pitchFamily="34" charset="0"/>
              </a:rPr>
              <a:t>” can have many different definitions: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i="1" dirty="0">
                <a:latin typeface="Century Gothic" pitchFamily="34" charset="0"/>
              </a:rPr>
              <a:t>“A measure of the condition of air relative to the requirements of one or more biotic species and or to any human need or purpose.”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i="1" dirty="0">
                <a:latin typeface="Century Gothic" pitchFamily="34" charset="0"/>
              </a:rPr>
              <a:t>“A measurement of pollutants in the air.”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i="1" dirty="0">
                <a:latin typeface="Century Gothic" pitchFamily="34" charset="0"/>
              </a:rPr>
              <a:t>“A description of the healthiness of the air.”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i="1" dirty="0">
              <a:latin typeface="Century Gothic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entury Gothic" pitchFamily="34" charset="0"/>
              </a:rPr>
              <a:t>Descriptions of Air Quality can be both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entury Gothic" pitchFamily="34" charset="0"/>
              </a:rPr>
              <a:t>quantitative and qualitative.</a:t>
            </a: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152400" y="3124200"/>
            <a:ext cx="41322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Century Gothic" pitchFamily="34" charset="0"/>
              </a:rPr>
              <a:t>Air Quality is a term that is constantly changing over time.  </a:t>
            </a:r>
          </a:p>
          <a:p>
            <a:endParaRPr lang="en-US" i="1">
              <a:latin typeface="Century Gothic" pitchFamily="34" charset="0"/>
            </a:endParaRPr>
          </a:p>
          <a:p>
            <a:r>
              <a:rPr lang="en-US" i="1">
                <a:latin typeface="Century Gothic" pitchFamily="34" charset="0"/>
              </a:rPr>
              <a:t>All of the various definitions seek to link and describe the relationship between various concentrations of pollutants in the air with the health of human beings.</a:t>
            </a:r>
          </a:p>
        </p:txBody>
      </p:sp>
      <p:pic>
        <p:nvPicPr>
          <p:cNvPr id="1536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2675" y="1524000"/>
            <a:ext cx="4022725" cy="5181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8"/>
          <p:cNvPicPr>
            <a:picLocks noChangeAspect="1"/>
          </p:cNvPicPr>
          <p:nvPr/>
        </p:nvPicPr>
        <p:blipFill>
          <a:blip r:embed="rId2"/>
          <a:srcRect b="14934"/>
          <a:stretch>
            <a:fillRect/>
          </a:stretch>
        </p:blipFill>
        <p:spPr bwMode="auto">
          <a:xfrm>
            <a:off x="0" y="728663"/>
            <a:ext cx="9144000" cy="612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pPr algn="l" eaLnBrk="1" hangingPunct="1"/>
            <a:r>
              <a:rPr lang="en-US" smtClean="0">
                <a:latin typeface="Century Gothic" pitchFamily="34" charset="0"/>
              </a:rPr>
              <a:t>What is Air Pollution?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62000"/>
            <a:ext cx="9144000" cy="2278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Century Gothic" pitchFamily="34" charset="0"/>
              </a:rPr>
              <a:t>“Airborne particles and gases occurring in concentrations that endanger the health and well-being of organisms or disrupt the orderly functioning of the environment.” – </a:t>
            </a:r>
            <a:r>
              <a:rPr lang="en-US" sz="2000" dirty="0" err="1">
                <a:solidFill>
                  <a:schemeClr val="bg1"/>
                </a:solidFill>
                <a:latin typeface="Century Gothic" pitchFamily="34" charset="0"/>
              </a:rPr>
              <a:t>Lutgens</a:t>
            </a:r>
            <a:r>
              <a:rPr lang="en-US" sz="2000" dirty="0">
                <a:solidFill>
                  <a:schemeClr val="bg1"/>
                </a:solidFill>
                <a:latin typeface="Century Gothic" pitchFamily="34" charset="0"/>
              </a:rPr>
              <a:t> and </a:t>
            </a:r>
            <a:r>
              <a:rPr lang="en-US" sz="2000" dirty="0" err="1">
                <a:solidFill>
                  <a:schemeClr val="bg1"/>
                </a:solidFill>
                <a:latin typeface="Century Gothic" pitchFamily="34" charset="0"/>
              </a:rPr>
              <a:t>Tarbuck</a:t>
            </a:r>
            <a:endParaRPr lang="en-US" sz="2000" dirty="0">
              <a:solidFill>
                <a:schemeClr val="bg1"/>
              </a:solidFill>
              <a:latin typeface="Century Gothic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Air pollutants are broken down into two categories: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i="1" dirty="0">
                <a:solidFill>
                  <a:schemeClr val="bg1"/>
                </a:solidFill>
                <a:latin typeface="Century Gothic" pitchFamily="34" charset="0"/>
              </a:rPr>
              <a:t>Primary Pollutants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i="1" dirty="0">
                <a:solidFill>
                  <a:schemeClr val="bg1"/>
                </a:solidFill>
                <a:latin typeface="Century Gothic" pitchFamily="34" charset="0"/>
              </a:rPr>
              <a:t>Secondary Pollutants</a:t>
            </a:r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4572000" y="6488113"/>
            <a:ext cx="4419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“Setting Sun at Ivry” Jean Guillaumin 1869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latin typeface="Century Gothic" pitchFamily="34" charset="0"/>
              </a:rPr>
              <a:t>Primary Pollutants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2097088"/>
            <a:ext cx="3581400" cy="23399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Anthropogenic: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Combustion Processes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Chemical Processes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Nuclear or Atomic Processes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Roasting, Heating and Refining Processes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Mining, Quarrying and Farming Processes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25" y="4437063"/>
            <a:ext cx="3581400" cy="233838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Natural: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Volcanoes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Breaking Seas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Pollens and </a:t>
            </a:r>
            <a:r>
              <a:rPr lang="en-US" dirty="0" err="1">
                <a:latin typeface="+mn-lt"/>
              </a:rPr>
              <a:t>Terpenes</a:t>
            </a:r>
            <a:endParaRPr lang="en-US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Fire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Blowing Dust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Bacteria and Viruses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0" y="9144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entury Gothic" pitchFamily="34" charset="0"/>
              </a:rPr>
              <a:t>Primary Pollutants are airborne particles that are emitted directly from identifiable sources. These tiny structures are known collectively as </a:t>
            </a:r>
            <a:r>
              <a:rPr lang="en-US" b="1">
                <a:latin typeface="Century Gothic" pitchFamily="34" charset="0"/>
              </a:rPr>
              <a:t>Particulate matter (PM). </a:t>
            </a:r>
            <a:r>
              <a:rPr lang="en-US">
                <a:latin typeface="Century Gothic" pitchFamily="34" charset="0"/>
              </a:rPr>
              <a:t>Once suspended in either air or water, the mixture of the two becomes known as an </a:t>
            </a:r>
            <a:r>
              <a:rPr lang="en-US" b="1">
                <a:latin typeface="Century Gothic" pitchFamily="34" charset="0"/>
              </a:rPr>
              <a:t>Aerosol</a:t>
            </a:r>
            <a:r>
              <a:rPr lang="en-US">
                <a:latin typeface="Century Gothic" pitchFamily="34" charset="0"/>
              </a:rPr>
              <a:t>.</a:t>
            </a: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114550"/>
            <a:ext cx="5334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635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latin typeface="Century Gothic" pitchFamily="34" charset="0"/>
              </a:rPr>
              <a:t>Airborne Particles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entury Gothic" pitchFamily="34" charset="0"/>
              </a:rPr>
              <a:t>The tiny structures being emitted by primary polluters are known collectively as </a:t>
            </a:r>
            <a:r>
              <a:rPr lang="en-US" b="1">
                <a:latin typeface="Century Gothic" pitchFamily="34" charset="0"/>
              </a:rPr>
              <a:t>Particulate Matter (PM). </a:t>
            </a:r>
            <a:r>
              <a:rPr lang="en-US">
                <a:latin typeface="Century Gothic" pitchFamily="34" charset="0"/>
              </a:rPr>
              <a:t>Once suspended in either air or water, the mixture of the two becomes known as an </a:t>
            </a:r>
            <a:r>
              <a:rPr lang="en-US" b="1">
                <a:latin typeface="Century Gothic" pitchFamily="34" charset="0"/>
              </a:rPr>
              <a:t>Aerosol</a:t>
            </a:r>
            <a:r>
              <a:rPr lang="en-US">
                <a:latin typeface="Century Gothic" pitchFamily="34" charset="0"/>
              </a:rPr>
              <a:t>.</a:t>
            </a: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0675" y="1762125"/>
            <a:ext cx="851852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latin typeface="Century Gothic" pitchFamily="34" charset="0"/>
              </a:rPr>
              <a:t>Secondary Pollutants</a:t>
            </a:r>
          </a:p>
        </p:txBody>
      </p: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0" y="9144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entury Gothic" pitchFamily="34" charset="0"/>
              </a:rPr>
              <a:t>Secondary Pollutants are not emitted directly into the air, but form in the atmosphere from reactions taking place between primary pollutants. 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76200" y="1676400"/>
            <a:ext cx="4495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SMOG (Smoke + Fog)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VOG (Volcanic + Smog)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Ground Level Ozone</a:t>
            </a:r>
          </a:p>
          <a:p>
            <a:pPr marL="285750" indent="-285750">
              <a:buFont typeface="Arial" charset="0"/>
              <a:buChar char="•"/>
            </a:pP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latin typeface="Century Gothic" pitchFamily="34" charset="0"/>
              </a:rPr>
              <a:t>Smog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17738" y="76200"/>
            <a:ext cx="6875462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latin typeface="Century Gothic" pitchFamily="34" charset="0"/>
              </a:rPr>
              <a:t>VOG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-22225" y="838200"/>
            <a:ext cx="3298825" cy="27432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sz="2400" smtClean="0">
                <a:latin typeface="Century Gothic" pitchFamily="34" charset="0"/>
              </a:rPr>
              <a:t>Volcanic Smog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76600" y="76200"/>
            <a:ext cx="57912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0"/>
            <a:ext cx="8229600" cy="73342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entury Gothic" pitchFamily="34" charset="0"/>
              </a:rPr>
              <a:t>Ozone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9063" y="4191000"/>
            <a:ext cx="4367212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8588" y="609600"/>
            <a:ext cx="4357687" cy="101600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Stratospheric Ozone: “GOOD” Ozone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</a:rPr>
              <a:t>Contains 90% of atmospheric ozone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</a:rPr>
              <a:t>Primary “Shield” for UV Radiation from Sun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</a:rPr>
              <a:t>Produced by UV rays interacting with Oxygen</a:t>
            </a:r>
          </a:p>
        </p:txBody>
      </p:sp>
      <p:pic>
        <p:nvPicPr>
          <p:cNvPr id="2355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0900" y="609600"/>
            <a:ext cx="4367213" cy="25860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3825" y="1752600"/>
            <a:ext cx="4357688" cy="2308225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Tropospheric Ozone: “Bad” Ozone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Other 10% of Atmospheric Ozone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Forms close to the ground when Hydrocarbons and Nitrogen Oxides react with sunlight.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Detrimental to human respiratory health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Slows and alters growth of many species of plants</a:t>
            </a:r>
          </a:p>
        </p:txBody>
      </p:sp>
      <p:pic>
        <p:nvPicPr>
          <p:cNvPr id="9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 l="2513" r="1418"/>
          <a:stretch>
            <a:fillRect/>
          </a:stretch>
        </p:blipFill>
        <p:spPr bwMode="auto">
          <a:xfrm>
            <a:off x="4676775" y="3613150"/>
            <a:ext cx="4368800" cy="30321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WA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SWAC_Template</Template>
  <TotalTime>826</TotalTime>
  <Words>636</Words>
  <Application>Microsoft Office PowerPoint</Application>
  <PresentationFormat>On-screen Show (4:3)</PresentationFormat>
  <Paragraphs>105</Paragraphs>
  <Slides>19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Kozuka Gothic Pr6N H</vt:lpstr>
      <vt:lpstr>SWAC_Template</vt:lpstr>
      <vt:lpstr>Slide 1</vt:lpstr>
      <vt:lpstr>What is “Air Quality”?</vt:lpstr>
      <vt:lpstr>What is Air Pollution? </vt:lpstr>
      <vt:lpstr>Primary Pollutants</vt:lpstr>
      <vt:lpstr>Airborne Particles</vt:lpstr>
      <vt:lpstr>Secondary Pollutants</vt:lpstr>
      <vt:lpstr>Smog</vt:lpstr>
      <vt:lpstr>VOG</vt:lpstr>
      <vt:lpstr>Ozone</vt:lpstr>
      <vt:lpstr>How are these pollutants spread?</vt:lpstr>
      <vt:lpstr>Mixing Depth/Height</vt:lpstr>
      <vt:lpstr>Quantity of Pollutants being emitted</vt:lpstr>
      <vt:lpstr>Measuring Air Quality</vt:lpstr>
      <vt:lpstr>Health Impacts of Air Pollution</vt:lpstr>
      <vt:lpstr>Air Pollution and Weather</vt:lpstr>
      <vt:lpstr>Slide 16</vt:lpstr>
      <vt:lpstr>Remote Sensing of Air Pollutants</vt:lpstr>
      <vt:lpstr>Satellite RS of Pollutants</vt:lpstr>
      <vt:lpstr>Further information</vt:lpstr>
    </vt:vector>
  </TitlesOfParts>
  <Company>University of Vermont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Koopman</dc:creator>
  <cp:lastModifiedBy>Lesley-Ann Dupigny-Giroux</cp:lastModifiedBy>
  <cp:revision>27</cp:revision>
  <dcterms:created xsi:type="dcterms:W3CDTF">2010-10-29T18:58:37Z</dcterms:created>
  <dcterms:modified xsi:type="dcterms:W3CDTF">2011-04-23T21:22:16Z</dcterms:modified>
</cp:coreProperties>
</file>