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395" r:id="rId2"/>
    <p:sldId id="365" r:id="rId3"/>
    <p:sldId id="520" r:id="rId4"/>
    <p:sldId id="386" r:id="rId5"/>
    <p:sldId id="375" r:id="rId6"/>
    <p:sldId id="388" r:id="rId7"/>
    <p:sldId id="389" r:id="rId8"/>
    <p:sldId id="467" r:id="rId9"/>
    <p:sldId id="468" r:id="rId10"/>
    <p:sldId id="424" r:id="rId11"/>
    <p:sldId id="420" r:id="rId12"/>
    <p:sldId id="509" r:id="rId13"/>
    <p:sldId id="505" r:id="rId14"/>
    <p:sldId id="491" r:id="rId15"/>
    <p:sldId id="443" r:id="rId16"/>
    <p:sldId id="425" r:id="rId17"/>
    <p:sldId id="405" r:id="rId18"/>
    <p:sldId id="487" r:id="rId19"/>
    <p:sldId id="426" r:id="rId20"/>
    <p:sldId id="409" r:id="rId21"/>
    <p:sldId id="410" r:id="rId22"/>
    <p:sldId id="486" r:id="rId23"/>
    <p:sldId id="407" r:id="rId24"/>
    <p:sldId id="496" r:id="rId25"/>
    <p:sldId id="495" r:id="rId26"/>
    <p:sldId id="498" r:id="rId27"/>
    <p:sldId id="372" r:id="rId28"/>
    <p:sldId id="526" r:id="rId29"/>
    <p:sldId id="524" r:id="rId30"/>
    <p:sldId id="525" r:id="rId31"/>
    <p:sldId id="521" r:id="rId32"/>
    <p:sldId id="499" r:id="rId33"/>
    <p:sldId id="458" r:id="rId34"/>
    <p:sldId id="510" r:id="rId35"/>
    <p:sldId id="448" r:id="rId36"/>
    <p:sldId id="516" r:id="rId37"/>
    <p:sldId id="464" r:id="rId38"/>
    <p:sldId id="457" r:id="rId39"/>
    <p:sldId id="519" r:id="rId40"/>
    <p:sldId id="449" r:id="rId41"/>
    <p:sldId id="378" r:id="rId42"/>
    <p:sldId id="502" r:id="rId43"/>
    <p:sldId id="50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FF"/>
    <a:srgbClr val="3399FF"/>
    <a:srgbClr val="FF99FF"/>
    <a:srgbClr val="FFFFFF"/>
    <a:srgbClr val="7F7F7F"/>
    <a:srgbClr val="541EB4"/>
    <a:srgbClr val="F2F2F2"/>
    <a:srgbClr val="FDEADA"/>
    <a:srgbClr val="99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6" autoAdjust="0"/>
    <p:restoredTop sz="79034" autoAdjust="0"/>
  </p:normalViewPr>
  <p:slideViewPr>
    <p:cSldViewPr snapToGrid="0">
      <p:cViewPr>
        <p:scale>
          <a:sx n="50" d="100"/>
          <a:sy n="50" d="100"/>
        </p:scale>
        <p:origin x="-888" y="-7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138"/>
    </p:cViewPr>
  </p:sorter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4611870513795631"/>
          <c:y val="2.9757036468002481E-2"/>
          <c:w val="0.70774582520274665"/>
          <c:h val="0.70491803278688792"/>
        </c:manualLayout>
      </c:layout>
      <c:scatterChart>
        <c:scatterStyle val="smoothMarker"/>
        <c:ser>
          <c:idx val="0"/>
          <c:order val="0"/>
          <c:tx>
            <c:strRef>
              <c:f>Sheet1!$A$2</c:f>
              <c:strCache>
                <c:ptCount val="1"/>
                <c:pt idx="0">
                  <c:v>Rural</c:v>
                </c:pt>
              </c:strCache>
            </c:strRef>
          </c:tx>
          <c:spPr>
            <a:ln w="41916">
              <a:solidFill>
                <a:srgbClr val="000000"/>
              </a:solidFill>
              <a:prstDash val="solid"/>
            </a:ln>
          </c:spPr>
          <c:marker>
            <c:symbol val="none"/>
          </c:marker>
          <c:xVal>
            <c:numRef>
              <c:f>Sheet1!$B$1:$J$1</c:f>
              <c:numCache>
                <c:formatCode>General</c:formatCode>
                <c:ptCount val="9"/>
                <c:pt idx="0">
                  <c:v>0</c:v>
                </c:pt>
                <c:pt idx="1">
                  <c:v>10</c:v>
                </c:pt>
                <c:pt idx="2">
                  <c:v>15</c:v>
                </c:pt>
                <c:pt idx="3">
                  <c:v>20</c:v>
                </c:pt>
                <c:pt idx="4">
                  <c:v>25</c:v>
                </c:pt>
                <c:pt idx="5">
                  <c:v>30</c:v>
                </c:pt>
                <c:pt idx="6">
                  <c:v>40</c:v>
                </c:pt>
                <c:pt idx="7">
                  <c:v>60</c:v>
                </c:pt>
                <c:pt idx="8">
                  <c:v>80</c:v>
                </c:pt>
              </c:numCache>
            </c:numRef>
          </c:xVal>
          <c:yVal>
            <c:numRef>
              <c:f>Sheet1!$B$2:$J$2</c:f>
              <c:numCache>
                <c:formatCode>General</c:formatCode>
                <c:ptCount val="9"/>
                <c:pt idx="0">
                  <c:v>5</c:v>
                </c:pt>
                <c:pt idx="1">
                  <c:v>6</c:v>
                </c:pt>
                <c:pt idx="2">
                  <c:v>9</c:v>
                </c:pt>
                <c:pt idx="3">
                  <c:v>17</c:v>
                </c:pt>
                <c:pt idx="4">
                  <c:v>23</c:v>
                </c:pt>
                <c:pt idx="5">
                  <c:v>20</c:v>
                </c:pt>
                <c:pt idx="6">
                  <c:v>11</c:v>
                </c:pt>
                <c:pt idx="7">
                  <c:v>6</c:v>
                </c:pt>
                <c:pt idx="8">
                  <c:v>5</c:v>
                </c:pt>
              </c:numCache>
            </c:numRef>
          </c:yVal>
          <c:smooth val="1"/>
        </c:ser>
        <c:ser>
          <c:idx val="1"/>
          <c:order val="1"/>
          <c:tx>
            <c:strRef>
              <c:f>Sheet1!$A$3</c:f>
              <c:strCache>
                <c:ptCount val="1"/>
                <c:pt idx="0">
                  <c:v>Urban</c:v>
                </c:pt>
              </c:strCache>
            </c:strRef>
          </c:tx>
          <c:spPr>
            <a:ln w="41916">
              <a:solidFill>
                <a:srgbClr val="993300"/>
              </a:solidFill>
              <a:prstDash val="sysDash"/>
            </a:ln>
          </c:spPr>
          <c:marker>
            <c:symbol val="none"/>
          </c:marker>
          <c:xVal>
            <c:numRef>
              <c:f>Sheet1!$B$1:$J$1</c:f>
              <c:numCache>
                <c:formatCode>General</c:formatCode>
                <c:ptCount val="9"/>
                <c:pt idx="0">
                  <c:v>0</c:v>
                </c:pt>
                <c:pt idx="1">
                  <c:v>10</c:v>
                </c:pt>
                <c:pt idx="2">
                  <c:v>15</c:v>
                </c:pt>
                <c:pt idx="3">
                  <c:v>20</c:v>
                </c:pt>
                <c:pt idx="4">
                  <c:v>25</c:v>
                </c:pt>
                <c:pt idx="5">
                  <c:v>30</c:v>
                </c:pt>
                <c:pt idx="6">
                  <c:v>40</c:v>
                </c:pt>
                <c:pt idx="7">
                  <c:v>60</c:v>
                </c:pt>
                <c:pt idx="8">
                  <c:v>80</c:v>
                </c:pt>
              </c:numCache>
            </c:numRef>
          </c:xVal>
          <c:yVal>
            <c:numRef>
              <c:f>Sheet1!$B$3:$J$3</c:f>
              <c:numCache>
                <c:formatCode>General</c:formatCode>
                <c:ptCount val="9"/>
                <c:pt idx="0">
                  <c:v>1</c:v>
                </c:pt>
                <c:pt idx="1">
                  <c:v>6</c:v>
                </c:pt>
                <c:pt idx="2">
                  <c:v>18</c:v>
                </c:pt>
                <c:pt idx="3">
                  <c:v>47</c:v>
                </c:pt>
                <c:pt idx="4">
                  <c:v>25</c:v>
                </c:pt>
                <c:pt idx="5">
                  <c:v>10</c:v>
                </c:pt>
                <c:pt idx="6">
                  <c:v>3</c:v>
                </c:pt>
                <c:pt idx="7">
                  <c:v>1</c:v>
                </c:pt>
                <c:pt idx="8">
                  <c:v>1</c:v>
                </c:pt>
              </c:numCache>
            </c:numRef>
          </c:yVal>
          <c:smooth val="1"/>
        </c:ser>
        <c:axId val="156463488"/>
        <c:axId val="156465024"/>
      </c:scatterChart>
      <c:valAx>
        <c:axId val="156463488"/>
        <c:scaling>
          <c:orientation val="minMax"/>
          <c:max val="80"/>
        </c:scaling>
        <c:delete val="1"/>
        <c:axPos val="b"/>
        <c:numFmt formatCode="General" sourceLinked="1"/>
        <c:minorTickMark val="out"/>
        <c:tickLblPos val="nextTo"/>
        <c:crossAx val="156465024"/>
        <c:crosses val="autoZero"/>
        <c:crossBetween val="midCat"/>
        <c:majorUnit val="20"/>
        <c:minorUnit val="10"/>
      </c:valAx>
      <c:valAx>
        <c:axId val="156465024"/>
        <c:scaling>
          <c:orientation val="minMax"/>
          <c:min val="0"/>
        </c:scaling>
        <c:axPos val="l"/>
        <c:title>
          <c:tx>
            <c:rich>
              <a:bodyPr/>
              <a:lstStyle/>
              <a:p>
                <a:pPr>
                  <a:defRPr sz="1600" b="0" i="0" u="none" strike="noStrike" baseline="0">
                    <a:solidFill>
                      <a:srgbClr val="000000"/>
                    </a:solidFill>
                    <a:latin typeface="Tahoma"/>
                    <a:ea typeface="Tahoma"/>
                    <a:cs typeface="Tahoma"/>
                  </a:defRPr>
                </a:pPr>
                <a:r>
                  <a:rPr lang="en-US" sz="1600"/>
                  <a:t>Stream Flow (cfs)</a:t>
                </a:r>
              </a:p>
            </c:rich>
          </c:tx>
          <c:layout>
            <c:manualLayout>
              <c:xMode val="edge"/>
              <c:yMode val="edge"/>
              <c:x val="5.4148190467099851E-2"/>
              <c:y val="0.11004946386365591"/>
            </c:manualLayout>
          </c:layout>
          <c:spPr>
            <a:noFill/>
            <a:ln w="27944">
              <a:noFill/>
            </a:ln>
          </c:spPr>
        </c:title>
        <c:numFmt formatCode="General" sourceLinked="1"/>
        <c:minorTickMark val="out"/>
        <c:tickLblPos val="nextTo"/>
        <c:spPr>
          <a:ln w="13972">
            <a:solidFill>
              <a:srgbClr val="000000"/>
            </a:solidFill>
            <a:prstDash val="solid"/>
          </a:ln>
        </c:spPr>
        <c:txPr>
          <a:bodyPr rot="0" vert="horz"/>
          <a:lstStyle/>
          <a:p>
            <a:pPr>
              <a:defRPr sz="1600" b="0" i="0" u="none" strike="noStrike" baseline="0">
                <a:solidFill>
                  <a:srgbClr val="000000"/>
                </a:solidFill>
                <a:latin typeface="Tahoma"/>
                <a:ea typeface="Tahoma"/>
                <a:cs typeface="Tahoma"/>
              </a:defRPr>
            </a:pPr>
            <a:endParaRPr lang="en-US"/>
          </a:p>
        </c:txPr>
        <c:crossAx val="156463488"/>
        <c:crosses val="autoZero"/>
        <c:crossBetween val="midCat"/>
        <c:majorUnit val="10"/>
        <c:minorUnit val="5"/>
      </c:valAx>
      <c:spPr>
        <a:noFill/>
        <a:ln w="13972">
          <a:solidFill>
            <a:srgbClr val="000000"/>
          </a:solidFill>
          <a:prstDash val="solid"/>
        </a:ln>
      </c:spPr>
    </c:plotArea>
    <c:plotVisOnly val="1"/>
    <c:dispBlanksAs val="gap"/>
  </c:chart>
  <c:spPr>
    <a:noFill/>
    <a:ln>
      <a:noFill/>
    </a:ln>
  </c:spPr>
  <c:txPr>
    <a:bodyPr/>
    <a:lstStyle/>
    <a:p>
      <a:pPr>
        <a:defRPr sz="2640" b="0" i="0" u="none" strike="noStrike" baseline="0">
          <a:solidFill>
            <a:srgbClr val="000000"/>
          </a:solidFill>
          <a:latin typeface="Tahoma"/>
          <a:ea typeface="Tahoma"/>
          <a:cs typeface="Tahoma"/>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0.36994</cdr:x>
      <cdr:y>0.77784</cdr:y>
    </cdr:from>
    <cdr:to>
      <cdr:x>0.77746</cdr:x>
      <cdr:y>0.89938</cdr:y>
    </cdr:to>
    <cdr:sp macro="" textlink="">
      <cdr:nvSpPr>
        <cdr:cNvPr id="2" name="TextBox 1"/>
        <cdr:cNvSpPr txBox="1"/>
      </cdr:nvSpPr>
      <cdr:spPr>
        <a:xfrm xmlns:a="http://schemas.openxmlformats.org/drawingml/2006/main">
          <a:off x="1500555" y="1875692"/>
          <a:ext cx="1652953" cy="29307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1600" b="0" dirty="0" smtClean="0">
              <a:latin typeface="Tahoma" pitchFamily="34" charset="0"/>
              <a:cs typeface="Tahoma" pitchFamily="34" charset="0"/>
            </a:rPr>
            <a:t>Time</a:t>
          </a:r>
          <a:endParaRPr lang="en-US" sz="1600" b="0" dirty="0">
            <a:latin typeface="Tahoma" pitchFamily="34" charset="0"/>
            <a:cs typeface="Tahoma"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5814C7-CBD7-4F34-8E79-8DA2B867B937}" type="datetimeFigureOut">
              <a:rPr lang="en-US" smtClean="0"/>
              <a:pPr/>
              <a:t>7/24/2012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2B9185-73F1-414A-9342-074E3304DAA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8F99E2-F5E1-402F-B744-30617764DFB1}" type="datetimeFigureOut">
              <a:rPr lang="en-US" smtClean="0"/>
              <a:pPr/>
              <a:t>7/24/2012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09A94A-8276-4F60-BEB0-20D855C2038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Strea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en.wikipedia.org/wiki/Flood" TargetMode="External"/><Relationship Id="rId4" Type="http://schemas.openxmlformats.org/officeDocument/2006/relationships/hyperlink" Target="http://en.wikipedia.org/wiki/Riv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Stream"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en.wikipedia.org/wiki/Flood" TargetMode="External"/><Relationship Id="rId4" Type="http://schemas.openxmlformats.org/officeDocument/2006/relationships/hyperlink" Target="http://en.wikipedia.org/wiki/Rive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Stream" TargetMode="External"/><Relationship Id="rId7" Type="http://schemas.openxmlformats.org/officeDocument/2006/relationships/hyperlink" Target="http://en.wikipedia.org/wiki/Bed_loa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Gravel" TargetMode="External"/><Relationship Id="rId5" Type="http://schemas.openxmlformats.org/officeDocument/2006/relationships/hyperlink" Target="http://en.wikipedia.org/wiki/Riffle" TargetMode="External"/><Relationship Id="rId4" Type="http://schemas.openxmlformats.org/officeDocument/2006/relationships/hyperlink" Target="http://en.wikipedia.org/wiki/Sedi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n.wikipedia.org/wiki/Soi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en.wikipedia.org/wiki/Alluvium#cite_note-0" TargetMode="External"/><Relationship Id="rId4" Type="http://schemas.openxmlformats.org/officeDocument/2006/relationships/hyperlink" Target="http://en.wikipedia.org/wiki/Sedimen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Fluvial geomorphology -the examination of the processes that operate in river systems that define their physical properties and the landforms which they create or have created</a:t>
            </a:r>
          </a:p>
        </p:txBody>
      </p:sp>
      <p:sp>
        <p:nvSpPr>
          <p:cNvPr id="4" name="Slide Number Placeholder 3"/>
          <p:cNvSpPr>
            <a:spLocks noGrp="1"/>
          </p:cNvSpPr>
          <p:nvPr>
            <p:ph type="sldNum" sz="quarter" idx="10"/>
          </p:nvPr>
        </p:nvSpPr>
        <p:spPr/>
        <p:txBody>
          <a:bodyPr/>
          <a:lstStyle/>
          <a:p>
            <a:fld id="{3409A94A-8276-4F60-BEB0-20D855C2038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7931AEC-3A5D-43DC-98DA-78CAF4CB621D}" type="slidenum">
              <a:rPr lang="en-US"/>
              <a:pPr/>
              <a:t>11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p:spPr>
        <p:txBody>
          <a:bodyPr lIns="91433" tIns="45716" rIns="91433" bIns="45716"/>
          <a:lstStyle/>
          <a:p>
            <a:pPr eaLnBrk="1" hangingPunct="1"/>
            <a:r>
              <a:rPr lang="en-US" dirty="0" smtClean="0">
                <a:latin typeface="Bookman Old Style" pitchFamily="18" charset="0"/>
              </a:rPr>
              <a:t>Streams</a:t>
            </a:r>
            <a:r>
              <a:rPr lang="en-US" baseline="0" dirty="0" smtClean="0">
                <a:latin typeface="Bookman Old Style" pitchFamily="18" charset="0"/>
              </a:rPr>
              <a:t> are dynamic phenomena continually adjusting to changing watershed inputs.</a:t>
            </a:r>
          </a:p>
          <a:p>
            <a:pPr eaLnBrk="1" hangingPunct="1"/>
            <a:endParaRPr lang="en-US" dirty="0" smtClean="0">
              <a:latin typeface="Bookman Old Style" pitchFamily="18" charset="0"/>
            </a:endParaRPr>
          </a:p>
          <a:p>
            <a:pPr eaLnBrk="1" hangingPunct="1"/>
            <a:r>
              <a:rPr lang="en-US" dirty="0" smtClean="0">
                <a:latin typeface="Bookman Old Style" pitchFamily="18" charset="0"/>
              </a:rPr>
              <a:t>This four-dimensional framework, found on page 1</a:t>
            </a:r>
            <a:r>
              <a:rPr lang="en-US" baseline="0" dirty="0" smtClean="0">
                <a:latin typeface="Bookman Old Style" pitchFamily="18" charset="0"/>
              </a:rPr>
              <a:t> </a:t>
            </a:r>
            <a:r>
              <a:rPr lang="en-US" dirty="0" smtClean="0">
                <a:latin typeface="Bookman Old Style" pitchFamily="18" charset="0"/>
              </a:rPr>
              <a:t>of the noted SCR publication offers a good starting point for examining stream corridors….</a:t>
            </a:r>
          </a:p>
          <a:p>
            <a:pPr eaLnBrk="1" hangingPunct="1"/>
            <a:r>
              <a:rPr lang="en-US" dirty="0" smtClean="0">
                <a:latin typeface="Symbol" pitchFamily="18" charset="2"/>
              </a:rPr>
              <a:t>·  </a:t>
            </a:r>
            <a:r>
              <a:rPr lang="en-US" dirty="0" smtClean="0">
                <a:latin typeface="Bookman Old Style" pitchFamily="18" charset="0"/>
              </a:rPr>
              <a:t>the physical structure of stream corridors is formed by the movement of water, materials, energy, and organisms within this multidimensional framework,</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latin typeface="Symbol" pitchFamily="18" charset="2"/>
              </a:rPr>
              <a:t>· </a:t>
            </a:r>
            <a:r>
              <a:rPr lang="en-US" dirty="0" smtClean="0">
                <a:latin typeface="Bookman Old Style" pitchFamily="18" charset="0"/>
              </a:rPr>
              <a:t>lateral and vertical movements of water, materials, energy, and organisms also influence the character of stream corridors,</a:t>
            </a:r>
          </a:p>
          <a:p>
            <a:pPr eaLnBrk="1" hangingPunct="1">
              <a:buFont typeface="Arial" pitchFamily="34" charset="0"/>
              <a:buChar char="•"/>
            </a:pPr>
            <a:r>
              <a:rPr lang="en-US" dirty="0" smtClean="0">
                <a:latin typeface="Symbol" pitchFamily="18" charset="2"/>
              </a:rPr>
              <a:t> </a:t>
            </a:r>
            <a:r>
              <a:rPr lang="en-US" dirty="0" smtClean="0">
                <a:latin typeface="Bookman Old Style" pitchFamily="18" charset="0"/>
              </a:rPr>
              <a:t>the </a:t>
            </a:r>
            <a:r>
              <a:rPr lang="en-US" dirty="0" smtClean="0">
                <a:latin typeface="Bookman Old Style" pitchFamily="18" charset="0"/>
              </a:rPr>
              <a:t>longitudinal dimension or the stream as it flows from headwaters to mouth,</a:t>
            </a:r>
          </a:p>
          <a:p>
            <a:pPr eaLnBrk="1" hangingPunct="1"/>
            <a:r>
              <a:rPr lang="en-US" dirty="0" smtClean="0">
                <a:latin typeface="Symbol" pitchFamily="18" charset="2"/>
              </a:rPr>
              <a:t>·  </a:t>
            </a:r>
            <a:r>
              <a:rPr lang="en-US" dirty="0" smtClean="0">
                <a:latin typeface="Bookman Old Style" pitchFamily="18" charset="0"/>
              </a:rPr>
              <a:t>time </a:t>
            </a:r>
            <a:r>
              <a:rPr lang="en-US" dirty="0" smtClean="0">
                <a:latin typeface="Bookman Old Style" pitchFamily="18" charset="0"/>
              </a:rPr>
              <a:t>dimension because stream corridors are constantly changing over </a:t>
            </a:r>
            <a:r>
              <a:rPr lang="en-US" dirty="0" smtClean="0">
                <a:latin typeface="Bookman Old Style" pitchFamily="18" charset="0"/>
              </a:rPr>
              <a:t>time (a single</a:t>
            </a:r>
            <a:r>
              <a:rPr lang="en-US" baseline="0" dirty="0" smtClean="0">
                <a:latin typeface="Bookman Old Style" pitchFamily="18" charset="0"/>
              </a:rPr>
              <a:t> storm event, year, decade, centuries)</a:t>
            </a:r>
            <a:endParaRPr lang="en-US" dirty="0" smtClean="0">
              <a:latin typeface="Bookman Old Style"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Erosion</a:t>
            </a:r>
            <a:r>
              <a:rPr lang="en-US" baseline="0" dirty="0" smtClean="0"/>
              <a:t> vs. deposition</a:t>
            </a:r>
          </a:p>
          <a:p>
            <a:r>
              <a:rPr lang="en-US" baseline="0" dirty="0" smtClean="0"/>
              <a:t>Planform change (sinuosity, width, location)</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Leads to shallower or deeper channels. Varies by reach and over time. </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3A499-214A-4425-8939-1CDF25318723}" type="slidenum">
              <a:rPr lang="en-US"/>
              <a:pPr/>
              <a:t>14</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pPr eaLnBrk="1" hangingPunct="1"/>
            <a:r>
              <a:rPr lang="en-US" dirty="0" smtClean="0">
                <a:latin typeface="Bookman Old Style" pitchFamily="18" charset="0"/>
              </a:rPr>
              <a:t>“The overall longitudinal profile of most streams can be roughly divided into three zones</a:t>
            </a:r>
          </a:p>
          <a:p>
            <a:pPr eaLnBrk="1" hangingPunct="1"/>
            <a:r>
              <a:rPr lang="en-US" dirty="0" smtClean="0">
                <a:latin typeface="Symbol" pitchFamily="18" charset="2"/>
              </a:rPr>
              <a:t>·  </a:t>
            </a:r>
            <a:r>
              <a:rPr lang="en-US" dirty="0" smtClean="0">
                <a:latin typeface="Bookman Old Style" pitchFamily="18" charset="0"/>
              </a:rPr>
              <a:t>zone 1, the </a:t>
            </a:r>
            <a:r>
              <a:rPr lang="en-US" b="1" i="1" dirty="0" smtClean="0">
                <a:latin typeface="Bookman Old Style" pitchFamily="18" charset="0"/>
              </a:rPr>
              <a:t>headwaters</a:t>
            </a:r>
            <a:r>
              <a:rPr lang="en-US" dirty="0" smtClean="0">
                <a:latin typeface="Bookman Old Style" pitchFamily="18" charset="0"/>
              </a:rPr>
              <a:t>, which has the </a:t>
            </a:r>
            <a:r>
              <a:rPr lang="en-US" b="1" dirty="0" smtClean="0">
                <a:latin typeface="Bookman Old Style" pitchFamily="18" charset="0"/>
              </a:rPr>
              <a:t>steepest grade</a:t>
            </a:r>
            <a:r>
              <a:rPr lang="en-US" dirty="0" smtClean="0">
                <a:latin typeface="Bookman Old Style" pitchFamily="18" charset="0"/>
              </a:rPr>
              <a:t>,</a:t>
            </a:r>
          </a:p>
          <a:p>
            <a:pPr lvl="1" eaLnBrk="1" hangingPunct="1"/>
            <a:r>
              <a:rPr lang="en-US" dirty="0" smtClean="0">
                <a:latin typeface="Symbol" pitchFamily="18" charset="2"/>
              </a:rPr>
              <a:t>- </a:t>
            </a:r>
            <a:r>
              <a:rPr lang="en-US" dirty="0" smtClean="0">
                <a:latin typeface="Bookman Old Style" pitchFamily="18" charset="0"/>
              </a:rPr>
              <a:t>sediment is eroded from the watershed and most of the finer particles are moved downstream,</a:t>
            </a:r>
          </a:p>
          <a:p>
            <a:pPr eaLnBrk="1" hangingPunct="1"/>
            <a:r>
              <a:rPr lang="en-US" dirty="0" smtClean="0">
                <a:latin typeface="Symbol" pitchFamily="18" charset="2"/>
              </a:rPr>
              <a:t>·  </a:t>
            </a:r>
            <a:r>
              <a:rPr lang="en-US" dirty="0" smtClean="0">
                <a:latin typeface="Bookman Old Style" pitchFamily="18" charset="0"/>
              </a:rPr>
              <a:t>zone 2, the</a:t>
            </a:r>
            <a:r>
              <a:rPr lang="en-US" i="1" dirty="0" smtClean="0">
                <a:latin typeface="Bookman Old Style" pitchFamily="18" charset="0"/>
              </a:rPr>
              <a:t> </a:t>
            </a:r>
            <a:r>
              <a:rPr lang="en-US" b="1" i="1" dirty="0" smtClean="0">
                <a:latin typeface="Bookman Old Style" pitchFamily="18" charset="0"/>
              </a:rPr>
              <a:t>transfer</a:t>
            </a:r>
            <a:r>
              <a:rPr lang="en-US" b="1" dirty="0" smtClean="0">
                <a:latin typeface="Bookman Old Style" pitchFamily="18" charset="0"/>
              </a:rPr>
              <a:t> </a:t>
            </a:r>
            <a:r>
              <a:rPr lang="en-US" b="1" i="1" dirty="0" smtClean="0">
                <a:latin typeface="Bookman Old Style" pitchFamily="18" charset="0"/>
              </a:rPr>
              <a:t>zone</a:t>
            </a:r>
            <a:r>
              <a:rPr lang="en-US" dirty="0" smtClean="0">
                <a:latin typeface="Bookman Old Style" pitchFamily="18" charset="0"/>
              </a:rPr>
              <a:t>, receives some of the eroded material,</a:t>
            </a:r>
          </a:p>
          <a:p>
            <a:pPr lvl="1" eaLnBrk="1" hangingPunct="1"/>
            <a:r>
              <a:rPr lang="en-US" dirty="0" smtClean="0">
                <a:latin typeface="Symbol" pitchFamily="18" charset="2"/>
              </a:rPr>
              <a:t>- </a:t>
            </a:r>
            <a:r>
              <a:rPr lang="en-US" dirty="0" smtClean="0">
                <a:latin typeface="Bookman Old Style" pitchFamily="18" charset="0"/>
              </a:rPr>
              <a:t>usually characterized by wide floodplains and meandering channel patterns,</a:t>
            </a:r>
          </a:p>
          <a:p>
            <a:pPr eaLnBrk="1" hangingPunct="1"/>
            <a:r>
              <a:rPr lang="en-US" dirty="0" smtClean="0">
                <a:latin typeface="Symbol" pitchFamily="18" charset="2"/>
              </a:rPr>
              <a:t>·  </a:t>
            </a:r>
            <a:r>
              <a:rPr lang="en-US" dirty="0" smtClean="0">
                <a:latin typeface="Bookman Old Style" pitchFamily="18" charset="0"/>
              </a:rPr>
              <a:t>zone 3, the primary </a:t>
            </a:r>
            <a:r>
              <a:rPr lang="en-US" b="1" i="1" dirty="0" smtClean="0">
                <a:latin typeface="Bookman Old Style" pitchFamily="18" charset="0"/>
              </a:rPr>
              <a:t>depositional zone</a:t>
            </a:r>
            <a:r>
              <a:rPr lang="en-US" dirty="0" smtClean="0">
                <a:latin typeface="Bookman Old Style" pitchFamily="18" charset="0"/>
              </a:rPr>
              <a:t>, is where the stream begins to meander slowly across a </a:t>
            </a:r>
            <a:r>
              <a:rPr lang="en-US" b="1" dirty="0" smtClean="0">
                <a:latin typeface="Bookman Old Style" pitchFamily="18" charset="0"/>
              </a:rPr>
              <a:t>broad, nearly flat valley </a:t>
            </a:r>
            <a:r>
              <a:rPr lang="en-US" dirty="0" smtClean="0">
                <a:latin typeface="Bookman Old Style" pitchFamily="18" charset="0"/>
              </a:rPr>
              <a:t>near its mouth,</a:t>
            </a:r>
          </a:p>
          <a:p>
            <a:pPr eaLnBrk="1" hangingPunct="1"/>
            <a:r>
              <a:rPr lang="en-US" dirty="0" smtClean="0">
                <a:latin typeface="Symbol" pitchFamily="18" charset="2"/>
              </a:rPr>
              <a:t>·  </a:t>
            </a:r>
            <a:r>
              <a:rPr lang="en-US" dirty="0" smtClean="0">
                <a:latin typeface="Bookman Old Style" pitchFamily="18" charset="0"/>
              </a:rPr>
              <a:t>it should be noted that these zones, while conceptual, are applicable to watersheds with relatively little relief from the headwaters to the mouth,</a:t>
            </a:r>
          </a:p>
          <a:p>
            <a:pPr eaLnBrk="1" hangingPunct="1">
              <a:buFont typeface="Symbol"/>
              <a:buChar char="·"/>
            </a:pPr>
            <a:r>
              <a:rPr lang="en-US" dirty="0" smtClean="0">
                <a:latin typeface="Bookman Old Style" pitchFamily="18" charset="0"/>
              </a:rPr>
              <a:t>although erosion, transfer, and deposition occur in all zones, this zone concept focuses on the most dominant process.”</a:t>
            </a:r>
          </a:p>
          <a:p>
            <a:pPr eaLnBrk="1" hangingPunct="1">
              <a:buFont typeface="Symbol"/>
              <a:buChar char="·"/>
            </a:pPr>
            <a:endParaRPr lang="en-US" dirty="0" smtClean="0">
              <a:latin typeface="Bookman Old Style" pitchFamily="18" charset="0"/>
            </a:endParaRPr>
          </a:p>
          <a:p>
            <a:pPr eaLnBrk="1" hangingPunct="1">
              <a:buFont typeface="Symbol"/>
              <a:buChar char="·"/>
            </a:pPr>
            <a:endParaRPr lang="en-US" dirty="0" smtClean="0">
              <a:latin typeface="Bookman Old Style"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A090CA0-5C3F-4012-86B1-669977F1E2D5}" type="slidenum">
              <a:rPr lang="en-US"/>
              <a:pPr/>
              <a:t>15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Arial" pitchFamily="34" charset="0"/>
              <a:buChar char="•"/>
            </a:pPr>
            <a:r>
              <a:rPr lang="en-US" dirty="0" smtClean="0">
                <a:latin typeface="Bookman Old Style" pitchFamily="18" charset="0"/>
              </a:rPr>
              <a:t>The </a:t>
            </a:r>
            <a:r>
              <a:rPr lang="en-US" dirty="0" smtClean="0">
                <a:latin typeface="Bookman Old Style" pitchFamily="18" charset="0"/>
              </a:rPr>
              <a:t>stream channel begins at the highest point of a bank or </a:t>
            </a:r>
            <a:r>
              <a:rPr lang="en-US" i="1" dirty="0" smtClean="0">
                <a:latin typeface="Bookman Old Style" pitchFamily="18" charset="0"/>
              </a:rPr>
              <a:t>scarp</a:t>
            </a:r>
            <a:r>
              <a:rPr lang="en-US" dirty="0" smtClean="0">
                <a:latin typeface="Bookman Old Style" pitchFamily="18" charset="0"/>
              </a:rPr>
              <a:t> and extends down to the deepest point in the stream or </a:t>
            </a:r>
            <a:r>
              <a:rPr lang="en-US" i="1" dirty="0" err="1" smtClean="0">
                <a:latin typeface="Bookman Old Style" pitchFamily="18" charset="0"/>
              </a:rPr>
              <a:t>thalweg</a:t>
            </a:r>
            <a:r>
              <a:rPr lang="en-US" dirty="0" smtClean="0">
                <a:latin typeface="Bookman Old Style" pitchFamily="18" charset="0"/>
              </a:rPr>
              <a:t>, across the stream bottom or </a:t>
            </a:r>
            <a:r>
              <a:rPr lang="en-US" i="1" dirty="0" smtClean="0">
                <a:latin typeface="Bookman Old Style" pitchFamily="18" charset="0"/>
              </a:rPr>
              <a:t>streambed</a:t>
            </a:r>
            <a:r>
              <a:rPr lang="en-US" dirty="0" smtClean="0">
                <a:latin typeface="Bookman Old Style" pitchFamily="18" charset="0"/>
              </a:rPr>
              <a:t> and up to the highest point on the opposite bank</a:t>
            </a:r>
            <a:r>
              <a:rPr lang="en-US" dirty="0" smtClean="0">
                <a:latin typeface="Bookman Old Style" pitchFamily="18" charset="0"/>
              </a:rPr>
              <a:t>….</a:t>
            </a:r>
          </a:p>
          <a:p>
            <a:pPr eaLnBrk="1" hangingPunct="1">
              <a:buFont typeface="Arial" pitchFamily="34" charset="0"/>
              <a:buChar char="•"/>
            </a:pPr>
            <a:r>
              <a:rPr lang="en-US" dirty="0" smtClean="0">
                <a:latin typeface="Bookman Old Style" pitchFamily="18" charset="0"/>
              </a:rPr>
              <a:t>Bank orientation</a:t>
            </a:r>
            <a:r>
              <a:rPr lang="en-US" baseline="0" dirty="0" smtClean="0">
                <a:latin typeface="Bookman Old Style" pitchFamily="18" charset="0"/>
              </a:rPr>
              <a:t> – imagine paddling down the stream with the left bank on your left and the right bank to your right.</a:t>
            </a:r>
            <a:endParaRPr lang="en-US" dirty="0" smtClean="0">
              <a:latin typeface="Bookman Old Style" pitchFamily="18" charset="0"/>
            </a:endParaRP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Although</a:t>
            </a:r>
            <a:r>
              <a:rPr lang="en-US" sz="1200" baseline="0" dirty="0" smtClean="0"/>
              <a:t> </a:t>
            </a:r>
            <a:r>
              <a:rPr lang="en-US" sz="1200" baseline="0" dirty="0" err="1" smtClean="0"/>
              <a:t>s</a:t>
            </a:r>
            <a:r>
              <a:rPr lang="en-US" sz="1200" dirty="0" err="1" smtClean="0"/>
              <a:t>treamflow</a:t>
            </a:r>
            <a:r>
              <a:rPr lang="en-US" sz="1200" dirty="0" smtClean="0"/>
              <a:t> is normally confined within the active channel, a</a:t>
            </a:r>
            <a:r>
              <a:rPr lang="en-US" dirty="0" smtClean="0">
                <a:latin typeface="Bookman Old Style" pitchFamily="18" charset="0"/>
              </a:rPr>
              <a:t>t high water, streams spill over their banks</a:t>
            </a:r>
            <a:r>
              <a:rPr lang="en-US" baseline="0" dirty="0" smtClean="0">
                <a:latin typeface="Bookman Old Style" pitchFamily="18" charset="0"/>
              </a:rPr>
              <a:t> </a:t>
            </a:r>
            <a:r>
              <a:rPr lang="en-US" dirty="0" smtClean="0">
                <a:latin typeface="Bookman Old Style" pitchFamily="18" charset="0"/>
              </a:rPr>
              <a:t>onto the surrounding floodplain.</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 </a:t>
            </a:r>
            <a:r>
              <a:rPr lang="en-US" b="1" dirty="0" smtClean="0"/>
              <a:t>floodplain</a:t>
            </a:r>
            <a:r>
              <a:rPr lang="en-US" dirty="0" smtClean="0"/>
              <a:t>  (or </a:t>
            </a:r>
            <a:r>
              <a:rPr lang="en-US" b="1" dirty="0" smtClean="0"/>
              <a:t>flood plain</a:t>
            </a:r>
            <a:r>
              <a:rPr lang="en-US" dirty="0" smtClean="0"/>
              <a:t>) is the nearly flat land adjacent a </a:t>
            </a:r>
            <a:r>
              <a:rPr lang="en-US" u="none" dirty="0" smtClean="0">
                <a:hlinkClick r:id="rId3" tooltip="Stream"/>
              </a:rPr>
              <a:t>stream</a:t>
            </a:r>
            <a:r>
              <a:rPr lang="en-US" dirty="0" smtClean="0"/>
              <a:t> or </a:t>
            </a:r>
            <a:r>
              <a:rPr lang="en-US" dirty="0" smtClean="0">
                <a:hlinkClick r:id="rId4" tooltip="River"/>
              </a:rPr>
              <a:t>river</a:t>
            </a:r>
            <a:r>
              <a:rPr lang="en-US" dirty="0" smtClean="0"/>
              <a:t> that stretches from the banks of the channel to the base of the enclosing valley walls and experiences </a:t>
            </a:r>
            <a:r>
              <a:rPr lang="en-US" dirty="0" smtClean="0">
                <a:hlinkClick r:id="rId5" tooltip="Flood"/>
              </a:rPr>
              <a:t>flooding</a:t>
            </a:r>
            <a:r>
              <a:rPr lang="en-US" dirty="0" smtClean="0"/>
              <a:t> during periods of high discharge.</a:t>
            </a:r>
            <a:endParaRPr lang="en-US" dirty="0" smtClean="0">
              <a:latin typeface="Bookman Old Style" pitchFamily="18" charset="0"/>
            </a:endParaRPr>
          </a:p>
          <a:p>
            <a:pPr eaLnBrk="1" hangingPunct="1">
              <a:buFont typeface="Arial" pitchFamily="34" charset="0"/>
              <a:buChar char="•"/>
            </a:pPr>
            <a:r>
              <a:rPr lang="en-US" dirty="0" smtClean="0">
                <a:latin typeface="Bookman Old Style" pitchFamily="18" charset="0"/>
              </a:rPr>
              <a:t> the </a:t>
            </a:r>
            <a:r>
              <a:rPr lang="en-US" dirty="0" smtClean="0">
                <a:latin typeface="Bookman Old Style" pitchFamily="18" charset="0"/>
              </a:rPr>
              <a:t>dimensions of a stream channel cross section define the amount of water that can pass through without spilling over into the </a:t>
            </a:r>
            <a:r>
              <a:rPr lang="en-US" dirty="0" smtClean="0">
                <a:latin typeface="Bookman Old Style" pitchFamily="18" charset="0"/>
              </a:rPr>
              <a:t>floodplain.</a:t>
            </a:r>
            <a:endParaRPr lang="en-US" dirty="0" smtClean="0">
              <a:latin typeface="Bookman Old Style" pitchFamily="18" charset="0"/>
            </a:endParaRPr>
          </a:p>
          <a:p>
            <a:pPr marL="0" marR="0" indent="0" algn="l" defTabSz="914400" rtl="0" eaLnBrk="1" fontAlgn="auto" latinLnBrk="0" hangingPunct="1">
              <a:lnSpc>
                <a:spcPct val="100000"/>
              </a:lnSpc>
              <a:spcBef>
                <a:spcPts val="0"/>
              </a:spcBef>
              <a:spcAft>
                <a:spcPts val="0"/>
              </a:spcAft>
              <a:buClrTx/>
              <a:buSzTx/>
              <a:buFont typeface="Symbol"/>
              <a:buNone/>
              <a:tabLst/>
              <a:defRPr/>
            </a:pPr>
            <a:endParaRPr lang="en-US" dirty="0" smtClean="0"/>
          </a:p>
          <a:p>
            <a:pPr eaLnBrk="1" hangingPunct="1">
              <a:buFont typeface="Symbol"/>
              <a:buNone/>
            </a:pPr>
            <a:endParaRPr lang="en-US" dirty="0" smtClean="0">
              <a:latin typeface="Bookman Old Style" pitchFamily="18" charset="0"/>
            </a:endParaRP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en-US" dirty="0" smtClean="0"/>
              <a:t>These are the primary patterns in VT, although there are other patterns</a:t>
            </a:r>
            <a:r>
              <a:rPr lang="en-US" dirty="0" smtClean="0"/>
              <a:t>.</a:t>
            </a:r>
          </a:p>
          <a:p>
            <a:pPr eaLnBrk="1" hangingPunct="1">
              <a:spcBef>
                <a:spcPct val="0"/>
              </a:spcBef>
              <a:buFont typeface="Arial" pitchFamily="34" charset="0"/>
              <a:buChar char="•"/>
            </a:pPr>
            <a:r>
              <a:rPr lang="en-US" dirty="0" smtClean="0"/>
              <a:t>Straight channels are</a:t>
            </a:r>
            <a:r>
              <a:rPr lang="en-US" baseline="0" dirty="0" smtClean="0"/>
              <a:t> found in nature up near headwaters.  Straight channels downstream are often the result of human disturbance (e.g. straightening, ditching, channelization)</a:t>
            </a:r>
          </a:p>
          <a:p>
            <a:pPr eaLnBrk="1" hangingPunct="1">
              <a:spcBef>
                <a:spcPct val="0"/>
              </a:spcBef>
              <a:buFont typeface="Arial" pitchFamily="34" charset="0"/>
              <a:buChar char="•"/>
            </a:pPr>
            <a:r>
              <a:rPr lang="en-US" baseline="0" dirty="0" smtClean="0"/>
              <a:t>Meandering streams are found downstream on flat broad floodplains – they are very efficient at moving water and sediment.</a:t>
            </a:r>
          </a:p>
          <a:p>
            <a:pPr eaLnBrk="1" hangingPunct="1">
              <a:spcBef>
                <a:spcPct val="0"/>
              </a:spcBef>
              <a:buFont typeface="Arial" pitchFamily="34" charset="0"/>
              <a:buChar char="•"/>
            </a:pPr>
            <a:r>
              <a:rPr lang="en-US" baseline="0" dirty="0" smtClean="0"/>
              <a:t>Braided streams often indicate high sediment loads – the stream is quite literally trying to push the alluvium sediments in the channel out of the way.</a:t>
            </a:r>
          </a:p>
          <a:p>
            <a:pPr eaLnBrk="1" hangingPunct="1">
              <a:spcBef>
                <a:spcPct val="0"/>
              </a:spcBef>
            </a:pPr>
            <a:endParaRPr lang="en-US" dirty="0"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8751B1-4990-44A7-9115-ACE5ECA6D1ED}"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b="1" dirty="0" smtClean="0"/>
              <a:t>floodplain</a:t>
            </a:r>
            <a:r>
              <a:rPr lang="en-US" dirty="0" smtClean="0"/>
              <a:t>  (or </a:t>
            </a:r>
            <a:r>
              <a:rPr lang="en-US" b="1" dirty="0" smtClean="0"/>
              <a:t>flood plain</a:t>
            </a:r>
            <a:r>
              <a:rPr lang="en-US" dirty="0" smtClean="0"/>
              <a:t>) is the nearly flat land adjacent a </a:t>
            </a:r>
            <a:r>
              <a:rPr lang="en-US" dirty="0" smtClean="0">
                <a:hlinkClick r:id="rId3" tooltip="Stream"/>
              </a:rPr>
              <a:t>stream</a:t>
            </a:r>
            <a:r>
              <a:rPr lang="en-US" dirty="0" smtClean="0"/>
              <a:t> or </a:t>
            </a:r>
            <a:r>
              <a:rPr lang="en-US" dirty="0" smtClean="0">
                <a:hlinkClick r:id="rId4" tooltip="River"/>
              </a:rPr>
              <a:t>river</a:t>
            </a:r>
            <a:r>
              <a:rPr lang="en-US" dirty="0" smtClean="0"/>
              <a:t> that stretches from the banks of the channel to the base of the enclosing valley walls and experiences </a:t>
            </a:r>
            <a:r>
              <a:rPr lang="en-US" dirty="0" smtClean="0">
                <a:hlinkClick r:id="rId5" tooltip="Flood"/>
              </a:rPr>
              <a:t>flooding</a:t>
            </a:r>
            <a:r>
              <a:rPr lang="en-US" dirty="0" smtClean="0"/>
              <a:t> during periods of high discharge.</a:t>
            </a: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F9484D5-403A-4343-BA4E-D5C7C5F3C9AD}" type="slidenum">
              <a:rPr lang="en-US"/>
              <a:pPr/>
              <a:t>19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p:spPr>
        <p:txBody>
          <a:bodyPr lIns="91433" tIns="45716" rIns="91433" bIns="45716"/>
          <a:lstStyle/>
          <a:p>
            <a:pPr>
              <a:buFont typeface="Arial" pitchFamily="34" charset="0"/>
              <a:buChar char="•"/>
            </a:pPr>
            <a:r>
              <a:rPr lang="en-US" b="0" dirty="0" smtClean="0"/>
              <a:t>Common pattern found near</a:t>
            </a:r>
            <a:r>
              <a:rPr lang="en-US" b="0" baseline="0" dirty="0" smtClean="0"/>
              <a:t> stream headwaters in </a:t>
            </a:r>
            <a:r>
              <a:rPr lang="en-US" b="0" baseline="0" dirty="0" smtClean="0"/>
              <a:t>VT</a:t>
            </a:r>
          </a:p>
          <a:p>
            <a:pPr>
              <a:buFont typeface="Arial" pitchFamily="34" charset="0"/>
              <a:buChar char="•"/>
            </a:pPr>
            <a:endParaRPr lang="en-US" b="0" dirty="0" smtClean="0"/>
          </a:p>
          <a:p>
            <a:pPr>
              <a:buFont typeface="Arial" pitchFamily="34" charset="0"/>
              <a:buChar char="•"/>
            </a:pPr>
            <a:r>
              <a:rPr lang="en-US" dirty="0" smtClean="0"/>
              <a:t>In a flowing </a:t>
            </a:r>
            <a:r>
              <a:rPr lang="en-US" dirty="0" smtClean="0">
                <a:hlinkClick r:id="rId3" tooltip="Stream"/>
              </a:rPr>
              <a:t>stream</a:t>
            </a:r>
            <a:r>
              <a:rPr lang="en-US" dirty="0" smtClean="0"/>
              <a:t>, a </a:t>
            </a:r>
            <a:r>
              <a:rPr lang="en-US" b="1" dirty="0" smtClean="0"/>
              <a:t>riffle-pool sequence</a:t>
            </a:r>
            <a:r>
              <a:rPr lang="en-US" dirty="0" smtClean="0"/>
              <a:t> develops as a stream's hydrological flow structure alternates from areas of relatively shallow to deeper water. This sequence is present only in </a:t>
            </a:r>
            <a:r>
              <a:rPr lang="en-US" dirty="0" smtClean="0">
                <a:hlinkClick r:id="rId3" tooltip="Stream"/>
              </a:rPr>
              <a:t>streams</a:t>
            </a:r>
            <a:r>
              <a:rPr lang="en-US" dirty="0" smtClean="0"/>
              <a:t> carrying gravel or coarser </a:t>
            </a:r>
            <a:r>
              <a:rPr lang="en-US" dirty="0" smtClean="0">
                <a:hlinkClick r:id="rId4" tooltip="Sediment"/>
              </a:rPr>
              <a:t>sediments</a:t>
            </a:r>
            <a:r>
              <a:rPr lang="en-US" dirty="0" smtClean="0"/>
              <a:t>. </a:t>
            </a:r>
            <a:r>
              <a:rPr lang="en-US" dirty="0" smtClean="0">
                <a:hlinkClick r:id="rId5" tooltip="Riffle"/>
              </a:rPr>
              <a:t>Riffles</a:t>
            </a:r>
            <a:r>
              <a:rPr lang="en-US" dirty="0" smtClean="0"/>
              <a:t> are formed in shallow areas by coarser materials such as </a:t>
            </a:r>
            <a:r>
              <a:rPr lang="en-US" dirty="0" smtClean="0">
                <a:hlinkClick r:id="rId6" tooltip="Gravel"/>
              </a:rPr>
              <a:t>gravel</a:t>
            </a:r>
            <a:r>
              <a:rPr lang="en-US" dirty="0" smtClean="0"/>
              <a:t> deposits over which water flows. Pools are deeper and calmer areas whose </a:t>
            </a:r>
            <a:r>
              <a:rPr lang="en-US" dirty="0" smtClean="0">
                <a:hlinkClick r:id="rId7" tooltip="Bed load"/>
              </a:rPr>
              <a:t>bed load</a:t>
            </a:r>
            <a:r>
              <a:rPr lang="en-US" dirty="0" smtClean="0"/>
              <a:t> (in general) is made up of finer material such as silt.</a:t>
            </a:r>
          </a:p>
          <a:p>
            <a:pPr>
              <a:buFont typeface="Arial" pitchFamily="34" charset="0"/>
              <a:buChar cha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Riffles</a:t>
            </a:r>
            <a:r>
              <a:rPr lang="en-US" b="0" dirty="0" smtClean="0"/>
              <a:t>:  sand</a:t>
            </a:r>
            <a:r>
              <a:rPr lang="en-US" b="0" baseline="0" dirty="0" smtClean="0"/>
              <a:t> and gravel beds, </a:t>
            </a:r>
            <a:r>
              <a:rPr lang="en-US" b="0" dirty="0" smtClean="0"/>
              <a:t>gravel bed rivers with gradients steeper than 2-3%</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pools: fine grained bed material; low gradient &amp; slow flow</a:t>
            </a:r>
          </a:p>
          <a:p>
            <a:r>
              <a:rPr lang="en-US" b="0" dirty="0" smtClean="0"/>
              <a:t>Pool/</a:t>
            </a:r>
            <a:r>
              <a:rPr lang="en-US" b="0" u="sng" dirty="0" smtClean="0"/>
              <a:t>step</a:t>
            </a:r>
            <a:r>
              <a:rPr lang="en-US" b="0" baseline="0" dirty="0" smtClean="0"/>
              <a:t> sequence variant</a:t>
            </a:r>
            <a:r>
              <a:rPr lang="en-US" b="0" dirty="0" smtClean="0"/>
              <a:t>: </a:t>
            </a:r>
            <a:r>
              <a:rPr lang="en-US" b="0" dirty="0" smtClean="0"/>
              <a:t>accumulations of woody debris, bedrock or interlocking </a:t>
            </a:r>
            <a:r>
              <a:rPr lang="en-US" b="1" dirty="0" smtClean="0"/>
              <a:t>cobbles &amp; boulders</a:t>
            </a:r>
            <a:r>
              <a:rPr lang="en-US" b="0" dirty="0" smtClean="0"/>
              <a:t>; high gradient (&gt;3-5%)</a:t>
            </a:r>
            <a:r>
              <a:rPr lang="en-US" b="0" baseline="0" dirty="0" smtClean="0"/>
              <a:t> </a:t>
            </a:r>
            <a:r>
              <a:rPr lang="en-US" b="0" dirty="0" smtClean="0"/>
              <a:t>&amp; velocity</a:t>
            </a:r>
          </a:p>
          <a:p>
            <a:pPr eaLnBrk="1" hangingPunct="1"/>
            <a:endParaRPr lang="en-US" dirty="0" smtClean="0">
              <a:latin typeface="Bookman Old Style" pitchFamily="18" charset="0"/>
            </a:endParaRPr>
          </a:p>
          <a:p>
            <a:pPr eaLnBrk="1" hangingPunct="1"/>
            <a:r>
              <a:rPr lang="en-US" dirty="0" smtClean="0">
                <a:latin typeface="Bookman Old Style" pitchFamily="18" charset="0"/>
              </a:rPr>
              <a:t>Provide</a:t>
            </a:r>
            <a:r>
              <a:rPr lang="en-US" baseline="0" dirty="0" smtClean="0">
                <a:latin typeface="Bookman Old Style" pitchFamily="18" charset="0"/>
              </a:rPr>
              <a:t> different habitats and micro-ecosystems</a:t>
            </a:r>
            <a:endParaRPr lang="en-US" dirty="0" smtClean="0">
              <a:latin typeface="Bookman Old Style"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0CC882C-7AD1-4423-B752-5B4DA2F7CC8B}" type="slidenum">
              <a:rPr lang="en-US"/>
              <a:pPr/>
              <a:t>2</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685EF24-3641-4B87-B7E1-0D40B7C2FD90}" type="slidenum">
              <a:rPr lang="en-US"/>
              <a:pPr/>
              <a:t>20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lIns="91433" tIns="45716" rIns="91433" bIns="45716"/>
          <a:lstStyle/>
          <a:p>
            <a:pPr eaLnBrk="1" hangingPunct="1"/>
            <a:r>
              <a:rPr lang="en-US" dirty="0" smtClean="0">
                <a:latin typeface="Bookman Old Style" pitchFamily="18" charset="0"/>
              </a:rPr>
              <a:t>Water (how fast and how much) drives stream channel adjustments</a:t>
            </a:r>
          </a:p>
          <a:p>
            <a:pPr eaLnBrk="1" hangingPunct="1"/>
            <a:endParaRPr lang="en-US" dirty="0" smtClean="0">
              <a:latin typeface="Bookman Old Style" pitchFamily="18" charset="0"/>
            </a:endParaRPr>
          </a:p>
          <a:p>
            <a:pPr eaLnBrk="1" hangingPunct="1"/>
            <a:endParaRPr lang="en-US" dirty="0" smtClean="0">
              <a:latin typeface="Bookman Old Style" pitchFamily="18" charset="0"/>
            </a:endParaRPr>
          </a:p>
          <a:p>
            <a:pPr eaLnBrk="1" hangingPunct="1"/>
            <a:r>
              <a:rPr lang="en-US" dirty="0" smtClean="0">
                <a:latin typeface="Bookman Old Style" pitchFamily="18" charset="0"/>
              </a:rPr>
              <a:t>“When the rate of rainfall or snowmelt exceeds the infiltration capacity of the soil, the excess water collects on the soil surface (pools) or travels </a:t>
            </a:r>
            <a:r>
              <a:rPr lang="en-US" dirty="0" err="1" smtClean="0">
                <a:latin typeface="Bookman Old Style" pitchFamily="18" charset="0"/>
              </a:rPr>
              <a:t>downslope</a:t>
            </a:r>
            <a:r>
              <a:rPr lang="en-US" dirty="0" smtClean="0">
                <a:latin typeface="Bookman Old Style" pitchFamily="18" charset="0"/>
              </a:rPr>
              <a:t> as</a:t>
            </a:r>
            <a:r>
              <a:rPr lang="en-US" baseline="0" dirty="0" smtClean="0">
                <a:latin typeface="Bookman Old Style" pitchFamily="18" charset="0"/>
              </a:rPr>
              <a:t> </a:t>
            </a:r>
            <a:r>
              <a:rPr lang="en-US" i="1" dirty="0" smtClean="0">
                <a:latin typeface="Bookman Old Style" pitchFamily="18" charset="0"/>
              </a:rPr>
              <a:t>runoff</a:t>
            </a:r>
            <a:r>
              <a:rPr lang="en-US" dirty="0" smtClean="0">
                <a:latin typeface="Bookman Old Style" pitchFamily="18" charset="0"/>
              </a:rPr>
              <a:t>”.</a:t>
            </a:r>
          </a:p>
          <a:p>
            <a:pPr eaLnBrk="1" hangingPunct="1"/>
            <a:endParaRPr lang="en-US" dirty="0" smtClean="0">
              <a:latin typeface="Bookman Old Style" pitchFamily="18" charset="0"/>
            </a:endParaRPr>
          </a:p>
          <a:p>
            <a:pPr eaLnBrk="1" hangingPunct="1"/>
            <a:r>
              <a:rPr lang="en-US" dirty="0" smtClean="0">
                <a:latin typeface="Bookman Old Style" pitchFamily="18" charset="0"/>
              </a:rPr>
              <a:t>“As illustrated, three basic types of runoff can occur individually or in combination.  </a:t>
            </a:r>
          </a:p>
          <a:p>
            <a:pPr eaLnBrk="1" hangingPunct="1"/>
            <a:r>
              <a:rPr lang="en-US" dirty="0" smtClean="0">
                <a:latin typeface="Symbol" pitchFamily="18" charset="2"/>
              </a:rPr>
              <a:t>·  </a:t>
            </a:r>
            <a:r>
              <a:rPr lang="en-US" dirty="0" smtClean="0">
                <a:latin typeface="Bookman Old Style" pitchFamily="18" charset="0"/>
              </a:rPr>
              <a:t>overland flow,</a:t>
            </a:r>
          </a:p>
          <a:p>
            <a:pPr eaLnBrk="1" hangingPunct="1"/>
            <a:r>
              <a:rPr lang="en-US" dirty="0" smtClean="0">
                <a:latin typeface="Symbol" pitchFamily="18" charset="2"/>
              </a:rPr>
              <a:t>·  </a:t>
            </a:r>
            <a:r>
              <a:rPr lang="en-US" dirty="0" smtClean="0">
                <a:latin typeface="Bookman Old Style" pitchFamily="18" charset="0"/>
              </a:rPr>
              <a:t>shallow subsurface flow,</a:t>
            </a:r>
          </a:p>
          <a:p>
            <a:pPr eaLnBrk="1" hangingPunct="1"/>
            <a:r>
              <a:rPr lang="en-US" dirty="0" smtClean="0">
                <a:latin typeface="Symbol" pitchFamily="18" charset="2"/>
              </a:rPr>
              <a:t>·  </a:t>
            </a:r>
            <a:r>
              <a:rPr lang="en-US" dirty="0" smtClean="0">
                <a:latin typeface="Bookman Old Style" pitchFamily="18" charset="0"/>
              </a:rPr>
              <a:t>subsurface flow”.</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lnSpc>
                <a:spcPct val="90000"/>
              </a:lnSpc>
              <a:defRPr/>
            </a:pPr>
            <a:r>
              <a:rPr lang="en-US" sz="2400" b="0" i="1" dirty="0" smtClean="0"/>
              <a:t>Velocity – </a:t>
            </a:r>
            <a:r>
              <a:rPr lang="en-US" sz="2400" b="0" i="0" dirty="0" smtClean="0"/>
              <a:t>describes</a:t>
            </a:r>
            <a:r>
              <a:rPr lang="en-US" sz="2400" b="0" i="0" baseline="0" dirty="0" smtClean="0"/>
              <a:t> how fast the water is moving, i.e. distance traveled per unit time</a:t>
            </a:r>
            <a:endParaRPr lang="en-US" sz="2400" b="0" i="1" dirty="0" smtClean="0"/>
          </a:p>
          <a:p>
            <a:pPr marL="457200" marR="0" lvl="1" indent="0" algn="l" defTabSz="914400" rtl="0" eaLnBrk="1" fontAlgn="auto" latinLnBrk="0" hangingPunct="1">
              <a:lnSpc>
                <a:spcPct val="90000"/>
              </a:lnSpc>
              <a:spcBef>
                <a:spcPts val="0"/>
              </a:spcBef>
              <a:spcAft>
                <a:spcPts val="0"/>
              </a:spcAft>
              <a:buClrTx/>
              <a:buSzTx/>
              <a:buFontTx/>
              <a:buNone/>
              <a:tabLst/>
              <a:defRPr/>
            </a:pPr>
            <a:r>
              <a:rPr lang="en-US" sz="2000" dirty="0" smtClean="0"/>
              <a:t>- typically expressed in feet per second (fps</a:t>
            </a:r>
            <a:r>
              <a:rPr lang="en-US" sz="2000" dirty="0" smtClean="0"/>
              <a:t>).</a:t>
            </a:r>
            <a:endParaRPr lang="en-US" sz="2000" dirty="0" smtClean="0"/>
          </a:p>
          <a:p>
            <a:pPr marL="457200" lvl="0" indent="-457200">
              <a:spcBef>
                <a:spcPct val="20000"/>
              </a:spcBef>
              <a:defRPr/>
            </a:pPr>
            <a:r>
              <a:rPr lang="en-US" sz="2000" dirty="0" smtClean="0"/>
              <a:t>Velocity is typically related to erosion because the faster water moves, the more energy it has to pick up and carry sediment downstream</a:t>
            </a:r>
            <a:r>
              <a:rPr lang="en-US" sz="2000" dirty="0" smtClean="0"/>
              <a:t>.</a:t>
            </a:r>
            <a:r>
              <a:rPr lang="en-US" sz="2000" i="1" dirty="0" smtClean="0"/>
              <a:t> </a:t>
            </a:r>
          </a:p>
          <a:p>
            <a:pPr marL="457200" lvl="0" indent="-457200">
              <a:spcBef>
                <a:spcPct val="20000"/>
              </a:spcBef>
              <a:defRPr/>
            </a:pPr>
            <a:r>
              <a:rPr lang="en-US" sz="2000" i="1" dirty="0" smtClean="0"/>
              <a:t>v  is </a:t>
            </a:r>
            <a:r>
              <a:rPr lang="en-US" sz="2000" dirty="0" smtClean="0"/>
              <a:t>related to slope, channel shape, and channel roughness.</a:t>
            </a:r>
          </a:p>
          <a:p>
            <a:pPr eaLnBrk="1" hangingPunct="1">
              <a:lnSpc>
                <a:spcPct val="90000"/>
              </a:lnSpc>
              <a:spcBef>
                <a:spcPts val="1200"/>
              </a:spcBef>
              <a:defRPr/>
            </a:pPr>
            <a:endParaRPr lang="en-US" sz="2400" i="1" dirty="0" smtClean="0"/>
          </a:p>
          <a:p>
            <a:pPr eaLnBrk="1" hangingPunct="1">
              <a:lnSpc>
                <a:spcPct val="90000"/>
              </a:lnSpc>
              <a:spcBef>
                <a:spcPts val="1200"/>
              </a:spcBef>
              <a:defRPr/>
            </a:pPr>
            <a:r>
              <a:rPr lang="en-US" sz="2400" i="1" dirty="0" smtClean="0"/>
              <a:t>Stream discharge - </a:t>
            </a:r>
            <a:r>
              <a:rPr lang="en-US" sz="2400" dirty="0" smtClean="0"/>
              <a:t>describes the volume of water moving down the channel per unit time</a:t>
            </a:r>
            <a:r>
              <a:rPr lang="en-US" sz="2000" i="1" dirty="0" smtClean="0"/>
              <a:t>; </a:t>
            </a:r>
            <a:r>
              <a:rPr lang="en-US" sz="2000" dirty="0" smtClean="0"/>
              <a:t>relates to </a:t>
            </a:r>
            <a:r>
              <a:rPr lang="en-US" sz="2000" u="sng" dirty="0" smtClean="0"/>
              <a:t>how much and how fast</a:t>
            </a:r>
            <a:r>
              <a:rPr lang="en-US" sz="2000" dirty="0" smtClean="0"/>
              <a:t> the water is traveling</a:t>
            </a:r>
          </a:p>
          <a:p>
            <a:pPr lvl="2" eaLnBrk="1" hangingPunct="1">
              <a:lnSpc>
                <a:spcPct val="90000"/>
              </a:lnSpc>
              <a:buFontTx/>
              <a:buChar char="-"/>
              <a:defRPr/>
            </a:pPr>
            <a:r>
              <a:rPr lang="en-US" sz="2000" dirty="0" smtClean="0"/>
              <a:t>typically expressed in cubic feet per second (</a:t>
            </a:r>
            <a:r>
              <a:rPr lang="en-US" sz="2000" dirty="0" err="1" smtClean="0"/>
              <a:t>cfs</a:t>
            </a:r>
            <a:r>
              <a:rPr lang="en-US" sz="2000" dirty="0" smtClean="0"/>
              <a:t>)</a:t>
            </a:r>
            <a:r>
              <a:rPr lang="en-US" sz="1800" dirty="0" smtClean="0">
                <a:solidFill>
                  <a:srgbClr val="FFFF99"/>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i="1" dirty="0" smtClean="0"/>
          </a:p>
          <a:p>
            <a:pPr eaLnBrk="1" hangingPunct="1"/>
            <a:endParaRPr lang="en-US" sz="1800" dirty="0" smtClean="0"/>
          </a:p>
          <a:p>
            <a:pPr eaLnBrk="1" hangingPunct="1"/>
            <a:endParaRPr lang="en-US" sz="1800" dirty="0" smtClean="0"/>
          </a:p>
        </p:txBody>
      </p:sp>
      <p:sp>
        <p:nvSpPr>
          <p:cNvPr id="4" name="Slide Number Placeholder 3"/>
          <p:cNvSpPr>
            <a:spLocks noGrp="1"/>
          </p:cNvSpPr>
          <p:nvPr>
            <p:ph type="sldNum" sz="quarter" idx="10"/>
          </p:nvPr>
        </p:nvSpPr>
        <p:spPr/>
        <p:txBody>
          <a:bodyPr/>
          <a:lstStyle/>
          <a:p>
            <a:fld id="{3409A94A-8276-4F60-BEB0-20D855C2038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High</a:t>
            </a:r>
            <a:r>
              <a:rPr lang="en-US" sz="1200" kern="1200" baseline="0" dirty="0" smtClean="0">
                <a:solidFill>
                  <a:schemeClr val="tx1"/>
                </a:solidFill>
                <a:latin typeface="+mn-lt"/>
                <a:ea typeface="+mn-ea"/>
                <a:cs typeface="+mn-cs"/>
              </a:rPr>
              <a:t> velocity on o</a:t>
            </a:r>
            <a:r>
              <a:rPr lang="en-US" sz="1200" kern="1200" dirty="0" smtClean="0">
                <a:solidFill>
                  <a:schemeClr val="tx1"/>
                </a:solidFill>
                <a:latin typeface="+mn-lt"/>
                <a:ea typeface="+mn-ea"/>
                <a:cs typeface="+mn-cs"/>
              </a:rPr>
              <a:t>utside of a meander bend &gt;&gt; erosion (cut bank).</a:t>
            </a:r>
          </a:p>
          <a:p>
            <a:pPr rtl="0" eaLnBrk="1" latinLnBrk="0" hangingPunct="1"/>
            <a:r>
              <a:rPr lang="en-US" sz="1200" kern="1200" dirty="0" smtClean="0">
                <a:solidFill>
                  <a:schemeClr val="tx1"/>
                </a:solidFill>
                <a:latin typeface="+mn-lt"/>
                <a:ea typeface="+mn-ea"/>
                <a:cs typeface="+mn-cs"/>
              </a:rPr>
              <a:t>Low velocity on</a:t>
            </a:r>
            <a:r>
              <a:rPr lang="en-US" sz="1200" kern="1200" baseline="0" dirty="0" smtClean="0">
                <a:solidFill>
                  <a:schemeClr val="tx1"/>
                </a:solidFill>
                <a:latin typeface="+mn-lt"/>
                <a:ea typeface="+mn-ea"/>
                <a:cs typeface="+mn-cs"/>
              </a:rPr>
              <a:t> inside of bend &gt;&gt; deposition in the form of point bars.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320E53-808E-4E6F-A8BD-20E6DDBDC02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Bookman Old Style" pitchFamily="18" charset="0"/>
              </a:rPr>
              <a:t>A variety of topographic features are formed on the floodplain by the lateral migration of the stream channel</a:t>
            </a:r>
            <a:r>
              <a:rPr lang="en-US" dirty="0" smtClean="0">
                <a:latin typeface="Bookman Old Style"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shape or form of a</a:t>
            </a:r>
            <a:r>
              <a:rPr lang="en-US" baseline="0" dirty="0" smtClean="0"/>
              <a:t> stream </a:t>
            </a:r>
            <a:r>
              <a:rPr lang="en-US" dirty="0" smtClean="0"/>
              <a:t>as seen from above, as in a plan view.</a:t>
            </a:r>
            <a:endParaRPr lang="en-US" dirty="0" smtClean="0">
              <a:latin typeface="Bookman Old Style" pitchFamily="18" charset="0"/>
            </a:endParaRP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i="1" dirty="0" smtClean="0"/>
              <a:t>Sediment load - </a:t>
            </a:r>
            <a:r>
              <a:rPr lang="en-US" sz="1200" dirty="0" smtClean="0"/>
              <a:t>the quantity of sediment that is carried past any cross section of a stream in a specified period of time, usually a day or a year.  Typical unit for sediment load is metric tons.</a:t>
            </a:r>
          </a:p>
          <a:p>
            <a:pPr eaLnBrk="1" hangingPunct="1"/>
            <a:endParaRPr lang="en-US" dirty="0" smtClean="0">
              <a:latin typeface="Bookman Old Style" pitchFamily="18" charset="0"/>
            </a:endParaRPr>
          </a:p>
          <a:p>
            <a:pPr eaLnBrk="1" hangingPunct="1"/>
            <a:r>
              <a:rPr lang="en-US" dirty="0" smtClean="0">
                <a:latin typeface="Bookman Old Style" pitchFamily="18" charset="0"/>
              </a:rPr>
              <a:t>Within a watershed, runoff varies both due to natural causes and land use practices……</a:t>
            </a:r>
          </a:p>
          <a:p>
            <a:pPr lvl="1" eaLnBrk="1" hangingPunct="1">
              <a:buFont typeface="Symbol"/>
              <a:buChar char="·"/>
            </a:pPr>
            <a:r>
              <a:rPr lang="en-US" dirty="0" smtClean="0">
                <a:latin typeface="Bookman Old Style" pitchFamily="18" charset="0"/>
              </a:rPr>
              <a:t>these </a:t>
            </a:r>
            <a:r>
              <a:rPr lang="en-US" dirty="0" smtClean="0">
                <a:latin typeface="Bookman Old Style" pitchFamily="18" charset="0"/>
              </a:rPr>
              <a:t>variations may change the size distribution of sediments delivered to the stream from the watershed by preferentially moving particular particle sizes into the stream”.  </a:t>
            </a:r>
          </a:p>
          <a:p>
            <a:pPr eaLnBrk="1" hangingPunct="1">
              <a:buFont typeface="Symbol"/>
              <a:buChar char="·"/>
            </a:pPr>
            <a:r>
              <a:rPr lang="en-US" dirty="0" smtClean="0">
                <a:latin typeface="Bookman Old Style" pitchFamily="18" charset="0"/>
              </a:rPr>
              <a:t>Near </a:t>
            </a:r>
            <a:r>
              <a:rPr lang="en-US" dirty="0" smtClean="0">
                <a:latin typeface="Bookman Old Style" pitchFamily="18" charset="0"/>
              </a:rPr>
              <a:t>headwaters - s</a:t>
            </a:r>
            <a:r>
              <a:rPr lang="en-US" baseline="0" dirty="0" smtClean="0">
                <a:latin typeface="Bookman Old Style" pitchFamily="18" charset="0"/>
              </a:rPr>
              <a:t>traight fast channels move water quickly (although low volume, hence low </a:t>
            </a:r>
            <a:r>
              <a:rPr lang="en-US" baseline="0" dirty="0" smtClean="0">
                <a:latin typeface="Bookman Old Style" pitchFamily="18" charset="0"/>
              </a:rPr>
              <a:t>discharge) along with larger particles (boulders, cobbles, gravel).  Downstream as velocity decreases, particle size decreases to sands and clays.</a:t>
            </a:r>
            <a:endParaRPr lang="en-US" dirty="0" smtClean="0">
              <a:latin typeface="Bookman Old Style" pitchFamily="18" charset="0"/>
            </a:endParaRPr>
          </a:p>
          <a:p>
            <a:pPr eaLnBrk="1" hangingPunct="1">
              <a:buFont typeface="Symbol"/>
              <a:buChar char="·"/>
            </a:pPr>
            <a:r>
              <a:rPr lang="en-US" dirty="0" smtClean="0">
                <a:latin typeface="Bookman Old Style" pitchFamily="18" charset="0"/>
              </a:rPr>
              <a:t> Higher</a:t>
            </a:r>
            <a:r>
              <a:rPr lang="en-US" baseline="0" dirty="0" smtClean="0">
                <a:latin typeface="Bookman Old Style" pitchFamily="18" charset="0"/>
              </a:rPr>
              <a:t> discharge downstream </a:t>
            </a:r>
            <a:r>
              <a:rPr lang="en-US" baseline="0" dirty="0" smtClean="0">
                <a:latin typeface="Bookman Old Style" pitchFamily="18" charset="0"/>
              </a:rPr>
              <a:t>(but lower velocity) is due to additional water from </a:t>
            </a:r>
            <a:r>
              <a:rPr lang="en-US" baseline="0" dirty="0" err="1" smtClean="0">
                <a:latin typeface="Bookman Old Style" pitchFamily="18" charset="0"/>
              </a:rPr>
              <a:t>tibutaries</a:t>
            </a:r>
            <a:r>
              <a:rPr lang="en-US" baseline="0" dirty="0" smtClean="0">
                <a:latin typeface="Bookman Old Style" pitchFamily="18" charset="0"/>
              </a:rPr>
              <a:t>, culverts, ditches </a:t>
            </a:r>
            <a:r>
              <a:rPr lang="en-US" baseline="0" dirty="0" smtClean="0">
                <a:latin typeface="Bookman Old Style" pitchFamily="18" charset="0"/>
              </a:rPr>
              <a:t>which leads to a higher volume (discharge)</a:t>
            </a:r>
            <a:endParaRPr lang="en-US" dirty="0" smtClean="0">
              <a:latin typeface="Bookman Old Style" pitchFamily="18" charset="0"/>
            </a:endParaRPr>
          </a:p>
          <a:p>
            <a:pPr eaLnBrk="1" hangingPunct="1">
              <a:buFont typeface="Symbol"/>
              <a:buChar char="·"/>
            </a:pPr>
            <a:endParaRPr lang="en-US" dirty="0" smtClean="0">
              <a:latin typeface="Bookman Old Style" pitchFamily="18" charset="0"/>
            </a:endParaRPr>
          </a:p>
          <a:p>
            <a:pPr marL="0" marR="0" indent="0" algn="l" defTabSz="914400" rtl="0" eaLnBrk="1" fontAlgn="auto" latinLnBrk="0" hangingPunct="1">
              <a:lnSpc>
                <a:spcPct val="100000"/>
              </a:lnSpc>
              <a:spcBef>
                <a:spcPts val="0"/>
              </a:spcBef>
              <a:spcAft>
                <a:spcPts val="0"/>
              </a:spcAft>
              <a:buClrTx/>
              <a:buSzTx/>
              <a:buFont typeface="Symbol"/>
              <a:buChar char="·"/>
              <a:tabLst/>
              <a:defRPr/>
            </a:pPr>
            <a:r>
              <a:rPr lang="en-US" sz="1200" i="1" dirty="0" smtClean="0">
                <a:latin typeface="Times New Roman" pitchFamily="18" charset="0"/>
              </a:rPr>
              <a:t>Source - Stream Corridor Restoration: Principles, Processes, and Practices. 1998. Federal Interagency Stream Restoration Working Group</a:t>
            </a:r>
            <a:endParaRPr lang="en-US" dirty="0" smtClean="0">
              <a:latin typeface="Bookman Old Style" pitchFamily="18" charset="0"/>
            </a:endParaRPr>
          </a:p>
          <a:p>
            <a:pPr eaLnBrk="1" hangingPunct="1">
              <a:buFont typeface="Symbol"/>
              <a:buChar char="·"/>
            </a:pPr>
            <a:endParaRPr lang="en-US" dirty="0" smtClean="0">
              <a:latin typeface="Bookman Old Style" pitchFamily="18" charset="0"/>
            </a:endParaRPr>
          </a:p>
          <a:p>
            <a:pPr eaLnBrk="1" hangingPunct="1">
              <a:buFont typeface="Symbol"/>
              <a:buChar char="·"/>
            </a:pPr>
            <a:endParaRPr lang="en-US" dirty="0" smtClean="0">
              <a:latin typeface="Bookman Old Style" pitchFamily="18" charset="0"/>
            </a:endParaRP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3A499-214A-4425-8939-1CDF25318723}" type="slidenum">
              <a:rPr lang="en-US"/>
              <a:pPr/>
              <a:t>26</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pPr eaLnBrk="1" hangingPunct="1"/>
            <a:r>
              <a:rPr lang="en-US" dirty="0" smtClean="0">
                <a:latin typeface="Bookman Old Style" pitchFamily="18" charset="0"/>
              </a:rPr>
              <a:t>“The overall longitudinal profile of most streams can be roughly divided into three zones</a:t>
            </a:r>
          </a:p>
          <a:p>
            <a:pPr eaLnBrk="1" hangingPunct="1"/>
            <a:r>
              <a:rPr lang="en-US" dirty="0" smtClean="0">
                <a:latin typeface="Symbol" pitchFamily="18" charset="2"/>
              </a:rPr>
              <a:t>·  </a:t>
            </a:r>
            <a:r>
              <a:rPr lang="en-US" dirty="0" smtClean="0">
                <a:latin typeface="Bookman Old Style" pitchFamily="18" charset="0"/>
              </a:rPr>
              <a:t>zone 1, the </a:t>
            </a:r>
            <a:r>
              <a:rPr lang="en-US" b="1" i="1" dirty="0" smtClean="0">
                <a:latin typeface="Bookman Old Style" pitchFamily="18" charset="0"/>
              </a:rPr>
              <a:t>headwaters</a:t>
            </a:r>
            <a:r>
              <a:rPr lang="en-US" dirty="0" smtClean="0">
                <a:latin typeface="Bookman Old Style" pitchFamily="18" charset="0"/>
              </a:rPr>
              <a:t>, which has the </a:t>
            </a:r>
            <a:r>
              <a:rPr lang="en-US" b="1" dirty="0" smtClean="0">
                <a:latin typeface="Bookman Old Style" pitchFamily="18" charset="0"/>
              </a:rPr>
              <a:t>steepest grade</a:t>
            </a:r>
            <a:r>
              <a:rPr lang="en-US" dirty="0" smtClean="0">
                <a:latin typeface="Bookman Old Style" pitchFamily="18" charset="0"/>
              </a:rPr>
              <a:t>,</a:t>
            </a:r>
          </a:p>
          <a:p>
            <a:pPr lvl="1" eaLnBrk="1" hangingPunct="1"/>
            <a:r>
              <a:rPr lang="en-US" dirty="0" smtClean="0">
                <a:latin typeface="Symbol" pitchFamily="18" charset="2"/>
              </a:rPr>
              <a:t>- </a:t>
            </a:r>
            <a:r>
              <a:rPr lang="en-US" dirty="0" smtClean="0">
                <a:latin typeface="Bookman Old Style" pitchFamily="18" charset="0"/>
              </a:rPr>
              <a:t>sediment is eroded from the watershed and most of the finer particles are moved downstream,</a:t>
            </a:r>
          </a:p>
          <a:p>
            <a:pPr eaLnBrk="1" hangingPunct="1"/>
            <a:r>
              <a:rPr lang="en-US" dirty="0" smtClean="0">
                <a:latin typeface="Symbol" pitchFamily="18" charset="2"/>
              </a:rPr>
              <a:t>·  </a:t>
            </a:r>
            <a:r>
              <a:rPr lang="en-US" dirty="0" smtClean="0">
                <a:latin typeface="Bookman Old Style" pitchFamily="18" charset="0"/>
              </a:rPr>
              <a:t>zone 2, the</a:t>
            </a:r>
            <a:r>
              <a:rPr lang="en-US" i="1" dirty="0" smtClean="0">
                <a:latin typeface="Bookman Old Style" pitchFamily="18" charset="0"/>
              </a:rPr>
              <a:t> </a:t>
            </a:r>
            <a:r>
              <a:rPr lang="en-US" b="1" i="1" dirty="0" smtClean="0">
                <a:latin typeface="Bookman Old Style" pitchFamily="18" charset="0"/>
              </a:rPr>
              <a:t>transfer</a:t>
            </a:r>
            <a:r>
              <a:rPr lang="en-US" b="1" dirty="0" smtClean="0">
                <a:latin typeface="Bookman Old Style" pitchFamily="18" charset="0"/>
              </a:rPr>
              <a:t> </a:t>
            </a:r>
            <a:r>
              <a:rPr lang="en-US" b="1" i="1" dirty="0" smtClean="0">
                <a:latin typeface="Bookman Old Style" pitchFamily="18" charset="0"/>
              </a:rPr>
              <a:t>zone</a:t>
            </a:r>
            <a:r>
              <a:rPr lang="en-US" dirty="0" smtClean="0">
                <a:latin typeface="Bookman Old Style" pitchFamily="18" charset="0"/>
              </a:rPr>
              <a:t>, receives some of the eroded material,</a:t>
            </a:r>
          </a:p>
          <a:p>
            <a:pPr lvl="1" eaLnBrk="1" hangingPunct="1"/>
            <a:r>
              <a:rPr lang="en-US" dirty="0" smtClean="0">
                <a:latin typeface="Symbol" pitchFamily="18" charset="2"/>
              </a:rPr>
              <a:t>- </a:t>
            </a:r>
            <a:r>
              <a:rPr lang="en-US" dirty="0" smtClean="0">
                <a:latin typeface="Bookman Old Style" pitchFamily="18" charset="0"/>
              </a:rPr>
              <a:t>usually characterized by wide floodplains and meandering channel patterns,</a:t>
            </a:r>
          </a:p>
          <a:p>
            <a:pPr eaLnBrk="1" hangingPunct="1"/>
            <a:r>
              <a:rPr lang="en-US" dirty="0" smtClean="0">
                <a:latin typeface="Symbol" pitchFamily="18" charset="2"/>
              </a:rPr>
              <a:t>·  </a:t>
            </a:r>
            <a:r>
              <a:rPr lang="en-US" dirty="0" smtClean="0">
                <a:latin typeface="Bookman Old Style" pitchFamily="18" charset="0"/>
              </a:rPr>
              <a:t>zone 3, the primary </a:t>
            </a:r>
            <a:r>
              <a:rPr lang="en-US" b="1" i="1" dirty="0" smtClean="0">
                <a:latin typeface="Bookman Old Style" pitchFamily="18" charset="0"/>
              </a:rPr>
              <a:t>depositional zone</a:t>
            </a:r>
            <a:r>
              <a:rPr lang="en-US" dirty="0" smtClean="0">
                <a:latin typeface="Bookman Old Style" pitchFamily="18" charset="0"/>
              </a:rPr>
              <a:t>, is where the stream begins to meander slowly across a </a:t>
            </a:r>
            <a:r>
              <a:rPr lang="en-US" b="1" dirty="0" smtClean="0">
                <a:latin typeface="Bookman Old Style" pitchFamily="18" charset="0"/>
              </a:rPr>
              <a:t>broad, nearly flat valley </a:t>
            </a:r>
            <a:r>
              <a:rPr lang="en-US" dirty="0" smtClean="0">
                <a:latin typeface="Bookman Old Style" pitchFamily="18" charset="0"/>
              </a:rPr>
              <a:t>near its mouth,</a:t>
            </a:r>
          </a:p>
          <a:p>
            <a:pPr eaLnBrk="1" hangingPunct="1"/>
            <a:r>
              <a:rPr lang="en-US" dirty="0" smtClean="0">
                <a:latin typeface="Symbol" pitchFamily="18" charset="2"/>
              </a:rPr>
              <a:t>·  </a:t>
            </a:r>
            <a:r>
              <a:rPr lang="en-US" dirty="0" smtClean="0">
                <a:latin typeface="Bookman Old Style" pitchFamily="18" charset="0"/>
              </a:rPr>
              <a:t>it should be noted that these zones, while conceptual, are applicable to watersheds with relatively little relief from the headwaters to the mouth,</a:t>
            </a:r>
          </a:p>
          <a:p>
            <a:pPr eaLnBrk="1" hangingPunct="1"/>
            <a:r>
              <a:rPr lang="en-US" dirty="0" smtClean="0">
                <a:latin typeface="Symbol" pitchFamily="18" charset="2"/>
              </a:rPr>
              <a:t>·  </a:t>
            </a:r>
            <a:r>
              <a:rPr lang="en-US" dirty="0" smtClean="0">
                <a:latin typeface="Bookman Old Style" pitchFamily="18" charset="0"/>
              </a:rPr>
              <a:t>although erosion, transfer, and deposition occur in all zones, this zone concept focuses on the most dominant process.”</a:t>
            </a:r>
          </a:p>
          <a:p>
            <a:pPr eaLnBrk="1" hangingPunct="1"/>
            <a:endParaRPr lang="en-US" dirty="0" smtClean="0">
              <a:latin typeface="Bookman Old Style"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r>
              <a:rPr lang="en-US"/>
              <a:t> </a:t>
            </a:r>
            <a:fld id="{DDC72ABC-511D-4821-88D4-6FF9B8C16008}" type="slidenum">
              <a:rPr lang="en-US" b="0"/>
              <a:pPr/>
              <a:t>27</a:t>
            </a:fld>
            <a:endParaRPr lang="en-US" b="0"/>
          </a:p>
        </p:txBody>
      </p:sp>
      <p:sp>
        <p:nvSpPr>
          <p:cNvPr id="76803" name="Rectangle 2"/>
          <p:cNvSpPr>
            <a:spLocks noGrp="1" noRot="1" noChangeAspect="1" noChangeArrowheads="1" noTextEdit="1"/>
          </p:cNvSpPr>
          <p:nvPr>
            <p:ph type="sldImg"/>
          </p:nvPr>
        </p:nvSpPr>
        <p:spPr>
          <a:xfrm>
            <a:off x="1144588" y="685800"/>
            <a:ext cx="4570412" cy="3429000"/>
          </a:xfrm>
          <a:ln/>
        </p:spPr>
      </p:sp>
      <p:sp>
        <p:nvSpPr>
          <p:cNvPr id="76804" name="Rectangle 3"/>
          <p:cNvSpPr>
            <a:spLocks noGrp="1" noChangeArrowheads="1"/>
          </p:cNvSpPr>
          <p:nvPr>
            <p:ph type="body" idx="1"/>
          </p:nvPr>
        </p:nvSpPr>
        <p:spPr>
          <a:xfrm>
            <a:off x="685800" y="4343992"/>
            <a:ext cx="5486400" cy="4113616"/>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Watershed inputs affecting channel equilibrium vary</a:t>
            </a:r>
            <a:r>
              <a:rPr lang="en-US" sz="900" baseline="0" dirty="0" smtClean="0"/>
              <a:t> over time thus streams are constantly adjusting to reach a dynamic equilibrium</a:t>
            </a:r>
            <a:r>
              <a:rPr lang="en-US" sz="900" dirty="0" smtClean="0"/>
              <a:t> where slope and flow balance the size and quantity of sediment the</a:t>
            </a:r>
            <a:r>
              <a:rPr lang="en-US" sz="900" baseline="0" dirty="0" smtClean="0"/>
              <a:t> stream can carry</a:t>
            </a:r>
            <a:r>
              <a:rPr lang="en-US" sz="900" dirty="0" smtClean="0"/>
              <a:t>. This Lane Diagram is useful to show how stable rivers are in balance with their watershed inputs (water and sediment).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 Note: A stable river channel in equilibrium can erode and move within the landscape but retains the ability over time and in an unchanging climate to transport the flow, sediment, and debris of their watersheds such that they generally maintain their dimension (width and depth), pattern (meander length), and profile (slope) without aggrading (building up) or degrading (scouring down</a:t>
            </a:r>
            <a:r>
              <a:rPr lang="en-US" sz="9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Erosion = degradation,</a:t>
            </a:r>
            <a:r>
              <a:rPr lang="en-US" sz="900" baseline="0" dirty="0" smtClean="0"/>
              <a:t> deposition = aggradation</a:t>
            </a:r>
            <a:endParaRPr 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p>
          <a:p>
            <a:pPr eaLnBrk="1" hangingPunct="1">
              <a:lnSpc>
                <a:spcPct val="80000"/>
              </a:lnSpc>
              <a:buFontTx/>
              <a:buNone/>
            </a:pPr>
            <a:endParaRPr lang="en-US" sz="900" dirty="0" smtClean="0"/>
          </a:p>
          <a:p>
            <a:pPr eaLnBrk="1" hangingPunct="1">
              <a:lnSpc>
                <a:spcPct val="80000"/>
              </a:lnSpc>
              <a:buFontTx/>
              <a:buNone/>
            </a:pPr>
            <a:r>
              <a:rPr lang="en-US" sz="900" i="0" kern="1200" baseline="0" dirty="0" smtClean="0">
                <a:solidFill>
                  <a:schemeClr val="tx1"/>
                </a:solidFill>
                <a:latin typeface="+mn-lt"/>
                <a:ea typeface="+mn-ea"/>
                <a:cs typeface="+mn-cs"/>
              </a:rPr>
              <a:t>For example, the quantity and size of the sediment carried by a stream is proportional to the amount of water in the stream and the channel slope. </a:t>
            </a:r>
          </a:p>
          <a:p>
            <a:pPr lvl="1" eaLnBrk="1" hangingPunct="1">
              <a:lnSpc>
                <a:spcPct val="80000"/>
              </a:lnSpc>
              <a:buFontTx/>
              <a:buNone/>
            </a:pPr>
            <a:r>
              <a:rPr lang="en-US" sz="900" i="0" kern="1200" baseline="0" dirty="0" smtClean="0">
                <a:solidFill>
                  <a:schemeClr val="tx1"/>
                </a:solidFill>
                <a:latin typeface="+mn-lt"/>
                <a:ea typeface="+mn-ea"/>
                <a:cs typeface="+mn-cs"/>
              </a:rPr>
              <a:t>(1) If channel slope, for instance, is increased by straightening or channelization, </a:t>
            </a:r>
            <a:r>
              <a:rPr lang="en-US" sz="900" baseline="0" dirty="0" smtClean="0"/>
              <a:t>the scale will tip with the arrow pointing toward </a:t>
            </a:r>
            <a:r>
              <a:rPr lang="en-US" sz="900" i="0" kern="1200" baseline="0" dirty="0" smtClean="0">
                <a:solidFill>
                  <a:schemeClr val="tx1"/>
                </a:solidFill>
                <a:latin typeface="+mn-lt"/>
                <a:ea typeface="+mn-ea"/>
                <a:cs typeface="+mn-cs"/>
              </a:rPr>
              <a:t>streambed degradation and thus erosion will occur. Similarly if sediment load is increased by excessive erosion upstream, aggradation (deposition) will occur. </a:t>
            </a:r>
          </a:p>
          <a:p>
            <a:pPr lvl="1" eaLnBrk="1" hangingPunct="1">
              <a:lnSpc>
                <a:spcPct val="80000"/>
              </a:lnSpc>
              <a:buFontTx/>
              <a:buNone/>
            </a:pPr>
            <a:r>
              <a:rPr lang="en-US" sz="900" i="0" kern="1200" baseline="0" dirty="0" smtClean="0">
                <a:solidFill>
                  <a:schemeClr val="tx1"/>
                </a:solidFill>
                <a:latin typeface="+mn-lt"/>
                <a:ea typeface="+mn-ea"/>
                <a:cs typeface="+mn-cs"/>
              </a:rPr>
              <a:t>(2) If the </a:t>
            </a:r>
            <a:r>
              <a:rPr lang="en-US" sz="900" baseline="0" dirty="0" smtClean="0"/>
              <a:t>if the slope decreases or if discharge decreases through the season, aggradation will occur, meaning the stream will drop its larger sediments.  When the sediment size becomes fine enough, the scale will come back to equilibrium.</a:t>
            </a:r>
          </a:p>
          <a:p>
            <a:pPr lvl="1" eaLnBrk="1" hangingPunct="1">
              <a:lnSpc>
                <a:spcPct val="80000"/>
              </a:lnSpc>
              <a:buFontTx/>
              <a:buNone/>
            </a:pPr>
            <a:r>
              <a:rPr lang="en-US" sz="900" i="0" kern="1200" baseline="0" dirty="0" smtClean="0">
                <a:solidFill>
                  <a:schemeClr val="tx1"/>
                </a:solidFill>
                <a:latin typeface="+mn-lt"/>
                <a:ea typeface="+mn-ea"/>
                <a:cs typeface="+mn-cs"/>
              </a:rPr>
              <a:t>(3) Alternatively, </a:t>
            </a:r>
            <a:r>
              <a:rPr lang="en-US" sz="900" baseline="0" dirty="0" smtClean="0"/>
              <a:t>if the slope increases between reaches or if discharge increases due to a storm event, degradation will occur, resulting in increased erosion. </a:t>
            </a:r>
          </a:p>
          <a:p>
            <a:pPr marL="457200" marR="0" lvl="1" indent="0" algn="l" defTabSz="914400" rtl="0" eaLnBrk="1" fontAlgn="auto" latinLnBrk="0" hangingPunct="1">
              <a:lnSpc>
                <a:spcPct val="80000"/>
              </a:lnSpc>
              <a:spcBef>
                <a:spcPts val="0"/>
              </a:spcBef>
              <a:spcAft>
                <a:spcPts val="0"/>
              </a:spcAft>
              <a:buClrTx/>
              <a:buSzTx/>
              <a:buFontTx/>
              <a:buNone/>
              <a:tabLst/>
              <a:defRPr/>
            </a:pPr>
            <a:r>
              <a:rPr lang="en-US" sz="900" i="0" kern="1200" baseline="0" dirty="0" smtClean="0">
                <a:solidFill>
                  <a:schemeClr val="tx1"/>
                </a:solidFill>
                <a:latin typeface="+mn-lt"/>
                <a:ea typeface="+mn-ea"/>
                <a:cs typeface="+mn-cs"/>
              </a:rPr>
              <a:t>(4) If runoff from a newly constructed</a:t>
            </a:r>
            <a:r>
              <a:rPr lang="en-US" sz="900" baseline="0" dirty="0" smtClean="0"/>
              <a:t> road adds more sediment to the stream (but there is no change in slope or discharge), aggradation will occur and the sediment will drop out. Alternatively, building of a dam upstream typically reduces sediment supply. If discharge and slope remain the same, this will lead to increased erosion downstream.</a:t>
            </a:r>
            <a:endParaRPr lang="en-US" sz="900" dirty="0" smtClean="0"/>
          </a:p>
          <a:p>
            <a:pPr eaLnBrk="1" hangingPunct="1">
              <a:lnSpc>
                <a:spcPct val="80000"/>
              </a:lnSpc>
              <a:buFontTx/>
              <a:buNone/>
            </a:pP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STREAM POWER is defined as the product of discharge (Q) and slope (S).</a:t>
            </a:r>
          </a:p>
          <a:p>
            <a:pPr eaLnBrk="1" hangingPunct="1">
              <a:lnSpc>
                <a:spcPct val="80000"/>
              </a:lnSpc>
              <a:buFontTx/>
              <a:buNone/>
            </a:pPr>
            <a:endParaRPr lang="en-US" sz="900" dirty="0" smtClean="0"/>
          </a:p>
          <a:p>
            <a:pPr eaLnBrk="1" hangingPunct="1">
              <a:lnSpc>
                <a:spcPct val="80000"/>
              </a:lnSpc>
              <a:buFontTx/>
              <a:buChar char="•"/>
            </a:pPr>
            <a:endParaRPr lang="en-US" sz="900" i="0" dirty="0" smtClean="0"/>
          </a:p>
          <a:p>
            <a:pPr eaLnBrk="1" hangingPunct="1"/>
            <a:endParaRPr lang="en-US" sz="900" dirty="0" smtClean="0"/>
          </a:p>
          <a:p>
            <a:pPr eaLnBrk="1" hangingPunct="1"/>
            <a:endParaRPr lang="en-US" sz="900" dirty="0" smtClean="0"/>
          </a:p>
          <a:p>
            <a:pPr eaLnBrk="1" hangingPunct="1"/>
            <a:endParaRPr lang="en-US" sz="900" dirty="0" smtClean="0"/>
          </a:p>
          <a:p>
            <a:pPr eaLnBrk="1" hangingPunct="1"/>
            <a:endParaRPr lang="en-US" sz="900" dirty="0" smtClean="0"/>
          </a:p>
          <a:p>
            <a:pPr eaLnBrk="1" hangingPunct="1"/>
            <a:endParaRPr lang="en-US" sz="90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The quantity and size of the sediment carried by a stream is proportional to the amount of water in the stream and the channel slope thus,</a:t>
            </a:r>
            <a:endParaRPr lang="en-US" sz="1200" baseline="0" dirty="0" smtClean="0"/>
          </a:p>
          <a:p>
            <a:r>
              <a:rPr lang="en-US" sz="1200" baseline="0" dirty="0" smtClean="0"/>
              <a:t>if discharge increases due to a storm event, degradation will occur, resulting in increased erosion. </a:t>
            </a:r>
          </a:p>
          <a:p>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STREAM POWER is defined as the product of discharge (Q) and slope (S).</a:t>
            </a: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i="0" kern="1200" baseline="0" dirty="0" smtClean="0">
                <a:solidFill>
                  <a:schemeClr val="tx1"/>
                </a:solidFill>
                <a:latin typeface="+mn-lt"/>
                <a:ea typeface="+mn-ea"/>
                <a:cs typeface="+mn-cs"/>
              </a:rPr>
              <a:t>Change in slope caused by a waterfall.</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900" i="0" kern="1200" baseline="0" dirty="0" smtClean="0">
                <a:solidFill>
                  <a:schemeClr val="tx1"/>
                </a:solidFill>
                <a:latin typeface="+mn-lt"/>
                <a:ea typeface="+mn-ea"/>
                <a:cs typeface="+mn-cs"/>
              </a:rPr>
              <a:t>The </a:t>
            </a:r>
            <a:r>
              <a:rPr lang="en-US" sz="900" i="0" kern="1200" baseline="0" dirty="0" smtClean="0">
                <a:solidFill>
                  <a:schemeClr val="tx1"/>
                </a:solidFill>
                <a:latin typeface="+mn-lt"/>
                <a:ea typeface="+mn-ea"/>
                <a:cs typeface="+mn-cs"/>
              </a:rPr>
              <a:t>quantity and size of the sediment carried by a stream is proportional to the amount of water in the stream and the channel slope thus, </a:t>
            </a:r>
            <a:endParaRPr lang="en-US" sz="900"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if the slope increases (or stream power increases due to straightening or channelization), degradation will occur resulting in increased erosion. </a:t>
            </a: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0D83683-51FD-4FA8-AC9A-DE0B952D71BF}" type="slidenum">
              <a:rPr lang="en-US"/>
              <a:pPr/>
              <a:t>3</a:t>
            </a:fld>
            <a:endParaRPr lang="en-US"/>
          </a:p>
        </p:txBody>
      </p:sp>
      <p:sp>
        <p:nvSpPr>
          <p:cNvPr id="41987" name="Rectangle 2"/>
          <p:cNvSpPr>
            <a:spLocks noGrp="1" noRot="1" noChangeAspect="1" noChangeArrowheads="1" noTextEdit="1"/>
          </p:cNvSpPr>
          <p:nvPr>
            <p:ph type="sldImg"/>
          </p:nvPr>
        </p:nvSpPr>
        <p:spPr>
          <a:xfrm>
            <a:off x="1144588" y="685800"/>
            <a:ext cx="4572000" cy="3429000"/>
          </a:xfrm>
          <a:ln/>
        </p:spPr>
      </p:sp>
      <p:sp>
        <p:nvSpPr>
          <p:cNvPr id="41988" name="Rectangle 3"/>
          <p:cNvSpPr>
            <a:spLocks noGrp="1" noChangeArrowheads="1"/>
          </p:cNvSpPr>
          <p:nvPr>
            <p:ph type="body" idx="1"/>
          </p:nvPr>
        </p:nvSpPr>
        <p:spPr>
          <a:xfrm>
            <a:off x="914400" y="4341813"/>
            <a:ext cx="5029200" cy="4116387"/>
          </a:xfrm>
          <a:noFill/>
          <a:ln/>
        </p:spPr>
        <p:txBody>
          <a:bodyPr lIns="91326" tIns="45662" rIns="91326" bIns="45662"/>
          <a:lstStyle/>
          <a:p>
            <a:pPr eaLnBrk="1" hangingPunct="1"/>
            <a:r>
              <a:rPr lang="en-US" i="1" dirty="0" smtClean="0"/>
              <a:t>Fluvial erosion</a:t>
            </a:r>
            <a:r>
              <a:rPr lang="en-US" dirty="0" smtClean="0"/>
              <a:t> is erosion caused by streams, rivers, creeks (water</a:t>
            </a:r>
            <a:r>
              <a:rPr lang="en-US" dirty="0" smtClean="0"/>
              <a:t>)</a:t>
            </a:r>
          </a:p>
          <a:p>
            <a:pPr eaLnBrk="1" hangingPunct="1"/>
            <a:r>
              <a:rPr lang="en-US" dirty="0" smtClean="0"/>
              <a:t>Estimated $20 billion</a:t>
            </a:r>
            <a:r>
              <a:rPr lang="en-US" baseline="0" dirty="0" smtClean="0"/>
              <a:t> in damages (US) due to Tropical Storm Irene</a:t>
            </a:r>
          </a:p>
          <a:p>
            <a:pPr eaLnBrk="1" hangingPunct="1"/>
            <a:r>
              <a:rPr lang="en-US" baseline="0" dirty="0" smtClean="0"/>
              <a:t>Cost of damage/recovery in VT - $700 million - $1billion </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latin typeface="+mn-lt"/>
                <a:ea typeface="+mn-ea"/>
                <a:cs typeface="+mn-cs"/>
              </a:rPr>
              <a:t>The quantity and size of the sediment carried by a stream is proportional to the amount of water in the stream and the channel slope thus,</a:t>
            </a:r>
            <a:endParaRPr lang="en-US" sz="1200" baseline="0" dirty="0" smtClean="0"/>
          </a:p>
          <a:p>
            <a:r>
              <a:rPr lang="en-US" sz="1200" i="0" kern="1200" baseline="0" dirty="0" smtClean="0">
                <a:solidFill>
                  <a:schemeClr val="tx1"/>
                </a:solidFill>
                <a:latin typeface="+mn-lt"/>
                <a:ea typeface="+mn-ea"/>
                <a:cs typeface="+mn-cs"/>
              </a:rPr>
              <a:t>if sediment load is increased by excessive erosion upstream or due to road/bridge construction </a:t>
            </a:r>
            <a:r>
              <a:rPr lang="en-US" sz="1200" baseline="0" dirty="0" smtClean="0"/>
              <a:t>(but there is no change in slope or discharge),</a:t>
            </a:r>
            <a:r>
              <a:rPr lang="en-US" sz="1200" i="0" kern="1200" baseline="0" dirty="0" smtClean="0">
                <a:solidFill>
                  <a:schemeClr val="tx1"/>
                </a:solidFill>
                <a:latin typeface="+mn-lt"/>
                <a:ea typeface="+mn-ea"/>
                <a:cs typeface="+mn-cs"/>
              </a:rPr>
              <a:t> aggradation (deposition) will occur </a:t>
            </a:r>
            <a:r>
              <a:rPr lang="en-US" sz="1200" baseline="0" dirty="0" smtClean="0"/>
              <a:t>and the sediment will drop out. </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1" indent="-228600" algn="l" defTabSz="914400" rtl="0" eaLnBrk="1" fontAlgn="auto" latinLnBrk="0" hangingPunct="1">
              <a:lnSpc>
                <a:spcPct val="100000"/>
              </a:lnSpc>
              <a:spcBef>
                <a:spcPts val="0"/>
              </a:spcBef>
              <a:spcAft>
                <a:spcPts val="0"/>
              </a:spcAft>
              <a:buClrTx/>
              <a:buSzTx/>
              <a:buFontTx/>
              <a:buNone/>
              <a:tabLst/>
              <a:defRPr/>
            </a:pPr>
            <a:r>
              <a:rPr lang="en-US" sz="900" i="0" kern="1200" baseline="0" dirty="0" smtClean="0">
                <a:solidFill>
                  <a:schemeClr val="tx1"/>
                </a:solidFill>
                <a:latin typeface="+mn-lt"/>
                <a:ea typeface="+mn-ea"/>
                <a:cs typeface="+mn-cs"/>
              </a:rPr>
              <a:t>The quantity and size of the sediment carried by a stream is proportional to the amount of water in the stream and the channel slope thus,</a:t>
            </a:r>
            <a:endParaRPr lang="en-US" sz="900" baseline="0" dirty="0" smtClean="0"/>
          </a:p>
          <a:p>
            <a:pPr marL="228600" marR="0" lvl="1" indent="-228600" algn="l" defTabSz="914400" rtl="0" eaLnBrk="1" fontAlgn="auto" latinLnBrk="0" hangingPunct="1">
              <a:lnSpc>
                <a:spcPct val="100000"/>
              </a:lnSpc>
              <a:spcBef>
                <a:spcPts val="0"/>
              </a:spcBef>
              <a:spcAft>
                <a:spcPts val="0"/>
              </a:spcAft>
              <a:buClrTx/>
              <a:buSzTx/>
              <a:buFontTx/>
              <a:buNone/>
              <a:tabLst/>
              <a:defRPr/>
            </a:pPr>
            <a:r>
              <a:rPr lang="en-US" sz="900" baseline="0" dirty="0" smtClean="0"/>
              <a:t>building of a dam upstream typically reduces sediment supply. If discharge and slope remain the same, this will lead to increased erosion downstream.  The stream becomes “hungry” for sediment</a:t>
            </a:r>
            <a:r>
              <a:rPr lang="en-US" sz="900" baseline="0" dirty="0" smtClean="0"/>
              <a:t>.</a:t>
            </a:r>
          </a:p>
          <a:p>
            <a:pPr marL="228600" marR="0" lvl="1" indent="-228600" algn="l" defTabSz="914400" rtl="0" eaLnBrk="1" fontAlgn="auto" latinLnBrk="0" hangingPunct="1">
              <a:lnSpc>
                <a:spcPct val="100000"/>
              </a:lnSpc>
              <a:spcBef>
                <a:spcPts val="0"/>
              </a:spcBef>
              <a:spcAft>
                <a:spcPts val="0"/>
              </a:spcAft>
              <a:buClrTx/>
              <a:buSzTx/>
              <a:buFontTx/>
              <a:buNone/>
              <a:tabLst/>
              <a:defRPr/>
            </a:pPr>
            <a:endParaRPr lang="en-US" sz="900" i="0" kern="1200" baseline="0" dirty="0" smtClean="0">
              <a:solidFill>
                <a:schemeClr val="tx1"/>
              </a:solidFill>
              <a:latin typeface="+mn-lt"/>
              <a:ea typeface="+mn-ea"/>
              <a:cs typeface="+mn-cs"/>
            </a:endParaRPr>
          </a:p>
          <a:p>
            <a:pPr marL="228600" marR="0" lvl="1" indent="-228600" algn="l" defTabSz="914400" rtl="0" eaLnBrk="1" fontAlgn="auto" latinLnBrk="0" hangingPunct="1">
              <a:lnSpc>
                <a:spcPct val="100000"/>
              </a:lnSpc>
              <a:spcBef>
                <a:spcPts val="0"/>
              </a:spcBef>
              <a:spcAft>
                <a:spcPts val="0"/>
              </a:spcAft>
              <a:buClrTx/>
              <a:buSzTx/>
              <a:buFontTx/>
              <a:buNone/>
              <a:tabLst/>
              <a:defRPr/>
            </a:pPr>
            <a:r>
              <a:rPr lang="en-US" sz="900" i="0" kern="1200" baseline="0" dirty="0" smtClean="0">
                <a:solidFill>
                  <a:schemeClr val="tx1"/>
                </a:solidFill>
                <a:latin typeface="+mn-lt"/>
                <a:ea typeface="+mn-ea"/>
                <a:cs typeface="+mn-cs"/>
              </a:rPr>
              <a:t>Townsend lake and dam</a:t>
            </a:r>
            <a:endParaRPr lang="en-US" sz="900" i="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stream's sediment load is typically deposited, eroded, and </a:t>
            </a:r>
            <a:r>
              <a:rPr lang="en-US" dirty="0" err="1" smtClean="0"/>
              <a:t>redeposited</a:t>
            </a:r>
            <a:r>
              <a:rPr lang="en-US" dirty="0" smtClean="0"/>
              <a:t> many times in a stream channel, especially during flooding events or climatic variations. Sediments are deposited throughout the length of the stream as bars or floodplain deposits. At the mouth of the stream, the sediments are usually deposited in alluvial fans or deltas, </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Human induced changes </a:t>
            </a:r>
            <a:r>
              <a:rPr lang="en-US" dirty="0" smtClean="0"/>
              <a:t>in </a:t>
            </a:r>
            <a:r>
              <a:rPr lang="en-US" dirty="0" err="1" smtClean="0"/>
              <a:t>streamflow</a:t>
            </a:r>
            <a:r>
              <a:rPr lang="en-US" dirty="0" smtClean="0"/>
              <a:t> </a:t>
            </a:r>
            <a:r>
              <a:rPr lang="en-US" dirty="0" smtClean="0"/>
              <a:t>and therefore </a:t>
            </a:r>
            <a:r>
              <a:rPr lang="en-US" dirty="0" smtClean="0"/>
              <a:t>dynamic equilibrium.</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1478768-C4C8-48AC-B4B7-A526D0659030}" type="slidenum">
              <a:rPr lang="en-US"/>
              <a:pPr/>
              <a:t>34</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Channel modifications leading to instability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1478768-C4C8-48AC-B4B7-A526D0659030}" type="slidenum">
              <a:rPr lang="en-US"/>
              <a:pPr/>
              <a:t>35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More impacts to </a:t>
            </a:r>
            <a:r>
              <a:rPr lang="en-US" dirty="0" err="1" smtClean="0"/>
              <a:t>streamflow</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Alluvium</a:t>
            </a:r>
            <a:r>
              <a:rPr lang="en-US" dirty="0" smtClean="0"/>
              <a:t> is loose, unconsolidated </a:t>
            </a:r>
            <a:r>
              <a:rPr lang="en-US" dirty="0" smtClean="0">
                <a:hlinkClick r:id="rId3" tooltip="Soil"/>
              </a:rPr>
              <a:t>soil</a:t>
            </a:r>
            <a:r>
              <a:rPr lang="en-US" dirty="0" smtClean="0"/>
              <a:t> or </a:t>
            </a:r>
            <a:r>
              <a:rPr lang="en-US" dirty="0" smtClean="0">
                <a:hlinkClick r:id="rId4" tooltip="Sediment"/>
              </a:rPr>
              <a:t>sediments</a:t>
            </a:r>
            <a:r>
              <a:rPr lang="en-US" dirty="0" smtClean="0"/>
              <a:t>, which has been eroded, reshaped by water in some form, and </a:t>
            </a:r>
            <a:r>
              <a:rPr lang="en-US" dirty="0" err="1" smtClean="0"/>
              <a:t>redeposited</a:t>
            </a:r>
            <a:r>
              <a:rPr lang="en-US" dirty="0" smtClean="0"/>
              <a:t> in a stream</a:t>
            </a:r>
            <a:r>
              <a:rPr lang="en-US" baseline="0" dirty="0" smtClean="0"/>
              <a:t> channel</a:t>
            </a:r>
            <a:r>
              <a:rPr lang="en-US" dirty="0" smtClean="0"/>
              <a:t>.</a:t>
            </a:r>
            <a:r>
              <a:rPr lang="en-US" baseline="30000" dirty="0" smtClean="0">
                <a:hlinkClick r:id="rId5"/>
              </a:rPr>
              <a:t>[</a:t>
            </a:r>
            <a:endParaRPr lang="en-US" dirty="0" smtClean="0"/>
          </a:p>
          <a:p>
            <a:endParaRPr lang="en-US" baseline="0" dirty="0" smtClean="0"/>
          </a:p>
          <a:p>
            <a:r>
              <a:rPr lang="en-US" baseline="0" dirty="0" smtClean="0"/>
              <a:t>Change in slope from bedrock substrate to alluvium sediments</a:t>
            </a:r>
          </a:p>
          <a:p>
            <a:r>
              <a:rPr lang="en-US" baseline="0" dirty="0" smtClean="0"/>
              <a:t>A drastic change in slope and widening of the stream corridor is defined as a reach boundary by VT ANR River Management Program (RMP) Fluvial Geomorphic Assessment</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you are</a:t>
            </a:r>
            <a:r>
              <a:rPr lang="en-US" baseline="0" dirty="0" smtClean="0"/>
              <a:t> tipping the balance, s</a:t>
            </a:r>
            <a:r>
              <a:rPr lang="en-US" dirty="0" smtClean="0"/>
              <a:t>torms provide stream power</a:t>
            </a:r>
            <a:r>
              <a:rPr lang="en-US" baseline="0" dirty="0" smtClean="0"/>
              <a:t> that results in catastrophic erosion (and later deposition </a:t>
            </a:r>
            <a:r>
              <a:rPr lang="en-US" baseline="0" dirty="0" err="1" smtClean="0"/>
              <a:t>downsteam</a:t>
            </a:r>
            <a:r>
              <a:rPr lang="en-US" baseline="0" dirty="0" smtClean="0"/>
              <a:t>).</a:t>
            </a:r>
            <a:endParaRPr lang="en-US" dirty="0" smtClean="0"/>
          </a:p>
          <a:p>
            <a:endParaRPr lang="en-US" dirty="0" smtClean="0"/>
          </a:p>
          <a:p>
            <a:r>
              <a:rPr lang="en-US" dirty="0" smtClean="0"/>
              <a:t>Climate change predicts an increase in extreme</a:t>
            </a:r>
            <a:r>
              <a:rPr lang="en-US" baseline="0" dirty="0" smtClean="0"/>
              <a:t> events (e.g., storms depositing 1” or more of precipitation)</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C02280C1-C587-4AED-A5EF-BCB09607CC68}" type="slidenum">
              <a:rPr lang="en-US"/>
              <a:pPr/>
              <a:t>38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Up</a:t>
            </a:r>
            <a:r>
              <a:rPr lang="en-US" baseline="0" dirty="0" smtClean="0"/>
              <a:t> to 90% of sediment is due to streambank erosion!</a:t>
            </a:r>
            <a:endParaRPr lang="en-US" dirty="0" smtClean="0"/>
          </a:p>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6AEB7FA-80EF-4CE7-9752-BF936555B888}" type="slidenum">
              <a:rPr lang="en-US"/>
              <a:pPr/>
              <a:t>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buFontTx/>
              <a:buChar char="•"/>
            </a:pPr>
            <a:r>
              <a:rPr lang="en-US" dirty="0" smtClean="0"/>
              <a:t>Historically, river management focused on protecting</a:t>
            </a:r>
            <a:r>
              <a:rPr lang="en-US" baseline="0" dirty="0" smtClean="0"/>
              <a:t> infrastructure, increasing agricultural lands, and providing power through channel modification and draining. </a:t>
            </a:r>
            <a:endParaRPr lang="en-US" dirty="0" smtClean="0"/>
          </a:p>
          <a:p>
            <a:pPr eaLnBrk="1" hangingPunct="1">
              <a:buFontTx/>
              <a:buChar char="•"/>
            </a:pPr>
            <a:r>
              <a:rPr lang="en-US" dirty="0" smtClean="0"/>
              <a:t>Rivers were straightened and even moved to accommodate railroads and road networks.  The photo (left) is of the Winooski, showing how the meander bends were cut off when the transportation infrastructure was built.</a:t>
            </a:r>
          </a:p>
          <a:p>
            <a:pPr eaLnBrk="1" hangingPunct="1">
              <a:buFontTx/>
              <a:buChar char="•"/>
            </a:pPr>
            <a:r>
              <a:rPr lang="en-US" dirty="0" smtClean="0"/>
              <a:t>Agricultural ditches reroute runoff</a:t>
            </a:r>
          </a:p>
          <a:p>
            <a:pPr eaLnBrk="1" hangingPunct="1">
              <a:buFontTx/>
              <a:buChar char="•"/>
            </a:pPr>
            <a:r>
              <a:rPr lang="en-US" dirty="0" smtClean="0"/>
              <a:t>Dams for water power for historic mills</a:t>
            </a:r>
          </a:p>
          <a:p>
            <a:pPr eaLnBrk="1" hangingPunct="1">
              <a:buFontTx/>
              <a:buChar char="•"/>
            </a:pPr>
            <a:r>
              <a:rPr lang="en-US" dirty="0" smtClean="0"/>
              <a:t>Log drives - logs moving down river (top right)</a:t>
            </a:r>
          </a:p>
          <a:p>
            <a:pPr eaLnBrk="1" hangingPunct="1">
              <a:buFontTx/>
              <a:buChar char="•"/>
            </a:pPr>
            <a:r>
              <a:rPr lang="en-US" dirty="0" smtClean="0"/>
              <a:t>Historic</a:t>
            </a:r>
            <a:r>
              <a:rPr lang="en-US" baseline="0" dirty="0" smtClean="0"/>
              <a:t> Red Mill on Browns River Jericho 1855</a:t>
            </a:r>
            <a:endParaRPr lang="en-US" dirty="0" smtClean="0"/>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1648943-8168-4958-8E05-4B0F320A1427}" type="slidenum">
              <a:rPr lang="en-US"/>
              <a:pPr/>
              <a:t>40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smtClean="0"/>
              <a:t>Engineering solutions are expensive and effectiveness</a:t>
            </a:r>
            <a:r>
              <a:rPr lang="en-US" baseline="0" dirty="0" smtClean="0"/>
              <a:t> is mixed.</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CD90EA8-526F-4579-8A48-D92BCF95AAD9}" type="slidenum">
              <a:rPr lang="en-US" smtClean="0"/>
              <a:pPr/>
              <a:t>41</a:t>
            </a:fld>
            <a:endParaRPr lang="en-US" smtClean="0"/>
          </a:p>
        </p:txBody>
      </p:sp>
      <p:sp>
        <p:nvSpPr>
          <p:cNvPr id="58371" name="Rectangle 1026"/>
          <p:cNvSpPr>
            <a:spLocks noGrp="1" noRot="1" noChangeAspect="1" noChangeArrowheads="1" noTextEdit="1"/>
          </p:cNvSpPr>
          <p:nvPr>
            <p:ph type="sldImg"/>
          </p:nvPr>
        </p:nvSpPr>
        <p:spPr>
          <a:xfrm>
            <a:off x="1176338" y="712788"/>
            <a:ext cx="4570412" cy="3429000"/>
          </a:xfrm>
          <a:solidFill>
            <a:srgbClr val="FFFFFF"/>
          </a:solidFill>
          <a:ln/>
        </p:spPr>
      </p:sp>
      <p:sp>
        <p:nvSpPr>
          <p:cNvPr id="58372" name="Rectangle 1027"/>
          <p:cNvSpPr>
            <a:spLocks noGrp="1" noChangeArrowheads="1"/>
          </p:cNvSpPr>
          <p:nvPr>
            <p:ph type="body" idx="1"/>
          </p:nvPr>
        </p:nvSpPr>
        <p:spPr>
          <a:xfrm>
            <a:off x="857250" y="4470505"/>
            <a:ext cx="5486711" cy="4114487"/>
          </a:xfrm>
          <a:solidFill>
            <a:srgbClr val="FFFFFF"/>
          </a:solidFill>
          <a:ln>
            <a:solidFill>
              <a:srgbClr val="000000"/>
            </a:solidFill>
          </a:ln>
        </p:spPr>
        <p:txBody>
          <a:bodyPr lIns="89011" tIns="44504" rIns="89011" bIns="44504"/>
          <a:lstStyle/>
          <a:p>
            <a:pPr eaLnBrk="1" hangingPunct="1"/>
            <a:r>
              <a:rPr lang="en-US" dirty="0" smtClean="0">
                <a:cs typeface="Times New Roman" pitchFamily="18" charset="0"/>
              </a:rPr>
              <a:t>This</a:t>
            </a:r>
            <a:r>
              <a:rPr lang="en-US" baseline="0" dirty="0" smtClean="0">
                <a:cs typeface="Times New Roman" pitchFamily="18" charset="0"/>
              </a:rPr>
              <a:t> is an example of m</a:t>
            </a:r>
            <a:r>
              <a:rPr lang="en-US" dirty="0" smtClean="0">
                <a:cs typeface="Times New Roman" pitchFamily="18" charset="0"/>
              </a:rPr>
              <a:t>ixed effectiveness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Development leads to increased impervious surfaces</a:t>
            </a:r>
            <a:r>
              <a:rPr lang="en-US" baseline="0" dirty="0" smtClean="0"/>
              <a:t> which do not absorb precipitation and often to a decrease in riparian buffers. </a:t>
            </a:r>
            <a:r>
              <a:rPr lang="en-US" dirty="0" smtClean="0"/>
              <a:t>This typically leads to increased </a:t>
            </a:r>
            <a:r>
              <a:rPr lang="en-US" dirty="0" err="1" smtClean="0"/>
              <a:t>stormwater</a:t>
            </a:r>
            <a:r>
              <a:rPr lang="en-US" dirty="0" smtClean="0"/>
              <a:t> inputs</a:t>
            </a:r>
            <a:r>
              <a:rPr lang="en-US" baseline="0" dirty="0" smtClean="0"/>
              <a:t> and peak discharge (flooding). These factors in turn  increase both the volume and rate of surface runoff and thus erosion.</a:t>
            </a:r>
          </a:p>
          <a:p>
            <a:endParaRPr lang="en-US" baseline="0" dirty="0" smtClean="0"/>
          </a:p>
          <a:p>
            <a:pPr lvl="0"/>
            <a:r>
              <a:rPr lang="en-US" b="0" dirty="0" smtClean="0">
                <a:solidFill>
                  <a:srgbClr val="FFC000"/>
                </a:solidFill>
                <a:effectLst/>
              </a:rPr>
              <a:t>What are impervious surfaces?  Surfaces that prevent infiltration of water into ground (</a:t>
            </a:r>
            <a:r>
              <a:rPr lang="en-US" dirty="0" smtClean="0">
                <a:solidFill>
                  <a:srgbClr val="FFC000"/>
                </a:solidFill>
                <a:effectLst>
                  <a:outerShdw blurRad="38100" dist="38100" dir="2700000" algn="tl">
                    <a:srgbClr val="000000">
                      <a:alpha val="43137"/>
                    </a:srgbClr>
                  </a:outerShdw>
                </a:effectLst>
              </a:rPr>
              <a:t>Roofs, buildings, roads, parking lots, sidewalks).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Advances</a:t>
            </a:r>
            <a:r>
              <a:rPr lang="en-US" baseline="0" dirty="0" smtClean="0"/>
              <a:t> in remote sensing in recent years has revolutionized fluvial geomorphology…. high spatial resolution imagery and accurate airborne elevation data.  We’ll assess fluvial features using imagery available on Google Earth. </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“Crooked streams are a menace of life and crops”</a:t>
            </a:r>
            <a:endParaRPr lang="en-US" dirty="0"/>
          </a:p>
        </p:txBody>
      </p:sp>
      <p:sp>
        <p:nvSpPr>
          <p:cNvPr id="4" name="Slide Number Placeholder 3"/>
          <p:cNvSpPr>
            <a:spLocks noGrp="1"/>
          </p:cNvSpPr>
          <p:nvPr>
            <p:ph type="sldNum" sz="quarter" idx="10"/>
          </p:nvPr>
        </p:nvSpPr>
        <p:spPr/>
        <p:txBody>
          <a:bodyPr/>
          <a:lstStyle/>
          <a:p>
            <a:fld id="{3409A94A-8276-4F60-BEB0-20D855C2038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5FE1308-A3A8-4420-AF7E-40AEC85B900F}" type="slidenum">
              <a:rPr lang="en-US"/>
              <a:pPr/>
              <a:t>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t>Engineering costs – high</a:t>
            </a:r>
          </a:p>
          <a:p>
            <a:pPr eaLnBrk="1" hangingPunct="1"/>
            <a:r>
              <a:rPr lang="en-US" dirty="0" smtClean="0"/>
              <a:t>Effectiveness - limited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33B0A7B-2EE2-4DBA-AA88-A8F279A05FB6}" type="slidenum">
              <a:rPr lang="en-US"/>
              <a:pPr/>
              <a:t>7</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en-US" sz="1200" b="1" dirty="0" smtClean="0">
                <a:solidFill>
                  <a:srgbClr val="0000FF"/>
                </a:solidFill>
              </a:rPr>
              <a:t>A change in the watershed will impact the stream network</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r>
              <a:rPr lang="en-US" dirty="0" smtClean="0"/>
              <a:t>Changes in land use and cover &gt; changes in runoff and sediment inputs &gt; changes in streams</a:t>
            </a:r>
          </a:p>
          <a:p>
            <a:endParaRPr lang="en-US" dirty="0" smtClean="0"/>
          </a:p>
          <a:p>
            <a:r>
              <a:rPr lang="en-US" dirty="0" smtClean="0"/>
              <a:t>Hydraulics</a:t>
            </a:r>
            <a:r>
              <a:rPr lang="en-US" baseline="0" dirty="0" smtClean="0"/>
              <a:t> – flow of water in channels (velocity, resistance to flow, sediment movement…all about the channel characteristics)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019E5F-48D7-4876-9D60-B35096FFDC96}" type="datetimeFigureOut">
              <a:rPr lang="en-US" smtClean="0"/>
              <a:pPr/>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19E5F-48D7-4876-9D60-B35096FFDC96}" type="datetimeFigureOut">
              <a:rPr lang="en-US" smtClean="0"/>
              <a:pPr/>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19E5F-48D7-4876-9D60-B35096FFDC96}" type="datetimeFigureOut">
              <a:rPr lang="en-US" smtClean="0"/>
              <a:pPr/>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effectLst>
                  <a:outerShdw blurRad="38100" dist="38100" dir="2700000" algn="tl">
                    <a:srgbClr val="000000">
                      <a:alpha val="43137"/>
                    </a:srgbClr>
                  </a:outerShdw>
                </a:effectLst>
                <a:latin typeface="+mj-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489" y="1599640"/>
            <a:ext cx="8282750" cy="4527176"/>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CC7663-14E9-46AD-95FC-CEA8B7DD4B9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19E5F-48D7-4876-9D60-B35096FFDC96}" type="datetimeFigureOut">
              <a:rPr lang="en-US" smtClean="0"/>
              <a:pPr/>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019E5F-48D7-4876-9D60-B35096FFDC96}" type="datetimeFigureOut">
              <a:rPr lang="en-US" smtClean="0"/>
              <a:pPr/>
              <a:t>7/24/2012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Rounded MT Bold"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36424" cy="4525963"/>
          </a:xfrm>
        </p:spPr>
        <p:txBody>
          <a:bodyPr>
            <a:normAutofit/>
          </a:bodyPr>
          <a:lstStyle>
            <a:lvl1pPr>
              <a:defRPr sz="2400">
                <a:latin typeface="Arial Rounded MT Bold" pitchFamily="34" charset="0"/>
              </a:defRPr>
            </a:lvl1pPr>
            <a:lvl2pPr>
              <a:defRPr sz="2400">
                <a:latin typeface="Arial Rounded MT Bold" pitchFamily="34" charset="0"/>
              </a:defRPr>
            </a:lvl2pPr>
            <a:lvl3pPr>
              <a:defRPr sz="2400">
                <a:latin typeface="Arial Rounded MT Bold" pitchFamily="34" charset="0"/>
              </a:defRPr>
            </a:lvl3pPr>
            <a:lvl4pPr>
              <a:defRPr sz="2400">
                <a:latin typeface="Arial Rounded MT Bold" pitchFamily="34" charset="0"/>
              </a:defRPr>
            </a:lvl4pPr>
            <a:lvl5pPr>
              <a:defRPr sz="2400">
                <a:latin typeface="Arial Rounded MT Bold"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19E5F-48D7-4876-9D60-B35096FFDC96}" type="datetimeFigureOut">
              <a:rPr lang="en-US" smtClean="0"/>
              <a:pPr/>
              <a:t>7/24/2012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019E5F-48D7-4876-9D60-B35096FFDC96}" type="datetimeFigureOut">
              <a:rPr lang="en-US" smtClean="0"/>
              <a:pPr/>
              <a:t>7/24/2012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19E5F-48D7-4876-9D60-B35096FFDC96}" type="datetimeFigureOut">
              <a:rPr lang="en-US" smtClean="0"/>
              <a:pPr/>
              <a:t>7/24/2012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19E5F-48D7-4876-9D60-B35096FFDC96}" type="datetimeFigureOut">
              <a:rPr lang="en-US" smtClean="0"/>
              <a:pPr/>
              <a:t>7/24/2012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19E5F-48D7-4876-9D60-B35096FFDC96}" type="datetimeFigureOut">
              <a:rPr lang="en-US" smtClean="0"/>
              <a:pPr/>
              <a:t>7/24/2012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4DCEAC-3D9A-4CBC-BEB3-BD5976F559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19E5F-48D7-4876-9D60-B35096FFDC96}" type="datetimeFigureOut">
              <a:rPr lang="en-US" smtClean="0"/>
              <a:pPr/>
              <a:t>7/24/2012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DCEAC-3D9A-4CBC-BEB3-BD5976F559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884821"/>
            <a:ext cx="9144000" cy="3477875"/>
          </a:xfrm>
          <a:prstGeom prst="rect">
            <a:avLst/>
          </a:prstGeom>
          <a:noFill/>
        </p:spPr>
        <p:txBody>
          <a:bodyPr wrap="square" rtlCol="0">
            <a:spAutoFit/>
          </a:bodyPr>
          <a:lstStyle/>
          <a:p>
            <a:pPr algn="ctr"/>
            <a:r>
              <a:rPr lang="en-US" sz="5400" b="1" dirty="0" smtClean="0">
                <a:solidFill>
                  <a:schemeClr val="tx1">
                    <a:lumMod val="85000"/>
                    <a:lumOff val="15000"/>
                  </a:schemeClr>
                </a:solidFill>
                <a:effectLst>
                  <a:outerShdw blurRad="38100" dist="38100" dir="2700000" algn="tl">
                    <a:srgbClr val="000000">
                      <a:alpha val="43137"/>
                    </a:srgbClr>
                  </a:outerShdw>
                </a:effectLst>
              </a:rPr>
              <a:t>Stream Geomorphology</a:t>
            </a:r>
          </a:p>
          <a:p>
            <a:pPr algn="ctr"/>
            <a:endParaRPr lang="en-US" sz="5400" b="1" dirty="0" smtClean="0">
              <a:solidFill>
                <a:schemeClr val="tx1">
                  <a:lumMod val="85000"/>
                  <a:lumOff val="15000"/>
                </a:schemeClr>
              </a:solidFill>
              <a:effectLst>
                <a:outerShdw blurRad="38100" dist="38100" dir="2700000" algn="tl">
                  <a:srgbClr val="000000">
                    <a:alpha val="43137"/>
                  </a:srgbClr>
                </a:outerShdw>
              </a:effectLst>
            </a:endParaRPr>
          </a:p>
          <a:p>
            <a:pPr algn="ctr"/>
            <a:endParaRPr lang="en-US" sz="4400" b="1" dirty="0" smtClean="0">
              <a:solidFill>
                <a:schemeClr val="tx1">
                  <a:lumMod val="85000"/>
                  <a:lumOff val="15000"/>
                </a:schemeClr>
              </a:solidFill>
              <a:effectLst>
                <a:outerShdw blurRad="38100" dist="38100" dir="2700000" algn="tl">
                  <a:srgbClr val="000000">
                    <a:alpha val="43137"/>
                  </a:srgbClr>
                </a:outerShdw>
              </a:effectLst>
            </a:endParaRPr>
          </a:p>
          <a:p>
            <a:pPr algn="ctr"/>
            <a:endParaRPr lang="en-US" sz="2400" dirty="0" smtClean="0">
              <a:solidFill>
                <a:schemeClr val="tx1">
                  <a:lumMod val="85000"/>
                  <a:lumOff val="15000"/>
                </a:schemeClr>
              </a:solidFill>
            </a:endParaRPr>
          </a:p>
          <a:p>
            <a:pPr algn="ctr"/>
            <a:r>
              <a:rPr lang="en-US" sz="2400" dirty="0" smtClean="0">
                <a:solidFill>
                  <a:schemeClr val="tx1">
                    <a:lumMod val="85000"/>
                    <a:lumOff val="15000"/>
                  </a:schemeClr>
                </a:solidFill>
              </a:rPr>
              <a:t>Leslie A. Morrissey UVM</a:t>
            </a:r>
          </a:p>
          <a:p>
            <a:pPr algn="ctr"/>
            <a:r>
              <a:rPr lang="en-US" sz="2000" dirty="0" smtClean="0">
                <a:solidFill>
                  <a:schemeClr val="tx1">
                    <a:lumMod val="85000"/>
                    <a:lumOff val="15000"/>
                  </a:schemeClr>
                </a:solidFill>
              </a:rPr>
              <a:t>July 25, 2012</a:t>
            </a:r>
            <a:endParaRPr lang="en-US" sz="2000" dirty="0">
              <a:solidFill>
                <a:schemeClr val="tx1">
                  <a:lumMod val="85000"/>
                  <a:lumOff val="15000"/>
                </a:schemeClr>
              </a:solidFill>
            </a:endParaRPr>
          </a:p>
        </p:txBody>
      </p:sp>
      <p:pic>
        <p:nvPicPr>
          <p:cNvPr id="3" name="Picture 4"/>
          <p:cNvPicPr>
            <a:picLocks noChangeAspect="1"/>
          </p:cNvPicPr>
          <p:nvPr/>
        </p:nvPicPr>
        <p:blipFill>
          <a:blip r:embed="rId3" cstate="print"/>
          <a:srcRect/>
          <a:stretch>
            <a:fillRect/>
          </a:stretch>
        </p:blipFill>
        <p:spPr bwMode="auto">
          <a:xfrm>
            <a:off x="3406870" y="646675"/>
            <a:ext cx="2288740" cy="1005144"/>
          </a:xfrm>
          <a:prstGeom prst="rect">
            <a:avLst/>
          </a:prstGeom>
          <a:noFill/>
          <a:ln w="9525">
            <a:noFill/>
            <a:miter lim="800000"/>
            <a:headEnd/>
            <a:tailEnd/>
          </a:ln>
        </p:spPr>
      </p:pic>
      <p:pic>
        <p:nvPicPr>
          <p:cNvPr id="4" name="Picture 5"/>
          <p:cNvPicPr>
            <a:picLocks noChangeAspect="1"/>
          </p:cNvPicPr>
          <p:nvPr/>
        </p:nvPicPr>
        <p:blipFill>
          <a:blip r:embed="rId4" cstate="print"/>
          <a:srcRect/>
          <a:stretch>
            <a:fillRect/>
          </a:stretch>
        </p:blipFill>
        <p:spPr bwMode="auto">
          <a:xfrm>
            <a:off x="7220197" y="5871286"/>
            <a:ext cx="1528948" cy="727312"/>
          </a:xfrm>
          <a:prstGeom prst="rect">
            <a:avLst/>
          </a:prstGeom>
          <a:noFill/>
          <a:ln w="9525">
            <a:noFill/>
            <a:miter lim="800000"/>
            <a:headEnd/>
            <a:tailEnd/>
          </a:ln>
        </p:spPr>
      </p:pic>
      <p:pic>
        <p:nvPicPr>
          <p:cNvPr id="5" name="Picture 6"/>
          <p:cNvPicPr>
            <a:picLocks noChangeAspect="1"/>
          </p:cNvPicPr>
          <p:nvPr/>
        </p:nvPicPr>
        <p:blipFill>
          <a:blip r:embed="rId5"/>
          <a:srcRect/>
          <a:stretch>
            <a:fillRect/>
          </a:stretch>
        </p:blipFill>
        <p:spPr bwMode="auto">
          <a:xfrm>
            <a:off x="326924" y="5771408"/>
            <a:ext cx="2045760" cy="885850"/>
          </a:xfrm>
          <a:prstGeom prst="rect">
            <a:avLst/>
          </a:prstGeom>
          <a:noFill/>
          <a:ln w="9525">
            <a:noFill/>
            <a:miter lim="800000"/>
            <a:headEnd/>
            <a:tailEnd/>
          </a:ln>
        </p:spPr>
      </p:pic>
      <p:pic>
        <p:nvPicPr>
          <p:cNvPr id="6" name="Picture 7"/>
          <p:cNvPicPr>
            <a:picLocks noChangeAspect="1"/>
          </p:cNvPicPr>
          <p:nvPr/>
        </p:nvPicPr>
        <p:blipFill>
          <a:blip r:embed="rId6"/>
          <a:srcRect/>
          <a:stretch>
            <a:fillRect/>
          </a:stretch>
        </p:blipFill>
        <p:spPr bwMode="auto">
          <a:xfrm>
            <a:off x="4365522" y="5611761"/>
            <a:ext cx="1016000" cy="1016000"/>
          </a:xfrm>
          <a:prstGeom prst="rect">
            <a:avLst/>
          </a:prstGeom>
          <a:noFill/>
          <a:ln w="9525">
            <a:noFill/>
            <a:miter lim="800000"/>
            <a:headEnd/>
            <a:tailEnd/>
          </a:ln>
        </p:spPr>
      </p:pic>
      <p:pic>
        <p:nvPicPr>
          <p:cNvPr id="7" name="Picture 3"/>
          <p:cNvPicPr>
            <a:picLocks noChangeAspect="1" noChangeArrowheads="1"/>
          </p:cNvPicPr>
          <p:nvPr/>
        </p:nvPicPr>
        <p:blipFill>
          <a:blip r:embed="rId7"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0" y="2601792"/>
            <a:ext cx="9163050" cy="1776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381000" y="254295"/>
            <a:ext cx="8763000" cy="990600"/>
          </a:xfrm>
        </p:spPr>
        <p:txBody>
          <a:bodyPr>
            <a:normAutofit/>
          </a:bodyPr>
          <a:lstStyle/>
          <a:p>
            <a:pPr algn="l" eaLnBrk="1" hangingPunct="1">
              <a:defRPr/>
            </a:pPr>
            <a:r>
              <a:rPr lang="en-US" sz="3600" b="1" dirty="0" smtClean="0">
                <a:solidFill>
                  <a:schemeClr val="tx1">
                    <a:lumMod val="85000"/>
                    <a:lumOff val="15000"/>
                  </a:schemeClr>
                </a:solidFill>
                <a:effectLst>
                  <a:outerShdw blurRad="38100" dist="38100" dir="2700000" algn="tl">
                    <a:srgbClr val="000000">
                      <a:alpha val="43137"/>
                    </a:srgbClr>
                  </a:outerShdw>
                </a:effectLst>
              </a:rPr>
              <a:t>Fluvial Geomorphology</a:t>
            </a:r>
          </a:p>
        </p:txBody>
      </p:sp>
      <p:sp>
        <p:nvSpPr>
          <p:cNvPr id="35843" name="Rectangle 3"/>
          <p:cNvSpPr>
            <a:spLocks noGrp="1" noChangeArrowheads="1"/>
          </p:cNvSpPr>
          <p:nvPr>
            <p:ph type="subTitle" idx="1"/>
          </p:nvPr>
        </p:nvSpPr>
        <p:spPr>
          <a:xfrm>
            <a:off x="959016" y="2298807"/>
            <a:ext cx="4303712" cy="3638697"/>
          </a:xfrm>
        </p:spPr>
        <p:txBody>
          <a:bodyPr>
            <a:normAutofit/>
          </a:bodyPr>
          <a:lstStyle/>
          <a:p>
            <a:pPr marL="609600" indent="-609600" algn="l" eaLnBrk="1" hangingPunct="1">
              <a:defRPr/>
            </a:pPr>
            <a:r>
              <a:rPr lang="en-US" sz="2800" dirty="0" smtClean="0">
                <a:solidFill>
                  <a:schemeClr val="tx1"/>
                </a:solidFill>
              </a:rPr>
              <a:t>Influenced by:</a:t>
            </a:r>
          </a:p>
          <a:p>
            <a:pPr marL="609600" indent="-609600" algn="l" eaLnBrk="1" hangingPunct="1">
              <a:buFont typeface="Wingdings" pitchFamily="2" charset="2"/>
              <a:buChar char="n"/>
              <a:defRPr/>
            </a:pPr>
            <a:r>
              <a:rPr lang="en-US" sz="2400" dirty="0" smtClean="0">
                <a:solidFill>
                  <a:schemeClr val="tx1"/>
                </a:solidFill>
              </a:rPr>
              <a:t>Watershed area</a:t>
            </a:r>
          </a:p>
          <a:p>
            <a:pPr marL="609600" indent="-609600" algn="l" eaLnBrk="1" hangingPunct="1">
              <a:buFont typeface="Wingdings" pitchFamily="2" charset="2"/>
              <a:buChar char="n"/>
              <a:defRPr/>
            </a:pPr>
            <a:r>
              <a:rPr lang="en-US" sz="2400" dirty="0" smtClean="0">
                <a:solidFill>
                  <a:schemeClr val="tx1"/>
                </a:solidFill>
              </a:rPr>
              <a:t>Land use and land cover</a:t>
            </a:r>
          </a:p>
          <a:p>
            <a:pPr marL="609600" indent="-609600" algn="l" eaLnBrk="1" hangingPunct="1">
              <a:buFont typeface="Wingdings" pitchFamily="2" charset="2"/>
              <a:buChar char="n"/>
              <a:defRPr/>
            </a:pPr>
            <a:r>
              <a:rPr lang="en-US" sz="2400" dirty="0" smtClean="0">
                <a:solidFill>
                  <a:schemeClr val="tx1"/>
                </a:solidFill>
              </a:rPr>
              <a:t>Soils and geology</a:t>
            </a:r>
          </a:p>
          <a:p>
            <a:pPr marL="609600" indent="-609600" algn="l" eaLnBrk="1" hangingPunct="1">
              <a:buFont typeface="Wingdings" pitchFamily="2" charset="2"/>
              <a:buChar char="n"/>
              <a:defRPr/>
            </a:pPr>
            <a:r>
              <a:rPr lang="en-US" sz="2400" dirty="0" smtClean="0">
                <a:solidFill>
                  <a:schemeClr val="tx1"/>
                </a:solidFill>
              </a:rPr>
              <a:t>Topography</a:t>
            </a:r>
          </a:p>
          <a:p>
            <a:pPr marL="609600" indent="-609600" algn="l" eaLnBrk="1" hangingPunct="1">
              <a:buFont typeface="Wingdings" pitchFamily="2" charset="2"/>
              <a:buChar char="n"/>
              <a:defRPr/>
            </a:pPr>
            <a:r>
              <a:rPr lang="en-US" sz="2400" dirty="0" smtClean="0">
                <a:solidFill>
                  <a:schemeClr val="tx1"/>
                </a:solidFill>
              </a:rPr>
              <a:t>Climate</a:t>
            </a:r>
          </a:p>
          <a:p>
            <a:pPr marL="609600" indent="-609600" algn="l" eaLnBrk="1" hangingPunct="1">
              <a:buFont typeface="Wingdings" pitchFamily="2" charset="2"/>
              <a:buChar char="n"/>
              <a:defRPr/>
            </a:pPr>
            <a:r>
              <a:rPr lang="en-US" sz="2400" dirty="0" smtClean="0">
                <a:solidFill>
                  <a:schemeClr val="tx1"/>
                </a:solidFill>
              </a:rPr>
              <a:t>Human impacts</a:t>
            </a:r>
          </a:p>
        </p:txBody>
      </p:sp>
      <p:sp>
        <p:nvSpPr>
          <p:cNvPr id="35844" name="Rectangle 4"/>
          <p:cNvSpPr>
            <a:spLocks noChangeArrowheads="1"/>
          </p:cNvSpPr>
          <p:nvPr/>
        </p:nvSpPr>
        <p:spPr bwMode="auto">
          <a:xfrm>
            <a:off x="381000" y="1180324"/>
            <a:ext cx="8116824" cy="838200"/>
          </a:xfrm>
          <a:prstGeom prst="rect">
            <a:avLst/>
          </a:prstGeom>
          <a:noFill/>
          <a:ln w="9525">
            <a:noFill/>
            <a:miter lim="800000"/>
            <a:headEnd/>
            <a:tailEnd/>
          </a:ln>
          <a:effectLst/>
        </p:spPr>
        <p:txBody>
          <a:bodyPr/>
          <a:lstStyle/>
          <a:p>
            <a:pPr marL="609600" indent="-609600">
              <a:lnSpc>
                <a:spcPts val="2800"/>
              </a:lnSpc>
              <a:buClr>
                <a:schemeClr val="hlink"/>
              </a:buClr>
              <a:buSzPct val="70000"/>
              <a:defRPr/>
            </a:pPr>
            <a:r>
              <a:rPr lang="en-US" sz="2800" i="1" dirty="0" smtClean="0">
                <a:solidFill>
                  <a:srgbClr val="0000FF"/>
                </a:solidFill>
              </a:rPr>
              <a:t>    Channel characteristics (e.g., sinuosity, width, depth) are determined by stream discharge and sediment</a:t>
            </a:r>
            <a:endParaRPr lang="en-US" sz="2800" i="1" dirty="0">
              <a:solidFill>
                <a:srgbClr val="0000FF"/>
              </a:solidFill>
            </a:endParaRPr>
          </a:p>
        </p:txBody>
      </p:sp>
      <p:pic>
        <p:nvPicPr>
          <p:cNvPr id="40966" name="Picture 6" descr="Picture28"/>
          <p:cNvPicPr>
            <a:picLocks noChangeAspect="1" noChangeArrowheads="1"/>
          </p:cNvPicPr>
          <p:nvPr/>
        </p:nvPicPr>
        <p:blipFill>
          <a:blip r:embed="rId3"/>
          <a:srcRect/>
          <a:stretch>
            <a:fillRect/>
          </a:stretch>
        </p:blipFill>
        <p:spPr bwMode="auto">
          <a:xfrm>
            <a:off x="5802541" y="1954125"/>
            <a:ext cx="2865971" cy="2154579"/>
          </a:xfrm>
          <a:prstGeom prst="rect">
            <a:avLst/>
          </a:prstGeom>
          <a:noFill/>
          <a:ln w="9525">
            <a:noFill/>
            <a:miter lim="800000"/>
            <a:headEnd/>
            <a:tailEnd/>
          </a:ln>
        </p:spPr>
      </p:pic>
      <p:pic>
        <p:nvPicPr>
          <p:cNvPr id="7" name="Picture 10" descr="Picture1"/>
          <p:cNvPicPr>
            <a:picLocks noChangeAspect="1" noChangeArrowheads="1"/>
          </p:cNvPicPr>
          <p:nvPr/>
        </p:nvPicPr>
        <p:blipFill>
          <a:blip r:embed="rId4"/>
          <a:srcRect/>
          <a:stretch>
            <a:fillRect/>
          </a:stretch>
        </p:blipFill>
        <p:spPr bwMode="auto">
          <a:xfrm>
            <a:off x="3830821" y="4589327"/>
            <a:ext cx="2691650" cy="2018737"/>
          </a:xfrm>
          <a:prstGeom prst="rect">
            <a:avLst/>
          </a:prstGeom>
          <a:noFill/>
          <a:ln w="9525">
            <a:noFill/>
            <a:miter lim="800000"/>
            <a:headEnd/>
            <a:tailEnd/>
          </a:ln>
        </p:spPr>
      </p:pic>
      <p:pic>
        <p:nvPicPr>
          <p:cNvPr id="8" name="Picture 5" descr="100_0662"/>
          <p:cNvPicPr>
            <a:picLocks noChangeAspect="1" noChangeArrowheads="1"/>
          </p:cNvPicPr>
          <p:nvPr/>
        </p:nvPicPr>
        <p:blipFill>
          <a:blip r:embed="rId5" cstate="print"/>
          <a:srcRect/>
          <a:stretch>
            <a:fillRect/>
          </a:stretch>
        </p:blipFill>
        <p:spPr bwMode="auto">
          <a:xfrm>
            <a:off x="6063388" y="3588865"/>
            <a:ext cx="2888170" cy="1925446"/>
          </a:xfrm>
          <a:prstGeom prst="rect">
            <a:avLst/>
          </a:prstGeom>
          <a:noFill/>
          <a:ln w="317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527675" y="5732463"/>
            <a:ext cx="184150" cy="336550"/>
          </a:xfrm>
          <a:prstGeom prst="rect">
            <a:avLst/>
          </a:prstGeom>
          <a:noFill/>
          <a:ln w="9525">
            <a:noFill/>
            <a:miter lim="800000"/>
            <a:headEnd/>
            <a:tailEnd/>
          </a:ln>
        </p:spPr>
        <p:txBody>
          <a:bodyPr wrap="none">
            <a:spAutoFit/>
          </a:bodyPr>
          <a:lstStyle/>
          <a:p>
            <a:endParaRPr lang="en-US" sz="1600">
              <a:latin typeface="Tahoma" pitchFamily="34" charset="0"/>
            </a:endParaRPr>
          </a:p>
        </p:txBody>
      </p:sp>
      <p:sp>
        <p:nvSpPr>
          <p:cNvPr id="17411" name="Rectangle 3"/>
          <p:cNvSpPr>
            <a:spLocks noChangeArrowheads="1"/>
          </p:cNvSpPr>
          <p:nvPr/>
        </p:nvSpPr>
        <p:spPr bwMode="auto">
          <a:xfrm>
            <a:off x="0" y="90312"/>
            <a:ext cx="9144000" cy="990600"/>
          </a:xfrm>
          <a:prstGeom prst="rect">
            <a:avLst/>
          </a:prstGeom>
          <a:noFill/>
          <a:ln w="9525">
            <a:noFill/>
            <a:miter lim="800000"/>
            <a:headEnd/>
            <a:tailEnd/>
          </a:ln>
          <a:effectLst/>
        </p:spPr>
        <p:txBody>
          <a:bodyPr anchor="ctr"/>
          <a:lstStyle/>
          <a:p>
            <a:pPr algn="ctr" eaLnBrk="1" hangingPunct="1">
              <a:defRPr/>
            </a:pPr>
            <a:r>
              <a:rPr lang="en-US" sz="3600" b="1" dirty="0" smtClean="0">
                <a:solidFill>
                  <a:schemeClr val="tx1">
                    <a:lumMod val="85000"/>
                    <a:lumOff val="15000"/>
                  </a:schemeClr>
                </a:solidFill>
                <a:effectLst>
                  <a:outerShdw blurRad="38100" dist="38100" dir="2700000" algn="tl">
                    <a:srgbClr val="000000"/>
                  </a:outerShdw>
                </a:effectLst>
              </a:rPr>
              <a:t>Streams Adjust to Changing Conditions</a:t>
            </a:r>
            <a:endParaRPr lang="en-US" sz="3600" b="1" dirty="0">
              <a:solidFill>
                <a:schemeClr val="tx1">
                  <a:lumMod val="85000"/>
                  <a:lumOff val="15000"/>
                </a:schemeClr>
              </a:solidFill>
              <a:effectLst>
                <a:outerShdw blurRad="38100" dist="38100" dir="2700000" algn="tl">
                  <a:srgbClr val="000000"/>
                </a:outerShdw>
              </a:effectLst>
            </a:endParaRPr>
          </a:p>
        </p:txBody>
      </p:sp>
      <p:sp>
        <p:nvSpPr>
          <p:cNvPr id="31748" name="Text Box 4"/>
          <p:cNvSpPr txBox="1">
            <a:spLocks noChangeArrowheads="1"/>
          </p:cNvSpPr>
          <p:nvPr/>
        </p:nvSpPr>
        <p:spPr bwMode="auto">
          <a:xfrm>
            <a:off x="4748272" y="6355168"/>
            <a:ext cx="4395730" cy="461665"/>
          </a:xfrm>
          <a:prstGeom prst="rect">
            <a:avLst/>
          </a:prstGeom>
          <a:noFill/>
          <a:ln w="9525">
            <a:noFill/>
            <a:miter lim="800000"/>
            <a:headEnd/>
            <a:tailEnd/>
          </a:ln>
        </p:spPr>
        <p:txBody>
          <a:bodyPr wrap="square">
            <a:spAutoFit/>
          </a:bodyPr>
          <a:lstStyle/>
          <a:p>
            <a:pPr eaLnBrk="1" hangingPunct="1">
              <a:spcBef>
                <a:spcPct val="50000"/>
              </a:spcBef>
            </a:pPr>
            <a:r>
              <a:rPr lang="en-US" sz="1200" i="1" dirty="0">
                <a:latin typeface="Times New Roman" pitchFamily="18" charset="0"/>
              </a:rPr>
              <a:t>Stream Corridor Restoration: Principles, Processes, and Practices. 1998. Federal Interagency Stream Restoration Working Group.</a:t>
            </a:r>
          </a:p>
        </p:txBody>
      </p:sp>
      <p:pic>
        <p:nvPicPr>
          <p:cNvPr id="31750" name="Picture 6" descr="Picture1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4799" y="1173693"/>
            <a:ext cx="6078361" cy="5532093"/>
          </a:xfrm>
          <a:prstGeom prst="rect">
            <a:avLst/>
          </a:prstGeom>
          <a:noFill/>
          <a:ln w="9525">
            <a:noFill/>
            <a:miter lim="800000"/>
            <a:headEnd/>
            <a:tailEnd/>
          </a:ln>
        </p:spPr>
      </p:pic>
      <p:sp>
        <p:nvSpPr>
          <p:cNvPr id="7" name="TextBox 6"/>
          <p:cNvSpPr txBox="1"/>
          <p:nvPr/>
        </p:nvSpPr>
        <p:spPr>
          <a:xfrm>
            <a:off x="6223371" y="1524173"/>
            <a:ext cx="2408020" cy="2185214"/>
          </a:xfrm>
          <a:prstGeom prst="rect">
            <a:avLst/>
          </a:prstGeom>
          <a:noFill/>
        </p:spPr>
        <p:txBody>
          <a:bodyPr wrap="square" rtlCol="0">
            <a:spAutoFit/>
          </a:bodyPr>
          <a:lstStyle/>
          <a:p>
            <a:pPr marL="342900" indent="-342900">
              <a:spcAft>
                <a:spcPts val="600"/>
              </a:spcAft>
              <a:buFont typeface="+mj-lt"/>
              <a:buAutoNum type="arabicPeriod"/>
            </a:pPr>
            <a:r>
              <a:rPr lang="en-US" sz="2400" dirty="0" smtClean="0"/>
              <a:t>Lateral </a:t>
            </a:r>
          </a:p>
          <a:p>
            <a:pPr marL="342900" indent="-342900">
              <a:spcAft>
                <a:spcPts val="600"/>
              </a:spcAft>
              <a:buFont typeface="+mj-lt"/>
              <a:buAutoNum type="arabicPeriod"/>
            </a:pPr>
            <a:r>
              <a:rPr lang="en-US" sz="2400" dirty="0" smtClean="0"/>
              <a:t>Vertical</a:t>
            </a:r>
          </a:p>
          <a:p>
            <a:pPr marL="342900" indent="-342900">
              <a:spcAft>
                <a:spcPts val="600"/>
              </a:spcAft>
              <a:buFont typeface="+mj-lt"/>
              <a:buAutoNum type="arabicPeriod"/>
            </a:pPr>
            <a:r>
              <a:rPr lang="en-US" sz="2400" dirty="0" smtClean="0"/>
              <a:t>Longitudinal </a:t>
            </a:r>
          </a:p>
          <a:p>
            <a:pPr marL="342900" indent="-342900">
              <a:spcAft>
                <a:spcPts val="600"/>
              </a:spcAft>
              <a:buFont typeface="+mj-lt"/>
              <a:buAutoNum type="arabicPeriod"/>
            </a:pPr>
            <a:r>
              <a:rPr lang="en-US" sz="2400" dirty="0" smtClean="0"/>
              <a:t>Temporal </a:t>
            </a:r>
          </a:p>
          <a:p>
            <a:pPr marL="342900" indent="-342900">
              <a:buFont typeface="+mj-lt"/>
              <a:buAutoNum type="arabicPeriod"/>
            </a:pPr>
            <a:endParaRPr lang="en-US" sz="20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905" y="418644"/>
            <a:ext cx="6654188" cy="646331"/>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Lateral Channel Migration</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grpSp>
        <p:nvGrpSpPr>
          <p:cNvPr id="17" name="Group 16"/>
          <p:cNvGrpSpPr/>
          <p:nvPr/>
        </p:nvGrpSpPr>
        <p:grpSpPr>
          <a:xfrm>
            <a:off x="2770112" y="1527950"/>
            <a:ext cx="3619673" cy="4712703"/>
            <a:chOff x="2704010" y="1527950"/>
            <a:chExt cx="3619673" cy="4712703"/>
          </a:xfrm>
        </p:grpSpPr>
        <p:pic>
          <p:nvPicPr>
            <p:cNvPr id="2" name="Picture 1" descr="thalwag.jpg"/>
            <p:cNvPicPr>
              <a:picLocks noChangeAspect="1"/>
            </p:cNvPicPr>
            <p:nvPr/>
          </p:nvPicPr>
          <p:blipFill>
            <a:blip r:embed="rId3"/>
            <a:stretch>
              <a:fillRect/>
            </a:stretch>
          </p:blipFill>
          <p:spPr>
            <a:xfrm>
              <a:off x="2704010" y="1527950"/>
              <a:ext cx="3619673" cy="4712703"/>
            </a:xfrm>
            <a:prstGeom prst="rect">
              <a:avLst/>
            </a:prstGeom>
          </p:spPr>
        </p:pic>
        <p:sp>
          <p:nvSpPr>
            <p:cNvPr id="8" name="Right Arrow 7"/>
            <p:cNvSpPr/>
            <p:nvPr/>
          </p:nvSpPr>
          <p:spPr>
            <a:xfrm rot="-2460000">
              <a:off x="5310130" y="2126256"/>
              <a:ext cx="396607" cy="242371"/>
            </a:xfrm>
            <a:prstGeom prs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440000">
              <a:off x="5407445" y="2796449"/>
              <a:ext cx="396607" cy="242371"/>
            </a:xfrm>
            <a:prstGeom prs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460000">
              <a:off x="5188944" y="3547432"/>
              <a:ext cx="396607" cy="242371"/>
            </a:xfrm>
            <a:prstGeom prs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704213" y="2060156"/>
              <a:ext cx="840954" cy="2082188"/>
            </a:xfrm>
            <a:custGeom>
              <a:avLst/>
              <a:gdLst>
                <a:gd name="connsiteX0" fmla="*/ 264405 w 840954"/>
                <a:gd name="connsiteY0" fmla="*/ 0 h 2082188"/>
                <a:gd name="connsiteX1" fmla="*/ 495759 w 840954"/>
                <a:gd name="connsiteY1" fmla="*/ 121186 h 2082188"/>
                <a:gd name="connsiteX2" fmla="*/ 738130 w 840954"/>
                <a:gd name="connsiteY2" fmla="*/ 308473 h 2082188"/>
                <a:gd name="connsiteX3" fmla="*/ 826265 w 840954"/>
                <a:gd name="connsiteY3" fmla="*/ 517793 h 2082188"/>
                <a:gd name="connsiteX4" fmla="*/ 826265 w 840954"/>
                <a:gd name="connsiteY4" fmla="*/ 738130 h 2082188"/>
                <a:gd name="connsiteX5" fmla="*/ 771181 w 840954"/>
                <a:gd name="connsiteY5" fmla="*/ 881350 h 2082188"/>
                <a:gd name="connsiteX6" fmla="*/ 749147 w 840954"/>
                <a:gd name="connsiteY6" fmla="*/ 1013552 h 2082188"/>
                <a:gd name="connsiteX7" fmla="*/ 782197 w 840954"/>
                <a:gd name="connsiteY7" fmla="*/ 1211856 h 2082188"/>
                <a:gd name="connsiteX8" fmla="*/ 694063 w 840954"/>
                <a:gd name="connsiteY8" fmla="*/ 1399143 h 2082188"/>
                <a:gd name="connsiteX9" fmla="*/ 550843 w 840954"/>
                <a:gd name="connsiteY9" fmla="*/ 1586429 h 2082188"/>
                <a:gd name="connsiteX10" fmla="*/ 374573 w 840954"/>
                <a:gd name="connsiteY10" fmla="*/ 1773716 h 2082188"/>
                <a:gd name="connsiteX11" fmla="*/ 154236 w 840954"/>
                <a:gd name="connsiteY11" fmla="*/ 1983036 h 2082188"/>
                <a:gd name="connsiteX12" fmla="*/ 0 w 840954"/>
                <a:gd name="connsiteY12" fmla="*/ 2082188 h 2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954" h="2082188">
                  <a:moveTo>
                    <a:pt x="264405" y="0"/>
                  </a:moveTo>
                  <a:cubicBezTo>
                    <a:pt x="340605" y="34887"/>
                    <a:pt x="416805" y="69774"/>
                    <a:pt x="495759" y="121186"/>
                  </a:cubicBezTo>
                  <a:cubicBezTo>
                    <a:pt x="574713" y="172598"/>
                    <a:pt x="683046" y="242372"/>
                    <a:pt x="738130" y="308473"/>
                  </a:cubicBezTo>
                  <a:cubicBezTo>
                    <a:pt x="793214" y="374574"/>
                    <a:pt x="811576" y="446184"/>
                    <a:pt x="826265" y="517793"/>
                  </a:cubicBezTo>
                  <a:cubicBezTo>
                    <a:pt x="840954" y="589402"/>
                    <a:pt x="835446" y="677537"/>
                    <a:pt x="826265" y="738130"/>
                  </a:cubicBezTo>
                  <a:cubicBezTo>
                    <a:pt x="817084" y="798723"/>
                    <a:pt x="784034" y="835446"/>
                    <a:pt x="771181" y="881350"/>
                  </a:cubicBezTo>
                  <a:cubicBezTo>
                    <a:pt x="758328" y="927254"/>
                    <a:pt x="747311" y="958468"/>
                    <a:pt x="749147" y="1013552"/>
                  </a:cubicBezTo>
                  <a:cubicBezTo>
                    <a:pt x="750983" y="1068636"/>
                    <a:pt x="791378" y="1147591"/>
                    <a:pt x="782197" y="1211856"/>
                  </a:cubicBezTo>
                  <a:cubicBezTo>
                    <a:pt x="773016" y="1276121"/>
                    <a:pt x="732622" y="1336714"/>
                    <a:pt x="694063" y="1399143"/>
                  </a:cubicBezTo>
                  <a:cubicBezTo>
                    <a:pt x="655504" y="1461572"/>
                    <a:pt x="604091" y="1524000"/>
                    <a:pt x="550843" y="1586429"/>
                  </a:cubicBezTo>
                  <a:cubicBezTo>
                    <a:pt x="497595" y="1648858"/>
                    <a:pt x="440674" y="1707615"/>
                    <a:pt x="374573" y="1773716"/>
                  </a:cubicBezTo>
                  <a:cubicBezTo>
                    <a:pt x="308472" y="1839817"/>
                    <a:pt x="216665" y="1931624"/>
                    <a:pt x="154236" y="1983036"/>
                  </a:cubicBezTo>
                  <a:cubicBezTo>
                    <a:pt x="91807" y="2034448"/>
                    <a:pt x="45903" y="2058318"/>
                    <a:pt x="0" y="2082188"/>
                  </a:cubicBezTo>
                </a:path>
              </a:pathLst>
            </a:cu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52692"/>
            <a:ext cx="9144000" cy="646331"/>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Vertical Movement of Stream Channel</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
        <p:nvSpPr>
          <p:cNvPr id="7" name="TextBox 6"/>
          <p:cNvSpPr txBox="1"/>
          <p:nvPr/>
        </p:nvSpPr>
        <p:spPr>
          <a:xfrm>
            <a:off x="3491492" y="1465521"/>
            <a:ext cx="2093204" cy="461665"/>
          </a:xfrm>
          <a:prstGeom prst="rect">
            <a:avLst/>
          </a:prstGeom>
          <a:noFill/>
        </p:spPr>
        <p:txBody>
          <a:bodyPr wrap="square" rtlCol="0">
            <a:spAutoFit/>
          </a:bodyPr>
          <a:lstStyle/>
          <a:p>
            <a:pPr algn="ctr"/>
            <a:r>
              <a:rPr lang="en-US" sz="2400" dirty="0" smtClean="0"/>
              <a:t>1992 - 2007</a:t>
            </a:r>
            <a:endParaRPr lang="en-US" sz="2400" dirty="0"/>
          </a:p>
        </p:txBody>
      </p:sp>
      <p:grpSp>
        <p:nvGrpSpPr>
          <p:cNvPr id="12" name="Group 11"/>
          <p:cNvGrpSpPr/>
          <p:nvPr/>
        </p:nvGrpSpPr>
        <p:grpSpPr>
          <a:xfrm>
            <a:off x="2423713" y="1762698"/>
            <a:ext cx="4318614" cy="4538950"/>
            <a:chOff x="2598146" y="2333742"/>
            <a:chExt cx="3956892" cy="4056042"/>
          </a:xfrm>
        </p:grpSpPr>
        <p:pic>
          <p:nvPicPr>
            <p:cNvPr id="3" name="Picture 2" descr="1-s2.0-S0169555X0900097X-gr7.jpg"/>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blip>
            <a:srcRect l="6246" t="45575" b="6927"/>
            <a:stretch>
              <a:fillRect/>
            </a:stretch>
          </p:blipFill>
          <p:spPr>
            <a:xfrm>
              <a:off x="2599982" y="3668617"/>
              <a:ext cx="3955056" cy="2721167"/>
            </a:xfrm>
            <a:prstGeom prst="rect">
              <a:avLst/>
            </a:prstGeom>
          </p:spPr>
        </p:pic>
        <p:pic>
          <p:nvPicPr>
            <p:cNvPr id="11" name="Picture 10" descr="1-s2.0-S0169555X0900097X-gr7.jpg"/>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blip>
            <a:srcRect l="6246" b="79969"/>
            <a:stretch>
              <a:fillRect/>
            </a:stretch>
          </p:blipFill>
          <p:spPr>
            <a:xfrm>
              <a:off x="2598146" y="2333742"/>
              <a:ext cx="3955056" cy="1147589"/>
            </a:xfrm>
            <a:prstGeom prst="rect">
              <a:avLst/>
            </a:prstGeom>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37" name="Rectangle 13"/>
          <p:cNvSpPr>
            <a:spLocks noChangeArrowheads="1"/>
          </p:cNvSpPr>
          <p:nvPr/>
        </p:nvSpPr>
        <p:spPr bwMode="auto">
          <a:xfrm>
            <a:off x="152400" y="560825"/>
            <a:ext cx="8763000" cy="904863"/>
          </a:xfrm>
          <a:prstGeom prst="rect">
            <a:avLst/>
          </a:prstGeom>
          <a:noFill/>
          <a:ln w="9525">
            <a:noFill/>
            <a:miter lim="800000"/>
            <a:headEnd/>
            <a:tailEnd/>
          </a:ln>
          <a:effectLst/>
        </p:spPr>
        <p:txBody>
          <a:bodyPr>
            <a:spAutoFit/>
          </a:bodyPr>
          <a:lstStyle/>
          <a:p>
            <a:pPr algn="ctr">
              <a:lnSpc>
                <a:spcPct val="80000"/>
              </a:lnSpc>
            </a:pPr>
            <a:r>
              <a:rPr lang="en-US" sz="3600" b="1" dirty="0" smtClean="0">
                <a:solidFill>
                  <a:schemeClr val="tx1">
                    <a:lumMod val="85000"/>
                    <a:lumOff val="15000"/>
                  </a:schemeClr>
                </a:solidFill>
                <a:effectLst>
                  <a:outerShdw blurRad="38100" dist="38100" dir="2700000" algn="tl">
                    <a:srgbClr val="000000"/>
                  </a:outerShdw>
                </a:effectLst>
              </a:rPr>
              <a:t>Stream Corridor Longitudinal Profile</a:t>
            </a:r>
            <a:endParaRPr lang="en-US" sz="2400" b="1" dirty="0" smtClean="0">
              <a:solidFill>
                <a:schemeClr val="tx1">
                  <a:lumMod val="85000"/>
                  <a:lumOff val="15000"/>
                </a:schemeClr>
              </a:solidFill>
              <a:effectLst>
                <a:outerShdw blurRad="38100" dist="38100" dir="2700000" algn="tl">
                  <a:srgbClr val="000000"/>
                </a:outerShdw>
              </a:effectLst>
            </a:endParaRPr>
          </a:p>
          <a:p>
            <a:pPr algn="ctr"/>
            <a:r>
              <a:rPr lang="en-US" sz="2400" b="1" dirty="0" smtClean="0">
                <a:solidFill>
                  <a:schemeClr val="tx1">
                    <a:lumMod val="85000"/>
                    <a:lumOff val="15000"/>
                  </a:schemeClr>
                </a:solidFill>
                <a:effectLst>
                  <a:outerShdw blurRad="38100" dist="38100" dir="2700000" algn="tl">
                    <a:srgbClr val="000000"/>
                  </a:outerShdw>
                </a:effectLst>
              </a:rPr>
              <a:t>(dominated by slope)</a:t>
            </a:r>
            <a:endParaRPr lang="en-US" sz="2400" b="1" dirty="0">
              <a:solidFill>
                <a:schemeClr val="tx1">
                  <a:lumMod val="85000"/>
                  <a:lumOff val="15000"/>
                </a:schemeClr>
              </a:solidFill>
              <a:effectLst>
                <a:outerShdw blurRad="38100" dist="38100" dir="2700000" algn="tl">
                  <a:srgbClr val="000000"/>
                </a:outerShdw>
              </a:effectLst>
            </a:endParaRPr>
          </a:p>
        </p:txBody>
      </p:sp>
      <p:sp>
        <p:nvSpPr>
          <p:cNvPr id="18" name="TextBox 17"/>
          <p:cNvSpPr txBox="1"/>
          <p:nvPr/>
        </p:nvSpPr>
        <p:spPr>
          <a:xfrm>
            <a:off x="185351" y="6400800"/>
            <a:ext cx="1569308" cy="338554"/>
          </a:xfrm>
          <a:prstGeom prst="rect">
            <a:avLst/>
          </a:prstGeom>
          <a:noFill/>
        </p:spPr>
        <p:txBody>
          <a:bodyPr wrap="square" rtlCol="0">
            <a:spAutoFit/>
          </a:bodyPr>
          <a:lstStyle/>
          <a:p>
            <a:r>
              <a:rPr lang="en-US" sz="1600" dirty="0" smtClean="0"/>
              <a:t>Miller, 1990</a:t>
            </a:r>
            <a:endParaRPr lang="en-US" sz="1600" dirty="0"/>
          </a:p>
        </p:txBody>
      </p:sp>
      <p:grpSp>
        <p:nvGrpSpPr>
          <p:cNvPr id="2" name="Group 2"/>
          <p:cNvGrpSpPr>
            <a:grpSpLocks/>
          </p:cNvGrpSpPr>
          <p:nvPr/>
        </p:nvGrpSpPr>
        <p:grpSpPr bwMode="auto">
          <a:xfrm>
            <a:off x="271030" y="1178963"/>
            <a:ext cx="8305800" cy="5507681"/>
            <a:chOff x="-144" y="608"/>
            <a:chExt cx="5232" cy="3952"/>
          </a:xfrm>
        </p:grpSpPr>
        <p:pic>
          <p:nvPicPr>
            <p:cNvPr id="359427" name="Picture 3" descr="streamprofile copy"/>
            <p:cNvPicPr>
              <a:picLocks noChangeAspect="1" noChangeArrowheads="1"/>
            </p:cNvPicPr>
            <p:nvPr/>
          </p:nvPicPr>
          <p:blipFill>
            <a:blip r:embed="rId3" cstate="print"/>
            <a:srcRect/>
            <a:stretch>
              <a:fillRect/>
            </a:stretch>
          </p:blipFill>
          <p:spPr bwMode="auto">
            <a:xfrm>
              <a:off x="-144" y="608"/>
              <a:ext cx="5232" cy="3952"/>
            </a:xfrm>
            <a:prstGeom prst="rect">
              <a:avLst/>
            </a:prstGeom>
            <a:noFill/>
          </p:spPr>
        </p:pic>
        <p:sp>
          <p:nvSpPr>
            <p:cNvPr id="359429" name="Text Box 5"/>
            <p:cNvSpPr txBox="1">
              <a:spLocks noChangeArrowheads="1"/>
            </p:cNvSpPr>
            <p:nvPr/>
          </p:nvSpPr>
          <p:spPr bwMode="auto">
            <a:xfrm rot="720000">
              <a:off x="262" y="2786"/>
              <a:ext cx="1200" cy="287"/>
            </a:xfrm>
            <a:prstGeom prst="rect">
              <a:avLst/>
            </a:prstGeom>
            <a:noFill/>
            <a:ln w="9525">
              <a:noFill/>
              <a:miter lim="800000"/>
              <a:headEnd/>
              <a:tailEnd/>
            </a:ln>
            <a:effectLst/>
          </p:spPr>
          <p:txBody>
            <a:bodyPr>
              <a:spAutoFit/>
            </a:bodyPr>
            <a:lstStyle/>
            <a:p>
              <a:pPr algn="ctr">
                <a:spcBef>
                  <a:spcPct val="50000"/>
                </a:spcBef>
              </a:pPr>
              <a:r>
                <a:rPr lang="en-US" sz="2000" b="1" dirty="0"/>
                <a:t>Headwaters</a:t>
              </a:r>
            </a:p>
          </p:txBody>
        </p:sp>
      </p:grpSp>
      <p:sp>
        <p:nvSpPr>
          <p:cNvPr id="11" name="Text Box 6"/>
          <p:cNvSpPr txBox="1">
            <a:spLocks noChangeArrowheads="1"/>
          </p:cNvSpPr>
          <p:nvPr/>
        </p:nvSpPr>
        <p:spPr bwMode="auto">
          <a:xfrm rot="860307">
            <a:off x="2780268" y="4777425"/>
            <a:ext cx="2514600" cy="280122"/>
          </a:xfrm>
          <a:prstGeom prst="rect">
            <a:avLst/>
          </a:prstGeom>
          <a:noFill/>
          <a:ln w="9525">
            <a:noFill/>
            <a:miter lim="800000"/>
            <a:headEnd/>
            <a:tailEnd/>
          </a:ln>
          <a:effectLst/>
        </p:spPr>
        <p:txBody>
          <a:bodyPr>
            <a:spAutoFit/>
          </a:bodyPr>
          <a:lstStyle/>
          <a:p>
            <a:pPr algn="ctr">
              <a:lnSpc>
                <a:spcPct val="80000"/>
              </a:lnSpc>
            </a:pPr>
            <a:r>
              <a:rPr lang="en-US" b="1" dirty="0" smtClean="0"/>
              <a:t>Transfer zone</a:t>
            </a:r>
            <a:endParaRPr lang="en-US" b="1" dirty="0"/>
          </a:p>
        </p:txBody>
      </p:sp>
      <p:sp>
        <p:nvSpPr>
          <p:cNvPr id="12" name="Text Box 7"/>
          <p:cNvSpPr txBox="1">
            <a:spLocks noChangeArrowheads="1"/>
          </p:cNvSpPr>
          <p:nvPr/>
        </p:nvSpPr>
        <p:spPr bwMode="auto">
          <a:xfrm rot="860307">
            <a:off x="5247852" y="5290860"/>
            <a:ext cx="2147888" cy="351198"/>
          </a:xfrm>
          <a:prstGeom prst="rect">
            <a:avLst/>
          </a:prstGeom>
          <a:noFill/>
          <a:ln w="9525">
            <a:noFill/>
            <a:miter lim="800000"/>
            <a:headEnd/>
            <a:tailEnd/>
          </a:ln>
          <a:effectLst/>
        </p:spPr>
        <p:txBody>
          <a:bodyPr wrap="square">
            <a:spAutoFit/>
          </a:bodyPr>
          <a:lstStyle/>
          <a:p>
            <a:pPr>
              <a:spcBef>
                <a:spcPct val="50000"/>
              </a:spcBef>
            </a:pPr>
            <a:r>
              <a:rPr lang="en-US" sz="2000" b="1" dirty="0" smtClean="0"/>
              <a:t>Deposition zone</a:t>
            </a:r>
            <a:endParaRPr lang="en-US" sz="20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1143000"/>
            <a:ext cx="7769225" cy="5486400"/>
            <a:chOff x="432" y="720"/>
            <a:chExt cx="4894" cy="3456"/>
          </a:xfrm>
        </p:grpSpPr>
        <p:pic>
          <p:nvPicPr>
            <p:cNvPr id="22534" name="Picture 3" descr="M3_merge"/>
            <p:cNvPicPr>
              <a:picLocks noChangeAspect="1" noChangeArrowheads="1"/>
            </p:cNvPicPr>
            <p:nvPr/>
          </p:nvPicPr>
          <p:blipFill>
            <a:blip r:embed="rId3"/>
            <a:srcRect/>
            <a:stretch>
              <a:fillRect/>
            </a:stretch>
          </p:blipFill>
          <p:spPr bwMode="auto">
            <a:xfrm>
              <a:off x="432" y="720"/>
              <a:ext cx="4894" cy="3456"/>
            </a:xfrm>
            <a:prstGeom prst="rect">
              <a:avLst/>
            </a:prstGeom>
            <a:noFill/>
            <a:ln w="28575">
              <a:solidFill>
                <a:schemeClr val="bg1"/>
              </a:solidFill>
              <a:miter lim="800000"/>
              <a:headEnd/>
              <a:tailEnd/>
            </a:ln>
          </p:spPr>
        </p:pic>
        <p:sp>
          <p:nvSpPr>
            <p:cNvPr id="22535" name="Freeform 4"/>
            <p:cNvSpPr>
              <a:spLocks/>
            </p:cNvSpPr>
            <p:nvPr/>
          </p:nvSpPr>
          <p:spPr bwMode="auto">
            <a:xfrm>
              <a:off x="1248" y="1691"/>
              <a:ext cx="1906" cy="1567"/>
            </a:xfrm>
            <a:custGeom>
              <a:avLst/>
              <a:gdLst>
                <a:gd name="T0" fmla="*/ 0 w 2018"/>
                <a:gd name="T1" fmla="*/ 1556 h 1676"/>
                <a:gd name="T2" fmla="*/ 181 w 2018"/>
                <a:gd name="T3" fmla="*/ 1663 h 1676"/>
                <a:gd name="T4" fmla="*/ 441 w 2018"/>
                <a:gd name="T5" fmla="*/ 1640 h 1676"/>
                <a:gd name="T6" fmla="*/ 610 w 2018"/>
                <a:gd name="T7" fmla="*/ 1568 h 1676"/>
                <a:gd name="T8" fmla="*/ 717 w 2018"/>
                <a:gd name="T9" fmla="*/ 1518 h 1676"/>
                <a:gd name="T10" fmla="*/ 946 w 2018"/>
                <a:gd name="T11" fmla="*/ 1427 h 1676"/>
                <a:gd name="T12" fmla="*/ 1016 w 2018"/>
                <a:gd name="T13" fmla="*/ 1357 h 1676"/>
                <a:gd name="T14" fmla="*/ 1095 w 2018"/>
                <a:gd name="T15" fmla="*/ 1274 h 1676"/>
                <a:gd name="T16" fmla="*/ 1135 w 2018"/>
                <a:gd name="T17" fmla="*/ 1228 h 1676"/>
                <a:gd name="T18" fmla="*/ 1237 w 2018"/>
                <a:gd name="T19" fmla="*/ 1136 h 1676"/>
                <a:gd name="T20" fmla="*/ 1355 w 2018"/>
                <a:gd name="T21" fmla="*/ 1060 h 1676"/>
                <a:gd name="T22" fmla="*/ 1426 w 2018"/>
                <a:gd name="T23" fmla="*/ 1021 h 1676"/>
                <a:gd name="T24" fmla="*/ 1497 w 2018"/>
                <a:gd name="T25" fmla="*/ 938 h 1676"/>
                <a:gd name="T26" fmla="*/ 1639 w 2018"/>
                <a:gd name="T27" fmla="*/ 716 h 1676"/>
                <a:gd name="T28" fmla="*/ 1698 w 2018"/>
                <a:gd name="T29" fmla="*/ 544 h 1676"/>
                <a:gd name="T30" fmla="*/ 1671 w 2018"/>
                <a:gd name="T31" fmla="*/ 273 h 1676"/>
                <a:gd name="T32" fmla="*/ 1757 w 2018"/>
                <a:gd name="T33" fmla="*/ 144 h 1676"/>
                <a:gd name="T34" fmla="*/ 1872 w 2018"/>
                <a:gd name="T35" fmla="*/ 23 h 1676"/>
                <a:gd name="T36" fmla="*/ 2018 w 2018"/>
                <a:gd name="T37" fmla="*/ 13 h 16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8"/>
                <a:gd name="T58" fmla="*/ 0 h 1676"/>
                <a:gd name="T59" fmla="*/ 2018 w 2018"/>
                <a:gd name="T60" fmla="*/ 1676 h 16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8" h="1676">
                  <a:moveTo>
                    <a:pt x="0" y="1556"/>
                  </a:moveTo>
                  <a:cubicBezTo>
                    <a:pt x="30" y="1574"/>
                    <a:pt x="108" y="1649"/>
                    <a:pt x="181" y="1663"/>
                  </a:cubicBezTo>
                  <a:cubicBezTo>
                    <a:pt x="270" y="1676"/>
                    <a:pt x="355" y="1666"/>
                    <a:pt x="441" y="1640"/>
                  </a:cubicBezTo>
                  <a:cubicBezTo>
                    <a:pt x="522" y="1618"/>
                    <a:pt x="564" y="1588"/>
                    <a:pt x="610" y="1568"/>
                  </a:cubicBezTo>
                  <a:cubicBezTo>
                    <a:pt x="625" y="1562"/>
                    <a:pt x="717" y="1518"/>
                    <a:pt x="717" y="1518"/>
                  </a:cubicBezTo>
                  <a:cubicBezTo>
                    <a:pt x="772" y="1464"/>
                    <a:pt x="871" y="1449"/>
                    <a:pt x="946" y="1427"/>
                  </a:cubicBezTo>
                  <a:cubicBezTo>
                    <a:pt x="970" y="1403"/>
                    <a:pt x="997" y="1384"/>
                    <a:pt x="1016" y="1357"/>
                  </a:cubicBezTo>
                  <a:cubicBezTo>
                    <a:pt x="1042" y="1319"/>
                    <a:pt x="1056" y="1299"/>
                    <a:pt x="1095" y="1274"/>
                  </a:cubicBezTo>
                  <a:cubicBezTo>
                    <a:pt x="1147" y="1195"/>
                    <a:pt x="1069" y="1309"/>
                    <a:pt x="1135" y="1228"/>
                  </a:cubicBezTo>
                  <a:cubicBezTo>
                    <a:pt x="1166" y="1189"/>
                    <a:pt x="1185" y="1153"/>
                    <a:pt x="1237" y="1136"/>
                  </a:cubicBezTo>
                  <a:cubicBezTo>
                    <a:pt x="1277" y="1107"/>
                    <a:pt x="1311" y="1081"/>
                    <a:pt x="1355" y="1060"/>
                  </a:cubicBezTo>
                  <a:cubicBezTo>
                    <a:pt x="1380" y="1048"/>
                    <a:pt x="1426" y="1021"/>
                    <a:pt x="1426" y="1021"/>
                  </a:cubicBezTo>
                  <a:cubicBezTo>
                    <a:pt x="1450" y="1001"/>
                    <a:pt x="1477" y="959"/>
                    <a:pt x="1497" y="938"/>
                  </a:cubicBezTo>
                  <a:cubicBezTo>
                    <a:pt x="1533" y="887"/>
                    <a:pt x="1601" y="780"/>
                    <a:pt x="1639" y="716"/>
                  </a:cubicBezTo>
                  <a:cubicBezTo>
                    <a:pt x="1690" y="657"/>
                    <a:pt x="1658" y="603"/>
                    <a:pt x="1698" y="544"/>
                  </a:cubicBezTo>
                  <a:cubicBezTo>
                    <a:pt x="1705" y="404"/>
                    <a:pt x="1697" y="409"/>
                    <a:pt x="1671" y="273"/>
                  </a:cubicBezTo>
                  <a:cubicBezTo>
                    <a:pt x="1679" y="170"/>
                    <a:pt x="1664" y="164"/>
                    <a:pt x="1757" y="144"/>
                  </a:cubicBezTo>
                  <a:cubicBezTo>
                    <a:pt x="1802" y="97"/>
                    <a:pt x="1823" y="43"/>
                    <a:pt x="1872" y="23"/>
                  </a:cubicBezTo>
                  <a:cubicBezTo>
                    <a:pt x="1909" y="30"/>
                    <a:pt x="1981" y="0"/>
                    <a:pt x="2018" y="13"/>
                  </a:cubicBezTo>
                </a:path>
              </a:pathLst>
            </a:custGeom>
            <a:noFill/>
            <a:ln w="41275">
              <a:solidFill>
                <a:srgbClr val="FFFF00"/>
              </a:solidFill>
              <a:prstDash val="dash"/>
              <a:round/>
              <a:headEnd/>
              <a:tailEnd/>
            </a:ln>
          </p:spPr>
          <p:txBody>
            <a:bodyPr/>
            <a:lstStyle/>
            <a:p>
              <a:endParaRPr lang="en-US"/>
            </a:p>
          </p:txBody>
        </p:sp>
        <p:sp>
          <p:nvSpPr>
            <p:cNvPr id="22536" name="Text Box 5"/>
            <p:cNvSpPr txBox="1">
              <a:spLocks noChangeArrowheads="1"/>
            </p:cNvSpPr>
            <p:nvPr/>
          </p:nvSpPr>
          <p:spPr bwMode="auto">
            <a:xfrm>
              <a:off x="2179" y="3686"/>
              <a:ext cx="3135" cy="242"/>
            </a:xfrm>
            <a:prstGeom prst="rect">
              <a:avLst/>
            </a:prstGeom>
            <a:solidFill>
              <a:srgbClr val="000000"/>
            </a:solidFill>
            <a:ln w="9525">
              <a:solidFill>
                <a:srgbClr val="000000"/>
              </a:solidFill>
              <a:miter lim="800000"/>
              <a:headEnd/>
              <a:tailEnd/>
            </a:ln>
          </p:spPr>
          <p:txBody>
            <a:bodyPr/>
            <a:lstStyle/>
            <a:p>
              <a:pPr eaLnBrk="0" hangingPunct="0"/>
              <a:r>
                <a:rPr lang="en-US" dirty="0">
                  <a:solidFill>
                    <a:srgbClr val="FFFFFF"/>
                  </a:solidFill>
                </a:rPr>
                <a:t>Channelized reach along toe of valley </a:t>
              </a:r>
              <a:r>
                <a:rPr lang="en-US" dirty="0" smtClean="0">
                  <a:solidFill>
                    <a:srgbClr val="FFFFFF"/>
                  </a:solidFill>
                </a:rPr>
                <a:t>wall (today)</a:t>
              </a:r>
              <a:endParaRPr lang="en-US" dirty="0">
                <a:solidFill>
                  <a:srgbClr val="FFFFFF"/>
                </a:solidFill>
              </a:endParaRPr>
            </a:p>
          </p:txBody>
        </p:sp>
        <p:sp>
          <p:nvSpPr>
            <p:cNvPr id="22537" name="Line 6"/>
            <p:cNvSpPr>
              <a:spLocks noChangeShapeType="1"/>
            </p:cNvSpPr>
            <p:nvPr/>
          </p:nvSpPr>
          <p:spPr bwMode="auto">
            <a:xfrm flipH="1" flipV="1">
              <a:off x="3115" y="3338"/>
              <a:ext cx="226" cy="359"/>
            </a:xfrm>
            <a:prstGeom prst="line">
              <a:avLst/>
            </a:prstGeom>
            <a:noFill/>
            <a:ln w="57150">
              <a:solidFill>
                <a:schemeClr val="tx1"/>
              </a:solidFill>
              <a:round/>
              <a:headEnd/>
              <a:tailEnd type="triangle" w="med" len="med"/>
            </a:ln>
          </p:spPr>
          <p:txBody>
            <a:bodyPr wrap="none" anchor="ctr"/>
            <a:lstStyle/>
            <a:p>
              <a:endParaRPr lang="en-US"/>
            </a:p>
          </p:txBody>
        </p:sp>
        <p:sp>
          <p:nvSpPr>
            <p:cNvPr id="22538" name="Freeform 7"/>
            <p:cNvSpPr>
              <a:spLocks/>
            </p:cNvSpPr>
            <p:nvPr/>
          </p:nvSpPr>
          <p:spPr bwMode="auto">
            <a:xfrm>
              <a:off x="432" y="720"/>
              <a:ext cx="4624" cy="2831"/>
            </a:xfrm>
            <a:custGeom>
              <a:avLst/>
              <a:gdLst>
                <a:gd name="T0" fmla="*/ 4896 w 4896"/>
                <a:gd name="T1" fmla="*/ 0 h 3028"/>
                <a:gd name="T2" fmla="*/ 4704 w 4896"/>
                <a:gd name="T3" fmla="*/ 48 h 3028"/>
                <a:gd name="T4" fmla="*/ 4608 w 4896"/>
                <a:gd name="T5" fmla="*/ 240 h 3028"/>
                <a:gd name="T6" fmla="*/ 3888 w 4896"/>
                <a:gd name="T7" fmla="*/ 558 h 3028"/>
                <a:gd name="T8" fmla="*/ 3888 w 4896"/>
                <a:gd name="T9" fmla="*/ 768 h 3028"/>
                <a:gd name="T10" fmla="*/ 3744 w 4896"/>
                <a:gd name="T11" fmla="*/ 864 h 3028"/>
                <a:gd name="T12" fmla="*/ 3360 w 4896"/>
                <a:gd name="T13" fmla="*/ 960 h 3028"/>
                <a:gd name="T14" fmla="*/ 3072 w 4896"/>
                <a:gd name="T15" fmla="*/ 1008 h 3028"/>
                <a:gd name="T16" fmla="*/ 2928 w 4896"/>
                <a:gd name="T17" fmla="*/ 1056 h 3028"/>
                <a:gd name="T18" fmla="*/ 2880 w 4896"/>
                <a:gd name="T19" fmla="*/ 1104 h 3028"/>
                <a:gd name="T20" fmla="*/ 3019 w 4896"/>
                <a:gd name="T21" fmla="*/ 1225 h 3028"/>
                <a:gd name="T22" fmla="*/ 3211 w 4896"/>
                <a:gd name="T23" fmla="*/ 1298 h 3028"/>
                <a:gd name="T24" fmla="*/ 3303 w 4896"/>
                <a:gd name="T25" fmla="*/ 1445 h 3028"/>
                <a:gd name="T26" fmla="*/ 3275 w 4896"/>
                <a:gd name="T27" fmla="*/ 1573 h 3028"/>
                <a:gd name="T28" fmla="*/ 3360 w 4896"/>
                <a:gd name="T29" fmla="*/ 1728 h 3028"/>
                <a:gd name="T30" fmla="*/ 3264 w 4896"/>
                <a:gd name="T31" fmla="*/ 2112 h 3028"/>
                <a:gd name="T32" fmla="*/ 2976 w 4896"/>
                <a:gd name="T33" fmla="*/ 2544 h 3028"/>
                <a:gd name="T34" fmla="*/ 2891 w 4896"/>
                <a:gd name="T35" fmla="*/ 2688 h 3028"/>
                <a:gd name="T36" fmla="*/ 2736 w 4896"/>
                <a:gd name="T37" fmla="*/ 2832 h 3028"/>
                <a:gd name="T38" fmla="*/ 2544 w 4896"/>
                <a:gd name="T39" fmla="*/ 2976 h 3028"/>
                <a:gd name="T40" fmla="*/ 1920 w 4896"/>
                <a:gd name="T41" fmla="*/ 2976 h 3028"/>
                <a:gd name="T42" fmla="*/ 1392 w 4896"/>
                <a:gd name="T43" fmla="*/ 3024 h 3028"/>
                <a:gd name="T44" fmla="*/ 962 w 4896"/>
                <a:gd name="T45" fmla="*/ 2953 h 3028"/>
                <a:gd name="T46" fmla="*/ 825 w 4896"/>
                <a:gd name="T47" fmla="*/ 2761 h 3028"/>
                <a:gd name="T48" fmla="*/ 926 w 4896"/>
                <a:gd name="T49" fmla="*/ 2350 h 3028"/>
                <a:gd name="T50" fmla="*/ 1017 w 4896"/>
                <a:gd name="T51" fmla="*/ 2112 h 3028"/>
                <a:gd name="T52" fmla="*/ 1163 w 4896"/>
                <a:gd name="T53" fmla="*/ 1911 h 3028"/>
                <a:gd name="T54" fmla="*/ 1104 w 4896"/>
                <a:gd name="T55" fmla="*/ 1584 h 3028"/>
                <a:gd name="T56" fmla="*/ 864 w 4896"/>
                <a:gd name="T57" fmla="*/ 1296 h 3028"/>
                <a:gd name="T58" fmla="*/ 672 w 4896"/>
                <a:gd name="T59" fmla="*/ 1248 h 3028"/>
                <a:gd name="T60" fmla="*/ 336 w 4896"/>
                <a:gd name="T61" fmla="*/ 1248 h 3028"/>
                <a:gd name="T62" fmla="*/ 96 w 4896"/>
                <a:gd name="T63" fmla="*/ 1200 h 3028"/>
                <a:gd name="T64" fmla="*/ 0 w 4896"/>
                <a:gd name="T65" fmla="*/ 1248 h 30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6"/>
                <a:gd name="T100" fmla="*/ 0 h 3028"/>
                <a:gd name="T101" fmla="*/ 4896 w 4896"/>
                <a:gd name="T102" fmla="*/ 3028 h 30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6" h="3028">
                  <a:moveTo>
                    <a:pt x="4896" y="0"/>
                  </a:moveTo>
                  <a:cubicBezTo>
                    <a:pt x="4824" y="4"/>
                    <a:pt x="4752" y="8"/>
                    <a:pt x="4704" y="48"/>
                  </a:cubicBezTo>
                  <a:cubicBezTo>
                    <a:pt x="4656" y="88"/>
                    <a:pt x="4744" y="155"/>
                    <a:pt x="4608" y="240"/>
                  </a:cubicBezTo>
                  <a:cubicBezTo>
                    <a:pt x="4472" y="325"/>
                    <a:pt x="4008" y="470"/>
                    <a:pt x="3888" y="558"/>
                  </a:cubicBezTo>
                  <a:cubicBezTo>
                    <a:pt x="3768" y="646"/>
                    <a:pt x="3912" y="717"/>
                    <a:pt x="3888" y="768"/>
                  </a:cubicBezTo>
                  <a:cubicBezTo>
                    <a:pt x="3864" y="819"/>
                    <a:pt x="3832" y="832"/>
                    <a:pt x="3744" y="864"/>
                  </a:cubicBezTo>
                  <a:cubicBezTo>
                    <a:pt x="3656" y="896"/>
                    <a:pt x="3472" y="936"/>
                    <a:pt x="3360" y="960"/>
                  </a:cubicBezTo>
                  <a:cubicBezTo>
                    <a:pt x="3248" y="984"/>
                    <a:pt x="3144" y="992"/>
                    <a:pt x="3072" y="1008"/>
                  </a:cubicBezTo>
                  <a:cubicBezTo>
                    <a:pt x="3000" y="1024"/>
                    <a:pt x="2960" y="1040"/>
                    <a:pt x="2928" y="1056"/>
                  </a:cubicBezTo>
                  <a:cubicBezTo>
                    <a:pt x="2896" y="1072"/>
                    <a:pt x="2865" y="1076"/>
                    <a:pt x="2880" y="1104"/>
                  </a:cubicBezTo>
                  <a:cubicBezTo>
                    <a:pt x="2895" y="1132"/>
                    <a:pt x="2964" y="1193"/>
                    <a:pt x="3019" y="1225"/>
                  </a:cubicBezTo>
                  <a:cubicBezTo>
                    <a:pt x="3074" y="1257"/>
                    <a:pt x="3164" y="1261"/>
                    <a:pt x="3211" y="1298"/>
                  </a:cubicBezTo>
                  <a:cubicBezTo>
                    <a:pt x="3258" y="1335"/>
                    <a:pt x="3292" y="1399"/>
                    <a:pt x="3303" y="1445"/>
                  </a:cubicBezTo>
                  <a:cubicBezTo>
                    <a:pt x="3314" y="1491"/>
                    <a:pt x="3266" y="1526"/>
                    <a:pt x="3275" y="1573"/>
                  </a:cubicBezTo>
                  <a:cubicBezTo>
                    <a:pt x="3284" y="1620"/>
                    <a:pt x="3362" y="1638"/>
                    <a:pt x="3360" y="1728"/>
                  </a:cubicBezTo>
                  <a:cubicBezTo>
                    <a:pt x="3358" y="1818"/>
                    <a:pt x="3328" y="1976"/>
                    <a:pt x="3264" y="2112"/>
                  </a:cubicBezTo>
                  <a:cubicBezTo>
                    <a:pt x="3200" y="2248"/>
                    <a:pt x="3038" y="2448"/>
                    <a:pt x="2976" y="2544"/>
                  </a:cubicBezTo>
                  <a:cubicBezTo>
                    <a:pt x="2914" y="2640"/>
                    <a:pt x="2931" y="2640"/>
                    <a:pt x="2891" y="2688"/>
                  </a:cubicBezTo>
                  <a:cubicBezTo>
                    <a:pt x="2851" y="2736"/>
                    <a:pt x="2794" y="2784"/>
                    <a:pt x="2736" y="2832"/>
                  </a:cubicBezTo>
                  <a:cubicBezTo>
                    <a:pt x="2678" y="2880"/>
                    <a:pt x="2680" y="2952"/>
                    <a:pt x="2544" y="2976"/>
                  </a:cubicBezTo>
                  <a:cubicBezTo>
                    <a:pt x="2408" y="3000"/>
                    <a:pt x="2112" y="2968"/>
                    <a:pt x="1920" y="2976"/>
                  </a:cubicBezTo>
                  <a:cubicBezTo>
                    <a:pt x="1728" y="2984"/>
                    <a:pt x="1552" y="3028"/>
                    <a:pt x="1392" y="3024"/>
                  </a:cubicBezTo>
                  <a:cubicBezTo>
                    <a:pt x="1232" y="3020"/>
                    <a:pt x="1056" y="2997"/>
                    <a:pt x="962" y="2953"/>
                  </a:cubicBezTo>
                  <a:cubicBezTo>
                    <a:pt x="868" y="2909"/>
                    <a:pt x="831" y="2861"/>
                    <a:pt x="825" y="2761"/>
                  </a:cubicBezTo>
                  <a:cubicBezTo>
                    <a:pt x="819" y="2661"/>
                    <a:pt x="894" y="2458"/>
                    <a:pt x="926" y="2350"/>
                  </a:cubicBezTo>
                  <a:cubicBezTo>
                    <a:pt x="958" y="2242"/>
                    <a:pt x="977" y="2185"/>
                    <a:pt x="1017" y="2112"/>
                  </a:cubicBezTo>
                  <a:cubicBezTo>
                    <a:pt x="1057" y="2039"/>
                    <a:pt x="1149" y="1999"/>
                    <a:pt x="1163" y="1911"/>
                  </a:cubicBezTo>
                  <a:cubicBezTo>
                    <a:pt x="1177" y="1823"/>
                    <a:pt x="1154" y="1686"/>
                    <a:pt x="1104" y="1584"/>
                  </a:cubicBezTo>
                  <a:cubicBezTo>
                    <a:pt x="1054" y="1482"/>
                    <a:pt x="936" y="1352"/>
                    <a:pt x="864" y="1296"/>
                  </a:cubicBezTo>
                  <a:cubicBezTo>
                    <a:pt x="792" y="1240"/>
                    <a:pt x="760" y="1256"/>
                    <a:pt x="672" y="1248"/>
                  </a:cubicBezTo>
                  <a:cubicBezTo>
                    <a:pt x="584" y="1240"/>
                    <a:pt x="432" y="1256"/>
                    <a:pt x="336" y="1248"/>
                  </a:cubicBezTo>
                  <a:cubicBezTo>
                    <a:pt x="240" y="1240"/>
                    <a:pt x="152" y="1200"/>
                    <a:pt x="96" y="1200"/>
                  </a:cubicBezTo>
                  <a:cubicBezTo>
                    <a:pt x="40" y="1200"/>
                    <a:pt x="20" y="1224"/>
                    <a:pt x="0" y="1248"/>
                  </a:cubicBezTo>
                </a:path>
              </a:pathLst>
            </a:custGeom>
            <a:noFill/>
            <a:ln w="57150">
              <a:solidFill>
                <a:srgbClr val="0066FF"/>
              </a:solidFill>
              <a:round/>
              <a:headEnd/>
              <a:tailEnd/>
            </a:ln>
          </p:spPr>
          <p:txBody>
            <a:bodyPr/>
            <a:lstStyle/>
            <a:p>
              <a:endParaRPr lang="en-US"/>
            </a:p>
          </p:txBody>
        </p:sp>
        <p:sp>
          <p:nvSpPr>
            <p:cNvPr id="22539" name="Text Box 8"/>
            <p:cNvSpPr txBox="1">
              <a:spLocks noChangeArrowheads="1"/>
            </p:cNvSpPr>
            <p:nvPr/>
          </p:nvSpPr>
          <p:spPr bwMode="auto">
            <a:xfrm>
              <a:off x="432" y="720"/>
              <a:ext cx="2962" cy="252"/>
            </a:xfrm>
            <a:prstGeom prst="rect">
              <a:avLst/>
            </a:prstGeom>
            <a:solidFill>
              <a:srgbClr val="000000"/>
            </a:solidFill>
            <a:ln w="9525">
              <a:noFill/>
              <a:miter lim="800000"/>
              <a:headEnd/>
              <a:tailEnd/>
            </a:ln>
          </p:spPr>
          <p:txBody>
            <a:bodyPr wrap="square">
              <a:spAutoFit/>
            </a:bodyPr>
            <a:lstStyle/>
            <a:p>
              <a:pPr algn="ctr">
                <a:spcBef>
                  <a:spcPct val="50000"/>
                </a:spcBef>
              </a:pPr>
              <a:r>
                <a:rPr lang="en-US" sz="2000" b="1" dirty="0">
                  <a:solidFill>
                    <a:schemeClr val="bg1"/>
                  </a:solidFill>
                </a:rPr>
                <a:t>Approximate location of 1900 channel</a:t>
              </a:r>
            </a:p>
          </p:txBody>
        </p:sp>
        <p:sp>
          <p:nvSpPr>
            <p:cNvPr id="22540" name="Line 9"/>
            <p:cNvSpPr>
              <a:spLocks noChangeShapeType="1"/>
            </p:cNvSpPr>
            <p:nvPr/>
          </p:nvSpPr>
          <p:spPr bwMode="auto">
            <a:xfrm>
              <a:off x="2043" y="1014"/>
              <a:ext cx="693" cy="906"/>
            </a:xfrm>
            <a:prstGeom prst="line">
              <a:avLst/>
            </a:prstGeom>
            <a:noFill/>
            <a:ln w="57150">
              <a:solidFill>
                <a:schemeClr val="tx1"/>
              </a:solidFill>
              <a:round/>
              <a:headEnd/>
              <a:tailEnd type="triangle" w="med" len="med"/>
            </a:ln>
          </p:spPr>
          <p:txBody>
            <a:bodyPr/>
            <a:lstStyle/>
            <a:p>
              <a:endParaRPr lang="en-US">
                <a:ln w="57150">
                  <a:solidFill>
                    <a:schemeClr val="tx1"/>
                  </a:solidFill>
                </a:ln>
              </a:endParaRPr>
            </a:p>
          </p:txBody>
        </p:sp>
      </p:grpSp>
      <p:sp>
        <p:nvSpPr>
          <p:cNvPr id="22531" name="Text Box 10"/>
          <p:cNvSpPr txBox="1">
            <a:spLocks noChangeArrowheads="1"/>
          </p:cNvSpPr>
          <p:nvPr/>
        </p:nvSpPr>
        <p:spPr bwMode="auto">
          <a:xfrm>
            <a:off x="4495800" y="3505200"/>
            <a:ext cx="1143000" cy="677108"/>
          </a:xfrm>
          <a:prstGeom prst="rect">
            <a:avLst/>
          </a:prstGeom>
          <a:noFill/>
          <a:ln w="9525">
            <a:noFill/>
            <a:miter lim="800000"/>
            <a:headEnd/>
            <a:tailEnd/>
          </a:ln>
        </p:spPr>
        <p:txBody>
          <a:bodyPr>
            <a:spAutoFit/>
          </a:bodyPr>
          <a:lstStyle/>
          <a:p>
            <a:pPr>
              <a:spcBef>
                <a:spcPct val="50000"/>
              </a:spcBef>
            </a:pPr>
            <a:r>
              <a:rPr lang="en-US" sz="2000" b="1" dirty="0"/>
              <a:t>Lewis</a:t>
            </a:r>
            <a:r>
              <a:rPr lang="en-US" b="1" dirty="0"/>
              <a:t> Creek</a:t>
            </a:r>
          </a:p>
        </p:txBody>
      </p:sp>
      <p:sp>
        <p:nvSpPr>
          <p:cNvPr id="22532" name="Text Box 11"/>
          <p:cNvSpPr txBox="1">
            <a:spLocks noChangeArrowheads="1"/>
          </p:cNvSpPr>
          <p:nvPr/>
        </p:nvSpPr>
        <p:spPr bwMode="auto">
          <a:xfrm>
            <a:off x="533400" y="152400"/>
            <a:ext cx="8382000" cy="457200"/>
          </a:xfrm>
          <a:prstGeom prst="rect">
            <a:avLst/>
          </a:prstGeom>
          <a:noFill/>
          <a:ln w="9525">
            <a:noFill/>
            <a:miter lim="800000"/>
            <a:headEnd/>
            <a:tailEnd/>
          </a:ln>
        </p:spPr>
        <p:txBody>
          <a:bodyPr>
            <a:spAutoFit/>
          </a:bodyPr>
          <a:lstStyle/>
          <a:p>
            <a:pPr>
              <a:spcBef>
                <a:spcPct val="50000"/>
              </a:spcBef>
            </a:pPr>
            <a:endParaRPr lang="en-US"/>
          </a:p>
        </p:txBody>
      </p:sp>
      <p:sp>
        <p:nvSpPr>
          <p:cNvPr id="22533" name="Text Box 12"/>
          <p:cNvSpPr txBox="1">
            <a:spLocks noChangeArrowheads="1"/>
          </p:cNvSpPr>
          <p:nvPr/>
        </p:nvSpPr>
        <p:spPr bwMode="auto">
          <a:xfrm>
            <a:off x="0" y="228600"/>
            <a:ext cx="9144000" cy="646331"/>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tx1">
                    <a:lumMod val="85000"/>
                    <a:lumOff val="15000"/>
                  </a:schemeClr>
                </a:solidFill>
                <a:effectLst>
                  <a:outerShdw blurRad="38100" dist="38100" dir="2700000" algn="tl">
                    <a:srgbClr val="000000">
                      <a:alpha val="43137"/>
                    </a:srgbClr>
                  </a:outerShdw>
                </a:effectLst>
              </a:rPr>
              <a:t>Temporal Changes in Stream Channel</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icture30"/>
          <p:cNvPicPr>
            <a:picLocks noChangeAspect="1" noChangeArrowheads="1"/>
          </p:cNvPicPr>
          <p:nvPr/>
        </p:nvPicPr>
        <p:blipFill>
          <a:blip r:embed="rId3"/>
          <a:srcRect/>
          <a:stretch>
            <a:fillRect/>
          </a:stretch>
        </p:blipFill>
        <p:spPr bwMode="auto">
          <a:xfrm>
            <a:off x="0" y="0"/>
            <a:ext cx="9144000" cy="6858001"/>
          </a:xfrm>
          <a:prstGeom prst="rect">
            <a:avLst/>
          </a:prstGeom>
          <a:noFill/>
          <a:ln w="76200">
            <a:noFill/>
            <a:miter lim="800000"/>
            <a:headEnd/>
            <a:tailEnd/>
          </a:ln>
        </p:spPr>
      </p:pic>
      <p:sp>
        <p:nvSpPr>
          <p:cNvPr id="41988" name="Line 4"/>
          <p:cNvSpPr>
            <a:spLocks noChangeShapeType="1"/>
          </p:cNvSpPr>
          <p:nvPr/>
        </p:nvSpPr>
        <p:spPr bwMode="auto">
          <a:xfrm flipV="1">
            <a:off x="3522781" y="5169877"/>
            <a:ext cx="111374" cy="762002"/>
          </a:xfrm>
          <a:prstGeom prst="line">
            <a:avLst/>
          </a:prstGeom>
          <a:noFill/>
          <a:ln w="76200">
            <a:solidFill>
              <a:srgbClr val="0000FF"/>
            </a:solidFill>
            <a:round/>
            <a:headEnd/>
            <a:tailEnd type="triangle" w="med" len="med"/>
          </a:ln>
        </p:spPr>
        <p:txBody>
          <a:bodyPr wrap="none" anchor="ctr"/>
          <a:lstStyle/>
          <a:p>
            <a:endParaRPr lang="en-US"/>
          </a:p>
        </p:txBody>
      </p:sp>
      <p:sp>
        <p:nvSpPr>
          <p:cNvPr id="37893" name="Rectangle 5"/>
          <p:cNvSpPr>
            <a:spLocks noChangeArrowheads="1"/>
          </p:cNvSpPr>
          <p:nvPr/>
        </p:nvSpPr>
        <p:spPr bwMode="auto">
          <a:xfrm>
            <a:off x="3352801" y="4220307"/>
            <a:ext cx="2590800" cy="68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None/>
              <a:defRPr/>
            </a:pPr>
            <a:r>
              <a:rPr lang="en-US" sz="2800" dirty="0" err="1">
                <a:solidFill>
                  <a:srgbClr val="FF0000"/>
                </a:solidFill>
                <a:latin typeface="Tahoma" pitchFamily="34" charset="0"/>
              </a:rPr>
              <a:t>Thalweg</a:t>
            </a:r>
            <a:endParaRPr lang="en-US" sz="2800" dirty="0">
              <a:solidFill>
                <a:srgbClr val="FF0000"/>
              </a:solidFill>
              <a:latin typeface="Tahoma" pitchFamily="34" charset="0"/>
            </a:endParaRPr>
          </a:p>
        </p:txBody>
      </p:sp>
      <p:sp>
        <p:nvSpPr>
          <p:cNvPr id="37894" name="Rectangle 6"/>
          <p:cNvSpPr>
            <a:spLocks noChangeArrowheads="1"/>
          </p:cNvSpPr>
          <p:nvPr/>
        </p:nvSpPr>
        <p:spPr bwMode="auto">
          <a:xfrm>
            <a:off x="1248741" y="2892552"/>
            <a:ext cx="1957754" cy="68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None/>
              <a:defRPr/>
            </a:pPr>
            <a:r>
              <a:rPr lang="en-US" sz="2800" dirty="0">
                <a:solidFill>
                  <a:srgbClr val="FFFF00"/>
                </a:solidFill>
                <a:latin typeface="Tahoma" pitchFamily="34" charset="0"/>
              </a:rPr>
              <a:t>Left Bank</a:t>
            </a:r>
          </a:p>
        </p:txBody>
      </p:sp>
      <p:sp>
        <p:nvSpPr>
          <p:cNvPr id="37895" name="Rectangle 7"/>
          <p:cNvSpPr>
            <a:spLocks noChangeArrowheads="1"/>
          </p:cNvSpPr>
          <p:nvPr/>
        </p:nvSpPr>
        <p:spPr bwMode="auto">
          <a:xfrm>
            <a:off x="6261530" y="2922329"/>
            <a:ext cx="2203938" cy="68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None/>
              <a:defRPr/>
            </a:pPr>
            <a:r>
              <a:rPr lang="en-US" sz="2800" dirty="0">
                <a:solidFill>
                  <a:srgbClr val="FFFF00"/>
                </a:solidFill>
                <a:latin typeface="Tahoma" pitchFamily="34" charset="0"/>
              </a:rPr>
              <a:t>Right Bank</a:t>
            </a:r>
          </a:p>
        </p:txBody>
      </p:sp>
      <p:sp>
        <p:nvSpPr>
          <p:cNvPr id="37896" name="Rectangle 8"/>
          <p:cNvSpPr>
            <a:spLocks noChangeArrowheads="1"/>
          </p:cNvSpPr>
          <p:nvPr/>
        </p:nvSpPr>
        <p:spPr bwMode="auto">
          <a:xfrm>
            <a:off x="1717428" y="5861541"/>
            <a:ext cx="2895600" cy="609600"/>
          </a:xfrm>
          <a:prstGeom prst="rect">
            <a:avLst/>
          </a:prstGeom>
          <a:noFill/>
          <a:ln w="9525">
            <a:noFill/>
            <a:miter lim="800000"/>
            <a:headEnd/>
            <a:tailEnd/>
          </a:ln>
          <a:effectLst/>
        </p:spPr>
        <p:txBody>
          <a:bodyPr/>
          <a:lstStyle/>
          <a:p>
            <a:pPr marL="609600" indent="-609600" algn="r" eaLnBrk="1" hangingPunct="1">
              <a:spcBef>
                <a:spcPct val="20000"/>
              </a:spcBef>
              <a:buClr>
                <a:schemeClr val="hlink"/>
              </a:buClr>
              <a:buSzPct val="70000"/>
              <a:buFont typeface="Wingdings" pitchFamily="2" charset="2"/>
              <a:buNone/>
              <a:defRPr/>
            </a:pPr>
            <a:r>
              <a:rPr lang="en-US" sz="2800" dirty="0">
                <a:solidFill>
                  <a:srgbClr val="0000FF"/>
                </a:solidFill>
                <a:latin typeface="Tahoma" pitchFamily="34" charset="0"/>
              </a:rPr>
              <a:t>Downstream</a:t>
            </a:r>
          </a:p>
        </p:txBody>
      </p:sp>
      <p:sp>
        <p:nvSpPr>
          <p:cNvPr id="37897" name="Rectangle 9"/>
          <p:cNvSpPr>
            <a:spLocks noChangeArrowheads="1"/>
          </p:cNvSpPr>
          <p:nvPr/>
        </p:nvSpPr>
        <p:spPr bwMode="auto">
          <a:xfrm>
            <a:off x="0" y="1371600"/>
            <a:ext cx="2590800" cy="68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70000"/>
              <a:buFont typeface="Wingdings" pitchFamily="2" charset="2"/>
              <a:buNone/>
              <a:defRPr/>
            </a:pPr>
            <a:r>
              <a:rPr lang="en-US" sz="3200" b="1">
                <a:effectLst>
                  <a:outerShdw blurRad="38100" dist="38100" dir="2700000" algn="tl">
                    <a:srgbClr val="000000"/>
                  </a:outerShdw>
                </a:effectLst>
                <a:latin typeface="Tahoma" pitchFamily="34" charset="0"/>
              </a:rPr>
              <a:t>Terrace</a:t>
            </a:r>
          </a:p>
        </p:txBody>
      </p:sp>
      <p:sp>
        <p:nvSpPr>
          <p:cNvPr id="41998" name="Freeform 14"/>
          <p:cNvSpPr>
            <a:spLocks/>
          </p:cNvSpPr>
          <p:nvPr/>
        </p:nvSpPr>
        <p:spPr bwMode="auto">
          <a:xfrm>
            <a:off x="4413695" y="2282825"/>
            <a:ext cx="1082675" cy="3340100"/>
          </a:xfrm>
          <a:custGeom>
            <a:avLst/>
            <a:gdLst>
              <a:gd name="T0" fmla="*/ 682 w 682"/>
              <a:gd name="T1" fmla="*/ 2104 h 2104"/>
              <a:gd name="T2" fmla="*/ 616 w 682"/>
              <a:gd name="T3" fmla="*/ 1915 h 2104"/>
              <a:gd name="T4" fmla="*/ 583 w 682"/>
              <a:gd name="T5" fmla="*/ 1841 h 2104"/>
              <a:gd name="T6" fmla="*/ 534 w 682"/>
              <a:gd name="T7" fmla="*/ 1718 h 2104"/>
              <a:gd name="T8" fmla="*/ 501 w 682"/>
              <a:gd name="T9" fmla="*/ 1668 h 2104"/>
              <a:gd name="T10" fmla="*/ 460 w 682"/>
              <a:gd name="T11" fmla="*/ 1594 h 2104"/>
              <a:gd name="T12" fmla="*/ 320 w 682"/>
              <a:gd name="T13" fmla="*/ 1405 h 2104"/>
              <a:gd name="T14" fmla="*/ 255 w 682"/>
              <a:gd name="T15" fmla="*/ 1315 h 2104"/>
              <a:gd name="T16" fmla="*/ 214 w 682"/>
              <a:gd name="T17" fmla="*/ 1249 h 2104"/>
              <a:gd name="T18" fmla="*/ 205 w 682"/>
              <a:gd name="T19" fmla="*/ 1225 h 2104"/>
              <a:gd name="T20" fmla="*/ 189 w 682"/>
              <a:gd name="T21" fmla="*/ 1208 h 2104"/>
              <a:gd name="T22" fmla="*/ 148 w 682"/>
              <a:gd name="T23" fmla="*/ 1110 h 2104"/>
              <a:gd name="T24" fmla="*/ 98 w 682"/>
              <a:gd name="T25" fmla="*/ 1019 h 2104"/>
              <a:gd name="T26" fmla="*/ 49 w 682"/>
              <a:gd name="T27" fmla="*/ 880 h 2104"/>
              <a:gd name="T28" fmla="*/ 0 w 682"/>
              <a:gd name="T29" fmla="*/ 625 h 2104"/>
              <a:gd name="T30" fmla="*/ 8 w 682"/>
              <a:gd name="T31" fmla="*/ 345 h 2104"/>
              <a:gd name="T32" fmla="*/ 66 w 682"/>
              <a:gd name="T33" fmla="*/ 156 h 2104"/>
              <a:gd name="T34" fmla="*/ 66 w 682"/>
              <a:gd name="T35" fmla="*/ 0 h 2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2"/>
              <a:gd name="T55" fmla="*/ 0 h 2104"/>
              <a:gd name="T56" fmla="*/ 682 w 682"/>
              <a:gd name="T57" fmla="*/ 2104 h 2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2" h="2104">
                <a:moveTo>
                  <a:pt x="682" y="2104"/>
                </a:moveTo>
                <a:cubicBezTo>
                  <a:pt x="662" y="2040"/>
                  <a:pt x="654" y="1971"/>
                  <a:pt x="616" y="1915"/>
                </a:cubicBezTo>
                <a:cubicBezTo>
                  <a:pt x="597" y="1856"/>
                  <a:pt x="610" y="1880"/>
                  <a:pt x="583" y="1841"/>
                </a:cubicBezTo>
                <a:cubicBezTo>
                  <a:pt x="570" y="1799"/>
                  <a:pt x="548" y="1761"/>
                  <a:pt x="534" y="1718"/>
                </a:cubicBezTo>
                <a:cubicBezTo>
                  <a:pt x="528" y="1699"/>
                  <a:pt x="501" y="1668"/>
                  <a:pt x="501" y="1668"/>
                </a:cubicBezTo>
                <a:cubicBezTo>
                  <a:pt x="492" y="1641"/>
                  <a:pt x="460" y="1594"/>
                  <a:pt x="460" y="1594"/>
                </a:cubicBezTo>
                <a:cubicBezTo>
                  <a:pt x="436" y="1522"/>
                  <a:pt x="372" y="1458"/>
                  <a:pt x="320" y="1405"/>
                </a:cubicBezTo>
                <a:cubicBezTo>
                  <a:pt x="294" y="1379"/>
                  <a:pt x="280" y="1342"/>
                  <a:pt x="255" y="1315"/>
                </a:cubicBezTo>
                <a:cubicBezTo>
                  <a:pt x="245" y="1288"/>
                  <a:pt x="234" y="1270"/>
                  <a:pt x="214" y="1249"/>
                </a:cubicBezTo>
                <a:cubicBezTo>
                  <a:pt x="211" y="1241"/>
                  <a:pt x="209" y="1232"/>
                  <a:pt x="205" y="1225"/>
                </a:cubicBezTo>
                <a:cubicBezTo>
                  <a:pt x="201" y="1218"/>
                  <a:pt x="192" y="1215"/>
                  <a:pt x="189" y="1208"/>
                </a:cubicBezTo>
                <a:cubicBezTo>
                  <a:pt x="171" y="1172"/>
                  <a:pt x="170" y="1143"/>
                  <a:pt x="148" y="1110"/>
                </a:cubicBezTo>
                <a:cubicBezTo>
                  <a:pt x="138" y="1078"/>
                  <a:pt x="121" y="1042"/>
                  <a:pt x="98" y="1019"/>
                </a:cubicBezTo>
                <a:cubicBezTo>
                  <a:pt x="83" y="973"/>
                  <a:pt x="58" y="927"/>
                  <a:pt x="49" y="880"/>
                </a:cubicBezTo>
                <a:cubicBezTo>
                  <a:pt x="33" y="795"/>
                  <a:pt x="17" y="710"/>
                  <a:pt x="0" y="625"/>
                </a:cubicBezTo>
                <a:cubicBezTo>
                  <a:pt x="3" y="532"/>
                  <a:pt x="3" y="438"/>
                  <a:pt x="8" y="345"/>
                </a:cubicBezTo>
                <a:cubicBezTo>
                  <a:pt x="11" y="280"/>
                  <a:pt x="63" y="221"/>
                  <a:pt x="66" y="156"/>
                </a:cubicBezTo>
                <a:cubicBezTo>
                  <a:pt x="68" y="104"/>
                  <a:pt x="66" y="52"/>
                  <a:pt x="66" y="0"/>
                </a:cubicBezTo>
              </a:path>
            </a:pathLst>
          </a:custGeom>
          <a:noFill/>
          <a:ln w="76200">
            <a:solidFill>
              <a:srgbClr val="FF0000"/>
            </a:solidFill>
            <a:prstDash val="lgDash"/>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3"/>
          <p:cNvSpPr>
            <a:spLocks noGrp="1"/>
          </p:cNvSpPr>
          <p:nvPr>
            <p:ph type="title"/>
          </p:nvPr>
        </p:nvSpPr>
        <p:spPr>
          <a:xfrm>
            <a:off x="0" y="59375"/>
            <a:ext cx="9144000" cy="1143000"/>
          </a:xfrm>
        </p:spPr>
        <p:txBody>
          <a:bodyPr>
            <a:normAutofit/>
          </a:bodyPr>
          <a:lstStyle/>
          <a:p>
            <a:pPr eaLnBrk="1" hangingPunct="1"/>
            <a:r>
              <a:rPr lang="en-US" dirty="0" smtClean="0">
                <a:solidFill>
                  <a:schemeClr val="tx1">
                    <a:lumMod val="85000"/>
                    <a:lumOff val="15000"/>
                  </a:schemeClr>
                </a:solidFill>
              </a:rPr>
              <a:t>Stream Channel Patterns</a:t>
            </a:r>
          </a:p>
        </p:txBody>
      </p:sp>
      <p:sp>
        <p:nvSpPr>
          <p:cNvPr id="13316" name="Content Placeholder 4"/>
          <p:cNvSpPr>
            <a:spLocks noGrp="1"/>
          </p:cNvSpPr>
          <p:nvPr>
            <p:ph sz="half" idx="1"/>
          </p:nvPr>
        </p:nvSpPr>
        <p:spPr>
          <a:xfrm>
            <a:off x="580619" y="1773381"/>
            <a:ext cx="5029200" cy="3657963"/>
          </a:xfrm>
        </p:spPr>
        <p:txBody>
          <a:bodyPr>
            <a:normAutofit/>
          </a:bodyPr>
          <a:lstStyle/>
          <a:p>
            <a:pPr lvl="1" eaLnBrk="1" hangingPunct="1">
              <a:buFont typeface="Wingdings" pitchFamily="2" charset="2"/>
              <a:buChar char="Ø"/>
            </a:pPr>
            <a:r>
              <a:rPr lang="en-US" sz="2200" dirty="0" smtClean="0"/>
              <a:t>Straight </a:t>
            </a:r>
            <a:r>
              <a:rPr lang="en-US" sz="2200" dirty="0" smtClean="0"/>
              <a:t>channels </a:t>
            </a:r>
            <a:r>
              <a:rPr lang="en-US" sz="2200" b="1" dirty="0" smtClean="0"/>
              <a:t>→</a:t>
            </a:r>
            <a:endParaRPr lang="en-US" sz="2200" b="1" dirty="0" smtClean="0"/>
          </a:p>
          <a:p>
            <a:pPr lvl="2"/>
            <a:r>
              <a:rPr lang="en-US" sz="1800" dirty="0" smtClean="0"/>
              <a:t>indicative of strong geologic </a:t>
            </a:r>
            <a:r>
              <a:rPr lang="en-US" dirty="0" smtClean="0"/>
              <a:t>structure (bedrock) </a:t>
            </a:r>
            <a:r>
              <a:rPr lang="en-US" sz="1800" dirty="0" smtClean="0"/>
              <a:t>or human control</a:t>
            </a:r>
          </a:p>
          <a:p>
            <a:pPr lvl="1">
              <a:buFont typeface="Wingdings" pitchFamily="2" charset="2"/>
              <a:buChar char="Ø"/>
            </a:pPr>
            <a:r>
              <a:rPr lang="en-US" dirty="0" smtClean="0"/>
              <a:t>Braided </a:t>
            </a:r>
            <a:r>
              <a:rPr lang="en-US" dirty="0" smtClean="0"/>
              <a:t>streams </a:t>
            </a:r>
            <a:r>
              <a:rPr lang="en-US" b="1" dirty="0" smtClean="0"/>
              <a:t>↘</a:t>
            </a:r>
            <a:endParaRPr lang="en-US" b="1" dirty="0" smtClean="0"/>
          </a:p>
          <a:p>
            <a:pPr lvl="2"/>
            <a:r>
              <a:rPr lang="en-US" dirty="0" smtClean="0"/>
              <a:t>multiple interwoven channels</a:t>
            </a:r>
            <a:endParaRPr lang="en-US" sz="2400" b="1" dirty="0" smtClean="0"/>
          </a:p>
          <a:p>
            <a:pPr lvl="1" eaLnBrk="1" hangingPunct="1">
              <a:buFont typeface="Wingdings" pitchFamily="2" charset="2"/>
              <a:buChar char="Ø"/>
            </a:pPr>
            <a:r>
              <a:rPr lang="en-US" sz="2200" dirty="0" smtClean="0"/>
              <a:t>Meandering channels </a:t>
            </a:r>
            <a:r>
              <a:rPr lang="en-US" sz="2200" b="1" dirty="0" smtClean="0"/>
              <a:t>↓</a:t>
            </a:r>
            <a:endParaRPr lang="en-US" sz="2200" b="1" dirty="0" smtClean="0"/>
          </a:p>
          <a:p>
            <a:pPr lvl="2"/>
            <a:r>
              <a:rPr lang="en-US" sz="1800" dirty="0" smtClean="0"/>
              <a:t>highly variable, </a:t>
            </a:r>
            <a:r>
              <a:rPr lang="en-US" sz="1800" dirty="0" smtClean="0"/>
              <a:t>sinuous</a:t>
            </a:r>
            <a:endParaRPr lang="en-US" sz="1800" dirty="0" smtClean="0"/>
          </a:p>
        </p:txBody>
      </p:sp>
      <p:pic>
        <p:nvPicPr>
          <p:cNvPr id="9" name="Picture 10" descr="Westin, VT - channel with no treatment"/>
          <p:cNvPicPr>
            <a:picLocks noChangeAspect="1" noChangeArrowheads="1"/>
          </p:cNvPicPr>
          <p:nvPr/>
        </p:nvPicPr>
        <p:blipFill>
          <a:blip r:embed="rId3">
            <a:lum bright="-10000"/>
          </a:blip>
          <a:srcRect/>
          <a:stretch>
            <a:fillRect/>
          </a:stretch>
        </p:blipFill>
        <p:spPr bwMode="auto">
          <a:xfrm>
            <a:off x="5523544" y="1771555"/>
            <a:ext cx="3175962" cy="2136768"/>
          </a:xfrm>
          <a:prstGeom prst="rect">
            <a:avLst/>
          </a:prstGeom>
          <a:noFill/>
          <a:ln w="28575">
            <a:solidFill>
              <a:schemeClr val="bg1"/>
            </a:solidFill>
            <a:miter lim="800000"/>
            <a:headEnd/>
            <a:tailEnd/>
          </a:ln>
        </p:spPr>
      </p:pic>
      <p:pic>
        <p:nvPicPr>
          <p:cNvPr id="133122" name="Picture 2" descr="http://farm1.static.flickr.com/104/4549711773_32d1b3ff54.jpg"/>
          <p:cNvPicPr>
            <a:picLocks noChangeAspect="1" noChangeArrowheads="1"/>
          </p:cNvPicPr>
          <p:nvPr/>
        </p:nvPicPr>
        <p:blipFill>
          <a:blip r:embed="rId4"/>
          <a:srcRect/>
          <a:stretch>
            <a:fillRect/>
          </a:stretch>
        </p:blipFill>
        <p:spPr bwMode="auto">
          <a:xfrm>
            <a:off x="5442155" y="4267389"/>
            <a:ext cx="3327271" cy="2215964"/>
          </a:xfrm>
          <a:prstGeom prst="rect">
            <a:avLst/>
          </a:prstGeom>
          <a:noFill/>
        </p:spPr>
      </p:pic>
      <p:pic>
        <p:nvPicPr>
          <p:cNvPr id="13320" name="Picture 9" descr="MPG_10e_Figure_16_14_L"/>
          <p:cNvPicPr>
            <a:picLocks noChangeAspect="1" noChangeArrowheads="1"/>
          </p:cNvPicPr>
          <p:nvPr/>
        </p:nvPicPr>
        <p:blipFill>
          <a:blip r:embed="rId5"/>
          <a:srcRect l="2097" t="41186" r="21504" b="3652"/>
          <a:stretch>
            <a:fillRect/>
          </a:stretch>
        </p:blipFill>
        <p:spPr bwMode="auto">
          <a:xfrm>
            <a:off x="2254276" y="4401809"/>
            <a:ext cx="1929331" cy="2125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1-18-river-floodplain.jpg"/>
          <p:cNvPicPr>
            <a:picLocks noChangeAspect="1"/>
          </p:cNvPicPr>
          <p:nvPr/>
        </p:nvPicPr>
        <p:blipFill>
          <a:blip r:embed="rId3">
            <a:clrChange>
              <a:clrFrom>
                <a:srgbClr val="FFFFFF"/>
              </a:clrFrom>
              <a:clrTo>
                <a:srgbClr val="FFFFFF">
                  <a:alpha val="0"/>
                </a:srgbClr>
              </a:clrTo>
            </a:clrChange>
          </a:blip>
          <a:stretch>
            <a:fillRect/>
          </a:stretch>
        </p:blipFill>
        <p:spPr>
          <a:xfrm>
            <a:off x="492347" y="1270730"/>
            <a:ext cx="8109797" cy="5377947"/>
          </a:xfrm>
          <a:prstGeom prst="rect">
            <a:avLst/>
          </a:prstGeom>
        </p:spPr>
      </p:pic>
      <p:sp>
        <p:nvSpPr>
          <p:cNvPr id="19" name="TextBox 18"/>
          <p:cNvSpPr txBox="1"/>
          <p:nvPr/>
        </p:nvSpPr>
        <p:spPr>
          <a:xfrm>
            <a:off x="2357609" y="374574"/>
            <a:ext cx="6786389" cy="646331"/>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Meander Pattern</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
        <p:nvSpPr>
          <p:cNvPr id="4" name="TextBox 3"/>
          <p:cNvSpPr txBox="1"/>
          <p:nvPr/>
        </p:nvSpPr>
        <p:spPr>
          <a:xfrm>
            <a:off x="550843" y="5409276"/>
            <a:ext cx="1696598" cy="400110"/>
          </a:xfrm>
          <a:prstGeom prst="rect">
            <a:avLst/>
          </a:prstGeom>
          <a:noFill/>
        </p:spPr>
        <p:txBody>
          <a:bodyPr wrap="square" rtlCol="0">
            <a:spAutoFit/>
          </a:bodyPr>
          <a:lstStyle/>
          <a:p>
            <a:pPr algn="ctr"/>
            <a:r>
              <a:rPr lang="en-US" sz="2000" b="1" dirty="0" smtClean="0"/>
              <a:t>Floodplain</a:t>
            </a:r>
            <a:endParaRPr lang="en-US" sz="2000" b="1" dirty="0"/>
          </a:p>
        </p:txBody>
      </p:sp>
      <p:pic>
        <p:nvPicPr>
          <p:cNvPr id="5" name="Picture 4" descr="thalwag.jpg"/>
          <p:cNvPicPr>
            <a:picLocks noChangeAspect="1"/>
          </p:cNvPicPr>
          <p:nvPr/>
        </p:nvPicPr>
        <p:blipFill>
          <a:blip r:embed="rId4"/>
          <a:stretch>
            <a:fillRect/>
          </a:stretch>
        </p:blipFill>
        <p:spPr>
          <a:xfrm>
            <a:off x="599105" y="586878"/>
            <a:ext cx="2180671" cy="2839166"/>
          </a:xfrm>
          <a:prstGeom prst="rect">
            <a:avLst/>
          </a:prstGeom>
        </p:spPr>
      </p:pic>
      <p:pic>
        <p:nvPicPr>
          <p:cNvPr id="8" name="Picture 7" descr="oxbow3.jpg"/>
          <p:cNvPicPr>
            <a:picLocks noChangeAspect="1"/>
          </p:cNvPicPr>
          <p:nvPr/>
        </p:nvPicPr>
        <p:blipFill>
          <a:blip r:embed="rId5"/>
          <a:stretch>
            <a:fillRect/>
          </a:stretch>
        </p:blipFill>
        <p:spPr>
          <a:xfrm rot="10800000">
            <a:off x="6488506" y="4688423"/>
            <a:ext cx="2346593" cy="2169577"/>
          </a:xfrm>
          <a:prstGeom prst="rect">
            <a:avLst/>
          </a:prstGeom>
        </p:spPr>
      </p:pic>
      <p:sp>
        <p:nvSpPr>
          <p:cNvPr id="9" name="TextBox 8"/>
          <p:cNvSpPr txBox="1"/>
          <p:nvPr/>
        </p:nvSpPr>
        <p:spPr>
          <a:xfrm rot="1592891">
            <a:off x="2443908" y="2818477"/>
            <a:ext cx="1696598" cy="400110"/>
          </a:xfrm>
          <a:prstGeom prst="rect">
            <a:avLst/>
          </a:prstGeom>
          <a:noFill/>
        </p:spPr>
        <p:txBody>
          <a:bodyPr wrap="square" rtlCol="0">
            <a:spAutoFit/>
          </a:bodyPr>
          <a:lstStyle/>
          <a:p>
            <a:pPr algn="ctr"/>
            <a:r>
              <a:rPr lang="en-US" sz="2000" dirty="0" smtClean="0">
                <a:solidFill>
                  <a:schemeClr val="tx1">
                    <a:lumMod val="85000"/>
                    <a:lumOff val="15000"/>
                  </a:schemeClr>
                </a:solidFill>
              </a:rPr>
              <a:t>Tributary</a:t>
            </a:r>
            <a:endParaRPr lang="en-US" sz="20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709001"/>
            <a:ext cx="9144000" cy="1304581"/>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0000"/>
              <a:buFont typeface="Wingdings" pitchFamily="2" charset="2"/>
              <a:buNone/>
              <a:defRPr/>
            </a:pPr>
            <a:r>
              <a:rPr lang="en-US" sz="3600" b="1" dirty="0" smtClean="0">
                <a:solidFill>
                  <a:schemeClr val="tx1">
                    <a:lumMod val="85000"/>
                    <a:lumOff val="15000"/>
                  </a:schemeClr>
                </a:solidFill>
                <a:effectLst>
                  <a:outerShdw blurRad="38100" dist="38100" dir="2700000" algn="tl">
                    <a:srgbClr val="000000"/>
                  </a:outerShdw>
                </a:effectLst>
              </a:rPr>
              <a:t>  Pool and </a:t>
            </a:r>
            <a:r>
              <a:rPr lang="en-US" sz="3600" b="1" dirty="0" smtClean="0">
                <a:solidFill>
                  <a:schemeClr val="tx1">
                    <a:lumMod val="85000"/>
                    <a:lumOff val="15000"/>
                  </a:schemeClr>
                </a:solidFill>
                <a:effectLst>
                  <a:outerShdw blurRad="38100" dist="38100" dir="2700000" algn="tl">
                    <a:srgbClr val="000000"/>
                  </a:outerShdw>
                </a:effectLst>
              </a:rPr>
              <a:t>Riffle Sequence</a:t>
            </a:r>
            <a:endParaRPr lang="en-US" sz="3600" b="1" dirty="0">
              <a:solidFill>
                <a:schemeClr val="tx1">
                  <a:lumMod val="85000"/>
                  <a:lumOff val="15000"/>
                </a:schemeClr>
              </a:solidFill>
              <a:effectLst>
                <a:outerShdw blurRad="38100" dist="38100" dir="2700000" algn="tl">
                  <a:srgbClr val="000000"/>
                </a:outerShdw>
              </a:effectLst>
            </a:endParaRPr>
          </a:p>
        </p:txBody>
      </p:sp>
      <p:grpSp>
        <p:nvGrpSpPr>
          <p:cNvPr id="9" name="Group 8"/>
          <p:cNvGrpSpPr/>
          <p:nvPr/>
        </p:nvGrpSpPr>
        <p:grpSpPr>
          <a:xfrm>
            <a:off x="4241997" y="2360861"/>
            <a:ext cx="4709840" cy="3294043"/>
            <a:chOff x="4301958" y="187287"/>
            <a:chExt cx="4709840" cy="3294043"/>
          </a:xfrm>
        </p:grpSpPr>
        <p:pic>
          <p:nvPicPr>
            <p:cNvPr id="186370" name="Picture 2" descr="http://fishwild.vt.edu/afs/images/Stream%20riffle-pool%20sequence_jpg.jpg"/>
            <p:cNvPicPr>
              <a:picLocks noChangeAspect="1" noChangeArrowheads="1"/>
            </p:cNvPicPr>
            <p:nvPr/>
          </p:nvPicPr>
          <p:blipFill>
            <a:blip r:embed="rId3"/>
            <a:srcRect/>
            <a:stretch>
              <a:fillRect/>
            </a:stretch>
          </p:blipFill>
          <p:spPr bwMode="auto">
            <a:xfrm>
              <a:off x="4301958" y="187287"/>
              <a:ext cx="4709840" cy="3294043"/>
            </a:xfrm>
            <a:prstGeom prst="rect">
              <a:avLst/>
            </a:prstGeom>
            <a:noFill/>
          </p:spPr>
        </p:pic>
        <p:sp>
          <p:nvSpPr>
            <p:cNvPr id="6" name="TextBox 5"/>
            <p:cNvSpPr txBox="1"/>
            <p:nvPr/>
          </p:nvSpPr>
          <p:spPr>
            <a:xfrm>
              <a:off x="6764357" y="1377108"/>
              <a:ext cx="672029" cy="400110"/>
            </a:xfrm>
            <a:prstGeom prst="rect">
              <a:avLst/>
            </a:prstGeom>
            <a:noFill/>
          </p:spPr>
          <p:txBody>
            <a:bodyPr wrap="square" rtlCol="0">
              <a:spAutoFit/>
            </a:bodyPr>
            <a:lstStyle/>
            <a:p>
              <a:r>
                <a:rPr lang="en-US" sz="2000" b="1" dirty="0" smtClean="0">
                  <a:solidFill>
                    <a:srgbClr val="FFFF00"/>
                  </a:solidFill>
                </a:rPr>
                <a:t>Pool</a:t>
              </a:r>
              <a:endParaRPr lang="en-US" sz="2000" b="1" dirty="0">
                <a:solidFill>
                  <a:srgbClr val="FFFF00"/>
                </a:solidFill>
              </a:endParaRPr>
            </a:p>
          </p:txBody>
        </p:sp>
        <p:sp>
          <p:nvSpPr>
            <p:cNvPr id="7" name="TextBox 6"/>
            <p:cNvSpPr txBox="1"/>
            <p:nvPr/>
          </p:nvSpPr>
          <p:spPr>
            <a:xfrm>
              <a:off x="6024391" y="2840515"/>
              <a:ext cx="861151" cy="400110"/>
            </a:xfrm>
            <a:prstGeom prst="rect">
              <a:avLst/>
            </a:prstGeom>
            <a:noFill/>
          </p:spPr>
          <p:txBody>
            <a:bodyPr wrap="square" rtlCol="0">
              <a:spAutoFit/>
            </a:bodyPr>
            <a:lstStyle/>
            <a:p>
              <a:r>
                <a:rPr lang="en-US" sz="2000" b="1" dirty="0" smtClean="0">
                  <a:solidFill>
                    <a:srgbClr val="FFFF00"/>
                  </a:solidFill>
                </a:rPr>
                <a:t>Riffle</a:t>
              </a:r>
              <a:endParaRPr lang="en-US" sz="2000" b="1" dirty="0">
                <a:solidFill>
                  <a:srgbClr val="FFFF00"/>
                </a:solidFill>
              </a:endParaRPr>
            </a:p>
          </p:txBody>
        </p:sp>
      </p:grpSp>
      <p:pic>
        <p:nvPicPr>
          <p:cNvPr id="8" name="Picture 7" descr="moj01a.jpeg"/>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blip>
          <a:srcRect t="4979"/>
          <a:stretch>
            <a:fillRect/>
          </a:stretch>
        </p:blipFill>
        <p:spPr>
          <a:xfrm>
            <a:off x="522457" y="1933659"/>
            <a:ext cx="3634901" cy="387761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napping_turtle"/>
          <p:cNvPicPr>
            <a:picLocks noChangeAspect="1" noChangeArrowheads="1"/>
          </p:cNvPicPr>
          <p:nvPr/>
        </p:nvPicPr>
        <p:blipFill>
          <a:blip r:embed="rId3" cstate="print"/>
          <a:srcRect/>
          <a:stretch>
            <a:fillRect/>
          </a:stretch>
        </p:blipFill>
        <p:spPr bwMode="auto">
          <a:xfrm>
            <a:off x="533400" y="4648200"/>
            <a:ext cx="2743200" cy="1828800"/>
          </a:xfrm>
          <a:prstGeom prst="rect">
            <a:avLst/>
          </a:prstGeom>
          <a:noFill/>
          <a:ln w="9525">
            <a:solidFill>
              <a:schemeClr val="bg1"/>
            </a:solidFill>
            <a:miter lim="800000"/>
            <a:headEnd/>
            <a:tailEnd/>
          </a:ln>
        </p:spPr>
      </p:pic>
      <p:pic>
        <p:nvPicPr>
          <p:cNvPr id="23555" name="Picture 3" descr="paquettes"/>
          <p:cNvPicPr>
            <a:picLocks noChangeAspect="1" noChangeArrowheads="1"/>
          </p:cNvPicPr>
          <p:nvPr/>
        </p:nvPicPr>
        <p:blipFill>
          <a:blip r:embed="rId4" cstate="print"/>
          <a:srcRect t="1823" b="10938"/>
          <a:stretch>
            <a:fillRect/>
          </a:stretch>
        </p:blipFill>
        <p:spPr bwMode="auto">
          <a:xfrm>
            <a:off x="3505200" y="3048000"/>
            <a:ext cx="2600325" cy="3429000"/>
          </a:xfrm>
          <a:prstGeom prst="rect">
            <a:avLst/>
          </a:prstGeom>
          <a:noFill/>
          <a:ln w="9525">
            <a:solidFill>
              <a:schemeClr val="bg1"/>
            </a:solidFill>
            <a:miter lim="800000"/>
            <a:headEnd/>
            <a:tailEnd/>
          </a:ln>
        </p:spPr>
      </p:pic>
      <p:pic>
        <p:nvPicPr>
          <p:cNvPr id="23556" name="Picture 4" descr="Rainbow and reel"/>
          <p:cNvPicPr>
            <a:picLocks noChangeAspect="1" noChangeArrowheads="1"/>
          </p:cNvPicPr>
          <p:nvPr/>
        </p:nvPicPr>
        <p:blipFill>
          <a:blip r:embed="rId5"/>
          <a:srcRect/>
          <a:stretch>
            <a:fillRect/>
          </a:stretch>
        </p:blipFill>
        <p:spPr bwMode="auto">
          <a:xfrm>
            <a:off x="6248400" y="1600200"/>
            <a:ext cx="2711450" cy="4876800"/>
          </a:xfrm>
          <a:prstGeom prst="rect">
            <a:avLst/>
          </a:prstGeom>
          <a:noFill/>
          <a:ln w="9525">
            <a:solidFill>
              <a:schemeClr val="bg1"/>
            </a:solidFill>
            <a:miter lim="800000"/>
            <a:headEnd/>
            <a:tailEnd/>
          </a:ln>
        </p:spPr>
      </p:pic>
      <p:sp>
        <p:nvSpPr>
          <p:cNvPr id="23557" name="Rectangle 5"/>
          <p:cNvSpPr>
            <a:spLocks noChangeArrowheads="1"/>
          </p:cNvSpPr>
          <p:nvPr/>
        </p:nvSpPr>
        <p:spPr bwMode="auto">
          <a:xfrm>
            <a:off x="571604" y="1257597"/>
            <a:ext cx="5791200" cy="3316292"/>
          </a:xfrm>
          <a:prstGeom prst="rect">
            <a:avLst/>
          </a:prstGeom>
          <a:noFill/>
          <a:ln w="9525" algn="ctr">
            <a:noFill/>
            <a:miter lim="800000"/>
            <a:headEnd/>
            <a:tailEnd/>
          </a:ln>
        </p:spPr>
        <p:txBody>
          <a:bodyPr>
            <a:spAutoFit/>
          </a:bodyPr>
          <a:lstStyle/>
          <a:p>
            <a:pPr eaLnBrk="1" hangingPunct="1">
              <a:spcAft>
                <a:spcPts val="300"/>
              </a:spcAft>
              <a:buFontTx/>
              <a:buChar char="•"/>
            </a:pPr>
            <a:r>
              <a:rPr lang="en-US" sz="2400" dirty="0"/>
              <a:t> Flood mitigation</a:t>
            </a:r>
          </a:p>
          <a:p>
            <a:pPr eaLnBrk="1" hangingPunct="1">
              <a:spcAft>
                <a:spcPts val="300"/>
              </a:spcAft>
              <a:buFontTx/>
              <a:buChar char="•"/>
            </a:pPr>
            <a:r>
              <a:rPr lang="en-US" sz="2400" dirty="0"/>
              <a:t> Water supply</a:t>
            </a:r>
          </a:p>
          <a:p>
            <a:pPr eaLnBrk="1" hangingPunct="1">
              <a:spcAft>
                <a:spcPts val="300"/>
              </a:spcAft>
              <a:buFontTx/>
              <a:buChar char="•"/>
            </a:pPr>
            <a:r>
              <a:rPr lang="en-US" sz="2400" dirty="0"/>
              <a:t> Water quality</a:t>
            </a:r>
          </a:p>
          <a:p>
            <a:pPr eaLnBrk="1" hangingPunct="1">
              <a:spcAft>
                <a:spcPts val="300"/>
              </a:spcAft>
              <a:buFontTx/>
              <a:buChar char="•"/>
            </a:pPr>
            <a:r>
              <a:rPr lang="en-US" sz="2400" dirty="0"/>
              <a:t> Sediment storage and transport</a:t>
            </a:r>
          </a:p>
          <a:p>
            <a:pPr eaLnBrk="1" hangingPunct="1">
              <a:spcAft>
                <a:spcPts val="300"/>
              </a:spcAft>
              <a:buFontTx/>
              <a:buChar char="•"/>
            </a:pPr>
            <a:r>
              <a:rPr lang="en-US" sz="2400" dirty="0"/>
              <a:t> Habitat</a:t>
            </a:r>
          </a:p>
          <a:p>
            <a:pPr eaLnBrk="1" hangingPunct="1">
              <a:spcAft>
                <a:spcPts val="300"/>
              </a:spcAft>
              <a:buFontTx/>
              <a:buChar char="•"/>
            </a:pPr>
            <a:r>
              <a:rPr lang="en-US" sz="2400" dirty="0"/>
              <a:t> Recreation</a:t>
            </a:r>
          </a:p>
          <a:p>
            <a:pPr eaLnBrk="1" hangingPunct="1">
              <a:spcAft>
                <a:spcPts val="300"/>
              </a:spcAft>
              <a:buFontTx/>
              <a:buChar char="•"/>
            </a:pPr>
            <a:r>
              <a:rPr lang="en-US" sz="2400" dirty="0"/>
              <a:t> Transportation</a:t>
            </a:r>
          </a:p>
          <a:p>
            <a:pPr eaLnBrk="1" hangingPunct="1">
              <a:spcAft>
                <a:spcPts val="300"/>
              </a:spcAft>
              <a:buFontTx/>
              <a:buChar char="•"/>
            </a:pPr>
            <a:r>
              <a:rPr lang="en-US" sz="2400" dirty="0"/>
              <a:t> Aesthetic qualities</a:t>
            </a:r>
          </a:p>
        </p:txBody>
      </p:sp>
      <p:sp>
        <p:nvSpPr>
          <p:cNvPr id="23558" name="Rectangle 6"/>
          <p:cNvSpPr>
            <a:spLocks noChangeArrowheads="1"/>
          </p:cNvSpPr>
          <p:nvPr/>
        </p:nvSpPr>
        <p:spPr bwMode="auto">
          <a:xfrm>
            <a:off x="0" y="228600"/>
            <a:ext cx="8991600" cy="646331"/>
          </a:xfrm>
          <a:prstGeom prst="rect">
            <a:avLst/>
          </a:prstGeom>
          <a:noFill/>
          <a:ln w="9525" algn="ctr">
            <a:noFill/>
            <a:miter lim="800000"/>
            <a:headEnd/>
            <a:tailEnd/>
          </a:ln>
        </p:spPr>
        <p:txBody>
          <a:bodyPr>
            <a:spAutoFit/>
          </a:bodyPr>
          <a:lstStyle/>
          <a:p>
            <a:pPr algn="ctr" eaLnBrk="1" hangingPunct="1"/>
            <a:r>
              <a:rPr lang="en-US" sz="3600" b="1" dirty="0">
                <a:solidFill>
                  <a:schemeClr val="tx1">
                    <a:lumMod val="85000"/>
                    <a:lumOff val="15000"/>
                  </a:schemeClr>
                </a:solidFill>
                <a:effectLst>
                  <a:outerShdw blurRad="38100" dist="38100" dir="2700000" algn="tl">
                    <a:srgbClr val="000000">
                      <a:alpha val="43137"/>
                    </a:srgbClr>
                  </a:outerShdw>
                </a:effectLst>
              </a:rPr>
              <a:t>What Functions do Healthy Streams Provide?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ChangeArrowheads="1"/>
          </p:cNvSpPr>
          <p:nvPr/>
        </p:nvSpPr>
        <p:spPr bwMode="auto">
          <a:xfrm>
            <a:off x="0" y="106875"/>
            <a:ext cx="9144000" cy="990600"/>
          </a:xfrm>
          <a:prstGeom prst="rect">
            <a:avLst/>
          </a:prstGeom>
          <a:noFill/>
          <a:ln w="9525">
            <a:noFill/>
            <a:miter lim="800000"/>
            <a:headEnd/>
            <a:tailEnd/>
          </a:ln>
          <a:effectLst/>
        </p:spPr>
        <p:txBody>
          <a:bodyPr anchor="ctr"/>
          <a:lstStyle/>
          <a:p>
            <a:pPr algn="ctr" eaLnBrk="1" hangingPunct="1">
              <a:defRPr/>
            </a:pPr>
            <a:r>
              <a:rPr lang="en-US" sz="3600" b="1" dirty="0">
                <a:solidFill>
                  <a:schemeClr val="tx1">
                    <a:lumMod val="85000"/>
                    <a:lumOff val="15000"/>
                  </a:schemeClr>
                </a:solidFill>
                <a:effectLst>
                  <a:outerShdw blurRad="38100" dist="38100" dir="2700000" algn="tl">
                    <a:srgbClr val="000000"/>
                  </a:outerShdw>
                </a:effectLst>
              </a:rPr>
              <a:t>Water </a:t>
            </a:r>
            <a:r>
              <a:rPr lang="en-US" sz="3600" b="1" dirty="0" smtClean="0">
                <a:solidFill>
                  <a:schemeClr val="tx1">
                    <a:lumMod val="85000"/>
                    <a:lumOff val="15000"/>
                  </a:schemeClr>
                </a:solidFill>
                <a:effectLst>
                  <a:outerShdw blurRad="38100" dist="38100" dir="2700000" algn="tl">
                    <a:srgbClr val="000000"/>
                  </a:outerShdw>
                </a:effectLst>
              </a:rPr>
              <a:t>is the Driver</a:t>
            </a:r>
            <a:endParaRPr lang="en-US" sz="3600" b="1" dirty="0">
              <a:solidFill>
                <a:schemeClr val="tx1">
                  <a:lumMod val="85000"/>
                  <a:lumOff val="15000"/>
                </a:schemeClr>
              </a:solidFill>
              <a:effectLst>
                <a:outerShdw blurRad="38100" dist="38100" dir="2700000" algn="tl">
                  <a:srgbClr val="000000"/>
                </a:outerShdw>
              </a:effectLst>
            </a:endParaRPr>
          </a:p>
        </p:txBody>
      </p:sp>
      <p:grpSp>
        <p:nvGrpSpPr>
          <p:cNvPr id="18" name="Group 17"/>
          <p:cNvGrpSpPr/>
          <p:nvPr/>
        </p:nvGrpSpPr>
        <p:grpSpPr>
          <a:xfrm>
            <a:off x="545024" y="1148862"/>
            <a:ext cx="8224902" cy="5220921"/>
            <a:chOff x="545024" y="1148862"/>
            <a:chExt cx="8224902" cy="5220921"/>
          </a:xfrm>
        </p:grpSpPr>
        <p:pic>
          <p:nvPicPr>
            <p:cNvPr id="17410" name="Picture 2" descr="Picture9"/>
            <p:cNvPicPr>
              <a:picLocks noChangeAspect="1" noChangeArrowheads="1"/>
            </p:cNvPicPr>
            <p:nvPr/>
          </p:nvPicPr>
          <p:blipFill>
            <a:blip r:embed="rId3"/>
            <a:srcRect/>
            <a:stretch>
              <a:fillRect/>
            </a:stretch>
          </p:blipFill>
          <p:spPr bwMode="auto">
            <a:xfrm>
              <a:off x="545024" y="1148862"/>
              <a:ext cx="8165221" cy="5220921"/>
            </a:xfrm>
            <a:prstGeom prst="rect">
              <a:avLst/>
            </a:prstGeom>
            <a:noFill/>
            <a:ln w="9525">
              <a:noFill/>
              <a:miter lim="800000"/>
              <a:headEnd/>
              <a:tailEnd/>
            </a:ln>
          </p:spPr>
        </p:pic>
        <p:sp>
          <p:nvSpPr>
            <p:cNvPr id="7" name="Freeform 6"/>
            <p:cNvSpPr/>
            <p:nvPr/>
          </p:nvSpPr>
          <p:spPr>
            <a:xfrm>
              <a:off x="6049108" y="3868615"/>
              <a:ext cx="2590800" cy="1090247"/>
            </a:xfrm>
            <a:custGeom>
              <a:avLst/>
              <a:gdLst>
                <a:gd name="connsiteX0" fmla="*/ 2543907 w 2590800"/>
                <a:gd name="connsiteY0" fmla="*/ 0 h 1090247"/>
                <a:gd name="connsiteX1" fmla="*/ 1512277 w 2590800"/>
                <a:gd name="connsiteY1" fmla="*/ 82062 h 1090247"/>
                <a:gd name="connsiteX2" fmla="*/ 1242646 w 2590800"/>
                <a:gd name="connsiteY2" fmla="*/ 328247 h 1090247"/>
                <a:gd name="connsiteX3" fmla="*/ 855784 w 2590800"/>
                <a:gd name="connsiteY3" fmla="*/ 468923 h 1090247"/>
                <a:gd name="connsiteX4" fmla="*/ 234461 w 2590800"/>
                <a:gd name="connsiteY4" fmla="*/ 539262 h 1090247"/>
                <a:gd name="connsiteX5" fmla="*/ 0 w 2590800"/>
                <a:gd name="connsiteY5" fmla="*/ 586154 h 1090247"/>
                <a:gd name="connsiteX6" fmla="*/ 46892 w 2590800"/>
                <a:gd name="connsiteY6" fmla="*/ 996462 h 1090247"/>
                <a:gd name="connsiteX7" fmla="*/ 281354 w 2590800"/>
                <a:gd name="connsiteY7" fmla="*/ 1090247 h 1090247"/>
                <a:gd name="connsiteX8" fmla="*/ 679938 w 2590800"/>
                <a:gd name="connsiteY8" fmla="*/ 961293 h 1090247"/>
                <a:gd name="connsiteX9" fmla="*/ 855784 w 2590800"/>
                <a:gd name="connsiteY9" fmla="*/ 1031631 h 1090247"/>
                <a:gd name="connsiteX10" fmla="*/ 973015 w 2590800"/>
                <a:gd name="connsiteY10" fmla="*/ 1090247 h 1090247"/>
                <a:gd name="connsiteX11" fmla="*/ 1195754 w 2590800"/>
                <a:gd name="connsiteY11" fmla="*/ 902677 h 1090247"/>
                <a:gd name="connsiteX12" fmla="*/ 1477107 w 2590800"/>
                <a:gd name="connsiteY12" fmla="*/ 527539 h 1090247"/>
                <a:gd name="connsiteX13" fmla="*/ 1582615 w 2590800"/>
                <a:gd name="connsiteY13" fmla="*/ 410308 h 1090247"/>
                <a:gd name="connsiteX14" fmla="*/ 1606061 w 2590800"/>
                <a:gd name="connsiteY14" fmla="*/ 586154 h 1090247"/>
                <a:gd name="connsiteX15" fmla="*/ 1582615 w 2590800"/>
                <a:gd name="connsiteY15" fmla="*/ 785447 h 1090247"/>
                <a:gd name="connsiteX16" fmla="*/ 2590800 w 2590800"/>
                <a:gd name="connsiteY16" fmla="*/ 668216 h 1090247"/>
                <a:gd name="connsiteX17" fmla="*/ 2555630 w 2590800"/>
                <a:gd name="connsiteY17" fmla="*/ 58616 h 109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90800" h="1090247">
                  <a:moveTo>
                    <a:pt x="2543907" y="0"/>
                  </a:moveTo>
                  <a:lnTo>
                    <a:pt x="1512277" y="82062"/>
                  </a:lnTo>
                  <a:cubicBezTo>
                    <a:pt x="1239697" y="319087"/>
                    <a:pt x="1242646" y="197419"/>
                    <a:pt x="1242646" y="328247"/>
                  </a:cubicBezTo>
                  <a:lnTo>
                    <a:pt x="855784" y="468923"/>
                  </a:lnTo>
                  <a:cubicBezTo>
                    <a:pt x="240707" y="551722"/>
                    <a:pt x="391164" y="695965"/>
                    <a:pt x="234461" y="539262"/>
                  </a:cubicBezTo>
                  <a:lnTo>
                    <a:pt x="0" y="586154"/>
                  </a:lnTo>
                  <a:cubicBezTo>
                    <a:pt x="16084" y="722871"/>
                    <a:pt x="46892" y="858802"/>
                    <a:pt x="46892" y="996462"/>
                  </a:cubicBezTo>
                  <a:lnTo>
                    <a:pt x="281354" y="1090247"/>
                  </a:lnTo>
                  <a:cubicBezTo>
                    <a:pt x="683623" y="948269"/>
                    <a:pt x="679938" y="808676"/>
                    <a:pt x="679938" y="961293"/>
                  </a:cubicBezTo>
                  <a:lnTo>
                    <a:pt x="855784" y="1031631"/>
                  </a:lnTo>
                  <a:lnTo>
                    <a:pt x="973015" y="1090247"/>
                  </a:lnTo>
                  <a:lnTo>
                    <a:pt x="1195754" y="902677"/>
                  </a:lnTo>
                  <a:lnTo>
                    <a:pt x="1477107" y="527539"/>
                  </a:lnTo>
                  <a:lnTo>
                    <a:pt x="1582615" y="410308"/>
                  </a:lnTo>
                  <a:lnTo>
                    <a:pt x="1606061" y="586154"/>
                  </a:lnTo>
                  <a:cubicBezTo>
                    <a:pt x="1570213" y="789295"/>
                    <a:pt x="1503435" y="785447"/>
                    <a:pt x="1582615" y="785447"/>
                  </a:cubicBezTo>
                  <a:lnTo>
                    <a:pt x="2590800" y="668216"/>
                  </a:lnTo>
                  <a:lnTo>
                    <a:pt x="2555630" y="58616"/>
                  </a:lnTo>
                </a:path>
              </a:pathLst>
            </a:custGeom>
            <a:solidFill>
              <a:schemeClr val="bg1"/>
            </a:solidFill>
            <a:ln w="381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61385" y="4126523"/>
              <a:ext cx="1208541" cy="461665"/>
            </a:xfrm>
            <a:prstGeom prst="rect">
              <a:avLst/>
            </a:prstGeom>
            <a:noFill/>
          </p:spPr>
          <p:txBody>
            <a:bodyPr wrap="square" rtlCol="0">
              <a:spAutoFit/>
            </a:bodyPr>
            <a:lstStyle/>
            <a:p>
              <a:r>
                <a:rPr lang="en-US" sz="2400" b="1" dirty="0" smtClean="0">
                  <a:solidFill>
                    <a:srgbClr val="0000FF"/>
                  </a:solidFill>
                </a:rPr>
                <a:t>Runoff</a:t>
              </a:r>
              <a:endParaRPr lang="en-US" sz="2400" b="1" dirty="0">
                <a:solidFill>
                  <a:srgbClr val="0000FF"/>
                </a:solidFill>
              </a:endParaRPr>
            </a:p>
          </p:txBody>
        </p:sp>
        <p:sp>
          <p:nvSpPr>
            <p:cNvPr id="15" name="Rectangle 14"/>
            <p:cNvSpPr/>
            <p:nvPr/>
          </p:nvSpPr>
          <p:spPr>
            <a:xfrm>
              <a:off x="2590800" y="1266092"/>
              <a:ext cx="668215" cy="165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010" name="Picture 2" descr="http://mascot.crystalxp.net/png/dlaor-drop-2852.png"/>
            <p:cNvPicPr>
              <a:picLocks noChangeAspect="1" noChangeArrowheads="1"/>
            </p:cNvPicPr>
            <p:nvPr/>
          </p:nvPicPr>
          <p:blipFill>
            <a:blip r:embed="rId4" cstate="print"/>
            <a:srcRect/>
            <a:stretch>
              <a:fillRect/>
            </a:stretch>
          </p:blipFill>
          <p:spPr bwMode="auto">
            <a:xfrm>
              <a:off x="4794739" y="1348153"/>
              <a:ext cx="1125416" cy="1125416"/>
            </a:xfrm>
            <a:prstGeom prst="rect">
              <a:avLst/>
            </a:prstGeom>
            <a:noFill/>
          </p:spPr>
        </p:pic>
        <p:pic>
          <p:nvPicPr>
            <p:cNvPr id="171012" name="Picture 4" descr="http://mascot.crystalxp.net/png/dlaor-drop-2852.png"/>
            <p:cNvPicPr>
              <a:picLocks noChangeAspect="1" noChangeArrowheads="1"/>
            </p:cNvPicPr>
            <p:nvPr/>
          </p:nvPicPr>
          <p:blipFill>
            <a:blip r:embed="rId5" cstate="print"/>
            <a:srcRect/>
            <a:stretch>
              <a:fillRect/>
            </a:stretch>
          </p:blipFill>
          <p:spPr bwMode="auto">
            <a:xfrm>
              <a:off x="2730491" y="1386498"/>
              <a:ext cx="1056063" cy="1056063"/>
            </a:xfrm>
            <a:prstGeom prst="rect">
              <a:avLst/>
            </a:prstGeom>
            <a:noFill/>
          </p:spPr>
        </p:pic>
        <p:sp>
          <p:nvSpPr>
            <p:cNvPr id="16" name="Rectangle 15"/>
            <p:cNvSpPr/>
            <p:nvPr/>
          </p:nvSpPr>
          <p:spPr>
            <a:xfrm>
              <a:off x="5943600" y="2168769"/>
              <a:ext cx="668215" cy="165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http://mascot.crystalxp.net/png/dlaor-drop-2852.png"/>
            <p:cNvPicPr>
              <a:picLocks noChangeAspect="1" noChangeArrowheads="1"/>
            </p:cNvPicPr>
            <p:nvPr/>
          </p:nvPicPr>
          <p:blipFill>
            <a:blip r:embed="rId5" cstate="print"/>
            <a:srcRect/>
            <a:stretch>
              <a:fillRect/>
            </a:stretch>
          </p:blipFill>
          <p:spPr bwMode="auto">
            <a:xfrm>
              <a:off x="3738675" y="1785082"/>
              <a:ext cx="1056063" cy="1056063"/>
            </a:xfrm>
            <a:prstGeom prst="rect">
              <a:avLst/>
            </a:prstGeom>
            <a:noFill/>
          </p:spPr>
        </p:pic>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3810000"/>
            <a:ext cx="8697913" cy="2803525"/>
          </a:xfrm>
          <a:prstGeom prst="rect">
            <a:avLst/>
          </a:prstGeom>
          <a:noFill/>
          <a:ln w="9525">
            <a:noFill/>
            <a:miter lim="800000"/>
            <a:headEnd/>
            <a:tailEnd/>
          </a:ln>
          <a:effectLst/>
        </p:spPr>
        <p:txBody>
          <a:bodyPr/>
          <a:lstStyle/>
          <a:p>
            <a:pPr marL="1371600" lvl="2" indent="-457200" eaLnBrk="1" hangingPunct="1">
              <a:spcBef>
                <a:spcPct val="20000"/>
              </a:spcBef>
              <a:defRPr/>
            </a:pPr>
            <a:r>
              <a:rPr lang="en-US" sz="2400" i="1" dirty="0"/>
              <a:t>Q</a:t>
            </a:r>
            <a:r>
              <a:rPr lang="en-US" sz="2400" dirty="0"/>
              <a:t>  =  </a:t>
            </a:r>
            <a:r>
              <a:rPr lang="en-US" sz="2400" i="1" dirty="0"/>
              <a:t>v</a:t>
            </a:r>
            <a:r>
              <a:rPr lang="en-US" sz="2400" dirty="0"/>
              <a:t> x </a:t>
            </a:r>
            <a:r>
              <a:rPr lang="en-US" sz="2400" i="1" dirty="0"/>
              <a:t>A  =  </a:t>
            </a:r>
            <a:r>
              <a:rPr lang="en-US" sz="2400" dirty="0"/>
              <a:t>Discharge (</a:t>
            </a:r>
            <a:r>
              <a:rPr lang="en-US" sz="2400" dirty="0" err="1"/>
              <a:t>cfs</a:t>
            </a:r>
            <a:r>
              <a:rPr lang="en-US" sz="2400" dirty="0"/>
              <a:t>)</a:t>
            </a:r>
          </a:p>
          <a:p>
            <a:pPr marL="1371600" lvl="2" indent="-457200" eaLnBrk="1" hangingPunct="1">
              <a:spcBef>
                <a:spcPct val="20000"/>
              </a:spcBef>
              <a:defRPr/>
            </a:pPr>
            <a:r>
              <a:rPr lang="en-US" sz="2400" i="1" dirty="0" smtClean="0"/>
              <a:t>	v  </a:t>
            </a:r>
            <a:r>
              <a:rPr lang="en-US" sz="2400" dirty="0"/>
              <a:t>=  Velocity (ft/s)</a:t>
            </a:r>
          </a:p>
          <a:p>
            <a:pPr marL="1828800" lvl="3" indent="-457200">
              <a:spcBef>
                <a:spcPct val="20000"/>
              </a:spcBef>
              <a:defRPr/>
            </a:pPr>
            <a:r>
              <a:rPr lang="en-US" sz="2400" i="1" dirty="0"/>
              <a:t>A  </a:t>
            </a:r>
            <a:r>
              <a:rPr lang="en-US" sz="2400" dirty="0"/>
              <a:t>=  Cross-Section Area (ft</a:t>
            </a:r>
            <a:r>
              <a:rPr lang="en-US" sz="2400" baseline="30000" dirty="0"/>
              <a:t>2</a:t>
            </a:r>
            <a:r>
              <a:rPr lang="en-US" sz="2400" dirty="0" smtClean="0"/>
              <a:t>)</a:t>
            </a:r>
            <a:endParaRPr lang="en-US" sz="2400" dirty="0"/>
          </a:p>
        </p:txBody>
      </p:sp>
      <p:sp>
        <p:nvSpPr>
          <p:cNvPr id="143363" name="Rectangle 3"/>
          <p:cNvSpPr>
            <a:spLocks noChangeArrowheads="1"/>
          </p:cNvSpPr>
          <p:nvPr/>
        </p:nvSpPr>
        <p:spPr bwMode="auto">
          <a:xfrm>
            <a:off x="0" y="324465"/>
            <a:ext cx="3798888" cy="2689225"/>
          </a:xfrm>
          <a:prstGeom prst="rect">
            <a:avLst/>
          </a:prstGeom>
          <a:noFill/>
          <a:ln w="9525">
            <a:noFill/>
            <a:miter lim="800000"/>
            <a:headEnd/>
            <a:tailEnd/>
          </a:ln>
          <a:effectLst/>
        </p:spPr>
        <p:txBody>
          <a:bodyPr anchor="ctr"/>
          <a:lstStyle/>
          <a:p>
            <a:pPr algn="ctr" eaLnBrk="1" hangingPunct="1">
              <a:defRPr/>
            </a:pPr>
            <a:r>
              <a:rPr lang="en-US" sz="3600" b="1" dirty="0" smtClean="0">
                <a:solidFill>
                  <a:schemeClr val="tx1">
                    <a:lumMod val="85000"/>
                    <a:lumOff val="15000"/>
                  </a:schemeClr>
                </a:solidFill>
                <a:effectLst>
                  <a:outerShdw blurRad="38100" dist="38100" dir="2700000" algn="tl">
                    <a:srgbClr val="000000"/>
                  </a:outerShdw>
                </a:effectLst>
                <a:latin typeface="+mj-lt"/>
              </a:rPr>
              <a:t>Velocity </a:t>
            </a:r>
          </a:p>
          <a:p>
            <a:pPr algn="ctr" eaLnBrk="1" hangingPunct="1">
              <a:defRPr/>
            </a:pPr>
            <a:r>
              <a:rPr lang="en-US" sz="3600" b="1" dirty="0" smtClean="0">
                <a:solidFill>
                  <a:schemeClr val="tx1">
                    <a:lumMod val="85000"/>
                    <a:lumOff val="15000"/>
                  </a:schemeClr>
                </a:solidFill>
                <a:effectLst>
                  <a:outerShdw blurRad="38100" dist="38100" dir="2700000" algn="tl">
                    <a:srgbClr val="000000"/>
                  </a:outerShdw>
                </a:effectLst>
                <a:latin typeface="+mj-lt"/>
              </a:rPr>
              <a:t>vs. </a:t>
            </a:r>
          </a:p>
          <a:p>
            <a:pPr algn="ctr" eaLnBrk="1" hangingPunct="1">
              <a:defRPr/>
            </a:pPr>
            <a:r>
              <a:rPr lang="en-US" sz="3600" b="1" dirty="0" smtClean="0">
                <a:solidFill>
                  <a:schemeClr val="tx1">
                    <a:lumMod val="85000"/>
                    <a:lumOff val="15000"/>
                  </a:schemeClr>
                </a:solidFill>
                <a:effectLst>
                  <a:outerShdw blurRad="38100" dist="38100" dir="2700000" algn="tl">
                    <a:srgbClr val="000000"/>
                  </a:outerShdw>
                </a:effectLst>
                <a:latin typeface="+mj-lt"/>
              </a:rPr>
              <a:t>Discharge</a:t>
            </a:r>
            <a:endParaRPr lang="en-US" sz="3600" b="1" dirty="0">
              <a:solidFill>
                <a:schemeClr val="tx1">
                  <a:lumMod val="85000"/>
                  <a:lumOff val="15000"/>
                </a:schemeClr>
              </a:solidFill>
              <a:effectLst>
                <a:outerShdw blurRad="38100" dist="38100" dir="2700000" algn="tl">
                  <a:srgbClr val="000000"/>
                </a:outerShdw>
              </a:effectLst>
              <a:latin typeface="+mj-lt"/>
            </a:endParaRPr>
          </a:p>
        </p:txBody>
      </p:sp>
      <p:sp>
        <p:nvSpPr>
          <p:cNvPr id="19460" name="Text Box 4"/>
          <p:cNvSpPr txBox="1">
            <a:spLocks noChangeArrowheads="1"/>
          </p:cNvSpPr>
          <p:nvPr/>
        </p:nvSpPr>
        <p:spPr bwMode="auto">
          <a:xfrm>
            <a:off x="0" y="6583362"/>
            <a:ext cx="9144000" cy="274638"/>
          </a:xfrm>
          <a:prstGeom prst="rect">
            <a:avLst/>
          </a:prstGeom>
          <a:noFill/>
          <a:ln w="9525">
            <a:noFill/>
            <a:miter lim="800000"/>
            <a:headEnd/>
            <a:tailEnd/>
          </a:ln>
        </p:spPr>
        <p:txBody>
          <a:bodyPr>
            <a:spAutoFit/>
          </a:bodyPr>
          <a:lstStyle/>
          <a:p>
            <a:pPr algn="ctr" eaLnBrk="1" hangingPunct="1">
              <a:spcBef>
                <a:spcPct val="50000"/>
              </a:spcBef>
            </a:pPr>
            <a:r>
              <a:rPr lang="en-US" sz="1200" i="1" dirty="0">
                <a:latin typeface="Times New Roman" pitchFamily="18" charset="0"/>
              </a:rPr>
              <a:t>Stream Corridor Restoration: Principles, Processes, and Practices. 1998. Federal Interagency Stream Restoration Working </a:t>
            </a:r>
            <a:r>
              <a:rPr lang="en-US" sz="1200" i="1" dirty="0" smtClean="0">
                <a:latin typeface="Times New Roman" pitchFamily="18" charset="0"/>
              </a:rPr>
              <a:t>Group</a:t>
            </a:r>
            <a:endParaRPr lang="en-US" sz="1200" i="1" dirty="0">
              <a:latin typeface="Times New Roman" pitchFamily="18" charset="0"/>
            </a:endParaRPr>
          </a:p>
        </p:txBody>
      </p:sp>
      <p:pic>
        <p:nvPicPr>
          <p:cNvPr id="19461" name="Picture 5" descr="Picture11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24529" y="561860"/>
            <a:ext cx="5010150" cy="350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871274" y="1167789"/>
            <a:ext cx="6832051" cy="4990182"/>
            <a:chOff x="1871274" y="1167789"/>
            <a:chExt cx="6832051" cy="4990182"/>
          </a:xfrm>
        </p:grpSpPr>
        <p:pic>
          <p:nvPicPr>
            <p:cNvPr id="13" name="Picture 12" descr="11-11-meandering-stream.jpg"/>
            <p:cNvPicPr>
              <a:picLocks noChangeAspect="1"/>
            </p:cNvPicPr>
            <p:nvPr/>
          </p:nvPicPr>
          <p:blipFill>
            <a:blip r:embed="rId3">
              <a:clrChange>
                <a:clrFrom>
                  <a:srgbClr val="FFFFFF"/>
                </a:clrFrom>
                <a:clrTo>
                  <a:srgbClr val="FFFFFF">
                    <a:alpha val="0"/>
                  </a:srgbClr>
                </a:clrTo>
              </a:clrChange>
            </a:blip>
            <a:stretch>
              <a:fillRect/>
            </a:stretch>
          </p:blipFill>
          <p:spPr>
            <a:xfrm>
              <a:off x="1871274" y="1167789"/>
              <a:ext cx="6832051" cy="4990182"/>
            </a:xfrm>
            <a:prstGeom prst="rect">
              <a:avLst/>
            </a:prstGeom>
          </p:spPr>
        </p:pic>
        <p:cxnSp>
          <p:nvCxnSpPr>
            <p:cNvPr id="20" name="Straight Connector 19"/>
            <p:cNvCxnSpPr/>
            <p:nvPr/>
          </p:nvCxnSpPr>
          <p:spPr>
            <a:xfrm rot="5400000" flipH="1" flipV="1">
              <a:off x="4357174" y="3938531"/>
              <a:ext cx="837279" cy="716098"/>
            </a:xfrm>
            <a:prstGeom prst="line">
              <a:avLst/>
            </a:prstGeom>
            <a:ln w="3810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5238521" y="4247002"/>
              <a:ext cx="694062" cy="66101"/>
            </a:xfrm>
            <a:prstGeom prst="line">
              <a:avLst/>
            </a:prstGeom>
            <a:ln w="3810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6191478" y="3832037"/>
              <a:ext cx="857484" cy="750982"/>
            </a:xfrm>
            <a:prstGeom prst="line">
              <a:avLst/>
            </a:prstGeom>
            <a:ln w="3810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186553" y="1622417"/>
            <a:ext cx="3073706" cy="461665"/>
          </a:xfrm>
          <a:prstGeom prst="rect">
            <a:avLst/>
          </a:prstGeom>
          <a:noFill/>
        </p:spPr>
        <p:txBody>
          <a:bodyPr wrap="square" rtlCol="0">
            <a:spAutoFit/>
          </a:bodyPr>
          <a:lstStyle/>
          <a:p>
            <a:r>
              <a:rPr lang="en-US" sz="2400" b="1" dirty="0" smtClean="0">
                <a:solidFill>
                  <a:srgbClr val="0000FF"/>
                </a:solidFill>
              </a:rPr>
              <a:t>Faster flow -&gt; erosion</a:t>
            </a:r>
            <a:endParaRPr lang="en-US" sz="2400" b="1" dirty="0">
              <a:solidFill>
                <a:srgbClr val="0000FF"/>
              </a:solidFill>
            </a:endParaRPr>
          </a:p>
        </p:txBody>
      </p:sp>
      <p:sp>
        <p:nvSpPr>
          <p:cNvPr id="29" name="TextBox 28"/>
          <p:cNvSpPr txBox="1"/>
          <p:nvPr/>
        </p:nvSpPr>
        <p:spPr>
          <a:xfrm>
            <a:off x="163417" y="5751759"/>
            <a:ext cx="3582318" cy="461665"/>
          </a:xfrm>
          <a:prstGeom prst="rect">
            <a:avLst/>
          </a:prstGeom>
          <a:noFill/>
        </p:spPr>
        <p:txBody>
          <a:bodyPr wrap="square" rtlCol="0">
            <a:spAutoFit/>
          </a:bodyPr>
          <a:lstStyle/>
          <a:p>
            <a:r>
              <a:rPr lang="en-US" sz="2400" b="1" dirty="0" smtClean="0">
                <a:solidFill>
                  <a:srgbClr val="0000FF"/>
                </a:solidFill>
              </a:rPr>
              <a:t>Slower flow -&gt; deposition</a:t>
            </a:r>
            <a:endParaRPr lang="en-US" sz="2400" b="1" dirty="0">
              <a:solidFill>
                <a:srgbClr val="0000FF"/>
              </a:solidFill>
            </a:endParaRPr>
          </a:p>
        </p:txBody>
      </p:sp>
      <p:sp>
        <p:nvSpPr>
          <p:cNvPr id="30" name="TextBox 29"/>
          <p:cNvSpPr txBox="1"/>
          <p:nvPr/>
        </p:nvSpPr>
        <p:spPr>
          <a:xfrm>
            <a:off x="0" y="330506"/>
            <a:ext cx="9144000" cy="646331"/>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Velocity affects erosion and deposition</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3"/>
          <p:cNvSpPr>
            <a:spLocks noGrp="1"/>
          </p:cNvSpPr>
          <p:nvPr>
            <p:ph type="title"/>
          </p:nvPr>
        </p:nvSpPr>
        <p:spPr>
          <a:xfrm>
            <a:off x="0" y="204850"/>
            <a:ext cx="9144000" cy="1143000"/>
          </a:xfrm>
        </p:spPr>
        <p:txBody>
          <a:bodyPr>
            <a:normAutofit/>
          </a:bodyPr>
          <a:lstStyle/>
          <a:p>
            <a:pPr eaLnBrk="1" hangingPunct="1"/>
            <a:r>
              <a:rPr lang="en-US" sz="3600" b="1" dirty="0" smtClean="0">
                <a:solidFill>
                  <a:schemeClr val="tx1">
                    <a:lumMod val="85000"/>
                    <a:lumOff val="15000"/>
                  </a:schemeClr>
                </a:solidFill>
                <a:effectLst>
                  <a:outerShdw blurRad="38100" dist="38100" dir="2700000" algn="tl">
                    <a:srgbClr val="000000">
                      <a:alpha val="43137"/>
                    </a:srgbClr>
                  </a:outerShdw>
                </a:effectLst>
              </a:rPr>
              <a:t>Shaping and Reshaping of Channels</a:t>
            </a:r>
          </a:p>
        </p:txBody>
      </p:sp>
      <p:sp>
        <p:nvSpPr>
          <p:cNvPr id="18436" name="Content Placeholder 4"/>
          <p:cNvSpPr>
            <a:spLocks noGrp="1"/>
          </p:cNvSpPr>
          <p:nvPr>
            <p:ph sz="half" idx="1"/>
          </p:nvPr>
        </p:nvSpPr>
        <p:spPr>
          <a:xfrm>
            <a:off x="152399" y="1488667"/>
            <a:ext cx="8561943" cy="2056482"/>
          </a:xfrm>
        </p:spPr>
        <p:txBody>
          <a:bodyPr>
            <a:normAutofit/>
          </a:bodyPr>
          <a:lstStyle/>
          <a:p>
            <a:pPr lvl="1">
              <a:buFont typeface="Wingdings" pitchFamily="2" charset="2"/>
              <a:buChar char="Ø"/>
            </a:pPr>
            <a:r>
              <a:rPr lang="en-US" sz="2000" dirty="0" smtClean="0"/>
              <a:t>As gradient (slope) decreases, stream flow meanders -&gt; lateral erosion</a:t>
            </a:r>
          </a:p>
          <a:p>
            <a:pPr lvl="1">
              <a:buFont typeface="Wingdings" pitchFamily="2" charset="2"/>
              <a:buChar char="Ø"/>
            </a:pPr>
            <a:r>
              <a:rPr lang="en-US" sz="2000" dirty="0" smtClean="0"/>
              <a:t>Since flow is faster around the outside of a bend, meanders shift sideways by eroding their outer bank</a:t>
            </a:r>
          </a:p>
          <a:p>
            <a:pPr lvl="1">
              <a:buFont typeface="Wingdings" pitchFamily="2" charset="2"/>
              <a:buChar char="Ø"/>
            </a:pPr>
            <a:r>
              <a:rPr lang="en-US" sz="2000" dirty="0" smtClean="0"/>
              <a:t>Since flow is slower on the inner bank, sediment is deposited</a:t>
            </a:r>
          </a:p>
        </p:txBody>
      </p:sp>
      <p:grpSp>
        <p:nvGrpSpPr>
          <p:cNvPr id="15" name="Group 14"/>
          <p:cNvGrpSpPr/>
          <p:nvPr/>
        </p:nvGrpSpPr>
        <p:grpSpPr>
          <a:xfrm>
            <a:off x="224756" y="2987597"/>
            <a:ext cx="8127509" cy="3169363"/>
            <a:chOff x="480788" y="3109517"/>
            <a:chExt cx="8127509" cy="3169363"/>
          </a:xfrm>
        </p:grpSpPr>
        <p:pic>
          <p:nvPicPr>
            <p:cNvPr id="18440" name="Picture 9" descr="MPG_10e_Figure_16_28_L"/>
            <p:cNvPicPr>
              <a:picLocks noChangeAspect="1" noChangeArrowheads="1"/>
            </p:cNvPicPr>
            <p:nvPr/>
          </p:nvPicPr>
          <p:blipFill>
            <a:blip r:embed="rId3">
              <a:clrChange>
                <a:clrFrom>
                  <a:srgbClr val="FFFFFF"/>
                </a:clrFrom>
                <a:clrTo>
                  <a:srgbClr val="FFFFFF">
                    <a:alpha val="0"/>
                  </a:srgbClr>
                </a:clrTo>
              </a:clrChange>
            </a:blip>
            <a:srcRect b="4852"/>
            <a:stretch>
              <a:fillRect/>
            </a:stretch>
          </p:blipFill>
          <p:spPr bwMode="auto">
            <a:xfrm>
              <a:off x="480788" y="3109517"/>
              <a:ext cx="8127509" cy="3169363"/>
            </a:xfrm>
            <a:prstGeom prst="rect">
              <a:avLst/>
            </a:prstGeom>
            <a:noFill/>
            <a:ln w="9525">
              <a:noFill/>
              <a:miter lim="800000"/>
              <a:headEnd/>
              <a:tailEnd/>
            </a:ln>
          </p:spPr>
        </p:pic>
        <p:cxnSp>
          <p:nvCxnSpPr>
            <p:cNvPr id="6" name="Straight Arrow Connector 5"/>
            <p:cNvCxnSpPr/>
            <p:nvPr/>
          </p:nvCxnSpPr>
          <p:spPr>
            <a:xfrm rot="5400000">
              <a:off x="2810256" y="3724656"/>
              <a:ext cx="402336"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144131" y="3649705"/>
              <a:ext cx="618389" cy="858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315456" y="3816096"/>
              <a:ext cx="829056" cy="1219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376672" y="4933763"/>
              <a:ext cx="530652" cy="13810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6986016" y="4498848"/>
              <a:ext cx="1048512" cy="18288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56674" name="Picture 2" descr="http://upload.wikimedia.org/wikipedia/commons/2/2d/Manna_site_cut_bank_1.jpg"/>
          <p:cNvPicPr>
            <a:picLocks noChangeAspect="1" noChangeArrowheads="1"/>
          </p:cNvPicPr>
          <p:nvPr/>
        </p:nvPicPr>
        <p:blipFill>
          <a:blip r:embed="rId4" cstate="print"/>
          <a:srcRect/>
          <a:stretch>
            <a:fillRect/>
          </a:stretch>
        </p:blipFill>
        <p:spPr bwMode="auto">
          <a:xfrm>
            <a:off x="5998465" y="5167533"/>
            <a:ext cx="2852928" cy="1531972"/>
          </a:xfrm>
          <a:prstGeom prst="rect">
            <a:avLst/>
          </a:prstGeom>
          <a:noFill/>
        </p:spPr>
      </p:pic>
      <p:cxnSp>
        <p:nvCxnSpPr>
          <p:cNvPr id="17" name="Straight Arrow Connector 16"/>
          <p:cNvCxnSpPr/>
          <p:nvPr/>
        </p:nvCxnSpPr>
        <p:spPr>
          <a:xfrm rot="5400000">
            <a:off x="7376160" y="4907280"/>
            <a:ext cx="932688" cy="17678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56676" name="Picture 4" descr="http://www.nhdfl.org/library/images/photo-index/Baker023.jpg"/>
          <p:cNvPicPr>
            <a:picLocks noChangeAspect="1" noChangeArrowheads="1"/>
          </p:cNvPicPr>
          <p:nvPr/>
        </p:nvPicPr>
        <p:blipFill>
          <a:blip r:embed="rId5"/>
          <a:srcRect/>
          <a:stretch>
            <a:fillRect/>
          </a:stretch>
        </p:blipFill>
        <p:spPr bwMode="auto">
          <a:xfrm>
            <a:off x="377952" y="4815840"/>
            <a:ext cx="2900251" cy="1810512"/>
          </a:xfrm>
          <a:prstGeom prst="rect">
            <a:avLst/>
          </a:prstGeom>
          <a:noFill/>
        </p:spPr>
      </p:pic>
      <p:cxnSp>
        <p:nvCxnSpPr>
          <p:cNvPr id="24" name="Straight Arrow Connector 23"/>
          <p:cNvCxnSpPr/>
          <p:nvPr/>
        </p:nvCxnSpPr>
        <p:spPr>
          <a:xfrm rot="10800000" flipV="1">
            <a:off x="2248524" y="4962143"/>
            <a:ext cx="1966110" cy="65916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371"/>
            <a:ext cx="9143999" cy="1077218"/>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Channel Migration Process </a:t>
            </a:r>
          </a:p>
          <a:p>
            <a:pPr algn="ctr"/>
            <a:r>
              <a:rPr lang="en-US" sz="2800" b="1" dirty="0" smtClean="0">
                <a:effectLst>
                  <a:outerShdw blurRad="38100" dist="38100" dir="2700000" algn="tl">
                    <a:srgbClr val="000000">
                      <a:alpha val="43137"/>
                    </a:srgbClr>
                  </a:outerShdw>
                </a:effectLst>
              </a:rPr>
              <a:t>(Planform Change)</a:t>
            </a:r>
            <a:endParaRPr lang="en-US" sz="2800" b="1" dirty="0">
              <a:effectLst>
                <a:outerShdw blurRad="38100" dist="38100" dir="2700000" algn="tl">
                  <a:srgbClr val="000000">
                    <a:alpha val="43137"/>
                  </a:srgbClr>
                </a:outerShdw>
              </a:effectLst>
            </a:endParaRPr>
          </a:p>
        </p:txBody>
      </p:sp>
      <p:grpSp>
        <p:nvGrpSpPr>
          <p:cNvPr id="6" name="Group 5"/>
          <p:cNvGrpSpPr/>
          <p:nvPr/>
        </p:nvGrpSpPr>
        <p:grpSpPr>
          <a:xfrm>
            <a:off x="804320" y="1553382"/>
            <a:ext cx="7436297" cy="4807409"/>
            <a:chOff x="837370" y="1553382"/>
            <a:chExt cx="7436297" cy="4807409"/>
          </a:xfrm>
        </p:grpSpPr>
        <p:pic>
          <p:nvPicPr>
            <p:cNvPr id="14" name="Picture 13" descr="11-12-b-meandering-stream.jpg"/>
            <p:cNvPicPr>
              <a:picLocks noChangeAspect="1"/>
            </p:cNvPicPr>
            <p:nvPr/>
          </p:nvPicPr>
          <p:blipFill>
            <a:blip r:embed="rId3">
              <a:clrChange>
                <a:clrFrom>
                  <a:srgbClr val="FFFFFF"/>
                </a:clrFrom>
                <a:clrTo>
                  <a:srgbClr val="FFFFFF">
                    <a:alpha val="0"/>
                  </a:srgbClr>
                </a:clrTo>
              </a:clrChange>
            </a:blip>
            <a:stretch>
              <a:fillRect/>
            </a:stretch>
          </p:blipFill>
          <p:spPr>
            <a:xfrm>
              <a:off x="837370" y="1553382"/>
              <a:ext cx="7436297" cy="4807409"/>
            </a:xfrm>
            <a:prstGeom prst="rect">
              <a:avLst/>
            </a:prstGeom>
          </p:spPr>
        </p:pic>
        <p:pic>
          <p:nvPicPr>
            <p:cNvPr id="5" name="Picture 4" descr="11-12-b-meandering-stream.jpg"/>
            <p:cNvPicPr>
              <a:picLocks noChangeAspect="1"/>
            </p:cNvPicPr>
            <p:nvPr/>
          </p:nvPicPr>
          <p:blipFill>
            <a:blip r:embed="rId3">
              <a:clrChange>
                <a:clrFrom>
                  <a:srgbClr val="FFFFFF"/>
                </a:clrFrom>
                <a:clrTo>
                  <a:srgbClr val="FFFFFF">
                    <a:alpha val="0"/>
                  </a:srgbClr>
                </a:clrTo>
              </a:clrChange>
            </a:blip>
            <a:srcRect l="320" t="40371" r="63235" b="53212"/>
            <a:stretch>
              <a:fillRect/>
            </a:stretch>
          </p:blipFill>
          <p:spPr>
            <a:xfrm>
              <a:off x="859316" y="5894024"/>
              <a:ext cx="2710149" cy="308472"/>
            </a:xfrm>
            <a:prstGeom prst="rect">
              <a:avLst/>
            </a:prstGeom>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27962" y="128030"/>
            <a:ext cx="7238082" cy="6495508"/>
            <a:chOff x="627962" y="128030"/>
            <a:chExt cx="7238082" cy="6495508"/>
          </a:xfrm>
        </p:grpSpPr>
        <p:pic>
          <p:nvPicPr>
            <p:cNvPr id="15" name="Picture 14" descr="11-14-stream-profile.jpg"/>
            <p:cNvPicPr>
              <a:picLocks noChangeAspect="1"/>
            </p:cNvPicPr>
            <p:nvPr/>
          </p:nvPicPr>
          <p:blipFill>
            <a:blip r:embed="rId3">
              <a:clrChange>
                <a:clrFrom>
                  <a:srgbClr val="FFFFFF"/>
                </a:clrFrom>
                <a:clrTo>
                  <a:srgbClr val="FFFFFF">
                    <a:alpha val="0"/>
                  </a:srgbClr>
                </a:clrTo>
              </a:clrChange>
            </a:blip>
            <a:srcRect r="-331" b="11440"/>
            <a:stretch>
              <a:fillRect/>
            </a:stretch>
          </p:blipFill>
          <p:spPr>
            <a:xfrm>
              <a:off x="1152149" y="128030"/>
              <a:ext cx="6713895" cy="2315524"/>
            </a:xfrm>
            <a:prstGeom prst="rect">
              <a:avLst/>
            </a:prstGeom>
          </p:spPr>
        </p:pic>
        <p:pic>
          <p:nvPicPr>
            <p:cNvPr id="5" name="Picture 3" descr="Picture128"/>
            <p:cNvPicPr>
              <a:picLocks noChangeAspect="1" noChangeArrowheads="1"/>
            </p:cNvPicPr>
            <p:nvPr/>
          </p:nvPicPr>
          <p:blipFill>
            <a:blip r:embed="rId4"/>
            <a:srcRect/>
            <a:stretch>
              <a:fillRect/>
            </a:stretch>
          </p:blipFill>
          <p:spPr bwMode="auto">
            <a:xfrm>
              <a:off x="1551592" y="2470381"/>
              <a:ext cx="5484117" cy="3472321"/>
            </a:xfrm>
            <a:prstGeom prst="rect">
              <a:avLst/>
            </a:prstGeom>
            <a:noFill/>
            <a:ln w="9525">
              <a:noFill/>
              <a:miter lim="800000"/>
              <a:headEnd/>
              <a:tailEnd/>
            </a:ln>
          </p:spPr>
        </p:pic>
        <p:sp>
          <p:nvSpPr>
            <p:cNvPr id="8" name="TextBox 7"/>
            <p:cNvSpPr txBox="1"/>
            <p:nvPr/>
          </p:nvSpPr>
          <p:spPr>
            <a:xfrm>
              <a:off x="1046604" y="4721182"/>
              <a:ext cx="1223008" cy="605294"/>
            </a:xfrm>
            <a:prstGeom prst="rect">
              <a:avLst/>
            </a:prstGeom>
            <a:solidFill>
              <a:srgbClr val="FFFF99"/>
            </a:solidFill>
          </p:spPr>
          <p:txBody>
            <a:bodyPr wrap="square" rtlCol="0">
              <a:spAutoFit/>
            </a:bodyPr>
            <a:lstStyle/>
            <a:p>
              <a:pPr algn="ctr">
                <a:lnSpc>
                  <a:spcPts val="2000"/>
                </a:lnSpc>
              </a:pPr>
              <a:r>
                <a:rPr lang="en-US" sz="2000" dirty="0" smtClean="0"/>
                <a:t>Flow </a:t>
              </a:r>
            </a:p>
            <a:p>
              <a:pPr algn="ctr">
                <a:lnSpc>
                  <a:spcPts val="2000"/>
                </a:lnSpc>
              </a:pPr>
              <a:r>
                <a:rPr lang="en-US" sz="2000" dirty="0" smtClean="0"/>
                <a:t>velocity</a:t>
              </a:r>
              <a:endParaRPr lang="en-US" sz="2000" dirty="0"/>
            </a:p>
          </p:txBody>
        </p:sp>
        <p:sp>
          <p:nvSpPr>
            <p:cNvPr id="11" name="Rectangle 10"/>
            <p:cNvSpPr/>
            <p:nvPr/>
          </p:nvSpPr>
          <p:spPr>
            <a:xfrm>
              <a:off x="1582615" y="5943600"/>
              <a:ext cx="5451231" cy="656492"/>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7962" y="5340672"/>
              <a:ext cx="1756384" cy="605294"/>
            </a:xfrm>
            <a:prstGeom prst="rect">
              <a:avLst/>
            </a:prstGeom>
            <a:solidFill>
              <a:srgbClr val="FFFF99"/>
            </a:solidFill>
          </p:spPr>
          <p:txBody>
            <a:bodyPr wrap="square" rtlCol="0">
              <a:spAutoFit/>
            </a:bodyPr>
            <a:lstStyle/>
            <a:p>
              <a:pPr algn="ctr">
                <a:lnSpc>
                  <a:spcPts val="2000"/>
                </a:lnSpc>
              </a:pPr>
              <a:r>
                <a:rPr lang="en-US" sz="2000" dirty="0" smtClean="0"/>
                <a:t>Particle size on stream bottom</a:t>
              </a:r>
            </a:p>
          </p:txBody>
        </p:sp>
        <p:sp>
          <p:nvSpPr>
            <p:cNvPr id="10" name="TextBox 9"/>
            <p:cNvSpPr txBox="1"/>
            <p:nvPr/>
          </p:nvSpPr>
          <p:spPr>
            <a:xfrm>
              <a:off x="999713" y="6034159"/>
              <a:ext cx="1223008" cy="352404"/>
            </a:xfrm>
            <a:prstGeom prst="rect">
              <a:avLst/>
            </a:prstGeom>
            <a:solidFill>
              <a:srgbClr val="FFFF99"/>
            </a:solidFill>
          </p:spPr>
          <p:txBody>
            <a:bodyPr wrap="square" rtlCol="0">
              <a:spAutoFit/>
            </a:bodyPr>
            <a:lstStyle/>
            <a:p>
              <a:pPr algn="ctr">
                <a:lnSpc>
                  <a:spcPts val="2000"/>
                </a:lnSpc>
              </a:pPr>
              <a:r>
                <a:rPr lang="en-US" sz="2000" dirty="0" smtClean="0"/>
                <a:t>Discharge</a:t>
              </a:r>
            </a:p>
          </p:txBody>
        </p:sp>
        <p:pic>
          <p:nvPicPr>
            <p:cNvPr id="13" name="Picture 3" descr="Picture128"/>
            <p:cNvPicPr>
              <a:picLocks noChangeAspect="1" noChangeArrowheads="1"/>
            </p:cNvPicPr>
            <p:nvPr/>
          </p:nvPicPr>
          <p:blipFill>
            <a:blip r:embed="rId4">
              <a:clrChange>
                <a:clrFrom>
                  <a:srgbClr val="ECF0CF"/>
                </a:clrFrom>
                <a:clrTo>
                  <a:srgbClr val="ECF0CF">
                    <a:alpha val="0"/>
                  </a:srgbClr>
                </a:clrTo>
              </a:clrChange>
            </a:blip>
            <a:srcRect l="15529" t="62213" r="69080" b="14492"/>
            <a:stretch>
              <a:fillRect/>
            </a:stretch>
          </p:blipFill>
          <p:spPr bwMode="auto">
            <a:xfrm>
              <a:off x="5720861" y="5814646"/>
              <a:ext cx="844062" cy="808892"/>
            </a:xfrm>
            <a:prstGeom prst="rect">
              <a:avLst/>
            </a:prstGeom>
            <a:noFill/>
            <a:ln w="9525">
              <a:noFill/>
              <a:miter lim="800000"/>
              <a:headEnd/>
              <a:tailEnd/>
            </a:ln>
          </p:spPr>
        </p:pic>
        <p:pic>
          <p:nvPicPr>
            <p:cNvPr id="18" name="Picture 3" descr="Picture128"/>
            <p:cNvPicPr>
              <a:picLocks noChangeAspect="1" noChangeArrowheads="1"/>
            </p:cNvPicPr>
            <p:nvPr/>
          </p:nvPicPr>
          <p:blipFill>
            <a:blip r:embed="rId4">
              <a:clrChange>
                <a:clrFrom>
                  <a:srgbClr val="F0EEC7"/>
                </a:clrFrom>
                <a:clrTo>
                  <a:srgbClr val="F0EEC7">
                    <a:alpha val="0"/>
                  </a:srgbClr>
                </a:clrTo>
              </a:clrChange>
            </a:blip>
            <a:srcRect l="79016" t="63901" r="11792" b="24283"/>
            <a:stretch>
              <a:fillRect/>
            </a:stretch>
          </p:blipFill>
          <p:spPr bwMode="auto">
            <a:xfrm>
              <a:off x="2543907" y="6013938"/>
              <a:ext cx="504093" cy="410308"/>
            </a:xfrm>
            <a:prstGeom prst="rect">
              <a:avLst/>
            </a:prstGeom>
            <a:noFill/>
            <a:ln w="9525">
              <a:noFill/>
              <a:miter lim="800000"/>
              <a:headEnd/>
              <a:tailEnd/>
            </a:ln>
          </p:spPr>
        </p:pic>
        <p:pic>
          <p:nvPicPr>
            <p:cNvPr id="19" name="Picture 3" descr="Picture128"/>
            <p:cNvPicPr>
              <a:picLocks noChangeAspect="1" noChangeArrowheads="1"/>
            </p:cNvPicPr>
            <p:nvPr/>
          </p:nvPicPr>
          <p:blipFill>
            <a:blip r:embed="rId4">
              <a:clrChange>
                <a:clrFrom>
                  <a:srgbClr val="F1EECD"/>
                </a:clrFrom>
                <a:clrTo>
                  <a:srgbClr val="F1EECD">
                    <a:alpha val="0"/>
                  </a:srgbClr>
                </a:clrTo>
              </a:clrChange>
            </a:blip>
            <a:srcRect l="45670" t="62213" r="41932" b="18206"/>
            <a:stretch>
              <a:fillRect/>
            </a:stretch>
          </p:blipFill>
          <p:spPr bwMode="auto">
            <a:xfrm>
              <a:off x="4138246" y="5879123"/>
              <a:ext cx="679939" cy="679939"/>
            </a:xfrm>
            <a:prstGeom prst="rect">
              <a:avLst/>
            </a:prstGeom>
            <a:noFill/>
            <a:ln w="9525">
              <a:noFill/>
              <a:miter lim="800000"/>
              <a:headEnd/>
              <a:tailEnd/>
            </a:ln>
          </p:spPr>
        </p:pic>
      </p:grpSp>
      <p:sp>
        <p:nvSpPr>
          <p:cNvPr id="12" name="TextBox 11"/>
          <p:cNvSpPr txBox="1"/>
          <p:nvPr/>
        </p:nvSpPr>
        <p:spPr>
          <a:xfrm>
            <a:off x="4631378" y="546262"/>
            <a:ext cx="4417621" cy="1200329"/>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Water and Sediment</a:t>
            </a:r>
          </a:p>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Connection</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3267" y="806017"/>
            <a:ext cx="8305800" cy="5507681"/>
            <a:chOff x="-144" y="608"/>
            <a:chExt cx="5232" cy="3952"/>
          </a:xfrm>
        </p:grpSpPr>
        <p:pic>
          <p:nvPicPr>
            <p:cNvPr id="359427" name="Picture 3" descr="streamprofile copy"/>
            <p:cNvPicPr>
              <a:picLocks noChangeAspect="1" noChangeArrowheads="1"/>
            </p:cNvPicPr>
            <p:nvPr/>
          </p:nvPicPr>
          <p:blipFill>
            <a:blip r:embed="rId3" cstate="print"/>
            <a:srcRect/>
            <a:stretch>
              <a:fillRect/>
            </a:stretch>
          </p:blipFill>
          <p:spPr bwMode="auto">
            <a:xfrm>
              <a:off x="-144" y="608"/>
              <a:ext cx="5232" cy="3952"/>
            </a:xfrm>
            <a:prstGeom prst="rect">
              <a:avLst/>
            </a:prstGeom>
            <a:noFill/>
          </p:spPr>
        </p:pic>
        <p:grpSp>
          <p:nvGrpSpPr>
            <p:cNvPr id="3" name="Group 4"/>
            <p:cNvGrpSpPr>
              <a:grpSpLocks/>
            </p:cNvGrpSpPr>
            <p:nvPr/>
          </p:nvGrpSpPr>
          <p:grpSpPr bwMode="auto">
            <a:xfrm>
              <a:off x="359" y="2767"/>
              <a:ext cx="3981" cy="1031"/>
              <a:chOff x="359" y="2767"/>
              <a:chExt cx="3981" cy="1031"/>
            </a:xfrm>
          </p:grpSpPr>
          <p:sp>
            <p:nvSpPr>
              <p:cNvPr id="359429" name="Text Box 5"/>
              <p:cNvSpPr txBox="1">
                <a:spLocks noChangeArrowheads="1"/>
              </p:cNvSpPr>
              <p:nvPr/>
            </p:nvSpPr>
            <p:spPr bwMode="auto">
              <a:xfrm rot="860307">
                <a:off x="359" y="2767"/>
                <a:ext cx="1200" cy="250"/>
              </a:xfrm>
              <a:prstGeom prst="rect">
                <a:avLst/>
              </a:prstGeom>
              <a:noFill/>
              <a:ln w="9525">
                <a:noFill/>
                <a:miter lim="800000"/>
                <a:headEnd/>
                <a:tailEnd/>
              </a:ln>
              <a:effectLst/>
            </p:spPr>
            <p:txBody>
              <a:bodyPr>
                <a:spAutoFit/>
              </a:bodyPr>
              <a:lstStyle/>
              <a:p>
                <a:pPr>
                  <a:spcBef>
                    <a:spcPct val="50000"/>
                  </a:spcBef>
                </a:pPr>
                <a:r>
                  <a:rPr lang="en-US" sz="2000" b="1" dirty="0"/>
                  <a:t>Headwaters</a:t>
                </a:r>
              </a:p>
            </p:txBody>
          </p:sp>
          <p:sp>
            <p:nvSpPr>
              <p:cNvPr id="359430" name="Text Box 6"/>
              <p:cNvSpPr txBox="1">
                <a:spLocks noChangeArrowheads="1"/>
              </p:cNvSpPr>
              <p:nvPr/>
            </p:nvSpPr>
            <p:spPr bwMode="auto">
              <a:xfrm rot="860307">
                <a:off x="1536" y="3186"/>
                <a:ext cx="1584" cy="201"/>
              </a:xfrm>
              <a:prstGeom prst="rect">
                <a:avLst/>
              </a:prstGeom>
              <a:noFill/>
              <a:ln w="9525">
                <a:noFill/>
                <a:miter lim="800000"/>
                <a:headEnd/>
                <a:tailEnd/>
              </a:ln>
              <a:effectLst/>
            </p:spPr>
            <p:txBody>
              <a:bodyPr>
                <a:spAutoFit/>
              </a:bodyPr>
              <a:lstStyle/>
              <a:p>
                <a:pPr algn="ctr">
                  <a:lnSpc>
                    <a:spcPct val="80000"/>
                  </a:lnSpc>
                </a:pPr>
                <a:r>
                  <a:rPr lang="en-US" b="1" dirty="0" smtClean="0"/>
                  <a:t>Transfer zone</a:t>
                </a:r>
                <a:endParaRPr lang="en-US" b="1" dirty="0"/>
              </a:p>
            </p:txBody>
          </p:sp>
          <p:sp>
            <p:nvSpPr>
              <p:cNvPr id="359431" name="Text Box 7"/>
              <p:cNvSpPr txBox="1">
                <a:spLocks noChangeArrowheads="1"/>
              </p:cNvSpPr>
              <p:nvPr/>
            </p:nvSpPr>
            <p:spPr bwMode="auto">
              <a:xfrm rot="860307">
                <a:off x="2987" y="3546"/>
                <a:ext cx="1353" cy="252"/>
              </a:xfrm>
              <a:prstGeom prst="rect">
                <a:avLst/>
              </a:prstGeom>
              <a:noFill/>
              <a:ln w="9525">
                <a:noFill/>
                <a:miter lim="800000"/>
                <a:headEnd/>
                <a:tailEnd/>
              </a:ln>
              <a:effectLst/>
            </p:spPr>
            <p:txBody>
              <a:bodyPr wrap="square">
                <a:spAutoFit/>
              </a:bodyPr>
              <a:lstStyle/>
              <a:p>
                <a:pPr>
                  <a:spcBef>
                    <a:spcPct val="50000"/>
                  </a:spcBef>
                </a:pPr>
                <a:r>
                  <a:rPr lang="en-US" sz="2000" b="1" dirty="0" smtClean="0"/>
                  <a:t>Deposition zone</a:t>
                </a:r>
                <a:endParaRPr lang="en-US" sz="2000" b="1" dirty="0"/>
              </a:p>
            </p:txBody>
          </p:sp>
        </p:grpSp>
      </p:grpSp>
      <p:sp>
        <p:nvSpPr>
          <p:cNvPr id="359436" name="Text Box 12"/>
          <p:cNvSpPr txBox="1">
            <a:spLocks noChangeArrowheads="1"/>
          </p:cNvSpPr>
          <p:nvPr/>
        </p:nvSpPr>
        <p:spPr bwMode="auto">
          <a:xfrm>
            <a:off x="1600200" y="1324915"/>
            <a:ext cx="5715000" cy="683264"/>
          </a:xfrm>
          <a:prstGeom prst="rect">
            <a:avLst/>
          </a:prstGeom>
          <a:noFill/>
          <a:ln w="9525">
            <a:noFill/>
            <a:miter lim="800000"/>
            <a:headEnd/>
            <a:tailEnd/>
          </a:ln>
          <a:effectLst/>
        </p:spPr>
        <p:txBody>
          <a:bodyPr>
            <a:spAutoFit/>
          </a:bodyPr>
          <a:lstStyle/>
          <a:p>
            <a:pPr eaLnBrk="1" hangingPunct="1">
              <a:lnSpc>
                <a:spcPct val="80000"/>
              </a:lnSpc>
            </a:pPr>
            <a:endParaRPr lang="en-US" sz="2400" dirty="0">
              <a:solidFill>
                <a:schemeClr val="tx2"/>
              </a:solidFill>
              <a:latin typeface="Times New Roman" pitchFamily="18" charset="0"/>
            </a:endParaRPr>
          </a:p>
          <a:p>
            <a:pPr algn="ctr" eaLnBrk="1" hangingPunct="1">
              <a:lnSpc>
                <a:spcPct val="80000"/>
              </a:lnSpc>
            </a:pPr>
            <a:endParaRPr lang="en-US" sz="2400" dirty="0">
              <a:solidFill>
                <a:schemeClr val="tx2"/>
              </a:solidFill>
              <a:latin typeface="Times New Roman" pitchFamily="18" charset="0"/>
            </a:endParaRPr>
          </a:p>
        </p:txBody>
      </p:sp>
      <p:sp>
        <p:nvSpPr>
          <p:cNvPr id="359437" name="Rectangle 13"/>
          <p:cNvSpPr>
            <a:spLocks noChangeArrowheads="1"/>
          </p:cNvSpPr>
          <p:nvPr/>
        </p:nvSpPr>
        <p:spPr bwMode="auto">
          <a:xfrm>
            <a:off x="5201584" y="452257"/>
            <a:ext cx="3848725" cy="1200329"/>
          </a:xfrm>
          <a:prstGeom prst="rect">
            <a:avLst/>
          </a:prstGeom>
          <a:noFill/>
          <a:ln w="9525">
            <a:noFill/>
            <a:miter lim="800000"/>
            <a:headEnd/>
            <a:tailEnd/>
          </a:ln>
          <a:effectLst/>
        </p:spPr>
        <p:txBody>
          <a:bodyPr wrap="square">
            <a:spAutoFit/>
          </a:bodyPr>
          <a:lstStyle/>
          <a:p>
            <a:pPr algn="ctr">
              <a:spcBef>
                <a:spcPts val="1200"/>
              </a:spcBef>
              <a:spcAft>
                <a:spcPts val="1200"/>
              </a:spcAft>
            </a:pPr>
            <a:r>
              <a:rPr lang="en-US" sz="3600" b="1" dirty="0" smtClean="0">
                <a:solidFill>
                  <a:schemeClr val="tx1">
                    <a:lumMod val="85000"/>
                    <a:lumOff val="15000"/>
                  </a:schemeClr>
                </a:solidFill>
                <a:effectLst>
                  <a:outerShdw blurRad="38100" dist="38100" dir="2700000" algn="tl">
                    <a:srgbClr val="000000"/>
                  </a:outerShdw>
                </a:effectLst>
              </a:rPr>
              <a:t>Longitudinal Summary</a:t>
            </a:r>
            <a:endParaRPr lang="en-US" sz="3600" b="1" dirty="0">
              <a:solidFill>
                <a:schemeClr val="tx1">
                  <a:lumMod val="85000"/>
                  <a:lumOff val="15000"/>
                </a:schemeClr>
              </a:solidFill>
              <a:effectLst>
                <a:outerShdw blurRad="38100" dist="38100" dir="2700000" algn="tl">
                  <a:srgbClr val="000000"/>
                </a:outerShdw>
              </a:effectLst>
            </a:endParaRPr>
          </a:p>
        </p:txBody>
      </p:sp>
      <p:sp>
        <p:nvSpPr>
          <p:cNvPr id="15" name="Text Box 9"/>
          <p:cNvSpPr txBox="1">
            <a:spLocks noChangeArrowheads="1"/>
          </p:cNvSpPr>
          <p:nvPr/>
        </p:nvSpPr>
        <p:spPr bwMode="auto">
          <a:xfrm>
            <a:off x="1796627" y="230283"/>
            <a:ext cx="2246870" cy="1477328"/>
          </a:xfrm>
          <a:prstGeom prst="rect">
            <a:avLst/>
          </a:prstGeom>
          <a:noFill/>
          <a:ln w="9525">
            <a:noFill/>
            <a:miter lim="800000"/>
            <a:headEnd/>
            <a:tailEnd/>
          </a:ln>
          <a:effectLst/>
        </p:spPr>
        <p:txBody>
          <a:bodyPr wrap="square">
            <a:spAutoFit/>
          </a:bodyPr>
          <a:lstStyle/>
          <a:p>
            <a:pPr>
              <a:lnSpc>
                <a:spcPct val="75000"/>
              </a:lnSpc>
            </a:pPr>
            <a:r>
              <a:rPr lang="en-US" sz="2000" dirty="0" smtClean="0">
                <a:solidFill>
                  <a:schemeClr val="tx2"/>
                </a:solidFill>
              </a:rPr>
              <a:t>High elevation</a:t>
            </a:r>
          </a:p>
          <a:p>
            <a:pPr eaLnBrk="1" hangingPunct="1">
              <a:lnSpc>
                <a:spcPct val="75000"/>
              </a:lnSpc>
            </a:pPr>
            <a:r>
              <a:rPr lang="en-US" sz="2000" dirty="0" smtClean="0">
                <a:solidFill>
                  <a:schemeClr val="tx2"/>
                </a:solidFill>
              </a:rPr>
              <a:t>Steep </a:t>
            </a:r>
            <a:r>
              <a:rPr lang="en-US" sz="2000" dirty="0" smtClean="0">
                <a:solidFill>
                  <a:schemeClr val="tx2"/>
                </a:solidFill>
              </a:rPr>
              <a:t>slopes</a:t>
            </a:r>
          </a:p>
          <a:p>
            <a:pPr>
              <a:lnSpc>
                <a:spcPct val="75000"/>
              </a:lnSpc>
            </a:pPr>
            <a:r>
              <a:rPr lang="en-US" sz="2000" dirty="0" smtClean="0">
                <a:solidFill>
                  <a:schemeClr val="tx2"/>
                </a:solidFill>
              </a:rPr>
              <a:t>V-shaped valleys</a:t>
            </a:r>
          </a:p>
          <a:p>
            <a:pPr>
              <a:lnSpc>
                <a:spcPct val="75000"/>
              </a:lnSpc>
            </a:pPr>
            <a:r>
              <a:rPr lang="en-US" sz="2000" dirty="0" smtClean="0">
                <a:solidFill>
                  <a:schemeClr val="tx2"/>
                </a:solidFill>
              </a:rPr>
              <a:t>Narrow channels</a:t>
            </a:r>
          </a:p>
          <a:p>
            <a:pPr eaLnBrk="1" hangingPunct="1">
              <a:lnSpc>
                <a:spcPct val="75000"/>
              </a:lnSpc>
            </a:pPr>
            <a:r>
              <a:rPr lang="en-US" sz="2000" dirty="0" smtClean="0">
                <a:solidFill>
                  <a:schemeClr val="tx2"/>
                </a:solidFill>
              </a:rPr>
              <a:t>High </a:t>
            </a:r>
            <a:r>
              <a:rPr lang="en-US" sz="2000" dirty="0" smtClean="0">
                <a:solidFill>
                  <a:schemeClr val="tx2"/>
                </a:solidFill>
              </a:rPr>
              <a:t>velocity</a:t>
            </a:r>
          </a:p>
          <a:p>
            <a:pPr eaLnBrk="1" hangingPunct="1">
              <a:lnSpc>
                <a:spcPct val="75000"/>
              </a:lnSpc>
            </a:pPr>
            <a:r>
              <a:rPr lang="en-US" sz="2000" b="1" dirty="0" smtClean="0">
                <a:solidFill>
                  <a:schemeClr val="tx2"/>
                </a:solidFill>
              </a:rPr>
              <a:t>Erosion </a:t>
            </a:r>
            <a:r>
              <a:rPr lang="en-US" sz="2000" b="1" dirty="0" smtClean="0">
                <a:solidFill>
                  <a:schemeClr val="tx2"/>
                </a:solidFill>
              </a:rPr>
              <a:t>(vertical)</a:t>
            </a:r>
            <a:endParaRPr lang="en-US" sz="2000" b="1" dirty="0">
              <a:solidFill>
                <a:schemeClr val="tx2"/>
              </a:solidFill>
            </a:endParaRPr>
          </a:p>
        </p:txBody>
      </p:sp>
      <p:sp>
        <p:nvSpPr>
          <p:cNvPr id="16" name="Text Box 9"/>
          <p:cNvSpPr txBox="1">
            <a:spLocks noChangeArrowheads="1"/>
          </p:cNvSpPr>
          <p:nvPr/>
        </p:nvSpPr>
        <p:spPr bwMode="auto">
          <a:xfrm>
            <a:off x="5137665" y="5365682"/>
            <a:ext cx="3376736" cy="1477328"/>
          </a:xfrm>
          <a:prstGeom prst="rect">
            <a:avLst/>
          </a:prstGeom>
          <a:noFill/>
          <a:ln w="9525">
            <a:noFill/>
            <a:miter lim="800000"/>
            <a:headEnd/>
            <a:tailEnd/>
          </a:ln>
          <a:effectLst/>
        </p:spPr>
        <p:txBody>
          <a:bodyPr wrap="square">
            <a:spAutoFit/>
          </a:bodyPr>
          <a:lstStyle/>
          <a:p>
            <a:pPr>
              <a:lnSpc>
                <a:spcPct val="75000"/>
              </a:lnSpc>
            </a:pPr>
            <a:r>
              <a:rPr lang="en-US" sz="2000" dirty="0" smtClean="0">
                <a:solidFill>
                  <a:schemeClr val="tx2"/>
                </a:solidFill>
              </a:rPr>
              <a:t>Flat, broad floodplain</a:t>
            </a:r>
          </a:p>
          <a:p>
            <a:pPr>
              <a:lnSpc>
                <a:spcPct val="75000"/>
              </a:lnSpc>
            </a:pPr>
            <a:r>
              <a:rPr lang="en-US" sz="2000" dirty="0" smtClean="0">
                <a:solidFill>
                  <a:schemeClr val="tx2"/>
                </a:solidFill>
              </a:rPr>
              <a:t>Low slopes</a:t>
            </a:r>
          </a:p>
          <a:p>
            <a:pPr>
              <a:lnSpc>
                <a:spcPct val="75000"/>
              </a:lnSpc>
            </a:pPr>
            <a:r>
              <a:rPr lang="en-US" sz="2000" dirty="0" smtClean="0">
                <a:solidFill>
                  <a:schemeClr val="tx2"/>
                </a:solidFill>
              </a:rPr>
              <a:t>Meandering </a:t>
            </a:r>
            <a:r>
              <a:rPr lang="en-US" sz="2000" dirty="0" smtClean="0">
                <a:solidFill>
                  <a:schemeClr val="tx2"/>
                </a:solidFill>
              </a:rPr>
              <a:t>channels</a:t>
            </a:r>
          </a:p>
          <a:p>
            <a:pPr>
              <a:lnSpc>
                <a:spcPct val="75000"/>
              </a:lnSpc>
            </a:pPr>
            <a:r>
              <a:rPr lang="en-US" sz="2000" dirty="0" smtClean="0">
                <a:solidFill>
                  <a:schemeClr val="tx2"/>
                </a:solidFill>
              </a:rPr>
              <a:t>Lateral erosion</a:t>
            </a:r>
          </a:p>
          <a:p>
            <a:pPr eaLnBrk="1" hangingPunct="1">
              <a:lnSpc>
                <a:spcPct val="75000"/>
              </a:lnSpc>
            </a:pPr>
            <a:r>
              <a:rPr lang="en-US" sz="2000" dirty="0" smtClean="0">
                <a:solidFill>
                  <a:schemeClr val="tx2"/>
                </a:solidFill>
              </a:rPr>
              <a:t>High </a:t>
            </a:r>
            <a:r>
              <a:rPr lang="en-US" sz="2000" dirty="0" smtClean="0">
                <a:solidFill>
                  <a:schemeClr val="tx2"/>
                </a:solidFill>
              </a:rPr>
              <a:t>discharge</a:t>
            </a:r>
          </a:p>
          <a:p>
            <a:pPr eaLnBrk="1" hangingPunct="1">
              <a:lnSpc>
                <a:spcPct val="75000"/>
              </a:lnSpc>
            </a:pPr>
            <a:r>
              <a:rPr lang="en-US" sz="2000" b="1" dirty="0" smtClean="0">
                <a:solidFill>
                  <a:schemeClr val="tx2"/>
                </a:solidFill>
              </a:rPr>
              <a:t>Deposition dominates</a:t>
            </a:r>
            <a:endParaRPr lang="en-US" sz="2000" b="1" dirty="0" smtClean="0">
              <a:solidFill>
                <a:schemeClr val="tx2"/>
              </a:solidFill>
            </a:endParaRPr>
          </a:p>
        </p:txBody>
      </p:sp>
      <p:sp>
        <p:nvSpPr>
          <p:cNvPr id="17" name="Text Box 9"/>
          <p:cNvSpPr txBox="1">
            <a:spLocks noChangeArrowheads="1"/>
          </p:cNvSpPr>
          <p:nvPr/>
        </p:nvSpPr>
        <p:spPr bwMode="auto">
          <a:xfrm>
            <a:off x="3906999" y="1620917"/>
            <a:ext cx="3618470" cy="1477328"/>
          </a:xfrm>
          <a:prstGeom prst="rect">
            <a:avLst/>
          </a:prstGeom>
          <a:noFill/>
          <a:ln w="9525">
            <a:noFill/>
            <a:miter lim="800000"/>
            <a:headEnd/>
            <a:tailEnd/>
          </a:ln>
          <a:effectLst/>
        </p:spPr>
        <p:txBody>
          <a:bodyPr wrap="square">
            <a:spAutoFit/>
          </a:bodyPr>
          <a:lstStyle/>
          <a:p>
            <a:pPr eaLnBrk="1" hangingPunct="1">
              <a:lnSpc>
                <a:spcPct val="75000"/>
              </a:lnSpc>
            </a:pPr>
            <a:r>
              <a:rPr lang="en-US" sz="2000" dirty="0" smtClean="0">
                <a:solidFill>
                  <a:schemeClr val="tx2"/>
                </a:solidFill>
              </a:rPr>
              <a:t>Gentle slopes</a:t>
            </a:r>
          </a:p>
          <a:p>
            <a:pPr eaLnBrk="1" hangingPunct="1">
              <a:lnSpc>
                <a:spcPct val="75000"/>
              </a:lnSpc>
            </a:pPr>
            <a:r>
              <a:rPr lang="en-US" sz="2000" dirty="0" smtClean="0">
                <a:solidFill>
                  <a:schemeClr val="tx2"/>
                </a:solidFill>
              </a:rPr>
              <a:t>Streams merge</a:t>
            </a:r>
          </a:p>
          <a:p>
            <a:pPr eaLnBrk="1" hangingPunct="1">
              <a:lnSpc>
                <a:spcPct val="75000"/>
              </a:lnSpc>
            </a:pPr>
            <a:r>
              <a:rPr lang="en-US" sz="2000" dirty="0" smtClean="0">
                <a:solidFill>
                  <a:schemeClr val="tx2"/>
                </a:solidFill>
              </a:rPr>
              <a:t>Channels begin to meander</a:t>
            </a:r>
          </a:p>
          <a:p>
            <a:pPr eaLnBrk="1" hangingPunct="1">
              <a:lnSpc>
                <a:spcPct val="75000"/>
              </a:lnSpc>
            </a:pPr>
            <a:r>
              <a:rPr lang="en-US" sz="2000" dirty="0" smtClean="0">
                <a:solidFill>
                  <a:schemeClr val="tx2"/>
                </a:solidFill>
              </a:rPr>
              <a:t>Floodplain broadens</a:t>
            </a:r>
          </a:p>
          <a:p>
            <a:pPr eaLnBrk="1" hangingPunct="1">
              <a:lnSpc>
                <a:spcPct val="75000"/>
              </a:lnSpc>
            </a:pPr>
            <a:r>
              <a:rPr lang="en-US" sz="2000" dirty="0" smtClean="0">
                <a:solidFill>
                  <a:schemeClr val="tx2"/>
                </a:solidFill>
              </a:rPr>
              <a:t>C</a:t>
            </a:r>
            <a:r>
              <a:rPr lang="en-US" sz="2000" dirty="0" smtClean="0">
                <a:solidFill>
                  <a:schemeClr val="tx2"/>
                </a:solidFill>
              </a:rPr>
              <a:t>hannels widen</a:t>
            </a:r>
            <a:endParaRPr lang="en-US" sz="2000" dirty="0" smtClean="0">
              <a:solidFill>
                <a:schemeClr val="tx2"/>
              </a:solidFill>
            </a:endParaRPr>
          </a:p>
          <a:p>
            <a:pPr eaLnBrk="1" hangingPunct="1">
              <a:lnSpc>
                <a:spcPct val="75000"/>
              </a:lnSpc>
            </a:pPr>
            <a:r>
              <a:rPr lang="en-US" sz="2000" b="1" dirty="0" smtClean="0">
                <a:solidFill>
                  <a:schemeClr val="tx2"/>
                </a:solidFill>
              </a:rPr>
              <a:t>Erosion and deposition</a:t>
            </a:r>
            <a:endParaRPr lang="en-US" sz="2000" b="1" dirty="0">
              <a:solidFill>
                <a:schemeClr val="tx2"/>
              </a:solidFill>
            </a:endParaRPr>
          </a:p>
        </p:txBody>
      </p:sp>
      <p:sp>
        <p:nvSpPr>
          <p:cNvPr id="18" name="TextBox 17"/>
          <p:cNvSpPr txBox="1"/>
          <p:nvPr/>
        </p:nvSpPr>
        <p:spPr>
          <a:xfrm>
            <a:off x="185351" y="6430780"/>
            <a:ext cx="1569308" cy="307777"/>
          </a:xfrm>
          <a:prstGeom prst="rect">
            <a:avLst/>
          </a:prstGeom>
          <a:noFill/>
        </p:spPr>
        <p:txBody>
          <a:bodyPr wrap="square" rtlCol="0">
            <a:spAutoFit/>
          </a:bodyPr>
          <a:lstStyle/>
          <a:p>
            <a:r>
              <a:rPr lang="en-US" sz="1400" dirty="0" smtClean="0"/>
              <a:t>Miller, 1990</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lanesscalefigure"/>
          <p:cNvPicPr>
            <a:picLocks noGrp="1" noChangeAspect="1" noChangeArrowheads="1"/>
          </p:cNvPicPr>
          <p:nvPr>
            <p:ph sz="half" idx="4294967295"/>
          </p:nvPr>
        </p:nvPicPr>
        <p:blipFill>
          <a:blip r:embed="rId3"/>
          <a:srcRect/>
          <a:stretch>
            <a:fillRect/>
          </a:stretch>
        </p:blipFill>
        <p:spPr>
          <a:xfrm>
            <a:off x="93615" y="1872060"/>
            <a:ext cx="8952511" cy="4058474"/>
          </a:xfrm>
          <a:noFill/>
          <a:ln w="25400">
            <a:solidFill>
              <a:schemeClr val="folHlink"/>
            </a:solidFill>
          </a:ln>
        </p:spPr>
      </p:pic>
      <p:sp>
        <p:nvSpPr>
          <p:cNvPr id="30724" name="Text Box 4"/>
          <p:cNvSpPr txBox="1">
            <a:spLocks noChangeArrowheads="1"/>
          </p:cNvSpPr>
          <p:nvPr/>
        </p:nvSpPr>
        <p:spPr bwMode="auto">
          <a:xfrm>
            <a:off x="8083185" y="6550236"/>
            <a:ext cx="1060815" cy="307764"/>
          </a:xfrm>
          <a:prstGeom prst="rect">
            <a:avLst/>
          </a:prstGeom>
          <a:noFill/>
          <a:ln w="9525" algn="ctr">
            <a:noFill/>
            <a:miter lim="800000"/>
            <a:headEnd/>
            <a:tailEnd/>
          </a:ln>
        </p:spPr>
        <p:txBody>
          <a:bodyPr wrap="square" lIns="91429" tIns="45714" rIns="91429" bIns="45714">
            <a:spAutoFit/>
          </a:bodyPr>
          <a:lstStyle/>
          <a:p>
            <a:pPr defTabSz="914608" eaLnBrk="0" hangingPunct="0">
              <a:spcBef>
                <a:spcPct val="50000"/>
              </a:spcBef>
            </a:pPr>
            <a:r>
              <a:rPr lang="en-US" sz="1400" dirty="0"/>
              <a:t>Lane (1955)</a:t>
            </a:r>
          </a:p>
        </p:txBody>
      </p:sp>
      <p:sp>
        <p:nvSpPr>
          <p:cNvPr id="30725" name="Text Box 5"/>
          <p:cNvSpPr txBox="1">
            <a:spLocks noChangeArrowheads="1"/>
          </p:cNvSpPr>
          <p:nvPr/>
        </p:nvSpPr>
        <p:spPr bwMode="auto">
          <a:xfrm>
            <a:off x="6079842" y="1796740"/>
            <a:ext cx="2320872"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smtClean="0"/>
              <a:t>Stream Power</a:t>
            </a:r>
            <a:endParaRPr lang="en-US" sz="2400" b="1" dirty="0">
              <a:solidFill>
                <a:schemeClr val="tx1"/>
              </a:solidFill>
            </a:endParaRPr>
          </a:p>
        </p:txBody>
      </p:sp>
      <p:sp>
        <p:nvSpPr>
          <p:cNvPr id="30726" name="Text Box 6"/>
          <p:cNvSpPr txBox="1">
            <a:spLocks noChangeArrowheads="1"/>
          </p:cNvSpPr>
          <p:nvPr/>
        </p:nvSpPr>
        <p:spPr bwMode="auto">
          <a:xfrm>
            <a:off x="672448" y="1796740"/>
            <a:ext cx="2435121"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a:solidFill>
                  <a:schemeClr val="tx1"/>
                </a:solidFill>
              </a:rPr>
              <a:t>Sediment Load</a:t>
            </a:r>
          </a:p>
        </p:txBody>
      </p:sp>
      <p:sp>
        <p:nvSpPr>
          <p:cNvPr id="8" name="Rectangle 7"/>
          <p:cNvSpPr/>
          <p:nvPr/>
        </p:nvSpPr>
        <p:spPr>
          <a:xfrm>
            <a:off x="429659" y="5934670"/>
            <a:ext cx="8295700" cy="923330"/>
          </a:xfrm>
          <a:prstGeom prst="rect">
            <a:avLst/>
          </a:prstGeom>
        </p:spPr>
        <p:txBody>
          <a:bodyPr wrap="square">
            <a:spAutoFit/>
          </a:bodyPr>
          <a:lstStyle/>
          <a:p>
            <a:r>
              <a:rPr lang="en-US" dirty="0" smtClean="0"/>
              <a:t>The amount of sediment and the size of the sediment particles that can be transported in a stream are directly related to the gradient (slope) of the stream channel and  amount of water flowing in the stream channel at a particular time. </a:t>
            </a:r>
            <a:endParaRPr lang="en-US" dirty="0"/>
          </a:p>
        </p:txBody>
      </p:sp>
      <p:sp>
        <p:nvSpPr>
          <p:cNvPr id="9" name="Rectangle 8"/>
          <p:cNvSpPr/>
          <p:nvPr/>
        </p:nvSpPr>
        <p:spPr>
          <a:xfrm>
            <a:off x="1" y="925417"/>
            <a:ext cx="9143999" cy="923330"/>
          </a:xfrm>
          <a:prstGeom prst="rect">
            <a:avLst/>
          </a:prstGeom>
        </p:spPr>
        <p:txBody>
          <a:bodyPr wrap="square">
            <a:spAutoFit/>
          </a:bodyPr>
          <a:lstStyle/>
          <a:p>
            <a:pPr>
              <a:buFont typeface="Symbol" pitchFamily="18" charset="2"/>
              <a:buNone/>
            </a:pPr>
            <a:r>
              <a:rPr lang="en-US" dirty="0" smtClean="0"/>
              <a:t>A stable stream transports the water and sediment produced by its watershed, such that over time it maintains its dimension, pattern, and profile, while neither degrading nor aggrading.       However, if any factor changes, the other variables must change to reach a new equilibrium. </a:t>
            </a:r>
          </a:p>
        </p:txBody>
      </p:sp>
      <p:sp>
        <p:nvSpPr>
          <p:cNvPr id="10" name="Oval 9"/>
          <p:cNvSpPr/>
          <p:nvPr/>
        </p:nvSpPr>
        <p:spPr>
          <a:xfrm>
            <a:off x="1989438" y="2421923"/>
            <a:ext cx="1383956" cy="432486"/>
          </a:xfrm>
          <a:prstGeom prst="ellipse">
            <a:avLst/>
          </a:prstGeom>
          <a:noFill/>
          <a:ln w="38100">
            <a:solidFill>
              <a:srgbClr val="7E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E5400"/>
                </a:solidFill>
              </a:ln>
            </a:endParaRPr>
          </a:p>
        </p:txBody>
      </p:sp>
      <p:sp>
        <p:nvSpPr>
          <p:cNvPr id="11" name="Oval 10"/>
          <p:cNvSpPr/>
          <p:nvPr/>
        </p:nvSpPr>
        <p:spPr>
          <a:xfrm>
            <a:off x="1079136" y="5132221"/>
            <a:ext cx="1503426" cy="601313"/>
          </a:xfrm>
          <a:prstGeom prst="ellipse">
            <a:avLst/>
          </a:prstGeom>
          <a:noFill/>
          <a:ln w="38100">
            <a:solidFill>
              <a:srgbClr val="7E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E5400"/>
                </a:solidFill>
              </a:ln>
            </a:endParaRPr>
          </a:p>
        </p:txBody>
      </p:sp>
      <p:sp>
        <p:nvSpPr>
          <p:cNvPr id="12" name="Oval 11"/>
          <p:cNvSpPr/>
          <p:nvPr/>
        </p:nvSpPr>
        <p:spPr>
          <a:xfrm>
            <a:off x="5713011" y="2438396"/>
            <a:ext cx="1383956" cy="432486"/>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E5400"/>
                </a:solidFill>
              </a:ln>
            </a:endParaRPr>
          </a:p>
        </p:txBody>
      </p:sp>
      <p:sp>
        <p:nvSpPr>
          <p:cNvPr id="13" name="Oval 12"/>
          <p:cNvSpPr/>
          <p:nvPr/>
        </p:nvSpPr>
        <p:spPr>
          <a:xfrm>
            <a:off x="6289589" y="5198072"/>
            <a:ext cx="2187146" cy="683744"/>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7E5400"/>
                </a:solidFill>
              </a:ln>
            </a:endParaRPr>
          </a:p>
        </p:txBody>
      </p:sp>
      <p:sp>
        <p:nvSpPr>
          <p:cNvPr id="14" name="TextBox 13"/>
          <p:cNvSpPr txBox="1"/>
          <p:nvPr/>
        </p:nvSpPr>
        <p:spPr>
          <a:xfrm>
            <a:off x="3294042" y="5530468"/>
            <a:ext cx="2467779" cy="369332"/>
          </a:xfrm>
          <a:prstGeom prst="rect">
            <a:avLst/>
          </a:prstGeom>
          <a:noFill/>
        </p:spPr>
        <p:txBody>
          <a:bodyPr wrap="square" rtlCol="0">
            <a:spAutoFit/>
          </a:bodyPr>
          <a:lstStyle/>
          <a:p>
            <a:pPr algn="ctr"/>
            <a:r>
              <a:rPr lang="en-US" b="1" dirty="0" smtClean="0"/>
              <a:t>In balance with</a:t>
            </a:r>
            <a:endParaRPr lang="en-US" b="1" dirty="0"/>
          </a:p>
        </p:txBody>
      </p:sp>
      <p:sp>
        <p:nvSpPr>
          <p:cNvPr id="15" name="Title 14"/>
          <p:cNvSpPr>
            <a:spLocks noGrp="1"/>
          </p:cNvSpPr>
          <p:nvPr>
            <p:ph type="title"/>
          </p:nvPr>
        </p:nvSpPr>
        <p:spPr>
          <a:xfrm>
            <a:off x="457200" y="-11804"/>
            <a:ext cx="8229600" cy="893153"/>
          </a:xfrm>
        </p:spPr>
        <p:txBody>
          <a:bodyPr>
            <a:normAutofit/>
          </a:bodyPr>
          <a:lstStyle/>
          <a:p>
            <a:r>
              <a:rPr lang="en-US" sz="3600" b="1" dirty="0" smtClean="0">
                <a:solidFill>
                  <a:schemeClr val="tx1">
                    <a:lumMod val="85000"/>
                    <a:lumOff val="15000"/>
                  </a:schemeClr>
                </a:solidFill>
                <a:effectLst>
                  <a:outerShdw blurRad="38100" dist="38100" dir="2700000" algn="tl">
                    <a:srgbClr val="000000">
                      <a:alpha val="43137"/>
                    </a:srgbClr>
                  </a:outerShdw>
                </a:effectLst>
              </a:rPr>
              <a:t>Dynamic Equilibrium</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96844" y="1979112"/>
            <a:ext cx="175364" cy="323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1271" y="5110618"/>
            <a:ext cx="739036"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31716" y="3582443"/>
            <a:ext cx="2655517" cy="76408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319397" y="3682652"/>
            <a:ext cx="2480154" cy="265134"/>
          </a:xfrm>
          <a:custGeom>
            <a:avLst/>
            <a:gdLst>
              <a:gd name="connsiteX0" fmla="*/ 0 w 2705622"/>
              <a:gd name="connsiteY0" fmla="*/ 12526 h 290187"/>
              <a:gd name="connsiteX1" fmla="*/ 1365337 w 2705622"/>
              <a:gd name="connsiteY1" fmla="*/ 288099 h 290187"/>
              <a:gd name="connsiteX2" fmla="*/ 2705622 w 2705622"/>
              <a:gd name="connsiteY2" fmla="*/ 0 h 290187"/>
            </a:gdLst>
            <a:ahLst/>
            <a:cxnLst>
              <a:cxn ang="0">
                <a:pos x="connsiteX0" y="connsiteY0"/>
              </a:cxn>
              <a:cxn ang="0">
                <a:pos x="connsiteX1" y="connsiteY1"/>
              </a:cxn>
              <a:cxn ang="0">
                <a:pos x="connsiteX2" y="connsiteY2"/>
              </a:cxn>
            </a:cxnLst>
            <a:rect l="l" t="t" r="r" b="b"/>
            <a:pathLst>
              <a:path w="2705622" h="290187">
                <a:moveTo>
                  <a:pt x="0" y="12526"/>
                </a:moveTo>
                <a:cubicBezTo>
                  <a:pt x="457200" y="151356"/>
                  <a:pt x="914400" y="290187"/>
                  <a:pt x="1365337" y="288099"/>
                </a:cubicBezTo>
                <a:cubicBezTo>
                  <a:pt x="1816274" y="286011"/>
                  <a:pt x="2260948" y="143005"/>
                  <a:pt x="2705622" y="0"/>
                </a:cubicBezTo>
              </a:path>
            </a:pathLst>
          </a:custGeom>
          <a:ln w="38100">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rot="20864448">
            <a:off x="4511458" y="3835049"/>
            <a:ext cx="1488507" cy="369332"/>
          </a:xfrm>
          <a:prstGeom prst="rect">
            <a:avLst/>
          </a:prstGeom>
          <a:noFill/>
        </p:spPr>
        <p:txBody>
          <a:bodyPr wrap="square" rtlCol="0">
            <a:spAutoFit/>
          </a:bodyPr>
          <a:lstStyle/>
          <a:p>
            <a:r>
              <a:rPr lang="en-US" b="1" dirty="0" smtClean="0">
                <a:solidFill>
                  <a:srgbClr val="C00000"/>
                </a:solidFill>
              </a:rPr>
              <a:t> </a:t>
            </a:r>
            <a:r>
              <a:rPr lang="en-US" b="1" dirty="0" smtClean="0">
                <a:solidFill>
                  <a:srgbClr val="0000FF"/>
                </a:solidFill>
              </a:rPr>
              <a:t>Aggradation</a:t>
            </a:r>
            <a:endParaRPr lang="en-US" b="1" dirty="0">
              <a:solidFill>
                <a:srgbClr val="0000FF"/>
              </a:solidFill>
            </a:endParaRPr>
          </a:p>
        </p:txBody>
      </p:sp>
      <p:sp>
        <p:nvSpPr>
          <p:cNvPr id="46" name="TextBox 45"/>
          <p:cNvSpPr txBox="1"/>
          <p:nvPr/>
        </p:nvSpPr>
        <p:spPr>
          <a:xfrm rot="623510">
            <a:off x="3258856" y="3872628"/>
            <a:ext cx="1363248" cy="369332"/>
          </a:xfrm>
          <a:prstGeom prst="rect">
            <a:avLst/>
          </a:prstGeom>
          <a:noFill/>
        </p:spPr>
        <p:txBody>
          <a:bodyPr wrap="square" rtlCol="0">
            <a:spAutoFit/>
          </a:bodyPr>
          <a:lstStyle/>
          <a:p>
            <a:r>
              <a:rPr lang="en-US" b="1" u="sng" dirty="0" smtClean="0">
                <a:solidFill>
                  <a:srgbClr val="C00000"/>
                </a:solidFill>
              </a:rPr>
              <a:t>Degradation</a:t>
            </a:r>
            <a:r>
              <a:rPr lang="en-US" b="1" dirty="0" smtClean="0">
                <a:solidFill>
                  <a:srgbClr val="C00000"/>
                </a:solidFill>
              </a:rPr>
              <a:t>    </a:t>
            </a:r>
            <a:endParaRPr lang="en-US" b="1" dirty="0">
              <a:solidFill>
                <a:srgbClr val="0000FF"/>
              </a:solidFill>
            </a:endParaRPr>
          </a:p>
        </p:txBody>
      </p:sp>
      <p:sp>
        <p:nvSpPr>
          <p:cNvPr id="21" name="TextBox 20"/>
          <p:cNvSpPr txBox="1"/>
          <p:nvPr/>
        </p:nvSpPr>
        <p:spPr>
          <a:xfrm>
            <a:off x="1252603" y="5073041"/>
            <a:ext cx="2530258" cy="707886"/>
          </a:xfrm>
          <a:prstGeom prst="rect">
            <a:avLst/>
          </a:prstGeom>
          <a:noFill/>
        </p:spPr>
        <p:txBody>
          <a:bodyPr wrap="square" rtlCol="0">
            <a:spAutoFit/>
          </a:bodyPr>
          <a:lstStyle/>
          <a:p>
            <a:pPr algn="ctr"/>
            <a:r>
              <a:rPr lang="en-US" sz="2000" b="1" dirty="0" smtClean="0"/>
              <a:t>Sediment Supply</a:t>
            </a:r>
          </a:p>
          <a:p>
            <a:pPr algn="ctr"/>
            <a:r>
              <a:rPr lang="en-US" sz="2000" b="1" dirty="0" smtClean="0"/>
              <a:t>(Volume)</a:t>
            </a:r>
            <a:endParaRPr lang="en-US" sz="2000" b="1" dirty="0"/>
          </a:p>
        </p:txBody>
      </p:sp>
      <p:sp>
        <p:nvSpPr>
          <p:cNvPr id="25" name="TextBox 24"/>
          <p:cNvSpPr txBox="1"/>
          <p:nvPr/>
        </p:nvSpPr>
        <p:spPr>
          <a:xfrm>
            <a:off x="0" y="288099"/>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Storm &gt;  ↑ Discharge &gt;&gt;&gt; Degradation</a:t>
            </a:r>
            <a:endParaRPr lang="en-US" sz="2800" b="1" dirty="0">
              <a:effectLst>
                <a:outerShdw blurRad="38100" dist="38100" dir="2700000" algn="tl">
                  <a:srgbClr val="000000">
                    <a:alpha val="43137"/>
                  </a:srgbClr>
                </a:outerShdw>
              </a:effectLst>
            </a:endParaRPr>
          </a:p>
        </p:txBody>
      </p:sp>
      <p:sp>
        <p:nvSpPr>
          <p:cNvPr id="26" name="Down Arrow 25"/>
          <p:cNvSpPr/>
          <p:nvPr/>
        </p:nvSpPr>
        <p:spPr>
          <a:xfrm rot="900000">
            <a:off x="4296428" y="2517731"/>
            <a:ext cx="200416" cy="1315232"/>
          </a:xfrm>
          <a:prstGeom prst="down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rgbClr val="D9C3A5">
                <a:tint val="50000"/>
                <a:satMod val="180000"/>
              </a:srgbClr>
            </a:duotone>
          </a:blip>
          <a:srcRect l="5056" t="17512" r="74362" b="38154"/>
          <a:stretch>
            <a:fillRect/>
          </a:stretch>
        </p:blipFill>
        <p:spPr bwMode="auto">
          <a:xfrm>
            <a:off x="1766171" y="2317314"/>
            <a:ext cx="1465545" cy="2190420"/>
          </a:xfrm>
          <a:prstGeom prst="rect">
            <a:avLst/>
          </a:prstGeom>
          <a:noFill/>
        </p:spPr>
      </p:pic>
      <p:pic>
        <p:nvPicPr>
          <p:cNvPr id="29698"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blip>
          <a:srcRect l="78892" t="18606" r="7541" b="34806"/>
          <a:stretch>
            <a:fillRect/>
          </a:stretch>
        </p:blipFill>
        <p:spPr bwMode="auto">
          <a:xfrm>
            <a:off x="5812077" y="2743198"/>
            <a:ext cx="1490598" cy="3551674"/>
          </a:xfrm>
          <a:prstGeom prst="rect">
            <a:avLst/>
          </a:prstGeom>
          <a:noFill/>
        </p:spPr>
      </p:pic>
      <p:sp>
        <p:nvSpPr>
          <p:cNvPr id="22" name="TextBox 21"/>
          <p:cNvSpPr txBox="1"/>
          <p:nvPr/>
        </p:nvSpPr>
        <p:spPr>
          <a:xfrm>
            <a:off x="5313114" y="5200389"/>
            <a:ext cx="2530258" cy="400110"/>
          </a:xfrm>
          <a:prstGeom prst="rect">
            <a:avLst/>
          </a:prstGeom>
          <a:noFill/>
        </p:spPr>
        <p:txBody>
          <a:bodyPr wrap="square" rtlCol="0">
            <a:spAutoFit/>
          </a:bodyPr>
          <a:lstStyle/>
          <a:p>
            <a:pPr algn="ctr"/>
            <a:r>
              <a:rPr lang="en-US" sz="2000" b="1" dirty="0" smtClean="0"/>
              <a:t>Discharge</a:t>
            </a:r>
          </a:p>
        </p:txBody>
      </p:sp>
      <p:grpSp>
        <p:nvGrpSpPr>
          <p:cNvPr id="29" name="Group 28"/>
          <p:cNvGrpSpPr/>
          <p:nvPr/>
        </p:nvGrpSpPr>
        <p:grpSpPr>
          <a:xfrm rot="300000">
            <a:off x="751563" y="1395906"/>
            <a:ext cx="7803714" cy="1259611"/>
            <a:chOff x="701459" y="1208016"/>
            <a:chExt cx="7803714" cy="1259611"/>
          </a:xfrm>
        </p:grpSpPr>
        <p:sp>
          <p:nvSpPr>
            <p:cNvPr id="17" name="Rectangle 16"/>
            <p:cNvSpPr/>
            <p:nvPr/>
          </p:nvSpPr>
          <p:spPr>
            <a:xfrm>
              <a:off x="701459" y="1791221"/>
              <a:ext cx="7791188" cy="59081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5390910" y="1208016"/>
              <a:ext cx="2320872"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smtClean="0"/>
                <a:t>Stream Power</a:t>
              </a:r>
              <a:endParaRPr lang="en-US" sz="2400" b="1" dirty="0">
                <a:solidFill>
                  <a:schemeClr val="tx1"/>
                </a:solidFill>
              </a:endParaRPr>
            </a:p>
          </p:txBody>
        </p:sp>
        <p:sp>
          <p:nvSpPr>
            <p:cNvPr id="10" name="TextBox 9"/>
            <p:cNvSpPr txBox="1"/>
            <p:nvPr/>
          </p:nvSpPr>
          <p:spPr>
            <a:xfrm>
              <a:off x="4674297" y="1793308"/>
              <a:ext cx="3830876" cy="625812"/>
            </a:xfrm>
            <a:prstGeom prst="rect">
              <a:avLst/>
            </a:prstGeom>
            <a:noFill/>
          </p:spPr>
          <p:txBody>
            <a:bodyPr wrap="square" rtlCol="0">
              <a:spAutoFit/>
            </a:bodyPr>
            <a:lstStyle/>
            <a:p>
              <a:pPr algn="ctr">
                <a:lnSpc>
                  <a:spcPts val="2000"/>
                </a:lnSpc>
              </a:pPr>
              <a:r>
                <a:rPr lang="en-US" sz="2000" b="1" dirty="0" smtClean="0"/>
                <a:t>Stream Slope</a:t>
              </a:r>
            </a:p>
            <a:p>
              <a:r>
                <a:rPr lang="en-US" dirty="0" smtClean="0"/>
                <a:t> Flat  </a:t>
              </a:r>
              <a:r>
                <a:rPr lang="en-US" dirty="0" smtClean="0">
                  <a:sym typeface="Wingdings" pitchFamily="2" charset="2"/>
                </a:rPr>
                <a:t>                                                  Steep</a:t>
              </a:r>
              <a:endParaRPr lang="en-US" dirty="0"/>
            </a:p>
          </p:txBody>
        </p:sp>
        <p:sp>
          <p:nvSpPr>
            <p:cNvPr id="8" name="Text Box 6"/>
            <p:cNvSpPr txBox="1">
              <a:spLocks noChangeArrowheads="1"/>
            </p:cNvSpPr>
            <p:nvPr/>
          </p:nvSpPr>
          <p:spPr bwMode="auto">
            <a:xfrm>
              <a:off x="1474116" y="1208016"/>
              <a:ext cx="2308746"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a:solidFill>
                    <a:schemeClr val="tx1"/>
                  </a:solidFill>
                </a:rPr>
                <a:t>Sediment Load</a:t>
              </a:r>
            </a:p>
          </p:txBody>
        </p:sp>
        <p:cxnSp>
          <p:nvCxnSpPr>
            <p:cNvPr id="24" name="Straight Arrow Connector 23"/>
            <p:cNvCxnSpPr/>
            <p:nvPr/>
          </p:nvCxnSpPr>
          <p:spPr>
            <a:xfrm flipV="1">
              <a:off x="5210826" y="2242158"/>
              <a:ext cx="2605415" cy="12526"/>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459" y="1766168"/>
              <a:ext cx="3782860" cy="677108"/>
            </a:xfrm>
            <a:prstGeom prst="rect">
              <a:avLst/>
            </a:prstGeom>
            <a:noFill/>
          </p:spPr>
          <p:txBody>
            <a:bodyPr wrap="square" rtlCol="0">
              <a:spAutoFit/>
            </a:bodyPr>
            <a:lstStyle/>
            <a:p>
              <a:pPr algn="ctr"/>
              <a:r>
                <a:rPr lang="en-US" sz="2000" b="1" dirty="0" smtClean="0"/>
                <a:t>Sediment Size</a:t>
              </a:r>
            </a:p>
            <a:p>
              <a:r>
                <a:rPr lang="en-US" dirty="0" smtClean="0"/>
                <a:t>Coarse  </a:t>
              </a:r>
              <a:r>
                <a:rPr lang="en-US" dirty="0" smtClean="0">
                  <a:sym typeface="Wingdings" pitchFamily="2" charset="2"/>
                </a:rPr>
                <a:t>                                              Fine</a:t>
              </a:r>
              <a:endParaRPr lang="en-US" dirty="0"/>
            </a:p>
          </p:txBody>
        </p:sp>
        <p:cxnSp>
          <p:nvCxnSpPr>
            <p:cNvPr id="31" name="Straight Arrow Connector 30"/>
            <p:cNvCxnSpPr/>
            <p:nvPr/>
          </p:nvCxnSpPr>
          <p:spPr>
            <a:xfrm flipV="1">
              <a:off x="1517737" y="2254684"/>
              <a:ext cx="2315227" cy="2088"/>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Flowchart: Connector 49"/>
            <p:cNvSpPr/>
            <p:nvPr/>
          </p:nvSpPr>
          <p:spPr>
            <a:xfrm>
              <a:off x="4434214" y="2104373"/>
              <a:ext cx="288098" cy="363254"/>
            </a:xfrm>
            <a:prstGeom prst="flowChartConnector">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p:cNvCxnSpPr/>
          <p:nvPr/>
        </p:nvCxnSpPr>
        <p:spPr>
          <a:xfrm rot="5400000">
            <a:off x="6645057" y="3814175"/>
            <a:ext cx="789140"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820" name="AutoShape 4" descr="http://uploads.static.vosizneias.com/2011/08/vt12.jpg"/>
          <p:cNvSpPr>
            <a:spLocks noChangeAspect="1" noChangeArrowheads="1"/>
          </p:cNvSpPr>
          <p:nvPr/>
        </p:nvSpPr>
        <p:spPr bwMode="auto">
          <a:xfrm>
            <a:off x="63500" y="-136525"/>
            <a:ext cx="9753600" cy="50577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822" name="Picture 6" descr="http://uploads.static.vosizneias.com/2011/08/vt12.jpg"/>
          <p:cNvPicPr>
            <a:picLocks noChangeAspect="1" noChangeArrowheads="1"/>
          </p:cNvPicPr>
          <p:nvPr/>
        </p:nvPicPr>
        <p:blipFill>
          <a:blip r:embed="rId4" cstate="print"/>
          <a:srcRect l="7320"/>
          <a:stretch>
            <a:fillRect/>
          </a:stretch>
        </p:blipFill>
        <p:spPr bwMode="auto">
          <a:xfrm>
            <a:off x="54280" y="1152392"/>
            <a:ext cx="9039616" cy="5057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4822"/>
                                        </p:tgtEl>
                                      </p:cBhvr>
                                    </p:animEffect>
                                    <p:set>
                                      <p:cBhvr>
                                        <p:cTn id="7" dur="1" fill="hold">
                                          <p:stCondLst>
                                            <p:cond delay="1999"/>
                                          </p:stCondLst>
                                        </p:cTn>
                                        <p:tgtEl>
                                          <p:spTgt spid="348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96844" y="2041742"/>
            <a:ext cx="175364" cy="323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1271" y="5173248"/>
            <a:ext cx="739036"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31716" y="3645073"/>
            <a:ext cx="2655517" cy="76408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319397" y="3745282"/>
            <a:ext cx="2480154" cy="265134"/>
          </a:xfrm>
          <a:custGeom>
            <a:avLst/>
            <a:gdLst>
              <a:gd name="connsiteX0" fmla="*/ 0 w 2705622"/>
              <a:gd name="connsiteY0" fmla="*/ 12526 h 290187"/>
              <a:gd name="connsiteX1" fmla="*/ 1365337 w 2705622"/>
              <a:gd name="connsiteY1" fmla="*/ 288099 h 290187"/>
              <a:gd name="connsiteX2" fmla="*/ 2705622 w 2705622"/>
              <a:gd name="connsiteY2" fmla="*/ 0 h 290187"/>
            </a:gdLst>
            <a:ahLst/>
            <a:cxnLst>
              <a:cxn ang="0">
                <a:pos x="connsiteX0" y="connsiteY0"/>
              </a:cxn>
              <a:cxn ang="0">
                <a:pos x="connsiteX1" y="connsiteY1"/>
              </a:cxn>
              <a:cxn ang="0">
                <a:pos x="connsiteX2" y="connsiteY2"/>
              </a:cxn>
            </a:cxnLst>
            <a:rect l="l" t="t" r="r" b="b"/>
            <a:pathLst>
              <a:path w="2705622" h="290187">
                <a:moveTo>
                  <a:pt x="0" y="12526"/>
                </a:moveTo>
                <a:cubicBezTo>
                  <a:pt x="457200" y="151356"/>
                  <a:pt x="914400" y="290187"/>
                  <a:pt x="1365337" y="288099"/>
                </a:cubicBezTo>
                <a:cubicBezTo>
                  <a:pt x="1816274" y="286011"/>
                  <a:pt x="2260948" y="143005"/>
                  <a:pt x="2705622" y="0"/>
                </a:cubicBezTo>
              </a:path>
            </a:pathLst>
          </a:custGeom>
          <a:ln w="38100">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rot="20864448">
            <a:off x="4511458" y="3897679"/>
            <a:ext cx="1488507" cy="369332"/>
          </a:xfrm>
          <a:prstGeom prst="rect">
            <a:avLst/>
          </a:prstGeom>
          <a:noFill/>
        </p:spPr>
        <p:txBody>
          <a:bodyPr wrap="square" rtlCol="0">
            <a:spAutoFit/>
          </a:bodyPr>
          <a:lstStyle/>
          <a:p>
            <a:r>
              <a:rPr lang="en-US" b="1" dirty="0" smtClean="0">
                <a:solidFill>
                  <a:srgbClr val="C00000"/>
                </a:solidFill>
              </a:rPr>
              <a:t> </a:t>
            </a:r>
            <a:r>
              <a:rPr lang="en-US" b="1" dirty="0" smtClean="0">
                <a:solidFill>
                  <a:srgbClr val="0000FF"/>
                </a:solidFill>
              </a:rPr>
              <a:t>Aggradation</a:t>
            </a:r>
            <a:endParaRPr lang="en-US" b="1" dirty="0">
              <a:solidFill>
                <a:srgbClr val="0000FF"/>
              </a:solidFill>
            </a:endParaRPr>
          </a:p>
        </p:txBody>
      </p:sp>
      <p:sp>
        <p:nvSpPr>
          <p:cNvPr id="46" name="TextBox 45"/>
          <p:cNvSpPr txBox="1"/>
          <p:nvPr/>
        </p:nvSpPr>
        <p:spPr>
          <a:xfrm rot="623510">
            <a:off x="3258856" y="3935258"/>
            <a:ext cx="1363248" cy="369332"/>
          </a:xfrm>
          <a:prstGeom prst="rect">
            <a:avLst/>
          </a:prstGeom>
          <a:noFill/>
        </p:spPr>
        <p:txBody>
          <a:bodyPr wrap="square" rtlCol="0">
            <a:spAutoFit/>
          </a:bodyPr>
          <a:lstStyle/>
          <a:p>
            <a:r>
              <a:rPr lang="en-US" b="1" u="sng" dirty="0" smtClean="0">
                <a:solidFill>
                  <a:srgbClr val="C00000"/>
                </a:solidFill>
              </a:rPr>
              <a:t>Degradation</a:t>
            </a:r>
            <a:r>
              <a:rPr lang="en-US" b="1" dirty="0" smtClean="0">
                <a:solidFill>
                  <a:srgbClr val="C00000"/>
                </a:solidFill>
              </a:rPr>
              <a:t>    </a:t>
            </a:r>
            <a:endParaRPr lang="en-US" b="1" dirty="0">
              <a:solidFill>
                <a:srgbClr val="0000FF"/>
              </a:solidFill>
            </a:endParaRPr>
          </a:p>
        </p:txBody>
      </p:sp>
      <p:sp>
        <p:nvSpPr>
          <p:cNvPr id="21" name="TextBox 20"/>
          <p:cNvSpPr txBox="1"/>
          <p:nvPr/>
        </p:nvSpPr>
        <p:spPr>
          <a:xfrm>
            <a:off x="1252603" y="5386191"/>
            <a:ext cx="2530258" cy="707886"/>
          </a:xfrm>
          <a:prstGeom prst="rect">
            <a:avLst/>
          </a:prstGeom>
          <a:noFill/>
        </p:spPr>
        <p:txBody>
          <a:bodyPr wrap="square" rtlCol="0">
            <a:spAutoFit/>
          </a:bodyPr>
          <a:lstStyle/>
          <a:p>
            <a:pPr algn="ctr"/>
            <a:r>
              <a:rPr lang="en-US" sz="2000" b="1" dirty="0" smtClean="0"/>
              <a:t>Sediment Supply</a:t>
            </a:r>
          </a:p>
          <a:p>
            <a:pPr algn="ctr"/>
            <a:r>
              <a:rPr lang="en-US" sz="2000" b="1" dirty="0" smtClean="0"/>
              <a:t>(Volume)</a:t>
            </a:r>
            <a:endParaRPr lang="en-US" sz="2000" b="1" dirty="0"/>
          </a:p>
        </p:txBody>
      </p:sp>
      <p:sp>
        <p:nvSpPr>
          <p:cNvPr id="22" name="TextBox 21"/>
          <p:cNvSpPr txBox="1"/>
          <p:nvPr/>
        </p:nvSpPr>
        <p:spPr>
          <a:xfrm>
            <a:off x="5450901" y="5388279"/>
            <a:ext cx="2530258" cy="400110"/>
          </a:xfrm>
          <a:prstGeom prst="rect">
            <a:avLst/>
          </a:prstGeom>
          <a:noFill/>
        </p:spPr>
        <p:txBody>
          <a:bodyPr wrap="square" rtlCol="0">
            <a:spAutoFit/>
          </a:bodyPr>
          <a:lstStyle/>
          <a:p>
            <a:pPr algn="ctr"/>
            <a:r>
              <a:rPr lang="en-US" sz="2000" b="1" dirty="0" smtClean="0"/>
              <a:t>Discharge</a:t>
            </a:r>
          </a:p>
        </p:txBody>
      </p:sp>
      <p:sp>
        <p:nvSpPr>
          <p:cNvPr id="26" name="Down Arrow 25"/>
          <p:cNvSpPr/>
          <p:nvPr/>
        </p:nvSpPr>
        <p:spPr>
          <a:xfrm rot="900000">
            <a:off x="4246324" y="2580361"/>
            <a:ext cx="200416" cy="1315232"/>
          </a:xfrm>
          <a:prstGeom prst="down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440499"/>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Waterfall &gt; ↑ </a:t>
            </a:r>
            <a:r>
              <a:rPr lang="en-US" sz="2800" b="1" dirty="0" smtClean="0">
                <a:effectLst>
                  <a:outerShdw blurRad="38100" dist="38100" dir="2700000" algn="tl">
                    <a:srgbClr val="000000">
                      <a:alpha val="43137"/>
                    </a:srgbClr>
                  </a:outerShdw>
                </a:effectLst>
              </a:rPr>
              <a:t>Slope &gt;&gt;&gt; Degradation</a:t>
            </a:r>
            <a:endParaRPr lang="en-US" sz="2800" b="1" dirty="0">
              <a:effectLst>
                <a:outerShdw blurRad="38100" dist="38100" dir="2700000" algn="tl">
                  <a:srgbClr val="000000">
                    <a:alpha val="43137"/>
                  </a:srgbClr>
                </a:outerShdw>
              </a:effectLst>
            </a:endParaRPr>
          </a:p>
        </p:txBody>
      </p:sp>
      <p:pic>
        <p:nvPicPr>
          <p:cNvPr id="34"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rgbClr val="D9C3A5">
                <a:tint val="50000"/>
                <a:satMod val="180000"/>
              </a:srgbClr>
            </a:duotone>
          </a:blip>
          <a:srcRect l="5056" t="18526" r="74362" b="38154"/>
          <a:stretch>
            <a:fillRect/>
          </a:stretch>
        </p:blipFill>
        <p:spPr bwMode="auto">
          <a:xfrm>
            <a:off x="1778697" y="2379945"/>
            <a:ext cx="1465545" cy="2140315"/>
          </a:xfrm>
          <a:prstGeom prst="rect">
            <a:avLst/>
          </a:prstGeom>
          <a:noFill/>
        </p:spPr>
      </p:pic>
      <p:grpSp>
        <p:nvGrpSpPr>
          <p:cNvPr id="33" name="Group 32"/>
          <p:cNvGrpSpPr/>
          <p:nvPr/>
        </p:nvGrpSpPr>
        <p:grpSpPr>
          <a:xfrm rot="420000">
            <a:off x="701459" y="1458536"/>
            <a:ext cx="7803714" cy="1259611"/>
            <a:chOff x="701459" y="1208016"/>
            <a:chExt cx="7803714" cy="1259611"/>
          </a:xfrm>
        </p:grpSpPr>
        <p:sp>
          <p:nvSpPr>
            <p:cNvPr id="7" name="Text Box 5"/>
            <p:cNvSpPr txBox="1">
              <a:spLocks noChangeArrowheads="1"/>
            </p:cNvSpPr>
            <p:nvPr/>
          </p:nvSpPr>
          <p:spPr bwMode="auto">
            <a:xfrm>
              <a:off x="5390910" y="1208016"/>
              <a:ext cx="2320872"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smtClean="0"/>
                <a:t>Stream Power</a:t>
              </a:r>
              <a:endParaRPr lang="en-US" sz="2400" b="1" dirty="0">
                <a:solidFill>
                  <a:schemeClr val="tx1"/>
                </a:solidFill>
              </a:endParaRPr>
            </a:p>
          </p:txBody>
        </p:sp>
        <p:sp>
          <p:nvSpPr>
            <p:cNvPr id="8" name="Text Box 6"/>
            <p:cNvSpPr txBox="1">
              <a:spLocks noChangeArrowheads="1"/>
            </p:cNvSpPr>
            <p:nvPr/>
          </p:nvSpPr>
          <p:spPr bwMode="auto">
            <a:xfrm>
              <a:off x="1474116" y="1208016"/>
              <a:ext cx="2308746"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a:solidFill>
                    <a:schemeClr val="tx1"/>
                  </a:solidFill>
                </a:rPr>
                <a:t>Sediment Load</a:t>
              </a:r>
            </a:p>
          </p:txBody>
        </p:sp>
        <p:sp>
          <p:nvSpPr>
            <p:cNvPr id="17" name="Rectangle 16"/>
            <p:cNvSpPr/>
            <p:nvPr/>
          </p:nvSpPr>
          <p:spPr>
            <a:xfrm>
              <a:off x="701459" y="1791221"/>
              <a:ext cx="7791188" cy="59081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74297" y="1793308"/>
              <a:ext cx="3830876" cy="625812"/>
            </a:xfrm>
            <a:prstGeom prst="rect">
              <a:avLst/>
            </a:prstGeom>
            <a:noFill/>
          </p:spPr>
          <p:txBody>
            <a:bodyPr wrap="square" rtlCol="0">
              <a:spAutoFit/>
            </a:bodyPr>
            <a:lstStyle/>
            <a:p>
              <a:pPr algn="ctr">
                <a:lnSpc>
                  <a:spcPts val="2000"/>
                </a:lnSpc>
              </a:pPr>
              <a:r>
                <a:rPr lang="en-US" sz="2000" b="1" dirty="0" smtClean="0"/>
                <a:t>Stream Slope</a:t>
              </a:r>
            </a:p>
            <a:p>
              <a:r>
                <a:rPr lang="en-US" dirty="0" smtClean="0"/>
                <a:t> Flat  </a:t>
              </a:r>
              <a:r>
                <a:rPr lang="en-US" dirty="0" smtClean="0">
                  <a:sym typeface="Wingdings" pitchFamily="2" charset="2"/>
                </a:rPr>
                <a:t>                                                  Steep</a:t>
              </a:r>
              <a:endParaRPr lang="en-US" dirty="0"/>
            </a:p>
          </p:txBody>
        </p:sp>
        <p:cxnSp>
          <p:nvCxnSpPr>
            <p:cNvPr id="24" name="Straight Arrow Connector 23"/>
            <p:cNvCxnSpPr/>
            <p:nvPr/>
          </p:nvCxnSpPr>
          <p:spPr>
            <a:xfrm flipV="1">
              <a:off x="5210826" y="2242158"/>
              <a:ext cx="2605415" cy="12526"/>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459" y="1766168"/>
              <a:ext cx="3782860" cy="677108"/>
            </a:xfrm>
            <a:prstGeom prst="rect">
              <a:avLst/>
            </a:prstGeom>
            <a:noFill/>
          </p:spPr>
          <p:txBody>
            <a:bodyPr wrap="square" rtlCol="0">
              <a:spAutoFit/>
            </a:bodyPr>
            <a:lstStyle/>
            <a:p>
              <a:pPr algn="ctr"/>
              <a:r>
                <a:rPr lang="en-US" sz="2000" b="1" dirty="0" smtClean="0"/>
                <a:t>Sediment Size</a:t>
              </a:r>
            </a:p>
            <a:p>
              <a:r>
                <a:rPr lang="en-US" dirty="0" smtClean="0"/>
                <a:t>Coarse  </a:t>
              </a:r>
              <a:r>
                <a:rPr lang="en-US" dirty="0" smtClean="0">
                  <a:sym typeface="Wingdings" pitchFamily="2" charset="2"/>
                </a:rPr>
                <a:t>                                              Fine</a:t>
              </a:r>
              <a:endParaRPr lang="en-US" dirty="0"/>
            </a:p>
          </p:txBody>
        </p:sp>
        <p:cxnSp>
          <p:nvCxnSpPr>
            <p:cNvPr id="31" name="Straight Arrow Connector 30"/>
            <p:cNvCxnSpPr/>
            <p:nvPr/>
          </p:nvCxnSpPr>
          <p:spPr>
            <a:xfrm flipV="1">
              <a:off x="1517737" y="2254684"/>
              <a:ext cx="2315227" cy="2088"/>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Flowchart: Connector 49"/>
            <p:cNvSpPr/>
            <p:nvPr/>
          </p:nvSpPr>
          <p:spPr>
            <a:xfrm>
              <a:off x="4434214" y="2104373"/>
              <a:ext cx="288098" cy="363254"/>
            </a:xfrm>
            <a:prstGeom prst="flowChartConnector">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blip>
          <a:srcRect l="78892" t="18606" r="7541" b="34806"/>
          <a:stretch>
            <a:fillRect/>
          </a:stretch>
        </p:blipFill>
        <p:spPr bwMode="auto">
          <a:xfrm>
            <a:off x="6976995" y="3018770"/>
            <a:ext cx="901874" cy="2148911"/>
          </a:xfrm>
          <a:prstGeom prst="rect">
            <a:avLst/>
          </a:prstGeom>
          <a:noFill/>
        </p:spPr>
      </p:pic>
      <p:cxnSp>
        <p:nvCxnSpPr>
          <p:cNvPr id="29" name="Straight Arrow Connector 28"/>
          <p:cNvCxnSpPr/>
          <p:nvPr/>
        </p:nvCxnSpPr>
        <p:spPr>
          <a:xfrm flipV="1">
            <a:off x="6475956" y="3507286"/>
            <a:ext cx="713983" cy="2505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770" name="AutoShape 2" descr="http://wallpapers.bassq.nl/Nature%20Scenes/Waterfalls/Paran%20Creek,%20North%20Bennington,%20Vermont.jpg"/>
          <p:cNvSpPr>
            <a:spLocks noChangeAspect="1" noChangeArrowheads="1"/>
          </p:cNvSpPr>
          <p:nvPr/>
        </p:nvSpPr>
        <p:spPr bwMode="auto">
          <a:xfrm>
            <a:off x="63500" y="-1365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4" name="Picture 6" descr="http://www.vtfalls.com/images/Hardwick%20-%20Jeudevine%20Falls.jpg"/>
          <p:cNvPicPr>
            <a:picLocks noChangeAspect="1" noChangeArrowheads="1"/>
          </p:cNvPicPr>
          <p:nvPr/>
        </p:nvPicPr>
        <p:blipFill>
          <a:blip r:embed="rId4"/>
          <a:srcRect/>
          <a:stretch>
            <a:fillRect/>
          </a:stretch>
        </p:blipFill>
        <p:spPr bwMode="auto">
          <a:xfrm>
            <a:off x="327024" y="514350"/>
            <a:ext cx="8356261" cy="5734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2774"/>
                                        </p:tgtEl>
                                      </p:cBhvr>
                                    </p:animEffect>
                                    <p:set>
                                      <p:cBhvr>
                                        <p:cTn id="7" dur="1" fill="hold">
                                          <p:stCondLst>
                                            <p:cond delay="1999"/>
                                          </p:stCondLst>
                                        </p:cTn>
                                        <p:tgtEl>
                                          <p:spTgt spid="32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G_3340"/>
          <p:cNvPicPr>
            <a:picLocks noChangeAspect="1" noChangeArrowheads="1"/>
          </p:cNvPicPr>
          <p:nvPr/>
        </p:nvPicPr>
        <p:blipFill>
          <a:blip r:embed="rId3"/>
          <a:srcRect/>
          <a:stretch>
            <a:fillRect/>
          </a:stretch>
        </p:blipFill>
        <p:spPr bwMode="auto">
          <a:xfrm>
            <a:off x="4560888" y="3421063"/>
            <a:ext cx="4583112" cy="3436937"/>
          </a:xfrm>
          <a:prstGeom prst="rect">
            <a:avLst/>
          </a:prstGeom>
          <a:noFill/>
          <a:ln w="28575">
            <a:solidFill>
              <a:schemeClr val="tx1"/>
            </a:solidFill>
            <a:miter lim="800000"/>
            <a:headEnd/>
            <a:tailEnd/>
          </a:ln>
        </p:spPr>
      </p:pic>
      <p:sp>
        <p:nvSpPr>
          <p:cNvPr id="20483" name="Text Box 3"/>
          <p:cNvSpPr txBox="1">
            <a:spLocks noChangeArrowheads="1"/>
          </p:cNvSpPr>
          <p:nvPr/>
        </p:nvSpPr>
        <p:spPr bwMode="auto">
          <a:xfrm>
            <a:off x="5105400" y="4648200"/>
            <a:ext cx="3048000" cy="366713"/>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pic>
        <p:nvPicPr>
          <p:cNvPr id="20484" name="Picture 5" descr="Restoration011"/>
          <p:cNvPicPr>
            <a:picLocks noChangeAspect="1" noChangeArrowheads="1"/>
          </p:cNvPicPr>
          <p:nvPr/>
        </p:nvPicPr>
        <p:blipFill>
          <a:blip r:embed="rId4"/>
          <a:srcRect/>
          <a:stretch>
            <a:fillRect/>
          </a:stretch>
        </p:blipFill>
        <p:spPr bwMode="auto">
          <a:xfrm>
            <a:off x="4090416" y="0"/>
            <a:ext cx="5029200" cy="3724275"/>
          </a:xfrm>
          <a:prstGeom prst="rect">
            <a:avLst/>
          </a:prstGeom>
          <a:noFill/>
          <a:ln w="57150">
            <a:solidFill>
              <a:schemeClr val="tx1"/>
            </a:solidFill>
            <a:miter lim="800000"/>
            <a:headEnd/>
            <a:tailEnd/>
          </a:ln>
        </p:spPr>
      </p:pic>
      <p:pic>
        <p:nvPicPr>
          <p:cNvPr id="20485" name="Picture 6" descr="Image1"/>
          <p:cNvPicPr preferRelativeResize="0">
            <a:picLocks noChangeAspect="1" noChangeArrowheads="1"/>
          </p:cNvPicPr>
          <p:nvPr/>
        </p:nvPicPr>
        <p:blipFill>
          <a:blip r:embed="rId5"/>
          <a:srcRect/>
          <a:stretch>
            <a:fillRect/>
          </a:stretch>
        </p:blipFill>
        <p:spPr bwMode="auto">
          <a:xfrm>
            <a:off x="12192" y="0"/>
            <a:ext cx="4572000" cy="3467100"/>
          </a:xfrm>
          <a:prstGeom prst="rect">
            <a:avLst/>
          </a:prstGeom>
          <a:noFill/>
          <a:ln w="38100">
            <a:solidFill>
              <a:schemeClr val="tx1"/>
            </a:solidFill>
            <a:miter lim="800000"/>
            <a:headEnd/>
            <a:tailEnd/>
          </a:ln>
        </p:spPr>
      </p:pic>
      <p:sp>
        <p:nvSpPr>
          <p:cNvPr id="20486" name="Text Box 7"/>
          <p:cNvSpPr txBox="1">
            <a:spLocks noChangeArrowheads="1"/>
          </p:cNvSpPr>
          <p:nvPr/>
        </p:nvSpPr>
        <p:spPr bwMode="auto">
          <a:xfrm>
            <a:off x="-228600" y="457200"/>
            <a:ext cx="9144000" cy="579438"/>
          </a:xfrm>
          <a:prstGeom prst="rect">
            <a:avLst/>
          </a:prstGeom>
          <a:noFill/>
          <a:ln w="9525">
            <a:noFill/>
            <a:miter lim="800000"/>
            <a:headEnd/>
            <a:tailEnd/>
          </a:ln>
        </p:spPr>
        <p:txBody>
          <a:bodyPr>
            <a:spAutoFit/>
          </a:bodyPr>
          <a:lstStyle/>
          <a:p>
            <a:pPr algn="ctr" eaLnBrk="1" hangingPunct="1">
              <a:spcBef>
                <a:spcPct val="50000"/>
              </a:spcBef>
            </a:pPr>
            <a:endParaRPr lang="en-US" sz="3200" b="1">
              <a:solidFill>
                <a:schemeClr val="bg1"/>
              </a:solidFill>
              <a:latin typeface="Times New Roman" pitchFamily="18" charset="0"/>
            </a:endParaRPr>
          </a:p>
        </p:txBody>
      </p:sp>
      <p:grpSp>
        <p:nvGrpSpPr>
          <p:cNvPr id="2" name="Group 8"/>
          <p:cNvGrpSpPr>
            <a:grpSpLocks/>
          </p:cNvGrpSpPr>
          <p:nvPr/>
        </p:nvGrpSpPr>
        <p:grpSpPr bwMode="auto">
          <a:xfrm>
            <a:off x="0" y="3505200"/>
            <a:ext cx="5105400" cy="3352800"/>
            <a:chOff x="288" y="576"/>
            <a:chExt cx="5232" cy="3552"/>
          </a:xfrm>
        </p:grpSpPr>
        <p:pic>
          <p:nvPicPr>
            <p:cNvPr id="20490" name="Picture 9" descr="Road blowout - FLood"/>
            <p:cNvPicPr>
              <a:picLocks noChangeAspect="1" noChangeArrowheads="1"/>
            </p:cNvPicPr>
            <p:nvPr/>
          </p:nvPicPr>
          <p:blipFill>
            <a:blip r:embed="rId6"/>
            <a:srcRect/>
            <a:stretch>
              <a:fillRect/>
            </a:stretch>
          </p:blipFill>
          <p:spPr bwMode="auto">
            <a:xfrm>
              <a:off x="288" y="576"/>
              <a:ext cx="5232" cy="3546"/>
            </a:xfrm>
            <a:prstGeom prst="rect">
              <a:avLst/>
            </a:prstGeom>
            <a:noFill/>
            <a:ln w="9525">
              <a:solidFill>
                <a:schemeClr val="tx1"/>
              </a:solidFill>
              <a:miter lim="800000"/>
              <a:headEnd/>
              <a:tailEnd/>
            </a:ln>
          </p:spPr>
        </p:pic>
        <p:sp>
          <p:nvSpPr>
            <p:cNvPr id="20491" name="Rectangle 10"/>
            <p:cNvSpPr>
              <a:spLocks noChangeArrowheads="1"/>
            </p:cNvSpPr>
            <p:nvPr/>
          </p:nvSpPr>
          <p:spPr bwMode="auto">
            <a:xfrm>
              <a:off x="288" y="576"/>
              <a:ext cx="5232" cy="3552"/>
            </a:xfrm>
            <a:prstGeom prst="rect">
              <a:avLst/>
            </a:prstGeom>
            <a:noFill/>
            <a:ln w="28575">
              <a:solidFill>
                <a:schemeClr val="tx1"/>
              </a:solidFill>
              <a:miter lim="800000"/>
              <a:headEnd/>
              <a:tailEnd/>
            </a:ln>
          </p:spPr>
          <p:txBody>
            <a:bodyPr wrap="none" anchor="ctr"/>
            <a:lstStyle/>
            <a:p>
              <a:endParaRPr lang="en-US"/>
            </a:p>
          </p:txBody>
        </p:sp>
      </p:grpSp>
      <p:pic>
        <p:nvPicPr>
          <p:cNvPr id="20488" name="Picture 11" descr="Image9"/>
          <p:cNvPicPr>
            <a:picLocks noChangeAspect="1" noChangeArrowheads="1"/>
          </p:cNvPicPr>
          <p:nvPr/>
        </p:nvPicPr>
        <p:blipFill>
          <a:blip r:embed="rId7"/>
          <a:srcRect/>
          <a:stretch>
            <a:fillRect/>
          </a:stretch>
        </p:blipFill>
        <p:spPr bwMode="auto">
          <a:xfrm>
            <a:off x="3048000" y="2133600"/>
            <a:ext cx="3048000" cy="2160588"/>
          </a:xfrm>
          <a:prstGeom prst="rect">
            <a:avLst/>
          </a:prstGeom>
          <a:noFill/>
          <a:ln w="25400">
            <a:solidFill>
              <a:schemeClr val="tx1"/>
            </a:solidFill>
            <a:miter lim="800000"/>
            <a:headEnd/>
            <a:tailEnd/>
          </a:ln>
        </p:spPr>
      </p:pic>
      <p:sp>
        <p:nvSpPr>
          <p:cNvPr id="20489" name="Rectangle 12"/>
          <p:cNvSpPr>
            <a:spLocks noChangeArrowheads="1"/>
          </p:cNvSpPr>
          <p:nvPr/>
        </p:nvSpPr>
        <p:spPr bwMode="auto">
          <a:xfrm>
            <a:off x="7523163" y="6711950"/>
            <a:ext cx="842962" cy="180975"/>
          </a:xfrm>
          <a:prstGeom prst="rect">
            <a:avLst/>
          </a:prstGeom>
          <a:noFill/>
          <a:ln w="9525">
            <a:noFill/>
            <a:miter lim="800000"/>
            <a:headEnd/>
            <a:tailEnd/>
          </a:ln>
        </p:spPr>
        <p:txBody>
          <a:bodyPr/>
          <a:lstStyle/>
          <a:p>
            <a:endParaRPr lang="en-US"/>
          </a:p>
        </p:txBody>
      </p:sp>
      <p:pic>
        <p:nvPicPr>
          <p:cNvPr id="12" name="Picture 6" descr="IMG_3328"/>
          <p:cNvPicPr>
            <a:picLocks noChangeAspect="1" noChangeArrowheads="1"/>
          </p:cNvPicPr>
          <p:nvPr/>
        </p:nvPicPr>
        <p:blipFill>
          <a:blip r:embed="rId8"/>
          <a:srcRect/>
          <a:stretch>
            <a:fillRect/>
          </a:stretch>
        </p:blipFill>
        <p:spPr bwMode="auto">
          <a:xfrm>
            <a:off x="4953000" y="3952875"/>
            <a:ext cx="3778250" cy="2752725"/>
          </a:xfrm>
          <a:prstGeom prst="rect">
            <a:avLst/>
          </a:prstGeom>
          <a:noFill/>
          <a:ln w="9525">
            <a:solidFill>
              <a:schemeClr val="bg1"/>
            </a:solidFill>
            <a:miter lim="800000"/>
            <a:headEnd/>
            <a:tailEnd/>
          </a:ln>
        </p:spPr>
      </p:pic>
      <p:sp>
        <p:nvSpPr>
          <p:cNvPr id="14" name="TextBox 13"/>
          <p:cNvSpPr txBox="1"/>
          <p:nvPr/>
        </p:nvSpPr>
        <p:spPr>
          <a:xfrm>
            <a:off x="1866790" y="-35822"/>
            <a:ext cx="5412778" cy="707886"/>
          </a:xfrm>
          <a:prstGeom prst="rect">
            <a:avLst/>
          </a:prstGeom>
          <a:solidFill>
            <a:srgbClr val="7F7F7F">
              <a:alpha val="69804"/>
            </a:srgbClr>
          </a:solidFill>
        </p:spPr>
        <p:txBody>
          <a:bodyPr wrap="square" rtlCol="0">
            <a:spAutoFit/>
          </a:bodyPr>
          <a:lstStyle/>
          <a:p>
            <a:pPr algn="ctr"/>
            <a:r>
              <a:rPr lang="en-US" sz="4000" b="1" dirty="0" smtClean="0">
                <a:effectLst>
                  <a:outerShdw blurRad="38100" dist="38100" dir="2700000" algn="tl">
                    <a:srgbClr val="000000">
                      <a:alpha val="43137"/>
                    </a:srgbClr>
                  </a:outerShdw>
                </a:effectLst>
                <a:cs typeface="Tahoma" pitchFamily="34" charset="0"/>
              </a:rPr>
              <a:t>When streams go wild</a:t>
            </a:r>
            <a:endParaRPr lang="en-US" sz="4000" b="1" dirty="0">
              <a:effectLst>
                <a:outerShdw blurRad="38100" dist="38100" dir="2700000" algn="tl">
                  <a:srgbClr val="000000">
                    <a:alpha val="43137"/>
                  </a:srgbClr>
                </a:outerShdw>
              </a:effectLst>
              <a:cs typeface="Tahoma" pitchFamily="34" charset="0"/>
            </a:endParaRPr>
          </a:p>
        </p:txBody>
      </p:sp>
      <p:sp>
        <p:nvSpPr>
          <p:cNvPr id="15" name="Rectangle 2"/>
          <p:cNvSpPr txBox="1">
            <a:spLocks noChangeArrowheads="1"/>
          </p:cNvSpPr>
          <p:nvPr/>
        </p:nvSpPr>
        <p:spPr>
          <a:xfrm>
            <a:off x="770702" y="6270491"/>
            <a:ext cx="7798525" cy="548322"/>
          </a:xfrm>
          <a:prstGeom prst="rect">
            <a:avLst/>
          </a:prstGeom>
          <a:solidFill>
            <a:srgbClr val="F2F2F2">
              <a:alpha val="80000"/>
            </a:srgbClr>
          </a:solidFill>
        </p:spPr>
        <p:txBody>
          <a:bodyPr>
            <a:normAutofit fontScale="97500"/>
          </a:bodyPr>
          <a:lstStyle/>
          <a:p>
            <a:pPr marL="0" marR="0" lvl="0" indent="0" algn="ctr" defTabSz="101917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In Vermont, most flood damage is caused by </a:t>
            </a:r>
            <a:r>
              <a:rPr lang="en-US" sz="2400" b="1" dirty="0" smtClean="0">
                <a:latin typeface="+mj-lt"/>
                <a:ea typeface="+mj-ea"/>
                <a:cs typeface="+mj-cs"/>
              </a:rPr>
              <a:t>f</a:t>
            </a:r>
            <a:r>
              <a:rPr kumimoji="0" lang="en-US" sz="2400" b="1" i="0" u="none" strike="noStrike" kern="1200" cap="none" spc="0" normalizeH="0" baseline="0" noProof="0" dirty="0" err="1" smtClean="0">
                <a:ln>
                  <a:noFill/>
                </a:ln>
                <a:solidFill>
                  <a:schemeClr val="tx1"/>
                </a:solidFill>
                <a:effectLst/>
                <a:uLnTx/>
                <a:uFillTx/>
                <a:latin typeface="+mj-lt"/>
                <a:ea typeface="+mj-ea"/>
                <a:cs typeface="+mj-cs"/>
              </a:rPr>
              <a:t>luvial</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r>
              <a:rPr lang="en-US" sz="2400" b="1" dirty="0" smtClean="0">
                <a:latin typeface="+mj-lt"/>
                <a:ea typeface="+mj-ea"/>
                <a:cs typeface="+mj-cs"/>
              </a:rPr>
              <a:t>e</a:t>
            </a:r>
            <a:r>
              <a:rPr kumimoji="0" lang="en-US" sz="2400" b="1" i="0" u="none" strike="noStrike" kern="1200" cap="none" spc="0" normalizeH="0" baseline="0" noProof="0" dirty="0" err="1" smtClean="0">
                <a:ln>
                  <a:noFill/>
                </a:ln>
                <a:solidFill>
                  <a:schemeClr val="tx1"/>
                </a:solidFill>
                <a:effectLst/>
                <a:uLnTx/>
                <a:uFillTx/>
                <a:latin typeface="+mj-lt"/>
                <a:ea typeface="+mj-ea"/>
                <a:cs typeface="+mj-cs"/>
              </a:rPr>
              <a:t>rosion</a:t>
            </a:r>
            <a:endParaRPr kumimoji="0" lang="en-US" sz="2400" b="1"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blip>
          <a:srcRect l="5056" t="18731" r="74362" b="38154"/>
          <a:stretch>
            <a:fillRect/>
          </a:stretch>
        </p:blipFill>
        <p:spPr bwMode="auto">
          <a:xfrm>
            <a:off x="1628383" y="3018772"/>
            <a:ext cx="1828801" cy="2658188"/>
          </a:xfrm>
          <a:prstGeom prst="rect">
            <a:avLst/>
          </a:prstGeom>
          <a:noFill/>
        </p:spPr>
      </p:pic>
      <p:sp>
        <p:nvSpPr>
          <p:cNvPr id="11" name="Rectangle 10"/>
          <p:cNvSpPr/>
          <p:nvPr/>
        </p:nvSpPr>
        <p:spPr>
          <a:xfrm>
            <a:off x="4496844" y="2116898"/>
            <a:ext cx="175364" cy="323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1271" y="5248404"/>
            <a:ext cx="739036"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blip>
          <a:srcRect l="78892" t="18606" r="7541" b="34806"/>
          <a:stretch>
            <a:fillRect/>
          </a:stretch>
        </p:blipFill>
        <p:spPr bwMode="auto">
          <a:xfrm>
            <a:off x="6187857" y="2404996"/>
            <a:ext cx="901874" cy="2148911"/>
          </a:xfrm>
          <a:prstGeom prst="rect">
            <a:avLst/>
          </a:prstGeom>
          <a:noFill/>
        </p:spPr>
      </p:pic>
      <p:sp>
        <p:nvSpPr>
          <p:cNvPr id="18" name="Rectangle 17"/>
          <p:cNvSpPr/>
          <p:nvPr/>
        </p:nvSpPr>
        <p:spPr>
          <a:xfrm>
            <a:off x="3231716" y="3720229"/>
            <a:ext cx="2655517" cy="76408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319397" y="3820438"/>
            <a:ext cx="2480154" cy="265134"/>
          </a:xfrm>
          <a:custGeom>
            <a:avLst/>
            <a:gdLst>
              <a:gd name="connsiteX0" fmla="*/ 0 w 2705622"/>
              <a:gd name="connsiteY0" fmla="*/ 12526 h 290187"/>
              <a:gd name="connsiteX1" fmla="*/ 1365337 w 2705622"/>
              <a:gd name="connsiteY1" fmla="*/ 288099 h 290187"/>
              <a:gd name="connsiteX2" fmla="*/ 2705622 w 2705622"/>
              <a:gd name="connsiteY2" fmla="*/ 0 h 290187"/>
            </a:gdLst>
            <a:ahLst/>
            <a:cxnLst>
              <a:cxn ang="0">
                <a:pos x="connsiteX0" y="connsiteY0"/>
              </a:cxn>
              <a:cxn ang="0">
                <a:pos x="connsiteX1" y="connsiteY1"/>
              </a:cxn>
              <a:cxn ang="0">
                <a:pos x="connsiteX2" y="connsiteY2"/>
              </a:cxn>
            </a:cxnLst>
            <a:rect l="l" t="t" r="r" b="b"/>
            <a:pathLst>
              <a:path w="2705622" h="290187">
                <a:moveTo>
                  <a:pt x="0" y="12526"/>
                </a:moveTo>
                <a:cubicBezTo>
                  <a:pt x="457200" y="151356"/>
                  <a:pt x="914400" y="290187"/>
                  <a:pt x="1365337" y="288099"/>
                </a:cubicBezTo>
                <a:cubicBezTo>
                  <a:pt x="1816274" y="286011"/>
                  <a:pt x="2260948" y="143005"/>
                  <a:pt x="2705622" y="0"/>
                </a:cubicBezTo>
              </a:path>
            </a:pathLst>
          </a:custGeom>
          <a:ln w="38100">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rot="20864448">
            <a:off x="4511458" y="3972835"/>
            <a:ext cx="1488507" cy="369332"/>
          </a:xfrm>
          <a:prstGeom prst="rect">
            <a:avLst/>
          </a:prstGeom>
          <a:noFill/>
        </p:spPr>
        <p:txBody>
          <a:bodyPr wrap="square" rtlCol="0">
            <a:spAutoFit/>
          </a:bodyPr>
          <a:lstStyle/>
          <a:p>
            <a:r>
              <a:rPr lang="en-US" b="1" dirty="0" smtClean="0">
                <a:solidFill>
                  <a:srgbClr val="C00000"/>
                </a:solidFill>
              </a:rPr>
              <a:t> </a:t>
            </a:r>
            <a:r>
              <a:rPr lang="en-US" b="1" u="sng" dirty="0" smtClean="0">
                <a:solidFill>
                  <a:srgbClr val="0000FF"/>
                </a:solidFill>
              </a:rPr>
              <a:t>Aggradation</a:t>
            </a:r>
            <a:endParaRPr lang="en-US" b="1" u="sng" dirty="0">
              <a:solidFill>
                <a:srgbClr val="0000FF"/>
              </a:solidFill>
            </a:endParaRPr>
          </a:p>
        </p:txBody>
      </p:sp>
      <p:sp>
        <p:nvSpPr>
          <p:cNvPr id="46" name="TextBox 45"/>
          <p:cNvSpPr txBox="1"/>
          <p:nvPr/>
        </p:nvSpPr>
        <p:spPr>
          <a:xfrm rot="623510">
            <a:off x="3258856" y="4010414"/>
            <a:ext cx="1363248" cy="369332"/>
          </a:xfrm>
          <a:prstGeom prst="rect">
            <a:avLst/>
          </a:prstGeom>
          <a:noFill/>
        </p:spPr>
        <p:txBody>
          <a:bodyPr wrap="square" rtlCol="0">
            <a:spAutoFit/>
          </a:bodyPr>
          <a:lstStyle/>
          <a:p>
            <a:r>
              <a:rPr lang="en-US" b="1" dirty="0" smtClean="0">
                <a:solidFill>
                  <a:srgbClr val="C00000"/>
                </a:solidFill>
              </a:rPr>
              <a:t>Degradation    </a:t>
            </a:r>
            <a:endParaRPr lang="en-US" b="1" dirty="0">
              <a:solidFill>
                <a:srgbClr val="0000FF"/>
              </a:solidFill>
            </a:endParaRPr>
          </a:p>
        </p:txBody>
      </p:sp>
      <p:sp>
        <p:nvSpPr>
          <p:cNvPr id="49" name="Down Arrow 48"/>
          <p:cNvSpPr/>
          <p:nvPr/>
        </p:nvSpPr>
        <p:spPr>
          <a:xfrm rot="-1080000">
            <a:off x="4759890" y="2655517"/>
            <a:ext cx="200416" cy="1315232"/>
          </a:xfrm>
          <a:prstGeom prst="down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rot="-540000">
            <a:off x="701459" y="1533692"/>
            <a:ext cx="7803714" cy="1259611"/>
            <a:chOff x="701459" y="1208016"/>
            <a:chExt cx="7803714" cy="1259611"/>
          </a:xfrm>
        </p:grpSpPr>
        <p:sp>
          <p:nvSpPr>
            <p:cNvPr id="17" name="Rectangle 16"/>
            <p:cNvSpPr/>
            <p:nvPr/>
          </p:nvSpPr>
          <p:spPr>
            <a:xfrm>
              <a:off x="701459" y="1791221"/>
              <a:ext cx="7791188" cy="59081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5390910" y="1208016"/>
              <a:ext cx="2320872"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smtClean="0"/>
                <a:t>Stream Power</a:t>
              </a:r>
              <a:endParaRPr lang="en-US" sz="2400" b="1" dirty="0">
                <a:solidFill>
                  <a:schemeClr val="tx1"/>
                </a:solidFill>
              </a:endParaRPr>
            </a:p>
          </p:txBody>
        </p:sp>
        <p:sp>
          <p:nvSpPr>
            <p:cNvPr id="10" name="TextBox 9"/>
            <p:cNvSpPr txBox="1"/>
            <p:nvPr/>
          </p:nvSpPr>
          <p:spPr>
            <a:xfrm>
              <a:off x="4674297" y="1793308"/>
              <a:ext cx="3830876" cy="625812"/>
            </a:xfrm>
            <a:prstGeom prst="rect">
              <a:avLst/>
            </a:prstGeom>
            <a:noFill/>
          </p:spPr>
          <p:txBody>
            <a:bodyPr wrap="square" rtlCol="0">
              <a:spAutoFit/>
            </a:bodyPr>
            <a:lstStyle/>
            <a:p>
              <a:pPr algn="ctr">
                <a:lnSpc>
                  <a:spcPts val="2000"/>
                </a:lnSpc>
              </a:pPr>
              <a:r>
                <a:rPr lang="en-US" sz="2000" b="1" dirty="0" smtClean="0"/>
                <a:t>Stream Slope</a:t>
              </a:r>
            </a:p>
            <a:p>
              <a:r>
                <a:rPr lang="en-US" dirty="0" smtClean="0"/>
                <a:t> Flat  </a:t>
              </a:r>
              <a:r>
                <a:rPr lang="en-US" dirty="0" smtClean="0">
                  <a:sym typeface="Wingdings" pitchFamily="2" charset="2"/>
                </a:rPr>
                <a:t>                                                  Steep</a:t>
              </a:r>
              <a:endParaRPr lang="en-US" dirty="0"/>
            </a:p>
          </p:txBody>
        </p:sp>
        <p:sp>
          <p:nvSpPr>
            <p:cNvPr id="8" name="Text Box 6"/>
            <p:cNvSpPr txBox="1">
              <a:spLocks noChangeArrowheads="1"/>
            </p:cNvSpPr>
            <p:nvPr/>
          </p:nvSpPr>
          <p:spPr bwMode="auto">
            <a:xfrm>
              <a:off x="1474116" y="1208016"/>
              <a:ext cx="2308746"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a:solidFill>
                    <a:schemeClr val="tx1"/>
                  </a:solidFill>
                </a:rPr>
                <a:t>Sediment Load</a:t>
              </a:r>
            </a:p>
          </p:txBody>
        </p:sp>
        <p:cxnSp>
          <p:nvCxnSpPr>
            <p:cNvPr id="24" name="Straight Arrow Connector 23"/>
            <p:cNvCxnSpPr/>
            <p:nvPr/>
          </p:nvCxnSpPr>
          <p:spPr>
            <a:xfrm flipV="1">
              <a:off x="5210826" y="2242158"/>
              <a:ext cx="2605415" cy="12526"/>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459" y="1766168"/>
              <a:ext cx="3782860" cy="677108"/>
            </a:xfrm>
            <a:prstGeom prst="rect">
              <a:avLst/>
            </a:prstGeom>
            <a:noFill/>
          </p:spPr>
          <p:txBody>
            <a:bodyPr wrap="square" rtlCol="0">
              <a:spAutoFit/>
            </a:bodyPr>
            <a:lstStyle/>
            <a:p>
              <a:pPr algn="ctr"/>
              <a:r>
                <a:rPr lang="en-US" sz="2000" b="1" dirty="0" smtClean="0"/>
                <a:t>Sediment Size</a:t>
              </a:r>
            </a:p>
            <a:p>
              <a:r>
                <a:rPr lang="en-US" dirty="0" smtClean="0"/>
                <a:t>Coarse  </a:t>
              </a:r>
              <a:r>
                <a:rPr lang="en-US" dirty="0" smtClean="0">
                  <a:sym typeface="Wingdings" pitchFamily="2" charset="2"/>
                </a:rPr>
                <a:t>                                              Fine</a:t>
              </a:r>
              <a:endParaRPr lang="en-US" dirty="0"/>
            </a:p>
          </p:txBody>
        </p:sp>
        <p:cxnSp>
          <p:nvCxnSpPr>
            <p:cNvPr id="31" name="Straight Arrow Connector 30"/>
            <p:cNvCxnSpPr/>
            <p:nvPr/>
          </p:nvCxnSpPr>
          <p:spPr>
            <a:xfrm flipV="1">
              <a:off x="1517737" y="2254684"/>
              <a:ext cx="2315227" cy="2088"/>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Flowchart: Connector 49"/>
            <p:cNvSpPr/>
            <p:nvPr/>
          </p:nvSpPr>
          <p:spPr>
            <a:xfrm>
              <a:off x="4434214" y="2104373"/>
              <a:ext cx="288098" cy="363254"/>
            </a:xfrm>
            <a:prstGeom prst="flowChartConnector">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1252603" y="5486399"/>
            <a:ext cx="2530258" cy="707886"/>
          </a:xfrm>
          <a:prstGeom prst="rect">
            <a:avLst/>
          </a:prstGeom>
          <a:noFill/>
        </p:spPr>
        <p:txBody>
          <a:bodyPr wrap="square" rtlCol="0">
            <a:spAutoFit/>
          </a:bodyPr>
          <a:lstStyle/>
          <a:p>
            <a:pPr algn="ctr"/>
            <a:r>
              <a:rPr lang="en-US" sz="2000" b="1" dirty="0" smtClean="0"/>
              <a:t>Sediment Supply</a:t>
            </a:r>
          </a:p>
          <a:p>
            <a:pPr algn="ctr"/>
            <a:r>
              <a:rPr lang="en-US" sz="2000" b="1" dirty="0" smtClean="0"/>
              <a:t>(Volume)</a:t>
            </a:r>
            <a:endParaRPr lang="en-US" sz="2000" b="1" dirty="0"/>
          </a:p>
        </p:txBody>
      </p:sp>
      <p:sp>
        <p:nvSpPr>
          <p:cNvPr id="22" name="TextBox 21"/>
          <p:cNvSpPr txBox="1"/>
          <p:nvPr/>
        </p:nvSpPr>
        <p:spPr>
          <a:xfrm>
            <a:off x="5475953" y="5486399"/>
            <a:ext cx="2530258" cy="400110"/>
          </a:xfrm>
          <a:prstGeom prst="rect">
            <a:avLst/>
          </a:prstGeom>
          <a:noFill/>
        </p:spPr>
        <p:txBody>
          <a:bodyPr wrap="square" rtlCol="0">
            <a:spAutoFit/>
          </a:bodyPr>
          <a:lstStyle/>
          <a:p>
            <a:pPr algn="ctr"/>
            <a:r>
              <a:rPr lang="en-US" sz="2000" b="1" dirty="0" smtClean="0"/>
              <a:t>Discharge</a:t>
            </a:r>
          </a:p>
        </p:txBody>
      </p:sp>
      <p:cxnSp>
        <p:nvCxnSpPr>
          <p:cNvPr id="25" name="Straight Arrow Connector 24"/>
          <p:cNvCxnSpPr/>
          <p:nvPr/>
        </p:nvCxnSpPr>
        <p:spPr>
          <a:xfrm rot="5400000">
            <a:off x="1296443" y="4377846"/>
            <a:ext cx="789140"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8099"/>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Road construction &gt;  ↑ Sediment Supply &gt;&gt;&gt; Aggradation</a:t>
            </a:r>
            <a:endParaRPr lang="en-US" sz="2800" b="1" dirty="0">
              <a:effectLst>
                <a:outerShdw blurRad="38100" dist="38100" dir="2700000" algn="tl">
                  <a:srgbClr val="000000">
                    <a:alpha val="43137"/>
                  </a:srgbClr>
                </a:outerShdw>
              </a:effectLst>
            </a:endParaRPr>
          </a:p>
        </p:txBody>
      </p:sp>
      <p:grpSp>
        <p:nvGrpSpPr>
          <p:cNvPr id="29" name="Group 28"/>
          <p:cNvGrpSpPr/>
          <p:nvPr/>
        </p:nvGrpSpPr>
        <p:grpSpPr>
          <a:xfrm>
            <a:off x="71413" y="72570"/>
            <a:ext cx="8985503" cy="6739127"/>
            <a:chOff x="71413" y="72570"/>
            <a:chExt cx="8985503" cy="6739127"/>
          </a:xfrm>
        </p:grpSpPr>
        <p:pic>
          <p:nvPicPr>
            <p:cNvPr id="30722" name="Picture 2" descr="http://3.bp.blogspot.com/-ePQkdCxcaiY/TZtDJMjdAbI/AAAAAAAADz8/N6smWD6pEDc/s1600/Stream_crossing.jpg"/>
            <p:cNvPicPr>
              <a:picLocks noChangeAspect="1" noChangeArrowheads="1"/>
            </p:cNvPicPr>
            <p:nvPr/>
          </p:nvPicPr>
          <p:blipFill>
            <a:blip r:embed="rId4"/>
            <a:srcRect/>
            <a:stretch>
              <a:fillRect/>
            </a:stretch>
          </p:blipFill>
          <p:spPr bwMode="auto">
            <a:xfrm>
              <a:off x="71413" y="72570"/>
              <a:ext cx="8985503" cy="6739127"/>
            </a:xfrm>
            <a:prstGeom prst="rect">
              <a:avLst/>
            </a:prstGeom>
            <a:noFill/>
          </p:spPr>
        </p:pic>
        <p:sp>
          <p:nvSpPr>
            <p:cNvPr id="28" name="TextBox 27"/>
            <p:cNvSpPr txBox="1"/>
            <p:nvPr/>
          </p:nvSpPr>
          <p:spPr>
            <a:xfrm>
              <a:off x="319314" y="304800"/>
              <a:ext cx="8302171" cy="1015663"/>
            </a:xfrm>
            <a:prstGeom prst="rect">
              <a:avLst/>
            </a:prstGeom>
            <a:noFill/>
          </p:spPr>
          <p:txBody>
            <a:bodyPr wrap="square" rtlCol="0">
              <a:spAutoFit/>
            </a:bodyPr>
            <a:lstStyle/>
            <a:p>
              <a:r>
                <a:rPr lang="en-US" sz="3600" b="1" dirty="0" smtClean="0"/>
                <a:t>Road Construction</a:t>
              </a:r>
            </a:p>
            <a:p>
              <a:r>
                <a:rPr lang="en-US" sz="2400" b="1" dirty="0" smtClean="0"/>
                <a:t>(assume no change in stream power)</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9"/>
                                        </p:tgtEl>
                                      </p:cBhvr>
                                    </p:animEffect>
                                    <p:set>
                                      <p:cBhvr>
                                        <p:cTn id="7"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blip>
          <a:srcRect l="5056" t="19322" r="74362" b="38154"/>
          <a:stretch>
            <a:fillRect/>
          </a:stretch>
        </p:blipFill>
        <p:spPr bwMode="auto">
          <a:xfrm>
            <a:off x="2129425" y="2530257"/>
            <a:ext cx="821319" cy="1177447"/>
          </a:xfrm>
          <a:prstGeom prst="rect">
            <a:avLst/>
          </a:prstGeom>
          <a:noFill/>
        </p:spPr>
      </p:pic>
      <p:sp>
        <p:nvSpPr>
          <p:cNvPr id="11" name="Rectangle 10"/>
          <p:cNvSpPr/>
          <p:nvPr/>
        </p:nvSpPr>
        <p:spPr>
          <a:xfrm>
            <a:off x="4496844" y="2242158"/>
            <a:ext cx="175364" cy="323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21271" y="5373664"/>
            <a:ext cx="739036" cy="338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http://ars.els-cdn.com/content/image/1-s2.0-S0169555X11005241-gr1.jpg"/>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blip>
          <a:srcRect l="78892" t="18606" r="7541" b="34806"/>
          <a:stretch>
            <a:fillRect/>
          </a:stretch>
        </p:blipFill>
        <p:spPr bwMode="auto">
          <a:xfrm>
            <a:off x="6150279" y="3156556"/>
            <a:ext cx="901874" cy="2148911"/>
          </a:xfrm>
          <a:prstGeom prst="rect">
            <a:avLst/>
          </a:prstGeom>
          <a:noFill/>
        </p:spPr>
      </p:pic>
      <p:sp>
        <p:nvSpPr>
          <p:cNvPr id="18" name="Rectangle 17"/>
          <p:cNvSpPr/>
          <p:nvPr/>
        </p:nvSpPr>
        <p:spPr>
          <a:xfrm>
            <a:off x="3231716" y="3845489"/>
            <a:ext cx="2655517" cy="76408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319397" y="3945698"/>
            <a:ext cx="2480154" cy="265134"/>
          </a:xfrm>
          <a:custGeom>
            <a:avLst/>
            <a:gdLst>
              <a:gd name="connsiteX0" fmla="*/ 0 w 2705622"/>
              <a:gd name="connsiteY0" fmla="*/ 12526 h 290187"/>
              <a:gd name="connsiteX1" fmla="*/ 1365337 w 2705622"/>
              <a:gd name="connsiteY1" fmla="*/ 288099 h 290187"/>
              <a:gd name="connsiteX2" fmla="*/ 2705622 w 2705622"/>
              <a:gd name="connsiteY2" fmla="*/ 0 h 290187"/>
            </a:gdLst>
            <a:ahLst/>
            <a:cxnLst>
              <a:cxn ang="0">
                <a:pos x="connsiteX0" y="connsiteY0"/>
              </a:cxn>
              <a:cxn ang="0">
                <a:pos x="connsiteX1" y="connsiteY1"/>
              </a:cxn>
              <a:cxn ang="0">
                <a:pos x="connsiteX2" y="connsiteY2"/>
              </a:cxn>
            </a:cxnLst>
            <a:rect l="l" t="t" r="r" b="b"/>
            <a:pathLst>
              <a:path w="2705622" h="290187">
                <a:moveTo>
                  <a:pt x="0" y="12526"/>
                </a:moveTo>
                <a:cubicBezTo>
                  <a:pt x="457200" y="151356"/>
                  <a:pt x="914400" y="290187"/>
                  <a:pt x="1365337" y="288099"/>
                </a:cubicBezTo>
                <a:cubicBezTo>
                  <a:pt x="1816274" y="286011"/>
                  <a:pt x="2260948" y="143005"/>
                  <a:pt x="2705622" y="0"/>
                </a:cubicBezTo>
              </a:path>
            </a:pathLst>
          </a:custGeom>
          <a:ln w="38100">
            <a:solidFill>
              <a:srgbClr val="7030A0"/>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rot="20864448">
            <a:off x="4511458" y="4098095"/>
            <a:ext cx="1488507" cy="369332"/>
          </a:xfrm>
          <a:prstGeom prst="rect">
            <a:avLst/>
          </a:prstGeom>
          <a:noFill/>
        </p:spPr>
        <p:txBody>
          <a:bodyPr wrap="square" rtlCol="0">
            <a:spAutoFit/>
          </a:bodyPr>
          <a:lstStyle/>
          <a:p>
            <a:r>
              <a:rPr lang="en-US" b="1" dirty="0" smtClean="0">
                <a:solidFill>
                  <a:srgbClr val="C00000"/>
                </a:solidFill>
              </a:rPr>
              <a:t> </a:t>
            </a:r>
            <a:r>
              <a:rPr lang="en-US" b="1" dirty="0" smtClean="0">
                <a:solidFill>
                  <a:srgbClr val="0000FF"/>
                </a:solidFill>
              </a:rPr>
              <a:t>Aggradation</a:t>
            </a:r>
            <a:endParaRPr lang="en-US" b="1" dirty="0">
              <a:solidFill>
                <a:srgbClr val="0000FF"/>
              </a:solidFill>
            </a:endParaRPr>
          </a:p>
        </p:txBody>
      </p:sp>
      <p:sp>
        <p:nvSpPr>
          <p:cNvPr id="46" name="TextBox 45"/>
          <p:cNvSpPr txBox="1"/>
          <p:nvPr/>
        </p:nvSpPr>
        <p:spPr>
          <a:xfrm rot="623510">
            <a:off x="3258856" y="4135674"/>
            <a:ext cx="1363248" cy="369332"/>
          </a:xfrm>
          <a:prstGeom prst="rect">
            <a:avLst/>
          </a:prstGeom>
          <a:noFill/>
        </p:spPr>
        <p:txBody>
          <a:bodyPr wrap="square" rtlCol="0">
            <a:spAutoFit/>
          </a:bodyPr>
          <a:lstStyle/>
          <a:p>
            <a:r>
              <a:rPr lang="en-US" b="1" u="sng" dirty="0" smtClean="0">
                <a:solidFill>
                  <a:srgbClr val="C00000"/>
                </a:solidFill>
              </a:rPr>
              <a:t>Degradation</a:t>
            </a:r>
            <a:r>
              <a:rPr lang="en-US" b="1" dirty="0" smtClean="0">
                <a:solidFill>
                  <a:srgbClr val="C00000"/>
                </a:solidFill>
              </a:rPr>
              <a:t>    </a:t>
            </a:r>
            <a:endParaRPr lang="en-US" b="1" dirty="0">
              <a:solidFill>
                <a:srgbClr val="0000FF"/>
              </a:solidFill>
            </a:endParaRPr>
          </a:p>
        </p:txBody>
      </p:sp>
      <p:sp>
        <p:nvSpPr>
          <p:cNvPr id="56" name="TextBox 55"/>
          <p:cNvSpPr txBox="1"/>
          <p:nvPr/>
        </p:nvSpPr>
        <p:spPr>
          <a:xfrm>
            <a:off x="1252603" y="5336087"/>
            <a:ext cx="2530258" cy="707886"/>
          </a:xfrm>
          <a:prstGeom prst="rect">
            <a:avLst/>
          </a:prstGeom>
          <a:noFill/>
        </p:spPr>
        <p:txBody>
          <a:bodyPr wrap="square" rtlCol="0">
            <a:spAutoFit/>
          </a:bodyPr>
          <a:lstStyle/>
          <a:p>
            <a:pPr algn="ctr"/>
            <a:r>
              <a:rPr lang="en-US" sz="2000" b="1" dirty="0" smtClean="0"/>
              <a:t>Sediment Supply</a:t>
            </a:r>
          </a:p>
          <a:p>
            <a:pPr algn="ctr"/>
            <a:r>
              <a:rPr lang="en-US" sz="2000" b="1" dirty="0" smtClean="0"/>
              <a:t>(Volume)</a:t>
            </a:r>
            <a:endParaRPr lang="en-US" sz="2000" b="1" dirty="0"/>
          </a:p>
        </p:txBody>
      </p:sp>
      <p:sp>
        <p:nvSpPr>
          <p:cNvPr id="57" name="TextBox 56"/>
          <p:cNvSpPr txBox="1"/>
          <p:nvPr/>
        </p:nvSpPr>
        <p:spPr>
          <a:xfrm>
            <a:off x="5450901" y="5338175"/>
            <a:ext cx="2530258" cy="400110"/>
          </a:xfrm>
          <a:prstGeom prst="rect">
            <a:avLst/>
          </a:prstGeom>
          <a:noFill/>
        </p:spPr>
        <p:txBody>
          <a:bodyPr wrap="square" rtlCol="0">
            <a:spAutoFit/>
          </a:bodyPr>
          <a:lstStyle/>
          <a:p>
            <a:pPr algn="ctr"/>
            <a:r>
              <a:rPr lang="en-US" sz="2000" b="1" dirty="0" smtClean="0"/>
              <a:t>Discharge</a:t>
            </a:r>
          </a:p>
        </p:txBody>
      </p:sp>
      <p:sp>
        <p:nvSpPr>
          <p:cNvPr id="60" name="Down Arrow 59"/>
          <p:cNvSpPr/>
          <p:nvPr/>
        </p:nvSpPr>
        <p:spPr>
          <a:xfrm rot="840000">
            <a:off x="4233798" y="2768251"/>
            <a:ext cx="200416" cy="1315232"/>
          </a:xfrm>
          <a:prstGeom prst="down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rot="540000">
            <a:off x="701459" y="1658952"/>
            <a:ext cx="7803714" cy="1259611"/>
            <a:chOff x="701459" y="1208016"/>
            <a:chExt cx="7803714" cy="1259611"/>
          </a:xfrm>
        </p:grpSpPr>
        <p:sp>
          <p:nvSpPr>
            <p:cNvPr id="17" name="Rectangle 16"/>
            <p:cNvSpPr/>
            <p:nvPr/>
          </p:nvSpPr>
          <p:spPr>
            <a:xfrm>
              <a:off x="701459" y="1791221"/>
              <a:ext cx="7791188" cy="59081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5353332" y="1208016"/>
              <a:ext cx="2320872"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smtClean="0"/>
                <a:t>Stream Power</a:t>
              </a:r>
              <a:endParaRPr lang="en-US" sz="2400" b="1" dirty="0">
                <a:solidFill>
                  <a:schemeClr val="tx1"/>
                </a:solidFill>
              </a:endParaRPr>
            </a:p>
          </p:txBody>
        </p:sp>
        <p:sp>
          <p:nvSpPr>
            <p:cNvPr id="10" name="TextBox 9"/>
            <p:cNvSpPr txBox="1"/>
            <p:nvPr/>
          </p:nvSpPr>
          <p:spPr>
            <a:xfrm>
              <a:off x="4674297" y="1793308"/>
              <a:ext cx="3830876" cy="625812"/>
            </a:xfrm>
            <a:prstGeom prst="rect">
              <a:avLst/>
            </a:prstGeom>
            <a:noFill/>
          </p:spPr>
          <p:txBody>
            <a:bodyPr wrap="square" rtlCol="0">
              <a:spAutoFit/>
            </a:bodyPr>
            <a:lstStyle/>
            <a:p>
              <a:pPr algn="ctr">
                <a:lnSpc>
                  <a:spcPts val="2000"/>
                </a:lnSpc>
              </a:pPr>
              <a:r>
                <a:rPr lang="en-US" sz="2000" b="1" dirty="0" smtClean="0"/>
                <a:t>Stream Slope</a:t>
              </a:r>
            </a:p>
            <a:p>
              <a:r>
                <a:rPr lang="en-US" dirty="0" smtClean="0"/>
                <a:t> Flat  </a:t>
              </a:r>
              <a:r>
                <a:rPr lang="en-US" dirty="0" smtClean="0">
                  <a:sym typeface="Wingdings" pitchFamily="2" charset="2"/>
                </a:rPr>
                <a:t>                                                  Steep</a:t>
              </a:r>
              <a:endParaRPr lang="en-US" dirty="0"/>
            </a:p>
          </p:txBody>
        </p:sp>
        <p:sp>
          <p:nvSpPr>
            <p:cNvPr id="8" name="Text Box 6"/>
            <p:cNvSpPr txBox="1">
              <a:spLocks noChangeArrowheads="1"/>
            </p:cNvSpPr>
            <p:nvPr/>
          </p:nvSpPr>
          <p:spPr bwMode="auto">
            <a:xfrm>
              <a:off x="1436538" y="1208016"/>
              <a:ext cx="2308746" cy="461653"/>
            </a:xfrm>
            <a:prstGeom prst="rect">
              <a:avLst/>
            </a:prstGeom>
            <a:noFill/>
            <a:ln w="9525" algn="ctr">
              <a:noFill/>
              <a:miter lim="800000"/>
              <a:headEnd/>
              <a:tailEnd/>
            </a:ln>
          </p:spPr>
          <p:txBody>
            <a:bodyPr wrap="square" lIns="91429" tIns="45714" rIns="91429" bIns="45714">
              <a:spAutoFit/>
            </a:bodyPr>
            <a:lstStyle/>
            <a:p>
              <a:pPr algn="ctr" defTabSz="914608">
                <a:spcBef>
                  <a:spcPct val="50000"/>
                </a:spcBef>
              </a:pPr>
              <a:r>
                <a:rPr lang="en-US" sz="2400" b="1" dirty="0">
                  <a:solidFill>
                    <a:schemeClr val="tx1"/>
                  </a:solidFill>
                </a:rPr>
                <a:t>Sediment Load</a:t>
              </a:r>
            </a:p>
          </p:txBody>
        </p:sp>
        <p:cxnSp>
          <p:nvCxnSpPr>
            <p:cNvPr id="24" name="Straight Arrow Connector 23"/>
            <p:cNvCxnSpPr/>
            <p:nvPr/>
          </p:nvCxnSpPr>
          <p:spPr>
            <a:xfrm flipV="1">
              <a:off x="5210826" y="2242158"/>
              <a:ext cx="2605415" cy="12526"/>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459" y="1766168"/>
              <a:ext cx="3782860" cy="677108"/>
            </a:xfrm>
            <a:prstGeom prst="rect">
              <a:avLst/>
            </a:prstGeom>
            <a:noFill/>
          </p:spPr>
          <p:txBody>
            <a:bodyPr wrap="square" rtlCol="0">
              <a:spAutoFit/>
            </a:bodyPr>
            <a:lstStyle/>
            <a:p>
              <a:pPr algn="ctr"/>
              <a:r>
                <a:rPr lang="en-US" sz="2000" b="1" dirty="0" smtClean="0"/>
                <a:t>Sediment Size</a:t>
              </a:r>
            </a:p>
            <a:p>
              <a:r>
                <a:rPr lang="en-US" dirty="0" smtClean="0"/>
                <a:t>Coarse  </a:t>
              </a:r>
              <a:r>
                <a:rPr lang="en-US" dirty="0" smtClean="0">
                  <a:sym typeface="Wingdings" pitchFamily="2" charset="2"/>
                </a:rPr>
                <a:t>                                              Fine</a:t>
              </a:r>
              <a:endParaRPr lang="en-US" dirty="0"/>
            </a:p>
          </p:txBody>
        </p:sp>
        <p:cxnSp>
          <p:nvCxnSpPr>
            <p:cNvPr id="31" name="Straight Arrow Connector 30"/>
            <p:cNvCxnSpPr/>
            <p:nvPr/>
          </p:nvCxnSpPr>
          <p:spPr>
            <a:xfrm flipV="1">
              <a:off x="1517737" y="2254684"/>
              <a:ext cx="2315227" cy="2088"/>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Flowchart: Connector 49"/>
            <p:cNvSpPr/>
            <p:nvPr/>
          </p:nvSpPr>
          <p:spPr>
            <a:xfrm>
              <a:off x="4434214" y="2104373"/>
              <a:ext cx="288098" cy="363254"/>
            </a:xfrm>
            <a:prstGeom prst="flowChartConnector">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rot="16200000" flipV="1">
            <a:off x="1703540" y="3319396"/>
            <a:ext cx="677199" cy="79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0" y="459549"/>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Upstream Dam &gt;  ↓ Sediment Supply &gt;&gt;&gt; Degradation</a:t>
            </a:r>
            <a:endParaRPr lang="en-US" sz="2800" b="1" dirty="0">
              <a:effectLst>
                <a:outerShdw blurRad="38100" dist="38100" dir="2700000" algn="tl">
                  <a:srgbClr val="000000">
                    <a:alpha val="43137"/>
                  </a:srgbClr>
                </a:outerShdw>
              </a:effectLst>
            </a:endParaRPr>
          </a:p>
        </p:txBody>
      </p:sp>
      <p:grpSp>
        <p:nvGrpSpPr>
          <p:cNvPr id="27" name="Group 26"/>
          <p:cNvGrpSpPr/>
          <p:nvPr/>
        </p:nvGrpSpPr>
        <p:grpSpPr>
          <a:xfrm>
            <a:off x="190500" y="552450"/>
            <a:ext cx="8741766" cy="5695950"/>
            <a:chOff x="190500" y="552450"/>
            <a:chExt cx="8741766" cy="5695950"/>
          </a:xfrm>
        </p:grpSpPr>
        <p:pic>
          <p:nvPicPr>
            <p:cNvPr id="28674" name="Picture 2" descr="http://upload.wikimedia.org/wikipedia/commons/2/2b/USACE_Townshend_Lake_and_Dam.jpg"/>
            <p:cNvPicPr>
              <a:picLocks noChangeAspect="1" noChangeArrowheads="1"/>
            </p:cNvPicPr>
            <p:nvPr/>
          </p:nvPicPr>
          <p:blipFill>
            <a:blip r:embed="rId4"/>
            <a:srcRect b="18333"/>
            <a:stretch>
              <a:fillRect/>
            </a:stretch>
          </p:blipFill>
          <p:spPr bwMode="auto">
            <a:xfrm>
              <a:off x="190500" y="552450"/>
              <a:ext cx="8741766" cy="5695950"/>
            </a:xfrm>
            <a:prstGeom prst="rect">
              <a:avLst/>
            </a:prstGeom>
            <a:noFill/>
          </p:spPr>
        </p:pic>
        <p:sp>
          <p:nvSpPr>
            <p:cNvPr id="26" name="TextBox 25"/>
            <p:cNvSpPr txBox="1"/>
            <p:nvPr/>
          </p:nvSpPr>
          <p:spPr>
            <a:xfrm>
              <a:off x="514350" y="704850"/>
              <a:ext cx="413385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Upstream Dam</a:t>
              </a:r>
              <a:endParaRPr lang="en-US" sz="3200" b="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tx1">
                    <a:lumMod val="85000"/>
                    <a:lumOff val="15000"/>
                  </a:schemeClr>
                </a:solidFill>
                <a:effectLst>
                  <a:outerShdw blurRad="38100" dist="38100" dir="2700000" algn="tl">
                    <a:srgbClr val="000000">
                      <a:alpha val="43137"/>
                    </a:srgbClr>
                  </a:outerShdw>
                </a:effectLst>
              </a:rPr>
              <a:t>Out of Balance</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
        <p:nvSpPr>
          <p:cNvPr id="5" name="Content Placeholder 4"/>
          <p:cNvSpPr>
            <a:spLocks noGrp="1"/>
          </p:cNvSpPr>
          <p:nvPr>
            <p:ph sz="half" idx="1"/>
          </p:nvPr>
        </p:nvSpPr>
        <p:spPr>
          <a:xfrm>
            <a:off x="457489" y="1599640"/>
            <a:ext cx="8344988" cy="1631216"/>
          </a:xfrm>
          <a:prstGeom prst="rect">
            <a:avLst/>
          </a:prstGeom>
        </p:spPr>
        <p:txBody>
          <a:bodyPr wrap="square">
            <a:spAutoFit/>
          </a:bodyPr>
          <a:lstStyle/>
          <a:p>
            <a:r>
              <a:rPr lang="en-US" dirty="0" smtClean="0"/>
              <a:t>When a stream is unstable, i.e. out of balance, it is either </a:t>
            </a:r>
            <a:r>
              <a:rPr lang="en-US" b="1" dirty="0" smtClean="0"/>
              <a:t>aggrading</a:t>
            </a:r>
            <a:r>
              <a:rPr lang="en-US" dirty="0" smtClean="0"/>
              <a:t>  (gaining sediment along its bed and banks) or it is </a:t>
            </a:r>
            <a:r>
              <a:rPr lang="en-US" b="1" dirty="0" smtClean="0"/>
              <a:t>degrading</a:t>
            </a:r>
            <a:r>
              <a:rPr lang="en-US" dirty="0" smtClean="0"/>
              <a:t> (deepening or widening due to the removal of sediment)</a:t>
            </a:r>
            <a:endParaRPr lang="en-US" dirty="0"/>
          </a:p>
        </p:txBody>
      </p:sp>
      <p:grpSp>
        <p:nvGrpSpPr>
          <p:cNvPr id="6" name="Group 7"/>
          <p:cNvGrpSpPr>
            <a:grpSpLocks/>
          </p:cNvGrpSpPr>
          <p:nvPr/>
        </p:nvGrpSpPr>
        <p:grpSpPr bwMode="auto">
          <a:xfrm>
            <a:off x="2707396" y="3062689"/>
            <a:ext cx="5477170" cy="3153923"/>
            <a:chOff x="816" y="1104"/>
            <a:chExt cx="4548" cy="2838"/>
          </a:xfrm>
        </p:grpSpPr>
        <p:pic>
          <p:nvPicPr>
            <p:cNvPr id="7" name="Picture 3" descr="deposition"/>
            <p:cNvPicPr>
              <a:picLocks noChangeAspect="1" noChangeArrowheads="1"/>
            </p:cNvPicPr>
            <p:nvPr/>
          </p:nvPicPr>
          <p:blipFill>
            <a:blip r:embed="rId3"/>
            <a:srcRect/>
            <a:stretch>
              <a:fillRect/>
            </a:stretch>
          </p:blipFill>
          <p:spPr bwMode="auto">
            <a:xfrm>
              <a:off x="816" y="1104"/>
              <a:ext cx="3997" cy="2838"/>
            </a:xfrm>
            <a:prstGeom prst="rect">
              <a:avLst/>
            </a:prstGeom>
            <a:noFill/>
            <a:ln w="38100">
              <a:solidFill>
                <a:srgbClr val="000000"/>
              </a:solidFill>
              <a:miter lim="800000"/>
              <a:headEnd/>
              <a:tailEnd/>
            </a:ln>
          </p:spPr>
        </p:pic>
        <p:sp>
          <p:nvSpPr>
            <p:cNvPr id="8" name="Line 4"/>
            <p:cNvSpPr>
              <a:spLocks noChangeShapeType="1"/>
            </p:cNvSpPr>
            <p:nvPr/>
          </p:nvSpPr>
          <p:spPr bwMode="auto">
            <a:xfrm flipH="1">
              <a:off x="2425" y="1648"/>
              <a:ext cx="860" cy="471"/>
            </a:xfrm>
            <a:prstGeom prst="line">
              <a:avLst/>
            </a:prstGeom>
            <a:noFill/>
            <a:ln w="38100">
              <a:solidFill>
                <a:schemeClr val="bg1"/>
              </a:solidFill>
              <a:round/>
              <a:headEnd/>
              <a:tailEnd type="triangle" w="med" len="med"/>
            </a:ln>
          </p:spPr>
          <p:txBody>
            <a:bodyPr/>
            <a:lstStyle/>
            <a:p>
              <a:endParaRPr lang="en-US"/>
            </a:p>
          </p:txBody>
        </p:sp>
        <p:sp>
          <p:nvSpPr>
            <p:cNvPr id="9" name="Text Box 5"/>
            <p:cNvSpPr txBox="1">
              <a:spLocks noChangeArrowheads="1"/>
            </p:cNvSpPr>
            <p:nvPr/>
          </p:nvSpPr>
          <p:spPr bwMode="auto">
            <a:xfrm>
              <a:off x="3335" y="1353"/>
              <a:ext cx="2029" cy="593"/>
            </a:xfrm>
            <a:prstGeom prst="rect">
              <a:avLst/>
            </a:prstGeom>
            <a:solidFill>
              <a:srgbClr val="DDD9C3">
                <a:alpha val="60000"/>
              </a:srgbClr>
            </a:solidFill>
            <a:ln w="38100">
              <a:noFill/>
              <a:miter lim="800000"/>
              <a:headEnd/>
              <a:tailEnd/>
            </a:ln>
          </p:spPr>
          <p:txBody>
            <a:bodyPr/>
            <a:lstStyle/>
            <a:p>
              <a:pPr eaLnBrk="0" hangingPunct="0"/>
              <a:r>
                <a:rPr lang="en-US" sz="1800" b="1" dirty="0" err="1"/>
                <a:t>Unvegetated</a:t>
              </a:r>
              <a:r>
                <a:rPr lang="en-US" sz="1800" b="1" dirty="0"/>
                <a:t> Point </a:t>
              </a:r>
              <a:r>
                <a:rPr lang="en-US" sz="1800" b="1" dirty="0" smtClean="0"/>
                <a:t>Bars</a:t>
              </a:r>
            </a:p>
            <a:p>
              <a:pPr algn="ctr" eaLnBrk="0" hangingPunct="0"/>
              <a:r>
                <a:rPr lang="en-US" b="1" dirty="0" smtClean="0"/>
                <a:t>(</a:t>
              </a:r>
              <a:r>
                <a:rPr lang="en-US" b="1" dirty="0" smtClean="0"/>
                <a:t>aggradation</a:t>
              </a:r>
              <a:r>
                <a:rPr lang="en-US" b="1" dirty="0" smtClean="0"/>
                <a:t>)</a:t>
              </a:r>
              <a:endParaRPr lang="en-US" sz="1800" b="1" dirty="0"/>
            </a:p>
          </p:txBody>
        </p:sp>
        <p:sp>
          <p:nvSpPr>
            <p:cNvPr id="10" name="Line 6"/>
            <p:cNvSpPr>
              <a:spLocks noChangeShapeType="1"/>
            </p:cNvSpPr>
            <p:nvPr/>
          </p:nvSpPr>
          <p:spPr bwMode="auto">
            <a:xfrm flipH="1">
              <a:off x="2956" y="1669"/>
              <a:ext cx="335" cy="750"/>
            </a:xfrm>
            <a:prstGeom prst="line">
              <a:avLst/>
            </a:prstGeom>
            <a:noFill/>
            <a:ln w="38100">
              <a:solidFill>
                <a:schemeClr val="bg1"/>
              </a:solidFill>
              <a:round/>
              <a:headEnd/>
              <a:tailEnd type="triangle" w="med" len="med"/>
            </a:ln>
          </p:spPr>
          <p:txBody>
            <a:bodyPr/>
            <a:lstStyle/>
            <a:p>
              <a:endParaRPr lang="en-US"/>
            </a:p>
          </p:txBody>
        </p:sp>
      </p:grpSp>
      <p:sp>
        <p:nvSpPr>
          <p:cNvPr id="11" name="Text Box 5"/>
          <p:cNvSpPr txBox="1">
            <a:spLocks noChangeArrowheads="1"/>
          </p:cNvSpPr>
          <p:nvPr/>
        </p:nvSpPr>
        <p:spPr bwMode="auto">
          <a:xfrm>
            <a:off x="2667000" y="4924290"/>
            <a:ext cx="1485900" cy="659427"/>
          </a:xfrm>
          <a:prstGeom prst="rect">
            <a:avLst/>
          </a:prstGeom>
          <a:solidFill>
            <a:srgbClr val="DDD9C3">
              <a:alpha val="60000"/>
            </a:srgbClr>
          </a:solidFill>
          <a:ln w="38100">
            <a:noFill/>
            <a:miter lim="800000"/>
            <a:headEnd/>
            <a:tailEnd/>
          </a:ln>
        </p:spPr>
        <p:txBody>
          <a:bodyPr/>
          <a:lstStyle/>
          <a:p>
            <a:pPr algn="ctr" eaLnBrk="0" hangingPunct="0"/>
            <a:r>
              <a:rPr lang="en-US" b="1" dirty="0" smtClean="0"/>
              <a:t>Cut banks</a:t>
            </a:r>
            <a:endParaRPr lang="en-US" sz="1800" b="1" dirty="0" smtClean="0"/>
          </a:p>
          <a:p>
            <a:pPr algn="ctr" eaLnBrk="0" hangingPunct="0"/>
            <a:r>
              <a:rPr lang="en-US" b="1" dirty="0" smtClean="0"/>
              <a:t>(</a:t>
            </a:r>
            <a:r>
              <a:rPr lang="en-US" b="1" dirty="0" smtClean="0"/>
              <a:t>degradation</a:t>
            </a:r>
            <a:r>
              <a:rPr lang="en-US" b="1" dirty="0" smtClean="0"/>
              <a:t>)</a:t>
            </a:r>
            <a:endParaRPr lang="en-US" sz="1800" b="1" dirty="0"/>
          </a:p>
        </p:txBody>
      </p:sp>
      <p:cxnSp>
        <p:nvCxnSpPr>
          <p:cNvPr id="13" name="Straight Arrow Connector 12"/>
          <p:cNvCxnSpPr>
            <a:stCxn id="11" idx="3"/>
          </p:cNvCxnSpPr>
          <p:nvPr/>
        </p:nvCxnSpPr>
        <p:spPr>
          <a:xfrm flipV="1">
            <a:off x="4152900" y="4572000"/>
            <a:ext cx="297914" cy="68200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p:cNvCxnSpPr>
          <p:nvPr/>
        </p:nvCxnSpPr>
        <p:spPr>
          <a:xfrm flipV="1">
            <a:off x="4152900" y="5221996"/>
            <a:ext cx="771640" cy="3200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453928"/>
            <a:ext cx="8229600" cy="1143000"/>
          </a:xfrm>
        </p:spPr>
        <p:txBody>
          <a:bodyPr>
            <a:normAutofit/>
          </a:bodyPr>
          <a:lstStyle/>
          <a:p>
            <a:r>
              <a:rPr lang="en-US" sz="3600" b="1" dirty="0" smtClean="0">
                <a:effectLst>
                  <a:outerShdw blurRad="38100" dist="38100" dir="2700000" algn="tl">
                    <a:srgbClr val="000000">
                      <a:alpha val="43137"/>
                    </a:srgbClr>
                  </a:outerShdw>
                </a:effectLst>
              </a:rPr>
              <a:t>What Can </a:t>
            </a:r>
            <a:r>
              <a:rPr lang="en-US" dirty="0" smtClean="0"/>
              <a:t>C</a:t>
            </a:r>
            <a:r>
              <a:rPr lang="en-US" sz="3600" b="1" dirty="0" smtClean="0">
                <a:effectLst>
                  <a:outerShdw blurRad="38100" dist="38100" dir="2700000" algn="tl">
                    <a:srgbClr val="000000">
                      <a:alpha val="43137"/>
                    </a:srgbClr>
                  </a:outerShdw>
                </a:effectLst>
              </a:rPr>
              <a:t>hange </a:t>
            </a:r>
            <a:r>
              <a:rPr lang="en-US" dirty="0" err="1" smtClean="0"/>
              <a:t>S</a:t>
            </a:r>
            <a:r>
              <a:rPr lang="en-US" sz="3600" b="1" dirty="0" err="1" smtClean="0">
                <a:effectLst>
                  <a:outerShdw blurRad="38100" dist="38100" dir="2700000" algn="tl">
                    <a:srgbClr val="000000">
                      <a:alpha val="43137"/>
                    </a:srgbClr>
                  </a:outerShdw>
                </a:effectLst>
              </a:rPr>
              <a:t>treamflow</a:t>
            </a:r>
            <a:r>
              <a:rPr lang="en-US" sz="3600" b="1" dirty="0" smtClean="0">
                <a:effectLst>
                  <a:outerShdw blurRad="38100" dist="38100" dir="2700000" algn="tl">
                    <a:srgbClr val="000000">
                      <a:alpha val="43137"/>
                    </a:srgbClr>
                  </a:outerShdw>
                </a:effectLst>
              </a:rPr>
              <a:t>?</a:t>
            </a:r>
            <a:br>
              <a:rPr lang="en-US" sz="3600" b="1" dirty="0" smtClean="0">
                <a:effectLst>
                  <a:outerShdw blurRad="38100" dist="38100" dir="2700000" algn="tl">
                    <a:srgbClr val="000000">
                      <a:alpha val="43137"/>
                    </a:srgbClr>
                  </a:outerShdw>
                </a:effectLst>
              </a:rPr>
            </a:br>
            <a:r>
              <a:rPr lang="en-US" sz="2700" dirty="0" smtClean="0"/>
              <a:t>(Dynamic equilibrium)</a:t>
            </a:r>
            <a:endParaRPr lang="en-US" sz="2700" b="1" dirty="0" smtClean="0">
              <a:effectLst>
                <a:outerShdw blurRad="38100" dist="38100" dir="2700000" algn="tl">
                  <a:srgbClr val="000000">
                    <a:alpha val="43137"/>
                  </a:srgbClr>
                </a:outerShdw>
              </a:effectLst>
            </a:endParaRPr>
          </a:p>
        </p:txBody>
      </p:sp>
      <p:sp>
        <p:nvSpPr>
          <p:cNvPr id="45059" name="Rectangle 3"/>
          <p:cNvSpPr>
            <a:spLocks noGrp="1" noChangeArrowheads="1"/>
          </p:cNvSpPr>
          <p:nvPr>
            <p:ph type="body" sz="half" idx="1"/>
          </p:nvPr>
        </p:nvSpPr>
        <p:spPr>
          <a:xfrm>
            <a:off x="457487" y="2188826"/>
            <a:ext cx="4962811" cy="3457099"/>
          </a:xfrm>
        </p:spPr>
        <p:txBody>
          <a:bodyPr/>
          <a:lstStyle/>
          <a:p>
            <a:pPr lvl="1">
              <a:buFont typeface="Wingdings" pitchFamily="2" charset="2"/>
              <a:buChar char="Ø"/>
            </a:pPr>
            <a:r>
              <a:rPr lang="en-US" sz="2800" dirty="0" smtClean="0"/>
              <a:t>Vegetative Clearing</a:t>
            </a:r>
          </a:p>
          <a:p>
            <a:pPr lvl="1">
              <a:buFont typeface="Wingdings" pitchFamily="2" charset="2"/>
              <a:buChar char="Ø"/>
            </a:pPr>
            <a:r>
              <a:rPr lang="en-US" sz="2800" dirty="0" smtClean="0"/>
              <a:t>Channelization</a:t>
            </a:r>
          </a:p>
          <a:p>
            <a:pPr lvl="1">
              <a:buFont typeface="Wingdings" pitchFamily="2" charset="2"/>
              <a:buChar char="Ø"/>
            </a:pPr>
            <a:r>
              <a:rPr lang="en-US" sz="2800" dirty="0" smtClean="0"/>
              <a:t>Streambank armoring</a:t>
            </a:r>
          </a:p>
          <a:p>
            <a:pPr lvl="1">
              <a:buFont typeface="Wingdings" pitchFamily="2" charset="2"/>
              <a:buChar char="Ø"/>
            </a:pPr>
            <a:r>
              <a:rPr lang="en-US" sz="2800" dirty="0" smtClean="0"/>
              <a:t>Development </a:t>
            </a:r>
          </a:p>
          <a:p>
            <a:pPr lvl="1">
              <a:buFont typeface="Wingdings" pitchFamily="2" charset="2"/>
              <a:buChar char="Ø"/>
            </a:pPr>
            <a:r>
              <a:rPr lang="en-US" sz="2800" dirty="0" smtClean="0"/>
              <a:t>Bare soil</a:t>
            </a:r>
          </a:p>
        </p:txBody>
      </p:sp>
      <p:sp>
        <p:nvSpPr>
          <p:cNvPr id="45060" name="Rectangle 8"/>
          <p:cNvSpPr>
            <a:spLocks noGrp="1" noChangeArrowheads="1"/>
          </p:cNvSpPr>
          <p:nvPr>
            <p:ph type="body" sz="half" idx="4294967295"/>
          </p:nvPr>
        </p:nvSpPr>
        <p:spPr>
          <a:xfrm>
            <a:off x="4332797" y="2188826"/>
            <a:ext cx="4315440" cy="2917272"/>
          </a:xfrm>
        </p:spPr>
        <p:txBody>
          <a:bodyPr>
            <a:normAutofit/>
          </a:bodyPr>
          <a:lstStyle/>
          <a:p>
            <a:pPr lvl="1">
              <a:buFont typeface="Wingdings" pitchFamily="2" charset="2"/>
              <a:buChar char="Ø"/>
            </a:pPr>
            <a:r>
              <a:rPr lang="en-US" sz="2800" dirty="0" smtClean="0"/>
              <a:t>Irrigation or drainage</a:t>
            </a:r>
          </a:p>
          <a:p>
            <a:pPr lvl="1">
              <a:buFont typeface="Wingdings" pitchFamily="2" charset="2"/>
              <a:buChar char="Ø"/>
            </a:pPr>
            <a:r>
              <a:rPr lang="en-US" sz="2800" dirty="0" smtClean="0"/>
              <a:t>Overgrazing</a:t>
            </a:r>
          </a:p>
          <a:p>
            <a:pPr lvl="1">
              <a:buFont typeface="Wingdings" pitchFamily="2" charset="2"/>
              <a:buChar char="Ø"/>
            </a:pPr>
            <a:r>
              <a:rPr lang="en-US" sz="2800" dirty="0" smtClean="0"/>
              <a:t>Roads and </a:t>
            </a:r>
            <a:r>
              <a:rPr lang="en-US" dirty="0" smtClean="0"/>
              <a:t>railroads</a:t>
            </a:r>
          </a:p>
          <a:p>
            <a:pPr lvl="1">
              <a:buFont typeface="Wingdings" pitchFamily="2" charset="2"/>
              <a:buChar char="Ø"/>
            </a:pPr>
            <a:r>
              <a:rPr lang="en-US" dirty="0" smtClean="0"/>
              <a:t>Dams</a:t>
            </a:r>
            <a:endParaRPr lang="en-US" sz="2800" dirty="0" smtClean="0"/>
          </a:p>
          <a:p>
            <a:pPr lvl="1">
              <a:buFont typeface="Wingdings" pitchFamily="2" charset="2"/>
              <a:buChar char="Ø"/>
            </a:pPr>
            <a:r>
              <a:rPr lang="en-US" dirty="0" smtClean="0"/>
              <a:t>Water withdrawal</a:t>
            </a:r>
          </a:p>
          <a:p>
            <a:pPr lvl="1">
              <a:buFont typeface="Wingdings" pitchFamily="2" charset="2"/>
              <a:buChar char="Ø"/>
            </a:pPr>
            <a:endParaRPr lang="en-US" sz="2800" dirty="0" smtClean="0"/>
          </a:p>
        </p:txBody>
      </p:sp>
      <p:sp>
        <p:nvSpPr>
          <p:cNvPr id="5" name="TextBox 4"/>
          <p:cNvSpPr txBox="1"/>
          <p:nvPr/>
        </p:nvSpPr>
        <p:spPr>
          <a:xfrm>
            <a:off x="2838450" y="5143500"/>
            <a:ext cx="3200400" cy="523220"/>
          </a:xfrm>
          <a:prstGeom prst="rect">
            <a:avLst/>
          </a:prstGeom>
          <a:noFill/>
        </p:spPr>
        <p:txBody>
          <a:bodyPr wrap="square" rtlCol="0">
            <a:spAutoFit/>
          </a:bodyPr>
          <a:lstStyle/>
          <a:p>
            <a:pPr algn="ctr">
              <a:buFont typeface="Wingdings" pitchFamily="2" charset="2"/>
              <a:buChar char="Ø"/>
            </a:pPr>
            <a:r>
              <a:rPr lang="en-US" sz="2800" dirty="0" smtClean="0"/>
              <a:t>Storms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2705016" y="1827573"/>
            <a:ext cx="3509793" cy="1569660"/>
          </a:xfrm>
          <a:prstGeom prst="rect">
            <a:avLst/>
          </a:prstGeom>
          <a:noFill/>
          <a:ln w="9525">
            <a:noFill/>
            <a:miter lim="800000"/>
            <a:headEnd/>
            <a:tailEnd/>
          </a:ln>
        </p:spPr>
        <p:txBody>
          <a:bodyPr wrap="square">
            <a:spAutoFit/>
          </a:bodyPr>
          <a:lstStyle/>
          <a:p>
            <a:pPr marL="231775" indent="-231775" algn="ctr"/>
            <a:r>
              <a:rPr lang="en-US" sz="2400" dirty="0" smtClean="0"/>
              <a:t>Culverts</a:t>
            </a:r>
            <a:endParaRPr lang="en-US" sz="2400" dirty="0" smtClean="0"/>
          </a:p>
          <a:p>
            <a:pPr marL="231775" indent="-231775" algn="ctr"/>
            <a:r>
              <a:rPr lang="en-US" sz="2400" dirty="0" smtClean="0"/>
              <a:t>Agricultural ditches</a:t>
            </a:r>
          </a:p>
          <a:p>
            <a:pPr marL="231775" indent="-231775" algn="ctr"/>
            <a:r>
              <a:rPr lang="en-US" sz="2400" dirty="0" smtClean="0"/>
              <a:t>Channel straightening</a:t>
            </a:r>
          </a:p>
          <a:p>
            <a:pPr marL="231775" indent="-231775" algn="ctr"/>
            <a:r>
              <a:rPr lang="en-US" sz="2400" dirty="0" smtClean="0"/>
              <a:t>Rerouting</a:t>
            </a:r>
          </a:p>
        </p:txBody>
      </p:sp>
      <p:pic>
        <p:nvPicPr>
          <p:cNvPr id="329730" name="Picture 2"/>
          <p:cNvPicPr>
            <a:picLocks noChangeAspect="1" noChangeArrowheads="1"/>
          </p:cNvPicPr>
          <p:nvPr/>
        </p:nvPicPr>
        <p:blipFill>
          <a:blip r:embed="rId3"/>
          <a:srcRect/>
          <a:stretch>
            <a:fillRect/>
          </a:stretch>
        </p:blipFill>
        <p:spPr bwMode="auto">
          <a:xfrm rot="16200000">
            <a:off x="6242565" y="1223442"/>
            <a:ext cx="2399225" cy="2569383"/>
          </a:xfrm>
          <a:prstGeom prst="rect">
            <a:avLst/>
          </a:prstGeom>
          <a:noFill/>
          <a:ln w="9525">
            <a:noFill/>
            <a:miter lim="800000"/>
            <a:headEnd/>
            <a:tailEnd/>
          </a:ln>
          <a:effectLst/>
        </p:spPr>
      </p:pic>
      <p:pic>
        <p:nvPicPr>
          <p:cNvPr id="31749" name="Picture 6" descr="4"/>
          <p:cNvPicPr>
            <a:picLocks noChangeAspect="1" noChangeArrowheads="1"/>
          </p:cNvPicPr>
          <p:nvPr/>
        </p:nvPicPr>
        <p:blipFill>
          <a:blip r:embed="rId4"/>
          <a:srcRect/>
          <a:stretch>
            <a:fillRect/>
          </a:stretch>
        </p:blipFill>
        <p:spPr bwMode="auto">
          <a:xfrm>
            <a:off x="632402" y="1735956"/>
            <a:ext cx="2289051" cy="1583411"/>
          </a:xfrm>
          <a:prstGeom prst="rect">
            <a:avLst/>
          </a:prstGeom>
          <a:noFill/>
          <a:ln w="9525">
            <a:noFill/>
            <a:miter lim="800000"/>
            <a:headEnd/>
            <a:tailEnd/>
          </a:ln>
        </p:spPr>
      </p:pic>
      <p:grpSp>
        <p:nvGrpSpPr>
          <p:cNvPr id="8" name="Group 13"/>
          <p:cNvGrpSpPr>
            <a:grpSpLocks/>
          </p:cNvGrpSpPr>
          <p:nvPr/>
        </p:nvGrpSpPr>
        <p:grpSpPr bwMode="auto">
          <a:xfrm>
            <a:off x="5334001" y="3910778"/>
            <a:ext cx="3192560" cy="2470972"/>
            <a:chOff x="240" y="1104"/>
            <a:chExt cx="3696" cy="2784"/>
          </a:xfrm>
        </p:grpSpPr>
        <p:pic>
          <p:nvPicPr>
            <p:cNvPr id="9" name="Picture 3" descr="modification"/>
            <p:cNvPicPr>
              <a:picLocks noChangeAspect="1" noChangeArrowheads="1"/>
            </p:cNvPicPr>
            <p:nvPr/>
          </p:nvPicPr>
          <p:blipFill>
            <a:blip r:embed="rId5" cstate="print">
              <a:lum bright="-6000" contrast="10000"/>
            </a:blip>
            <a:srcRect/>
            <a:stretch>
              <a:fillRect/>
            </a:stretch>
          </p:blipFill>
          <p:spPr bwMode="auto">
            <a:xfrm>
              <a:off x="240" y="1104"/>
              <a:ext cx="3671" cy="2784"/>
            </a:xfrm>
            <a:prstGeom prst="rect">
              <a:avLst/>
            </a:prstGeom>
            <a:noFill/>
            <a:ln w="9525">
              <a:noFill/>
              <a:miter lim="800000"/>
              <a:headEnd/>
              <a:tailEnd/>
            </a:ln>
          </p:spPr>
        </p:pic>
        <p:sp>
          <p:nvSpPr>
            <p:cNvPr id="10" name="Freeform 6"/>
            <p:cNvSpPr>
              <a:spLocks/>
            </p:cNvSpPr>
            <p:nvPr/>
          </p:nvSpPr>
          <p:spPr bwMode="auto">
            <a:xfrm>
              <a:off x="240" y="1104"/>
              <a:ext cx="3696" cy="2258"/>
            </a:xfrm>
            <a:custGeom>
              <a:avLst/>
              <a:gdLst>
                <a:gd name="T0" fmla="*/ 4032 w 4032"/>
                <a:gd name="T1" fmla="*/ 0 h 2336"/>
                <a:gd name="T2" fmla="*/ 3774 w 4032"/>
                <a:gd name="T3" fmla="*/ 279 h 2336"/>
                <a:gd name="T4" fmla="*/ 3600 w 4032"/>
                <a:gd name="T5" fmla="*/ 576 h 2336"/>
                <a:gd name="T6" fmla="*/ 3312 w 4032"/>
                <a:gd name="T7" fmla="*/ 864 h 2336"/>
                <a:gd name="T8" fmla="*/ 3024 w 4032"/>
                <a:gd name="T9" fmla="*/ 1152 h 2336"/>
                <a:gd name="T10" fmla="*/ 2837 w 4032"/>
                <a:gd name="T11" fmla="*/ 1412 h 2336"/>
                <a:gd name="T12" fmla="*/ 2439 w 4032"/>
                <a:gd name="T13" fmla="*/ 1824 h 2336"/>
                <a:gd name="T14" fmla="*/ 2016 w 4032"/>
                <a:gd name="T15" fmla="*/ 2304 h 2336"/>
                <a:gd name="T16" fmla="*/ 1689 w 4032"/>
                <a:gd name="T17" fmla="*/ 2019 h 2336"/>
                <a:gd name="T18" fmla="*/ 1562 w 4032"/>
                <a:gd name="T19" fmla="*/ 1869 h 2336"/>
                <a:gd name="T20" fmla="*/ 1152 w 4032"/>
                <a:gd name="T21" fmla="*/ 1440 h 2336"/>
                <a:gd name="T22" fmla="*/ 917 w 4032"/>
                <a:gd name="T23" fmla="*/ 1329 h 2336"/>
                <a:gd name="T24" fmla="*/ 624 w 4032"/>
                <a:gd name="T25" fmla="*/ 1442 h 2336"/>
                <a:gd name="T26" fmla="*/ 432 w 4032"/>
                <a:gd name="T27" fmla="*/ 1728 h 2336"/>
                <a:gd name="T28" fmla="*/ 288 w 4032"/>
                <a:gd name="T29" fmla="*/ 1872 h 2336"/>
                <a:gd name="T30" fmla="*/ 0 w 4032"/>
                <a:gd name="T31" fmla="*/ 2160 h 2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32"/>
                <a:gd name="T49" fmla="*/ 0 h 2336"/>
                <a:gd name="T50" fmla="*/ 4032 w 4032"/>
                <a:gd name="T51" fmla="*/ 2336 h 23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32" h="2336">
                  <a:moveTo>
                    <a:pt x="4032" y="0"/>
                  </a:moveTo>
                  <a:cubicBezTo>
                    <a:pt x="3989" y="46"/>
                    <a:pt x="3846" y="183"/>
                    <a:pt x="3774" y="279"/>
                  </a:cubicBezTo>
                  <a:cubicBezTo>
                    <a:pt x="3702" y="375"/>
                    <a:pt x="3677" y="479"/>
                    <a:pt x="3600" y="576"/>
                  </a:cubicBezTo>
                  <a:cubicBezTo>
                    <a:pt x="3523" y="673"/>
                    <a:pt x="3408" y="768"/>
                    <a:pt x="3312" y="864"/>
                  </a:cubicBezTo>
                  <a:cubicBezTo>
                    <a:pt x="3216" y="960"/>
                    <a:pt x="3103" y="1061"/>
                    <a:pt x="3024" y="1152"/>
                  </a:cubicBezTo>
                  <a:cubicBezTo>
                    <a:pt x="2945" y="1243"/>
                    <a:pt x="2935" y="1300"/>
                    <a:pt x="2837" y="1412"/>
                  </a:cubicBezTo>
                  <a:cubicBezTo>
                    <a:pt x="2739" y="1524"/>
                    <a:pt x="2576" y="1675"/>
                    <a:pt x="2439" y="1824"/>
                  </a:cubicBezTo>
                  <a:cubicBezTo>
                    <a:pt x="2302" y="1973"/>
                    <a:pt x="2141" y="2272"/>
                    <a:pt x="2016" y="2304"/>
                  </a:cubicBezTo>
                  <a:cubicBezTo>
                    <a:pt x="1891" y="2336"/>
                    <a:pt x="1765" y="2092"/>
                    <a:pt x="1689" y="2019"/>
                  </a:cubicBezTo>
                  <a:cubicBezTo>
                    <a:pt x="1613" y="1946"/>
                    <a:pt x="1651" y="1965"/>
                    <a:pt x="1562" y="1869"/>
                  </a:cubicBezTo>
                  <a:cubicBezTo>
                    <a:pt x="1473" y="1773"/>
                    <a:pt x="1259" y="1530"/>
                    <a:pt x="1152" y="1440"/>
                  </a:cubicBezTo>
                  <a:cubicBezTo>
                    <a:pt x="1045" y="1350"/>
                    <a:pt x="1005" y="1329"/>
                    <a:pt x="917" y="1329"/>
                  </a:cubicBezTo>
                  <a:cubicBezTo>
                    <a:pt x="829" y="1329"/>
                    <a:pt x="705" y="1376"/>
                    <a:pt x="624" y="1442"/>
                  </a:cubicBezTo>
                  <a:cubicBezTo>
                    <a:pt x="543" y="1508"/>
                    <a:pt x="488" y="1656"/>
                    <a:pt x="432" y="1728"/>
                  </a:cubicBezTo>
                  <a:cubicBezTo>
                    <a:pt x="376" y="1800"/>
                    <a:pt x="360" y="1800"/>
                    <a:pt x="288" y="1872"/>
                  </a:cubicBezTo>
                  <a:cubicBezTo>
                    <a:pt x="216" y="1944"/>
                    <a:pt x="108" y="2052"/>
                    <a:pt x="0" y="2160"/>
                  </a:cubicBezTo>
                </a:path>
              </a:pathLst>
            </a:custGeom>
            <a:noFill/>
            <a:ln w="38100">
              <a:solidFill>
                <a:srgbClr val="0000FF"/>
              </a:solidFill>
              <a:round/>
              <a:headEnd/>
              <a:tailEnd/>
            </a:ln>
          </p:spPr>
          <p:txBody>
            <a:bodyPr/>
            <a:lstStyle/>
            <a:p>
              <a:endParaRPr lang="en-US"/>
            </a:p>
          </p:txBody>
        </p:sp>
      </p:grpSp>
      <p:sp>
        <p:nvSpPr>
          <p:cNvPr id="11" name="TextBox 10"/>
          <p:cNvSpPr txBox="1"/>
          <p:nvPr/>
        </p:nvSpPr>
        <p:spPr>
          <a:xfrm>
            <a:off x="-53787" y="466168"/>
            <a:ext cx="91440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Examples</a:t>
            </a:r>
            <a:endParaRPr lang="en-US" sz="3600" b="1" dirty="0">
              <a:effectLst>
                <a:outerShdw blurRad="38100" dist="38100" dir="2700000" algn="tl">
                  <a:srgbClr val="000000">
                    <a:alpha val="43137"/>
                  </a:srgbClr>
                </a:outerShdw>
              </a:effectLst>
            </a:endParaRPr>
          </a:p>
        </p:txBody>
      </p:sp>
      <p:pic>
        <p:nvPicPr>
          <p:cNvPr id="12" name="Picture 1"/>
          <p:cNvPicPr>
            <a:picLocks noChangeAspect="1" noChangeArrowheads="1"/>
          </p:cNvPicPr>
          <p:nvPr/>
        </p:nvPicPr>
        <p:blipFill>
          <a:blip r:embed="rId6"/>
          <a:srcRect/>
          <a:stretch>
            <a:fillRect/>
          </a:stretch>
        </p:blipFill>
        <p:spPr bwMode="auto">
          <a:xfrm rot="5400000">
            <a:off x="1555549" y="2799129"/>
            <a:ext cx="2409262" cy="44130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l="16197" r="3029" b="37459"/>
          <a:stretch>
            <a:fillRect/>
          </a:stretch>
        </p:blipFill>
        <p:spPr bwMode="auto">
          <a:xfrm>
            <a:off x="363014" y="279183"/>
            <a:ext cx="2493075" cy="2182740"/>
          </a:xfrm>
          <a:prstGeom prst="rect">
            <a:avLst/>
          </a:prstGeom>
          <a:noFill/>
          <a:ln w="9525">
            <a:noFill/>
            <a:miter lim="800000"/>
            <a:headEnd/>
            <a:tailEnd/>
          </a:ln>
          <a:effectLst/>
        </p:spPr>
      </p:pic>
      <p:sp>
        <p:nvSpPr>
          <p:cNvPr id="31747" name="Text Box 3"/>
          <p:cNvSpPr txBox="1">
            <a:spLocks noChangeArrowheads="1"/>
          </p:cNvSpPr>
          <p:nvPr/>
        </p:nvSpPr>
        <p:spPr bwMode="auto">
          <a:xfrm>
            <a:off x="3013799" y="622453"/>
            <a:ext cx="3051959"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chemeClr val="tx1">
                    <a:lumMod val="85000"/>
                    <a:lumOff val="15000"/>
                  </a:schemeClr>
                </a:solidFill>
                <a:effectLst>
                  <a:outerShdw blurRad="38100" dist="38100" dir="2700000" algn="tl">
                    <a:srgbClr val="000000">
                      <a:alpha val="43137"/>
                    </a:srgbClr>
                  </a:outerShdw>
                </a:effectLst>
              </a:rPr>
              <a:t>Constrictions</a:t>
            </a:r>
          </a:p>
        </p:txBody>
      </p:sp>
      <p:sp>
        <p:nvSpPr>
          <p:cNvPr id="31748" name="Text Box 4"/>
          <p:cNvSpPr txBox="1">
            <a:spLocks noChangeArrowheads="1"/>
          </p:cNvSpPr>
          <p:nvPr/>
        </p:nvSpPr>
        <p:spPr bwMode="auto">
          <a:xfrm>
            <a:off x="3456961" y="1609976"/>
            <a:ext cx="2330986" cy="3154710"/>
          </a:xfrm>
          <a:prstGeom prst="rect">
            <a:avLst/>
          </a:prstGeom>
          <a:noFill/>
          <a:ln w="9525">
            <a:noFill/>
            <a:miter lim="800000"/>
            <a:headEnd/>
            <a:tailEnd/>
          </a:ln>
        </p:spPr>
        <p:txBody>
          <a:bodyPr wrap="square">
            <a:spAutoFit/>
          </a:bodyPr>
          <a:lstStyle/>
          <a:p>
            <a:r>
              <a:rPr lang="en-US" sz="2400" dirty="0" smtClean="0"/>
              <a:t>Stream crossings </a:t>
            </a:r>
          </a:p>
          <a:p>
            <a:pPr marL="688975" lvl="1" indent="-231775">
              <a:lnSpc>
                <a:spcPts val="2200"/>
              </a:lnSpc>
              <a:buFont typeface="Arial" pitchFamily="34" charset="0"/>
              <a:buChar char="•"/>
            </a:pPr>
            <a:r>
              <a:rPr lang="en-US" sz="2400" dirty="0" smtClean="0"/>
              <a:t>roads</a:t>
            </a:r>
          </a:p>
          <a:p>
            <a:pPr marL="688975" lvl="1" indent="-231775">
              <a:lnSpc>
                <a:spcPts val="2200"/>
              </a:lnSpc>
              <a:buFont typeface="Arial" pitchFamily="34" charset="0"/>
              <a:buChar char="•"/>
            </a:pPr>
            <a:r>
              <a:rPr lang="en-US" sz="2400" dirty="0" smtClean="0"/>
              <a:t>railroads</a:t>
            </a:r>
          </a:p>
          <a:p>
            <a:pPr marL="688975" lvl="1" indent="-231775">
              <a:lnSpc>
                <a:spcPts val="2200"/>
              </a:lnSpc>
              <a:buFont typeface="Arial" pitchFamily="34" charset="0"/>
              <a:buChar char="•"/>
            </a:pPr>
            <a:r>
              <a:rPr lang="en-US" sz="2400" dirty="0" smtClean="0"/>
              <a:t>bridges</a:t>
            </a:r>
          </a:p>
          <a:p>
            <a:pPr marL="231775" indent="-231775"/>
            <a:r>
              <a:rPr lang="en-US" sz="2400" dirty="0" smtClean="0"/>
              <a:t>Road  culverts</a:t>
            </a:r>
          </a:p>
          <a:p>
            <a:pPr marL="231775" indent="-231775"/>
            <a:r>
              <a:rPr lang="en-US" sz="2400" dirty="0" smtClean="0"/>
              <a:t>Channelization</a:t>
            </a:r>
          </a:p>
          <a:p>
            <a:pPr marL="231775" indent="-231775"/>
            <a:r>
              <a:rPr lang="en-US" sz="2400" dirty="0" smtClean="0"/>
              <a:t>Dams</a:t>
            </a:r>
          </a:p>
          <a:p>
            <a:pPr marL="231775" indent="-231775"/>
            <a:r>
              <a:rPr lang="en-US" sz="2400" dirty="0" smtClean="0"/>
              <a:t>Bedrock</a:t>
            </a:r>
          </a:p>
          <a:p>
            <a:endParaRPr lang="en-US" sz="2400" dirty="0"/>
          </a:p>
        </p:txBody>
      </p:sp>
      <p:grpSp>
        <p:nvGrpSpPr>
          <p:cNvPr id="13" name="Group 12"/>
          <p:cNvGrpSpPr/>
          <p:nvPr/>
        </p:nvGrpSpPr>
        <p:grpSpPr>
          <a:xfrm>
            <a:off x="724479" y="4042361"/>
            <a:ext cx="2526721" cy="2640661"/>
            <a:chOff x="329368" y="3681117"/>
            <a:chExt cx="2845676" cy="2956546"/>
          </a:xfrm>
        </p:grpSpPr>
        <p:pic>
          <p:nvPicPr>
            <p:cNvPr id="7" name="Picture 6" descr="constriction.jpg"/>
            <p:cNvPicPr>
              <a:picLocks noChangeAspect="1"/>
            </p:cNvPicPr>
            <p:nvPr/>
          </p:nvPicPr>
          <p:blipFill>
            <a:blip r:embed="rId4"/>
            <a:stretch>
              <a:fillRect/>
            </a:stretch>
          </p:blipFill>
          <p:spPr>
            <a:xfrm rot="10800000">
              <a:off x="329368" y="3681117"/>
              <a:ext cx="2845676" cy="2956546"/>
            </a:xfrm>
            <a:prstGeom prst="rect">
              <a:avLst/>
            </a:prstGeom>
          </p:spPr>
        </p:pic>
        <p:cxnSp>
          <p:nvCxnSpPr>
            <p:cNvPr id="9" name="Straight Arrow Connector 8"/>
            <p:cNvCxnSpPr/>
            <p:nvPr/>
          </p:nvCxnSpPr>
          <p:spPr>
            <a:xfrm>
              <a:off x="1564396" y="3999123"/>
              <a:ext cx="760163" cy="638979"/>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pic>
        <p:nvPicPr>
          <p:cNvPr id="139267" name="Picture 3"/>
          <p:cNvPicPr>
            <a:picLocks noChangeAspect="1" noChangeArrowheads="1"/>
          </p:cNvPicPr>
          <p:nvPr/>
        </p:nvPicPr>
        <p:blipFill>
          <a:blip r:embed="rId5"/>
          <a:srcRect/>
          <a:stretch>
            <a:fillRect/>
          </a:stretch>
        </p:blipFill>
        <p:spPr bwMode="auto">
          <a:xfrm rot="5400000">
            <a:off x="5206847" y="3148988"/>
            <a:ext cx="1943100" cy="5067300"/>
          </a:xfrm>
          <a:prstGeom prst="rect">
            <a:avLst/>
          </a:prstGeom>
          <a:noFill/>
          <a:ln w="9525">
            <a:noFill/>
            <a:miter lim="800000"/>
            <a:headEnd/>
            <a:tailEnd/>
          </a:ln>
          <a:effectLst/>
        </p:spPr>
      </p:pic>
      <p:pic>
        <p:nvPicPr>
          <p:cNvPr id="31749" name="Picture 6" descr="4"/>
          <p:cNvPicPr>
            <a:picLocks noChangeAspect="1" noChangeArrowheads="1"/>
          </p:cNvPicPr>
          <p:nvPr/>
        </p:nvPicPr>
        <p:blipFill>
          <a:blip r:embed="rId6"/>
          <a:srcRect/>
          <a:stretch>
            <a:fillRect/>
          </a:stretch>
        </p:blipFill>
        <p:spPr bwMode="auto">
          <a:xfrm>
            <a:off x="6534457" y="3915566"/>
            <a:ext cx="2058980" cy="1424264"/>
          </a:xfrm>
          <a:prstGeom prst="rect">
            <a:avLst/>
          </a:prstGeom>
          <a:noFill/>
          <a:ln w="9525">
            <a:noFill/>
            <a:miter lim="800000"/>
            <a:headEnd/>
            <a:tailEnd/>
          </a:ln>
        </p:spPr>
      </p:pic>
      <p:pic>
        <p:nvPicPr>
          <p:cNvPr id="18" name="Picture 17" descr="bedrock2.jpg"/>
          <p:cNvPicPr>
            <a:picLocks noChangeAspect="1"/>
          </p:cNvPicPr>
          <p:nvPr/>
        </p:nvPicPr>
        <p:blipFill>
          <a:blip r:embed="rId7"/>
          <a:srcRect t="41424" r="105"/>
          <a:stretch>
            <a:fillRect/>
          </a:stretch>
        </p:blipFill>
        <p:spPr>
          <a:xfrm rot="16200000">
            <a:off x="6071103" y="968677"/>
            <a:ext cx="2776137" cy="2623516"/>
          </a:xfrm>
          <a:prstGeom prst="rect">
            <a:avLst/>
          </a:prstGeom>
        </p:spPr>
      </p:pic>
      <p:cxnSp>
        <p:nvCxnSpPr>
          <p:cNvPr id="10" name="Straight Arrow Connector 9"/>
          <p:cNvCxnSpPr/>
          <p:nvPr/>
        </p:nvCxnSpPr>
        <p:spPr>
          <a:xfrm>
            <a:off x="5220159" y="5660841"/>
            <a:ext cx="1907754" cy="5691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4" descr="PICT0051"/>
          <p:cNvPicPr>
            <a:picLocks noChangeAspect="1" noChangeArrowheads="1"/>
          </p:cNvPicPr>
          <p:nvPr/>
        </p:nvPicPr>
        <p:blipFill>
          <a:blip r:embed="rId8" cstate="print"/>
          <a:srcRect/>
          <a:stretch>
            <a:fillRect/>
          </a:stretch>
        </p:blipFill>
        <p:spPr bwMode="auto">
          <a:xfrm>
            <a:off x="541867" y="2523771"/>
            <a:ext cx="19304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935415" y="621323"/>
            <a:ext cx="3282462" cy="461665"/>
          </a:xfrm>
          <a:prstGeom prst="rect">
            <a:avLst/>
          </a:prstGeom>
          <a:noFill/>
        </p:spPr>
        <p:txBody>
          <a:bodyPr wrap="square" rtlCol="0">
            <a:spAutoFit/>
          </a:bodyPr>
          <a:lstStyle/>
          <a:p>
            <a:r>
              <a:rPr lang="en-US" sz="2400" b="1" dirty="0" smtClean="0"/>
              <a:t>What’s going on here?</a:t>
            </a:r>
            <a:endParaRPr lang="en-US" sz="2400" b="1" dirty="0"/>
          </a:p>
        </p:txBody>
      </p:sp>
      <p:pic>
        <p:nvPicPr>
          <p:cNvPr id="3" name="Picture 2" descr="story1.jpg"/>
          <p:cNvPicPr>
            <a:picLocks noChangeAspect="1"/>
          </p:cNvPicPr>
          <p:nvPr/>
        </p:nvPicPr>
        <p:blipFill>
          <a:blip r:embed="rId3"/>
          <a:stretch>
            <a:fillRect/>
          </a:stretch>
        </p:blipFill>
        <p:spPr>
          <a:xfrm>
            <a:off x="334816" y="205084"/>
            <a:ext cx="3950747" cy="6313292"/>
          </a:xfrm>
          <a:prstGeom prst="rect">
            <a:avLst/>
          </a:prstGeom>
        </p:spPr>
      </p:pic>
      <p:pic>
        <p:nvPicPr>
          <p:cNvPr id="4" name="Picture 3" descr="story2.jpg"/>
          <p:cNvPicPr>
            <a:picLocks noChangeAspect="1"/>
          </p:cNvPicPr>
          <p:nvPr/>
        </p:nvPicPr>
        <p:blipFill>
          <a:blip r:embed="rId4">
            <a:clrChange>
              <a:clrFrom>
                <a:srgbClr val="FEFFFF"/>
              </a:clrFrom>
              <a:clrTo>
                <a:srgbClr val="FEFFFF">
                  <a:alpha val="0"/>
                </a:srgbClr>
              </a:clrTo>
            </a:clrChange>
          </a:blip>
          <a:stretch>
            <a:fillRect/>
          </a:stretch>
        </p:blipFill>
        <p:spPr>
          <a:xfrm>
            <a:off x="4234727" y="200849"/>
            <a:ext cx="4733003" cy="6313292"/>
          </a:xfrm>
          <a:prstGeom prst="rect">
            <a:avLst/>
          </a:prstGeom>
        </p:spPr>
      </p:pic>
      <p:sp>
        <p:nvSpPr>
          <p:cNvPr id="6" name="TextBox 5"/>
          <p:cNvSpPr txBox="1"/>
          <p:nvPr/>
        </p:nvSpPr>
        <p:spPr>
          <a:xfrm>
            <a:off x="2541319" y="2544973"/>
            <a:ext cx="2086708" cy="400110"/>
          </a:xfrm>
          <a:prstGeom prst="rect">
            <a:avLst/>
          </a:prstGeom>
          <a:solidFill>
            <a:schemeClr val="accent2">
              <a:lumMod val="20000"/>
              <a:lumOff val="80000"/>
            </a:schemeClr>
          </a:solidFill>
        </p:spPr>
        <p:txBody>
          <a:bodyPr wrap="square" rtlCol="0">
            <a:spAutoFit/>
          </a:bodyPr>
          <a:lstStyle/>
          <a:p>
            <a:r>
              <a:rPr lang="en-US" sz="2000" dirty="0" smtClean="0"/>
              <a:t>&lt; Bedrock control</a:t>
            </a:r>
            <a:endParaRPr lang="en-US" sz="2000" dirty="0"/>
          </a:p>
        </p:txBody>
      </p:sp>
      <p:sp>
        <p:nvSpPr>
          <p:cNvPr id="7" name="TextBox 6"/>
          <p:cNvSpPr txBox="1"/>
          <p:nvPr/>
        </p:nvSpPr>
        <p:spPr>
          <a:xfrm>
            <a:off x="3247292" y="5298831"/>
            <a:ext cx="1384085" cy="400110"/>
          </a:xfrm>
          <a:prstGeom prst="rect">
            <a:avLst/>
          </a:prstGeom>
          <a:solidFill>
            <a:schemeClr val="accent2">
              <a:lumMod val="20000"/>
              <a:lumOff val="80000"/>
            </a:schemeClr>
          </a:solidFill>
        </p:spPr>
        <p:txBody>
          <a:bodyPr wrap="square" rtlCol="0">
            <a:spAutoFit/>
          </a:bodyPr>
          <a:lstStyle/>
          <a:p>
            <a:r>
              <a:rPr lang="en-US" sz="2000" dirty="0" smtClean="0"/>
              <a:t>&lt; Alluvium</a:t>
            </a:r>
            <a:endParaRPr lang="en-US" sz="2000" dirty="0"/>
          </a:p>
        </p:txBody>
      </p:sp>
      <p:cxnSp>
        <p:nvCxnSpPr>
          <p:cNvPr id="9" name="Straight Connector 8"/>
          <p:cNvCxnSpPr/>
          <p:nvPr/>
        </p:nvCxnSpPr>
        <p:spPr>
          <a:xfrm>
            <a:off x="5861538" y="3598985"/>
            <a:ext cx="433754" cy="1588"/>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665784" y="6107723"/>
            <a:ext cx="2965939" cy="11723"/>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920631" y="246185"/>
            <a:ext cx="1994877" cy="6248400"/>
            <a:chOff x="1920631" y="246185"/>
            <a:chExt cx="1994877" cy="6248400"/>
          </a:xfrm>
        </p:grpSpPr>
        <p:sp>
          <p:nvSpPr>
            <p:cNvPr id="14" name="Freeform 13"/>
            <p:cNvSpPr/>
            <p:nvPr/>
          </p:nvSpPr>
          <p:spPr>
            <a:xfrm>
              <a:off x="1920631" y="257908"/>
              <a:ext cx="1619738" cy="6213230"/>
            </a:xfrm>
            <a:custGeom>
              <a:avLst/>
              <a:gdLst>
                <a:gd name="connsiteX0" fmla="*/ 1619738 w 1619738"/>
                <a:gd name="connsiteY0" fmla="*/ 0 h 6213230"/>
                <a:gd name="connsiteX1" fmla="*/ 1572846 w 1619738"/>
                <a:gd name="connsiteY1" fmla="*/ 187569 h 6213230"/>
                <a:gd name="connsiteX2" fmla="*/ 1479061 w 1619738"/>
                <a:gd name="connsiteY2" fmla="*/ 234461 h 6213230"/>
                <a:gd name="connsiteX3" fmla="*/ 1432169 w 1619738"/>
                <a:gd name="connsiteY3" fmla="*/ 316523 h 6213230"/>
                <a:gd name="connsiteX4" fmla="*/ 1432169 w 1619738"/>
                <a:gd name="connsiteY4" fmla="*/ 457200 h 6213230"/>
                <a:gd name="connsiteX5" fmla="*/ 1303215 w 1619738"/>
                <a:gd name="connsiteY5" fmla="*/ 691661 h 6213230"/>
                <a:gd name="connsiteX6" fmla="*/ 1127369 w 1619738"/>
                <a:gd name="connsiteY6" fmla="*/ 844061 h 6213230"/>
                <a:gd name="connsiteX7" fmla="*/ 986692 w 1619738"/>
                <a:gd name="connsiteY7" fmla="*/ 844061 h 6213230"/>
                <a:gd name="connsiteX8" fmla="*/ 658446 w 1619738"/>
                <a:gd name="connsiteY8" fmla="*/ 890954 h 6213230"/>
                <a:gd name="connsiteX9" fmla="*/ 447431 w 1619738"/>
                <a:gd name="connsiteY9" fmla="*/ 890954 h 6213230"/>
                <a:gd name="connsiteX10" fmla="*/ 353646 w 1619738"/>
                <a:gd name="connsiteY10" fmla="*/ 926123 h 6213230"/>
                <a:gd name="connsiteX11" fmla="*/ 236415 w 1619738"/>
                <a:gd name="connsiteY11" fmla="*/ 1242646 h 6213230"/>
                <a:gd name="connsiteX12" fmla="*/ 318477 w 1619738"/>
                <a:gd name="connsiteY12" fmla="*/ 1430215 h 6213230"/>
                <a:gd name="connsiteX13" fmla="*/ 341923 w 1619738"/>
                <a:gd name="connsiteY13" fmla="*/ 1582615 h 6213230"/>
                <a:gd name="connsiteX14" fmla="*/ 306754 w 1619738"/>
                <a:gd name="connsiteY14" fmla="*/ 1852246 h 6213230"/>
                <a:gd name="connsiteX15" fmla="*/ 271584 w 1619738"/>
                <a:gd name="connsiteY15" fmla="*/ 2157046 h 6213230"/>
                <a:gd name="connsiteX16" fmla="*/ 142631 w 1619738"/>
                <a:gd name="connsiteY16" fmla="*/ 2356338 h 6213230"/>
                <a:gd name="connsiteX17" fmla="*/ 107461 w 1619738"/>
                <a:gd name="connsiteY17" fmla="*/ 2555630 h 6213230"/>
                <a:gd name="connsiteX18" fmla="*/ 130907 w 1619738"/>
                <a:gd name="connsiteY18" fmla="*/ 2883877 h 6213230"/>
                <a:gd name="connsiteX19" fmla="*/ 201246 w 1619738"/>
                <a:gd name="connsiteY19" fmla="*/ 3036277 h 6213230"/>
                <a:gd name="connsiteX20" fmla="*/ 154354 w 1619738"/>
                <a:gd name="connsiteY20" fmla="*/ 3259015 h 6213230"/>
                <a:gd name="connsiteX21" fmla="*/ 142631 w 1619738"/>
                <a:gd name="connsiteY21" fmla="*/ 3610707 h 6213230"/>
                <a:gd name="connsiteX22" fmla="*/ 283307 w 1619738"/>
                <a:gd name="connsiteY22" fmla="*/ 3786554 h 6213230"/>
                <a:gd name="connsiteX23" fmla="*/ 318477 w 1619738"/>
                <a:gd name="connsiteY23" fmla="*/ 4009292 h 6213230"/>
                <a:gd name="connsiteX24" fmla="*/ 306754 w 1619738"/>
                <a:gd name="connsiteY24" fmla="*/ 4384430 h 6213230"/>
                <a:gd name="connsiteX25" fmla="*/ 212969 w 1619738"/>
                <a:gd name="connsiteY25" fmla="*/ 4630615 h 6213230"/>
                <a:gd name="connsiteX26" fmla="*/ 95738 w 1619738"/>
                <a:gd name="connsiteY26" fmla="*/ 4888523 h 6213230"/>
                <a:gd name="connsiteX27" fmla="*/ 13677 w 1619738"/>
                <a:gd name="connsiteY27" fmla="*/ 5169877 h 6213230"/>
                <a:gd name="connsiteX28" fmla="*/ 13677 w 1619738"/>
                <a:gd name="connsiteY28" fmla="*/ 5404338 h 6213230"/>
                <a:gd name="connsiteX29" fmla="*/ 25400 w 1619738"/>
                <a:gd name="connsiteY29" fmla="*/ 5697415 h 6213230"/>
                <a:gd name="connsiteX30" fmla="*/ 84015 w 1619738"/>
                <a:gd name="connsiteY30" fmla="*/ 5931877 h 6213230"/>
                <a:gd name="connsiteX31" fmla="*/ 142631 w 1619738"/>
                <a:gd name="connsiteY31" fmla="*/ 6060830 h 6213230"/>
                <a:gd name="connsiteX32" fmla="*/ 166077 w 1619738"/>
                <a:gd name="connsiteY32" fmla="*/ 6213230 h 62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19738" h="6213230">
                  <a:moveTo>
                    <a:pt x="1619738" y="0"/>
                  </a:moveTo>
                  <a:cubicBezTo>
                    <a:pt x="1608015" y="74246"/>
                    <a:pt x="1596292" y="148492"/>
                    <a:pt x="1572846" y="187569"/>
                  </a:cubicBezTo>
                  <a:cubicBezTo>
                    <a:pt x="1549400" y="226646"/>
                    <a:pt x="1502507" y="212969"/>
                    <a:pt x="1479061" y="234461"/>
                  </a:cubicBezTo>
                  <a:cubicBezTo>
                    <a:pt x="1455615" y="255953"/>
                    <a:pt x="1439984" y="279400"/>
                    <a:pt x="1432169" y="316523"/>
                  </a:cubicBezTo>
                  <a:cubicBezTo>
                    <a:pt x="1424354" y="353646"/>
                    <a:pt x="1453661" y="394677"/>
                    <a:pt x="1432169" y="457200"/>
                  </a:cubicBezTo>
                  <a:cubicBezTo>
                    <a:pt x="1410677" y="519723"/>
                    <a:pt x="1354015" y="627184"/>
                    <a:pt x="1303215" y="691661"/>
                  </a:cubicBezTo>
                  <a:cubicBezTo>
                    <a:pt x="1252415" y="756138"/>
                    <a:pt x="1180123" y="818661"/>
                    <a:pt x="1127369" y="844061"/>
                  </a:cubicBezTo>
                  <a:cubicBezTo>
                    <a:pt x="1074615" y="869461"/>
                    <a:pt x="1064846" y="836245"/>
                    <a:pt x="986692" y="844061"/>
                  </a:cubicBezTo>
                  <a:cubicBezTo>
                    <a:pt x="908538" y="851877"/>
                    <a:pt x="748323" y="883139"/>
                    <a:pt x="658446" y="890954"/>
                  </a:cubicBezTo>
                  <a:cubicBezTo>
                    <a:pt x="568569" y="898769"/>
                    <a:pt x="498231" y="885093"/>
                    <a:pt x="447431" y="890954"/>
                  </a:cubicBezTo>
                  <a:cubicBezTo>
                    <a:pt x="396631" y="896815"/>
                    <a:pt x="388815" y="867508"/>
                    <a:pt x="353646" y="926123"/>
                  </a:cubicBezTo>
                  <a:cubicBezTo>
                    <a:pt x="318477" y="984738"/>
                    <a:pt x="242277" y="1158631"/>
                    <a:pt x="236415" y="1242646"/>
                  </a:cubicBezTo>
                  <a:cubicBezTo>
                    <a:pt x="230553" y="1326661"/>
                    <a:pt x="300892" y="1373553"/>
                    <a:pt x="318477" y="1430215"/>
                  </a:cubicBezTo>
                  <a:cubicBezTo>
                    <a:pt x="336062" y="1486877"/>
                    <a:pt x="343877" y="1512277"/>
                    <a:pt x="341923" y="1582615"/>
                  </a:cubicBezTo>
                  <a:cubicBezTo>
                    <a:pt x="339969" y="1652954"/>
                    <a:pt x="318477" y="1756508"/>
                    <a:pt x="306754" y="1852246"/>
                  </a:cubicBezTo>
                  <a:cubicBezTo>
                    <a:pt x="295031" y="1947985"/>
                    <a:pt x="298938" y="2073031"/>
                    <a:pt x="271584" y="2157046"/>
                  </a:cubicBezTo>
                  <a:cubicBezTo>
                    <a:pt x="244230" y="2241061"/>
                    <a:pt x="169985" y="2289907"/>
                    <a:pt x="142631" y="2356338"/>
                  </a:cubicBezTo>
                  <a:cubicBezTo>
                    <a:pt x="115277" y="2422769"/>
                    <a:pt x="109415" y="2467707"/>
                    <a:pt x="107461" y="2555630"/>
                  </a:cubicBezTo>
                  <a:cubicBezTo>
                    <a:pt x="105507" y="2643553"/>
                    <a:pt x="115276" y="2803769"/>
                    <a:pt x="130907" y="2883877"/>
                  </a:cubicBezTo>
                  <a:cubicBezTo>
                    <a:pt x="146538" y="2963985"/>
                    <a:pt x="197338" y="2973754"/>
                    <a:pt x="201246" y="3036277"/>
                  </a:cubicBezTo>
                  <a:cubicBezTo>
                    <a:pt x="205154" y="3098800"/>
                    <a:pt x="164123" y="3163277"/>
                    <a:pt x="154354" y="3259015"/>
                  </a:cubicBezTo>
                  <a:cubicBezTo>
                    <a:pt x="144585" y="3354753"/>
                    <a:pt x="121139" y="3522784"/>
                    <a:pt x="142631" y="3610707"/>
                  </a:cubicBezTo>
                  <a:cubicBezTo>
                    <a:pt x="164123" y="3698630"/>
                    <a:pt x="253999" y="3720123"/>
                    <a:pt x="283307" y="3786554"/>
                  </a:cubicBezTo>
                  <a:cubicBezTo>
                    <a:pt x="312615" y="3852985"/>
                    <a:pt x="314569" y="3909646"/>
                    <a:pt x="318477" y="4009292"/>
                  </a:cubicBezTo>
                  <a:cubicBezTo>
                    <a:pt x="322385" y="4108938"/>
                    <a:pt x="324339" y="4280876"/>
                    <a:pt x="306754" y="4384430"/>
                  </a:cubicBezTo>
                  <a:cubicBezTo>
                    <a:pt x="289169" y="4487984"/>
                    <a:pt x="248138" y="4546600"/>
                    <a:pt x="212969" y="4630615"/>
                  </a:cubicBezTo>
                  <a:cubicBezTo>
                    <a:pt x="177800" y="4714631"/>
                    <a:pt x="128953" y="4798646"/>
                    <a:pt x="95738" y="4888523"/>
                  </a:cubicBezTo>
                  <a:cubicBezTo>
                    <a:pt x="62523" y="4978400"/>
                    <a:pt x="27354" y="5083908"/>
                    <a:pt x="13677" y="5169877"/>
                  </a:cubicBezTo>
                  <a:cubicBezTo>
                    <a:pt x="0" y="5255846"/>
                    <a:pt x="11723" y="5316415"/>
                    <a:pt x="13677" y="5404338"/>
                  </a:cubicBezTo>
                  <a:cubicBezTo>
                    <a:pt x="15631" y="5492261"/>
                    <a:pt x="13677" y="5609492"/>
                    <a:pt x="25400" y="5697415"/>
                  </a:cubicBezTo>
                  <a:cubicBezTo>
                    <a:pt x="37123" y="5785338"/>
                    <a:pt x="64477" y="5871308"/>
                    <a:pt x="84015" y="5931877"/>
                  </a:cubicBezTo>
                  <a:cubicBezTo>
                    <a:pt x="103553" y="5992446"/>
                    <a:pt x="128954" y="6013938"/>
                    <a:pt x="142631" y="6060830"/>
                  </a:cubicBezTo>
                  <a:cubicBezTo>
                    <a:pt x="156308" y="6107722"/>
                    <a:pt x="166077" y="6213230"/>
                    <a:pt x="166077" y="6213230"/>
                  </a:cubicBezTo>
                </a:path>
              </a:pathLst>
            </a:cu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442308" y="246185"/>
              <a:ext cx="1473200" cy="6248400"/>
            </a:xfrm>
            <a:custGeom>
              <a:avLst/>
              <a:gdLst>
                <a:gd name="connsiteX0" fmla="*/ 1473200 w 1473200"/>
                <a:gd name="connsiteY0" fmla="*/ 0 h 6248400"/>
                <a:gd name="connsiteX1" fmla="*/ 1344246 w 1473200"/>
                <a:gd name="connsiteY1" fmla="*/ 269630 h 6248400"/>
                <a:gd name="connsiteX2" fmla="*/ 1203569 w 1473200"/>
                <a:gd name="connsiteY2" fmla="*/ 504092 h 6248400"/>
                <a:gd name="connsiteX3" fmla="*/ 1121507 w 1473200"/>
                <a:gd name="connsiteY3" fmla="*/ 750277 h 6248400"/>
                <a:gd name="connsiteX4" fmla="*/ 980830 w 1473200"/>
                <a:gd name="connsiteY4" fmla="*/ 937846 h 6248400"/>
                <a:gd name="connsiteX5" fmla="*/ 851877 w 1473200"/>
                <a:gd name="connsiteY5" fmla="*/ 1148861 h 6248400"/>
                <a:gd name="connsiteX6" fmla="*/ 722923 w 1473200"/>
                <a:gd name="connsiteY6" fmla="*/ 1301261 h 6248400"/>
                <a:gd name="connsiteX7" fmla="*/ 570523 w 1473200"/>
                <a:gd name="connsiteY7" fmla="*/ 1336430 h 6248400"/>
                <a:gd name="connsiteX8" fmla="*/ 371230 w 1473200"/>
                <a:gd name="connsiteY8" fmla="*/ 1336430 h 6248400"/>
                <a:gd name="connsiteX9" fmla="*/ 300892 w 1473200"/>
                <a:gd name="connsiteY9" fmla="*/ 1336430 h 6248400"/>
                <a:gd name="connsiteX10" fmla="*/ 242277 w 1473200"/>
                <a:gd name="connsiteY10" fmla="*/ 1266092 h 6248400"/>
                <a:gd name="connsiteX11" fmla="*/ 101600 w 1473200"/>
                <a:gd name="connsiteY11" fmla="*/ 1230923 h 6248400"/>
                <a:gd name="connsiteX12" fmla="*/ 19538 w 1473200"/>
                <a:gd name="connsiteY12" fmla="*/ 1383323 h 6248400"/>
                <a:gd name="connsiteX13" fmla="*/ 66430 w 1473200"/>
                <a:gd name="connsiteY13" fmla="*/ 1606061 h 6248400"/>
                <a:gd name="connsiteX14" fmla="*/ 54707 w 1473200"/>
                <a:gd name="connsiteY14" fmla="*/ 1828800 h 6248400"/>
                <a:gd name="connsiteX15" fmla="*/ 7815 w 1473200"/>
                <a:gd name="connsiteY15" fmla="*/ 2344615 h 6248400"/>
                <a:gd name="connsiteX16" fmla="*/ 7815 w 1473200"/>
                <a:gd name="connsiteY16" fmla="*/ 2661138 h 6248400"/>
                <a:gd name="connsiteX17" fmla="*/ 7815 w 1473200"/>
                <a:gd name="connsiteY17" fmla="*/ 3036277 h 6248400"/>
                <a:gd name="connsiteX18" fmla="*/ 7815 w 1473200"/>
                <a:gd name="connsiteY18" fmla="*/ 3341077 h 6248400"/>
                <a:gd name="connsiteX19" fmla="*/ 42984 w 1473200"/>
                <a:gd name="connsiteY19" fmla="*/ 3622430 h 6248400"/>
                <a:gd name="connsiteX20" fmla="*/ 78154 w 1473200"/>
                <a:gd name="connsiteY20" fmla="*/ 3821723 h 6248400"/>
                <a:gd name="connsiteX21" fmla="*/ 195384 w 1473200"/>
                <a:gd name="connsiteY21" fmla="*/ 4009292 h 6248400"/>
                <a:gd name="connsiteX22" fmla="*/ 312615 w 1473200"/>
                <a:gd name="connsiteY22" fmla="*/ 4278923 h 6248400"/>
                <a:gd name="connsiteX23" fmla="*/ 511907 w 1473200"/>
                <a:gd name="connsiteY23" fmla="*/ 4501661 h 6248400"/>
                <a:gd name="connsiteX24" fmla="*/ 570523 w 1473200"/>
                <a:gd name="connsiteY24" fmla="*/ 4700953 h 6248400"/>
                <a:gd name="connsiteX25" fmla="*/ 617415 w 1473200"/>
                <a:gd name="connsiteY25" fmla="*/ 4970584 h 6248400"/>
                <a:gd name="connsiteX26" fmla="*/ 676030 w 1473200"/>
                <a:gd name="connsiteY26" fmla="*/ 5181600 h 6248400"/>
                <a:gd name="connsiteX27" fmla="*/ 781538 w 1473200"/>
                <a:gd name="connsiteY27" fmla="*/ 5462953 h 6248400"/>
                <a:gd name="connsiteX28" fmla="*/ 910492 w 1473200"/>
                <a:gd name="connsiteY28" fmla="*/ 5767753 h 6248400"/>
                <a:gd name="connsiteX29" fmla="*/ 1086338 w 1473200"/>
                <a:gd name="connsiteY29" fmla="*/ 6072553 h 6248400"/>
                <a:gd name="connsiteX30" fmla="*/ 1133230 w 1473200"/>
                <a:gd name="connsiteY30" fmla="*/ 624840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73200" h="6248400">
                  <a:moveTo>
                    <a:pt x="1473200" y="0"/>
                  </a:moveTo>
                  <a:cubicBezTo>
                    <a:pt x="1431192" y="92807"/>
                    <a:pt x="1389185" y="185615"/>
                    <a:pt x="1344246" y="269630"/>
                  </a:cubicBezTo>
                  <a:cubicBezTo>
                    <a:pt x="1299308" y="353645"/>
                    <a:pt x="1240692" y="423984"/>
                    <a:pt x="1203569" y="504092"/>
                  </a:cubicBezTo>
                  <a:cubicBezTo>
                    <a:pt x="1166446" y="584200"/>
                    <a:pt x="1158630" y="677985"/>
                    <a:pt x="1121507" y="750277"/>
                  </a:cubicBezTo>
                  <a:cubicBezTo>
                    <a:pt x="1084384" y="822569"/>
                    <a:pt x="1025768" y="871415"/>
                    <a:pt x="980830" y="937846"/>
                  </a:cubicBezTo>
                  <a:cubicBezTo>
                    <a:pt x="935892" y="1004277"/>
                    <a:pt x="894862" y="1088292"/>
                    <a:pt x="851877" y="1148861"/>
                  </a:cubicBezTo>
                  <a:cubicBezTo>
                    <a:pt x="808893" y="1209430"/>
                    <a:pt x="769815" y="1270000"/>
                    <a:pt x="722923" y="1301261"/>
                  </a:cubicBezTo>
                  <a:cubicBezTo>
                    <a:pt x="676031" y="1332522"/>
                    <a:pt x="629138" y="1330569"/>
                    <a:pt x="570523" y="1336430"/>
                  </a:cubicBezTo>
                  <a:cubicBezTo>
                    <a:pt x="511908" y="1342291"/>
                    <a:pt x="371230" y="1336430"/>
                    <a:pt x="371230" y="1336430"/>
                  </a:cubicBezTo>
                  <a:cubicBezTo>
                    <a:pt x="326292" y="1336430"/>
                    <a:pt x="322384" y="1348153"/>
                    <a:pt x="300892" y="1336430"/>
                  </a:cubicBezTo>
                  <a:cubicBezTo>
                    <a:pt x="279400" y="1324707"/>
                    <a:pt x="275492" y="1283676"/>
                    <a:pt x="242277" y="1266092"/>
                  </a:cubicBezTo>
                  <a:cubicBezTo>
                    <a:pt x="209062" y="1248508"/>
                    <a:pt x="138723" y="1211385"/>
                    <a:pt x="101600" y="1230923"/>
                  </a:cubicBezTo>
                  <a:cubicBezTo>
                    <a:pt x="64477" y="1250461"/>
                    <a:pt x="25400" y="1320800"/>
                    <a:pt x="19538" y="1383323"/>
                  </a:cubicBezTo>
                  <a:cubicBezTo>
                    <a:pt x="13676" y="1445846"/>
                    <a:pt x="60569" y="1531815"/>
                    <a:pt x="66430" y="1606061"/>
                  </a:cubicBezTo>
                  <a:cubicBezTo>
                    <a:pt x="72292" y="1680307"/>
                    <a:pt x="64476" y="1705708"/>
                    <a:pt x="54707" y="1828800"/>
                  </a:cubicBezTo>
                  <a:cubicBezTo>
                    <a:pt x="44938" y="1951892"/>
                    <a:pt x="15630" y="2205892"/>
                    <a:pt x="7815" y="2344615"/>
                  </a:cubicBezTo>
                  <a:cubicBezTo>
                    <a:pt x="0" y="2483338"/>
                    <a:pt x="7815" y="2661138"/>
                    <a:pt x="7815" y="2661138"/>
                  </a:cubicBezTo>
                  <a:lnTo>
                    <a:pt x="7815" y="3036277"/>
                  </a:lnTo>
                  <a:cubicBezTo>
                    <a:pt x="7815" y="3149600"/>
                    <a:pt x="1954" y="3243385"/>
                    <a:pt x="7815" y="3341077"/>
                  </a:cubicBezTo>
                  <a:cubicBezTo>
                    <a:pt x="13676" y="3438769"/>
                    <a:pt x="31261" y="3542322"/>
                    <a:pt x="42984" y="3622430"/>
                  </a:cubicBezTo>
                  <a:cubicBezTo>
                    <a:pt x="54707" y="3702538"/>
                    <a:pt x="52754" y="3757246"/>
                    <a:pt x="78154" y="3821723"/>
                  </a:cubicBezTo>
                  <a:cubicBezTo>
                    <a:pt x="103554" y="3886200"/>
                    <a:pt x="156307" y="3933092"/>
                    <a:pt x="195384" y="4009292"/>
                  </a:cubicBezTo>
                  <a:cubicBezTo>
                    <a:pt x="234461" y="4085492"/>
                    <a:pt x="259861" y="4196862"/>
                    <a:pt x="312615" y="4278923"/>
                  </a:cubicBezTo>
                  <a:cubicBezTo>
                    <a:pt x="365369" y="4360984"/>
                    <a:pt x="468922" y="4431323"/>
                    <a:pt x="511907" y="4501661"/>
                  </a:cubicBezTo>
                  <a:cubicBezTo>
                    <a:pt x="554892" y="4571999"/>
                    <a:pt x="552938" y="4622799"/>
                    <a:pt x="570523" y="4700953"/>
                  </a:cubicBezTo>
                  <a:cubicBezTo>
                    <a:pt x="588108" y="4779107"/>
                    <a:pt x="599831" y="4890476"/>
                    <a:pt x="617415" y="4970584"/>
                  </a:cubicBezTo>
                  <a:cubicBezTo>
                    <a:pt x="634999" y="5050692"/>
                    <a:pt x="648676" y="5099538"/>
                    <a:pt x="676030" y="5181600"/>
                  </a:cubicBezTo>
                  <a:cubicBezTo>
                    <a:pt x="703384" y="5263662"/>
                    <a:pt x="742461" y="5365261"/>
                    <a:pt x="781538" y="5462953"/>
                  </a:cubicBezTo>
                  <a:cubicBezTo>
                    <a:pt x="820615" y="5560645"/>
                    <a:pt x="859692" y="5666153"/>
                    <a:pt x="910492" y="5767753"/>
                  </a:cubicBezTo>
                  <a:cubicBezTo>
                    <a:pt x="961292" y="5869353"/>
                    <a:pt x="1049215" y="5992445"/>
                    <a:pt x="1086338" y="6072553"/>
                  </a:cubicBezTo>
                  <a:cubicBezTo>
                    <a:pt x="1123461" y="6152661"/>
                    <a:pt x="1128345" y="6200530"/>
                    <a:pt x="1133230" y="6248400"/>
                  </a:cubicBezTo>
                </a:path>
              </a:pathLst>
            </a:cu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descr="story3.jpg"/>
          <p:cNvPicPr>
            <a:picLocks noChangeAspect="1"/>
          </p:cNvPicPr>
          <p:nvPr/>
        </p:nvPicPr>
        <p:blipFill>
          <a:blip r:embed="rId5"/>
          <a:srcRect t="19623"/>
          <a:stretch>
            <a:fillRect/>
          </a:stretch>
        </p:blipFill>
        <p:spPr>
          <a:xfrm>
            <a:off x="7371799" y="3029638"/>
            <a:ext cx="1463040" cy="1053774"/>
          </a:xfrm>
          <a:prstGeom prst="rect">
            <a:avLst/>
          </a:prstGeom>
        </p:spPr>
      </p:pic>
      <p:sp>
        <p:nvSpPr>
          <p:cNvPr id="18" name="TextBox 17"/>
          <p:cNvSpPr txBox="1"/>
          <p:nvPr/>
        </p:nvSpPr>
        <p:spPr>
          <a:xfrm>
            <a:off x="7374576" y="2695697"/>
            <a:ext cx="1464624" cy="338554"/>
          </a:xfrm>
          <a:prstGeom prst="rect">
            <a:avLst/>
          </a:prstGeom>
          <a:solidFill>
            <a:schemeClr val="bg1"/>
          </a:solidFill>
        </p:spPr>
        <p:txBody>
          <a:bodyPr wrap="square" rtlCol="0">
            <a:spAutoFit/>
          </a:bodyPr>
          <a:lstStyle/>
          <a:p>
            <a:r>
              <a:rPr lang="en-US" sz="1600" dirty="0" smtClean="0">
                <a:solidFill>
                  <a:schemeClr val="tx1">
                    <a:lumMod val="85000"/>
                    <a:lumOff val="15000"/>
                  </a:schemeClr>
                </a:solidFill>
                <a:latin typeface="Trebuchet MS" pitchFamily="34" charset="0"/>
                <a:cs typeface="Tahoma" pitchFamily="34" charset="0"/>
              </a:rPr>
              <a:t>Elevation (m)</a:t>
            </a:r>
            <a:endParaRPr lang="en-US" sz="1600" dirty="0">
              <a:solidFill>
                <a:schemeClr val="tx1">
                  <a:lumMod val="85000"/>
                  <a:lumOff val="15000"/>
                </a:schemeClr>
              </a:solidFill>
              <a:latin typeface="Trebuchet MS"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solidFill>
                  <a:schemeClr val="tx1">
                    <a:lumMod val="85000"/>
                    <a:lumOff val="15000"/>
                  </a:schemeClr>
                </a:solidFill>
                <a:effectLst>
                  <a:outerShdw blurRad="38100" dist="38100" dir="2700000" algn="tl">
                    <a:srgbClr val="000000">
                      <a:alpha val="43137"/>
                    </a:srgbClr>
                  </a:outerShdw>
                </a:effectLst>
              </a:rPr>
              <a:t>Storm events can trigger catastrophic floods</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074473"/>
            <a:ext cx="8229600" cy="1183109"/>
          </a:xfrm>
        </p:spPr>
        <p:txBody>
          <a:bodyPr>
            <a:normAutofit/>
          </a:bodyPr>
          <a:lstStyle/>
          <a:p>
            <a:r>
              <a:rPr lang="en-US" sz="2000" b="1" dirty="0" err="1" smtClean="0"/>
              <a:t>Baseflow</a:t>
            </a:r>
            <a:r>
              <a:rPr lang="en-US" sz="2000" dirty="0" smtClean="0"/>
              <a:t> - sustained amount of flow in a stream when no precipitation 		event has occurred</a:t>
            </a:r>
          </a:p>
          <a:p>
            <a:r>
              <a:rPr lang="en-US" sz="2000" b="1" dirty="0" smtClean="0"/>
              <a:t>Peak discharge  </a:t>
            </a:r>
            <a:r>
              <a:rPr lang="en-US" sz="2000" dirty="0" smtClean="0"/>
              <a:t>- stream flow attributed to a precipitation event </a:t>
            </a:r>
            <a:endParaRPr lang="en-US" sz="2000" dirty="0"/>
          </a:p>
        </p:txBody>
      </p:sp>
      <p:pic>
        <p:nvPicPr>
          <p:cNvPr id="4" name="Picture 3" descr="stream_hydrograph.gif"/>
          <p:cNvPicPr>
            <a:picLocks noChangeAspect="1"/>
          </p:cNvPicPr>
          <p:nvPr/>
        </p:nvPicPr>
        <p:blipFill>
          <a:blip r:embed="rId3"/>
          <a:stretch>
            <a:fillRect/>
          </a:stretch>
        </p:blipFill>
        <p:spPr>
          <a:xfrm>
            <a:off x="2699134" y="1515204"/>
            <a:ext cx="3787122" cy="3403528"/>
          </a:xfrm>
          <a:prstGeom prst="rect">
            <a:avLst/>
          </a:prstGeom>
        </p:spPr>
      </p:pic>
      <p:sp>
        <p:nvSpPr>
          <p:cNvPr id="5" name="Rounded Rectangular Callout 4"/>
          <p:cNvSpPr/>
          <p:nvPr/>
        </p:nvSpPr>
        <p:spPr>
          <a:xfrm>
            <a:off x="6412676" y="2303813"/>
            <a:ext cx="2470068" cy="1033153"/>
          </a:xfrm>
          <a:prstGeom prst="wedgeRoundRectCallout">
            <a:avLst>
              <a:gd name="adj1" fmla="val -76602"/>
              <a:gd name="adj2" fmla="val 236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Climate change implications?</a:t>
            </a:r>
            <a:endParaRPr lang="en-US" sz="2400" b="1" dirty="0"/>
          </a:p>
        </p:txBody>
      </p:sp>
      <p:pic>
        <p:nvPicPr>
          <p:cNvPr id="6" name="Picture 2" descr="http://mascot.crystalxp.net/png/dlaor-drop-2852.png"/>
          <p:cNvPicPr>
            <a:picLocks noChangeAspect="1" noChangeArrowheads="1"/>
          </p:cNvPicPr>
          <p:nvPr/>
        </p:nvPicPr>
        <p:blipFill>
          <a:blip r:embed="rId4" cstate="print"/>
          <a:srcRect/>
          <a:stretch>
            <a:fillRect/>
          </a:stretch>
        </p:blipFill>
        <p:spPr bwMode="auto">
          <a:xfrm>
            <a:off x="3023089" y="1324707"/>
            <a:ext cx="520211" cy="5202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592161" y="1952593"/>
            <a:ext cx="4648200" cy="4131215"/>
          </a:xfrm>
        </p:spPr>
        <p:txBody>
          <a:bodyPr/>
          <a:lstStyle/>
          <a:p>
            <a:pPr lvl="1" indent="-573088">
              <a:lnSpc>
                <a:spcPct val="80000"/>
              </a:lnSpc>
              <a:buNone/>
            </a:pPr>
            <a:r>
              <a:rPr lang="en-US" sz="2400" u="sng" dirty="0" smtClean="0"/>
              <a:t>Causes of bank erosion</a:t>
            </a:r>
          </a:p>
          <a:p>
            <a:pPr lvl="1">
              <a:lnSpc>
                <a:spcPct val="80000"/>
              </a:lnSpc>
            </a:pPr>
            <a:r>
              <a:rPr lang="en-US" sz="2400" dirty="0" smtClean="0"/>
              <a:t>Lack of riparian buffers</a:t>
            </a:r>
          </a:p>
          <a:p>
            <a:pPr lvl="1">
              <a:lnSpc>
                <a:spcPct val="80000"/>
              </a:lnSpc>
            </a:pPr>
            <a:r>
              <a:rPr lang="en-US" sz="2400" dirty="0" smtClean="0"/>
              <a:t>Channelization</a:t>
            </a:r>
          </a:p>
          <a:p>
            <a:pPr lvl="1">
              <a:lnSpc>
                <a:spcPct val="80000"/>
              </a:lnSpc>
            </a:pPr>
            <a:r>
              <a:rPr lang="en-US" sz="2400" dirty="0" smtClean="0"/>
              <a:t>Dams</a:t>
            </a:r>
          </a:p>
          <a:p>
            <a:pPr lvl="1">
              <a:lnSpc>
                <a:spcPct val="80000"/>
              </a:lnSpc>
            </a:pPr>
            <a:r>
              <a:rPr lang="en-US" sz="2400" dirty="0" smtClean="0"/>
              <a:t>Overgrazing</a:t>
            </a:r>
          </a:p>
          <a:p>
            <a:pPr lvl="1">
              <a:lnSpc>
                <a:spcPct val="80000"/>
              </a:lnSpc>
            </a:pPr>
            <a:r>
              <a:rPr lang="en-US" sz="2400" dirty="0" smtClean="0"/>
              <a:t>Commercial </a:t>
            </a:r>
            <a:r>
              <a:rPr lang="en-US" sz="2400" dirty="0" smtClean="0"/>
              <a:t>dredging </a:t>
            </a:r>
            <a:endParaRPr lang="en-US" sz="2400" dirty="0" smtClean="0"/>
          </a:p>
          <a:p>
            <a:pPr lvl="1">
              <a:lnSpc>
                <a:spcPct val="80000"/>
              </a:lnSpc>
            </a:pPr>
            <a:r>
              <a:rPr lang="en-US" sz="2400" dirty="0" smtClean="0"/>
              <a:t>Piped discharge </a:t>
            </a:r>
          </a:p>
          <a:p>
            <a:pPr lvl="2">
              <a:lnSpc>
                <a:spcPct val="80000"/>
              </a:lnSpc>
            </a:pPr>
            <a:r>
              <a:rPr lang="en-US" sz="2000" dirty="0" smtClean="0"/>
              <a:t>(culverts, ditches)</a:t>
            </a:r>
            <a:endParaRPr lang="en-US" sz="2400" dirty="0" smtClean="0"/>
          </a:p>
          <a:p>
            <a:pPr lvl="1">
              <a:lnSpc>
                <a:spcPct val="80000"/>
              </a:lnSpc>
            </a:pPr>
            <a:r>
              <a:rPr lang="en-US" sz="2400" dirty="0" smtClean="0"/>
              <a:t>Development</a:t>
            </a:r>
          </a:p>
          <a:p>
            <a:pPr lvl="2">
              <a:lnSpc>
                <a:spcPct val="80000"/>
              </a:lnSpc>
            </a:pPr>
            <a:r>
              <a:rPr lang="en-US" sz="2000" dirty="0" smtClean="0"/>
              <a:t>Impervious surfaces</a:t>
            </a:r>
          </a:p>
        </p:txBody>
      </p:sp>
      <p:pic>
        <p:nvPicPr>
          <p:cNvPr id="23556" name="Picture 6" descr="erosion2MO"/>
          <p:cNvPicPr>
            <a:picLocks noGrp="1" noChangeAspect="1" noChangeArrowheads="1"/>
          </p:cNvPicPr>
          <p:nvPr>
            <p:ph sz="quarter" idx="2"/>
          </p:nvPr>
        </p:nvPicPr>
        <p:blipFill>
          <a:blip r:embed="rId3"/>
          <a:srcRect/>
          <a:stretch>
            <a:fillRect/>
          </a:stretch>
        </p:blipFill>
        <p:spPr>
          <a:xfrm>
            <a:off x="6287910" y="3229591"/>
            <a:ext cx="2675467" cy="1915563"/>
          </a:xfrm>
          <a:noFill/>
        </p:spPr>
      </p:pic>
      <p:pic>
        <p:nvPicPr>
          <p:cNvPr id="23557" name="Picture 7" descr="erosioncowvermMO"/>
          <p:cNvPicPr>
            <a:picLocks noGrp="1" noChangeAspect="1" noChangeArrowheads="1"/>
          </p:cNvPicPr>
          <p:nvPr>
            <p:ph sz="quarter" idx="3"/>
          </p:nvPr>
        </p:nvPicPr>
        <p:blipFill>
          <a:blip r:embed="rId4"/>
          <a:srcRect/>
          <a:stretch>
            <a:fillRect/>
          </a:stretch>
        </p:blipFill>
        <p:spPr>
          <a:xfrm>
            <a:off x="4224818" y="4631510"/>
            <a:ext cx="2598014" cy="1950762"/>
          </a:xfrm>
          <a:noFill/>
        </p:spPr>
      </p:pic>
      <p:pic>
        <p:nvPicPr>
          <p:cNvPr id="6" name="Picture 3" descr="HighgateShoppingCenter5_5_2008 015"/>
          <p:cNvPicPr>
            <a:picLocks noChangeAspect="1" noChangeArrowheads="1"/>
          </p:cNvPicPr>
          <p:nvPr/>
        </p:nvPicPr>
        <p:blipFill>
          <a:blip r:embed="rId5" cstate="print"/>
          <a:srcRect l="20005" t="19017" r="18648" b="15782"/>
          <a:stretch>
            <a:fillRect/>
          </a:stretch>
        </p:blipFill>
        <p:spPr bwMode="auto">
          <a:xfrm>
            <a:off x="4674034" y="1533029"/>
            <a:ext cx="2341553" cy="1866663"/>
          </a:xfrm>
          <a:prstGeom prst="rect">
            <a:avLst/>
          </a:prstGeom>
          <a:noFill/>
          <a:ln w="9525">
            <a:noFill/>
            <a:miter lim="800000"/>
            <a:headEnd/>
            <a:tailEnd/>
          </a:ln>
        </p:spPr>
      </p:pic>
      <p:sp>
        <p:nvSpPr>
          <p:cNvPr id="7" name="Text Box 4"/>
          <p:cNvSpPr txBox="1">
            <a:spLocks noChangeArrowheads="1"/>
          </p:cNvSpPr>
          <p:nvPr/>
        </p:nvSpPr>
        <p:spPr bwMode="auto">
          <a:xfrm>
            <a:off x="0" y="278455"/>
            <a:ext cx="9143999" cy="1077218"/>
          </a:xfrm>
          <a:prstGeom prst="rect">
            <a:avLst/>
          </a:prstGeom>
          <a:noFill/>
          <a:ln w="9525">
            <a:noFill/>
            <a:miter lim="800000"/>
            <a:headEnd/>
            <a:tailEnd/>
          </a:ln>
        </p:spPr>
        <p:txBody>
          <a:bodyPr wrap="square">
            <a:spAutoFit/>
          </a:bodyPr>
          <a:lstStyle/>
          <a:p>
            <a:pPr algn="ctr" eaLnBrk="1" hangingPunct="1"/>
            <a:r>
              <a:rPr lang="en-US" sz="3200" b="1" dirty="0" smtClean="0">
                <a:solidFill>
                  <a:schemeClr val="tx1">
                    <a:lumMod val="85000"/>
                    <a:lumOff val="15000"/>
                  </a:schemeClr>
                </a:solidFill>
                <a:effectLst>
                  <a:outerShdw blurRad="38100" dist="38100" dir="2700000" algn="tl">
                    <a:srgbClr val="000000">
                      <a:alpha val="43137"/>
                    </a:srgbClr>
                  </a:outerShdw>
                </a:effectLst>
              </a:rPr>
              <a:t>Greater </a:t>
            </a:r>
            <a:r>
              <a:rPr lang="en-US" sz="3200" b="1" dirty="0">
                <a:solidFill>
                  <a:schemeClr val="tx1">
                    <a:lumMod val="85000"/>
                    <a:lumOff val="15000"/>
                  </a:schemeClr>
                </a:solidFill>
                <a:effectLst>
                  <a:outerShdw blurRad="38100" dist="38100" dir="2700000" algn="tl">
                    <a:srgbClr val="000000">
                      <a:alpha val="43137"/>
                    </a:srgbClr>
                  </a:outerShdw>
                </a:effectLst>
              </a:rPr>
              <a:t>runoff and higher in-stream velocities </a:t>
            </a:r>
            <a:endParaRPr lang="en-US" sz="3200" b="1" dirty="0" smtClean="0">
              <a:solidFill>
                <a:schemeClr val="tx1">
                  <a:lumMod val="85000"/>
                  <a:lumOff val="15000"/>
                </a:schemeClr>
              </a:solidFill>
              <a:effectLst>
                <a:outerShdw blurRad="38100" dist="38100" dir="2700000" algn="tl">
                  <a:srgbClr val="000000">
                    <a:alpha val="43137"/>
                  </a:srgbClr>
                </a:outerShdw>
              </a:effectLst>
            </a:endParaRPr>
          </a:p>
          <a:p>
            <a:pPr algn="ctr" eaLnBrk="1" hangingPunct="1"/>
            <a:r>
              <a:rPr lang="en-US" sz="3200" b="1" dirty="0" smtClean="0">
                <a:solidFill>
                  <a:schemeClr val="tx1">
                    <a:lumMod val="85000"/>
                    <a:lumOff val="15000"/>
                  </a:schemeClr>
                </a:solidFill>
                <a:effectLst>
                  <a:outerShdw blurRad="38100" dist="38100" dir="2700000" algn="tl">
                    <a:srgbClr val="000000">
                      <a:alpha val="43137"/>
                    </a:srgbClr>
                  </a:outerShdw>
                </a:effectLst>
              </a:rPr>
              <a:t>contribute </a:t>
            </a:r>
            <a:r>
              <a:rPr lang="en-US" sz="3200" b="1" dirty="0">
                <a:solidFill>
                  <a:schemeClr val="tx1">
                    <a:lumMod val="85000"/>
                    <a:lumOff val="15000"/>
                  </a:schemeClr>
                </a:solidFill>
                <a:effectLst>
                  <a:outerShdw blurRad="38100" dist="38100" dir="2700000" algn="tl">
                    <a:srgbClr val="000000">
                      <a:alpha val="43137"/>
                    </a:srgbClr>
                  </a:outerShdw>
                </a:effectLst>
              </a:rPr>
              <a:t>to streambank </a:t>
            </a:r>
            <a:r>
              <a:rPr lang="en-US" sz="3200" b="1" dirty="0" smtClean="0">
                <a:solidFill>
                  <a:schemeClr val="tx1">
                    <a:lumMod val="85000"/>
                    <a:lumOff val="15000"/>
                  </a:schemeClr>
                </a:solidFill>
                <a:effectLst>
                  <a:outerShdw blurRad="38100" dist="38100" dir="2700000" algn="tl">
                    <a:srgbClr val="000000">
                      <a:alpha val="43137"/>
                    </a:srgbClr>
                  </a:outerShdw>
                </a:effectLst>
              </a:rPr>
              <a:t>erosion</a:t>
            </a:r>
            <a:endParaRPr lang="en-US" sz="32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66"/>
            <a:ext cx="8229600" cy="1143000"/>
          </a:xfrm>
        </p:spPr>
        <p:txBody>
          <a:bodyPr>
            <a:normAutofit/>
          </a:bodyPr>
          <a:lstStyle/>
          <a:p>
            <a:r>
              <a:rPr lang="en-US" sz="3600" b="1" dirty="0" smtClean="0">
                <a:effectLst>
                  <a:outerShdw blurRad="38100" dist="38100" dir="2700000" algn="tl">
                    <a:srgbClr val="000000">
                      <a:alpha val="43137"/>
                    </a:srgbClr>
                  </a:outerShdw>
                </a:effectLst>
              </a:rPr>
              <a:t>Sediment in Streams and Rivers</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40798" y="1575207"/>
            <a:ext cx="5234152" cy="2731007"/>
          </a:xfrm>
        </p:spPr>
        <p:txBody>
          <a:bodyPr>
            <a:normAutofit/>
          </a:bodyPr>
          <a:lstStyle/>
          <a:p>
            <a:pPr marL="228600" indent="-228600">
              <a:spcBef>
                <a:spcPts val="300"/>
              </a:spcBef>
            </a:pPr>
            <a:r>
              <a:rPr lang="en-US" sz="2400" dirty="0" smtClean="0"/>
              <a:t>Leading non-point source of pollution</a:t>
            </a:r>
          </a:p>
          <a:p>
            <a:pPr marL="231775" lvl="0" indent="-231775">
              <a:spcBef>
                <a:spcPts val="300"/>
              </a:spcBef>
              <a:defRPr/>
            </a:pPr>
            <a:r>
              <a:rPr lang="en-US" sz="2400" dirty="0" smtClean="0"/>
              <a:t>Largest source of impairment  to streams and rivers worldwide (EPA) </a:t>
            </a:r>
          </a:p>
          <a:p>
            <a:pPr marL="231775" lvl="0" indent="-231775">
              <a:spcBef>
                <a:spcPts val="300"/>
              </a:spcBef>
              <a:defRPr/>
            </a:pPr>
            <a:r>
              <a:rPr lang="en-US" sz="2400" dirty="0" smtClean="0"/>
              <a:t>Decreased water quality</a:t>
            </a:r>
          </a:p>
          <a:p>
            <a:pPr marL="231775" lvl="0" indent="-231775">
              <a:spcBef>
                <a:spcPts val="300"/>
              </a:spcBef>
              <a:defRPr/>
            </a:pPr>
            <a:r>
              <a:rPr lang="en-US" sz="2400" dirty="0" smtClean="0"/>
              <a:t>Negatively impacts habitat health</a:t>
            </a:r>
          </a:p>
          <a:p>
            <a:pPr>
              <a:spcBef>
                <a:spcPts val="0"/>
              </a:spcBef>
              <a:buNone/>
            </a:pPr>
            <a:endParaRPr lang="en-US" sz="2400" dirty="0" smtClean="0"/>
          </a:p>
          <a:p>
            <a:pPr>
              <a:spcBef>
                <a:spcPts val="0"/>
              </a:spcBef>
            </a:pPr>
            <a:endParaRPr lang="en-US" sz="2400" dirty="0" smtClean="0"/>
          </a:p>
          <a:p>
            <a:pPr lvl="1">
              <a:spcBef>
                <a:spcPts val="0"/>
              </a:spcBef>
            </a:pPr>
            <a:endParaRPr lang="en-US" sz="2000" dirty="0" smtClean="0"/>
          </a:p>
          <a:p>
            <a:pPr lvl="1">
              <a:spcBef>
                <a:spcPts val="0"/>
              </a:spcBef>
            </a:pPr>
            <a:endParaRPr lang="en-US" sz="2000" dirty="0" smtClean="0"/>
          </a:p>
          <a:p>
            <a:pPr>
              <a:spcBef>
                <a:spcPts val="0"/>
              </a:spcBef>
            </a:pPr>
            <a:endParaRPr lang="en-US" sz="2400" dirty="0" smtClean="0"/>
          </a:p>
          <a:p>
            <a:pPr>
              <a:spcBef>
                <a:spcPts val="0"/>
              </a:spcBef>
            </a:pPr>
            <a:endParaRPr lang="en-US" sz="2400" dirty="0"/>
          </a:p>
        </p:txBody>
      </p:sp>
      <p:pic>
        <p:nvPicPr>
          <p:cNvPr id="5" name="Picture 2" descr="C:\Users\Kerrie\Documents\comps\field pics\Photography-Benjamin-Bloom-Vermont-Flooding-01.jpg"/>
          <p:cNvPicPr>
            <a:picLocks noChangeAspect="1" noChangeArrowheads="1"/>
          </p:cNvPicPr>
          <p:nvPr/>
        </p:nvPicPr>
        <p:blipFill>
          <a:blip r:embed="rId3" cstate="print"/>
          <a:srcRect/>
          <a:stretch>
            <a:fillRect/>
          </a:stretch>
        </p:blipFill>
        <p:spPr bwMode="auto">
          <a:xfrm>
            <a:off x="5303783" y="1677300"/>
            <a:ext cx="3648956" cy="273671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155673" y="4076652"/>
            <a:ext cx="1900694" cy="338554"/>
          </a:xfrm>
          <a:prstGeom prst="rect">
            <a:avLst/>
          </a:prstGeom>
          <a:noFill/>
        </p:spPr>
        <p:txBody>
          <a:bodyPr wrap="square" rtlCol="0">
            <a:spAutoFit/>
          </a:bodyPr>
          <a:lstStyle/>
          <a:p>
            <a:pPr algn="ctr"/>
            <a:r>
              <a:rPr lang="en-US" sz="1600" dirty="0" smtClean="0">
                <a:solidFill>
                  <a:schemeClr val="bg1"/>
                </a:solidFill>
              </a:rPr>
              <a:t>Colchester Point</a:t>
            </a:r>
          </a:p>
        </p:txBody>
      </p:sp>
      <p:sp>
        <p:nvSpPr>
          <p:cNvPr id="7" name="Content Placeholder 2"/>
          <p:cNvSpPr txBox="1">
            <a:spLocks/>
          </p:cNvSpPr>
          <p:nvPr/>
        </p:nvSpPr>
        <p:spPr>
          <a:xfrm>
            <a:off x="583558" y="3983028"/>
            <a:ext cx="5172501" cy="2494873"/>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4"/>
          <p:cNvPicPr>
            <a:picLocks noChangeAspect="1" noChangeArrowheads="1"/>
          </p:cNvPicPr>
          <p:nvPr/>
        </p:nvPicPr>
        <p:blipFill>
          <a:blip r:embed="rId4" cstate="print"/>
          <a:srcRect/>
          <a:stretch>
            <a:fillRect/>
          </a:stretch>
        </p:blipFill>
        <p:spPr bwMode="auto">
          <a:xfrm>
            <a:off x="729675" y="3829049"/>
            <a:ext cx="3842259" cy="255087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218432" y="5907584"/>
            <a:ext cx="2548128" cy="523220"/>
          </a:xfrm>
          <a:prstGeom prst="rect">
            <a:avLst/>
          </a:prstGeom>
          <a:noFill/>
        </p:spPr>
        <p:txBody>
          <a:bodyPr wrap="square" rtlCol="0">
            <a:spAutoFit/>
          </a:bodyPr>
          <a:lstStyle/>
          <a:p>
            <a:pPr algn="ctr"/>
            <a:r>
              <a:rPr lang="en-US" sz="1400" dirty="0" smtClean="0"/>
              <a:t>Tropical storm Irene</a:t>
            </a:r>
          </a:p>
          <a:p>
            <a:pPr algn="ctr"/>
            <a:r>
              <a:rPr lang="en-US" sz="1400" dirty="0" smtClean="0"/>
              <a:t>(02 September 2011)</a:t>
            </a:r>
          </a:p>
        </p:txBody>
      </p:sp>
      <p:pic>
        <p:nvPicPr>
          <p:cNvPr id="10" name="Picture 9" descr="stormwater"/>
          <p:cNvPicPr>
            <a:picLocks noChangeAspect="1" noChangeArrowheads="1"/>
          </p:cNvPicPr>
          <p:nvPr/>
        </p:nvPicPr>
        <p:blipFill>
          <a:blip r:embed="rId5"/>
          <a:srcRect/>
          <a:stretch>
            <a:fillRect/>
          </a:stretch>
        </p:blipFill>
        <p:spPr bwMode="auto">
          <a:xfrm>
            <a:off x="7055784" y="4159248"/>
            <a:ext cx="1710264" cy="24246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1"/>
          </p:nvPr>
        </p:nvSpPr>
        <p:spPr>
          <a:xfrm>
            <a:off x="1931159" y="1258928"/>
            <a:ext cx="2842704" cy="1828800"/>
          </a:xfrm>
        </p:spPr>
        <p:txBody>
          <a:bodyPr>
            <a:normAutofit/>
          </a:bodyPr>
          <a:lstStyle/>
          <a:p>
            <a:pPr eaLnBrk="1" hangingPunct="1">
              <a:spcBef>
                <a:spcPts val="300"/>
              </a:spcBef>
              <a:buClr>
                <a:schemeClr val="tx1"/>
              </a:buClr>
            </a:pPr>
            <a:r>
              <a:rPr lang="en-US" sz="2400" dirty="0" smtClean="0"/>
              <a:t>Transportation</a:t>
            </a:r>
          </a:p>
          <a:p>
            <a:pPr eaLnBrk="1" hangingPunct="1">
              <a:spcBef>
                <a:spcPts val="300"/>
              </a:spcBef>
              <a:buClr>
                <a:schemeClr val="tx1"/>
              </a:buClr>
            </a:pPr>
            <a:r>
              <a:rPr lang="en-US" sz="2400" dirty="0" smtClean="0"/>
              <a:t>Power</a:t>
            </a:r>
          </a:p>
          <a:p>
            <a:pPr eaLnBrk="1" hangingPunct="1">
              <a:spcBef>
                <a:spcPts val="300"/>
              </a:spcBef>
              <a:buClr>
                <a:schemeClr val="tx1"/>
              </a:buClr>
            </a:pPr>
            <a:r>
              <a:rPr lang="en-US" sz="2400" dirty="0" smtClean="0"/>
              <a:t>Agriculture</a:t>
            </a:r>
          </a:p>
        </p:txBody>
      </p:sp>
      <p:pic>
        <p:nvPicPr>
          <p:cNvPr id="12291" name="Picture 3" descr="28_White log river"/>
          <p:cNvPicPr>
            <a:picLocks noGrp="1" noChangeAspect="1" noChangeArrowheads="1"/>
          </p:cNvPicPr>
          <p:nvPr>
            <p:ph sz="quarter" idx="2"/>
          </p:nvPr>
        </p:nvPicPr>
        <p:blipFill>
          <a:blip r:embed="rId3" cstate="print"/>
          <a:srcRect/>
          <a:stretch>
            <a:fillRect/>
          </a:stretch>
        </p:blipFill>
        <p:spPr>
          <a:xfrm>
            <a:off x="4996543" y="938251"/>
            <a:ext cx="3376749" cy="2332134"/>
          </a:xfrm>
          <a:noFill/>
          <a:ln w="28575">
            <a:solidFill>
              <a:schemeClr val="bg1"/>
            </a:solidFill>
          </a:ln>
        </p:spPr>
      </p:pic>
      <p:pic>
        <p:nvPicPr>
          <p:cNvPr id="12293" name="Picture 8" descr="20060113_0019"/>
          <p:cNvPicPr>
            <a:picLocks noGrp="1" noChangeAspect="1" noChangeArrowheads="1"/>
          </p:cNvPicPr>
          <p:nvPr>
            <p:ph sz="quarter" idx="3"/>
          </p:nvPr>
        </p:nvPicPr>
        <p:blipFill>
          <a:blip r:embed="rId4" cstate="print"/>
          <a:srcRect/>
          <a:stretch>
            <a:fillRect/>
          </a:stretch>
        </p:blipFill>
        <p:spPr>
          <a:xfrm>
            <a:off x="1127760" y="4541302"/>
            <a:ext cx="2991394" cy="2243546"/>
          </a:xfrm>
          <a:noFill/>
          <a:ln w="28575">
            <a:solidFill>
              <a:schemeClr val="bg1"/>
            </a:solidFill>
          </a:ln>
        </p:spPr>
      </p:pic>
      <p:sp>
        <p:nvSpPr>
          <p:cNvPr id="12294" name="Text Box 9"/>
          <p:cNvSpPr txBox="1">
            <a:spLocks noChangeArrowheads="1"/>
          </p:cNvSpPr>
          <p:nvPr/>
        </p:nvSpPr>
        <p:spPr bwMode="auto">
          <a:xfrm>
            <a:off x="533400" y="152400"/>
            <a:ext cx="7772400" cy="646331"/>
          </a:xfrm>
          <a:prstGeom prst="rect">
            <a:avLst/>
          </a:prstGeom>
          <a:noFill/>
          <a:ln w="9525" algn="ctr">
            <a:noFill/>
            <a:miter lim="800000"/>
            <a:headEnd/>
            <a:tailEnd/>
          </a:ln>
        </p:spPr>
        <p:txBody>
          <a:bodyPr>
            <a:spAutoFit/>
          </a:bodyPr>
          <a:lstStyle/>
          <a:p>
            <a:pPr algn="ctr">
              <a:spcBef>
                <a:spcPct val="50000"/>
              </a:spcBef>
            </a:pPr>
            <a:r>
              <a:rPr lang="en-US" sz="3600" b="1" dirty="0">
                <a:solidFill>
                  <a:schemeClr val="tx1">
                    <a:lumMod val="85000"/>
                    <a:lumOff val="15000"/>
                  </a:schemeClr>
                </a:solidFill>
                <a:effectLst>
                  <a:outerShdw blurRad="38100" dist="38100" dir="2700000" algn="tl">
                    <a:srgbClr val="000000">
                      <a:alpha val="43137"/>
                    </a:srgbClr>
                  </a:outerShdw>
                </a:effectLst>
              </a:rPr>
              <a:t>History of River Management</a:t>
            </a:r>
          </a:p>
        </p:txBody>
      </p:sp>
      <p:pic>
        <p:nvPicPr>
          <p:cNvPr id="10" name="Picture 6" descr="8_middlesex 2_modif"/>
          <p:cNvPicPr>
            <a:picLocks noChangeAspect="1" noChangeArrowheads="1"/>
          </p:cNvPicPr>
          <p:nvPr/>
        </p:nvPicPr>
        <p:blipFill>
          <a:blip r:embed="rId5"/>
          <a:srcRect/>
          <a:stretch>
            <a:fillRect/>
          </a:stretch>
        </p:blipFill>
        <p:spPr bwMode="auto">
          <a:xfrm>
            <a:off x="403785" y="2713971"/>
            <a:ext cx="3266007" cy="2375317"/>
          </a:xfrm>
          <a:prstGeom prst="rect">
            <a:avLst/>
          </a:prstGeom>
          <a:noFill/>
          <a:ln w="9525">
            <a:noFill/>
            <a:miter lim="800000"/>
            <a:headEnd/>
            <a:tailEnd/>
          </a:ln>
        </p:spPr>
      </p:pic>
      <p:pic>
        <p:nvPicPr>
          <p:cNvPr id="219142" name="Picture 6" descr="The Red Mill"/>
          <p:cNvPicPr>
            <a:picLocks noChangeAspect="1" noChangeArrowheads="1"/>
          </p:cNvPicPr>
          <p:nvPr/>
        </p:nvPicPr>
        <p:blipFill>
          <a:blip r:embed="rId6"/>
          <a:srcRect/>
          <a:stretch>
            <a:fillRect/>
          </a:stretch>
        </p:blipFill>
        <p:spPr bwMode="auto">
          <a:xfrm>
            <a:off x="6506004" y="2625736"/>
            <a:ext cx="2462981" cy="2517714"/>
          </a:xfrm>
          <a:prstGeom prst="rect">
            <a:avLst/>
          </a:prstGeom>
          <a:noFill/>
        </p:spPr>
      </p:pic>
      <p:pic>
        <p:nvPicPr>
          <p:cNvPr id="212994" name="Picture 2" descr="Bartlett's Falls dam"/>
          <p:cNvPicPr>
            <a:picLocks noChangeAspect="1" noChangeArrowheads="1"/>
          </p:cNvPicPr>
          <p:nvPr/>
        </p:nvPicPr>
        <p:blipFill>
          <a:blip r:embed="rId7"/>
          <a:srcRect/>
          <a:stretch>
            <a:fillRect/>
          </a:stretch>
        </p:blipFill>
        <p:spPr bwMode="auto">
          <a:xfrm>
            <a:off x="4313047" y="4067807"/>
            <a:ext cx="2441321" cy="191236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459957" y="838200"/>
            <a:ext cx="3825600" cy="646331"/>
          </a:xfrm>
          <a:prstGeom prst="rect">
            <a:avLst/>
          </a:prstGeom>
          <a:noFill/>
          <a:ln w="9525">
            <a:noFill/>
            <a:miter lim="800000"/>
            <a:headEnd/>
            <a:tailEnd/>
          </a:ln>
        </p:spPr>
        <p:txBody>
          <a:bodyPr wrap="square">
            <a:spAutoFit/>
          </a:bodyPr>
          <a:lstStyle/>
          <a:p>
            <a:pPr algn="ctr">
              <a:spcBef>
                <a:spcPts val="600"/>
              </a:spcBef>
            </a:pPr>
            <a:r>
              <a:rPr lang="en-US" sz="3600" b="1" dirty="0" smtClean="0">
                <a:solidFill>
                  <a:schemeClr val="tx1">
                    <a:lumMod val="85000"/>
                    <a:lumOff val="15000"/>
                  </a:schemeClr>
                </a:solidFill>
                <a:effectLst>
                  <a:outerShdw blurRad="38100" dist="38100" dir="2700000" algn="tl">
                    <a:srgbClr val="000000">
                      <a:alpha val="43137"/>
                    </a:srgbClr>
                  </a:outerShdw>
                </a:effectLst>
              </a:rPr>
              <a:t>Bank Protection</a:t>
            </a:r>
          </a:p>
        </p:txBody>
      </p:sp>
      <p:grpSp>
        <p:nvGrpSpPr>
          <p:cNvPr id="2" name="Group 20"/>
          <p:cNvGrpSpPr>
            <a:grpSpLocks/>
          </p:cNvGrpSpPr>
          <p:nvPr/>
        </p:nvGrpSpPr>
        <p:grpSpPr bwMode="auto">
          <a:xfrm>
            <a:off x="152400" y="2438400"/>
            <a:ext cx="4343400" cy="3810000"/>
            <a:chOff x="912" y="1584"/>
            <a:chExt cx="1848" cy="1656"/>
          </a:xfrm>
        </p:grpSpPr>
        <p:pic>
          <p:nvPicPr>
            <p:cNvPr id="33801" name="Picture 10" descr="Dcp00094"/>
            <p:cNvPicPr>
              <a:picLocks noChangeAspect="1" noChangeArrowheads="1"/>
            </p:cNvPicPr>
            <p:nvPr/>
          </p:nvPicPr>
          <p:blipFill>
            <a:blip r:embed="rId3"/>
            <a:srcRect/>
            <a:stretch>
              <a:fillRect/>
            </a:stretch>
          </p:blipFill>
          <p:spPr bwMode="auto">
            <a:xfrm>
              <a:off x="912" y="1584"/>
              <a:ext cx="1848" cy="1656"/>
            </a:xfrm>
            <a:prstGeom prst="rect">
              <a:avLst/>
            </a:prstGeom>
            <a:noFill/>
            <a:ln w="9525">
              <a:noFill/>
              <a:miter lim="800000"/>
              <a:headEnd/>
              <a:tailEnd/>
            </a:ln>
          </p:spPr>
        </p:pic>
        <p:grpSp>
          <p:nvGrpSpPr>
            <p:cNvPr id="3" name="Group 12"/>
            <p:cNvGrpSpPr>
              <a:grpSpLocks/>
            </p:cNvGrpSpPr>
            <p:nvPr/>
          </p:nvGrpSpPr>
          <p:grpSpPr bwMode="auto">
            <a:xfrm>
              <a:off x="1737" y="2348"/>
              <a:ext cx="936" cy="158"/>
              <a:chOff x="3501" y="3441"/>
              <a:chExt cx="2340" cy="396"/>
            </a:xfrm>
          </p:grpSpPr>
          <p:sp>
            <p:nvSpPr>
              <p:cNvPr id="33803" name="Line 13"/>
              <p:cNvSpPr>
                <a:spLocks noChangeShapeType="1"/>
              </p:cNvSpPr>
              <p:nvPr/>
            </p:nvSpPr>
            <p:spPr bwMode="auto">
              <a:xfrm flipV="1">
                <a:off x="3501" y="3646"/>
                <a:ext cx="900" cy="180"/>
              </a:xfrm>
              <a:prstGeom prst="line">
                <a:avLst/>
              </a:prstGeom>
              <a:noFill/>
              <a:ln w="19050">
                <a:solidFill>
                  <a:srgbClr val="FFFFFF"/>
                </a:solidFill>
                <a:round/>
                <a:headEnd type="triangle" w="med" len="med"/>
                <a:tailEnd/>
              </a:ln>
            </p:spPr>
            <p:txBody>
              <a:bodyPr/>
              <a:lstStyle/>
              <a:p>
                <a:endParaRPr lang="en-US"/>
              </a:p>
            </p:txBody>
          </p:sp>
          <p:sp>
            <p:nvSpPr>
              <p:cNvPr id="33804" name="Text Box 14"/>
              <p:cNvSpPr txBox="1">
                <a:spLocks noChangeArrowheads="1"/>
              </p:cNvSpPr>
              <p:nvPr/>
            </p:nvSpPr>
            <p:spPr bwMode="auto">
              <a:xfrm>
                <a:off x="4401" y="3441"/>
                <a:ext cx="1440" cy="396"/>
              </a:xfrm>
              <a:prstGeom prst="rect">
                <a:avLst/>
              </a:prstGeom>
              <a:solidFill>
                <a:srgbClr val="FFFFFF"/>
              </a:solidFill>
              <a:ln w="9525">
                <a:solidFill>
                  <a:srgbClr val="000000"/>
                </a:solidFill>
                <a:miter lim="800000"/>
                <a:headEnd/>
                <a:tailEnd/>
              </a:ln>
            </p:spPr>
            <p:txBody>
              <a:bodyPr/>
              <a:lstStyle/>
              <a:p>
                <a:pPr algn="ctr" eaLnBrk="0" hangingPunct="0"/>
                <a:r>
                  <a:rPr lang="en-US" sz="1600" dirty="0"/>
                  <a:t>cedar </a:t>
                </a:r>
                <a:r>
                  <a:rPr lang="en-US" sz="1600" dirty="0" smtClean="0"/>
                  <a:t>trees</a:t>
                </a:r>
                <a:endParaRPr lang="en-US" sz="1600" dirty="0"/>
              </a:p>
            </p:txBody>
          </p:sp>
        </p:grpSp>
      </p:grpSp>
      <p:grpSp>
        <p:nvGrpSpPr>
          <p:cNvPr id="4" name="Group 21"/>
          <p:cNvGrpSpPr>
            <a:grpSpLocks/>
          </p:cNvGrpSpPr>
          <p:nvPr/>
        </p:nvGrpSpPr>
        <p:grpSpPr bwMode="auto">
          <a:xfrm>
            <a:off x="4648200" y="609600"/>
            <a:ext cx="4495800" cy="3352800"/>
            <a:chOff x="2928" y="384"/>
            <a:chExt cx="2832" cy="2112"/>
          </a:xfrm>
        </p:grpSpPr>
        <p:pic>
          <p:nvPicPr>
            <p:cNvPr id="33798" name="Picture 16" descr="Dcp01053"/>
            <p:cNvPicPr>
              <a:picLocks noChangeAspect="1" noChangeArrowheads="1"/>
            </p:cNvPicPr>
            <p:nvPr/>
          </p:nvPicPr>
          <p:blipFill>
            <a:blip r:embed="rId4"/>
            <a:srcRect/>
            <a:stretch>
              <a:fillRect/>
            </a:stretch>
          </p:blipFill>
          <p:spPr bwMode="auto">
            <a:xfrm>
              <a:off x="2928" y="384"/>
              <a:ext cx="2736" cy="2112"/>
            </a:xfrm>
            <a:prstGeom prst="rect">
              <a:avLst/>
            </a:prstGeom>
            <a:noFill/>
            <a:ln w="9525">
              <a:solidFill>
                <a:srgbClr val="000000"/>
              </a:solidFill>
              <a:miter lim="800000"/>
              <a:headEnd/>
              <a:tailEnd/>
            </a:ln>
          </p:spPr>
        </p:pic>
        <p:sp>
          <p:nvSpPr>
            <p:cNvPr id="33799" name="Line 17"/>
            <p:cNvSpPr>
              <a:spLocks noChangeShapeType="1"/>
            </p:cNvSpPr>
            <p:nvPr/>
          </p:nvSpPr>
          <p:spPr bwMode="auto">
            <a:xfrm>
              <a:off x="4309" y="1765"/>
              <a:ext cx="382" cy="269"/>
            </a:xfrm>
            <a:prstGeom prst="line">
              <a:avLst/>
            </a:prstGeom>
            <a:noFill/>
            <a:ln w="57150">
              <a:solidFill>
                <a:srgbClr val="FFFFFF"/>
              </a:solidFill>
              <a:round/>
              <a:headEnd type="triangle" w="med" len="med"/>
              <a:tailEnd/>
            </a:ln>
          </p:spPr>
          <p:txBody>
            <a:bodyPr/>
            <a:lstStyle/>
            <a:p>
              <a:endParaRPr lang="en-US"/>
            </a:p>
          </p:txBody>
        </p:sp>
        <p:sp>
          <p:nvSpPr>
            <p:cNvPr id="33800" name="Text Box 18"/>
            <p:cNvSpPr txBox="1">
              <a:spLocks noChangeArrowheads="1"/>
            </p:cNvSpPr>
            <p:nvPr/>
          </p:nvSpPr>
          <p:spPr bwMode="auto">
            <a:xfrm>
              <a:off x="4661" y="2008"/>
              <a:ext cx="1099" cy="378"/>
            </a:xfrm>
            <a:prstGeom prst="rect">
              <a:avLst/>
            </a:prstGeom>
            <a:solidFill>
              <a:srgbClr val="FFFFFF"/>
            </a:solidFill>
            <a:ln w="9525">
              <a:solidFill>
                <a:srgbClr val="000000"/>
              </a:solidFill>
              <a:miter lim="800000"/>
              <a:headEnd/>
              <a:tailEnd/>
            </a:ln>
          </p:spPr>
          <p:txBody>
            <a:bodyPr/>
            <a:lstStyle/>
            <a:p>
              <a:pPr algn="ctr" eaLnBrk="0" hangingPunct="0">
                <a:lnSpc>
                  <a:spcPts val="2000"/>
                </a:lnSpc>
              </a:pPr>
              <a:r>
                <a:rPr lang="en-US" sz="2400" dirty="0"/>
                <a:t>rock rip-rap </a:t>
              </a:r>
              <a:r>
                <a:rPr lang="en-US" sz="2400" dirty="0" smtClean="0"/>
                <a:t>(armoring)</a:t>
              </a:r>
              <a:endParaRPr lang="en-US" sz="2400" dirty="0"/>
            </a:p>
          </p:txBody>
        </p:sp>
      </p:grpSp>
      <p:pic>
        <p:nvPicPr>
          <p:cNvPr id="12" name="Picture 11" descr="riprap.jpg"/>
          <p:cNvPicPr>
            <a:picLocks noChangeAspect="1"/>
          </p:cNvPicPr>
          <p:nvPr/>
        </p:nvPicPr>
        <p:blipFill>
          <a:blip r:embed="rId5"/>
          <a:srcRect l="29233" t="13870" r="22310" b="31785"/>
          <a:stretch>
            <a:fillRect/>
          </a:stretch>
        </p:blipFill>
        <p:spPr>
          <a:xfrm rot="5400000">
            <a:off x="5763974" y="3612361"/>
            <a:ext cx="2571143" cy="3458802"/>
          </a:xfrm>
          <a:prstGeom prst="rect">
            <a:avLst/>
          </a:prstGeom>
        </p:spPr>
      </p:pic>
      <p:sp>
        <p:nvSpPr>
          <p:cNvPr id="13" name="Line 17"/>
          <p:cNvSpPr>
            <a:spLocks noChangeShapeType="1"/>
          </p:cNvSpPr>
          <p:nvPr/>
        </p:nvSpPr>
        <p:spPr bwMode="auto">
          <a:xfrm flipV="1">
            <a:off x="6721435" y="3738746"/>
            <a:ext cx="746166" cy="845128"/>
          </a:xfrm>
          <a:prstGeom prst="line">
            <a:avLst/>
          </a:prstGeom>
          <a:noFill/>
          <a:ln w="57150">
            <a:solidFill>
              <a:srgbClr val="FFFFFF"/>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oos County - erosion downstream of riprap"/>
          <p:cNvPicPr>
            <a:picLocks noChangeAspect="1" noChangeArrowheads="1"/>
          </p:cNvPicPr>
          <p:nvPr/>
        </p:nvPicPr>
        <p:blipFill>
          <a:blip r:embed="rId3">
            <a:lum contrast="20000"/>
          </a:blip>
          <a:srcRect r="4115"/>
          <a:stretch>
            <a:fillRect/>
          </a:stretch>
        </p:blipFill>
        <p:spPr bwMode="auto">
          <a:xfrm>
            <a:off x="457200" y="381000"/>
            <a:ext cx="8305800" cy="6132513"/>
          </a:xfrm>
          <a:prstGeom prst="rect">
            <a:avLst/>
          </a:prstGeom>
          <a:noFill/>
          <a:ln w="28575">
            <a:solidFill>
              <a:schemeClr val="bg1"/>
            </a:solidFill>
            <a:miter lim="800000"/>
            <a:headEnd/>
            <a:tailEnd/>
          </a:ln>
        </p:spPr>
      </p:pic>
      <p:sp>
        <p:nvSpPr>
          <p:cNvPr id="37892" name="Text Box 4"/>
          <p:cNvSpPr txBox="1">
            <a:spLocks noChangeArrowheads="1"/>
          </p:cNvSpPr>
          <p:nvPr/>
        </p:nvSpPr>
        <p:spPr bwMode="auto">
          <a:xfrm>
            <a:off x="433754" y="896815"/>
            <a:ext cx="8381999" cy="584775"/>
          </a:xfrm>
          <a:prstGeom prst="rect">
            <a:avLst/>
          </a:prstGeom>
          <a:noFill/>
          <a:ln w="28575">
            <a:noFill/>
            <a:miter lim="800000"/>
            <a:headEnd/>
            <a:tailEnd/>
          </a:ln>
        </p:spPr>
        <p:txBody>
          <a:bodyPr wrap="square">
            <a:spAutoFit/>
          </a:bodyPr>
          <a:lstStyle/>
          <a:p>
            <a:pPr algn="ctr">
              <a:spcBef>
                <a:spcPct val="50000"/>
              </a:spcBef>
            </a:pPr>
            <a:r>
              <a:rPr lang="en-US" sz="3200" b="1" dirty="0" smtClean="0">
                <a:solidFill>
                  <a:srgbClr val="FFC000"/>
                </a:solidFill>
                <a:effectLst>
                  <a:outerShdw blurRad="38100" dist="38100" dir="2700000" algn="tl">
                    <a:srgbClr val="000000">
                      <a:alpha val="43137"/>
                    </a:srgbClr>
                  </a:outerShdw>
                </a:effectLst>
              </a:rPr>
              <a:t>Armoring moves the problem downstream…  </a:t>
            </a:r>
            <a:endParaRPr lang="en-US" sz="3200" b="1" dirty="0">
              <a:solidFill>
                <a:srgbClr val="FFC000"/>
              </a:solidFill>
              <a:effectLst>
                <a:outerShdw blurRad="38100" dist="38100" dir="2700000" algn="tl">
                  <a:srgbClr val="000000">
                    <a:alpha val="43137"/>
                  </a:srgbClr>
                </a:outerShdw>
              </a:effectLst>
            </a:endParaRPr>
          </a:p>
        </p:txBody>
      </p:sp>
      <p:sp>
        <p:nvSpPr>
          <p:cNvPr id="37894" name="Line 6"/>
          <p:cNvSpPr>
            <a:spLocks noChangeShapeType="1"/>
          </p:cNvSpPr>
          <p:nvPr/>
        </p:nvSpPr>
        <p:spPr bwMode="auto">
          <a:xfrm flipV="1">
            <a:off x="4513385" y="2731477"/>
            <a:ext cx="1090246" cy="527538"/>
          </a:xfrm>
          <a:prstGeom prst="line">
            <a:avLst/>
          </a:prstGeom>
          <a:noFill/>
          <a:ln w="57150">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86278"/>
            <a:ext cx="9143999" cy="477054"/>
          </a:xfrm>
          <a:prstGeom prst="rect">
            <a:avLst/>
          </a:prstGeom>
          <a:noFill/>
        </p:spPr>
        <p:txBody>
          <a:bodyPr wrap="square" rtlCol="0">
            <a:spAutoFit/>
          </a:bodyPr>
          <a:lstStyle/>
          <a:p>
            <a:pPr algn="ctr">
              <a:lnSpc>
                <a:spcPts val="3000"/>
              </a:lnSpc>
            </a:pPr>
            <a:r>
              <a:rPr lang="en-US" sz="3600" b="1" dirty="0" smtClean="0">
                <a:solidFill>
                  <a:schemeClr val="tx1">
                    <a:lumMod val="85000"/>
                    <a:lumOff val="15000"/>
                  </a:schemeClr>
                </a:solidFill>
                <a:effectLst>
                  <a:outerShdw blurRad="38100" dist="38100" dir="2700000" algn="tl">
                    <a:srgbClr val="000000">
                      <a:alpha val="43137"/>
                    </a:srgbClr>
                  </a:outerShdw>
                </a:effectLst>
              </a:rPr>
              <a:t>Development increases runoff</a:t>
            </a:r>
          </a:p>
        </p:txBody>
      </p:sp>
      <p:pic>
        <p:nvPicPr>
          <p:cNvPr id="9" name="Picture 3" descr="aerial"/>
          <p:cNvPicPr>
            <a:picLocks noChangeAspect="1" noChangeArrowheads="1"/>
          </p:cNvPicPr>
          <p:nvPr/>
        </p:nvPicPr>
        <p:blipFill>
          <a:blip r:embed="rId3"/>
          <a:srcRect/>
          <a:stretch>
            <a:fillRect/>
          </a:stretch>
        </p:blipFill>
        <p:spPr bwMode="auto">
          <a:xfrm>
            <a:off x="319684" y="1693389"/>
            <a:ext cx="4295198" cy="4655660"/>
          </a:xfrm>
          <a:prstGeom prst="rect">
            <a:avLst/>
          </a:prstGeom>
          <a:noFill/>
          <a:ln w="9525">
            <a:noFill/>
            <a:miter lim="800000"/>
            <a:headEnd/>
            <a:tailEnd/>
          </a:ln>
        </p:spPr>
      </p:pic>
      <p:sp>
        <p:nvSpPr>
          <p:cNvPr id="12" name="TextBox 11"/>
          <p:cNvSpPr txBox="1"/>
          <p:nvPr/>
        </p:nvSpPr>
        <p:spPr>
          <a:xfrm>
            <a:off x="4887828" y="1608839"/>
            <a:ext cx="4138247" cy="2246769"/>
          </a:xfrm>
          <a:prstGeom prst="rect">
            <a:avLst/>
          </a:prstGeom>
          <a:noFill/>
        </p:spPr>
        <p:txBody>
          <a:bodyPr wrap="square" rtlCol="0">
            <a:spAutoFit/>
          </a:bodyPr>
          <a:lstStyle/>
          <a:p>
            <a:pPr>
              <a:spcAft>
                <a:spcPts val="600"/>
              </a:spcAft>
            </a:pPr>
            <a:r>
              <a:rPr lang="en-US" sz="2400" b="1" dirty="0" smtClean="0"/>
              <a:t>↑</a:t>
            </a:r>
            <a:r>
              <a:rPr lang="en-US" sz="2400" dirty="0" smtClean="0"/>
              <a:t>  Impervious surfaces</a:t>
            </a:r>
          </a:p>
          <a:p>
            <a:pPr>
              <a:spcAft>
                <a:spcPts val="600"/>
              </a:spcAft>
            </a:pPr>
            <a:r>
              <a:rPr lang="en-US" sz="2400" b="1" dirty="0" smtClean="0"/>
              <a:t>↓</a:t>
            </a:r>
            <a:r>
              <a:rPr lang="en-US" sz="2400" dirty="0" smtClean="0"/>
              <a:t>  Riparian buffers</a:t>
            </a:r>
          </a:p>
          <a:p>
            <a:pPr>
              <a:spcAft>
                <a:spcPts val="600"/>
              </a:spcAft>
            </a:pPr>
            <a:r>
              <a:rPr lang="en-US" sz="2400" b="1" dirty="0" smtClean="0"/>
              <a:t>↑</a:t>
            </a:r>
            <a:r>
              <a:rPr lang="en-US" sz="2400" dirty="0" smtClean="0"/>
              <a:t>  </a:t>
            </a:r>
            <a:r>
              <a:rPr lang="en-US" sz="2400" dirty="0" err="1" smtClean="0"/>
              <a:t>Stormwater</a:t>
            </a:r>
            <a:r>
              <a:rPr lang="en-US" sz="2400" dirty="0" smtClean="0"/>
              <a:t> inputs</a:t>
            </a:r>
          </a:p>
          <a:p>
            <a:pPr>
              <a:spcAft>
                <a:spcPts val="600"/>
              </a:spcAft>
            </a:pPr>
            <a:r>
              <a:rPr lang="en-US" sz="2400" b="1" dirty="0" smtClean="0"/>
              <a:t>↑</a:t>
            </a:r>
            <a:r>
              <a:rPr lang="en-US" sz="2400" dirty="0" smtClean="0"/>
              <a:t> Peak discharge (flooding)</a:t>
            </a:r>
          </a:p>
          <a:p>
            <a:pPr>
              <a:spcAft>
                <a:spcPts val="600"/>
              </a:spcAft>
            </a:pPr>
            <a:r>
              <a:rPr lang="en-US" sz="2400" b="1" dirty="0" smtClean="0"/>
              <a:t>↑</a:t>
            </a:r>
            <a:r>
              <a:rPr lang="en-US" sz="2400" dirty="0" smtClean="0"/>
              <a:t> Sediment loading</a:t>
            </a:r>
            <a:endParaRPr lang="en-US" sz="2400" dirty="0"/>
          </a:p>
        </p:txBody>
      </p:sp>
      <p:grpSp>
        <p:nvGrpSpPr>
          <p:cNvPr id="14" name="Group 13"/>
          <p:cNvGrpSpPr/>
          <p:nvPr/>
        </p:nvGrpSpPr>
        <p:grpSpPr>
          <a:xfrm>
            <a:off x="4623544" y="4008444"/>
            <a:ext cx="4274418" cy="2849555"/>
            <a:chOff x="4969521" y="4008445"/>
            <a:chExt cx="4056185" cy="2411396"/>
          </a:xfrm>
        </p:grpSpPr>
        <p:graphicFrame>
          <p:nvGraphicFramePr>
            <p:cNvPr id="15" name="Object 4"/>
            <p:cNvGraphicFramePr>
              <a:graphicFrameLocks noChangeAspect="1"/>
            </p:cNvGraphicFramePr>
            <p:nvPr/>
          </p:nvGraphicFramePr>
          <p:xfrm>
            <a:off x="4969521" y="4008445"/>
            <a:ext cx="4056185" cy="241139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6763153" y="4309689"/>
              <a:ext cx="2157046" cy="369332"/>
            </a:xfrm>
            <a:prstGeom prst="rect">
              <a:avLst/>
            </a:prstGeom>
            <a:noFill/>
          </p:spPr>
          <p:txBody>
            <a:bodyPr wrap="square" rtlCol="0">
              <a:spAutoFit/>
            </a:bodyPr>
            <a:lstStyle/>
            <a:p>
              <a:r>
                <a:rPr lang="en-US" b="1" dirty="0" smtClean="0">
                  <a:solidFill>
                    <a:srgbClr val="993300"/>
                  </a:solidFill>
                </a:rPr>
                <a:t>Post development</a:t>
              </a:r>
              <a:endParaRPr lang="en-US" b="1" dirty="0">
                <a:solidFill>
                  <a:srgbClr val="993300"/>
                </a:solidFill>
              </a:endParaRPr>
            </a:p>
          </p:txBody>
        </p:sp>
        <p:sp>
          <p:nvSpPr>
            <p:cNvPr id="17" name="TextBox 16"/>
            <p:cNvSpPr txBox="1"/>
            <p:nvPr/>
          </p:nvSpPr>
          <p:spPr>
            <a:xfrm>
              <a:off x="6985891" y="4872395"/>
              <a:ext cx="2004646" cy="369332"/>
            </a:xfrm>
            <a:prstGeom prst="rect">
              <a:avLst/>
            </a:prstGeom>
            <a:noFill/>
          </p:spPr>
          <p:txBody>
            <a:bodyPr wrap="square" rtlCol="0">
              <a:spAutoFit/>
            </a:bodyPr>
            <a:lstStyle/>
            <a:p>
              <a:r>
                <a:rPr lang="en-US" b="1" dirty="0" smtClean="0"/>
                <a:t>Pre development</a:t>
              </a:r>
              <a:endParaRPr lang="en-US" b="1"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8398" y="2044320"/>
            <a:ext cx="7827818" cy="3416320"/>
          </a:xfrm>
          <a:prstGeom prst="rect">
            <a:avLst/>
          </a:prstGeom>
          <a:noFill/>
        </p:spPr>
        <p:txBody>
          <a:bodyPr wrap="square" rtlCol="0">
            <a:spAutoFit/>
          </a:bodyPr>
          <a:lstStyle/>
          <a:p>
            <a:r>
              <a:rPr lang="en-US" sz="2400" dirty="0" smtClean="0"/>
              <a:t>1. </a:t>
            </a:r>
            <a:r>
              <a:rPr lang="en-US" sz="2400" dirty="0" err="1" smtClean="0"/>
              <a:t>Photointerpret</a:t>
            </a:r>
            <a:r>
              <a:rPr lang="en-US" sz="2400" dirty="0" smtClean="0"/>
              <a:t> stream features along Browns River</a:t>
            </a:r>
          </a:p>
          <a:p>
            <a:pPr marL="800100" lvl="1" indent="-342900">
              <a:buFont typeface="Arial" pitchFamily="34" charset="0"/>
              <a:buChar char="•"/>
            </a:pPr>
            <a:r>
              <a:rPr lang="en-US" sz="2400" dirty="0" smtClean="0"/>
              <a:t>Stream features  </a:t>
            </a:r>
          </a:p>
          <a:p>
            <a:pPr marL="1257300" lvl="2" indent="-342900">
              <a:buFont typeface="Arial" pitchFamily="34" charset="0"/>
              <a:buChar char="•"/>
            </a:pPr>
            <a:r>
              <a:rPr lang="en-US" sz="2400" dirty="0" smtClean="0"/>
              <a:t>erosion </a:t>
            </a:r>
          </a:p>
          <a:p>
            <a:pPr marL="1257300" lvl="2" indent="-342900">
              <a:buFont typeface="Arial" pitchFamily="34" charset="0"/>
              <a:buChar char="•"/>
            </a:pPr>
            <a:r>
              <a:rPr lang="en-US" sz="2400" dirty="0" smtClean="0"/>
              <a:t>deposition </a:t>
            </a:r>
          </a:p>
          <a:p>
            <a:pPr marL="800100" lvl="1" indent="-342900">
              <a:buFont typeface="Arial" pitchFamily="34" charset="0"/>
              <a:buChar char="•"/>
            </a:pPr>
            <a:r>
              <a:rPr lang="en-US" sz="2400" dirty="0" smtClean="0"/>
              <a:t>Channel modifications </a:t>
            </a:r>
          </a:p>
          <a:p>
            <a:pPr marL="1257300" lvl="2" indent="-342900">
              <a:buFont typeface="Arial" pitchFamily="34" charset="0"/>
              <a:buChar char="•"/>
            </a:pPr>
            <a:r>
              <a:rPr lang="en-US" sz="2400" dirty="0" smtClean="0"/>
              <a:t>straightening, armoring, ditches, dams</a:t>
            </a:r>
          </a:p>
          <a:p>
            <a:pPr marL="800100" lvl="1" indent="-342900">
              <a:buFont typeface="Arial" pitchFamily="34" charset="0"/>
              <a:buChar char="•"/>
            </a:pPr>
            <a:r>
              <a:rPr lang="en-US" sz="2400" dirty="0" smtClean="0"/>
              <a:t>Channel adjustments</a:t>
            </a:r>
          </a:p>
          <a:p>
            <a:pPr marL="457200" indent="-457200"/>
            <a:endParaRPr lang="en-US" sz="2400" dirty="0" smtClean="0"/>
          </a:p>
          <a:p>
            <a:endParaRPr lang="en-US" sz="2400" dirty="0"/>
          </a:p>
        </p:txBody>
      </p:sp>
      <p:sp>
        <p:nvSpPr>
          <p:cNvPr id="3" name="TextBox 2"/>
          <p:cNvSpPr txBox="1"/>
          <p:nvPr/>
        </p:nvSpPr>
        <p:spPr>
          <a:xfrm>
            <a:off x="0" y="668675"/>
            <a:ext cx="9144000" cy="646331"/>
          </a:xfrm>
          <a:prstGeom prst="rect">
            <a:avLst/>
          </a:prstGeom>
          <a:noFill/>
        </p:spPr>
        <p:txBody>
          <a:bodyPr wrap="square" rtlCol="0">
            <a:spAutoFit/>
          </a:bodyPr>
          <a:lstStyle/>
          <a:p>
            <a:pPr algn="ctr"/>
            <a:r>
              <a:rPr lang="en-US" sz="3600" b="1" dirty="0" smtClean="0">
                <a:solidFill>
                  <a:schemeClr val="tx1">
                    <a:lumMod val="85000"/>
                    <a:lumOff val="15000"/>
                  </a:schemeClr>
                </a:solidFill>
                <a:effectLst>
                  <a:outerShdw blurRad="38100" dist="38100" dir="2700000" algn="tl">
                    <a:srgbClr val="000000">
                      <a:alpha val="43137"/>
                    </a:srgbClr>
                  </a:outerShdw>
                </a:effectLst>
              </a:rPr>
              <a:t>Google Earth Activity </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p:cNvPicPr>
            <a:picLocks noChangeArrowheads="1"/>
          </p:cNvPicPr>
          <p:nvPr/>
        </p:nvPicPr>
        <p:blipFill>
          <a:blip r:embed="rId3"/>
          <a:srcRect/>
          <a:stretch>
            <a:fillRect/>
          </a:stretch>
        </p:blipFill>
        <p:spPr bwMode="auto">
          <a:xfrm>
            <a:off x="0" y="0"/>
            <a:ext cx="9144000" cy="1719263"/>
          </a:xfrm>
          <a:prstGeom prst="rect">
            <a:avLst/>
          </a:prstGeom>
          <a:noFill/>
          <a:ln w="9525">
            <a:noFill/>
            <a:miter lim="800000"/>
            <a:headEnd/>
            <a:tailEnd/>
          </a:ln>
        </p:spPr>
      </p:pic>
      <p:pic>
        <p:nvPicPr>
          <p:cNvPr id="10243" name="Picture 1027"/>
          <p:cNvPicPr>
            <a:picLocks noChangeAspect="1" noChangeArrowheads="1"/>
          </p:cNvPicPr>
          <p:nvPr/>
        </p:nvPicPr>
        <p:blipFill>
          <a:blip r:embed="rId4"/>
          <a:srcRect b="11002"/>
          <a:stretch>
            <a:fillRect/>
          </a:stretch>
        </p:blipFill>
        <p:spPr bwMode="auto">
          <a:xfrm>
            <a:off x="0" y="3429000"/>
            <a:ext cx="5181600" cy="3429000"/>
          </a:xfrm>
          <a:prstGeom prst="rect">
            <a:avLst/>
          </a:prstGeom>
          <a:noFill/>
          <a:ln w="9525">
            <a:noFill/>
            <a:miter lim="800000"/>
            <a:headEnd/>
            <a:tailEnd/>
          </a:ln>
        </p:spPr>
      </p:pic>
      <p:grpSp>
        <p:nvGrpSpPr>
          <p:cNvPr id="2" name="Group 1028"/>
          <p:cNvGrpSpPr>
            <a:grpSpLocks/>
          </p:cNvGrpSpPr>
          <p:nvPr/>
        </p:nvGrpSpPr>
        <p:grpSpPr bwMode="auto">
          <a:xfrm>
            <a:off x="5181600" y="1676400"/>
            <a:ext cx="4114800" cy="5181600"/>
            <a:chOff x="3024" y="1056"/>
            <a:chExt cx="2592" cy="3264"/>
          </a:xfrm>
        </p:grpSpPr>
        <p:pic>
          <p:nvPicPr>
            <p:cNvPr id="10249" name="Picture 1029"/>
            <p:cNvPicPr>
              <a:picLocks noChangeAspect="1" noChangeArrowheads="1"/>
            </p:cNvPicPr>
            <p:nvPr/>
          </p:nvPicPr>
          <p:blipFill>
            <a:blip r:embed="rId5"/>
            <a:srcRect/>
            <a:stretch>
              <a:fillRect/>
            </a:stretch>
          </p:blipFill>
          <p:spPr bwMode="auto">
            <a:xfrm>
              <a:off x="3024" y="2458"/>
              <a:ext cx="2592" cy="1862"/>
            </a:xfrm>
            <a:prstGeom prst="rect">
              <a:avLst/>
            </a:prstGeom>
            <a:noFill/>
            <a:ln w="9525">
              <a:noFill/>
              <a:miter lim="800000"/>
              <a:headEnd/>
              <a:tailEnd/>
            </a:ln>
          </p:spPr>
        </p:pic>
        <p:pic>
          <p:nvPicPr>
            <p:cNvPr id="10250" name="Picture 1030"/>
            <p:cNvPicPr>
              <a:picLocks noChangeAspect="1" noChangeArrowheads="1"/>
            </p:cNvPicPr>
            <p:nvPr/>
          </p:nvPicPr>
          <p:blipFill>
            <a:blip r:embed="rId6"/>
            <a:srcRect/>
            <a:stretch>
              <a:fillRect/>
            </a:stretch>
          </p:blipFill>
          <p:spPr bwMode="auto">
            <a:xfrm>
              <a:off x="3024" y="1056"/>
              <a:ext cx="2592" cy="1452"/>
            </a:xfrm>
            <a:prstGeom prst="rect">
              <a:avLst/>
            </a:prstGeom>
            <a:noFill/>
            <a:ln w="9525">
              <a:noFill/>
              <a:miter lim="800000"/>
              <a:headEnd/>
              <a:tailEnd/>
            </a:ln>
          </p:spPr>
        </p:pic>
      </p:grpSp>
      <p:pic>
        <p:nvPicPr>
          <p:cNvPr id="10245" name="Picture 1031"/>
          <p:cNvPicPr>
            <a:picLocks noChangeAspect="1" noChangeArrowheads="1"/>
          </p:cNvPicPr>
          <p:nvPr/>
        </p:nvPicPr>
        <p:blipFill>
          <a:blip r:embed="rId7"/>
          <a:srcRect/>
          <a:stretch>
            <a:fillRect/>
          </a:stretch>
        </p:blipFill>
        <p:spPr bwMode="auto">
          <a:xfrm>
            <a:off x="0" y="1676400"/>
            <a:ext cx="5208588" cy="1752600"/>
          </a:xfrm>
          <a:prstGeom prst="rect">
            <a:avLst/>
          </a:prstGeom>
          <a:noFill/>
          <a:ln w="9525">
            <a:noFill/>
            <a:miter lim="800000"/>
            <a:headEnd/>
            <a:tailEnd/>
          </a:ln>
        </p:spPr>
      </p:pic>
      <p:sp>
        <p:nvSpPr>
          <p:cNvPr id="10246" name="Line 1032"/>
          <p:cNvSpPr>
            <a:spLocks noChangeShapeType="1"/>
          </p:cNvSpPr>
          <p:nvPr/>
        </p:nvSpPr>
        <p:spPr bwMode="auto">
          <a:xfrm>
            <a:off x="2438400" y="2362200"/>
            <a:ext cx="2743200" cy="0"/>
          </a:xfrm>
          <a:prstGeom prst="line">
            <a:avLst/>
          </a:prstGeom>
          <a:noFill/>
          <a:ln w="28575">
            <a:solidFill>
              <a:schemeClr val="tx1"/>
            </a:solidFill>
            <a:round/>
            <a:headEnd/>
            <a:tailEnd/>
          </a:ln>
        </p:spPr>
        <p:txBody>
          <a:bodyPr/>
          <a:lstStyle/>
          <a:p>
            <a:endParaRPr lang="en-US"/>
          </a:p>
        </p:txBody>
      </p:sp>
      <p:sp>
        <p:nvSpPr>
          <p:cNvPr id="10247" name="Freeform 1033"/>
          <p:cNvSpPr>
            <a:spLocks/>
          </p:cNvSpPr>
          <p:nvPr/>
        </p:nvSpPr>
        <p:spPr bwMode="auto">
          <a:xfrm>
            <a:off x="101600" y="2717800"/>
            <a:ext cx="5067300" cy="1588"/>
          </a:xfrm>
          <a:custGeom>
            <a:avLst/>
            <a:gdLst>
              <a:gd name="T0" fmla="*/ 0 w 3192"/>
              <a:gd name="T1" fmla="*/ 0 h 1"/>
              <a:gd name="T2" fmla="*/ 3192 w 3192"/>
              <a:gd name="T3" fmla="*/ 0 h 1"/>
              <a:gd name="T4" fmla="*/ 0 60000 65536"/>
              <a:gd name="T5" fmla="*/ 0 60000 65536"/>
              <a:gd name="T6" fmla="*/ 0 w 3192"/>
              <a:gd name="T7" fmla="*/ 0 h 1"/>
              <a:gd name="T8" fmla="*/ 3192 w 3192"/>
              <a:gd name="T9" fmla="*/ 1 h 1"/>
            </a:gdLst>
            <a:ahLst/>
            <a:cxnLst>
              <a:cxn ang="T4">
                <a:pos x="T0" y="T1"/>
              </a:cxn>
              <a:cxn ang="T5">
                <a:pos x="T2" y="T3"/>
              </a:cxn>
            </a:cxnLst>
            <a:rect l="T6" t="T7" r="T8" b="T9"/>
            <a:pathLst>
              <a:path w="3192" h="1">
                <a:moveTo>
                  <a:pt x="0" y="0"/>
                </a:moveTo>
                <a:lnTo>
                  <a:pt x="3192" y="0"/>
                </a:lnTo>
              </a:path>
            </a:pathLst>
          </a:custGeom>
          <a:noFill/>
          <a:ln w="28575">
            <a:solidFill>
              <a:schemeClr val="tx1"/>
            </a:solidFill>
            <a:round/>
            <a:headEnd/>
            <a:tailEnd/>
          </a:ln>
        </p:spPr>
        <p:txBody>
          <a:bodyPr/>
          <a:lstStyle/>
          <a:p>
            <a:endParaRPr lang="en-US"/>
          </a:p>
        </p:txBody>
      </p:sp>
      <p:sp>
        <p:nvSpPr>
          <p:cNvPr id="10248" name="Line 1034"/>
          <p:cNvSpPr>
            <a:spLocks noChangeShapeType="1"/>
          </p:cNvSpPr>
          <p:nvPr/>
        </p:nvSpPr>
        <p:spPr bwMode="auto">
          <a:xfrm>
            <a:off x="0" y="3048000"/>
            <a:ext cx="4191000" cy="0"/>
          </a:xfrm>
          <a:prstGeom prst="line">
            <a:avLst/>
          </a:prstGeom>
          <a:noFill/>
          <a:ln w="285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904411" y="3532445"/>
            <a:ext cx="3239589" cy="2185850"/>
            <a:chOff x="1608" y="1344"/>
            <a:chExt cx="2521" cy="1711"/>
          </a:xfrm>
        </p:grpSpPr>
        <p:pic>
          <p:nvPicPr>
            <p:cNvPr id="14343" name="Picture 6"/>
            <p:cNvPicPr>
              <a:picLocks noChangeAspect="1" noChangeArrowheads="1"/>
            </p:cNvPicPr>
            <p:nvPr/>
          </p:nvPicPr>
          <p:blipFill>
            <a:blip r:embed="rId3" cstate="print"/>
            <a:srcRect/>
            <a:stretch>
              <a:fillRect/>
            </a:stretch>
          </p:blipFill>
          <p:spPr bwMode="auto">
            <a:xfrm>
              <a:off x="1608" y="1344"/>
              <a:ext cx="2520" cy="1711"/>
            </a:xfrm>
            <a:prstGeom prst="rect">
              <a:avLst/>
            </a:prstGeom>
            <a:noFill/>
            <a:ln w="9525">
              <a:noFill/>
              <a:miter lim="800000"/>
              <a:headEnd/>
              <a:tailEnd/>
            </a:ln>
          </p:spPr>
        </p:pic>
        <p:sp>
          <p:nvSpPr>
            <p:cNvPr id="14344" name="Rectangle 7"/>
            <p:cNvSpPr>
              <a:spLocks noChangeArrowheads="1"/>
            </p:cNvSpPr>
            <p:nvPr/>
          </p:nvSpPr>
          <p:spPr bwMode="auto">
            <a:xfrm>
              <a:off x="1608" y="1344"/>
              <a:ext cx="2521" cy="1705"/>
            </a:xfrm>
            <a:prstGeom prst="rect">
              <a:avLst/>
            </a:prstGeom>
            <a:noFill/>
            <a:ln w="14288">
              <a:solidFill>
                <a:srgbClr val="FFFFFF"/>
              </a:solidFill>
              <a:miter lim="800000"/>
              <a:headEnd/>
              <a:tailEnd/>
            </a:ln>
          </p:spPr>
          <p:txBody>
            <a:bodyPr/>
            <a:lstStyle/>
            <a:p>
              <a:endParaRPr lang="en-US"/>
            </a:p>
          </p:txBody>
        </p:sp>
      </p:grpSp>
      <p:pic>
        <p:nvPicPr>
          <p:cNvPr id="14341" name="Picture 8" descr="m08 rock rip rap"/>
          <p:cNvPicPr>
            <a:picLocks noGrp="1" noChangeAspect="1" noChangeArrowheads="1"/>
          </p:cNvPicPr>
          <p:nvPr>
            <p:ph sz="quarter" idx="4294967295"/>
          </p:nvPr>
        </p:nvPicPr>
        <p:blipFill>
          <a:blip r:embed="rId4"/>
          <a:srcRect r="39484"/>
          <a:stretch>
            <a:fillRect/>
          </a:stretch>
        </p:blipFill>
        <p:spPr>
          <a:xfrm>
            <a:off x="6426395" y="961892"/>
            <a:ext cx="2299062" cy="2508090"/>
          </a:xfrm>
          <a:noFill/>
          <a:ln>
            <a:solidFill>
              <a:schemeClr val="bg1"/>
            </a:solidFill>
          </a:ln>
        </p:spPr>
      </p:pic>
      <p:sp>
        <p:nvSpPr>
          <p:cNvPr id="14342" name="Text Box 9"/>
          <p:cNvSpPr txBox="1">
            <a:spLocks noChangeArrowheads="1"/>
          </p:cNvSpPr>
          <p:nvPr/>
        </p:nvSpPr>
        <p:spPr bwMode="auto">
          <a:xfrm>
            <a:off x="0" y="263240"/>
            <a:ext cx="9144000" cy="641350"/>
          </a:xfrm>
          <a:prstGeom prst="rect">
            <a:avLst/>
          </a:prstGeom>
          <a:noFill/>
          <a:ln w="9525" algn="ctr">
            <a:noFill/>
            <a:miter lim="800000"/>
            <a:headEnd/>
            <a:tailEnd/>
          </a:ln>
        </p:spPr>
        <p:txBody>
          <a:bodyPr wrap="square">
            <a:spAutoFit/>
          </a:bodyPr>
          <a:lstStyle/>
          <a:p>
            <a:pPr algn="ctr">
              <a:spcBef>
                <a:spcPct val="50000"/>
              </a:spcBef>
            </a:pPr>
            <a:r>
              <a:rPr lang="en-US" sz="3600" b="1" dirty="0">
                <a:solidFill>
                  <a:schemeClr val="tx1">
                    <a:lumMod val="85000"/>
                    <a:lumOff val="15000"/>
                  </a:schemeClr>
                </a:solidFill>
                <a:effectLst>
                  <a:outerShdw blurRad="38100" dist="38100" dir="2700000" algn="tl">
                    <a:srgbClr val="000000">
                      <a:alpha val="43137"/>
                    </a:srgbClr>
                  </a:outerShdw>
                </a:effectLst>
              </a:rPr>
              <a:t>Traditional </a:t>
            </a:r>
            <a:r>
              <a:rPr lang="en-US" sz="3600" b="1" dirty="0" smtClean="0">
                <a:solidFill>
                  <a:schemeClr val="tx1">
                    <a:lumMod val="85000"/>
                    <a:lumOff val="15000"/>
                  </a:schemeClr>
                </a:solidFill>
                <a:effectLst>
                  <a:outerShdw blurRad="38100" dist="38100" dir="2700000" algn="tl">
                    <a:srgbClr val="000000">
                      <a:alpha val="43137"/>
                    </a:srgbClr>
                  </a:outerShdw>
                </a:effectLst>
              </a:rPr>
              <a:t>River Management</a:t>
            </a:r>
            <a:endParaRPr lang="en-US" sz="3600" b="1" dirty="0">
              <a:solidFill>
                <a:schemeClr val="tx1">
                  <a:lumMod val="85000"/>
                  <a:lumOff val="15000"/>
                </a:schemeClr>
              </a:solidFill>
              <a:effectLst>
                <a:outerShdw blurRad="38100" dist="38100" dir="2700000" algn="tl">
                  <a:srgbClr val="000000">
                    <a:alpha val="43137"/>
                  </a:srgbClr>
                </a:outerShdw>
              </a:effectLst>
            </a:endParaRPr>
          </a:p>
        </p:txBody>
      </p:sp>
      <p:pic>
        <p:nvPicPr>
          <p:cNvPr id="11266" name="Picture 2" descr="http://4.bp.blogspot.com/-FLlgo46tXLE/ToW2V0RNS6I/AAAAAAAAF-M/uKIbqDWEgeM/s1600/white%2Briver%2Bchannel.jpeg"/>
          <p:cNvPicPr>
            <a:picLocks noChangeAspect="1" noChangeArrowheads="1"/>
          </p:cNvPicPr>
          <p:nvPr/>
        </p:nvPicPr>
        <p:blipFill>
          <a:blip r:embed="rId5"/>
          <a:srcRect r="29909" b="18973"/>
          <a:stretch>
            <a:fillRect/>
          </a:stretch>
        </p:blipFill>
        <p:spPr bwMode="auto">
          <a:xfrm>
            <a:off x="0" y="3539844"/>
            <a:ext cx="3462836" cy="2064121"/>
          </a:xfrm>
          <a:prstGeom prst="rect">
            <a:avLst/>
          </a:prstGeom>
          <a:noFill/>
        </p:spPr>
      </p:pic>
      <p:sp>
        <p:nvSpPr>
          <p:cNvPr id="12" name="Rectangle 11"/>
          <p:cNvSpPr txBox="1">
            <a:spLocks noChangeArrowheads="1"/>
          </p:cNvSpPr>
          <p:nvPr/>
        </p:nvSpPr>
        <p:spPr>
          <a:xfrm>
            <a:off x="554475" y="1374835"/>
            <a:ext cx="6038055" cy="3048002"/>
          </a:xfrm>
          <a:prstGeom prst="rect">
            <a:avLst/>
          </a:prstGeom>
        </p:spPr>
        <p:txBody>
          <a:bodyPr/>
          <a:lstStyle/>
          <a:p>
            <a:pPr marL="55563" indent="-55563">
              <a:buClr>
                <a:schemeClr val="tx1"/>
              </a:buClr>
              <a:buFont typeface="Wingdings" pitchFamily="2" charset="2"/>
              <a:buChar char="Ø"/>
            </a:pPr>
            <a:r>
              <a:rPr lang="en-US" sz="2400" dirty="0" smtClean="0"/>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Goal - contain flow within straight channel</a:t>
            </a:r>
            <a:r>
              <a:rPr lang="en-US" sz="2400" dirty="0" smtClean="0"/>
              <a:t> </a:t>
            </a:r>
          </a:p>
          <a:p>
            <a:pPr marL="234950" indent="-234950">
              <a:buClr>
                <a:schemeClr val="tx1"/>
              </a:buClr>
              <a:buFont typeface="Wingdings" pitchFamily="2" charset="2"/>
              <a:buChar char="Ø"/>
            </a:pPr>
            <a:r>
              <a:rPr lang="en-US" sz="2400" dirty="0" smtClean="0"/>
              <a:t> Stream channels were:</a:t>
            </a:r>
          </a:p>
          <a:p>
            <a:pPr lvl="2" indent="-222250">
              <a:lnSpc>
                <a:spcPts val="2200"/>
              </a:lnSpc>
              <a:buClr>
                <a:schemeClr val="tx1"/>
              </a:buClr>
              <a:buFont typeface="Arial" pitchFamily="34" charset="0"/>
              <a:buChar char="•"/>
            </a:pPr>
            <a:r>
              <a:rPr lang="en-US" sz="2400" dirty="0" smtClean="0"/>
              <a:t> dredged </a:t>
            </a:r>
          </a:p>
          <a:p>
            <a:pPr lvl="2" indent="-222250">
              <a:lnSpc>
                <a:spcPts val="2200"/>
              </a:lnSpc>
              <a:buClr>
                <a:schemeClr val="tx1"/>
              </a:buClr>
              <a:buFont typeface="Arial" pitchFamily="34" charset="0"/>
              <a:buChar char="•"/>
            </a:pPr>
            <a:r>
              <a:rPr lang="en-US" sz="2400" dirty="0" smtClean="0"/>
              <a:t> </a:t>
            </a:r>
            <a:r>
              <a:rPr lang="en-US" sz="2400" dirty="0" err="1" smtClean="0"/>
              <a:t>bermed</a:t>
            </a:r>
            <a:r>
              <a:rPr lang="en-US" sz="2400" dirty="0" smtClean="0"/>
              <a:t> </a:t>
            </a:r>
          </a:p>
          <a:p>
            <a:pPr lvl="2" indent="-222250">
              <a:lnSpc>
                <a:spcPts val="2200"/>
              </a:lnSpc>
              <a:buClr>
                <a:schemeClr val="tx1"/>
              </a:buClr>
              <a:buFont typeface="Arial" pitchFamily="34" charset="0"/>
              <a:buChar char="•"/>
            </a:pPr>
            <a:r>
              <a:rPr lang="en-US" sz="2400" dirty="0" smtClean="0"/>
              <a:t> armored </a:t>
            </a:r>
          </a:p>
          <a:p>
            <a:pPr marL="457200" indent="-222250">
              <a:buClr>
                <a:schemeClr val="tx1"/>
              </a:buClr>
              <a:buNone/>
            </a:pPr>
            <a:r>
              <a:rPr lang="en-US" sz="2400" dirty="0" smtClean="0"/>
              <a:t>  to withstand the increased stream power</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
                <a:schemeClr val="tx1"/>
              </a:buClr>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4" descr="22_wallkill 9-2-37_3modified"/>
          <p:cNvPicPr>
            <a:picLocks noChangeAspect="1" noChangeArrowheads="1"/>
          </p:cNvPicPr>
          <p:nvPr/>
        </p:nvPicPr>
        <p:blipFill>
          <a:blip r:embed="rId6"/>
          <a:srcRect/>
          <a:stretch>
            <a:fillRect/>
          </a:stretch>
        </p:blipFill>
        <p:spPr bwMode="auto">
          <a:xfrm>
            <a:off x="2909485" y="4675239"/>
            <a:ext cx="3607489" cy="21532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noChangeAspect="1"/>
          </p:cNvGrpSpPr>
          <p:nvPr/>
        </p:nvGrpSpPr>
        <p:grpSpPr bwMode="auto">
          <a:xfrm>
            <a:off x="411480" y="2552454"/>
            <a:ext cx="4343400" cy="2790825"/>
            <a:chOff x="288" y="528"/>
            <a:chExt cx="5232" cy="3602"/>
          </a:xfrm>
        </p:grpSpPr>
        <p:pic>
          <p:nvPicPr>
            <p:cNvPr id="15368" name="Picture 8" descr="Image1"/>
            <p:cNvPicPr>
              <a:picLocks noChangeAspect="1" noChangeArrowheads="1"/>
            </p:cNvPicPr>
            <p:nvPr/>
          </p:nvPicPr>
          <p:blipFill>
            <a:blip r:embed="rId3"/>
            <a:srcRect/>
            <a:stretch>
              <a:fillRect/>
            </a:stretch>
          </p:blipFill>
          <p:spPr bwMode="auto">
            <a:xfrm>
              <a:off x="288" y="528"/>
              <a:ext cx="5232" cy="3602"/>
            </a:xfrm>
            <a:prstGeom prst="rect">
              <a:avLst/>
            </a:prstGeom>
            <a:noFill/>
            <a:ln w="9525">
              <a:noFill/>
              <a:miter lim="800000"/>
              <a:headEnd/>
              <a:tailEnd/>
            </a:ln>
          </p:spPr>
        </p:pic>
        <p:sp>
          <p:nvSpPr>
            <p:cNvPr id="15369" name="Rectangle 9"/>
            <p:cNvSpPr>
              <a:spLocks noChangeAspect="1" noChangeArrowheads="1"/>
            </p:cNvSpPr>
            <p:nvPr/>
          </p:nvSpPr>
          <p:spPr bwMode="auto">
            <a:xfrm>
              <a:off x="288" y="528"/>
              <a:ext cx="5232" cy="3600"/>
            </a:xfrm>
            <a:prstGeom prst="rect">
              <a:avLst/>
            </a:prstGeom>
            <a:noFill/>
            <a:ln w="28575">
              <a:solidFill>
                <a:schemeClr val="bg1"/>
              </a:solidFill>
              <a:miter lim="800000"/>
              <a:headEnd/>
              <a:tailEnd/>
            </a:ln>
          </p:spPr>
          <p:txBody>
            <a:bodyPr wrap="none" anchor="ctr"/>
            <a:lstStyle/>
            <a:p>
              <a:endParaRPr lang="en-US"/>
            </a:p>
          </p:txBody>
        </p:sp>
      </p:grpSp>
      <p:sp>
        <p:nvSpPr>
          <p:cNvPr id="15363" name="Rectangle 2"/>
          <p:cNvSpPr>
            <a:spLocks noChangeArrowheads="1"/>
          </p:cNvSpPr>
          <p:nvPr/>
        </p:nvSpPr>
        <p:spPr bwMode="auto">
          <a:xfrm>
            <a:off x="0" y="1139443"/>
            <a:ext cx="4952009" cy="711926"/>
          </a:xfrm>
          <a:prstGeom prst="rect">
            <a:avLst/>
          </a:prstGeom>
          <a:noFill/>
          <a:ln w="9525">
            <a:noFill/>
            <a:miter lim="800000"/>
            <a:headEnd/>
            <a:tailEnd/>
          </a:ln>
        </p:spPr>
        <p:txBody>
          <a:bodyPr/>
          <a:lstStyle/>
          <a:p>
            <a:pPr marL="342900" indent="-342900" algn="ctr">
              <a:lnSpc>
                <a:spcPct val="80000"/>
              </a:lnSpc>
              <a:spcBef>
                <a:spcPct val="20000"/>
              </a:spcBef>
              <a:buClr>
                <a:schemeClr val="tx1"/>
              </a:buClr>
            </a:pPr>
            <a:r>
              <a:rPr lang="en-US" sz="3600" b="1" dirty="0" smtClean="0">
                <a:solidFill>
                  <a:schemeClr val="tx1">
                    <a:lumMod val="85000"/>
                    <a:lumOff val="15000"/>
                  </a:schemeClr>
                </a:solidFill>
                <a:effectLst>
                  <a:outerShdw blurRad="38100" dist="38100" dir="2700000" algn="tl">
                    <a:srgbClr val="000000">
                      <a:alpha val="43137"/>
                    </a:srgbClr>
                  </a:outerShdw>
                </a:effectLst>
              </a:rPr>
              <a:t>Disaster Can Result</a:t>
            </a:r>
            <a:r>
              <a:rPr lang="en-US" sz="3600" dirty="0" smtClean="0">
                <a:solidFill>
                  <a:schemeClr val="tx1">
                    <a:lumMod val="85000"/>
                    <a:lumOff val="15000"/>
                  </a:schemeClr>
                </a:solidFill>
              </a:rPr>
              <a:t> </a:t>
            </a:r>
            <a:endParaRPr lang="en-US" sz="3600" dirty="0">
              <a:solidFill>
                <a:schemeClr val="tx1">
                  <a:lumMod val="85000"/>
                  <a:lumOff val="15000"/>
                </a:schemeClr>
              </a:solidFill>
            </a:endParaRPr>
          </a:p>
          <a:p>
            <a:pPr marL="342900" indent="-342900" algn="ctr">
              <a:lnSpc>
                <a:spcPct val="80000"/>
              </a:lnSpc>
              <a:spcBef>
                <a:spcPct val="20000"/>
              </a:spcBef>
              <a:buClr>
                <a:schemeClr val="tx1"/>
              </a:buClr>
            </a:pPr>
            <a:endParaRPr lang="en-US" sz="3600" dirty="0">
              <a:solidFill>
                <a:schemeClr val="tx1">
                  <a:lumMod val="85000"/>
                  <a:lumOff val="15000"/>
                </a:schemeClr>
              </a:solidFill>
            </a:endParaRPr>
          </a:p>
        </p:txBody>
      </p:sp>
      <p:pic>
        <p:nvPicPr>
          <p:cNvPr id="15364" name="Picture 3" descr="Image9"/>
          <p:cNvPicPr>
            <a:picLocks noGrp="1" noChangeAspect="1" noChangeArrowheads="1"/>
          </p:cNvPicPr>
          <p:nvPr>
            <p:ph sz="half" idx="4294967295"/>
          </p:nvPr>
        </p:nvPicPr>
        <p:blipFill>
          <a:blip r:embed="rId4"/>
          <a:srcRect/>
          <a:stretch>
            <a:fillRect/>
          </a:stretch>
        </p:blipFill>
        <p:spPr>
          <a:xfrm>
            <a:off x="5000897" y="442169"/>
            <a:ext cx="3581400" cy="2896798"/>
          </a:xfrm>
          <a:noFill/>
          <a:ln w="28575">
            <a:solidFill>
              <a:schemeClr val="bg1"/>
            </a:solidFill>
          </a:ln>
        </p:spPr>
      </p:pic>
      <p:grpSp>
        <p:nvGrpSpPr>
          <p:cNvPr id="3" name="Group 4"/>
          <p:cNvGrpSpPr>
            <a:grpSpLocks/>
          </p:cNvGrpSpPr>
          <p:nvPr/>
        </p:nvGrpSpPr>
        <p:grpSpPr bwMode="auto">
          <a:xfrm>
            <a:off x="4990011" y="3435528"/>
            <a:ext cx="3605349" cy="2495007"/>
            <a:chOff x="288" y="576"/>
            <a:chExt cx="5232" cy="3552"/>
          </a:xfrm>
        </p:grpSpPr>
        <p:pic>
          <p:nvPicPr>
            <p:cNvPr id="15366" name="Picture 5" descr="Road blowout - FLood"/>
            <p:cNvPicPr>
              <a:picLocks noChangeAspect="1" noChangeArrowheads="1"/>
            </p:cNvPicPr>
            <p:nvPr/>
          </p:nvPicPr>
          <p:blipFill>
            <a:blip r:embed="rId5" cstate="print"/>
            <a:srcRect/>
            <a:stretch>
              <a:fillRect/>
            </a:stretch>
          </p:blipFill>
          <p:spPr bwMode="auto">
            <a:xfrm>
              <a:off x="288" y="576"/>
              <a:ext cx="5232" cy="3546"/>
            </a:xfrm>
            <a:prstGeom prst="rect">
              <a:avLst/>
            </a:prstGeom>
            <a:noFill/>
            <a:ln w="9525">
              <a:noFill/>
              <a:miter lim="800000"/>
              <a:headEnd/>
              <a:tailEnd/>
            </a:ln>
          </p:spPr>
        </p:pic>
        <p:sp>
          <p:nvSpPr>
            <p:cNvPr id="15367" name="Rectangle 6"/>
            <p:cNvSpPr>
              <a:spLocks noChangeArrowheads="1"/>
            </p:cNvSpPr>
            <p:nvPr/>
          </p:nvSpPr>
          <p:spPr bwMode="auto">
            <a:xfrm>
              <a:off x="288" y="576"/>
              <a:ext cx="5232" cy="3552"/>
            </a:xfrm>
            <a:prstGeom prst="rect">
              <a:avLst/>
            </a:prstGeom>
            <a:noFill/>
            <a:ln w="28575">
              <a:solidFill>
                <a:schemeClr val="bg1"/>
              </a:solidFill>
              <a:miter lim="800000"/>
              <a:headEnd/>
              <a:tailEnd/>
            </a:ln>
          </p:spPr>
          <p:txBody>
            <a:bodyPr wrap="none" anchor="ctr"/>
            <a:lstStyle/>
            <a:p>
              <a:endParaRPr lang="en-US"/>
            </a:p>
          </p:txBody>
        </p:sp>
      </p:grpSp>
      <p:sp>
        <p:nvSpPr>
          <p:cNvPr id="10" name="TextBox 9"/>
          <p:cNvSpPr txBox="1"/>
          <p:nvPr/>
        </p:nvSpPr>
        <p:spPr>
          <a:xfrm>
            <a:off x="56445" y="5601676"/>
            <a:ext cx="4970206" cy="1077218"/>
          </a:xfrm>
          <a:prstGeom prst="rect">
            <a:avLst/>
          </a:prstGeom>
          <a:noFill/>
        </p:spPr>
        <p:txBody>
          <a:bodyPr wrap="square" rtlCol="0">
            <a:spAutoFit/>
          </a:bodyPr>
          <a:lstStyle/>
          <a:p>
            <a:pPr algn="ctr"/>
            <a:r>
              <a:rPr lang="en-US" sz="2000" dirty="0" smtClean="0"/>
              <a:t>Energy kept in the channel during flooding </a:t>
            </a:r>
          </a:p>
          <a:p>
            <a:pPr algn="ctr"/>
            <a:r>
              <a:rPr lang="en-US" sz="2000" dirty="0" smtClean="0"/>
              <a:t>can cause catastrophic damages downstream</a:t>
            </a:r>
          </a:p>
          <a:p>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waterway copy"/>
          <p:cNvPicPr>
            <a:picLocks noChangeAspect="1" noChangeArrowheads="1"/>
          </p:cNvPicPr>
          <p:nvPr/>
        </p:nvPicPr>
        <p:blipFill>
          <a:blip r:embed="rId3" cstate="print"/>
          <a:srcRect/>
          <a:stretch>
            <a:fillRect/>
          </a:stretch>
        </p:blipFill>
        <p:spPr bwMode="auto">
          <a:xfrm>
            <a:off x="1143000" y="1985963"/>
            <a:ext cx="6858000" cy="4186237"/>
          </a:xfrm>
          <a:prstGeom prst="rect">
            <a:avLst/>
          </a:prstGeom>
          <a:noFill/>
        </p:spPr>
      </p:pic>
      <p:sp>
        <p:nvSpPr>
          <p:cNvPr id="285699" name="Rectangle 3"/>
          <p:cNvSpPr>
            <a:spLocks noGrp="1" noChangeArrowheads="1"/>
          </p:cNvSpPr>
          <p:nvPr>
            <p:ph type="title"/>
          </p:nvPr>
        </p:nvSpPr>
        <p:spPr>
          <a:xfrm>
            <a:off x="0" y="122238"/>
            <a:ext cx="9144000" cy="1325562"/>
          </a:xfrm>
        </p:spPr>
        <p:txBody>
          <a:bodyPr>
            <a:normAutofit/>
          </a:bodyPr>
          <a:lstStyle/>
          <a:p>
            <a:r>
              <a:rPr lang="en-US" sz="3600" b="1" dirty="0">
                <a:solidFill>
                  <a:schemeClr val="tx1">
                    <a:lumMod val="85000"/>
                    <a:lumOff val="15000"/>
                  </a:schemeClr>
                </a:solidFill>
                <a:effectLst>
                  <a:outerShdw blurRad="38100" dist="38100" dir="2700000" algn="tl">
                    <a:srgbClr val="000000">
                      <a:alpha val="43137"/>
                    </a:srgbClr>
                  </a:outerShdw>
                </a:effectLst>
                <a:latin typeface="+mn-lt"/>
              </a:rPr>
              <a:t>Streams are Indicative of Watershed Condition</a:t>
            </a:r>
          </a:p>
        </p:txBody>
      </p:sp>
      <p:grpSp>
        <p:nvGrpSpPr>
          <p:cNvPr id="2" name="Group 8"/>
          <p:cNvGrpSpPr>
            <a:grpSpLocks/>
          </p:cNvGrpSpPr>
          <p:nvPr/>
        </p:nvGrpSpPr>
        <p:grpSpPr bwMode="auto">
          <a:xfrm>
            <a:off x="685800" y="3324225"/>
            <a:ext cx="2514600" cy="1570038"/>
            <a:chOff x="4022" y="960"/>
            <a:chExt cx="1584" cy="989"/>
          </a:xfrm>
        </p:grpSpPr>
        <p:sp>
          <p:nvSpPr>
            <p:cNvPr id="285700" name="Text Box 4"/>
            <p:cNvSpPr txBox="1">
              <a:spLocks noChangeArrowheads="1"/>
            </p:cNvSpPr>
            <p:nvPr/>
          </p:nvSpPr>
          <p:spPr bwMode="auto">
            <a:xfrm>
              <a:off x="4022" y="960"/>
              <a:ext cx="1584" cy="989"/>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00FF"/>
                  </a:solidFill>
                </a:rPr>
                <a:t>Precipitation</a:t>
              </a:r>
            </a:p>
            <a:p>
              <a:pPr algn="ctr">
                <a:spcBef>
                  <a:spcPct val="50000"/>
                </a:spcBef>
              </a:pPr>
              <a:endParaRPr lang="en-US" sz="2400" b="1" dirty="0"/>
            </a:p>
            <a:p>
              <a:pPr algn="ctr">
                <a:spcBef>
                  <a:spcPct val="50000"/>
                </a:spcBef>
              </a:pPr>
              <a:r>
                <a:rPr lang="en-US" sz="2400" b="1" dirty="0">
                  <a:solidFill>
                    <a:srgbClr val="541EB4"/>
                  </a:solidFill>
                </a:rPr>
                <a:t>Runoff</a:t>
              </a:r>
            </a:p>
          </p:txBody>
        </p:sp>
        <p:sp>
          <p:nvSpPr>
            <p:cNvPr id="285701" name="AutoShape 5"/>
            <p:cNvSpPr>
              <a:spLocks noChangeArrowheads="1"/>
            </p:cNvSpPr>
            <p:nvPr/>
          </p:nvSpPr>
          <p:spPr bwMode="auto">
            <a:xfrm>
              <a:off x="4696" y="1330"/>
              <a:ext cx="240" cy="288"/>
            </a:xfrm>
            <a:prstGeom prst="downArrow">
              <a:avLst>
                <a:gd name="adj1" fmla="val 50000"/>
                <a:gd name="adj2" fmla="val 30000"/>
              </a:avLst>
            </a:prstGeom>
            <a:solidFill>
              <a:schemeClr val="accent1"/>
            </a:solidFill>
            <a:ln w="9525">
              <a:solidFill>
                <a:schemeClr val="tx1"/>
              </a:solidFill>
              <a:miter lim="800000"/>
              <a:headEnd/>
              <a:tailEnd/>
            </a:ln>
            <a:effectLst/>
          </p:spPr>
          <p:txBody>
            <a:bodyPr vert="eaVert" wrap="none" anchor="ctr"/>
            <a:lstStyle/>
            <a:p>
              <a:endParaRPr lang="en-US" dirty="0"/>
            </a:p>
          </p:txBody>
        </p:sp>
      </p:grpSp>
      <p:sp>
        <p:nvSpPr>
          <p:cNvPr id="285703" name="AutoShape 7"/>
          <p:cNvSpPr>
            <a:spLocks noChangeArrowheads="1"/>
          </p:cNvSpPr>
          <p:nvPr/>
        </p:nvSpPr>
        <p:spPr bwMode="auto">
          <a:xfrm>
            <a:off x="3869724" y="1773195"/>
            <a:ext cx="1480751" cy="339811"/>
          </a:xfrm>
          <a:prstGeom prst="cloudCallout">
            <a:avLst>
              <a:gd name="adj1" fmla="val -347"/>
              <a:gd name="adj2" fmla="val 47319"/>
            </a:avLst>
          </a:prstGeom>
          <a:solidFill>
            <a:srgbClr val="FFFFFF"/>
          </a:solidFill>
          <a:ln w="12700">
            <a:solidFill>
              <a:schemeClr val="tx1"/>
            </a:solidFill>
            <a:round/>
            <a:headEnd/>
            <a:tailEnd/>
          </a:ln>
          <a:effectLst/>
        </p:spPr>
        <p:txBody>
          <a:bodyPr/>
          <a:lstStyle/>
          <a:p>
            <a:pPr algn="ctr"/>
            <a:endParaRPr lang="en-US" dirty="0"/>
          </a:p>
        </p:txBody>
      </p:sp>
      <p:sp>
        <p:nvSpPr>
          <p:cNvPr id="8" name="Text Box 14"/>
          <p:cNvSpPr txBox="1">
            <a:spLocks noChangeArrowheads="1"/>
          </p:cNvSpPr>
          <p:nvPr/>
        </p:nvSpPr>
        <p:spPr bwMode="auto">
          <a:xfrm>
            <a:off x="1343375" y="6246292"/>
            <a:ext cx="6604000" cy="523220"/>
          </a:xfrm>
          <a:prstGeom prst="rect">
            <a:avLst/>
          </a:prstGeom>
          <a:solidFill>
            <a:srgbClr val="FFFFFF">
              <a:alpha val="69804"/>
            </a:srgbClr>
          </a:solidFill>
          <a:ln w="9525">
            <a:noFill/>
            <a:miter lim="800000"/>
            <a:headEnd/>
            <a:tailEnd/>
          </a:ln>
          <a:effectLst/>
        </p:spPr>
        <p:txBody>
          <a:bodyPr wrap="square">
            <a:spAutoFit/>
          </a:bodyPr>
          <a:lstStyle/>
          <a:p>
            <a:pPr algn="ctr" eaLnBrk="1" hangingPunct="1">
              <a:buClr>
                <a:srgbClr val="FF0000"/>
              </a:buClr>
              <a:buSzPct val="150000"/>
            </a:pPr>
            <a:r>
              <a:rPr lang="en-US" sz="2800" b="1" dirty="0">
                <a:solidFill>
                  <a:srgbClr val="FFC000"/>
                </a:solidFill>
                <a:effectLst>
                  <a:outerShdw blurRad="38100" dist="38100" dir="2700000" algn="tl">
                    <a:srgbClr val="000000">
                      <a:alpha val="43137"/>
                    </a:srgbClr>
                  </a:outerShdw>
                </a:effectLst>
              </a:rPr>
              <a:t> </a:t>
            </a:r>
            <a:r>
              <a:rPr lang="en-US" sz="2000" b="1" dirty="0" smtClean="0">
                <a:solidFill>
                  <a:srgbClr val="0000FF"/>
                </a:solidFill>
              </a:rPr>
              <a:t>A change in the watershed will impact the stream network</a:t>
            </a:r>
            <a:endParaRPr lang="en-US" sz="20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disturbance"/>
          <p:cNvPicPr>
            <a:picLocks noChangeAspect="1" noChangeArrowheads="1"/>
          </p:cNvPicPr>
          <p:nvPr/>
        </p:nvPicPr>
        <p:blipFill>
          <a:blip r:embed="rId3" cstate="print"/>
          <a:srcRect b="20000"/>
          <a:stretch>
            <a:fillRect/>
          </a:stretch>
        </p:blipFill>
        <p:spPr bwMode="auto">
          <a:xfrm>
            <a:off x="0" y="0"/>
            <a:ext cx="9144000" cy="6858000"/>
          </a:xfrm>
          <a:prstGeom prst="rect">
            <a:avLst/>
          </a:prstGeom>
          <a:noFill/>
        </p:spPr>
      </p:pic>
      <p:sp>
        <p:nvSpPr>
          <p:cNvPr id="286723" name="Text Box 3"/>
          <p:cNvSpPr txBox="1">
            <a:spLocks noChangeArrowheads="1"/>
          </p:cNvSpPr>
          <p:nvPr/>
        </p:nvSpPr>
        <p:spPr bwMode="auto">
          <a:xfrm>
            <a:off x="4267200" y="457200"/>
            <a:ext cx="4572000" cy="1754326"/>
          </a:xfrm>
          <a:prstGeom prst="rect">
            <a:avLst/>
          </a:prstGeom>
          <a:noFill/>
          <a:ln w="9525">
            <a:noFill/>
            <a:miter lim="800000"/>
            <a:headEnd/>
            <a:tailEnd/>
          </a:ln>
          <a:effectLst/>
        </p:spPr>
        <p:txBody>
          <a:bodyPr>
            <a:spAutoFit/>
          </a:bodyPr>
          <a:lstStyle/>
          <a:p>
            <a:pPr algn="ctr">
              <a:spcBef>
                <a:spcPct val="50000"/>
              </a:spcBef>
            </a:pPr>
            <a:r>
              <a:rPr lang="en-US" sz="3600" b="1" dirty="0">
                <a:solidFill>
                  <a:schemeClr val="tx1">
                    <a:lumMod val="85000"/>
                    <a:lumOff val="15000"/>
                  </a:schemeClr>
                </a:solidFill>
                <a:effectLst>
                  <a:outerShdw blurRad="38100" dist="38100" dir="2700000" algn="tl">
                    <a:srgbClr val="000000"/>
                  </a:outerShdw>
                </a:effectLst>
              </a:rPr>
              <a:t>Disturbance-induced changes in stream structure and function</a:t>
            </a:r>
          </a:p>
        </p:txBody>
      </p:sp>
      <p:sp>
        <p:nvSpPr>
          <p:cNvPr id="4" name="Oval 3"/>
          <p:cNvSpPr/>
          <p:nvPr/>
        </p:nvSpPr>
        <p:spPr>
          <a:xfrm>
            <a:off x="1872866" y="1109171"/>
            <a:ext cx="2269475" cy="1145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39458" y="2175971"/>
            <a:ext cx="2269475" cy="1145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chemeClr val="accent5">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9505</TotalTime>
  <Words>3490</Words>
  <Application>Microsoft Office PowerPoint</Application>
  <PresentationFormat>On-screen Show (4:3)</PresentationFormat>
  <Paragraphs>460</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Streams are Indicative of Watershed Condition</vt:lpstr>
      <vt:lpstr>Slide 9</vt:lpstr>
      <vt:lpstr>Fluvial Geomorphology</vt:lpstr>
      <vt:lpstr>Slide 11</vt:lpstr>
      <vt:lpstr>Slide 12</vt:lpstr>
      <vt:lpstr>Slide 13</vt:lpstr>
      <vt:lpstr>Slide 14</vt:lpstr>
      <vt:lpstr>Slide 15</vt:lpstr>
      <vt:lpstr>Slide 16</vt:lpstr>
      <vt:lpstr>Stream Channel Patterns</vt:lpstr>
      <vt:lpstr>Slide 18</vt:lpstr>
      <vt:lpstr>Slide 19</vt:lpstr>
      <vt:lpstr>Slide 20</vt:lpstr>
      <vt:lpstr>Slide 21</vt:lpstr>
      <vt:lpstr>Slide 22</vt:lpstr>
      <vt:lpstr>Shaping and Reshaping of Channels</vt:lpstr>
      <vt:lpstr>Slide 24</vt:lpstr>
      <vt:lpstr>Slide 25</vt:lpstr>
      <vt:lpstr>Slide 26</vt:lpstr>
      <vt:lpstr>Dynamic Equilibrium</vt:lpstr>
      <vt:lpstr>Slide 28</vt:lpstr>
      <vt:lpstr>Slide 29</vt:lpstr>
      <vt:lpstr>Slide 30</vt:lpstr>
      <vt:lpstr>Slide 31</vt:lpstr>
      <vt:lpstr>Out of Balance</vt:lpstr>
      <vt:lpstr>What Can Change Streamflow? (Dynamic equilibrium)</vt:lpstr>
      <vt:lpstr>Slide 34</vt:lpstr>
      <vt:lpstr>Slide 35</vt:lpstr>
      <vt:lpstr>Slide 36</vt:lpstr>
      <vt:lpstr>Storm events can trigger catastrophic floods</vt:lpstr>
      <vt:lpstr>Slide 38</vt:lpstr>
      <vt:lpstr>Sediment in Streams and Rivers</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Kerrie</dc:creator>
  <cp:lastModifiedBy>lam</cp:lastModifiedBy>
  <cp:revision>860</cp:revision>
  <dcterms:created xsi:type="dcterms:W3CDTF">2012-03-10T16:32:14Z</dcterms:created>
  <dcterms:modified xsi:type="dcterms:W3CDTF">2012-07-24T20:10:51Z</dcterms:modified>
</cp:coreProperties>
</file>