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7"/>
  </p:notesMasterIdLst>
  <p:sldIdLst>
    <p:sldId id="257" r:id="rId3"/>
    <p:sldId id="259" r:id="rId4"/>
    <p:sldId id="260" r:id="rId5"/>
    <p:sldId id="268" r:id="rId6"/>
    <p:sldId id="273" r:id="rId7"/>
    <p:sldId id="261" r:id="rId8"/>
    <p:sldId id="262" r:id="rId9"/>
    <p:sldId id="284" r:id="rId10"/>
    <p:sldId id="286" r:id="rId11"/>
    <p:sldId id="272" r:id="rId12"/>
    <p:sldId id="269" r:id="rId13"/>
    <p:sldId id="270" r:id="rId14"/>
    <p:sldId id="309" r:id="rId15"/>
    <p:sldId id="310" r:id="rId16"/>
    <p:sldId id="274" r:id="rId17"/>
    <p:sldId id="275" r:id="rId18"/>
    <p:sldId id="276" r:id="rId19"/>
    <p:sldId id="277" r:id="rId20"/>
    <p:sldId id="278" r:id="rId21"/>
    <p:sldId id="280" r:id="rId22"/>
    <p:sldId id="287" r:id="rId23"/>
    <p:sldId id="279" r:id="rId24"/>
    <p:sldId id="288" r:id="rId25"/>
    <p:sldId id="281" r:id="rId26"/>
    <p:sldId id="282" r:id="rId27"/>
    <p:sldId id="283" r:id="rId28"/>
    <p:sldId id="289" r:id="rId29"/>
    <p:sldId id="290" r:id="rId30"/>
    <p:sldId id="305" r:id="rId31"/>
    <p:sldId id="296" r:id="rId32"/>
    <p:sldId id="293" r:id="rId33"/>
    <p:sldId id="295" r:id="rId34"/>
    <p:sldId id="307" r:id="rId35"/>
    <p:sldId id="297" r:id="rId36"/>
    <p:sldId id="299" r:id="rId37"/>
    <p:sldId id="294" r:id="rId38"/>
    <p:sldId id="301" r:id="rId39"/>
    <p:sldId id="308" r:id="rId40"/>
    <p:sldId id="300" r:id="rId41"/>
    <p:sldId id="302" r:id="rId42"/>
    <p:sldId id="303" r:id="rId43"/>
    <p:sldId id="304" r:id="rId44"/>
    <p:sldId id="311" r:id="rId45"/>
    <p:sldId id="25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04" y="2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cs07070\Desktop\Classes\ATM4010_TV_Wx\verification\f11_verify_compiled.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Arial"/>
                <a:ea typeface="Arial"/>
                <a:cs typeface="Arial"/>
              </a:defRPr>
            </a:pPr>
            <a:r>
              <a:rPr lang="en-US" dirty="0"/>
              <a:t>News 7: Final Fall 09 and Spring 10 Verifications
</a:t>
            </a:r>
          </a:p>
        </c:rich>
      </c:tx>
      <c:layout>
        <c:manualLayout>
          <c:xMode val="edge"/>
          <c:yMode val="edge"/>
          <c:x val="0.18867925187240858"/>
          <c:y val="1.9575841076226792E-2"/>
        </c:manualLayout>
      </c:layout>
      <c:overlay val="0"/>
      <c:spPr>
        <a:noFill/>
        <a:ln w="25400">
          <a:noFill/>
        </a:ln>
      </c:spPr>
    </c:title>
    <c:autoTitleDeleted val="0"/>
    <c:plotArea>
      <c:layout>
        <c:manualLayout>
          <c:layoutTarget val="inner"/>
          <c:xMode val="edge"/>
          <c:yMode val="edge"/>
          <c:x val="0.1309655937846837"/>
          <c:y val="0.25774877650897227"/>
          <c:w val="0.78912319644839068"/>
          <c:h val="0.54975530179445353"/>
        </c:manualLayout>
      </c:layout>
      <c:barChart>
        <c:barDir val="col"/>
        <c:grouping val="clustered"/>
        <c:varyColors val="0"/>
        <c:ser>
          <c:idx val="2"/>
          <c:order val="2"/>
          <c:tx>
            <c:strRef>
              <c:f>summary!$M$85</c:f>
              <c:strCache>
                <c:ptCount val="1"/>
                <c:pt idx="0">
                  <c:v>Precip</c:v>
                </c:pt>
              </c:strCache>
            </c:strRef>
          </c:tx>
          <c:spPr>
            <a:solidFill>
              <a:srgbClr val="339966"/>
            </a:solidFill>
            <a:ln w="12700">
              <a:solidFill>
                <a:srgbClr val="000000"/>
              </a:solidFill>
              <a:prstDash val="solid"/>
            </a:ln>
          </c:spPr>
          <c:invertIfNegative val="0"/>
          <c:val>
            <c:numRef>
              <c:f>summary!$M$86:$M$90</c:f>
              <c:numCache>
                <c:formatCode>0.00</c:formatCode>
                <c:ptCount val="5"/>
                <c:pt idx="0">
                  <c:v>0.7314849624060149</c:v>
                </c:pt>
                <c:pt idx="1">
                  <c:v>0.58051378446115287</c:v>
                </c:pt>
                <c:pt idx="2">
                  <c:v>0.55927318295739348</c:v>
                </c:pt>
                <c:pt idx="3">
                  <c:v>0.95181704260651623</c:v>
                </c:pt>
                <c:pt idx="4">
                  <c:v>0.66116854636591482</c:v>
                </c:pt>
              </c:numCache>
            </c:numRef>
          </c:val>
        </c:ser>
        <c:dLbls>
          <c:showLegendKey val="0"/>
          <c:showVal val="0"/>
          <c:showCatName val="0"/>
          <c:showSerName val="0"/>
          <c:showPercent val="0"/>
          <c:showBubbleSize val="0"/>
        </c:dLbls>
        <c:gapWidth val="150"/>
        <c:axId val="65487616"/>
        <c:axId val="65489152"/>
      </c:barChart>
      <c:lineChart>
        <c:grouping val="standard"/>
        <c:varyColors val="0"/>
        <c:ser>
          <c:idx val="0"/>
          <c:order val="0"/>
          <c:tx>
            <c:strRef>
              <c:f>summary!$K$85</c:f>
              <c:strCache>
                <c:ptCount val="1"/>
                <c:pt idx="0">
                  <c:v>High</c:v>
                </c:pt>
              </c:strCache>
            </c:strRef>
          </c:tx>
          <c:spPr>
            <a:ln w="38100">
              <a:solidFill>
                <a:srgbClr val="FF0000"/>
              </a:solidFill>
              <a:prstDash val="solid"/>
            </a:ln>
          </c:spPr>
          <c:marker>
            <c:symbol val="diamond"/>
            <c:size val="8"/>
            <c:spPr>
              <a:solidFill>
                <a:srgbClr val="FFFFFF"/>
              </a:solidFill>
              <a:ln>
                <a:solidFill>
                  <a:srgbClr val="FF0000"/>
                </a:solidFill>
                <a:prstDash val="solid"/>
              </a:ln>
            </c:spPr>
          </c:marker>
          <c:val>
            <c:numRef>
              <c:f>summary!$K$86:$K$90</c:f>
              <c:numCache>
                <c:formatCode>0.00</c:formatCode>
                <c:ptCount val="5"/>
                <c:pt idx="0">
                  <c:v>2.5571741854636594</c:v>
                </c:pt>
                <c:pt idx="1">
                  <c:v>3.2374686716791983</c:v>
                </c:pt>
                <c:pt idx="2">
                  <c:v>4.1348684210526319</c:v>
                </c:pt>
                <c:pt idx="3">
                  <c:v>4.9854323308270683</c:v>
                </c:pt>
                <c:pt idx="4">
                  <c:v>5.2434210526315788</c:v>
                </c:pt>
              </c:numCache>
            </c:numRef>
          </c:val>
          <c:smooth val="0"/>
        </c:ser>
        <c:ser>
          <c:idx val="1"/>
          <c:order val="1"/>
          <c:tx>
            <c:strRef>
              <c:f>summary!$L$85</c:f>
              <c:strCache>
                <c:ptCount val="1"/>
                <c:pt idx="0">
                  <c:v>Low</c:v>
                </c:pt>
              </c:strCache>
            </c:strRef>
          </c:tx>
          <c:spPr>
            <a:ln w="38100">
              <a:solidFill>
                <a:srgbClr val="0000FF"/>
              </a:solidFill>
              <a:prstDash val="solid"/>
            </a:ln>
          </c:spPr>
          <c:marker>
            <c:symbol val="square"/>
            <c:size val="8"/>
            <c:spPr>
              <a:solidFill>
                <a:srgbClr val="FFFFFF"/>
              </a:solidFill>
              <a:ln>
                <a:solidFill>
                  <a:srgbClr val="0000FF"/>
                </a:solidFill>
                <a:prstDash val="solid"/>
              </a:ln>
            </c:spPr>
          </c:marker>
          <c:val>
            <c:numRef>
              <c:f>summary!$L$86:$L$90</c:f>
              <c:numCache>
                <c:formatCode>0.00</c:formatCode>
                <c:ptCount val="5"/>
                <c:pt idx="0">
                  <c:v>4.4022556390977448</c:v>
                </c:pt>
                <c:pt idx="1">
                  <c:v>4.5902255639097742</c:v>
                </c:pt>
                <c:pt idx="2">
                  <c:v>4.8262844611528823</c:v>
                </c:pt>
                <c:pt idx="3">
                  <c:v>5.0858395989974934</c:v>
                </c:pt>
                <c:pt idx="4">
                  <c:v>4.4495614035087723</c:v>
                </c:pt>
              </c:numCache>
            </c:numRef>
          </c:val>
          <c:smooth val="0"/>
        </c:ser>
        <c:dLbls>
          <c:showLegendKey val="0"/>
          <c:showVal val="0"/>
          <c:showCatName val="0"/>
          <c:showSerName val="0"/>
          <c:showPercent val="0"/>
          <c:showBubbleSize val="0"/>
        </c:dLbls>
        <c:marker val="1"/>
        <c:smooth val="0"/>
        <c:axId val="65474944"/>
        <c:axId val="65477248"/>
      </c:lineChart>
      <c:catAx>
        <c:axId val="65474944"/>
        <c:scaling>
          <c:orientation val="minMax"/>
        </c:scaling>
        <c:delete val="0"/>
        <c:axPos val="b"/>
        <c:title>
          <c:tx>
            <c:rich>
              <a:bodyPr/>
              <a:lstStyle/>
              <a:p>
                <a:pPr>
                  <a:defRPr sz="1800" b="1" i="0" u="none" strike="noStrike" baseline="0">
                    <a:solidFill>
                      <a:srgbClr val="000000"/>
                    </a:solidFill>
                    <a:latin typeface="Arial"/>
                    <a:ea typeface="Arial"/>
                    <a:cs typeface="Arial"/>
                  </a:defRPr>
                </a:pPr>
                <a:r>
                  <a:rPr lang="en-US" dirty="0"/>
                  <a:t>Day of Forecast</a:t>
                </a:r>
              </a:p>
            </c:rich>
          </c:tx>
          <c:layout>
            <c:manualLayout>
              <c:xMode val="edge"/>
              <c:yMode val="edge"/>
              <c:x val="0.4217535944412541"/>
              <c:y val="0.9119086295181342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2000" b="0" i="0" u="none" strike="noStrike" baseline="0">
                <a:solidFill>
                  <a:srgbClr val="000000"/>
                </a:solidFill>
                <a:latin typeface="Arial"/>
                <a:ea typeface="Arial"/>
                <a:cs typeface="Arial"/>
              </a:defRPr>
            </a:pPr>
            <a:endParaRPr lang="en-US"/>
          </a:p>
        </c:txPr>
        <c:crossAx val="65477248"/>
        <c:crosses val="autoZero"/>
        <c:auto val="1"/>
        <c:lblAlgn val="ctr"/>
        <c:lblOffset val="100"/>
        <c:tickLblSkip val="1"/>
        <c:tickMarkSkip val="1"/>
        <c:noMultiLvlLbl val="0"/>
      </c:catAx>
      <c:valAx>
        <c:axId val="65477248"/>
        <c:scaling>
          <c:orientation val="minMax"/>
        </c:scaling>
        <c:delete val="0"/>
        <c:axPos val="l"/>
        <c:majorGridlines>
          <c:spPr>
            <a:ln w="3175">
              <a:solidFill>
                <a:srgbClr val="000000"/>
              </a:solidFill>
              <a:prstDash val="solid"/>
            </a:ln>
          </c:spPr>
        </c:majorGridlines>
        <c:title>
          <c:tx>
            <c:rich>
              <a:bodyPr/>
              <a:lstStyle/>
              <a:p>
                <a:pPr>
                  <a:defRPr sz="1600" b="1" i="0" u="none" strike="noStrike" baseline="0">
                    <a:solidFill>
                      <a:srgbClr val="000000"/>
                    </a:solidFill>
                    <a:latin typeface="Arial"/>
                    <a:ea typeface="Arial"/>
                    <a:cs typeface="Arial"/>
                  </a:defRPr>
                </a:pPr>
                <a:r>
                  <a:rPr lang="en-US" dirty="0"/>
                  <a:t>Mean Absolute Error (</a:t>
                </a:r>
                <a:r>
                  <a:rPr lang="en-US" dirty="0" err="1"/>
                  <a:t>Deg</a:t>
                </a:r>
                <a:r>
                  <a:rPr lang="en-US"/>
                  <a:t> F)</a:t>
                </a:r>
              </a:p>
            </c:rich>
          </c:tx>
          <c:layout>
            <c:manualLayout>
              <c:xMode val="edge"/>
              <c:yMode val="edge"/>
              <c:x val="1.2208649941520155E-2"/>
              <c:y val="0.29363778742109237"/>
            </c:manualLayout>
          </c:layout>
          <c:overlay val="0"/>
          <c:spPr>
            <a:noFill/>
            <a:ln w="25400">
              <a:noFill/>
            </a:ln>
          </c:spPr>
        </c:title>
        <c:numFmt formatCode="0.00"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65474944"/>
        <c:crosses val="autoZero"/>
        <c:crossBetween val="between"/>
        <c:minorUnit val="0.5"/>
      </c:valAx>
      <c:catAx>
        <c:axId val="65487616"/>
        <c:scaling>
          <c:orientation val="minMax"/>
        </c:scaling>
        <c:delete val="1"/>
        <c:axPos val="b"/>
        <c:majorTickMark val="out"/>
        <c:minorTickMark val="none"/>
        <c:tickLblPos val="nextTo"/>
        <c:crossAx val="65489152"/>
        <c:crosses val="autoZero"/>
        <c:auto val="1"/>
        <c:lblAlgn val="ctr"/>
        <c:lblOffset val="100"/>
        <c:noMultiLvlLbl val="0"/>
      </c:catAx>
      <c:valAx>
        <c:axId val="65489152"/>
        <c:scaling>
          <c:orientation val="minMax"/>
          <c:max val="1.3"/>
          <c:min val="0"/>
        </c:scaling>
        <c:delete val="0"/>
        <c:axPos val="r"/>
        <c:numFmt formatCode="0.00" sourceLinked="1"/>
        <c:majorTickMark val="cross"/>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65487616"/>
        <c:crosses val="max"/>
        <c:crossBetween val="between"/>
        <c:majorUnit val="0.2"/>
      </c:valAx>
      <c:spPr>
        <a:solidFill>
          <a:srgbClr val="C0C0C0"/>
        </a:solidFill>
        <a:ln w="12700">
          <a:solidFill>
            <a:srgbClr val="808080"/>
          </a:solidFill>
          <a:prstDash val="solid"/>
        </a:ln>
      </c:spPr>
    </c:plotArea>
    <c:legend>
      <c:legendPos val="t"/>
      <c:layout>
        <c:manualLayout>
          <c:xMode val="edge"/>
          <c:yMode val="edge"/>
          <c:x val="0.41287457630196672"/>
          <c:y val="0.166394734786773"/>
          <c:w val="0.22419532442955808"/>
          <c:h val="3.9151682152453571E-2"/>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showDLblsOverMax val="0"/>
  </c:chart>
  <c:spPr>
    <a:solidFill>
      <a:schemeClr val="bg1"/>
    </a:solidFill>
    <a:ln w="9525">
      <a:solidFill>
        <a:schemeClr val="tx1">
          <a:lumMod val="95000"/>
          <a:lumOff val="5000"/>
        </a:schemeClr>
      </a:solid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57BED0-0E85-41D0-A564-434E1E07FDE7}" type="datetimeFigureOut">
              <a:rPr lang="en-US" smtClean="0"/>
              <a:t>7/24/2012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02E509-5F2E-4046-B7E9-C59F1C2D1F38}" type="slidenum">
              <a:rPr lang="en-US" smtClean="0"/>
              <a:t>‹#›</a:t>
            </a:fld>
            <a:endParaRPr lang="en-US"/>
          </a:p>
        </p:txBody>
      </p:sp>
    </p:spTree>
    <p:extLst>
      <p:ext uri="{BB962C8B-B14F-4D97-AF65-F5344CB8AC3E}">
        <p14:creationId xmlns:p14="http://schemas.microsoft.com/office/powerpoint/2010/main" val="3035137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trend</a:t>
            </a:r>
            <a:r>
              <a:rPr lang="en-US" baseline="0" dirty="0" smtClean="0"/>
              <a:t> in precipitation error – it’s hard to forecast event short term. Temperature errors trend up over time – at and beyond day 4, the forecast skill with the high and low temperature change sign, suggesting that both are becoming increasingly difficult to forecast. Note that, on average, air temperatures are within about 5 </a:t>
            </a:r>
            <a:r>
              <a:rPr lang="en-US" baseline="0" dirty="0" err="1" smtClean="0"/>
              <a:t>deg</a:t>
            </a:r>
            <a:r>
              <a:rPr lang="en-US" baseline="0" dirty="0" smtClean="0"/>
              <a:t> F, which is skillful through 5 days. The most challenging prediction problem is still precipitation in the short term (0-5 days). </a:t>
            </a:r>
            <a:endParaRPr lang="en-US" dirty="0"/>
          </a:p>
        </p:txBody>
      </p:sp>
      <p:sp>
        <p:nvSpPr>
          <p:cNvPr id="4" name="Slide Number Placeholder 3"/>
          <p:cNvSpPr>
            <a:spLocks noGrp="1"/>
          </p:cNvSpPr>
          <p:nvPr>
            <p:ph type="sldNum" sz="quarter" idx="10"/>
          </p:nvPr>
        </p:nvSpPr>
        <p:spPr/>
        <p:txBody>
          <a:bodyPr/>
          <a:lstStyle/>
          <a:p>
            <a:fld id="{5F02E509-5F2E-4046-B7E9-C59F1C2D1F38}" type="slidenum">
              <a:rPr lang="en-US" smtClean="0"/>
              <a:t>4</a:t>
            </a:fld>
            <a:endParaRPr lang="en-US"/>
          </a:p>
        </p:txBody>
      </p:sp>
    </p:spTree>
    <p:extLst>
      <p:ext uri="{BB962C8B-B14F-4D97-AF65-F5344CB8AC3E}">
        <p14:creationId xmlns:p14="http://schemas.microsoft.com/office/powerpoint/2010/main" val="785454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6A5ED4-5637-4351-9969-5BCEB7E742A6}" type="slidenum">
              <a:rPr lang="en-US"/>
              <a:pPr>
                <a:defRPr/>
              </a:pPr>
              <a:t>‹#›</a:t>
            </a:fld>
            <a:endParaRPr lang="en-US"/>
          </a:p>
        </p:txBody>
      </p:sp>
    </p:spTree>
    <p:extLst>
      <p:ext uri="{BB962C8B-B14F-4D97-AF65-F5344CB8AC3E}">
        <p14:creationId xmlns:p14="http://schemas.microsoft.com/office/powerpoint/2010/main" val="3315142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BFEBE8-6795-48BE-81EC-E3A5BF7080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1004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1DCAB3-1456-4CA6-9292-E25583B5FD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807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681933-52BE-460A-8338-37403432F0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8454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462666-92D8-446E-BEDE-57398F647C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6609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94ECF13-046B-4DAC-AF12-E0A6BC7041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772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AD9A78C-8666-442D-90DF-E0CDCC8FA0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8327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77B1407-F252-4B06-97D6-DCAA2F6E7C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1945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EA1FD1-E59B-406A-9C99-E18580DAFB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5197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46C557-CC86-47CA-B8E4-B72D3E44D1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0937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7D9490-CC32-4F38-ACCB-83382A7B51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3334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5E6EEC-D648-4219-8EC2-0FF2A2678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9407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E8FB5D-1788-42CB-AD95-D0FD4A8B59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0666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4F0E7E-09D6-4397-80BF-BCDAF89F7D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2332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99FF"/>
            </a:gs>
            <a:gs pos="100000">
              <a:schemeClr val="bg1"/>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99FF"/>
            </a:gs>
            <a:gs pos="100000">
              <a:schemeClr val="bg1"/>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25FF418B-8872-422A-BECC-B835C046FA9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198658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son.Shafer@lyndonstate.edu" TargetMode="External"/><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mesonet.agron.iastate.edu/GIS/apps/rview/warnings.phtml"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eather.rap.ucar.edu/satellite/" TargetMode="Externa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vortex.plymouth.edu/sfcwx-u.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vortex.plymouth.edu/sfcwx-u.html" TargetMode="External"/><Relationship Id="rId2" Type="http://schemas.openxmlformats.org/officeDocument/2006/relationships/image" Target="../media/image24.gif"/><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meteorology.lyndonstate.edu/content/weather/data_localweather.php"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meteorology.lyndonstate.edu/content/weather/data_localweather.php"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5.emf"/></Relationships>
</file>

<file path=ppt/slides/_rels/slide3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hyperlink" Target="http://mag.ncep.noaa.gov/NCOMAGWEB/appcontroller"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hyperlink" Target="http://www.spc.noaa.gov/exper/sre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spc.noaa.gov/exper/sref/" TargetMode="External"/><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spc.noaa.gov/exper/sref/" TargetMode="External"/><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spc.noaa.gov/exper/sref/" TargetMode="External"/><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spc.noaa.gov/exper/sref/" TargetMode="External"/><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spc.noaa.gov/exper/sref/" TargetMode="External"/><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journals.ametsoc.org/doi/pdf/10.1175/BAMS-88-5-639"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www.ncep.noaa.gov/nwp5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cs07070\Pictures\2012-05-31\0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95890"/>
            <a:ext cx="10880836" cy="72538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6"/>
          <p:cNvSpPr>
            <a:spLocks noGrp="1" noChangeArrowheads="1"/>
          </p:cNvSpPr>
          <p:nvPr>
            <p:ph type="ctrTitle"/>
          </p:nvPr>
        </p:nvSpPr>
        <p:spPr>
          <a:xfrm>
            <a:off x="609600" y="663575"/>
            <a:ext cx="7772400" cy="1470025"/>
          </a:xfrm>
          <a:solidFill>
            <a:srgbClr val="0D0D0D">
              <a:alpha val="60000"/>
            </a:srgbClr>
          </a:solidFill>
        </p:spPr>
        <p:txBody>
          <a:bodyPr/>
          <a:lstStyle/>
          <a:p>
            <a:pPr eaLnBrk="1" hangingPunct="1">
              <a:defRPr/>
            </a:pPr>
            <a:r>
              <a:rPr lang="en-US" sz="3200" dirty="0" smtClean="0">
                <a:solidFill>
                  <a:schemeClr val="bg1"/>
                </a:solidFill>
              </a:rPr>
              <a:t>Modern Weather Prediction</a:t>
            </a:r>
          </a:p>
        </p:txBody>
      </p:sp>
      <p:sp>
        <p:nvSpPr>
          <p:cNvPr id="2052" name="Rectangle 7"/>
          <p:cNvSpPr>
            <a:spLocks noGrp="1" noChangeArrowheads="1"/>
          </p:cNvSpPr>
          <p:nvPr>
            <p:ph type="subTitle" idx="1"/>
          </p:nvPr>
        </p:nvSpPr>
        <p:spPr>
          <a:xfrm>
            <a:off x="1371600" y="4419600"/>
            <a:ext cx="6400800" cy="1752600"/>
          </a:xfrm>
        </p:spPr>
        <p:txBody>
          <a:bodyPr/>
          <a:lstStyle/>
          <a:p>
            <a:pPr eaLnBrk="1" hangingPunct="1"/>
            <a:r>
              <a:rPr lang="en-US" sz="1600" b="1" dirty="0" smtClean="0">
                <a:solidFill>
                  <a:schemeClr val="bg1"/>
                </a:solidFill>
              </a:rPr>
              <a:t>Dr. Jay Shafer</a:t>
            </a:r>
          </a:p>
          <a:p>
            <a:pPr eaLnBrk="1" hangingPunct="1"/>
            <a:r>
              <a:rPr lang="en-US" sz="1600" b="1" dirty="0" smtClean="0">
                <a:solidFill>
                  <a:schemeClr val="bg1"/>
                </a:solidFill>
              </a:rPr>
              <a:t>July 23 &amp; 24, 2012</a:t>
            </a:r>
          </a:p>
          <a:p>
            <a:pPr eaLnBrk="1" hangingPunct="1"/>
            <a:r>
              <a:rPr lang="en-US" sz="1600" b="1" dirty="0" smtClean="0">
                <a:solidFill>
                  <a:schemeClr val="bg1"/>
                </a:solidFill>
              </a:rPr>
              <a:t>Lyndon State College</a:t>
            </a:r>
          </a:p>
          <a:p>
            <a:pPr eaLnBrk="1" hangingPunct="1"/>
            <a:r>
              <a:rPr lang="en-US" sz="1600" b="1" dirty="0" smtClean="0">
                <a:solidFill>
                  <a:schemeClr val="bg1"/>
                </a:solidFill>
                <a:hlinkClick r:id="rId3"/>
              </a:rPr>
              <a:t>Jason.Shafer@lyndonstate.edu</a:t>
            </a:r>
            <a:r>
              <a:rPr lang="en-US" sz="1600" b="1" dirty="0" smtClean="0">
                <a:solidFill>
                  <a:schemeClr val="bg1"/>
                </a:solidFill>
              </a:rPr>
              <a:t> </a:t>
            </a:r>
          </a:p>
        </p:txBody>
      </p:sp>
      <p:sp>
        <p:nvSpPr>
          <p:cNvPr id="3" name="Text Box 8"/>
          <p:cNvSpPr txBox="1">
            <a:spLocks noChangeArrowheads="1"/>
          </p:cNvSpPr>
          <p:nvPr/>
        </p:nvSpPr>
        <p:spPr bwMode="auto">
          <a:xfrm>
            <a:off x="1528762" y="152400"/>
            <a:ext cx="6237477" cy="461665"/>
          </a:xfrm>
          <a:prstGeom prst="rect">
            <a:avLst/>
          </a:prstGeom>
          <a:solidFill>
            <a:srgbClr val="0D0D0D">
              <a:alpha val="60000"/>
            </a:srgbClr>
          </a:solidFill>
          <a:ln>
            <a:noFill/>
          </a:ln>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defRPr/>
            </a:pPr>
            <a:r>
              <a:rPr lang="en-US" sz="2400" dirty="0" smtClean="0">
                <a:solidFill>
                  <a:srgbClr val="FFFFFF"/>
                </a:solidFill>
              </a:rPr>
              <a:t>Satellites, Weather, and Climate Module 23:</a:t>
            </a:r>
          </a:p>
        </p:txBody>
      </p:sp>
      <p:pic>
        <p:nvPicPr>
          <p:cNvPr id="7"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715000"/>
            <a:ext cx="2313460" cy="1016000"/>
          </a:xfrm>
          <a:prstGeom prst="rect">
            <a:avLst/>
          </a:prstGeom>
          <a:solidFill>
            <a:schemeClr val="bg1"/>
          </a:solidFill>
          <a:ln>
            <a:noFill/>
          </a:ln>
          <a:extLst/>
        </p:spPr>
      </p:pic>
      <p:pic>
        <p:nvPicPr>
          <p:cNvPr id="8"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5788025"/>
            <a:ext cx="1828800" cy="869950"/>
          </a:xfrm>
          <a:prstGeom prst="rect">
            <a:avLst/>
          </a:prstGeom>
          <a:solidFill>
            <a:schemeClr val="bg1"/>
          </a:solidFill>
          <a:ln>
            <a:noFill/>
          </a:ln>
          <a:extLst/>
        </p:spPr>
      </p:pic>
      <p:pic>
        <p:nvPicPr>
          <p:cNvPr id="9"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9400" y="5715000"/>
            <a:ext cx="2346325" cy="1016000"/>
          </a:xfrm>
          <a:prstGeom prst="rect">
            <a:avLst/>
          </a:prstGeom>
          <a:solidFill>
            <a:schemeClr val="bg1"/>
          </a:solidFill>
          <a:ln>
            <a:noFill/>
          </a:ln>
          <a:extLst/>
        </p:spPr>
      </p:pic>
      <p:pic>
        <p:nvPicPr>
          <p:cNvPr id="10" name="Picture 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6400" y="5715000"/>
            <a:ext cx="1016000" cy="1016000"/>
          </a:xfrm>
          <a:prstGeom prst="rect">
            <a:avLst/>
          </a:prstGeom>
          <a:solidFill>
            <a:schemeClr val="bg1"/>
          </a:solidFill>
          <a:ln>
            <a:noFill/>
          </a:ln>
          <a:extLst/>
        </p:spPr>
      </p:pic>
    </p:spTree>
    <p:extLst>
      <p:ext uri="{BB962C8B-B14F-4D97-AF65-F5344CB8AC3E}">
        <p14:creationId xmlns:p14="http://schemas.microsoft.com/office/powerpoint/2010/main" val="3135255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pc.noaa.gov/products/outlook/archive/2012/day1otlk_v_20120717_13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533398"/>
            <a:ext cx="8098567" cy="5514975"/>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pic>
        <p:nvPicPr>
          <p:cNvPr id="3" name="Picture 5" descr="http://www.hpc.ncep.noaa.gov/archives/sfc/usfntsfc2012071721.gif"/>
          <p:cNvPicPr>
            <a:picLocks noChangeAspect="1" noChangeArrowheads="1"/>
          </p:cNvPicPr>
          <p:nvPr/>
        </p:nvPicPr>
        <p:blipFill rotWithShape="1">
          <a:blip r:embed="rId3">
            <a:extLst>
              <a:ext uri="{28A0092B-C50C-407E-A947-70E740481C1C}">
                <a14:useLocalDpi xmlns:a14="http://schemas.microsoft.com/office/drawing/2010/main" val="0"/>
              </a:ext>
            </a:extLst>
          </a:blip>
          <a:srcRect l="61520" t="-3" r="80" b="60714"/>
          <a:stretch/>
        </p:blipFill>
        <p:spPr bwMode="auto">
          <a:xfrm>
            <a:off x="1447800" y="1104900"/>
            <a:ext cx="4174435" cy="3200400"/>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57400" y="164066"/>
            <a:ext cx="5216749" cy="369332"/>
          </a:xfrm>
          <a:prstGeom prst="rect">
            <a:avLst/>
          </a:prstGeom>
          <a:noFill/>
        </p:spPr>
        <p:txBody>
          <a:bodyPr wrap="none" rtlCol="0">
            <a:spAutoFit/>
          </a:bodyPr>
          <a:lstStyle/>
          <a:p>
            <a:r>
              <a:rPr lang="en-US" dirty="0" smtClean="0"/>
              <a:t>Storm Prediction Center Outlook and Verified Reports</a:t>
            </a:r>
            <a:endParaRPr lang="en-US" dirty="0"/>
          </a:p>
        </p:txBody>
      </p:sp>
    </p:spTree>
    <p:extLst>
      <p:ext uri="{BB962C8B-B14F-4D97-AF65-F5344CB8AC3E}">
        <p14:creationId xmlns:p14="http://schemas.microsoft.com/office/powerpoint/2010/main" val="661080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hotos-b.xx.fbcdn.net/hphotos-ash3/559242_358502427554998_1228957191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38150"/>
            <a:ext cx="7620000" cy="582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794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http://mesonet.agron.iastate.edu/tmp/500841c1_2273_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8026400" cy="6019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95400" y="6324600"/>
            <a:ext cx="7543800" cy="369332"/>
          </a:xfrm>
          <a:prstGeom prst="rect">
            <a:avLst/>
          </a:prstGeom>
        </p:spPr>
        <p:txBody>
          <a:bodyPr wrap="square">
            <a:spAutoFit/>
          </a:bodyPr>
          <a:lstStyle/>
          <a:p>
            <a:r>
              <a:rPr lang="en-US" dirty="0">
                <a:hlinkClick r:id="rId3"/>
              </a:rPr>
              <a:t>http://</a:t>
            </a:r>
            <a:r>
              <a:rPr lang="en-US" dirty="0" smtClean="0">
                <a:hlinkClick r:id="rId3"/>
              </a:rPr>
              <a:t>mesonet.agron.iastate.edu/GIS/apps/rview/warnings.phtml</a:t>
            </a:r>
            <a:r>
              <a:rPr lang="en-US" dirty="0" smtClean="0"/>
              <a:t> </a:t>
            </a:r>
            <a:endParaRPr lang="en-US" dirty="0"/>
          </a:p>
        </p:txBody>
      </p:sp>
    </p:spTree>
    <p:extLst>
      <p:ext uri="{BB962C8B-B14F-4D97-AF65-F5344CB8AC3E}">
        <p14:creationId xmlns:p14="http://schemas.microsoft.com/office/powerpoint/2010/main" val="1779431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photos-b.xx.fbcdn.net/hphotos-ash3/532246_358563784215529_157142548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
            <a:ext cx="7620000" cy="566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33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SREF Model Forecasts</a:t>
            </a:r>
            <a:endParaRPr lang="en-US" dirty="0"/>
          </a:p>
        </p:txBody>
      </p:sp>
      <p:sp>
        <p:nvSpPr>
          <p:cNvPr id="5" name="Subtitle 4"/>
          <p:cNvSpPr>
            <a:spLocks noGrp="1"/>
          </p:cNvSpPr>
          <p:nvPr>
            <p:ph type="subTitle" idx="1"/>
          </p:nvPr>
        </p:nvSpPr>
        <p:spPr/>
        <p:txBody>
          <a:bodyPr/>
          <a:lstStyle/>
          <a:p>
            <a:pPr algn="l"/>
            <a:r>
              <a:rPr lang="en-US" sz="2000" dirty="0" smtClean="0"/>
              <a:t>The SREF is the Short-Range Ensemble Forecast system; contains 20 members, each of which perturbs the initial state and/or model physics to run a suite of different solutions; statistical computations can then be done with solutions to enhance predictability.</a:t>
            </a:r>
            <a:endParaRPr lang="en-US" sz="2000" dirty="0"/>
          </a:p>
        </p:txBody>
      </p:sp>
    </p:spTree>
    <p:extLst>
      <p:ext uri="{BB962C8B-B14F-4D97-AF65-F5344CB8AC3E}">
        <p14:creationId xmlns:p14="http://schemas.microsoft.com/office/powerpoint/2010/main" val="3643666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spc.noaa.gov/exper/sref/gifs/2012071509/SREF_PMSL_1000-500_THK_BLW_f06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
            <a:ext cx="8201025" cy="63007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91440"/>
            <a:ext cx="5418727" cy="384721"/>
          </a:xfrm>
          <a:prstGeom prst="rect">
            <a:avLst/>
          </a:prstGeom>
          <a:solidFill>
            <a:schemeClr val="tx1">
              <a:lumMod val="95000"/>
              <a:lumOff val="5000"/>
            </a:schemeClr>
          </a:solidFill>
        </p:spPr>
        <p:txBody>
          <a:bodyPr wrap="none" rtlCol="0">
            <a:spAutoFit/>
          </a:bodyPr>
          <a:lstStyle/>
          <a:p>
            <a:r>
              <a:rPr lang="en-US" sz="1900" dirty="0" smtClean="0">
                <a:solidFill>
                  <a:schemeClr val="bg1"/>
                </a:solidFill>
              </a:rPr>
              <a:t>60 Hour Forecast Valid 5</a:t>
            </a:r>
            <a:r>
              <a:rPr lang="en-US" sz="1900" dirty="0" smtClean="0">
                <a:solidFill>
                  <a:schemeClr val="bg1"/>
                </a:solidFill>
                <a:sym typeface="Wingdings" pitchFamily="2" charset="2"/>
              </a:rPr>
              <a:t>:00PM Tuesday July 21, 2012</a:t>
            </a:r>
            <a:endParaRPr lang="en-US" sz="1900" dirty="0">
              <a:solidFill>
                <a:schemeClr val="bg1"/>
              </a:solidFill>
            </a:endParaRPr>
          </a:p>
        </p:txBody>
      </p:sp>
      <p:sp>
        <p:nvSpPr>
          <p:cNvPr id="3" name="Freeform 2"/>
          <p:cNvSpPr/>
          <p:nvPr/>
        </p:nvSpPr>
        <p:spPr>
          <a:xfrm>
            <a:off x="5857875" y="1419225"/>
            <a:ext cx="1323975" cy="791568"/>
          </a:xfrm>
          <a:custGeom>
            <a:avLst/>
            <a:gdLst>
              <a:gd name="connsiteX0" fmla="*/ 1323975 w 1323975"/>
              <a:gd name="connsiteY0" fmla="*/ 0 h 791568"/>
              <a:gd name="connsiteX1" fmla="*/ 1143000 w 1323975"/>
              <a:gd name="connsiteY1" fmla="*/ 257175 h 791568"/>
              <a:gd name="connsiteX2" fmla="*/ 942975 w 1323975"/>
              <a:gd name="connsiteY2" fmla="*/ 476250 h 791568"/>
              <a:gd name="connsiteX3" fmla="*/ 447675 w 1323975"/>
              <a:gd name="connsiteY3" fmla="*/ 742950 h 791568"/>
              <a:gd name="connsiteX4" fmla="*/ 0 w 1323975"/>
              <a:gd name="connsiteY4" fmla="*/ 790575 h 79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975" h="791568">
                <a:moveTo>
                  <a:pt x="1323975" y="0"/>
                </a:moveTo>
                <a:cubicBezTo>
                  <a:pt x="1265237" y="88900"/>
                  <a:pt x="1206500" y="177800"/>
                  <a:pt x="1143000" y="257175"/>
                </a:cubicBezTo>
                <a:cubicBezTo>
                  <a:pt x="1079500" y="336550"/>
                  <a:pt x="1058862" y="395288"/>
                  <a:pt x="942975" y="476250"/>
                </a:cubicBezTo>
                <a:cubicBezTo>
                  <a:pt x="827088" y="557212"/>
                  <a:pt x="604837" y="690563"/>
                  <a:pt x="447675" y="742950"/>
                </a:cubicBezTo>
                <a:cubicBezTo>
                  <a:pt x="290512" y="795338"/>
                  <a:pt x="145256" y="792956"/>
                  <a:pt x="0" y="790575"/>
                </a:cubicBezTo>
              </a:path>
            </a:pathLst>
          </a:cu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914400" y="5867400"/>
            <a:ext cx="6866047" cy="384721"/>
          </a:xfrm>
          <a:prstGeom prst="rect">
            <a:avLst/>
          </a:prstGeom>
          <a:solidFill>
            <a:schemeClr val="tx1">
              <a:lumMod val="95000"/>
              <a:lumOff val="5000"/>
            </a:schemeClr>
          </a:solidFill>
        </p:spPr>
        <p:txBody>
          <a:bodyPr wrap="none" rtlCol="0">
            <a:spAutoFit/>
          </a:bodyPr>
          <a:lstStyle/>
          <a:p>
            <a:r>
              <a:rPr lang="en-US" sz="1900" dirty="0" smtClean="0">
                <a:solidFill>
                  <a:schemeClr val="bg1"/>
                </a:solidFill>
              </a:rPr>
              <a:t>Mean sea-Level Pressure (Solid black lines, and surface wind barbs) </a:t>
            </a:r>
            <a:endParaRPr lang="en-US" sz="1900" dirty="0">
              <a:solidFill>
                <a:schemeClr val="bg1"/>
              </a:solidFill>
            </a:endParaRPr>
          </a:p>
        </p:txBody>
      </p:sp>
      <p:sp>
        <p:nvSpPr>
          <p:cNvPr id="4" name="TextBox 3"/>
          <p:cNvSpPr txBox="1"/>
          <p:nvPr/>
        </p:nvSpPr>
        <p:spPr>
          <a:xfrm>
            <a:off x="1008307" y="2026127"/>
            <a:ext cx="4840043" cy="369332"/>
          </a:xfrm>
          <a:prstGeom prst="rect">
            <a:avLst/>
          </a:prstGeom>
          <a:solidFill>
            <a:schemeClr val="tx1">
              <a:lumMod val="95000"/>
              <a:lumOff val="5000"/>
            </a:schemeClr>
          </a:solidFill>
        </p:spPr>
        <p:txBody>
          <a:bodyPr wrap="none" rtlCol="0">
            <a:spAutoFit/>
          </a:bodyPr>
          <a:lstStyle/>
          <a:p>
            <a:r>
              <a:rPr lang="en-US" dirty="0" smtClean="0">
                <a:solidFill>
                  <a:schemeClr val="bg1"/>
                </a:solidFill>
              </a:rPr>
              <a:t>Blue line denotes predicted position of cold front:</a:t>
            </a:r>
            <a:endParaRPr lang="en-US" dirty="0">
              <a:solidFill>
                <a:schemeClr val="bg1"/>
              </a:solidFill>
            </a:endParaRPr>
          </a:p>
        </p:txBody>
      </p:sp>
    </p:spTree>
    <p:extLst>
      <p:ext uri="{BB962C8B-B14F-4D97-AF65-F5344CB8AC3E}">
        <p14:creationId xmlns:p14="http://schemas.microsoft.com/office/powerpoint/2010/main" val="1307225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spc.noaa.gov/exper/sref/gifs/2012071521/SREF_PMSL_1000-500_THK_BLW_f04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
            <a:ext cx="8201025" cy="63007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91440"/>
            <a:ext cx="5418727" cy="384721"/>
          </a:xfrm>
          <a:prstGeom prst="rect">
            <a:avLst/>
          </a:prstGeom>
          <a:solidFill>
            <a:schemeClr val="tx1">
              <a:lumMod val="95000"/>
              <a:lumOff val="5000"/>
            </a:schemeClr>
          </a:solidFill>
        </p:spPr>
        <p:txBody>
          <a:bodyPr wrap="none" rtlCol="0">
            <a:spAutoFit/>
          </a:bodyPr>
          <a:lstStyle/>
          <a:p>
            <a:r>
              <a:rPr lang="en-US" sz="1900" dirty="0" smtClean="0">
                <a:solidFill>
                  <a:schemeClr val="bg1"/>
                </a:solidFill>
              </a:rPr>
              <a:t>48 Hour Forecast Valid 5</a:t>
            </a:r>
            <a:r>
              <a:rPr lang="en-US" sz="1900" dirty="0" smtClean="0">
                <a:solidFill>
                  <a:schemeClr val="bg1"/>
                </a:solidFill>
                <a:sym typeface="Wingdings" pitchFamily="2" charset="2"/>
              </a:rPr>
              <a:t>:00PM Tuesday July 21, 2012</a:t>
            </a:r>
            <a:endParaRPr lang="en-US" sz="1900" dirty="0">
              <a:solidFill>
                <a:schemeClr val="bg1"/>
              </a:solidFill>
            </a:endParaRPr>
          </a:p>
        </p:txBody>
      </p:sp>
      <p:sp>
        <p:nvSpPr>
          <p:cNvPr id="2" name="Freeform 1"/>
          <p:cNvSpPr/>
          <p:nvPr/>
        </p:nvSpPr>
        <p:spPr>
          <a:xfrm>
            <a:off x="6143625" y="1314450"/>
            <a:ext cx="1085850" cy="828675"/>
          </a:xfrm>
          <a:custGeom>
            <a:avLst/>
            <a:gdLst>
              <a:gd name="connsiteX0" fmla="*/ 1085850 w 1085850"/>
              <a:gd name="connsiteY0" fmla="*/ 0 h 828675"/>
              <a:gd name="connsiteX1" fmla="*/ 990600 w 1085850"/>
              <a:gd name="connsiteY1" fmla="*/ 171450 h 828675"/>
              <a:gd name="connsiteX2" fmla="*/ 638175 w 1085850"/>
              <a:gd name="connsiteY2" fmla="*/ 514350 h 828675"/>
              <a:gd name="connsiteX3" fmla="*/ 371475 w 1085850"/>
              <a:gd name="connsiteY3" fmla="*/ 695325 h 828675"/>
              <a:gd name="connsiteX4" fmla="*/ 0 w 1085850"/>
              <a:gd name="connsiteY4" fmla="*/ 828675 h 828675"/>
              <a:gd name="connsiteX5" fmla="*/ 0 w 1085850"/>
              <a:gd name="connsiteY5" fmla="*/ 828675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850" h="828675">
                <a:moveTo>
                  <a:pt x="1085850" y="0"/>
                </a:moveTo>
                <a:cubicBezTo>
                  <a:pt x="1075531" y="42862"/>
                  <a:pt x="1065213" y="85725"/>
                  <a:pt x="990600" y="171450"/>
                </a:cubicBezTo>
                <a:cubicBezTo>
                  <a:pt x="915987" y="257175"/>
                  <a:pt x="741362" y="427038"/>
                  <a:pt x="638175" y="514350"/>
                </a:cubicBezTo>
                <a:cubicBezTo>
                  <a:pt x="534987" y="601663"/>
                  <a:pt x="477837" y="642938"/>
                  <a:pt x="371475" y="695325"/>
                </a:cubicBezTo>
                <a:cubicBezTo>
                  <a:pt x="265112" y="747713"/>
                  <a:pt x="0" y="828675"/>
                  <a:pt x="0" y="828675"/>
                </a:cubicBezTo>
                <a:lnTo>
                  <a:pt x="0" y="828675"/>
                </a:lnTo>
              </a:path>
            </a:pathLst>
          </a:cu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2867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spc.noaa.gov/exper/sref/gifs/2012071609/SREF_PMSL_1000-500_THK_BLW_f03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
            <a:ext cx="8201025" cy="63007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91440"/>
            <a:ext cx="5418727" cy="384721"/>
          </a:xfrm>
          <a:prstGeom prst="rect">
            <a:avLst/>
          </a:prstGeom>
          <a:solidFill>
            <a:schemeClr val="tx1">
              <a:lumMod val="95000"/>
              <a:lumOff val="5000"/>
            </a:schemeClr>
          </a:solidFill>
        </p:spPr>
        <p:txBody>
          <a:bodyPr wrap="none" rtlCol="0">
            <a:spAutoFit/>
          </a:bodyPr>
          <a:lstStyle/>
          <a:p>
            <a:r>
              <a:rPr lang="en-US" sz="1900" dirty="0" smtClean="0">
                <a:solidFill>
                  <a:schemeClr val="bg1"/>
                </a:solidFill>
              </a:rPr>
              <a:t>36 Hour Forecast Valid 5</a:t>
            </a:r>
            <a:r>
              <a:rPr lang="en-US" sz="1900" dirty="0" smtClean="0">
                <a:solidFill>
                  <a:schemeClr val="bg1"/>
                </a:solidFill>
                <a:sym typeface="Wingdings" pitchFamily="2" charset="2"/>
              </a:rPr>
              <a:t>:00PM Tuesday July 21, 2012</a:t>
            </a:r>
            <a:endParaRPr lang="en-US" sz="1900" dirty="0">
              <a:solidFill>
                <a:schemeClr val="bg1"/>
              </a:solidFill>
            </a:endParaRPr>
          </a:p>
        </p:txBody>
      </p:sp>
      <p:sp>
        <p:nvSpPr>
          <p:cNvPr id="2" name="Freeform 1"/>
          <p:cNvSpPr/>
          <p:nvPr/>
        </p:nvSpPr>
        <p:spPr>
          <a:xfrm>
            <a:off x="6162675" y="1447800"/>
            <a:ext cx="981075" cy="666750"/>
          </a:xfrm>
          <a:custGeom>
            <a:avLst/>
            <a:gdLst>
              <a:gd name="connsiteX0" fmla="*/ 981075 w 981075"/>
              <a:gd name="connsiteY0" fmla="*/ 0 h 666750"/>
              <a:gd name="connsiteX1" fmla="*/ 714375 w 981075"/>
              <a:gd name="connsiteY1" fmla="*/ 333375 h 666750"/>
              <a:gd name="connsiteX2" fmla="*/ 371475 w 981075"/>
              <a:gd name="connsiteY2" fmla="*/ 523875 h 666750"/>
              <a:gd name="connsiteX3" fmla="*/ 0 w 981075"/>
              <a:gd name="connsiteY3" fmla="*/ 666750 h 666750"/>
            </a:gdLst>
            <a:ahLst/>
            <a:cxnLst>
              <a:cxn ang="0">
                <a:pos x="connsiteX0" y="connsiteY0"/>
              </a:cxn>
              <a:cxn ang="0">
                <a:pos x="connsiteX1" y="connsiteY1"/>
              </a:cxn>
              <a:cxn ang="0">
                <a:pos x="connsiteX2" y="connsiteY2"/>
              </a:cxn>
              <a:cxn ang="0">
                <a:pos x="connsiteX3" y="connsiteY3"/>
              </a:cxn>
            </a:cxnLst>
            <a:rect l="l" t="t" r="r" b="b"/>
            <a:pathLst>
              <a:path w="981075" h="666750">
                <a:moveTo>
                  <a:pt x="981075" y="0"/>
                </a:moveTo>
                <a:cubicBezTo>
                  <a:pt x="898525" y="123031"/>
                  <a:pt x="815975" y="246063"/>
                  <a:pt x="714375" y="333375"/>
                </a:cubicBezTo>
                <a:cubicBezTo>
                  <a:pt x="612775" y="420687"/>
                  <a:pt x="490537" y="468313"/>
                  <a:pt x="371475" y="523875"/>
                </a:cubicBezTo>
                <a:cubicBezTo>
                  <a:pt x="252413" y="579437"/>
                  <a:pt x="126206" y="623093"/>
                  <a:pt x="0" y="666750"/>
                </a:cubicBezTo>
              </a:path>
            </a:pathLst>
          </a:cu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9043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spc.noaa.gov/exper/sref/gifs/2012071621/SREF_PMSL_1000-500_THK_BLW_f02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91440"/>
            <a:ext cx="8201025" cy="63007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91440"/>
            <a:ext cx="5418727" cy="384721"/>
          </a:xfrm>
          <a:prstGeom prst="rect">
            <a:avLst/>
          </a:prstGeom>
          <a:solidFill>
            <a:schemeClr val="tx1">
              <a:lumMod val="95000"/>
              <a:lumOff val="5000"/>
            </a:schemeClr>
          </a:solidFill>
        </p:spPr>
        <p:txBody>
          <a:bodyPr wrap="none" rtlCol="0">
            <a:spAutoFit/>
          </a:bodyPr>
          <a:lstStyle/>
          <a:p>
            <a:r>
              <a:rPr lang="en-US" sz="1900" dirty="0" smtClean="0">
                <a:solidFill>
                  <a:schemeClr val="bg1"/>
                </a:solidFill>
              </a:rPr>
              <a:t>24 Hour Forecast Valid 5</a:t>
            </a:r>
            <a:r>
              <a:rPr lang="en-US" sz="1900" dirty="0" smtClean="0">
                <a:solidFill>
                  <a:schemeClr val="bg1"/>
                </a:solidFill>
                <a:sym typeface="Wingdings" pitchFamily="2" charset="2"/>
              </a:rPr>
              <a:t>:00PM Tuesday July 21, 2012</a:t>
            </a:r>
            <a:endParaRPr lang="en-US" sz="1900" dirty="0">
              <a:solidFill>
                <a:schemeClr val="bg1"/>
              </a:solidFill>
            </a:endParaRPr>
          </a:p>
        </p:txBody>
      </p:sp>
      <p:sp>
        <p:nvSpPr>
          <p:cNvPr id="2" name="Freeform 1"/>
          <p:cNvSpPr/>
          <p:nvPr/>
        </p:nvSpPr>
        <p:spPr>
          <a:xfrm>
            <a:off x="6076355" y="1400175"/>
            <a:ext cx="1153120" cy="771525"/>
          </a:xfrm>
          <a:custGeom>
            <a:avLst/>
            <a:gdLst>
              <a:gd name="connsiteX0" fmla="*/ 1153120 w 1153120"/>
              <a:gd name="connsiteY0" fmla="*/ 0 h 771525"/>
              <a:gd name="connsiteX1" fmla="*/ 972145 w 1153120"/>
              <a:gd name="connsiteY1" fmla="*/ 238125 h 771525"/>
              <a:gd name="connsiteX2" fmla="*/ 695920 w 1153120"/>
              <a:gd name="connsiteY2" fmla="*/ 438150 h 771525"/>
              <a:gd name="connsiteX3" fmla="*/ 343495 w 1153120"/>
              <a:gd name="connsiteY3" fmla="*/ 676275 h 771525"/>
              <a:gd name="connsiteX4" fmla="*/ 48220 w 1153120"/>
              <a:gd name="connsiteY4" fmla="*/ 723900 h 771525"/>
              <a:gd name="connsiteX5" fmla="*/ 595 w 1153120"/>
              <a:gd name="connsiteY5" fmla="*/ 771525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3120" h="771525">
                <a:moveTo>
                  <a:pt x="1153120" y="0"/>
                </a:moveTo>
                <a:cubicBezTo>
                  <a:pt x="1100732" y="82550"/>
                  <a:pt x="1048345" y="165100"/>
                  <a:pt x="972145" y="238125"/>
                </a:cubicBezTo>
                <a:cubicBezTo>
                  <a:pt x="895945" y="311150"/>
                  <a:pt x="800695" y="365125"/>
                  <a:pt x="695920" y="438150"/>
                </a:cubicBezTo>
                <a:cubicBezTo>
                  <a:pt x="591145" y="511175"/>
                  <a:pt x="451445" y="628650"/>
                  <a:pt x="343495" y="676275"/>
                </a:cubicBezTo>
                <a:cubicBezTo>
                  <a:pt x="235545" y="723900"/>
                  <a:pt x="105370" y="708025"/>
                  <a:pt x="48220" y="723900"/>
                </a:cubicBezTo>
                <a:cubicBezTo>
                  <a:pt x="-8930" y="739775"/>
                  <a:pt x="595" y="771525"/>
                  <a:pt x="595" y="771525"/>
                </a:cubicBezTo>
              </a:path>
            </a:pathLst>
          </a:cu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9043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spc.noaa.gov/exper/sref/gifs/2012071721/SREF_PMSL_1000-500_THK_BLW_f0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
            <a:ext cx="8201025" cy="63007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91440"/>
            <a:ext cx="4580228" cy="384721"/>
          </a:xfrm>
          <a:prstGeom prst="rect">
            <a:avLst/>
          </a:prstGeom>
          <a:solidFill>
            <a:schemeClr val="tx1">
              <a:lumMod val="95000"/>
              <a:lumOff val="5000"/>
            </a:schemeClr>
          </a:solidFill>
        </p:spPr>
        <p:txBody>
          <a:bodyPr wrap="none" rtlCol="0">
            <a:spAutoFit/>
          </a:bodyPr>
          <a:lstStyle/>
          <a:p>
            <a:r>
              <a:rPr lang="en-US" sz="1900" dirty="0" smtClean="0">
                <a:solidFill>
                  <a:schemeClr val="bg1"/>
                </a:solidFill>
              </a:rPr>
              <a:t>Verification at 5</a:t>
            </a:r>
            <a:r>
              <a:rPr lang="en-US" sz="1900" dirty="0" smtClean="0">
                <a:solidFill>
                  <a:schemeClr val="bg1"/>
                </a:solidFill>
                <a:sym typeface="Wingdings" pitchFamily="2" charset="2"/>
              </a:rPr>
              <a:t>:00PM Tuesday July 21, 2012</a:t>
            </a:r>
            <a:endParaRPr lang="en-US" sz="1900" dirty="0">
              <a:solidFill>
                <a:schemeClr val="bg1"/>
              </a:solidFill>
            </a:endParaRPr>
          </a:p>
        </p:txBody>
      </p:sp>
      <p:sp>
        <p:nvSpPr>
          <p:cNvPr id="2" name="Freeform 1"/>
          <p:cNvSpPr/>
          <p:nvPr/>
        </p:nvSpPr>
        <p:spPr>
          <a:xfrm>
            <a:off x="6314349" y="1495425"/>
            <a:ext cx="934176" cy="609600"/>
          </a:xfrm>
          <a:custGeom>
            <a:avLst/>
            <a:gdLst>
              <a:gd name="connsiteX0" fmla="*/ 934176 w 934176"/>
              <a:gd name="connsiteY0" fmla="*/ 0 h 609600"/>
              <a:gd name="connsiteX1" fmla="*/ 600801 w 934176"/>
              <a:gd name="connsiteY1" fmla="*/ 314325 h 609600"/>
              <a:gd name="connsiteX2" fmla="*/ 95976 w 934176"/>
              <a:gd name="connsiteY2" fmla="*/ 542925 h 609600"/>
              <a:gd name="connsiteX3" fmla="*/ 726 w 934176"/>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934176" h="609600">
                <a:moveTo>
                  <a:pt x="934176" y="0"/>
                </a:moveTo>
                <a:cubicBezTo>
                  <a:pt x="837338" y="111919"/>
                  <a:pt x="740501" y="223838"/>
                  <a:pt x="600801" y="314325"/>
                </a:cubicBezTo>
                <a:cubicBezTo>
                  <a:pt x="461101" y="404812"/>
                  <a:pt x="195988" y="493713"/>
                  <a:pt x="95976" y="542925"/>
                </a:cubicBezTo>
                <a:cubicBezTo>
                  <a:pt x="-4036" y="592137"/>
                  <a:pt x="-1655" y="600868"/>
                  <a:pt x="726" y="609600"/>
                </a:cubicBezTo>
              </a:path>
            </a:pathLst>
          </a:cu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6256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rucesussman.com/wp-content/uploads/2010/12/weather-carto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8226297"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753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spc.noaa.gov/exper/sref/gifs/2012071721/SREF_PMSL_1000-500_THK_BLW_f0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
            <a:ext cx="8201025" cy="63007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91440"/>
            <a:ext cx="4969758" cy="677108"/>
          </a:xfrm>
          <a:prstGeom prst="rect">
            <a:avLst/>
          </a:prstGeom>
          <a:solidFill>
            <a:schemeClr val="tx1">
              <a:lumMod val="95000"/>
              <a:lumOff val="5000"/>
            </a:schemeClr>
          </a:solidFill>
        </p:spPr>
        <p:txBody>
          <a:bodyPr wrap="none" rtlCol="0">
            <a:spAutoFit/>
          </a:bodyPr>
          <a:lstStyle/>
          <a:p>
            <a:r>
              <a:rPr lang="en-US" sz="1900" dirty="0" smtClean="0">
                <a:solidFill>
                  <a:schemeClr val="bg1"/>
                </a:solidFill>
              </a:rPr>
              <a:t>Overlay of cold frontal predicted positions (blue)</a:t>
            </a:r>
          </a:p>
          <a:p>
            <a:r>
              <a:rPr lang="en-US" sz="1900" dirty="0" smtClean="0">
                <a:solidFill>
                  <a:schemeClr val="bg1"/>
                </a:solidFill>
              </a:rPr>
              <a:t>and observed (red)</a:t>
            </a:r>
            <a:endParaRPr lang="en-US" sz="1900" dirty="0">
              <a:solidFill>
                <a:schemeClr val="bg1"/>
              </a:solidFill>
            </a:endParaRPr>
          </a:p>
        </p:txBody>
      </p:sp>
      <p:sp>
        <p:nvSpPr>
          <p:cNvPr id="4" name="Freeform 3"/>
          <p:cNvSpPr/>
          <p:nvPr/>
        </p:nvSpPr>
        <p:spPr>
          <a:xfrm>
            <a:off x="5857875" y="1419225"/>
            <a:ext cx="1323975" cy="791568"/>
          </a:xfrm>
          <a:custGeom>
            <a:avLst/>
            <a:gdLst>
              <a:gd name="connsiteX0" fmla="*/ 1323975 w 1323975"/>
              <a:gd name="connsiteY0" fmla="*/ 0 h 791568"/>
              <a:gd name="connsiteX1" fmla="*/ 1143000 w 1323975"/>
              <a:gd name="connsiteY1" fmla="*/ 257175 h 791568"/>
              <a:gd name="connsiteX2" fmla="*/ 942975 w 1323975"/>
              <a:gd name="connsiteY2" fmla="*/ 476250 h 791568"/>
              <a:gd name="connsiteX3" fmla="*/ 447675 w 1323975"/>
              <a:gd name="connsiteY3" fmla="*/ 742950 h 791568"/>
              <a:gd name="connsiteX4" fmla="*/ 0 w 1323975"/>
              <a:gd name="connsiteY4" fmla="*/ 790575 h 79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975" h="791568">
                <a:moveTo>
                  <a:pt x="1323975" y="0"/>
                </a:moveTo>
                <a:cubicBezTo>
                  <a:pt x="1265237" y="88900"/>
                  <a:pt x="1206500" y="177800"/>
                  <a:pt x="1143000" y="257175"/>
                </a:cubicBezTo>
                <a:cubicBezTo>
                  <a:pt x="1079500" y="336550"/>
                  <a:pt x="1058862" y="395288"/>
                  <a:pt x="942975" y="476250"/>
                </a:cubicBezTo>
                <a:cubicBezTo>
                  <a:pt x="827088" y="557212"/>
                  <a:pt x="604837" y="690563"/>
                  <a:pt x="447675" y="742950"/>
                </a:cubicBezTo>
                <a:cubicBezTo>
                  <a:pt x="290512" y="795338"/>
                  <a:pt x="145256" y="792956"/>
                  <a:pt x="0" y="790575"/>
                </a:cubicBezTo>
              </a:path>
            </a:pathLst>
          </a:cu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p:cNvSpPr/>
          <p:nvPr/>
        </p:nvSpPr>
        <p:spPr>
          <a:xfrm>
            <a:off x="6143625" y="1314450"/>
            <a:ext cx="1085850" cy="828675"/>
          </a:xfrm>
          <a:custGeom>
            <a:avLst/>
            <a:gdLst>
              <a:gd name="connsiteX0" fmla="*/ 1085850 w 1085850"/>
              <a:gd name="connsiteY0" fmla="*/ 0 h 828675"/>
              <a:gd name="connsiteX1" fmla="*/ 990600 w 1085850"/>
              <a:gd name="connsiteY1" fmla="*/ 171450 h 828675"/>
              <a:gd name="connsiteX2" fmla="*/ 638175 w 1085850"/>
              <a:gd name="connsiteY2" fmla="*/ 514350 h 828675"/>
              <a:gd name="connsiteX3" fmla="*/ 371475 w 1085850"/>
              <a:gd name="connsiteY3" fmla="*/ 695325 h 828675"/>
              <a:gd name="connsiteX4" fmla="*/ 0 w 1085850"/>
              <a:gd name="connsiteY4" fmla="*/ 828675 h 828675"/>
              <a:gd name="connsiteX5" fmla="*/ 0 w 1085850"/>
              <a:gd name="connsiteY5" fmla="*/ 828675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850" h="828675">
                <a:moveTo>
                  <a:pt x="1085850" y="0"/>
                </a:moveTo>
                <a:cubicBezTo>
                  <a:pt x="1075531" y="42862"/>
                  <a:pt x="1065213" y="85725"/>
                  <a:pt x="990600" y="171450"/>
                </a:cubicBezTo>
                <a:cubicBezTo>
                  <a:pt x="915987" y="257175"/>
                  <a:pt x="741362" y="427038"/>
                  <a:pt x="638175" y="514350"/>
                </a:cubicBezTo>
                <a:cubicBezTo>
                  <a:pt x="534987" y="601663"/>
                  <a:pt x="477837" y="642938"/>
                  <a:pt x="371475" y="695325"/>
                </a:cubicBezTo>
                <a:cubicBezTo>
                  <a:pt x="265112" y="747713"/>
                  <a:pt x="0" y="828675"/>
                  <a:pt x="0" y="828675"/>
                </a:cubicBezTo>
                <a:lnTo>
                  <a:pt x="0" y="828675"/>
                </a:lnTo>
              </a:path>
            </a:pathLst>
          </a:cu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5"/>
          <p:cNvSpPr/>
          <p:nvPr/>
        </p:nvSpPr>
        <p:spPr>
          <a:xfrm>
            <a:off x="6162675" y="1447800"/>
            <a:ext cx="981075" cy="666750"/>
          </a:xfrm>
          <a:custGeom>
            <a:avLst/>
            <a:gdLst>
              <a:gd name="connsiteX0" fmla="*/ 981075 w 981075"/>
              <a:gd name="connsiteY0" fmla="*/ 0 h 666750"/>
              <a:gd name="connsiteX1" fmla="*/ 714375 w 981075"/>
              <a:gd name="connsiteY1" fmla="*/ 333375 h 666750"/>
              <a:gd name="connsiteX2" fmla="*/ 371475 w 981075"/>
              <a:gd name="connsiteY2" fmla="*/ 523875 h 666750"/>
              <a:gd name="connsiteX3" fmla="*/ 0 w 981075"/>
              <a:gd name="connsiteY3" fmla="*/ 666750 h 666750"/>
            </a:gdLst>
            <a:ahLst/>
            <a:cxnLst>
              <a:cxn ang="0">
                <a:pos x="connsiteX0" y="connsiteY0"/>
              </a:cxn>
              <a:cxn ang="0">
                <a:pos x="connsiteX1" y="connsiteY1"/>
              </a:cxn>
              <a:cxn ang="0">
                <a:pos x="connsiteX2" y="connsiteY2"/>
              </a:cxn>
              <a:cxn ang="0">
                <a:pos x="connsiteX3" y="connsiteY3"/>
              </a:cxn>
            </a:cxnLst>
            <a:rect l="l" t="t" r="r" b="b"/>
            <a:pathLst>
              <a:path w="981075" h="666750">
                <a:moveTo>
                  <a:pt x="981075" y="0"/>
                </a:moveTo>
                <a:cubicBezTo>
                  <a:pt x="898525" y="123031"/>
                  <a:pt x="815975" y="246063"/>
                  <a:pt x="714375" y="333375"/>
                </a:cubicBezTo>
                <a:cubicBezTo>
                  <a:pt x="612775" y="420687"/>
                  <a:pt x="490537" y="468313"/>
                  <a:pt x="371475" y="523875"/>
                </a:cubicBezTo>
                <a:cubicBezTo>
                  <a:pt x="252413" y="579437"/>
                  <a:pt x="126206" y="623093"/>
                  <a:pt x="0" y="666750"/>
                </a:cubicBezTo>
              </a:path>
            </a:pathLst>
          </a:cu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6076355" y="1400175"/>
            <a:ext cx="1153120" cy="771525"/>
          </a:xfrm>
          <a:custGeom>
            <a:avLst/>
            <a:gdLst>
              <a:gd name="connsiteX0" fmla="*/ 1153120 w 1153120"/>
              <a:gd name="connsiteY0" fmla="*/ 0 h 771525"/>
              <a:gd name="connsiteX1" fmla="*/ 972145 w 1153120"/>
              <a:gd name="connsiteY1" fmla="*/ 238125 h 771525"/>
              <a:gd name="connsiteX2" fmla="*/ 695920 w 1153120"/>
              <a:gd name="connsiteY2" fmla="*/ 438150 h 771525"/>
              <a:gd name="connsiteX3" fmla="*/ 343495 w 1153120"/>
              <a:gd name="connsiteY3" fmla="*/ 676275 h 771525"/>
              <a:gd name="connsiteX4" fmla="*/ 48220 w 1153120"/>
              <a:gd name="connsiteY4" fmla="*/ 723900 h 771525"/>
              <a:gd name="connsiteX5" fmla="*/ 595 w 1153120"/>
              <a:gd name="connsiteY5" fmla="*/ 771525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3120" h="771525">
                <a:moveTo>
                  <a:pt x="1153120" y="0"/>
                </a:moveTo>
                <a:cubicBezTo>
                  <a:pt x="1100732" y="82550"/>
                  <a:pt x="1048345" y="165100"/>
                  <a:pt x="972145" y="238125"/>
                </a:cubicBezTo>
                <a:cubicBezTo>
                  <a:pt x="895945" y="311150"/>
                  <a:pt x="800695" y="365125"/>
                  <a:pt x="695920" y="438150"/>
                </a:cubicBezTo>
                <a:cubicBezTo>
                  <a:pt x="591145" y="511175"/>
                  <a:pt x="451445" y="628650"/>
                  <a:pt x="343495" y="676275"/>
                </a:cubicBezTo>
                <a:cubicBezTo>
                  <a:pt x="235545" y="723900"/>
                  <a:pt x="105370" y="708025"/>
                  <a:pt x="48220" y="723900"/>
                </a:cubicBezTo>
                <a:cubicBezTo>
                  <a:pt x="-8930" y="739775"/>
                  <a:pt x="595" y="771525"/>
                  <a:pt x="595" y="771525"/>
                </a:cubicBezTo>
              </a:path>
            </a:pathLst>
          </a:cu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6314349" y="1495425"/>
            <a:ext cx="934176" cy="609600"/>
          </a:xfrm>
          <a:custGeom>
            <a:avLst/>
            <a:gdLst>
              <a:gd name="connsiteX0" fmla="*/ 934176 w 934176"/>
              <a:gd name="connsiteY0" fmla="*/ 0 h 609600"/>
              <a:gd name="connsiteX1" fmla="*/ 600801 w 934176"/>
              <a:gd name="connsiteY1" fmla="*/ 314325 h 609600"/>
              <a:gd name="connsiteX2" fmla="*/ 95976 w 934176"/>
              <a:gd name="connsiteY2" fmla="*/ 542925 h 609600"/>
              <a:gd name="connsiteX3" fmla="*/ 726 w 934176"/>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934176" h="609600">
                <a:moveTo>
                  <a:pt x="934176" y="0"/>
                </a:moveTo>
                <a:cubicBezTo>
                  <a:pt x="837338" y="111919"/>
                  <a:pt x="740501" y="223838"/>
                  <a:pt x="600801" y="314325"/>
                </a:cubicBezTo>
                <a:cubicBezTo>
                  <a:pt x="461101" y="404812"/>
                  <a:pt x="195988" y="493713"/>
                  <a:pt x="95976" y="542925"/>
                </a:cubicBezTo>
                <a:cubicBezTo>
                  <a:pt x="-4036" y="592137"/>
                  <a:pt x="-1655" y="600868"/>
                  <a:pt x="726" y="609600"/>
                </a:cubicBezTo>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268862" y="2667000"/>
            <a:ext cx="4589013" cy="923330"/>
          </a:xfrm>
          <a:prstGeom prst="rect">
            <a:avLst/>
          </a:prstGeom>
          <a:solidFill>
            <a:schemeClr val="tx1">
              <a:lumMod val="95000"/>
              <a:lumOff val="5000"/>
            </a:schemeClr>
          </a:solidFill>
        </p:spPr>
        <p:txBody>
          <a:bodyPr wrap="none" rtlCol="0">
            <a:spAutoFit/>
          </a:bodyPr>
          <a:lstStyle/>
          <a:p>
            <a:r>
              <a:rPr lang="en-US" dirty="0" smtClean="0">
                <a:solidFill>
                  <a:schemeClr val="bg1"/>
                </a:solidFill>
              </a:rPr>
              <a:t>Note that the cold front position falls within</a:t>
            </a:r>
          </a:p>
          <a:p>
            <a:r>
              <a:rPr lang="en-US" dirty="0" smtClean="0">
                <a:solidFill>
                  <a:schemeClr val="bg1"/>
                </a:solidFill>
              </a:rPr>
              <a:t>the large-scale pressure trough; a minimum in </a:t>
            </a:r>
          </a:p>
          <a:p>
            <a:r>
              <a:rPr lang="en-US" dirty="0" smtClean="0">
                <a:solidFill>
                  <a:schemeClr val="bg1"/>
                </a:solidFill>
              </a:rPr>
              <a:t>sea-level pressure. </a:t>
            </a:r>
            <a:endParaRPr lang="en-US" dirty="0">
              <a:solidFill>
                <a:schemeClr val="bg1"/>
              </a:solidFill>
            </a:endParaRPr>
          </a:p>
        </p:txBody>
      </p:sp>
      <p:cxnSp>
        <p:nvCxnSpPr>
          <p:cNvPr id="10" name="Straight Arrow Connector 9"/>
          <p:cNvCxnSpPr/>
          <p:nvPr/>
        </p:nvCxnSpPr>
        <p:spPr>
          <a:xfrm flipV="1">
            <a:off x="5715000" y="2286000"/>
            <a:ext cx="304800" cy="457200"/>
          </a:xfrm>
          <a:prstGeom prst="straightConnector1">
            <a:avLst/>
          </a:prstGeom>
          <a:ln w="412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359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Precipitation</a:t>
            </a:r>
            <a:endParaRPr lang="en-US" dirty="0"/>
          </a:p>
        </p:txBody>
      </p:sp>
    </p:spTree>
    <p:extLst>
      <p:ext uri="{BB962C8B-B14F-4D97-AF65-F5344CB8AC3E}">
        <p14:creationId xmlns:p14="http://schemas.microsoft.com/office/powerpoint/2010/main" val="2622565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spc.noaa.gov/exper/sref/gifs/2012071703/SREF_prob_totpcpn_0.50_24hr__f03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331200" cy="6248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photos-b.xx.fbcdn.net/hphotos-ash3/532246_358563784215529_157142548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4400"/>
            <a:ext cx="5737410" cy="4267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312286"/>
            <a:ext cx="5188023" cy="384721"/>
          </a:xfrm>
          <a:prstGeom prst="rect">
            <a:avLst/>
          </a:prstGeom>
          <a:solidFill>
            <a:schemeClr val="tx1">
              <a:lumMod val="95000"/>
              <a:lumOff val="5000"/>
            </a:schemeClr>
          </a:solidFill>
        </p:spPr>
        <p:txBody>
          <a:bodyPr wrap="none" rtlCol="0">
            <a:spAutoFit/>
          </a:bodyPr>
          <a:lstStyle/>
          <a:p>
            <a:r>
              <a:rPr lang="en-US" sz="1900" dirty="0" smtClean="0">
                <a:solidFill>
                  <a:schemeClr val="bg1"/>
                </a:solidFill>
              </a:rPr>
              <a:t>33 Hour Precipitation Probability Forecast &gt;= 0.50”</a:t>
            </a:r>
            <a:endParaRPr lang="en-US" sz="1900" dirty="0">
              <a:solidFill>
                <a:schemeClr val="bg1"/>
              </a:solidFill>
            </a:endParaRPr>
          </a:p>
        </p:txBody>
      </p:sp>
      <p:sp>
        <p:nvSpPr>
          <p:cNvPr id="5" name="TextBox 4"/>
          <p:cNvSpPr txBox="1"/>
          <p:nvPr/>
        </p:nvSpPr>
        <p:spPr>
          <a:xfrm>
            <a:off x="2120816" y="1143000"/>
            <a:ext cx="2451184" cy="384721"/>
          </a:xfrm>
          <a:prstGeom prst="rect">
            <a:avLst/>
          </a:prstGeom>
          <a:solidFill>
            <a:schemeClr val="tx1">
              <a:lumMod val="95000"/>
              <a:lumOff val="5000"/>
            </a:schemeClr>
          </a:solidFill>
        </p:spPr>
        <p:txBody>
          <a:bodyPr wrap="none" rtlCol="0">
            <a:spAutoFit/>
          </a:bodyPr>
          <a:lstStyle/>
          <a:p>
            <a:r>
              <a:rPr lang="en-US" sz="1900" dirty="0" smtClean="0">
                <a:solidFill>
                  <a:schemeClr val="bg1"/>
                </a:solidFill>
              </a:rPr>
              <a:t>Observed Precipitation</a:t>
            </a:r>
            <a:endParaRPr lang="en-US" sz="1900" dirty="0">
              <a:solidFill>
                <a:schemeClr val="bg1"/>
              </a:solidFill>
            </a:endParaRPr>
          </a:p>
        </p:txBody>
      </p:sp>
      <p:sp>
        <p:nvSpPr>
          <p:cNvPr id="2" name="TextBox 1"/>
          <p:cNvSpPr txBox="1"/>
          <p:nvPr/>
        </p:nvSpPr>
        <p:spPr>
          <a:xfrm>
            <a:off x="1219199" y="5324474"/>
            <a:ext cx="6343531" cy="646331"/>
          </a:xfrm>
          <a:prstGeom prst="rect">
            <a:avLst/>
          </a:prstGeom>
          <a:solidFill>
            <a:schemeClr val="tx1">
              <a:lumMod val="95000"/>
              <a:lumOff val="5000"/>
            </a:schemeClr>
          </a:solidFill>
        </p:spPr>
        <p:txBody>
          <a:bodyPr wrap="none" rtlCol="0">
            <a:spAutoFit/>
          </a:bodyPr>
          <a:lstStyle/>
          <a:p>
            <a:r>
              <a:rPr lang="en-US" dirty="0" smtClean="0">
                <a:solidFill>
                  <a:schemeClr val="bg1"/>
                </a:solidFill>
              </a:rPr>
              <a:t>Fail! – Storms moved through faster and produced heavier rainfall</a:t>
            </a:r>
          </a:p>
          <a:p>
            <a:r>
              <a:rPr lang="en-US" dirty="0" smtClean="0">
                <a:solidFill>
                  <a:schemeClr val="bg1"/>
                </a:solidFill>
              </a:rPr>
              <a:t>in the Adirondacks and central VT.</a:t>
            </a:r>
            <a:endParaRPr lang="en-US" dirty="0">
              <a:solidFill>
                <a:schemeClr val="bg1"/>
              </a:solidFill>
            </a:endParaRPr>
          </a:p>
        </p:txBody>
      </p:sp>
      <p:sp>
        <p:nvSpPr>
          <p:cNvPr id="7" name="TextBox 6"/>
          <p:cNvSpPr txBox="1"/>
          <p:nvPr/>
        </p:nvSpPr>
        <p:spPr>
          <a:xfrm>
            <a:off x="5715000" y="2905780"/>
            <a:ext cx="3288593" cy="523220"/>
          </a:xfrm>
          <a:prstGeom prst="rect">
            <a:avLst/>
          </a:prstGeom>
          <a:solidFill>
            <a:schemeClr val="tx1">
              <a:lumMod val="95000"/>
              <a:lumOff val="5000"/>
            </a:schemeClr>
          </a:solidFill>
        </p:spPr>
        <p:txBody>
          <a:bodyPr wrap="none" rtlCol="0">
            <a:spAutoFit/>
          </a:bodyPr>
          <a:lstStyle/>
          <a:p>
            <a:r>
              <a:rPr lang="en-US" sz="1400" dirty="0" smtClean="0">
                <a:solidFill>
                  <a:schemeClr val="bg1"/>
                </a:solidFill>
              </a:rPr>
              <a:t>In many areas over 1”, there was less than </a:t>
            </a:r>
          </a:p>
          <a:p>
            <a:r>
              <a:rPr lang="en-US" sz="1400" dirty="0" smtClean="0">
                <a:solidFill>
                  <a:schemeClr val="bg1"/>
                </a:solidFill>
              </a:rPr>
              <a:t>10% chance at a short lead time.</a:t>
            </a:r>
          </a:p>
        </p:txBody>
      </p:sp>
      <p:cxnSp>
        <p:nvCxnSpPr>
          <p:cNvPr id="8" name="Straight Arrow Connector 7"/>
          <p:cNvCxnSpPr/>
          <p:nvPr/>
        </p:nvCxnSpPr>
        <p:spPr>
          <a:xfrm flipH="1" flipV="1">
            <a:off x="7239000" y="1981200"/>
            <a:ext cx="323730" cy="924580"/>
          </a:xfrm>
          <a:prstGeom prst="straightConnector1">
            <a:avLst/>
          </a:prstGeom>
          <a:ln w="3492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7400866" y="1828800"/>
            <a:ext cx="523934" cy="1076980"/>
          </a:xfrm>
          <a:prstGeom prst="straightConnector1">
            <a:avLst/>
          </a:prstGeom>
          <a:ln w="3492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472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Temperature</a:t>
            </a:r>
            <a:endParaRPr lang="en-US" dirty="0"/>
          </a:p>
        </p:txBody>
      </p:sp>
    </p:spTree>
    <p:extLst>
      <p:ext uri="{BB962C8B-B14F-4D97-AF65-F5344CB8AC3E}">
        <p14:creationId xmlns:p14="http://schemas.microsoft.com/office/powerpoint/2010/main" val="31579872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spc.noaa.gov/exper/sref/gifs/2012071721/SREF_850MB-TEMP_MEAN_SD__f0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
            <a:ext cx="8201025" cy="63007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91440"/>
            <a:ext cx="4319003" cy="384721"/>
          </a:xfrm>
          <a:prstGeom prst="rect">
            <a:avLst/>
          </a:prstGeom>
          <a:solidFill>
            <a:schemeClr val="tx1">
              <a:lumMod val="95000"/>
              <a:lumOff val="5000"/>
            </a:schemeClr>
          </a:solidFill>
        </p:spPr>
        <p:txBody>
          <a:bodyPr wrap="none" rtlCol="0">
            <a:spAutoFit/>
          </a:bodyPr>
          <a:lstStyle/>
          <a:p>
            <a:r>
              <a:rPr lang="en-US" sz="1900" dirty="0" smtClean="0">
                <a:solidFill>
                  <a:schemeClr val="bg1"/>
                </a:solidFill>
              </a:rPr>
              <a:t>Observed 850mb Air Temperature (</a:t>
            </a:r>
            <a:r>
              <a:rPr lang="en-US" sz="1900" dirty="0" err="1" smtClean="0">
                <a:solidFill>
                  <a:schemeClr val="bg1"/>
                </a:solidFill>
              </a:rPr>
              <a:t>deg</a:t>
            </a:r>
            <a:r>
              <a:rPr lang="en-US" sz="1900" dirty="0" smtClean="0">
                <a:solidFill>
                  <a:schemeClr val="bg1"/>
                </a:solidFill>
              </a:rPr>
              <a:t> C)</a:t>
            </a:r>
            <a:endParaRPr lang="en-US" sz="1900" dirty="0">
              <a:solidFill>
                <a:schemeClr val="bg1"/>
              </a:solidFill>
            </a:endParaRPr>
          </a:p>
        </p:txBody>
      </p:sp>
      <p:sp>
        <p:nvSpPr>
          <p:cNvPr id="2" name="TextBox 1"/>
          <p:cNvSpPr txBox="1"/>
          <p:nvPr/>
        </p:nvSpPr>
        <p:spPr>
          <a:xfrm>
            <a:off x="7058107" y="2819400"/>
            <a:ext cx="1600118" cy="307777"/>
          </a:xfrm>
          <a:prstGeom prst="rect">
            <a:avLst/>
          </a:prstGeom>
          <a:solidFill>
            <a:schemeClr val="tx1">
              <a:lumMod val="95000"/>
              <a:lumOff val="5000"/>
            </a:schemeClr>
          </a:solidFill>
        </p:spPr>
        <p:txBody>
          <a:bodyPr wrap="none" rtlCol="0">
            <a:spAutoFit/>
          </a:bodyPr>
          <a:lstStyle/>
          <a:p>
            <a:r>
              <a:rPr lang="en-US" sz="1400" dirty="0" smtClean="0">
                <a:solidFill>
                  <a:schemeClr val="bg1"/>
                </a:solidFill>
              </a:rPr>
              <a:t>+20 </a:t>
            </a:r>
            <a:r>
              <a:rPr lang="en-US" sz="1400" dirty="0" err="1" smtClean="0">
                <a:solidFill>
                  <a:schemeClr val="bg1"/>
                </a:solidFill>
              </a:rPr>
              <a:t>deg</a:t>
            </a:r>
            <a:r>
              <a:rPr lang="en-US" sz="1400" dirty="0" smtClean="0">
                <a:solidFill>
                  <a:schemeClr val="bg1"/>
                </a:solidFill>
              </a:rPr>
              <a:t> C isotherm</a:t>
            </a:r>
            <a:endParaRPr lang="en-US" sz="1400" dirty="0">
              <a:solidFill>
                <a:schemeClr val="bg1"/>
              </a:solidFill>
            </a:endParaRPr>
          </a:p>
        </p:txBody>
      </p:sp>
      <p:cxnSp>
        <p:nvCxnSpPr>
          <p:cNvPr id="5" name="Straight Arrow Connector 4"/>
          <p:cNvCxnSpPr/>
          <p:nvPr/>
        </p:nvCxnSpPr>
        <p:spPr>
          <a:xfrm flipH="1" flipV="1">
            <a:off x="7391400" y="1600200"/>
            <a:ext cx="609600" cy="1219200"/>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57200" y="476161"/>
            <a:ext cx="4567019" cy="369332"/>
          </a:xfrm>
          <a:prstGeom prst="rect">
            <a:avLst/>
          </a:prstGeom>
          <a:solidFill>
            <a:schemeClr val="tx1">
              <a:lumMod val="95000"/>
              <a:lumOff val="5000"/>
            </a:schemeClr>
          </a:solidFill>
        </p:spPr>
        <p:txBody>
          <a:bodyPr wrap="none" rtlCol="0">
            <a:spAutoFit/>
          </a:bodyPr>
          <a:lstStyle/>
          <a:p>
            <a:r>
              <a:rPr lang="en-US" dirty="0" smtClean="0">
                <a:solidFill>
                  <a:schemeClr val="bg1"/>
                </a:solidFill>
              </a:rPr>
              <a:t>850mb is approximately 5,000’ above sea-level</a:t>
            </a:r>
            <a:endParaRPr lang="en-US" dirty="0">
              <a:solidFill>
                <a:schemeClr val="bg1"/>
              </a:solidFill>
            </a:endParaRPr>
          </a:p>
        </p:txBody>
      </p:sp>
    </p:spTree>
    <p:extLst>
      <p:ext uri="{BB962C8B-B14F-4D97-AF65-F5344CB8AC3E}">
        <p14:creationId xmlns:p14="http://schemas.microsoft.com/office/powerpoint/2010/main" val="27816036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erh.noaa.gov/btv/html/climatemaps/archive/max_temp_0718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96" y="129638"/>
            <a:ext cx="8771304" cy="64997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0" y="457200"/>
            <a:ext cx="4040593" cy="369332"/>
          </a:xfrm>
          <a:prstGeom prst="rect">
            <a:avLst/>
          </a:prstGeom>
          <a:solidFill>
            <a:schemeClr val="tx1">
              <a:lumMod val="95000"/>
              <a:lumOff val="5000"/>
            </a:schemeClr>
          </a:solidFill>
        </p:spPr>
        <p:txBody>
          <a:bodyPr wrap="none" rtlCol="0">
            <a:spAutoFit/>
          </a:bodyPr>
          <a:lstStyle/>
          <a:p>
            <a:r>
              <a:rPr lang="en-US" dirty="0" smtClean="0">
                <a:solidFill>
                  <a:schemeClr val="bg1"/>
                </a:solidFill>
              </a:rPr>
              <a:t>High Temperatures Tuesday July 17, 2012</a:t>
            </a:r>
            <a:endParaRPr lang="en-US" dirty="0">
              <a:solidFill>
                <a:schemeClr val="bg1"/>
              </a:solidFill>
            </a:endParaRPr>
          </a:p>
        </p:txBody>
      </p:sp>
      <p:sp>
        <p:nvSpPr>
          <p:cNvPr id="2" name="Freeform 1"/>
          <p:cNvSpPr/>
          <p:nvPr/>
        </p:nvSpPr>
        <p:spPr>
          <a:xfrm>
            <a:off x="3638550" y="2847913"/>
            <a:ext cx="4972609" cy="1666937"/>
          </a:xfrm>
          <a:custGeom>
            <a:avLst/>
            <a:gdLst>
              <a:gd name="connsiteX0" fmla="*/ 0 w 4972609"/>
              <a:gd name="connsiteY0" fmla="*/ 1666937 h 1666937"/>
              <a:gd name="connsiteX1" fmla="*/ 2124075 w 4972609"/>
              <a:gd name="connsiteY1" fmla="*/ 542987 h 1666937"/>
              <a:gd name="connsiteX2" fmla="*/ 2895600 w 4972609"/>
              <a:gd name="connsiteY2" fmla="*/ 62 h 1666937"/>
              <a:gd name="connsiteX3" fmla="*/ 4781550 w 4972609"/>
              <a:gd name="connsiteY3" fmla="*/ 571562 h 1666937"/>
              <a:gd name="connsiteX4" fmla="*/ 4810125 w 4972609"/>
              <a:gd name="connsiteY4" fmla="*/ 600137 h 1666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609" h="1666937">
                <a:moveTo>
                  <a:pt x="0" y="1666937"/>
                </a:moveTo>
                <a:cubicBezTo>
                  <a:pt x="820737" y="1243868"/>
                  <a:pt x="1641475" y="820799"/>
                  <a:pt x="2124075" y="542987"/>
                </a:cubicBezTo>
                <a:cubicBezTo>
                  <a:pt x="2606675" y="265174"/>
                  <a:pt x="2452688" y="-4700"/>
                  <a:pt x="2895600" y="62"/>
                </a:cubicBezTo>
                <a:cubicBezTo>
                  <a:pt x="3338512" y="4824"/>
                  <a:pt x="4462463" y="471550"/>
                  <a:pt x="4781550" y="571562"/>
                </a:cubicBezTo>
                <a:cubicBezTo>
                  <a:pt x="5100637" y="671574"/>
                  <a:pt x="4955381" y="635855"/>
                  <a:pt x="4810125" y="600137"/>
                </a:cubicBezTo>
              </a:path>
            </a:pathLst>
          </a:custGeom>
          <a:noFill/>
          <a:ln w="5080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00" y="4514850"/>
            <a:ext cx="2791085" cy="307777"/>
          </a:xfrm>
          <a:prstGeom prst="rect">
            <a:avLst/>
          </a:prstGeom>
          <a:solidFill>
            <a:schemeClr val="tx1">
              <a:lumMod val="95000"/>
              <a:lumOff val="5000"/>
            </a:schemeClr>
          </a:solidFill>
        </p:spPr>
        <p:txBody>
          <a:bodyPr wrap="none" rtlCol="0">
            <a:spAutoFit/>
          </a:bodyPr>
          <a:lstStyle/>
          <a:p>
            <a:r>
              <a:rPr lang="en-US" sz="1400" dirty="0" smtClean="0">
                <a:solidFill>
                  <a:schemeClr val="bg1"/>
                </a:solidFill>
              </a:rPr>
              <a:t>+20 </a:t>
            </a:r>
            <a:r>
              <a:rPr lang="en-US" sz="1400" dirty="0" err="1" smtClean="0">
                <a:solidFill>
                  <a:schemeClr val="bg1"/>
                </a:solidFill>
              </a:rPr>
              <a:t>deg</a:t>
            </a:r>
            <a:r>
              <a:rPr lang="en-US" sz="1400" dirty="0" smtClean="0">
                <a:solidFill>
                  <a:schemeClr val="bg1"/>
                </a:solidFill>
              </a:rPr>
              <a:t> C (68 F) isotherm at 850mb</a:t>
            </a:r>
            <a:endParaRPr lang="en-US" sz="1400" dirty="0">
              <a:solidFill>
                <a:schemeClr val="bg1"/>
              </a:solidFill>
            </a:endParaRPr>
          </a:p>
        </p:txBody>
      </p:sp>
      <p:sp>
        <p:nvSpPr>
          <p:cNvPr id="6" name="TextBox 5"/>
          <p:cNvSpPr txBox="1"/>
          <p:nvPr/>
        </p:nvSpPr>
        <p:spPr>
          <a:xfrm>
            <a:off x="7315282" y="3373604"/>
            <a:ext cx="1600118" cy="307777"/>
          </a:xfrm>
          <a:prstGeom prst="rect">
            <a:avLst/>
          </a:prstGeom>
          <a:solidFill>
            <a:schemeClr val="tx1">
              <a:lumMod val="95000"/>
              <a:lumOff val="5000"/>
            </a:schemeClr>
          </a:solidFill>
        </p:spPr>
        <p:txBody>
          <a:bodyPr wrap="none" rtlCol="0">
            <a:spAutoFit/>
          </a:bodyPr>
          <a:lstStyle/>
          <a:p>
            <a:r>
              <a:rPr lang="en-US" sz="1400" dirty="0" smtClean="0">
                <a:solidFill>
                  <a:schemeClr val="bg1"/>
                </a:solidFill>
              </a:rPr>
              <a:t>+20 </a:t>
            </a:r>
            <a:r>
              <a:rPr lang="en-US" sz="1400" dirty="0" err="1" smtClean="0">
                <a:solidFill>
                  <a:schemeClr val="bg1"/>
                </a:solidFill>
              </a:rPr>
              <a:t>deg</a:t>
            </a:r>
            <a:r>
              <a:rPr lang="en-US" sz="1400" dirty="0" smtClean="0">
                <a:solidFill>
                  <a:schemeClr val="bg1"/>
                </a:solidFill>
              </a:rPr>
              <a:t> C isotherm</a:t>
            </a:r>
            <a:endParaRPr lang="en-US" sz="1400" dirty="0">
              <a:solidFill>
                <a:schemeClr val="bg1"/>
              </a:solidFill>
            </a:endParaRPr>
          </a:p>
        </p:txBody>
      </p:sp>
    </p:spTree>
    <p:extLst>
      <p:ext uri="{BB962C8B-B14F-4D97-AF65-F5344CB8AC3E}">
        <p14:creationId xmlns:p14="http://schemas.microsoft.com/office/powerpoint/2010/main" val="148686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atellit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75" y="152400"/>
            <a:ext cx="6477000" cy="6477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81400" y="3809999"/>
            <a:ext cx="3986028" cy="369332"/>
          </a:xfrm>
          <a:prstGeom prst="rect">
            <a:avLst/>
          </a:prstGeom>
          <a:solidFill>
            <a:schemeClr val="tx1">
              <a:lumMod val="95000"/>
              <a:lumOff val="5000"/>
            </a:schemeClr>
          </a:solidFill>
        </p:spPr>
        <p:txBody>
          <a:bodyPr wrap="none" rtlCol="0">
            <a:spAutoFit/>
          </a:bodyPr>
          <a:lstStyle/>
          <a:p>
            <a:r>
              <a:rPr lang="en-US" dirty="0" smtClean="0">
                <a:solidFill>
                  <a:srgbClr val="FFFF00"/>
                </a:solidFill>
              </a:rPr>
              <a:t>Warmer south due to sunnier conditions</a:t>
            </a:r>
            <a:endParaRPr lang="en-US" dirty="0">
              <a:solidFill>
                <a:srgbClr val="FFFF00"/>
              </a:solidFill>
            </a:endParaRPr>
          </a:p>
        </p:txBody>
      </p:sp>
      <p:cxnSp>
        <p:nvCxnSpPr>
          <p:cNvPr id="4" name="Straight Arrow Connector 3"/>
          <p:cNvCxnSpPr/>
          <p:nvPr/>
        </p:nvCxnSpPr>
        <p:spPr>
          <a:xfrm flipH="1" flipV="1">
            <a:off x="4876800" y="3048001"/>
            <a:ext cx="304800" cy="76199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5574414" y="2819401"/>
            <a:ext cx="369186" cy="99059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710071" y="6553200"/>
            <a:ext cx="3766929" cy="369332"/>
          </a:xfrm>
          <a:prstGeom prst="rect">
            <a:avLst/>
          </a:prstGeom>
        </p:spPr>
        <p:txBody>
          <a:bodyPr wrap="none">
            <a:spAutoFit/>
          </a:bodyPr>
          <a:lstStyle/>
          <a:p>
            <a:r>
              <a:rPr lang="en-US" dirty="0">
                <a:hlinkClick r:id="rId3"/>
              </a:rPr>
              <a:t>http://weather.rap.ucar.edu/satellite</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4216077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Activity</a:t>
            </a:r>
            <a:endParaRPr lang="en-US" dirty="0"/>
          </a:p>
        </p:txBody>
      </p:sp>
      <p:sp>
        <p:nvSpPr>
          <p:cNvPr id="3" name="Content Placeholder 2"/>
          <p:cNvSpPr>
            <a:spLocks noGrp="1"/>
          </p:cNvSpPr>
          <p:nvPr>
            <p:ph type="subTitle" idx="1"/>
          </p:nvPr>
        </p:nvSpPr>
        <p:spPr/>
        <p:txBody>
          <a:bodyPr/>
          <a:lstStyle/>
          <a:p>
            <a:r>
              <a:rPr lang="en-US" dirty="0" smtClean="0"/>
              <a:t>Analyze sea-level pressure, and </a:t>
            </a:r>
            <a:r>
              <a:rPr lang="en-US" dirty="0"/>
              <a:t>p</a:t>
            </a:r>
            <a:r>
              <a:rPr lang="en-US" dirty="0" smtClean="0"/>
              <a:t>roduce your own temperature and precipitation forecasts…</a:t>
            </a:r>
          </a:p>
        </p:txBody>
      </p:sp>
    </p:spTree>
    <p:extLst>
      <p:ext uri="{BB962C8B-B14F-4D97-AF65-F5344CB8AC3E}">
        <p14:creationId xmlns:p14="http://schemas.microsoft.com/office/powerpoint/2010/main" val="1573584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Analysis</a:t>
            </a:r>
            <a:endParaRPr lang="en-US" dirty="0"/>
          </a:p>
        </p:txBody>
      </p:sp>
      <p:sp>
        <p:nvSpPr>
          <p:cNvPr id="5" name="Content Placeholder 4"/>
          <p:cNvSpPr>
            <a:spLocks noGrp="1"/>
          </p:cNvSpPr>
          <p:nvPr>
            <p:ph idx="1"/>
          </p:nvPr>
        </p:nvSpPr>
        <p:spPr/>
        <p:txBody>
          <a:bodyPr>
            <a:normAutofit lnSpcReduction="10000"/>
          </a:bodyPr>
          <a:lstStyle/>
          <a:p>
            <a:r>
              <a:rPr lang="en-US" dirty="0" smtClean="0"/>
              <a:t>Produce a hand analysis of current sea-level pressure over the northeast U.S.</a:t>
            </a:r>
          </a:p>
          <a:p>
            <a:r>
              <a:rPr lang="en-US" dirty="0" smtClean="0"/>
              <a:t>Contour isobars (lines of constant sea-level pressure) every 2 </a:t>
            </a:r>
            <a:r>
              <a:rPr lang="en-US" dirty="0" err="1" smtClean="0"/>
              <a:t>mb</a:t>
            </a:r>
            <a:endParaRPr lang="en-US" dirty="0" smtClean="0"/>
          </a:p>
          <a:p>
            <a:pPr lvl="1"/>
            <a:r>
              <a:rPr lang="en-US" dirty="0" smtClean="0"/>
              <a:t>998, 1000, 1002, 1004, 1006, 1008, 1010, 1012, 1014, 1016, 1018, 1020, 1022, 1024…</a:t>
            </a:r>
          </a:p>
          <a:p>
            <a:r>
              <a:rPr lang="en-US" dirty="0" smtClean="0"/>
              <a:t>Think about the large scale isobar pattern and where the cold front is located and the implications for the forecast</a:t>
            </a:r>
            <a:endParaRPr lang="en-US" dirty="0"/>
          </a:p>
        </p:txBody>
      </p:sp>
      <p:sp>
        <p:nvSpPr>
          <p:cNvPr id="6" name="Rectangle 5"/>
          <p:cNvSpPr/>
          <p:nvPr/>
        </p:nvSpPr>
        <p:spPr>
          <a:xfrm>
            <a:off x="990600" y="6096000"/>
            <a:ext cx="6905032" cy="369332"/>
          </a:xfrm>
          <a:prstGeom prst="rect">
            <a:avLst/>
          </a:prstGeom>
        </p:spPr>
        <p:txBody>
          <a:bodyPr wrap="none">
            <a:spAutoFit/>
          </a:bodyPr>
          <a:lstStyle/>
          <a:p>
            <a:r>
              <a:rPr lang="en-US" dirty="0" smtClean="0">
                <a:hlinkClick r:id="rId2"/>
              </a:rPr>
              <a:t>Make your own surface map: http</a:t>
            </a:r>
            <a:r>
              <a:rPr lang="en-US" dirty="0">
                <a:hlinkClick r:id="rId2"/>
              </a:rPr>
              <a:t>://</a:t>
            </a:r>
            <a:r>
              <a:rPr lang="en-US" dirty="0" smtClean="0">
                <a:hlinkClick r:id="rId2"/>
              </a:rPr>
              <a:t>vortex.plymouth.edu/sfcwx-u.html</a:t>
            </a:r>
            <a:r>
              <a:rPr lang="en-US" dirty="0" smtClean="0"/>
              <a:t> </a:t>
            </a:r>
            <a:endParaRPr lang="en-US" dirty="0"/>
          </a:p>
        </p:txBody>
      </p:sp>
    </p:spTree>
    <p:extLst>
      <p:ext uri="{BB962C8B-B14F-4D97-AF65-F5344CB8AC3E}">
        <p14:creationId xmlns:p14="http://schemas.microsoft.com/office/powerpoint/2010/main" val="361804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GIF]"/>
          <p:cNvPicPr>
            <a:picLocks noChangeAspect="1" noChangeArrowheads="1"/>
          </p:cNvPicPr>
          <p:nvPr/>
        </p:nvPicPr>
        <p:blipFill rotWithShape="1">
          <a:blip r:embed="rId2">
            <a:extLst>
              <a:ext uri="{28A0092B-C50C-407E-A947-70E740481C1C}">
                <a14:useLocalDpi xmlns:a14="http://schemas.microsoft.com/office/drawing/2010/main" val="0"/>
              </a:ext>
            </a:extLst>
          </a:blip>
          <a:srcRect t="4543" b="4543"/>
          <a:stretch/>
        </p:blipFill>
        <p:spPr bwMode="auto">
          <a:xfrm>
            <a:off x="533399" y="533400"/>
            <a:ext cx="8179661" cy="5791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81075" y="6248400"/>
            <a:ext cx="6905032" cy="369332"/>
          </a:xfrm>
          <a:prstGeom prst="rect">
            <a:avLst/>
          </a:prstGeom>
        </p:spPr>
        <p:txBody>
          <a:bodyPr wrap="none">
            <a:spAutoFit/>
          </a:bodyPr>
          <a:lstStyle/>
          <a:p>
            <a:r>
              <a:rPr lang="en-US" dirty="0" smtClean="0">
                <a:hlinkClick r:id="rId3"/>
              </a:rPr>
              <a:t>Make your own surface map: http</a:t>
            </a:r>
            <a:r>
              <a:rPr lang="en-US" dirty="0">
                <a:hlinkClick r:id="rId3"/>
              </a:rPr>
              <a:t>://</a:t>
            </a:r>
            <a:r>
              <a:rPr lang="en-US" dirty="0" smtClean="0">
                <a:hlinkClick r:id="rId3"/>
              </a:rPr>
              <a:t>vortex.plymouth.edu/sfcwx-u.html</a:t>
            </a:r>
            <a:r>
              <a:rPr lang="en-US" dirty="0" smtClean="0"/>
              <a:t> </a:t>
            </a:r>
            <a:endParaRPr lang="en-US" dirty="0"/>
          </a:p>
        </p:txBody>
      </p:sp>
      <p:sp>
        <p:nvSpPr>
          <p:cNvPr id="3" name="Freeform 2"/>
          <p:cNvSpPr/>
          <p:nvPr/>
        </p:nvSpPr>
        <p:spPr bwMode="auto">
          <a:xfrm>
            <a:off x="2681951" y="1038225"/>
            <a:ext cx="6081049" cy="1782632"/>
          </a:xfrm>
          <a:custGeom>
            <a:avLst/>
            <a:gdLst>
              <a:gd name="connsiteX0" fmla="*/ 6081049 w 6081049"/>
              <a:gd name="connsiteY0" fmla="*/ 542925 h 1782632"/>
              <a:gd name="connsiteX1" fmla="*/ 5195224 w 6081049"/>
              <a:gd name="connsiteY1" fmla="*/ 666750 h 1782632"/>
              <a:gd name="connsiteX2" fmla="*/ 4061749 w 6081049"/>
              <a:gd name="connsiteY2" fmla="*/ 1381125 h 1782632"/>
              <a:gd name="connsiteX3" fmla="*/ 2880649 w 6081049"/>
              <a:gd name="connsiteY3" fmla="*/ 1781175 h 1782632"/>
              <a:gd name="connsiteX4" fmla="*/ 2299624 w 6081049"/>
              <a:gd name="connsiteY4" fmla="*/ 1247775 h 1782632"/>
              <a:gd name="connsiteX5" fmla="*/ 1670974 w 6081049"/>
              <a:gd name="connsiteY5" fmla="*/ 895350 h 1782632"/>
              <a:gd name="connsiteX6" fmla="*/ 670849 w 6081049"/>
              <a:gd name="connsiteY6" fmla="*/ 771525 h 1782632"/>
              <a:gd name="connsiteX7" fmla="*/ 99349 w 6081049"/>
              <a:gd name="connsiteY7" fmla="*/ 419100 h 1782632"/>
              <a:gd name="connsiteX8" fmla="*/ 4099 w 6081049"/>
              <a:gd name="connsiteY8" fmla="*/ 0 h 178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1049" h="1782632">
                <a:moveTo>
                  <a:pt x="6081049" y="542925"/>
                </a:moveTo>
                <a:cubicBezTo>
                  <a:pt x="5806411" y="534987"/>
                  <a:pt x="5531774" y="527050"/>
                  <a:pt x="5195224" y="666750"/>
                </a:cubicBezTo>
                <a:cubicBezTo>
                  <a:pt x="4858674" y="806450"/>
                  <a:pt x="4447511" y="1195388"/>
                  <a:pt x="4061749" y="1381125"/>
                </a:cubicBezTo>
                <a:cubicBezTo>
                  <a:pt x="3675987" y="1566862"/>
                  <a:pt x="3174336" y="1803400"/>
                  <a:pt x="2880649" y="1781175"/>
                </a:cubicBezTo>
                <a:cubicBezTo>
                  <a:pt x="2586962" y="1758950"/>
                  <a:pt x="2501236" y="1395412"/>
                  <a:pt x="2299624" y="1247775"/>
                </a:cubicBezTo>
                <a:cubicBezTo>
                  <a:pt x="2098012" y="1100138"/>
                  <a:pt x="1942436" y="974725"/>
                  <a:pt x="1670974" y="895350"/>
                </a:cubicBezTo>
                <a:cubicBezTo>
                  <a:pt x="1399512" y="815975"/>
                  <a:pt x="932786" y="850900"/>
                  <a:pt x="670849" y="771525"/>
                </a:cubicBezTo>
                <a:cubicBezTo>
                  <a:pt x="408912" y="692150"/>
                  <a:pt x="210474" y="547688"/>
                  <a:pt x="99349" y="419100"/>
                </a:cubicBezTo>
                <a:cubicBezTo>
                  <a:pt x="-11776" y="290512"/>
                  <a:pt x="-3839" y="145256"/>
                  <a:pt x="4099" y="0"/>
                </a:cubicBezTo>
              </a:path>
            </a:pathLst>
          </a:custGeom>
          <a:noFill/>
          <a:ln w="381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TextBox 3"/>
          <p:cNvSpPr txBox="1"/>
          <p:nvPr/>
        </p:nvSpPr>
        <p:spPr>
          <a:xfrm>
            <a:off x="2362200" y="849868"/>
            <a:ext cx="639919" cy="338554"/>
          </a:xfrm>
          <a:prstGeom prst="rect">
            <a:avLst/>
          </a:prstGeom>
          <a:solidFill>
            <a:schemeClr val="tx1">
              <a:lumMod val="95000"/>
              <a:lumOff val="5000"/>
            </a:schemeClr>
          </a:solidFill>
        </p:spPr>
        <p:txBody>
          <a:bodyPr wrap="none" rtlCol="0">
            <a:spAutoFit/>
          </a:bodyPr>
          <a:lstStyle/>
          <a:p>
            <a:r>
              <a:rPr lang="en-US" sz="1600" dirty="0" smtClean="0">
                <a:solidFill>
                  <a:schemeClr val="bg1"/>
                </a:solidFill>
              </a:rPr>
              <a:t>1012</a:t>
            </a:r>
            <a:endParaRPr lang="en-US" sz="1600" dirty="0">
              <a:solidFill>
                <a:schemeClr val="bg1"/>
              </a:solidFill>
            </a:endParaRPr>
          </a:p>
        </p:txBody>
      </p:sp>
      <p:sp>
        <p:nvSpPr>
          <p:cNvPr id="7" name="TextBox 6"/>
          <p:cNvSpPr txBox="1"/>
          <p:nvPr/>
        </p:nvSpPr>
        <p:spPr>
          <a:xfrm>
            <a:off x="8382000" y="1371600"/>
            <a:ext cx="639919" cy="338554"/>
          </a:xfrm>
          <a:prstGeom prst="rect">
            <a:avLst/>
          </a:prstGeom>
          <a:solidFill>
            <a:schemeClr val="tx1">
              <a:lumMod val="95000"/>
              <a:lumOff val="5000"/>
            </a:schemeClr>
          </a:solidFill>
        </p:spPr>
        <p:txBody>
          <a:bodyPr wrap="none" rtlCol="0">
            <a:spAutoFit/>
          </a:bodyPr>
          <a:lstStyle/>
          <a:p>
            <a:r>
              <a:rPr lang="en-US" sz="1600" dirty="0" smtClean="0">
                <a:solidFill>
                  <a:schemeClr val="bg1"/>
                </a:solidFill>
              </a:rPr>
              <a:t>1012</a:t>
            </a:r>
            <a:endParaRPr lang="en-US" sz="1600" dirty="0">
              <a:solidFill>
                <a:schemeClr val="bg1"/>
              </a:solidFill>
            </a:endParaRPr>
          </a:p>
        </p:txBody>
      </p:sp>
      <p:sp>
        <p:nvSpPr>
          <p:cNvPr id="6" name="Freeform 5"/>
          <p:cNvSpPr/>
          <p:nvPr/>
        </p:nvSpPr>
        <p:spPr bwMode="auto">
          <a:xfrm>
            <a:off x="1762125" y="1038225"/>
            <a:ext cx="6962775" cy="2402174"/>
          </a:xfrm>
          <a:custGeom>
            <a:avLst/>
            <a:gdLst>
              <a:gd name="connsiteX0" fmla="*/ 6962775 w 6962775"/>
              <a:gd name="connsiteY0" fmla="*/ 962025 h 2402174"/>
              <a:gd name="connsiteX1" fmla="*/ 6038850 w 6962775"/>
              <a:gd name="connsiteY1" fmla="*/ 1371600 h 2402174"/>
              <a:gd name="connsiteX2" fmla="*/ 5314950 w 6962775"/>
              <a:gd name="connsiteY2" fmla="*/ 2076450 h 2402174"/>
              <a:gd name="connsiteX3" fmla="*/ 4067175 w 6962775"/>
              <a:gd name="connsiteY3" fmla="*/ 2400300 h 2402174"/>
              <a:gd name="connsiteX4" fmla="*/ 3238500 w 6962775"/>
              <a:gd name="connsiteY4" fmla="*/ 2171700 h 2402174"/>
              <a:gd name="connsiteX5" fmla="*/ 2857500 w 6962775"/>
              <a:gd name="connsiteY5" fmla="*/ 1447800 h 2402174"/>
              <a:gd name="connsiteX6" fmla="*/ 2409825 w 6962775"/>
              <a:gd name="connsiteY6" fmla="*/ 1314450 h 2402174"/>
              <a:gd name="connsiteX7" fmla="*/ 1847850 w 6962775"/>
              <a:gd name="connsiteY7" fmla="*/ 1209675 h 2402174"/>
              <a:gd name="connsiteX8" fmla="*/ 828675 w 6962775"/>
              <a:gd name="connsiteY8" fmla="*/ 847725 h 2402174"/>
              <a:gd name="connsiteX9" fmla="*/ 247650 w 6962775"/>
              <a:gd name="connsiteY9" fmla="*/ 400050 h 2402174"/>
              <a:gd name="connsiteX10" fmla="*/ 0 w 6962775"/>
              <a:gd name="connsiteY10" fmla="*/ 0 h 240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62775" h="2402174">
                <a:moveTo>
                  <a:pt x="6962775" y="962025"/>
                </a:moveTo>
                <a:cubicBezTo>
                  <a:pt x="6638131" y="1073944"/>
                  <a:pt x="6313487" y="1185863"/>
                  <a:pt x="6038850" y="1371600"/>
                </a:cubicBezTo>
                <a:cubicBezTo>
                  <a:pt x="5764213" y="1557337"/>
                  <a:pt x="5643562" y="1905000"/>
                  <a:pt x="5314950" y="2076450"/>
                </a:cubicBezTo>
                <a:cubicBezTo>
                  <a:pt x="4986337" y="2247900"/>
                  <a:pt x="4413250" y="2384425"/>
                  <a:pt x="4067175" y="2400300"/>
                </a:cubicBezTo>
                <a:cubicBezTo>
                  <a:pt x="3721100" y="2416175"/>
                  <a:pt x="3440112" y="2330450"/>
                  <a:pt x="3238500" y="2171700"/>
                </a:cubicBezTo>
                <a:cubicBezTo>
                  <a:pt x="3036888" y="2012950"/>
                  <a:pt x="2995612" y="1590675"/>
                  <a:pt x="2857500" y="1447800"/>
                </a:cubicBezTo>
                <a:cubicBezTo>
                  <a:pt x="2719388" y="1304925"/>
                  <a:pt x="2578100" y="1354137"/>
                  <a:pt x="2409825" y="1314450"/>
                </a:cubicBezTo>
                <a:cubicBezTo>
                  <a:pt x="2241550" y="1274763"/>
                  <a:pt x="2111375" y="1287463"/>
                  <a:pt x="1847850" y="1209675"/>
                </a:cubicBezTo>
                <a:cubicBezTo>
                  <a:pt x="1584325" y="1131888"/>
                  <a:pt x="1095375" y="982663"/>
                  <a:pt x="828675" y="847725"/>
                </a:cubicBezTo>
                <a:cubicBezTo>
                  <a:pt x="561975" y="712787"/>
                  <a:pt x="385763" y="541338"/>
                  <a:pt x="247650" y="400050"/>
                </a:cubicBezTo>
                <a:cubicBezTo>
                  <a:pt x="109537" y="258762"/>
                  <a:pt x="54768" y="129381"/>
                  <a:pt x="0" y="0"/>
                </a:cubicBezTo>
              </a:path>
            </a:pathLst>
          </a:custGeom>
          <a:noFill/>
          <a:ln w="381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524000" y="838200"/>
            <a:ext cx="639919" cy="338554"/>
          </a:xfrm>
          <a:prstGeom prst="rect">
            <a:avLst/>
          </a:prstGeom>
          <a:solidFill>
            <a:schemeClr val="tx1">
              <a:lumMod val="95000"/>
              <a:lumOff val="5000"/>
            </a:schemeClr>
          </a:solidFill>
        </p:spPr>
        <p:txBody>
          <a:bodyPr wrap="none" rtlCol="0">
            <a:spAutoFit/>
          </a:bodyPr>
          <a:lstStyle/>
          <a:p>
            <a:r>
              <a:rPr lang="en-US" sz="1600" dirty="0" smtClean="0">
                <a:solidFill>
                  <a:schemeClr val="bg1"/>
                </a:solidFill>
              </a:rPr>
              <a:t>1014</a:t>
            </a:r>
            <a:endParaRPr lang="en-US" sz="1600" dirty="0">
              <a:solidFill>
                <a:schemeClr val="bg1"/>
              </a:solidFill>
            </a:endParaRPr>
          </a:p>
        </p:txBody>
      </p:sp>
      <p:sp>
        <p:nvSpPr>
          <p:cNvPr id="10" name="TextBox 9"/>
          <p:cNvSpPr txBox="1"/>
          <p:nvPr/>
        </p:nvSpPr>
        <p:spPr>
          <a:xfrm>
            <a:off x="8465981" y="1862554"/>
            <a:ext cx="639919" cy="338554"/>
          </a:xfrm>
          <a:prstGeom prst="rect">
            <a:avLst/>
          </a:prstGeom>
          <a:solidFill>
            <a:schemeClr val="tx1">
              <a:lumMod val="95000"/>
              <a:lumOff val="5000"/>
            </a:schemeClr>
          </a:solidFill>
        </p:spPr>
        <p:txBody>
          <a:bodyPr wrap="none" rtlCol="0">
            <a:spAutoFit/>
          </a:bodyPr>
          <a:lstStyle/>
          <a:p>
            <a:r>
              <a:rPr lang="en-US" sz="1600" dirty="0" smtClean="0">
                <a:solidFill>
                  <a:schemeClr val="bg1"/>
                </a:solidFill>
              </a:rPr>
              <a:t>1014</a:t>
            </a:r>
            <a:endParaRPr lang="en-US" sz="1600" dirty="0">
              <a:solidFill>
                <a:schemeClr val="bg1"/>
              </a:solidFill>
            </a:endParaRPr>
          </a:p>
        </p:txBody>
      </p:sp>
      <p:sp>
        <p:nvSpPr>
          <p:cNvPr id="11" name="Rectangle 10"/>
          <p:cNvSpPr/>
          <p:nvPr/>
        </p:nvSpPr>
        <p:spPr>
          <a:xfrm>
            <a:off x="990600" y="6553200"/>
            <a:ext cx="2600392" cy="276999"/>
          </a:xfrm>
          <a:prstGeom prst="rect">
            <a:avLst/>
          </a:prstGeom>
        </p:spPr>
        <p:txBody>
          <a:bodyPr wrap="none">
            <a:spAutoFit/>
          </a:bodyPr>
          <a:lstStyle/>
          <a:p>
            <a:r>
              <a:rPr lang="en-US" sz="1200" dirty="0" smtClean="0"/>
              <a:t>Courtesy Plymouth State University</a:t>
            </a:r>
            <a:endParaRPr lang="en-US" sz="1200" dirty="0"/>
          </a:p>
        </p:txBody>
      </p:sp>
    </p:spTree>
    <p:extLst>
      <p:ext uri="{BB962C8B-B14F-4D97-AF65-F5344CB8AC3E}">
        <p14:creationId xmlns:p14="http://schemas.microsoft.com/office/powerpoint/2010/main" val="730971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brucesussman.com/wp-content/uploads/2010/12/weather-cartoon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143000"/>
            <a:ext cx="8708065" cy="278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7758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Forecasting Words of advice</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Atmosphere tends to stay in a similar state from one day to next more often than not, especially in summer -&gt; implications are that a persistence forecast should be incorporated into the forecast</a:t>
            </a:r>
          </a:p>
          <a:p>
            <a:r>
              <a:rPr lang="en-US" b="1" dirty="0" smtClean="0"/>
              <a:t>Persistence forecast: </a:t>
            </a:r>
            <a:r>
              <a:rPr lang="en-US" dirty="0" smtClean="0"/>
              <a:t>today’s weather will repeat tomorrow : </a:t>
            </a:r>
            <a:r>
              <a:rPr lang="en-US" dirty="0"/>
              <a:t>current observations: </a:t>
            </a:r>
            <a:r>
              <a:rPr lang="en-US" dirty="0">
                <a:hlinkClick r:id="rId2"/>
              </a:rPr>
              <a:t>http://</a:t>
            </a:r>
            <a:r>
              <a:rPr lang="en-US" dirty="0" smtClean="0">
                <a:hlinkClick r:id="rId2"/>
              </a:rPr>
              <a:t>meteorology.lyndonstate.edu/content/weather/data_localweather.php</a:t>
            </a:r>
            <a:r>
              <a:rPr lang="en-US" dirty="0" smtClean="0"/>
              <a:t> </a:t>
            </a:r>
          </a:p>
          <a:p>
            <a:r>
              <a:rPr lang="en-US" b="1" dirty="0" smtClean="0"/>
              <a:t>Climatology method: </a:t>
            </a:r>
            <a:r>
              <a:rPr lang="en-US" dirty="0" smtClean="0"/>
              <a:t>First guess if you have no other information should be the climatology, or average high/low temperature….which is:</a:t>
            </a:r>
          </a:p>
          <a:p>
            <a:pPr lvl="1"/>
            <a:r>
              <a:rPr lang="en-US" dirty="0" smtClean="0"/>
              <a:t>80 </a:t>
            </a:r>
            <a:r>
              <a:rPr lang="en-US" dirty="0" err="1" smtClean="0"/>
              <a:t>deg</a:t>
            </a:r>
            <a:r>
              <a:rPr lang="en-US" dirty="0" smtClean="0"/>
              <a:t> F: High Temperature</a:t>
            </a:r>
          </a:p>
          <a:p>
            <a:pPr lvl="1"/>
            <a:r>
              <a:rPr lang="en-US" dirty="0" smtClean="0"/>
              <a:t>59 </a:t>
            </a:r>
            <a:r>
              <a:rPr lang="en-US" dirty="0" err="1" smtClean="0"/>
              <a:t>deg</a:t>
            </a:r>
            <a:r>
              <a:rPr lang="en-US" dirty="0" smtClean="0"/>
              <a:t> F: Low Temperature</a:t>
            </a:r>
          </a:p>
          <a:p>
            <a:pPr lvl="1"/>
            <a:endParaRPr lang="en-US" dirty="0"/>
          </a:p>
          <a:p>
            <a:r>
              <a:rPr lang="en-US" dirty="0" smtClean="0"/>
              <a:t>Precipitation forecasting is tricky – best done probabilistically, climatology is not a good tool, recognizing the large scale pattern and understanding fundamentals that go into creating precipitation events is key….in this case we’ll try to leverage what happened on July 17</a:t>
            </a:r>
          </a:p>
          <a:p>
            <a:pPr lvl="1"/>
            <a:r>
              <a:rPr lang="en-US" dirty="0" smtClean="0"/>
              <a:t>Comparing the current forecast scenario to prior events is known as an “</a:t>
            </a:r>
            <a:r>
              <a:rPr lang="en-US" b="1" dirty="0" smtClean="0"/>
              <a:t>analog</a:t>
            </a:r>
            <a:r>
              <a:rPr lang="en-US" dirty="0" smtClean="0"/>
              <a:t>” approach, which can be quite powerful if used correctly</a:t>
            </a:r>
          </a:p>
          <a:p>
            <a:pPr marL="457200" lvl="1" indent="0">
              <a:buNone/>
            </a:pPr>
            <a:endParaRPr lang="en-US" dirty="0"/>
          </a:p>
        </p:txBody>
      </p:sp>
    </p:spTree>
    <p:extLst>
      <p:ext uri="{BB962C8B-B14F-4D97-AF65-F5344CB8AC3E}">
        <p14:creationId xmlns:p14="http://schemas.microsoft.com/office/powerpoint/2010/main" val="104244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Forecasting</a:t>
            </a:r>
            <a:endParaRPr lang="en-US" dirty="0"/>
          </a:p>
        </p:txBody>
      </p:sp>
      <p:sp>
        <p:nvSpPr>
          <p:cNvPr id="3" name="Content Placeholder 2"/>
          <p:cNvSpPr>
            <a:spLocks noGrp="1"/>
          </p:cNvSpPr>
          <p:nvPr>
            <p:ph idx="1"/>
          </p:nvPr>
        </p:nvSpPr>
        <p:spPr/>
        <p:txBody>
          <a:bodyPr>
            <a:normAutofit/>
          </a:bodyPr>
          <a:lstStyle/>
          <a:p>
            <a:r>
              <a:rPr lang="en-US" dirty="0" smtClean="0"/>
              <a:t>Produce an air temperature forecast for:</a:t>
            </a:r>
          </a:p>
          <a:p>
            <a:pPr lvl="1"/>
            <a:r>
              <a:rPr lang="en-US" dirty="0" smtClean="0"/>
              <a:t>Highest air temperature at Lyndon State today (</a:t>
            </a:r>
            <a:r>
              <a:rPr lang="en-US" dirty="0" err="1" smtClean="0"/>
              <a:t>deg</a:t>
            </a:r>
            <a:r>
              <a:rPr lang="en-US" dirty="0" smtClean="0"/>
              <a:t> F)</a:t>
            </a:r>
          </a:p>
          <a:p>
            <a:pPr lvl="1"/>
            <a:r>
              <a:rPr lang="en-US" dirty="0" smtClean="0"/>
              <a:t>Lowest air temperature at Lyndon State tonight and Tuesday AM (</a:t>
            </a:r>
            <a:r>
              <a:rPr lang="en-US" dirty="0" err="1" smtClean="0"/>
              <a:t>deg</a:t>
            </a:r>
            <a:r>
              <a:rPr lang="en-US" dirty="0" smtClean="0"/>
              <a:t> F)</a:t>
            </a:r>
          </a:p>
          <a:p>
            <a:pPr lvl="1"/>
            <a:r>
              <a:rPr lang="en-US" dirty="0" smtClean="0"/>
              <a:t>Use only the information provided herein – please don’t use your smartphone or the web</a:t>
            </a:r>
          </a:p>
        </p:txBody>
      </p:sp>
    </p:spTree>
    <p:extLst>
      <p:ext uri="{BB962C8B-B14F-4D97-AF65-F5344CB8AC3E}">
        <p14:creationId xmlns:p14="http://schemas.microsoft.com/office/powerpoint/2010/main" val="6450393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Forecasting</a:t>
            </a:r>
            <a:endParaRPr lang="en-US" dirty="0"/>
          </a:p>
        </p:txBody>
      </p:sp>
      <p:sp>
        <p:nvSpPr>
          <p:cNvPr id="3" name="Content Placeholder 2"/>
          <p:cNvSpPr>
            <a:spLocks noGrp="1"/>
          </p:cNvSpPr>
          <p:nvPr>
            <p:ph idx="1"/>
          </p:nvPr>
        </p:nvSpPr>
        <p:spPr/>
        <p:txBody>
          <a:bodyPr>
            <a:normAutofit fontScale="70000" lnSpcReduction="20000"/>
          </a:bodyPr>
          <a:lstStyle/>
          <a:p>
            <a:r>
              <a:rPr lang="en-US" sz="3100" dirty="0" smtClean="0"/>
              <a:t>Summer Rules of thumb (assuming little change in air mass through day): </a:t>
            </a:r>
          </a:p>
          <a:p>
            <a:pPr lvl="1"/>
            <a:r>
              <a:rPr lang="en-US" b="1" dirty="0" smtClean="0">
                <a:solidFill>
                  <a:srgbClr val="FF0000"/>
                </a:solidFill>
              </a:rPr>
              <a:t>High Temperature </a:t>
            </a:r>
            <a:r>
              <a:rPr lang="en-US" dirty="0" smtClean="0">
                <a:solidFill>
                  <a:schemeClr val="tx1">
                    <a:lumMod val="95000"/>
                    <a:lumOff val="5000"/>
                  </a:schemeClr>
                </a:solidFill>
              </a:rPr>
              <a:t>at Lyndon State: </a:t>
            </a:r>
            <a:endParaRPr lang="en-US" dirty="0">
              <a:solidFill>
                <a:schemeClr val="tx1">
                  <a:lumMod val="95000"/>
                  <a:lumOff val="5000"/>
                </a:schemeClr>
              </a:solidFill>
            </a:endParaRPr>
          </a:p>
          <a:p>
            <a:pPr lvl="2"/>
            <a:r>
              <a:rPr lang="en-US" b="1" dirty="0" smtClean="0"/>
              <a:t>Clear skies: </a:t>
            </a:r>
            <a:r>
              <a:rPr lang="en-US" dirty="0" smtClean="0"/>
              <a:t>Add 12 to 16 </a:t>
            </a:r>
            <a:r>
              <a:rPr lang="en-US" dirty="0" err="1" smtClean="0"/>
              <a:t>deg</a:t>
            </a:r>
            <a:r>
              <a:rPr lang="en-US" dirty="0" smtClean="0"/>
              <a:t> C  (21 to 29 </a:t>
            </a:r>
            <a:r>
              <a:rPr lang="en-US" dirty="0" err="1" smtClean="0"/>
              <a:t>deg</a:t>
            </a:r>
            <a:r>
              <a:rPr lang="en-US" dirty="0" smtClean="0"/>
              <a:t> F) to 850mb temperature</a:t>
            </a:r>
          </a:p>
          <a:p>
            <a:pPr lvl="2"/>
            <a:r>
              <a:rPr lang="en-US" b="1" dirty="0" smtClean="0"/>
              <a:t>Cloudy (opaque) skies: </a:t>
            </a:r>
            <a:r>
              <a:rPr lang="en-US" dirty="0" smtClean="0"/>
              <a:t>Add 5 to 8 </a:t>
            </a:r>
            <a:r>
              <a:rPr lang="en-US" dirty="0" err="1" smtClean="0"/>
              <a:t>deg</a:t>
            </a:r>
            <a:r>
              <a:rPr lang="en-US" dirty="0" smtClean="0"/>
              <a:t> C (9 to 15 </a:t>
            </a:r>
            <a:r>
              <a:rPr lang="en-US" dirty="0" err="1" smtClean="0"/>
              <a:t>deg</a:t>
            </a:r>
            <a:r>
              <a:rPr lang="en-US" dirty="0" smtClean="0"/>
              <a:t> F) to 850mb temperature</a:t>
            </a:r>
          </a:p>
          <a:p>
            <a:pPr lvl="2"/>
            <a:r>
              <a:rPr lang="en-US" b="1" dirty="0" smtClean="0"/>
              <a:t>Widespread soaking rainfall: </a:t>
            </a:r>
            <a:r>
              <a:rPr lang="en-US" dirty="0" smtClean="0"/>
              <a:t>Similar to air temperature at 850mb</a:t>
            </a:r>
          </a:p>
          <a:p>
            <a:pPr lvl="2"/>
            <a:r>
              <a:rPr lang="en-US" b="1" dirty="0" smtClean="0"/>
              <a:t>Showery rainfall/mixed cloud cover: </a:t>
            </a:r>
            <a:r>
              <a:rPr lang="en-US" dirty="0" smtClean="0"/>
              <a:t>Add 6 to 10 </a:t>
            </a:r>
            <a:r>
              <a:rPr lang="en-US" dirty="0" err="1" smtClean="0"/>
              <a:t>deg</a:t>
            </a:r>
            <a:r>
              <a:rPr lang="en-US" dirty="0" smtClean="0"/>
              <a:t> C (10 to 18 </a:t>
            </a:r>
            <a:r>
              <a:rPr lang="en-US" dirty="0" err="1" smtClean="0"/>
              <a:t>deg</a:t>
            </a:r>
            <a:r>
              <a:rPr lang="en-US" dirty="0" smtClean="0"/>
              <a:t> F) to 850mb temperature</a:t>
            </a:r>
          </a:p>
          <a:p>
            <a:pPr lvl="1"/>
            <a:r>
              <a:rPr lang="en-US" b="1" dirty="0" smtClean="0">
                <a:solidFill>
                  <a:srgbClr val="0000FF"/>
                </a:solidFill>
              </a:rPr>
              <a:t>Low Temperature: </a:t>
            </a:r>
          </a:p>
          <a:p>
            <a:pPr lvl="2"/>
            <a:r>
              <a:rPr lang="en-US" dirty="0" smtClean="0">
                <a:solidFill>
                  <a:schemeClr val="tx1">
                    <a:lumMod val="95000"/>
                    <a:lumOff val="5000"/>
                  </a:schemeClr>
                </a:solidFill>
              </a:rPr>
              <a:t>Principal control is degree of outgoing </a:t>
            </a:r>
            <a:r>
              <a:rPr lang="en-US" dirty="0" err="1" smtClean="0">
                <a:solidFill>
                  <a:schemeClr val="tx1">
                    <a:lumMod val="95000"/>
                    <a:lumOff val="5000"/>
                  </a:schemeClr>
                </a:solidFill>
              </a:rPr>
              <a:t>longwave</a:t>
            </a:r>
            <a:r>
              <a:rPr lang="en-US" dirty="0" smtClean="0">
                <a:solidFill>
                  <a:schemeClr val="tx1">
                    <a:lumMod val="95000"/>
                    <a:lumOff val="5000"/>
                  </a:schemeClr>
                </a:solidFill>
              </a:rPr>
              <a:t> radiation, which is affected principally by the amount of </a:t>
            </a:r>
            <a:r>
              <a:rPr lang="en-US" b="1" dirty="0" smtClean="0">
                <a:solidFill>
                  <a:schemeClr val="tx1">
                    <a:lumMod val="95000"/>
                    <a:lumOff val="5000"/>
                  </a:schemeClr>
                </a:solidFill>
              </a:rPr>
              <a:t>water (liquid and/or vapor) </a:t>
            </a:r>
            <a:r>
              <a:rPr lang="en-US" dirty="0" smtClean="0">
                <a:solidFill>
                  <a:schemeClr val="tx1">
                    <a:lumMod val="95000"/>
                    <a:lumOff val="5000"/>
                  </a:schemeClr>
                </a:solidFill>
              </a:rPr>
              <a:t>in the atmosphere</a:t>
            </a:r>
          </a:p>
          <a:p>
            <a:pPr lvl="2"/>
            <a:r>
              <a:rPr lang="en-US" b="1" dirty="0" smtClean="0">
                <a:solidFill>
                  <a:schemeClr val="tx1">
                    <a:lumMod val="95000"/>
                    <a:lumOff val="5000"/>
                  </a:schemeClr>
                </a:solidFill>
              </a:rPr>
              <a:t>Clear skies: </a:t>
            </a:r>
            <a:r>
              <a:rPr lang="en-US" dirty="0" smtClean="0"/>
              <a:t>will generally be within a few degrees of the prior evening’s </a:t>
            </a:r>
            <a:r>
              <a:rPr lang="en-US" dirty="0" err="1" smtClean="0"/>
              <a:t>dewpoint</a:t>
            </a:r>
            <a:r>
              <a:rPr lang="en-US" dirty="0" smtClean="0"/>
              <a:t> temperature; you can find the current </a:t>
            </a:r>
            <a:r>
              <a:rPr lang="en-US" dirty="0" err="1" smtClean="0"/>
              <a:t>dewpoint</a:t>
            </a:r>
            <a:r>
              <a:rPr lang="en-US" dirty="0" smtClean="0"/>
              <a:t> temperature and prior 24 </a:t>
            </a:r>
            <a:r>
              <a:rPr lang="en-US" dirty="0" err="1" smtClean="0"/>
              <a:t>hrs</a:t>
            </a:r>
            <a:r>
              <a:rPr lang="en-US" dirty="0"/>
              <a:t> at: </a:t>
            </a:r>
            <a:r>
              <a:rPr lang="en-US" dirty="0">
                <a:hlinkClick r:id="rId2"/>
              </a:rPr>
              <a:t>http://</a:t>
            </a:r>
            <a:r>
              <a:rPr lang="en-US" dirty="0" smtClean="0">
                <a:hlinkClick r:id="rId2"/>
              </a:rPr>
              <a:t>meteorology.lyndonstate.edu/content/weather/data_localweather.php</a:t>
            </a:r>
            <a:r>
              <a:rPr lang="en-US" dirty="0" smtClean="0"/>
              <a:t> </a:t>
            </a:r>
          </a:p>
          <a:p>
            <a:pPr lvl="2"/>
            <a:r>
              <a:rPr lang="en-US" b="1" dirty="0" smtClean="0"/>
              <a:t>Cloudy skies: </a:t>
            </a:r>
            <a:r>
              <a:rPr lang="en-US" dirty="0" smtClean="0"/>
              <a:t>may only drop 5-10 degrees from the daytime high temperature</a:t>
            </a:r>
          </a:p>
          <a:p>
            <a:pPr marL="914400" lvl="2" indent="0">
              <a:buNone/>
            </a:pPr>
            <a:endParaRPr lang="en-US" dirty="0"/>
          </a:p>
        </p:txBody>
      </p:sp>
    </p:spTree>
    <p:extLst>
      <p:ext uri="{BB962C8B-B14F-4D97-AF65-F5344CB8AC3E}">
        <p14:creationId xmlns:p14="http://schemas.microsoft.com/office/powerpoint/2010/main" val="150327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Grp="1" noChangeAspect="1"/>
          </p:cNvGraphicFramePr>
          <p:nvPr>
            <p:ph/>
            <p:extLst>
              <p:ext uri="{D42A27DB-BD31-4B8C-83A1-F6EECF244321}">
                <p14:modId xmlns:p14="http://schemas.microsoft.com/office/powerpoint/2010/main" val="964322806"/>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33" name="Chart" r:id="rId3" imgW="8315325" imgH="6305588" progId="Excel.Chart.8">
                  <p:embed/>
                </p:oleObj>
              </mc:Choice>
              <mc:Fallback>
                <p:oleObj name="Chart" r:id="rId3" imgW="8315325" imgH="6305588" progId="Excel.Char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solidFill>
                      <a:ln>
                        <a:noFill/>
                      </a:ln>
                      <a:effectLst/>
                      <a:extLst/>
                    </p:spPr>
                  </p:pic>
                </p:oleObj>
              </mc:Fallback>
            </mc:AlternateContent>
          </a:graphicData>
        </a:graphic>
      </p:graphicFrame>
      <p:sp>
        <p:nvSpPr>
          <p:cNvPr id="30723" name="Text Box 3"/>
          <p:cNvSpPr txBox="1">
            <a:spLocks noChangeArrowheads="1"/>
          </p:cNvSpPr>
          <p:nvPr/>
        </p:nvSpPr>
        <p:spPr bwMode="auto">
          <a:xfrm>
            <a:off x="1066800" y="609600"/>
            <a:ext cx="1752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dirty="0" err="1"/>
              <a:t>Avg</a:t>
            </a:r>
            <a:r>
              <a:rPr lang="en-US" sz="1200" b="1" dirty="0"/>
              <a:t> Hi SD: 8.4</a:t>
            </a:r>
          </a:p>
        </p:txBody>
      </p:sp>
      <p:sp>
        <p:nvSpPr>
          <p:cNvPr id="30724" name="Text Box 4"/>
          <p:cNvSpPr txBox="1">
            <a:spLocks noChangeArrowheads="1"/>
          </p:cNvSpPr>
          <p:nvPr/>
        </p:nvSpPr>
        <p:spPr bwMode="auto">
          <a:xfrm>
            <a:off x="1066800" y="838200"/>
            <a:ext cx="19812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dirty="0" err="1"/>
              <a:t>Avg</a:t>
            </a:r>
            <a:r>
              <a:rPr lang="en-US" sz="1200" b="1" dirty="0"/>
              <a:t> Lo SD: 8.7</a:t>
            </a:r>
          </a:p>
        </p:txBody>
      </p:sp>
      <p:grpSp>
        <p:nvGrpSpPr>
          <p:cNvPr id="30725" name="Group 5"/>
          <p:cNvGrpSpPr>
            <a:grpSpLocks/>
          </p:cNvGrpSpPr>
          <p:nvPr/>
        </p:nvGrpSpPr>
        <p:grpSpPr bwMode="auto">
          <a:xfrm>
            <a:off x="381000" y="2743200"/>
            <a:ext cx="1447800" cy="1752600"/>
            <a:chOff x="240" y="1824"/>
            <a:chExt cx="912" cy="960"/>
          </a:xfrm>
        </p:grpSpPr>
        <p:sp>
          <p:nvSpPr>
            <p:cNvPr id="11282" name="Line 6"/>
            <p:cNvSpPr>
              <a:spLocks noChangeShapeType="1"/>
            </p:cNvSpPr>
            <p:nvPr/>
          </p:nvSpPr>
          <p:spPr bwMode="auto">
            <a:xfrm>
              <a:off x="672" y="2064"/>
              <a:ext cx="0" cy="720"/>
            </a:xfrm>
            <a:prstGeom prst="line">
              <a:avLst/>
            </a:prstGeom>
            <a:noFill/>
            <a:ln w="114300">
              <a:solidFill>
                <a:srgbClr val="FF0000">
                  <a:alpha val="50195"/>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3" name="Text Box 7"/>
            <p:cNvSpPr txBox="1">
              <a:spLocks noChangeArrowheads="1"/>
            </p:cNvSpPr>
            <p:nvPr/>
          </p:nvSpPr>
          <p:spPr bwMode="auto">
            <a:xfrm>
              <a:off x="240" y="1824"/>
              <a:ext cx="912" cy="20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t>Jan 2: 14.2</a:t>
              </a:r>
            </a:p>
          </p:txBody>
        </p:sp>
      </p:grpSp>
      <p:grpSp>
        <p:nvGrpSpPr>
          <p:cNvPr id="30728" name="Group 8"/>
          <p:cNvGrpSpPr>
            <a:grpSpLocks/>
          </p:cNvGrpSpPr>
          <p:nvPr/>
        </p:nvGrpSpPr>
        <p:grpSpPr bwMode="auto">
          <a:xfrm>
            <a:off x="381000" y="3886200"/>
            <a:ext cx="1600200" cy="1814513"/>
            <a:chOff x="528" y="2544"/>
            <a:chExt cx="1008" cy="1143"/>
          </a:xfrm>
        </p:grpSpPr>
        <p:sp>
          <p:nvSpPr>
            <p:cNvPr id="11280" name="Line 9"/>
            <p:cNvSpPr>
              <a:spLocks noChangeShapeType="1"/>
            </p:cNvSpPr>
            <p:nvPr/>
          </p:nvSpPr>
          <p:spPr bwMode="auto">
            <a:xfrm>
              <a:off x="960" y="2544"/>
              <a:ext cx="0" cy="912"/>
            </a:xfrm>
            <a:prstGeom prst="line">
              <a:avLst/>
            </a:prstGeom>
            <a:noFill/>
            <a:ln w="114300">
              <a:solidFill>
                <a:srgbClr val="0000FF">
                  <a:alpha val="50195"/>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1" name="Text Box 10"/>
            <p:cNvSpPr txBox="1">
              <a:spLocks noChangeArrowheads="1"/>
            </p:cNvSpPr>
            <p:nvPr/>
          </p:nvSpPr>
          <p:spPr bwMode="auto">
            <a:xfrm>
              <a:off x="528" y="3456"/>
              <a:ext cx="10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t>Jan 1: 15.1</a:t>
              </a:r>
            </a:p>
          </p:txBody>
        </p:sp>
      </p:grpSp>
      <p:grpSp>
        <p:nvGrpSpPr>
          <p:cNvPr id="30731" name="Group 11"/>
          <p:cNvGrpSpPr>
            <a:grpSpLocks/>
          </p:cNvGrpSpPr>
          <p:nvPr/>
        </p:nvGrpSpPr>
        <p:grpSpPr bwMode="auto">
          <a:xfrm>
            <a:off x="5181600" y="1905000"/>
            <a:ext cx="1447800" cy="1060450"/>
            <a:chOff x="2880" y="1344"/>
            <a:chExt cx="816" cy="734"/>
          </a:xfrm>
        </p:grpSpPr>
        <p:sp>
          <p:nvSpPr>
            <p:cNvPr id="11278" name="Line 12"/>
            <p:cNvSpPr>
              <a:spLocks noChangeShapeType="1"/>
            </p:cNvSpPr>
            <p:nvPr/>
          </p:nvSpPr>
          <p:spPr bwMode="auto">
            <a:xfrm>
              <a:off x="3264" y="1344"/>
              <a:ext cx="0" cy="432"/>
            </a:xfrm>
            <a:prstGeom prst="line">
              <a:avLst/>
            </a:prstGeom>
            <a:noFill/>
            <a:ln w="114300">
              <a:solidFill>
                <a:srgbClr val="0000FF">
                  <a:alpha val="50195"/>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9" name="Text Box 13"/>
            <p:cNvSpPr txBox="1">
              <a:spLocks noChangeArrowheads="1"/>
            </p:cNvSpPr>
            <p:nvPr/>
          </p:nvSpPr>
          <p:spPr bwMode="auto">
            <a:xfrm>
              <a:off x="2880" y="1824"/>
              <a:ext cx="816"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Aug 16: 5.1</a:t>
              </a:r>
            </a:p>
          </p:txBody>
        </p:sp>
      </p:grpSp>
      <p:grpSp>
        <p:nvGrpSpPr>
          <p:cNvPr id="30734" name="Group 14"/>
          <p:cNvGrpSpPr>
            <a:grpSpLocks/>
          </p:cNvGrpSpPr>
          <p:nvPr/>
        </p:nvGrpSpPr>
        <p:grpSpPr bwMode="auto">
          <a:xfrm>
            <a:off x="4876800" y="838200"/>
            <a:ext cx="1447800" cy="914400"/>
            <a:chOff x="3120" y="528"/>
            <a:chExt cx="912" cy="624"/>
          </a:xfrm>
        </p:grpSpPr>
        <p:sp>
          <p:nvSpPr>
            <p:cNvPr id="11276" name="Line 15"/>
            <p:cNvSpPr>
              <a:spLocks noChangeShapeType="1"/>
            </p:cNvSpPr>
            <p:nvPr/>
          </p:nvSpPr>
          <p:spPr bwMode="auto">
            <a:xfrm>
              <a:off x="3600" y="768"/>
              <a:ext cx="0" cy="384"/>
            </a:xfrm>
            <a:prstGeom prst="line">
              <a:avLst/>
            </a:prstGeom>
            <a:noFill/>
            <a:ln w="114300">
              <a:solidFill>
                <a:srgbClr val="FF0000">
                  <a:alpha val="50195"/>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7" name="Text Box 16"/>
            <p:cNvSpPr txBox="1">
              <a:spLocks noChangeArrowheads="1"/>
            </p:cNvSpPr>
            <p:nvPr/>
          </p:nvSpPr>
          <p:spPr bwMode="auto">
            <a:xfrm>
              <a:off x="3120" y="528"/>
              <a:ext cx="9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t>Aug 3: 5.2</a:t>
              </a:r>
            </a:p>
          </p:txBody>
        </p:sp>
      </p:grpSp>
      <p:sp>
        <p:nvSpPr>
          <p:cNvPr id="11273" name="Text Box 17"/>
          <p:cNvSpPr txBox="1">
            <a:spLocks noChangeArrowheads="1"/>
          </p:cNvSpPr>
          <p:nvPr/>
        </p:nvSpPr>
        <p:spPr bwMode="auto">
          <a:xfrm>
            <a:off x="3965575" y="3479800"/>
            <a:ext cx="2240742"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t>Average High: </a:t>
            </a:r>
            <a:r>
              <a:rPr lang="en-US" b="1">
                <a:solidFill>
                  <a:srgbClr val="FF3300"/>
                </a:solidFill>
              </a:rPr>
              <a:t>Red</a:t>
            </a:r>
          </a:p>
        </p:txBody>
      </p:sp>
      <p:sp>
        <p:nvSpPr>
          <p:cNvPr id="11274" name="Text Box 18"/>
          <p:cNvSpPr txBox="1">
            <a:spLocks noChangeArrowheads="1"/>
          </p:cNvSpPr>
          <p:nvPr/>
        </p:nvSpPr>
        <p:spPr bwMode="auto">
          <a:xfrm>
            <a:off x="3921125" y="3860800"/>
            <a:ext cx="2253566"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t>Average Low: </a:t>
            </a:r>
            <a:r>
              <a:rPr lang="en-US" b="1">
                <a:solidFill>
                  <a:srgbClr val="0000FF"/>
                </a:solidFill>
              </a:rPr>
              <a:t>Blue</a:t>
            </a:r>
          </a:p>
        </p:txBody>
      </p:sp>
      <p:sp>
        <p:nvSpPr>
          <p:cNvPr id="11275" name="Text Box 19"/>
          <p:cNvSpPr txBox="1">
            <a:spLocks noChangeArrowheads="1"/>
          </p:cNvSpPr>
          <p:nvPr/>
        </p:nvSpPr>
        <p:spPr bwMode="auto">
          <a:xfrm>
            <a:off x="3048000" y="4332288"/>
            <a:ext cx="4519186" cy="36933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dirty="0"/>
              <a:t>One </a:t>
            </a:r>
            <a:r>
              <a:rPr lang="en-US" b="1" dirty="0" smtClean="0"/>
              <a:t>sigma </a:t>
            </a:r>
            <a:r>
              <a:rPr lang="en-US" b="1" dirty="0"/>
              <a:t>f</a:t>
            </a:r>
            <a:r>
              <a:rPr lang="en-US" b="1" dirty="0" smtClean="0"/>
              <a:t>rom </a:t>
            </a:r>
            <a:r>
              <a:rPr lang="en-US" b="1" dirty="0"/>
              <a:t>Means: </a:t>
            </a:r>
            <a:r>
              <a:rPr lang="en-US" b="1" dirty="0">
                <a:solidFill>
                  <a:srgbClr val="FF9900"/>
                </a:solidFill>
              </a:rPr>
              <a:t>Orange, </a:t>
            </a:r>
            <a:r>
              <a:rPr lang="en-US" b="1" dirty="0">
                <a:solidFill>
                  <a:srgbClr val="9900CC"/>
                </a:solidFill>
              </a:rPr>
              <a:t>Purple</a:t>
            </a:r>
          </a:p>
        </p:txBody>
      </p:sp>
      <p:sp>
        <p:nvSpPr>
          <p:cNvPr id="3" name="TextBox 2"/>
          <p:cNvSpPr txBox="1"/>
          <p:nvPr/>
        </p:nvSpPr>
        <p:spPr>
          <a:xfrm>
            <a:off x="1190625" y="1370826"/>
            <a:ext cx="2239909" cy="553998"/>
          </a:xfrm>
          <a:prstGeom prst="rect">
            <a:avLst/>
          </a:prstGeom>
          <a:solidFill>
            <a:schemeClr val="tx1">
              <a:lumMod val="95000"/>
              <a:lumOff val="5000"/>
            </a:schemeClr>
          </a:solidFill>
        </p:spPr>
        <p:txBody>
          <a:bodyPr wrap="none" rtlCol="0">
            <a:spAutoFit/>
          </a:bodyPr>
          <a:lstStyle/>
          <a:p>
            <a:r>
              <a:rPr lang="en-US" sz="1500" dirty="0" smtClean="0">
                <a:solidFill>
                  <a:schemeClr val="bg1"/>
                </a:solidFill>
              </a:rPr>
              <a:t>Greater variability with </a:t>
            </a:r>
          </a:p>
          <a:p>
            <a:r>
              <a:rPr lang="en-US" sz="1500" dirty="0" smtClean="0">
                <a:solidFill>
                  <a:schemeClr val="bg1"/>
                </a:solidFill>
              </a:rPr>
              <a:t>low temperature annually.</a:t>
            </a:r>
            <a:endParaRPr lang="en-US" sz="1500" dirty="0">
              <a:solidFill>
                <a:schemeClr val="bg1"/>
              </a:solidFill>
            </a:endParaRPr>
          </a:p>
        </p:txBody>
      </p:sp>
      <p:cxnSp>
        <p:nvCxnSpPr>
          <p:cNvPr id="5" name="Straight Arrow Connector 4"/>
          <p:cNvCxnSpPr>
            <a:stCxn id="3" idx="0"/>
          </p:cNvCxnSpPr>
          <p:nvPr/>
        </p:nvCxnSpPr>
        <p:spPr>
          <a:xfrm flipH="1" flipV="1">
            <a:off x="2209800" y="1022866"/>
            <a:ext cx="100780" cy="347960"/>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037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fade">
                                      <p:cBhvr>
                                        <p:cTn id="7" dur="1000"/>
                                        <p:tgtEl>
                                          <p:spTgt spid="30723"/>
                                        </p:tgtEl>
                                      </p:cBhvr>
                                    </p:animEffect>
                                    <p:anim calcmode="lin" valueType="num">
                                      <p:cBhvr>
                                        <p:cTn id="8" dur="1000" fill="hold"/>
                                        <p:tgtEl>
                                          <p:spTgt spid="30723"/>
                                        </p:tgtEl>
                                        <p:attrNameLst>
                                          <p:attrName>ppt_x</p:attrName>
                                        </p:attrNameLst>
                                      </p:cBhvr>
                                      <p:tavLst>
                                        <p:tav tm="0">
                                          <p:val>
                                            <p:strVal val="#ppt_x"/>
                                          </p:val>
                                        </p:tav>
                                        <p:tav tm="100000">
                                          <p:val>
                                            <p:strVal val="#ppt_x"/>
                                          </p:val>
                                        </p:tav>
                                      </p:tavLst>
                                    </p:anim>
                                    <p:anim calcmode="lin" valueType="num">
                                      <p:cBhvr>
                                        <p:cTn id="9" dur="1000" fill="hold"/>
                                        <p:tgtEl>
                                          <p:spTgt spid="307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fade">
                                      <p:cBhvr>
                                        <p:cTn id="12" dur="1000"/>
                                        <p:tgtEl>
                                          <p:spTgt spid="30724"/>
                                        </p:tgtEl>
                                      </p:cBhvr>
                                    </p:animEffect>
                                    <p:anim calcmode="lin" valueType="num">
                                      <p:cBhvr>
                                        <p:cTn id="13" dur="1000" fill="hold"/>
                                        <p:tgtEl>
                                          <p:spTgt spid="30724"/>
                                        </p:tgtEl>
                                        <p:attrNameLst>
                                          <p:attrName>ppt_x</p:attrName>
                                        </p:attrNameLst>
                                      </p:cBhvr>
                                      <p:tavLst>
                                        <p:tav tm="0">
                                          <p:val>
                                            <p:strVal val="#ppt_x"/>
                                          </p:val>
                                        </p:tav>
                                        <p:tav tm="100000">
                                          <p:val>
                                            <p:strVal val="#ppt_x"/>
                                          </p:val>
                                        </p:tav>
                                      </p:tavLst>
                                    </p:anim>
                                    <p:anim calcmode="lin" valueType="num">
                                      <p:cBhvr>
                                        <p:cTn id="14" dur="1000" fill="hold"/>
                                        <p:tgtEl>
                                          <p:spTgt spid="3072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30728"/>
                                        </p:tgtEl>
                                        <p:attrNameLst>
                                          <p:attrName>style.visibility</p:attrName>
                                        </p:attrNameLst>
                                      </p:cBhvr>
                                      <p:to>
                                        <p:strVal val="visible"/>
                                      </p:to>
                                    </p:set>
                                    <p:anim calcmode="lin" valueType="num">
                                      <p:cBhvr>
                                        <p:cTn id="19" dur="1000" fill="hold"/>
                                        <p:tgtEl>
                                          <p:spTgt spid="30728"/>
                                        </p:tgtEl>
                                        <p:attrNameLst>
                                          <p:attrName>ppt_w</p:attrName>
                                        </p:attrNameLst>
                                      </p:cBhvr>
                                      <p:tavLst>
                                        <p:tav tm="0">
                                          <p:val>
                                            <p:strVal val="#ppt_w*0.70"/>
                                          </p:val>
                                        </p:tav>
                                        <p:tav tm="100000">
                                          <p:val>
                                            <p:strVal val="#ppt_w"/>
                                          </p:val>
                                        </p:tav>
                                      </p:tavLst>
                                    </p:anim>
                                    <p:anim calcmode="lin" valueType="num">
                                      <p:cBhvr>
                                        <p:cTn id="20" dur="1000" fill="hold"/>
                                        <p:tgtEl>
                                          <p:spTgt spid="30728"/>
                                        </p:tgtEl>
                                        <p:attrNameLst>
                                          <p:attrName>ppt_h</p:attrName>
                                        </p:attrNameLst>
                                      </p:cBhvr>
                                      <p:tavLst>
                                        <p:tav tm="0">
                                          <p:val>
                                            <p:strVal val="#ppt_h"/>
                                          </p:val>
                                        </p:tav>
                                        <p:tav tm="100000">
                                          <p:val>
                                            <p:strVal val="#ppt_h"/>
                                          </p:val>
                                        </p:tav>
                                      </p:tavLst>
                                    </p:anim>
                                    <p:animEffect transition="in" filter="fade">
                                      <p:cBhvr>
                                        <p:cTn id="21" dur="1000"/>
                                        <p:tgtEl>
                                          <p:spTgt spid="3072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nodeType="clickEffect">
                                  <p:stCondLst>
                                    <p:cond delay="0"/>
                                  </p:stCondLst>
                                  <p:childTnLst>
                                    <p:set>
                                      <p:cBhvr>
                                        <p:cTn id="25" dur="1" fill="hold">
                                          <p:stCondLst>
                                            <p:cond delay="0"/>
                                          </p:stCondLst>
                                        </p:cTn>
                                        <p:tgtEl>
                                          <p:spTgt spid="30725"/>
                                        </p:tgtEl>
                                        <p:attrNameLst>
                                          <p:attrName>style.visibility</p:attrName>
                                        </p:attrNameLst>
                                      </p:cBhvr>
                                      <p:to>
                                        <p:strVal val="visible"/>
                                      </p:to>
                                    </p:set>
                                    <p:anim calcmode="lin" valueType="num">
                                      <p:cBhvr>
                                        <p:cTn id="26" dur="1000" fill="hold"/>
                                        <p:tgtEl>
                                          <p:spTgt spid="30725"/>
                                        </p:tgtEl>
                                        <p:attrNameLst>
                                          <p:attrName>ppt_w</p:attrName>
                                        </p:attrNameLst>
                                      </p:cBhvr>
                                      <p:tavLst>
                                        <p:tav tm="0">
                                          <p:val>
                                            <p:strVal val="#ppt_w*0.70"/>
                                          </p:val>
                                        </p:tav>
                                        <p:tav tm="100000">
                                          <p:val>
                                            <p:strVal val="#ppt_w"/>
                                          </p:val>
                                        </p:tav>
                                      </p:tavLst>
                                    </p:anim>
                                    <p:anim calcmode="lin" valueType="num">
                                      <p:cBhvr>
                                        <p:cTn id="27" dur="1000" fill="hold"/>
                                        <p:tgtEl>
                                          <p:spTgt spid="30725"/>
                                        </p:tgtEl>
                                        <p:attrNameLst>
                                          <p:attrName>ppt_h</p:attrName>
                                        </p:attrNameLst>
                                      </p:cBhvr>
                                      <p:tavLst>
                                        <p:tav tm="0">
                                          <p:val>
                                            <p:strVal val="#ppt_h"/>
                                          </p:val>
                                        </p:tav>
                                        <p:tav tm="100000">
                                          <p:val>
                                            <p:strVal val="#ppt_h"/>
                                          </p:val>
                                        </p:tav>
                                      </p:tavLst>
                                    </p:anim>
                                    <p:animEffect transition="in" filter="fade">
                                      <p:cBhvr>
                                        <p:cTn id="28" dur="1000"/>
                                        <p:tgtEl>
                                          <p:spTgt spid="3072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nodeType="clickEffect">
                                  <p:stCondLst>
                                    <p:cond delay="0"/>
                                  </p:stCondLst>
                                  <p:childTnLst>
                                    <p:set>
                                      <p:cBhvr>
                                        <p:cTn id="32" dur="1" fill="hold">
                                          <p:stCondLst>
                                            <p:cond delay="0"/>
                                          </p:stCondLst>
                                        </p:cTn>
                                        <p:tgtEl>
                                          <p:spTgt spid="30734"/>
                                        </p:tgtEl>
                                        <p:attrNameLst>
                                          <p:attrName>style.visibility</p:attrName>
                                        </p:attrNameLst>
                                      </p:cBhvr>
                                      <p:to>
                                        <p:strVal val="visible"/>
                                      </p:to>
                                    </p:set>
                                    <p:anim calcmode="lin" valueType="num">
                                      <p:cBhvr>
                                        <p:cTn id="33" dur="1000" fill="hold"/>
                                        <p:tgtEl>
                                          <p:spTgt spid="30734"/>
                                        </p:tgtEl>
                                        <p:attrNameLst>
                                          <p:attrName>ppt_w</p:attrName>
                                        </p:attrNameLst>
                                      </p:cBhvr>
                                      <p:tavLst>
                                        <p:tav tm="0">
                                          <p:val>
                                            <p:strVal val="#ppt_w*0.70"/>
                                          </p:val>
                                        </p:tav>
                                        <p:tav tm="100000">
                                          <p:val>
                                            <p:strVal val="#ppt_w"/>
                                          </p:val>
                                        </p:tav>
                                      </p:tavLst>
                                    </p:anim>
                                    <p:anim calcmode="lin" valueType="num">
                                      <p:cBhvr>
                                        <p:cTn id="34" dur="1000" fill="hold"/>
                                        <p:tgtEl>
                                          <p:spTgt spid="30734"/>
                                        </p:tgtEl>
                                        <p:attrNameLst>
                                          <p:attrName>ppt_h</p:attrName>
                                        </p:attrNameLst>
                                      </p:cBhvr>
                                      <p:tavLst>
                                        <p:tav tm="0">
                                          <p:val>
                                            <p:strVal val="#ppt_h"/>
                                          </p:val>
                                        </p:tav>
                                        <p:tav tm="100000">
                                          <p:val>
                                            <p:strVal val="#ppt_h"/>
                                          </p:val>
                                        </p:tav>
                                      </p:tavLst>
                                    </p:anim>
                                    <p:animEffect transition="in" filter="fade">
                                      <p:cBhvr>
                                        <p:cTn id="35" dur="1000"/>
                                        <p:tgtEl>
                                          <p:spTgt spid="3073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5" presetClass="entr" presetSubtype="0" fill="hold" nodeType="clickEffect">
                                  <p:stCondLst>
                                    <p:cond delay="0"/>
                                  </p:stCondLst>
                                  <p:childTnLst>
                                    <p:set>
                                      <p:cBhvr>
                                        <p:cTn id="39" dur="1" fill="hold">
                                          <p:stCondLst>
                                            <p:cond delay="0"/>
                                          </p:stCondLst>
                                        </p:cTn>
                                        <p:tgtEl>
                                          <p:spTgt spid="30731"/>
                                        </p:tgtEl>
                                        <p:attrNameLst>
                                          <p:attrName>style.visibility</p:attrName>
                                        </p:attrNameLst>
                                      </p:cBhvr>
                                      <p:to>
                                        <p:strVal val="visible"/>
                                      </p:to>
                                    </p:set>
                                    <p:anim calcmode="lin" valueType="num">
                                      <p:cBhvr>
                                        <p:cTn id="40" dur="1000" fill="hold"/>
                                        <p:tgtEl>
                                          <p:spTgt spid="30731"/>
                                        </p:tgtEl>
                                        <p:attrNameLst>
                                          <p:attrName>ppt_w</p:attrName>
                                        </p:attrNameLst>
                                      </p:cBhvr>
                                      <p:tavLst>
                                        <p:tav tm="0">
                                          <p:val>
                                            <p:strVal val="#ppt_w*0.70"/>
                                          </p:val>
                                        </p:tav>
                                        <p:tav tm="100000">
                                          <p:val>
                                            <p:strVal val="#ppt_w"/>
                                          </p:val>
                                        </p:tav>
                                      </p:tavLst>
                                    </p:anim>
                                    <p:anim calcmode="lin" valueType="num">
                                      <p:cBhvr>
                                        <p:cTn id="41" dur="1000" fill="hold"/>
                                        <p:tgtEl>
                                          <p:spTgt spid="30731"/>
                                        </p:tgtEl>
                                        <p:attrNameLst>
                                          <p:attrName>ppt_h</p:attrName>
                                        </p:attrNameLst>
                                      </p:cBhvr>
                                      <p:tavLst>
                                        <p:tav tm="0">
                                          <p:val>
                                            <p:strVal val="#ppt_h"/>
                                          </p:val>
                                        </p:tav>
                                        <p:tav tm="100000">
                                          <p:val>
                                            <p:strVal val="#ppt_h"/>
                                          </p:val>
                                        </p:tav>
                                      </p:tavLst>
                                    </p:anim>
                                    <p:animEffect transition="in" filter="fade">
                                      <p:cBhvr>
                                        <p:cTn id="42" dur="1000"/>
                                        <p:tgtEl>
                                          <p:spTgt spid="30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307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850mb Temperature forecast: 5:00PM July 23, 2012</a:t>
            </a:r>
            <a:endParaRPr lang="en-US" sz="2800" dirty="0"/>
          </a:p>
        </p:txBody>
      </p:sp>
      <p:pic>
        <p:nvPicPr>
          <p:cNvPr id="2050" name="Picture 2" descr="../GemPakTier/MagGemPakImages/nam/20120723/06/nam_namer_015_850_temp_ht.gif"/>
          <p:cNvPicPr>
            <a:picLocks noChangeAspect="1" noChangeArrowheads="1"/>
          </p:cNvPicPr>
          <p:nvPr/>
        </p:nvPicPr>
        <p:blipFill rotWithShape="1">
          <a:blip r:embed="rId2">
            <a:extLst>
              <a:ext uri="{28A0092B-C50C-407E-A947-70E740481C1C}">
                <a14:useLocalDpi xmlns:a14="http://schemas.microsoft.com/office/drawing/2010/main" val="0"/>
              </a:ext>
            </a:extLst>
          </a:blip>
          <a:srcRect l="53674" t="35306" r="20612" b="30408"/>
          <a:stretch/>
        </p:blipFill>
        <p:spPr bwMode="auto">
          <a:xfrm>
            <a:off x="762000" y="1504950"/>
            <a:ext cx="3762062" cy="3762134"/>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pic>
        <p:nvPicPr>
          <p:cNvPr id="2052" name="Picture 4" descr="../GemPakTier/MagGemPakImages/gfs/20120723/06/gfs_namer_015_850_temp_ht.gif"/>
          <p:cNvPicPr>
            <a:picLocks noChangeAspect="1" noChangeArrowheads="1"/>
          </p:cNvPicPr>
          <p:nvPr/>
        </p:nvPicPr>
        <p:blipFill rotWithShape="1">
          <a:blip r:embed="rId3">
            <a:extLst>
              <a:ext uri="{28A0092B-C50C-407E-A947-70E740481C1C}">
                <a14:useLocalDpi xmlns:a14="http://schemas.microsoft.com/office/drawing/2010/main" val="0"/>
              </a:ext>
            </a:extLst>
          </a:blip>
          <a:srcRect l="53670" t="35294" r="20642" b="30392"/>
          <a:stretch/>
        </p:blipFill>
        <p:spPr bwMode="auto">
          <a:xfrm>
            <a:off x="4800600" y="1476375"/>
            <a:ext cx="3758258" cy="3765207"/>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01587" y="4943919"/>
            <a:ext cx="1882888" cy="323165"/>
          </a:xfrm>
          <a:prstGeom prst="rect">
            <a:avLst/>
          </a:prstGeom>
          <a:solidFill>
            <a:schemeClr val="tx1">
              <a:lumMod val="95000"/>
              <a:lumOff val="5000"/>
            </a:schemeClr>
          </a:solidFill>
        </p:spPr>
        <p:txBody>
          <a:bodyPr wrap="none" rtlCol="0">
            <a:spAutoFit/>
          </a:bodyPr>
          <a:lstStyle/>
          <a:p>
            <a:r>
              <a:rPr lang="en-US" sz="1500" dirty="0" smtClean="0">
                <a:solidFill>
                  <a:schemeClr val="bg1"/>
                </a:solidFill>
              </a:rPr>
              <a:t>NAM Model Forecast</a:t>
            </a:r>
            <a:endParaRPr lang="en-US" sz="1500" dirty="0">
              <a:solidFill>
                <a:schemeClr val="bg1"/>
              </a:solidFill>
            </a:endParaRPr>
          </a:p>
        </p:txBody>
      </p:sp>
      <p:sp>
        <p:nvSpPr>
          <p:cNvPr id="7" name="TextBox 6"/>
          <p:cNvSpPr txBox="1"/>
          <p:nvPr/>
        </p:nvSpPr>
        <p:spPr>
          <a:xfrm>
            <a:off x="5867400" y="4918417"/>
            <a:ext cx="1731115" cy="323165"/>
          </a:xfrm>
          <a:prstGeom prst="rect">
            <a:avLst/>
          </a:prstGeom>
          <a:solidFill>
            <a:schemeClr val="tx1">
              <a:lumMod val="95000"/>
              <a:lumOff val="5000"/>
            </a:schemeClr>
          </a:solidFill>
        </p:spPr>
        <p:txBody>
          <a:bodyPr wrap="none" rtlCol="0">
            <a:spAutoFit/>
          </a:bodyPr>
          <a:lstStyle/>
          <a:p>
            <a:r>
              <a:rPr lang="en-US" sz="1500" dirty="0" smtClean="0">
                <a:solidFill>
                  <a:schemeClr val="bg1"/>
                </a:solidFill>
              </a:rPr>
              <a:t>GFS Model Forecast</a:t>
            </a:r>
            <a:endParaRPr lang="en-US" sz="1500" dirty="0">
              <a:solidFill>
                <a:schemeClr val="bg1"/>
              </a:solidFill>
            </a:endParaRPr>
          </a:p>
        </p:txBody>
      </p:sp>
      <p:sp>
        <p:nvSpPr>
          <p:cNvPr id="8" name="TextBox 7"/>
          <p:cNvSpPr txBox="1"/>
          <p:nvPr/>
        </p:nvSpPr>
        <p:spPr>
          <a:xfrm>
            <a:off x="3241575" y="3971582"/>
            <a:ext cx="800219" cy="276999"/>
          </a:xfrm>
          <a:prstGeom prst="rect">
            <a:avLst/>
          </a:prstGeom>
          <a:solidFill>
            <a:schemeClr val="tx1">
              <a:lumMod val="95000"/>
              <a:lumOff val="5000"/>
            </a:schemeClr>
          </a:solidFill>
        </p:spPr>
        <p:txBody>
          <a:bodyPr wrap="none" rtlCol="0">
            <a:spAutoFit/>
          </a:bodyPr>
          <a:lstStyle/>
          <a:p>
            <a:r>
              <a:rPr lang="en-US" sz="1200" dirty="0" smtClean="0">
                <a:solidFill>
                  <a:schemeClr val="bg1"/>
                </a:solidFill>
              </a:rPr>
              <a:t>+15 </a:t>
            </a:r>
            <a:r>
              <a:rPr lang="en-US" sz="1200" dirty="0" err="1" smtClean="0">
                <a:solidFill>
                  <a:schemeClr val="bg1"/>
                </a:solidFill>
              </a:rPr>
              <a:t>deg</a:t>
            </a:r>
            <a:r>
              <a:rPr lang="en-US" sz="1200" dirty="0" smtClean="0">
                <a:solidFill>
                  <a:schemeClr val="bg1"/>
                </a:solidFill>
              </a:rPr>
              <a:t> C</a:t>
            </a:r>
            <a:endParaRPr lang="en-US" sz="1200" dirty="0">
              <a:solidFill>
                <a:schemeClr val="bg1"/>
              </a:solidFill>
            </a:endParaRPr>
          </a:p>
        </p:txBody>
      </p:sp>
      <p:cxnSp>
        <p:nvCxnSpPr>
          <p:cNvPr id="5" name="Straight Arrow Connector 4"/>
          <p:cNvCxnSpPr/>
          <p:nvPr/>
        </p:nvCxnSpPr>
        <p:spPr>
          <a:xfrm flipH="1" flipV="1">
            <a:off x="3429001" y="3733800"/>
            <a:ext cx="288826" cy="237782"/>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19181" y="4047782"/>
            <a:ext cx="800219" cy="276999"/>
          </a:xfrm>
          <a:prstGeom prst="rect">
            <a:avLst/>
          </a:prstGeom>
          <a:solidFill>
            <a:schemeClr val="tx1">
              <a:lumMod val="95000"/>
              <a:lumOff val="5000"/>
            </a:schemeClr>
          </a:solidFill>
        </p:spPr>
        <p:txBody>
          <a:bodyPr wrap="none" rtlCol="0">
            <a:spAutoFit/>
          </a:bodyPr>
          <a:lstStyle/>
          <a:p>
            <a:r>
              <a:rPr lang="en-US" sz="1200" dirty="0" smtClean="0">
                <a:solidFill>
                  <a:schemeClr val="bg1"/>
                </a:solidFill>
              </a:rPr>
              <a:t>+18 </a:t>
            </a:r>
            <a:r>
              <a:rPr lang="en-US" sz="1200" dirty="0" err="1" smtClean="0">
                <a:solidFill>
                  <a:schemeClr val="bg1"/>
                </a:solidFill>
              </a:rPr>
              <a:t>deg</a:t>
            </a:r>
            <a:r>
              <a:rPr lang="en-US" sz="1200" dirty="0" smtClean="0">
                <a:solidFill>
                  <a:schemeClr val="bg1"/>
                </a:solidFill>
              </a:rPr>
              <a:t> C</a:t>
            </a:r>
            <a:endParaRPr lang="en-US" sz="1200" dirty="0">
              <a:solidFill>
                <a:schemeClr val="bg1"/>
              </a:solidFill>
            </a:endParaRPr>
          </a:p>
        </p:txBody>
      </p:sp>
      <p:cxnSp>
        <p:nvCxnSpPr>
          <p:cNvPr id="14" name="Straight Arrow Connector 13"/>
          <p:cNvCxnSpPr/>
          <p:nvPr/>
        </p:nvCxnSpPr>
        <p:spPr>
          <a:xfrm flipH="1" flipV="1">
            <a:off x="2206607" y="3810000"/>
            <a:ext cx="288826" cy="237782"/>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05581" y="3971582"/>
            <a:ext cx="800219" cy="276999"/>
          </a:xfrm>
          <a:prstGeom prst="rect">
            <a:avLst/>
          </a:prstGeom>
          <a:solidFill>
            <a:schemeClr val="tx1">
              <a:lumMod val="95000"/>
              <a:lumOff val="5000"/>
            </a:schemeClr>
          </a:solidFill>
        </p:spPr>
        <p:txBody>
          <a:bodyPr wrap="none" rtlCol="0">
            <a:spAutoFit/>
          </a:bodyPr>
          <a:lstStyle/>
          <a:p>
            <a:r>
              <a:rPr lang="en-US" sz="1200" dirty="0" smtClean="0">
                <a:solidFill>
                  <a:schemeClr val="bg1"/>
                </a:solidFill>
              </a:rPr>
              <a:t>+15 </a:t>
            </a:r>
            <a:r>
              <a:rPr lang="en-US" sz="1200" dirty="0" err="1" smtClean="0">
                <a:solidFill>
                  <a:schemeClr val="bg1"/>
                </a:solidFill>
              </a:rPr>
              <a:t>deg</a:t>
            </a:r>
            <a:r>
              <a:rPr lang="en-US" sz="1200" dirty="0" smtClean="0">
                <a:solidFill>
                  <a:schemeClr val="bg1"/>
                </a:solidFill>
              </a:rPr>
              <a:t> C</a:t>
            </a:r>
            <a:endParaRPr lang="en-US" sz="1200" dirty="0">
              <a:solidFill>
                <a:schemeClr val="bg1"/>
              </a:solidFill>
            </a:endParaRPr>
          </a:p>
        </p:txBody>
      </p:sp>
      <p:cxnSp>
        <p:nvCxnSpPr>
          <p:cNvPr id="16" name="Straight Arrow Connector 15"/>
          <p:cNvCxnSpPr/>
          <p:nvPr/>
        </p:nvCxnSpPr>
        <p:spPr>
          <a:xfrm flipH="1" flipV="1">
            <a:off x="7635974" y="3733800"/>
            <a:ext cx="288826" cy="237782"/>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54587" y="4047782"/>
            <a:ext cx="800219" cy="276999"/>
          </a:xfrm>
          <a:prstGeom prst="rect">
            <a:avLst/>
          </a:prstGeom>
          <a:solidFill>
            <a:schemeClr val="tx1">
              <a:lumMod val="95000"/>
              <a:lumOff val="5000"/>
            </a:schemeClr>
          </a:solidFill>
        </p:spPr>
        <p:txBody>
          <a:bodyPr wrap="none" rtlCol="0">
            <a:spAutoFit/>
          </a:bodyPr>
          <a:lstStyle/>
          <a:p>
            <a:r>
              <a:rPr lang="en-US" sz="1200" dirty="0" smtClean="0">
                <a:solidFill>
                  <a:schemeClr val="bg1"/>
                </a:solidFill>
              </a:rPr>
              <a:t>+18 </a:t>
            </a:r>
            <a:r>
              <a:rPr lang="en-US" sz="1200" dirty="0" err="1" smtClean="0">
                <a:solidFill>
                  <a:schemeClr val="bg1"/>
                </a:solidFill>
              </a:rPr>
              <a:t>deg</a:t>
            </a:r>
            <a:r>
              <a:rPr lang="en-US" sz="1200" dirty="0" smtClean="0">
                <a:solidFill>
                  <a:schemeClr val="bg1"/>
                </a:solidFill>
              </a:rPr>
              <a:t> C</a:t>
            </a:r>
            <a:endParaRPr lang="en-US" sz="1200" dirty="0">
              <a:solidFill>
                <a:schemeClr val="bg1"/>
              </a:solidFill>
            </a:endParaRPr>
          </a:p>
        </p:txBody>
      </p:sp>
      <p:cxnSp>
        <p:nvCxnSpPr>
          <p:cNvPr id="18" name="Straight Arrow Connector 17"/>
          <p:cNvCxnSpPr/>
          <p:nvPr/>
        </p:nvCxnSpPr>
        <p:spPr>
          <a:xfrm flipH="1" flipV="1">
            <a:off x="6242013" y="3810000"/>
            <a:ext cx="288826" cy="237782"/>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52475" y="5562600"/>
            <a:ext cx="8763000" cy="276999"/>
          </a:xfrm>
          <a:prstGeom prst="rect">
            <a:avLst/>
          </a:prstGeom>
        </p:spPr>
        <p:txBody>
          <a:bodyPr wrap="square">
            <a:spAutoFit/>
          </a:bodyPr>
          <a:lstStyle/>
          <a:p>
            <a:r>
              <a:rPr lang="en-US" sz="1200" dirty="0" smtClean="0">
                <a:hlinkClick r:id="rId4"/>
              </a:rPr>
              <a:t>Images courtesy NOAA: http</a:t>
            </a:r>
            <a:r>
              <a:rPr lang="en-US" sz="1200" dirty="0">
                <a:hlinkClick r:id="rId4"/>
              </a:rPr>
              <a:t>://</a:t>
            </a:r>
            <a:r>
              <a:rPr lang="en-US" sz="1200" dirty="0" smtClean="0">
                <a:hlinkClick r:id="rId4"/>
              </a:rPr>
              <a:t>mag.ncep.noaa.gov/NCOMAGWEB/appcontroller</a:t>
            </a:r>
            <a:r>
              <a:rPr lang="en-US" sz="1200" dirty="0" smtClean="0"/>
              <a:t> </a:t>
            </a:r>
            <a:endParaRPr lang="en-US" sz="1200" dirty="0"/>
          </a:p>
        </p:txBody>
      </p:sp>
    </p:spTree>
    <p:extLst>
      <p:ext uri="{BB962C8B-B14F-4D97-AF65-F5344CB8AC3E}">
        <p14:creationId xmlns:p14="http://schemas.microsoft.com/office/powerpoint/2010/main" val="12319282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10112" y="3244334"/>
            <a:ext cx="3776675" cy="369332"/>
          </a:xfrm>
          <a:prstGeom prst="rect">
            <a:avLst/>
          </a:prstGeom>
        </p:spPr>
        <p:txBody>
          <a:bodyPr wrap="none">
            <a:spAutoFit/>
          </a:bodyPr>
          <a:lstStyle/>
          <a:p>
            <a:r>
              <a:rPr lang="en-US" dirty="0">
                <a:hlinkClick r:id="rId2"/>
              </a:rPr>
              <a:t>http://www.spc.noaa.gov/exper/sref</a:t>
            </a:r>
            <a:r>
              <a:rPr lang="en-US" dirty="0" smtClean="0">
                <a:hlinkClick r:id="rId2"/>
              </a:rPr>
              <a:t>/</a:t>
            </a:r>
            <a:r>
              <a:rPr lang="en-US" dirty="0" smtClean="0"/>
              <a:t> </a:t>
            </a:r>
            <a:endParaRPr lang="en-US" dirty="0"/>
          </a:p>
        </p:txBody>
      </p:sp>
      <p:pic>
        <p:nvPicPr>
          <p:cNvPr id="3074" name="Picture 2" descr="http://www.spc.noaa.gov/exper/sref/gifs/latest/SREF_850MB-TEMP_MEAN_SD__f01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7011449" cy="525858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p:txBody>
          <a:bodyPr>
            <a:normAutofit/>
          </a:bodyPr>
          <a:lstStyle/>
          <a:p>
            <a:r>
              <a:rPr lang="en-US" sz="2800" dirty="0" smtClean="0"/>
              <a:t>850mb Temperature forecast: 5:00PM July 23, 2012</a:t>
            </a:r>
            <a:endParaRPr lang="en-US" sz="2800" dirty="0"/>
          </a:p>
        </p:txBody>
      </p:sp>
      <p:sp>
        <p:nvSpPr>
          <p:cNvPr id="7" name="TextBox 6"/>
          <p:cNvSpPr txBox="1"/>
          <p:nvPr/>
        </p:nvSpPr>
        <p:spPr>
          <a:xfrm>
            <a:off x="7086600" y="2828582"/>
            <a:ext cx="800219" cy="276999"/>
          </a:xfrm>
          <a:prstGeom prst="rect">
            <a:avLst/>
          </a:prstGeom>
          <a:solidFill>
            <a:schemeClr val="tx1">
              <a:lumMod val="95000"/>
              <a:lumOff val="5000"/>
            </a:schemeClr>
          </a:solidFill>
        </p:spPr>
        <p:txBody>
          <a:bodyPr wrap="none" rtlCol="0">
            <a:spAutoFit/>
          </a:bodyPr>
          <a:lstStyle/>
          <a:p>
            <a:r>
              <a:rPr lang="en-US" sz="1200" dirty="0" smtClean="0">
                <a:solidFill>
                  <a:schemeClr val="bg1"/>
                </a:solidFill>
              </a:rPr>
              <a:t>+16 </a:t>
            </a:r>
            <a:r>
              <a:rPr lang="en-US" sz="1200" dirty="0" err="1" smtClean="0">
                <a:solidFill>
                  <a:schemeClr val="bg1"/>
                </a:solidFill>
              </a:rPr>
              <a:t>deg</a:t>
            </a:r>
            <a:r>
              <a:rPr lang="en-US" sz="1200" dirty="0" smtClean="0">
                <a:solidFill>
                  <a:schemeClr val="bg1"/>
                </a:solidFill>
              </a:rPr>
              <a:t> C</a:t>
            </a:r>
            <a:endParaRPr lang="en-US" sz="1200" dirty="0">
              <a:solidFill>
                <a:schemeClr val="bg1"/>
              </a:solidFill>
            </a:endParaRPr>
          </a:p>
        </p:txBody>
      </p:sp>
      <p:cxnSp>
        <p:nvCxnSpPr>
          <p:cNvPr id="8" name="Straight Arrow Connector 7"/>
          <p:cNvCxnSpPr/>
          <p:nvPr/>
        </p:nvCxnSpPr>
        <p:spPr>
          <a:xfrm flipH="1" flipV="1">
            <a:off x="7216993" y="2590800"/>
            <a:ext cx="288826" cy="237782"/>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600530" y="5791200"/>
            <a:ext cx="3995837" cy="323165"/>
          </a:xfrm>
          <a:prstGeom prst="rect">
            <a:avLst/>
          </a:prstGeom>
          <a:solidFill>
            <a:schemeClr val="tx1">
              <a:lumMod val="95000"/>
              <a:lumOff val="5000"/>
            </a:schemeClr>
          </a:solidFill>
        </p:spPr>
        <p:txBody>
          <a:bodyPr wrap="none" rtlCol="0">
            <a:spAutoFit/>
          </a:bodyPr>
          <a:lstStyle/>
          <a:p>
            <a:r>
              <a:rPr lang="en-US" sz="1500" dirty="0" smtClean="0">
                <a:solidFill>
                  <a:schemeClr val="bg1"/>
                </a:solidFill>
              </a:rPr>
              <a:t>SREF Model Forecast: Mean 850mb Temperature</a:t>
            </a:r>
            <a:endParaRPr lang="en-US" sz="1500" dirty="0">
              <a:solidFill>
                <a:schemeClr val="bg1"/>
              </a:solidFill>
            </a:endParaRPr>
          </a:p>
        </p:txBody>
      </p:sp>
      <p:sp>
        <p:nvSpPr>
          <p:cNvPr id="10" name="Rectangle 9"/>
          <p:cNvSpPr/>
          <p:nvPr/>
        </p:nvSpPr>
        <p:spPr>
          <a:xfrm>
            <a:off x="5638800" y="6616958"/>
            <a:ext cx="2575000" cy="276999"/>
          </a:xfrm>
          <a:prstGeom prst="rect">
            <a:avLst/>
          </a:prstGeom>
        </p:spPr>
        <p:txBody>
          <a:bodyPr wrap="none">
            <a:spAutoFit/>
          </a:bodyPr>
          <a:lstStyle/>
          <a:p>
            <a:r>
              <a:rPr lang="en-US" sz="1200" dirty="0">
                <a:hlinkClick r:id="rId2"/>
              </a:rPr>
              <a:t>http://www.spc.noaa.gov/exper/sref</a:t>
            </a:r>
            <a:r>
              <a:rPr lang="en-US" sz="1200" dirty="0" smtClean="0">
                <a:hlinkClick r:id="rId2"/>
              </a:rPr>
              <a:t>/</a:t>
            </a:r>
            <a:r>
              <a:rPr lang="en-US" sz="1200" dirty="0" smtClean="0"/>
              <a:t> </a:t>
            </a:r>
            <a:endParaRPr lang="en-US" sz="1200" dirty="0"/>
          </a:p>
        </p:txBody>
      </p:sp>
    </p:spTree>
    <p:extLst>
      <p:ext uri="{BB962C8B-B14F-4D97-AF65-F5344CB8AC3E}">
        <p14:creationId xmlns:p14="http://schemas.microsoft.com/office/powerpoint/2010/main" val="33514341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Precipitation Forecasting</a:t>
            </a:r>
            <a:endParaRPr lang="en-US" dirty="0"/>
          </a:p>
        </p:txBody>
      </p:sp>
      <p:sp>
        <p:nvSpPr>
          <p:cNvPr id="3" name="Content Placeholder 2"/>
          <p:cNvSpPr>
            <a:spLocks noGrp="1"/>
          </p:cNvSpPr>
          <p:nvPr>
            <p:ph idx="1"/>
          </p:nvPr>
        </p:nvSpPr>
        <p:spPr/>
        <p:txBody>
          <a:bodyPr>
            <a:normAutofit/>
          </a:bodyPr>
          <a:lstStyle/>
          <a:p>
            <a:r>
              <a:rPr lang="en-US" dirty="0" smtClean="0"/>
              <a:t>Produce a precipitation forecast at Lyndon for:</a:t>
            </a:r>
          </a:p>
          <a:p>
            <a:pPr lvl="1"/>
            <a:r>
              <a:rPr lang="en-US" dirty="0" smtClean="0"/>
              <a:t>Probability (from 0 to 100%) of measurable precipitation through 2:00PM Tuesday</a:t>
            </a:r>
          </a:p>
          <a:p>
            <a:pPr lvl="1"/>
            <a:r>
              <a:rPr lang="en-US" dirty="0" smtClean="0"/>
              <a:t>Amount of precipitation (hundredths of an inch) of precipitation now through 2:00PM Tuesday</a:t>
            </a:r>
          </a:p>
        </p:txBody>
      </p:sp>
    </p:spTree>
    <p:extLst>
      <p:ext uri="{BB962C8B-B14F-4D97-AF65-F5344CB8AC3E}">
        <p14:creationId xmlns:p14="http://schemas.microsoft.com/office/powerpoint/2010/main" val="42387923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Precipitation Forecasting</a:t>
            </a:r>
            <a:endParaRPr lang="en-US" dirty="0"/>
          </a:p>
        </p:txBody>
      </p:sp>
      <p:sp>
        <p:nvSpPr>
          <p:cNvPr id="3" name="Content Placeholder 2"/>
          <p:cNvSpPr>
            <a:spLocks noGrp="1"/>
          </p:cNvSpPr>
          <p:nvPr>
            <p:ph idx="1"/>
          </p:nvPr>
        </p:nvSpPr>
        <p:spPr/>
        <p:txBody>
          <a:bodyPr>
            <a:normAutofit lnSpcReduction="10000"/>
          </a:bodyPr>
          <a:lstStyle/>
          <a:p>
            <a:r>
              <a:rPr lang="en-US" dirty="0" smtClean="0"/>
              <a:t>Rules of thumb: </a:t>
            </a:r>
          </a:p>
          <a:p>
            <a:pPr lvl="1"/>
            <a:r>
              <a:rPr lang="en-US" dirty="0" smtClean="0"/>
              <a:t>Ingredients-based approach is best, thinking about:</a:t>
            </a:r>
          </a:p>
          <a:p>
            <a:pPr lvl="2"/>
            <a:r>
              <a:rPr lang="en-US" dirty="0" smtClean="0"/>
              <a:t>Moisture availability (Has it been dry or wet?)</a:t>
            </a:r>
          </a:p>
          <a:p>
            <a:pPr lvl="2"/>
            <a:r>
              <a:rPr lang="en-US" dirty="0" smtClean="0"/>
              <a:t>Lift (Is there a large-scale weather system approaching?)</a:t>
            </a:r>
          </a:p>
          <a:p>
            <a:pPr lvl="2"/>
            <a:r>
              <a:rPr lang="en-US" dirty="0" smtClean="0"/>
              <a:t>Instability – How much potential or instability is present for deep updrafts/storms? </a:t>
            </a:r>
          </a:p>
          <a:p>
            <a:pPr lvl="1"/>
            <a:r>
              <a:rPr lang="en-US" dirty="0" smtClean="0"/>
              <a:t>Summer rainfall tends to be scattered and showery, and not widespread, implication -&gt; go lower on probabilities </a:t>
            </a:r>
          </a:p>
        </p:txBody>
      </p:sp>
    </p:spTree>
    <p:extLst>
      <p:ext uri="{BB962C8B-B14F-4D97-AF65-F5344CB8AC3E}">
        <p14:creationId xmlns:p14="http://schemas.microsoft.com/office/powerpoint/2010/main" val="129763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l="21780" t="7317" r="14001" b="40970"/>
          <a:stretch>
            <a:fillRect/>
          </a:stretch>
        </p:blipFill>
        <p:spPr bwMode="auto">
          <a:xfrm>
            <a:off x="1573213" y="914400"/>
            <a:ext cx="5286375" cy="5257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459" name="Text Box 3"/>
          <p:cNvSpPr txBox="1">
            <a:spLocks noChangeArrowheads="1"/>
          </p:cNvSpPr>
          <p:nvPr/>
        </p:nvSpPr>
        <p:spPr bwMode="auto">
          <a:xfrm>
            <a:off x="3200400" y="990600"/>
            <a:ext cx="11636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chemeClr val="bg1"/>
                </a:solidFill>
              </a:rPr>
              <a:t>Jay Peak 63” </a:t>
            </a:r>
          </a:p>
        </p:txBody>
      </p:sp>
      <p:sp>
        <p:nvSpPr>
          <p:cNvPr id="19460" name="Oval 4"/>
          <p:cNvSpPr>
            <a:spLocks noChangeArrowheads="1"/>
          </p:cNvSpPr>
          <p:nvPr/>
        </p:nvSpPr>
        <p:spPr bwMode="auto">
          <a:xfrm>
            <a:off x="3200400" y="1219200"/>
            <a:ext cx="228600" cy="228600"/>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1" name="Oval 5"/>
          <p:cNvSpPr>
            <a:spLocks noChangeArrowheads="1"/>
          </p:cNvSpPr>
          <p:nvPr/>
        </p:nvSpPr>
        <p:spPr bwMode="auto">
          <a:xfrm>
            <a:off x="2667000" y="2667000"/>
            <a:ext cx="228600" cy="228600"/>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2" name="Text Box 6"/>
          <p:cNvSpPr txBox="1">
            <a:spLocks noChangeArrowheads="1"/>
          </p:cNvSpPr>
          <p:nvPr/>
        </p:nvSpPr>
        <p:spPr bwMode="auto">
          <a:xfrm>
            <a:off x="2709863" y="2438400"/>
            <a:ext cx="14811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chemeClr val="bg1"/>
                </a:solidFill>
              </a:rPr>
              <a:t>Mt. Mansfield 79” </a:t>
            </a:r>
          </a:p>
        </p:txBody>
      </p:sp>
      <p:sp>
        <p:nvSpPr>
          <p:cNvPr id="19463" name="Oval 7"/>
          <p:cNvSpPr>
            <a:spLocks noChangeArrowheads="1"/>
          </p:cNvSpPr>
          <p:nvPr/>
        </p:nvSpPr>
        <p:spPr bwMode="auto">
          <a:xfrm>
            <a:off x="1752600" y="2819400"/>
            <a:ext cx="228600" cy="228600"/>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4" name="Text Box 8"/>
          <p:cNvSpPr txBox="1">
            <a:spLocks noChangeArrowheads="1"/>
          </p:cNvSpPr>
          <p:nvPr/>
        </p:nvSpPr>
        <p:spPr bwMode="auto">
          <a:xfrm>
            <a:off x="1752600" y="3001963"/>
            <a:ext cx="1244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chemeClr val="bg1"/>
                </a:solidFill>
              </a:rPr>
              <a:t>Burlington 36”</a:t>
            </a:r>
          </a:p>
        </p:txBody>
      </p:sp>
      <p:sp>
        <p:nvSpPr>
          <p:cNvPr id="19465" name="Oval 9"/>
          <p:cNvSpPr>
            <a:spLocks noChangeArrowheads="1"/>
          </p:cNvSpPr>
          <p:nvPr/>
        </p:nvSpPr>
        <p:spPr bwMode="auto">
          <a:xfrm>
            <a:off x="3276600" y="3657600"/>
            <a:ext cx="228600" cy="228600"/>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6" name="Text Box 10"/>
          <p:cNvSpPr txBox="1">
            <a:spLocks noChangeArrowheads="1"/>
          </p:cNvSpPr>
          <p:nvPr/>
        </p:nvSpPr>
        <p:spPr bwMode="auto">
          <a:xfrm>
            <a:off x="2895600" y="3886200"/>
            <a:ext cx="12430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chemeClr val="bg1"/>
                </a:solidFill>
              </a:rPr>
              <a:t>Montpelier 40”</a:t>
            </a:r>
          </a:p>
        </p:txBody>
      </p:sp>
      <p:sp>
        <p:nvSpPr>
          <p:cNvPr id="19467" name="Oval 11"/>
          <p:cNvSpPr>
            <a:spLocks noChangeArrowheads="1"/>
          </p:cNvSpPr>
          <p:nvPr/>
        </p:nvSpPr>
        <p:spPr bwMode="auto">
          <a:xfrm>
            <a:off x="3810000" y="2057400"/>
            <a:ext cx="228600" cy="228600"/>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8" name="Text Box 12"/>
          <p:cNvSpPr txBox="1">
            <a:spLocks noChangeArrowheads="1"/>
          </p:cNvSpPr>
          <p:nvPr/>
        </p:nvSpPr>
        <p:spPr bwMode="auto">
          <a:xfrm>
            <a:off x="3305175" y="1782763"/>
            <a:ext cx="13430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chemeClr val="bg1"/>
                </a:solidFill>
              </a:rPr>
              <a:t>East Albany 52”</a:t>
            </a:r>
          </a:p>
        </p:txBody>
      </p:sp>
      <p:sp>
        <p:nvSpPr>
          <p:cNvPr id="19469" name="Oval 13"/>
          <p:cNvSpPr>
            <a:spLocks noChangeArrowheads="1"/>
          </p:cNvSpPr>
          <p:nvPr/>
        </p:nvSpPr>
        <p:spPr bwMode="auto">
          <a:xfrm>
            <a:off x="4219575" y="3398838"/>
            <a:ext cx="228600" cy="228600"/>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0" name="Text Box 14"/>
          <p:cNvSpPr txBox="1">
            <a:spLocks noChangeArrowheads="1"/>
          </p:cNvSpPr>
          <p:nvPr/>
        </p:nvSpPr>
        <p:spPr bwMode="auto">
          <a:xfrm>
            <a:off x="4067175" y="3124200"/>
            <a:ext cx="14890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chemeClr val="bg1"/>
                </a:solidFill>
              </a:rPr>
              <a:t>St. Johnsbury 39”</a:t>
            </a:r>
          </a:p>
        </p:txBody>
      </p:sp>
      <p:sp>
        <p:nvSpPr>
          <p:cNvPr id="19471" name="Oval 15"/>
          <p:cNvSpPr>
            <a:spLocks noChangeArrowheads="1"/>
          </p:cNvSpPr>
          <p:nvPr/>
        </p:nvSpPr>
        <p:spPr bwMode="auto">
          <a:xfrm>
            <a:off x="3886200" y="1371600"/>
            <a:ext cx="228600" cy="228600"/>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2" name="Text Box 16"/>
          <p:cNvSpPr txBox="1">
            <a:spLocks noChangeArrowheads="1"/>
          </p:cNvSpPr>
          <p:nvPr/>
        </p:nvSpPr>
        <p:spPr bwMode="auto">
          <a:xfrm>
            <a:off x="4038600" y="1219200"/>
            <a:ext cx="10810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chemeClr val="bg1"/>
                </a:solidFill>
              </a:rPr>
              <a:t>Newport 41”</a:t>
            </a:r>
          </a:p>
        </p:txBody>
      </p:sp>
      <p:sp>
        <p:nvSpPr>
          <p:cNvPr id="19473" name="Oval 17"/>
          <p:cNvSpPr>
            <a:spLocks noChangeArrowheads="1"/>
          </p:cNvSpPr>
          <p:nvPr/>
        </p:nvSpPr>
        <p:spPr bwMode="auto">
          <a:xfrm>
            <a:off x="4648200" y="1828800"/>
            <a:ext cx="228600" cy="228600"/>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4" name="Text Box 18"/>
          <p:cNvSpPr txBox="1">
            <a:spLocks noChangeArrowheads="1"/>
          </p:cNvSpPr>
          <p:nvPr/>
        </p:nvSpPr>
        <p:spPr bwMode="auto">
          <a:xfrm>
            <a:off x="4800600" y="1676400"/>
            <a:ext cx="13382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chemeClr val="bg1"/>
                </a:solidFill>
              </a:rPr>
              <a:t>Island Pond 43”</a:t>
            </a:r>
          </a:p>
        </p:txBody>
      </p:sp>
      <p:sp>
        <p:nvSpPr>
          <p:cNvPr id="19475" name="Oval 19"/>
          <p:cNvSpPr>
            <a:spLocks noChangeArrowheads="1"/>
          </p:cNvSpPr>
          <p:nvPr/>
        </p:nvSpPr>
        <p:spPr bwMode="auto">
          <a:xfrm>
            <a:off x="5791200" y="3627438"/>
            <a:ext cx="228600" cy="228600"/>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6" name="Text Box 20"/>
          <p:cNvSpPr txBox="1">
            <a:spLocks noChangeArrowheads="1"/>
          </p:cNvSpPr>
          <p:nvPr/>
        </p:nvSpPr>
        <p:spPr bwMode="auto">
          <a:xfrm>
            <a:off x="5197475" y="3840163"/>
            <a:ext cx="1736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chemeClr val="bg1"/>
                </a:solidFill>
              </a:rPr>
              <a:t>Mt.  Washington 102”</a:t>
            </a:r>
          </a:p>
        </p:txBody>
      </p:sp>
      <p:sp>
        <p:nvSpPr>
          <p:cNvPr id="19477" name="Text Box 21"/>
          <p:cNvSpPr txBox="1">
            <a:spLocks noChangeArrowheads="1"/>
          </p:cNvSpPr>
          <p:nvPr/>
        </p:nvSpPr>
        <p:spPr bwMode="auto">
          <a:xfrm>
            <a:off x="685800" y="152400"/>
            <a:ext cx="76041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Average Annual Precipitation and Terrain</a:t>
            </a:r>
          </a:p>
        </p:txBody>
      </p:sp>
    </p:spTree>
    <p:extLst>
      <p:ext uri="{BB962C8B-B14F-4D97-AF65-F5344CB8AC3E}">
        <p14:creationId xmlns:p14="http://schemas.microsoft.com/office/powerpoint/2010/main" val="35311287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800" dirty="0" smtClean="0"/>
              <a:t>SREF Moisture: Precipitable Water: 2AM Tues July 24</a:t>
            </a:r>
            <a:endParaRPr lang="en-US" sz="2800" dirty="0"/>
          </a:p>
        </p:txBody>
      </p:sp>
      <p:pic>
        <p:nvPicPr>
          <p:cNvPr id="4098" name="Picture 2" descr="http://www.spc.noaa.gov/exper/sref/gifs/latest/SREF_pwat_mean_f02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7848600" cy="58864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14706" y="2123732"/>
            <a:ext cx="2139881" cy="461665"/>
          </a:xfrm>
          <a:prstGeom prst="rect">
            <a:avLst/>
          </a:prstGeom>
          <a:solidFill>
            <a:schemeClr val="tx1">
              <a:lumMod val="95000"/>
              <a:lumOff val="5000"/>
            </a:schemeClr>
          </a:solidFill>
        </p:spPr>
        <p:txBody>
          <a:bodyPr wrap="none" rtlCol="0">
            <a:spAutoFit/>
          </a:bodyPr>
          <a:lstStyle/>
          <a:p>
            <a:r>
              <a:rPr lang="en-US" sz="1200" dirty="0" smtClean="0">
                <a:solidFill>
                  <a:schemeClr val="bg1"/>
                </a:solidFill>
              </a:rPr>
              <a:t>Moisture Plume or </a:t>
            </a:r>
          </a:p>
          <a:p>
            <a:r>
              <a:rPr lang="en-US" sz="1200" dirty="0" smtClean="0">
                <a:solidFill>
                  <a:schemeClr val="bg1"/>
                </a:solidFill>
              </a:rPr>
              <a:t>Atmospheric River: 1.5 to 1.75”</a:t>
            </a:r>
            <a:endParaRPr lang="en-US" sz="1200" dirty="0">
              <a:solidFill>
                <a:schemeClr val="bg1"/>
              </a:solidFill>
            </a:endParaRPr>
          </a:p>
        </p:txBody>
      </p:sp>
      <p:cxnSp>
        <p:nvCxnSpPr>
          <p:cNvPr id="7" name="Straight Arrow Connector 6"/>
          <p:cNvCxnSpPr/>
          <p:nvPr/>
        </p:nvCxnSpPr>
        <p:spPr>
          <a:xfrm flipV="1">
            <a:off x="5867400" y="2133600"/>
            <a:ext cx="1295400" cy="220964"/>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6191250" y="1152525"/>
            <a:ext cx="1266531" cy="3952875"/>
          </a:xfrm>
          <a:custGeom>
            <a:avLst/>
            <a:gdLst>
              <a:gd name="connsiteX0" fmla="*/ 0 w 1266531"/>
              <a:gd name="connsiteY0" fmla="*/ 3952875 h 3952875"/>
              <a:gd name="connsiteX1" fmla="*/ 419100 w 1266531"/>
              <a:gd name="connsiteY1" fmla="*/ 2952750 h 3952875"/>
              <a:gd name="connsiteX2" fmla="*/ 971550 w 1266531"/>
              <a:gd name="connsiteY2" fmla="*/ 2228850 h 3952875"/>
              <a:gd name="connsiteX3" fmla="*/ 1257300 w 1266531"/>
              <a:gd name="connsiteY3" fmla="*/ 1828800 h 3952875"/>
              <a:gd name="connsiteX4" fmla="*/ 1152525 w 1266531"/>
              <a:gd name="connsiteY4" fmla="*/ 1085850 h 3952875"/>
              <a:gd name="connsiteX5" fmla="*/ 723900 w 1266531"/>
              <a:gd name="connsiteY5" fmla="*/ 381000 h 3952875"/>
              <a:gd name="connsiteX6" fmla="*/ 809625 w 1266531"/>
              <a:gd name="connsiteY6" fmla="*/ 0 h 395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531" h="3952875">
                <a:moveTo>
                  <a:pt x="0" y="3952875"/>
                </a:moveTo>
                <a:cubicBezTo>
                  <a:pt x="128587" y="3596481"/>
                  <a:pt x="257175" y="3240087"/>
                  <a:pt x="419100" y="2952750"/>
                </a:cubicBezTo>
                <a:cubicBezTo>
                  <a:pt x="581025" y="2665413"/>
                  <a:pt x="831850" y="2416175"/>
                  <a:pt x="971550" y="2228850"/>
                </a:cubicBezTo>
                <a:cubicBezTo>
                  <a:pt x="1111250" y="2041525"/>
                  <a:pt x="1227138" y="2019300"/>
                  <a:pt x="1257300" y="1828800"/>
                </a:cubicBezTo>
                <a:cubicBezTo>
                  <a:pt x="1287463" y="1638300"/>
                  <a:pt x="1241425" y="1327150"/>
                  <a:pt x="1152525" y="1085850"/>
                </a:cubicBezTo>
                <a:cubicBezTo>
                  <a:pt x="1063625" y="844550"/>
                  <a:pt x="781050" y="561975"/>
                  <a:pt x="723900" y="381000"/>
                </a:cubicBezTo>
                <a:cubicBezTo>
                  <a:pt x="666750" y="200025"/>
                  <a:pt x="738187" y="100012"/>
                  <a:pt x="809625" y="0"/>
                </a:cubicBezTo>
              </a:path>
            </a:pathLst>
          </a:custGeom>
          <a:noFill/>
          <a:ln w="38100">
            <a:solidFill>
              <a:srgbClr val="FF0000"/>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38800" y="6616958"/>
            <a:ext cx="2575000" cy="276999"/>
          </a:xfrm>
          <a:prstGeom prst="rect">
            <a:avLst/>
          </a:prstGeom>
        </p:spPr>
        <p:txBody>
          <a:bodyPr wrap="none">
            <a:spAutoFit/>
          </a:bodyPr>
          <a:lstStyle/>
          <a:p>
            <a:r>
              <a:rPr lang="en-US" sz="1200" dirty="0">
                <a:hlinkClick r:id="rId3"/>
              </a:rPr>
              <a:t>http://www.spc.noaa.gov/exper/sref</a:t>
            </a:r>
            <a:r>
              <a:rPr lang="en-US" sz="1200" dirty="0" smtClean="0">
                <a:hlinkClick r:id="rId3"/>
              </a:rPr>
              <a:t>/</a:t>
            </a:r>
            <a:r>
              <a:rPr lang="en-US" sz="1200" dirty="0" smtClean="0"/>
              <a:t> </a:t>
            </a:r>
            <a:endParaRPr lang="en-US" sz="1200" dirty="0"/>
          </a:p>
        </p:txBody>
      </p:sp>
    </p:spTree>
    <p:extLst>
      <p:ext uri="{BB962C8B-B14F-4D97-AF65-F5344CB8AC3E}">
        <p14:creationId xmlns:p14="http://schemas.microsoft.com/office/powerpoint/2010/main" val="3978740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1694077937"/>
              </p:ext>
            </p:extLst>
          </p:nvPr>
        </p:nvGraphicFramePr>
        <p:xfrm>
          <a:off x="276930" y="509764"/>
          <a:ext cx="8590139" cy="583847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238808" y="1002268"/>
            <a:ext cx="2857192" cy="369332"/>
          </a:xfrm>
          <a:prstGeom prst="rect">
            <a:avLst/>
          </a:prstGeom>
          <a:noFill/>
        </p:spPr>
        <p:txBody>
          <a:bodyPr wrap="none" rtlCol="0">
            <a:spAutoFit/>
          </a:bodyPr>
          <a:lstStyle/>
          <a:p>
            <a:r>
              <a:rPr lang="en-US" b="1" dirty="0"/>
              <a:t>V</a:t>
            </a:r>
            <a:r>
              <a:rPr lang="en-US" b="1" dirty="0" smtClean="0"/>
              <a:t>erified at St. </a:t>
            </a:r>
            <a:r>
              <a:rPr lang="en-US" b="1" dirty="0" err="1" smtClean="0"/>
              <a:t>Johnsbury</a:t>
            </a:r>
            <a:r>
              <a:rPr lang="en-US" b="1" dirty="0" smtClean="0"/>
              <a:t>, VT</a:t>
            </a:r>
            <a:endParaRPr lang="en-US" b="1" dirty="0"/>
          </a:p>
        </p:txBody>
      </p:sp>
      <p:sp>
        <p:nvSpPr>
          <p:cNvPr id="4" name="TextBox 3"/>
          <p:cNvSpPr txBox="1"/>
          <p:nvPr/>
        </p:nvSpPr>
        <p:spPr>
          <a:xfrm>
            <a:off x="5791200" y="1295400"/>
            <a:ext cx="3033716" cy="523220"/>
          </a:xfrm>
          <a:prstGeom prst="rect">
            <a:avLst/>
          </a:prstGeom>
          <a:solidFill>
            <a:schemeClr val="tx1">
              <a:lumMod val="95000"/>
              <a:lumOff val="5000"/>
            </a:schemeClr>
          </a:solidFill>
        </p:spPr>
        <p:txBody>
          <a:bodyPr wrap="none" rtlCol="0">
            <a:spAutoFit/>
          </a:bodyPr>
          <a:lstStyle/>
          <a:p>
            <a:r>
              <a:rPr lang="en-US" sz="1400" dirty="0" smtClean="0">
                <a:solidFill>
                  <a:schemeClr val="bg1"/>
                </a:solidFill>
              </a:rPr>
              <a:t>If the 5-day forecast was always within </a:t>
            </a:r>
          </a:p>
          <a:p>
            <a:r>
              <a:rPr lang="en-US" sz="1400" dirty="0" smtClean="0">
                <a:solidFill>
                  <a:schemeClr val="bg1"/>
                </a:solidFill>
              </a:rPr>
              <a:t>5 degrees, would this be skillful?</a:t>
            </a:r>
            <a:endParaRPr lang="en-US" sz="1400" dirty="0">
              <a:solidFill>
                <a:schemeClr val="bg1"/>
              </a:solidFill>
            </a:endParaRPr>
          </a:p>
        </p:txBody>
      </p:sp>
    </p:spTree>
    <p:extLst>
      <p:ext uri="{BB962C8B-B14F-4D97-AF65-F5344CB8AC3E}">
        <p14:creationId xmlns:p14="http://schemas.microsoft.com/office/powerpoint/2010/main" val="123098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400" dirty="0" smtClean="0"/>
              <a:t>Lift: SREF Sea-Level Pressure forecast: 2AM Tuesday July 24</a:t>
            </a:r>
            <a:endParaRPr lang="en-US" sz="2400" dirty="0"/>
          </a:p>
        </p:txBody>
      </p:sp>
      <p:pic>
        <p:nvPicPr>
          <p:cNvPr id="5122" name="Picture 2" descr="http://www.spc.noaa.gov/exper/sref/gifs/latest/SREF_PMSL_1000-500_THK_BLW_f02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90600"/>
            <a:ext cx="7061200" cy="5295900"/>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p:cNvSpPr/>
          <p:nvPr/>
        </p:nvSpPr>
        <p:spPr>
          <a:xfrm>
            <a:off x="5962650" y="1857375"/>
            <a:ext cx="843943" cy="1091133"/>
          </a:xfrm>
          <a:custGeom>
            <a:avLst/>
            <a:gdLst>
              <a:gd name="connsiteX0" fmla="*/ 838200 w 843943"/>
              <a:gd name="connsiteY0" fmla="*/ 0 h 1091133"/>
              <a:gd name="connsiteX1" fmla="*/ 762000 w 843943"/>
              <a:gd name="connsiteY1" fmla="*/ 400050 h 1091133"/>
              <a:gd name="connsiteX2" fmla="*/ 266700 w 843943"/>
              <a:gd name="connsiteY2" fmla="*/ 990600 h 1091133"/>
              <a:gd name="connsiteX3" fmla="*/ 0 w 843943"/>
              <a:gd name="connsiteY3" fmla="*/ 1085850 h 1091133"/>
            </a:gdLst>
            <a:ahLst/>
            <a:cxnLst>
              <a:cxn ang="0">
                <a:pos x="connsiteX0" y="connsiteY0"/>
              </a:cxn>
              <a:cxn ang="0">
                <a:pos x="connsiteX1" y="connsiteY1"/>
              </a:cxn>
              <a:cxn ang="0">
                <a:pos x="connsiteX2" y="connsiteY2"/>
              </a:cxn>
              <a:cxn ang="0">
                <a:pos x="connsiteX3" y="connsiteY3"/>
              </a:cxn>
            </a:cxnLst>
            <a:rect l="l" t="t" r="r" b="b"/>
            <a:pathLst>
              <a:path w="843943" h="1091133">
                <a:moveTo>
                  <a:pt x="838200" y="0"/>
                </a:moveTo>
                <a:cubicBezTo>
                  <a:pt x="847725" y="117475"/>
                  <a:pt x="857250" y="234950"/>
                  <a:pt x="762000" y="400050"/>
                </a:cubicBezTo>
                <a:cubicBezTo>
                  <a:pt x="666750" y="565150"/>
                  <a:pt x="393700" y="876300"/>
                  <a:pt x="266700" y="990600"/>
                </a:cubicBezTo>
                <a:cubicBezTo>
                  <a:pt x="139700" y="1104900"/>
                  <a:pt x="69850" y="1095375"/>
                  <a:pt x="0" y="1085850"/>
                </a:cubicBezTo>
              </a:path>
            </a:pathLst>
          </a:custGeom>
          <a:noFill/>
          <a:ln w="4445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971800" y="2172108"/>
            <a:ext cx="3290068" cy="461665"/>
          </a:xfrm>
          <a:prstGeom prst="rect">
            <a:avLst/>
          </a:prstGeom>
          <a:solidFill>
            <a:schemeClr val="tx1">
              <a:lumMod val="95000"/>
              <a:lumOff val="5000"/>
            </a:schemeClr>
          </a:solidFill>
        </p:spPr>
        <p:txBody>
          <a:bodyPr wrap="none" rtlCol="0">
            <a:spAutoFit/>
          </a:bodyPr>
          <a:lstStyle/>
          <a:p>
            <a:r>
              <a:rPr lang="en-US" sz="1200" dirty="0" smtClean="0">
                <a:solidFill>
                  <a:schemeClr val="bg1"/>
                </a:solidFill>
              </a:rPr>
              <a:t>Trough axis with cold front: can expect decent lift </a:t>
            </a:r>
          </a:p>
          <a:p>
            <a:r>
              <a:rPr lang="en-US" sz="1200" dirty="0" smtClean="0">
                <a:solidFill>
                  <a:schemeClr val="bg1"/>
                </a:solidFill>
              </a:rPr>
              <a:t>along and ahead of this feature.</a:t>
            </a:r>
            <a:endParaRPr lang="en-US" sz="1200" dirty="0">
              <a:solidFill>
                <a:schemeClr val="bg1"/>
              </a:solidFill>
            </a:endParaRPr>
          </a:p>
        </p:txBody>
      </p:sp>
      <p:cxnSp>
        <p:nvCxnSpPr>
          <p:cNvPr id="8" name="Straight Arrow Connector 7"/>
          <p:cNvCxnSpPr>
            <a:stCxn id="7" idx="3"/>
          </p:cNvCxnSpPr>
          <p:nvPr/>
        </p:nvCxnSpPr>
        <p:spPr>
          <a:xfrm flipV="1">
            <a:off x="6261868" y="2402940"/>
            <a:ext cx="367532" cy="1"/>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638800" y="6616958"/>
            <a:ext cx="2575000" cy="276999"/>
          </a:xfrm>
          <a:prstGeom prst="rect">
            <a:avLst/>
          </a:prstGeom>
        </p:spPr>
        <p:txBody>
          <a:bodyPr wrap="none">
            <a:spAutoFit/>
          </a:bodyPr>
          <a:lstStyle/>
          <a:p>
            <a:r>
              <a:rPr lang="en-US" sz="1200" dirty="0">
                <a:hlinkClick r:id="rId3"/>
              </a:rPr>
              <a:t>http://www.spc.noaa.gov/exper/sref</a:t>
            </a:r>
            <a:r>
              <a:rPr lang="en-US" sz="1200" dirty="0" smtClean="0">
                <a:hlinkClick r:id="rId3"/>
              </a:rPr>
              <a:t>/</a:t>
            </a:r>
            <a:r>
              <a:rPr lang="en-US" sz="1200" dirty="0" smtClean="0"/>
              <a:t> </a:t>
            </a:r>
            <a:endParaRPr lang="en-US" sz="1200" dirty="0"/>
          </a:p>
        </p:txBody>
      </p:sp>
    </p:spTree>
    <p:extLst>
      <p:ext uri="{BB962C8B-B14F-4D97-AF65-F5344CB8AC3E}">
        <p14:creationId xmlns:p14="http://schemas.microsoft.com/office/powerpoint/2010/main" val="3672553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dirty="0" smtClean="0"/>
              <a:t>Instability: SREF CAPE 2AM July 24</a:t>
            </a:r>
            <a:endParaRPr lang="en-US" sz="3200" dirty="0"/>
          </a:p>
        </p:txBody>
      </p:sp>
      <p:pic>
        <p:nvPicPr>
          <p:cNvPr id="6146" name="Picture 2" descr="http://www.spc.noaa.gov/exper/sref/gifs/latest/SREF_mlcape_MEDIAN_MXMN__f02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772400" cy="58293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71800" y="2172108"/>
            <a:ext cx="2390847" cy="461665"/>
          </a:xfrm>
          <a:prstGeom prst="rect">
            <a:avLst/>
          </a:prstGeom>
          <a:solidFill>
            <a:schemeClr val="tx1">
              <a:lumMod val="95000"/>
              <a:lumOff val="5000"/>
            </a:schemeClr>
          </a:solidFill>
        </p:spPr>
        <p:txBody>
          <a:bodyPr wrap="none" rtlCol="0">
            <a:spAutoFit/>
          </a:bodyPr>
          <a:lstStyle/>
          <a:p>
            <a:r>
              <a:rPr lang="en-US" sz="1200" dirty="0" smtClean="0">
                <a:solidFill>
                  <a:schemeClr val="bg1"/>
                </a:solidFill>
              </a:rPr>
              <a:t>CAPE 500 to 1000 J/Kg, a moderate</a:t>
            </a:r>
          </a:p>
          <a:p>
            <a:r>
              <a:rPr lang="en-US" sz="1200" dirty="0" smtClean="0">
                <a:solidFill>
                  <a:schemeClr val="bg1"/>
                </a:solidFill>
              </a:rPr>
              <a:t>amount for overnight…</a:t>
            </a:r>
            <a:endParaRPr lang="en-US" sz="1200" dirty="0">
              <a:solidFill>
                <a:schemeClr val="bg1"/>
              </a:solidFill>
            </a:endParaRPr>
          </a:p>
        </p:txBody>
      </p:sp>
      <p:cxnSp>
        <p:nvCxnSpPr>
          <p:cNvPr id="7" name="Straight Arrow Connector 6"/>
          <p:cNvCxnSpPr>
            <a:stCxn id="6" idx="3"/>
          </p:cNvCxnSpPr>
          <p:nvPr/>
        </p:nvCxnSpPr>
        <p:spPr>
          <a:xfrm flipV="1">
            <a:off x="5362647" y="2172108"/>
            <a:ext cx="1800153" cy="230833"/>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638800" y="6616958"/>
            <a:ext cx="2575000" cy="276999"/>
          </a:xfrm>
          <a:prstGeom prst="rect">
            <a:avLst/>
          </a:prstGeom>
        </p:spPr>
        <p:txBody>
          <a:bodyPr wrap="none">
            <a:spAutoFit/>
          </a:bodyPr>
          <a:lstStyle/>
          <a:p>
            <a:r>
              <a:rPr lang="en-US" sz="1200" dirty="0">
                <a:hlinkClick r:id="rId3"/>
              </a:rPr>
              <a:t>http://www.spc.noaa.gov/exper/sref</a:t>
            </a:r>
            <a:r>
              <a:rPr lang="en-US" sz="1200" dirty="0" smtClean="0">
                <a:hlinkClick r:id="rId3"/>
              </a:rPr>
              <a:t>/</a:t>
            </a:r>
            <a:r>
              <a:rPr lang="en-US" sz="1200" dirty="0" smtClean="0"/>
              <a:t> </a:t>
            </a:r>
            <a:endParaRPr lang="en-US" sz="1200" dirty="0"/>
          </a:p>
        </p:txBody>
      </p:sp>
    </p:spTree>
    <p:extLst>
      <p:ext uri="{BB962C8B-B14F-4D97-AF65-F5344CB8AC3E}">
        <p14:creationId xmlns:p14="http://schemas.microsoft.com/office/powerpoint/2010/main" val="12545142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t>SREF </a:t>
            </a:r>
            <a:r>
              <a:rPr lang="en-US" sz="3200" dirty="0" err="1" smtClean="0"/>
              <a:t>Precip</a:t>
            </a:r>
            <a:r>
              <a:rPr lang="en-US" sz="3200" dirty="0" smtClean="0"/>
              <a:t> Probability of 24-hr </a:t>
            </a:r>
            <a:r>
              <a:rPr lang="en-US" sz="3200" dirty="0" err="1" smtClean="0"/>
              <a:t>precip</a:t>
            </a:r>
            <a:r>
              <a:rPr lang="en-US" sz="3200" dirty="0" smtClean="0"/>
              <a:t> &gt;= 0.25” ending 2PM Tues July 24</a:t>
            </a:r>
            <a:endParaRPr lang="en-US" sz="3200" dirty="0"/>
          </a:p>
        </p:txBody>
      </p:sp>
      <p:pic>
        <p:nvPicPr>
          <p:cNvPr id="7170" name="Picture 2" descr="http://www.spc.noaa.gov/exper/sref/gifs/latest/SREF_prob_totpcpn_0.25_24hr__f03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62075"/>
            <a:ext cx="7010400" cy="5257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38800" y="6616958"/>
            <a:ext cx="2575000" cy="276999"/>
          </a:xfrm>
          <a:prstGeom prst="rect">
            <a:avLst/>
          </a:prstGeom>
        </p:spPr>
        <p:txBody>
          <a:bodyPr wrap="none">
            <a:spAutoFit/>
          </a:bodyPr>
          <a:lstStyle/>
          <a:p>
            <a:r>
              <a:rPr lang="en-US" sz="1200" dirty="0">
                <a:hlinkClick r:id="rId3"/>
              </a:rPr>
              <a:t>http://www.spc.noaa.gov/exper/sref</a:t>
            </a:r>
            <a:r>
              <a:rPr lang="en-US" sz="1200" dirty="0" smtClean="0">
                <a:hlinkClick r:id="rId3"/>
              </a:rPr>
              <a:t>/</a:t>
            </a:r>
            <a:r>
              <a:rPr lang="en-US" sz="1200" dirty="0" smtClean="0"/>
              <a:t> </a:t>
            </a:r>
            <a:endParaRPr lang="en-US" sz="1200" dirty="0"/>
          </a:p>
        </p:txBody>
      </p:sp>
    </p:spTree>
    <p:extLst>
      <p:ext uri="{BB962C8B-B14F-4D97-AF65-F5344CB8AC3E}">
        <p14:creationId xmlns:p14="http://schemas.microsoft.com/office/powerpoint/2010/main" val="14748415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a:t>SREF </a:t>
            </a:r>
            <a:r>
              <a:rPr lang="en-US" sz="3200" dirty="0" err="1"/>
              <a:t>Precip</a:t>
            </a:r>
            <a:r>
              <a:rPr lang="en-US" sz="3200" dirty="0"/>
              <a:t> Probability of 24-hr </a:t>
            </a:r>
            <a:r>
              <a:rPr lang="en-US" sz="3200" dirty="0" err="1"/>
              <a:t>precip</a:t>
            </a:r>
            <a:r>
              <a:rPr lang="en-US" sz="3200" dirty="0"/>
              <a:t> &gt;= 0.25” ending 2PM Tues July 24</a:t>
            </a:r>
          </a:p>
        </p:txBody>
      </p:sp>
      <p:pic>
        <p:nvPicPr>
          <p:cNvPr id="8194" name="Picture 2" descr="http://www.spc.noaa.gov/exper/sref/gifs/latest/SREF_prob_totpcpn_0.50_24hr__f03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655" y="1364932"/>
            <a:ext cx="6951345" cy="53406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638800" y="6616958"/>
            <a:ext cx="2575000" cy="276999"/>
          </a:xfrm>
          <a:prstGeom prst="rect">
            <a:avLst/>
          </a:prstGeom>
        </p:spPr>
        <p:txBody>
          <a:bodyPr wrap="none">
            <a:spAutoFit/>
          </a:bodyPr>
          <a:lstStyle/>
          <a:p>
            <a:r>
              <a:rPr lang="en-US" sz="1200" dirty="0">
                <a:hlinkClick r:id="rId3"/>
              </a:rPr>
              <a:t>http://www.spc.noaa.gov/exper/sref</a:t>
            </a:r>
            <a:r>
              <a:rPr lang="en-US" sz="1200" dirty="0" smtClean="0">
                <a:hlinkClick r:id="rId3"/>
              </a:rPr>
              <a:t>/</a:t>
            </a:r>
            <a:r>
              <a:rPr lang="en-US" sz="1200" dirty="0" smtClean="0"/>
              <a:t> </a:t>
            </a:r>
            <a:endParaRPr lang="en-US" sz="1200" dirty="0"/>
          </a:p>
        </p:txBody>
      </p:sp>
    </p:spTree>
    <p:extLst>
      <p:ext uri="{BB962C8B-B14F-4D97-AF65-F5344CB8AC3E}">
        <p14:creationId xmlns:p14="http://schemas.microsoft.com/office/powerpoint/2010/main" val="18128990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609600" y="1737479"/>
            <a:ext cx="7543800" cy="3139321"/>
          </a:xfrm>
          <a:prstGeom prst="rect">
            <a:avLst/>
          </a:prstGeom>
        </p:spPr>
        <p:txBody>
          <a:bodyPr wrap="square">
            <a:spAutoFit/>
          </a:bodyPr>
          <a:lstStyle/>
          <a:p>
            <a:r>
              <a:rPr lang="en-US" dirty="0"/>
              <a:t>“Modern Weather Prediction, Part I” </a:t>
            </a:r>
            <a:br>
              <a:rPr lang="en-US" dirty="0"/>
            </a:br>
            <a:r>
              <a:rPr lang="en-US" dirty="0"/>
              <a:t>Yes, it's true...when meteorologists err, they still keep their job. Forecast errors, however, have declined notably with advances in technology and our increased understanding of the atmosphere.  In fact, some predictive techniques show skill two to three weeks ahead. This module will present information on how modern meteorologists interpret weather forecasting models and observations to construct weather forecasts. Participants will make their own short-term (1 day) forecasts in a forecast contest framework, after producing their own analysis by hand, and interpreting weather forecast models. How one may implement a weather forecast contest and its scientific process into the classroom will be discussed.  </a:t>
            </a:r>
          </a:p>
        </p:txBody>
      </p:sp>
    </p:spTree>
    <p:extLst>
      <p:ext uri="{BB962C8B-B14F-4D97-AF65-F5344CB8AC3E}">
        <p14:creationId xmlns:p14="http://schemas.microsoft.com/office/powerpoint/2010/main" val="2292323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photos-b.xx.fbcdn.net/hphotos-ash3/532246_358563784215529_157142548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
            <a:ext cx="7620000" cy="56673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62200" y="685800"/>
            <a:ext cx="4064382" cy="307777"/>
          </a:xfrm>
          <a:prstGeom prst="rect">
            <a:avLst/>
          </a:prstGeom>
          <a:solidFill>
            <a:schemeClr val="tx1">
              <a:lumMod val="95000"/>
              <a:lumOff val="5000"/>
            </a:schemeClr>
          </a:solidFill>
        </p:spPr>
        <p:txBody>
          <a:bodyPr wrap="none" rtlCol="0">
            <a:spAutoFit/>
          </a:bodyPr>
          <a:lstStyle/>
          <a:p>
            <a:r>
              <a:rPr lang="en-US" sz="1400" dirty="0" smtClean="0">
                <a:solidFill>
                  <a:schemeClr val="bg1"/>
                </a:solidFill>
              </a:rPr>
              <a:t>Precipitation…a trickier beast to accurately forecast…</a:t>
            </a:r>
            <a:endParaRPr lang="en-US" sz="1400" dirty="0">
              <a:solidFill>
                <a:schemeClr val="bg1"/>
              </a:solidFill>
            </a:endParaRPr>
          </a:p>
        </p:txBody>
      </p:sp>
    </p:spTree>
    <p:extLst>
      <p:ext uri="{BB962C8B-B14F-4D97-AF65-F5344CB8AC3E}">
        <p14:creationId xmlns:p14="http://schemas.microsoft.com/office/powerpoint/2010/main" val="324951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717" y="304800"/>
            <a:ext cx="6796216" cy="5029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14425" y="5334000"/>
            <a:ext cx="6400800" cy="646331"/>
          </a:xfrm>
          <a:prstGeom prst="rect">
            <a:avLst/>
          </a:prstGeom>
        </p:spPr>
        <p:txBody>
          <a:bodyPr wrap="square">
            <a:spAutoFit/>
          </a:bodyPr>
          <a:lstStyle/>
          <a:p>
            <a:r>
              <a:rPr lang="en-US" b="1" dirty="0" smtClean="0"/>
              <a:t>Computer </a:t>
            </a:r>
            <a:r>
              <a:rPr lang="en-US" b="1" dirty="0"/>
              <a:t>power and time </a:t>
            </a:r>
            <a:r>
              <a:rPr lang="en-US" b="1" dirty="0" err="1"/>
              <a:t>vs</a:t>
            </a:r>
            <a:r>
              <a:rPr lang="en-US" b="1" dirty="0"/>
              <a:t> model accuracy as defined by </a:t>
            </a:r>
            <a:r>
              <a:rPr lang="en-US" b="1" dirty="0" smtClean="0"/>
              <a:t>the S1 </a:t>
            </a:r>
            <a:r>
              <a:rPr lang="en-US" b="1" dirty="0"/>
              <a:t>score of 36- and 72-h NCEP 500-mb forecasts</a:t>
            </a:r>
            <a:r>
              <a:rPr lang="en-US" b="1" dirty="0" smtClean="0"/>
              <a:t>. </a:t>
            </a:r>
            <a:endParaRPr lang="en-US" dirty="0"/>
          </a:p>
        </p:txBody>
      </p:sp>
      <p:sp>
        <p:nvSpPr>
          <p:cNvPr id="3" name="TextBox 2"/>
          <p:cNvSpPr txBox="1"/>
          <p:nvPr/>
        </p:nvSpPr>
        <p:spPr>
          <a:xfrm>
            <a:off x="6491284" y="3429000"/>
            <a:ext cx="2443298" cy="646331"/>
          </a:xfrm>
          <a:prstGeom prst="rect">
            <a:avLst/>
          </a:prstGeom>
          <a:solidFill>
            <a:schemeClr val="tx1">
              <a:lumMod val="95000"/>
              <a:lumOff val="5000"/>
            </a:schemeClr>
          </a:solidFill>
        </p:spPr>
        <p:txBody>
          <a:bodyPr wrap="none" rtlCol="0">
            <a:spAutoFit/>
          </a:bodyPr>
          <a:lstStyle/>
          <a:p>
            <a:r>
              <a:rPr lang="en-US" dirty="0" smtClean="0">
                <a:solidFill>
                  <a:schemeClr val="bg1"/>
                </a:solidFill>
              </a:rPr>
              <a:t>Skillful forecasts extend </a:t>
            </a:r>
          </a:p>
          <a:p>
            <a:r>
              <a:rPr lang="en-US" dirty="0" smtClean="0">
                <a:solidFill>
                  <a:schemeClr val="bg1"/>
                </a:solidFill>
              </a:rPr>
              <a:t>out to at least 3 days </a:t>
            </a:r>
            <a:endParaRPr lang="en-US" dirty="0">
              <a:solidFill>
                <a:schemeClr val="bg1"/>
              </a:solidFill>
            </a:endParaRPr>
          </a:p>
        </p:txBody>
      </p:sp>
      <p:cxnSp>
        <p:nvCxnSpPr>
          <p:cNvPr id="5" name="Straight Arrow Connector 4"/>
          <p:cNvCxnSpPr>
            <a:stCxn id="3" idx="0"/>
          </p:cNvCxnSpPr>
          <p:nvPr/>
        </p:nvCxnSpPr>
        <p:spPr>
          <a:xfrm flipH="1" flipV="1">
            <a:off x="7515225" y="2590800"/>
            <a:ext cx="197708" cy="838200"/>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119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265" y="649844"/>
            <a:ext cx="5846135" cy="415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43000" y="4800600"/>
            <a:ext cx="6553200" cy="923330"/>
          </a:xfrm>
          <a:prstGeom prst="rect">
            <a:avLst/>
          </a:prstGeom>
        </p:spPr>
        <p:txBody>
          <a:bodyPr wrap="square">
            <a:spAutoFit/>
          </a:bodyPr>
          <a:lstStyle/>
          <a:p>
            <a:r>
              <a:rPr lang="en-US" b="1" dirty="0"/>
              <a:t>Fred Shuman (left) and </a:t>
            </a:r>
            <a:r>
              <a:rPr lang="en-US" b="1" dirty="0" err="1"/>
              <a:t>Otha</a:t>
            </a:r>
            <a:r>
              <a:rPr lang="en-US" b="1" dirty="0"/>
              <a:t> Fuller circa 1955 at the IBM 701. The </a:t>
            </a:r>
            <a:r>
              <a:rPr lang="en-US" b="1" dirty="0" smtClean="0"/>
              <a:t>701 was </a:t>
            </a:r>
            <a:r>
              <a:rPr lang="en-US" b="1" dirty="0"/>
              <a:t>the first computer used by the JNWPU to produce </a:t>
            </a:r>
            <a:r>
              <a:rPr lang="en-US" b="1" dirty="0" smtClean="0"/>
              <a:t>operational numerical </a:t>
            </a:r>
            <a:r>
              <a:rPr lang="en-US" b="1" dirty="0"/>
              <a:t>weather prediction.</a:t>
            </a:r>
            <a:endParaRPr lang="en-US" dirty="0"/>
          </a:p>
        </p:txBody>
      </p:sp>
      <p:sp>
        <p:nvSpPr>
          <p:cNvPr id="3" name="Rectangle 2"/>
          <p:cNvSpPr/>
          <p:nvPr/>
        </p:nvSpPr>
        <p:spPr>
          <a:xfrm>
            <a:off x="990600" y="6200001"/>
            <a:ext cx="6553200" cy="276999"/>
          </a:xfrm>
          <a:prstGeom prst="rect">
            <a:avLst/>
          </a:prstGeom>
        </p:spPr>
        <p:txBody>
          <a:bodyPr wrap="square">
            <a:spAutoFit/>
          </a:bodyPr>
          <a:lstStyle/>
          <a:p>
            <a:r>
              <a:rPr lang="en-US" sz="1200" dirty="0" smtClean="0">
                <a:hlinkClick r:id="rId3"/>
              </a:rPr>
              <a:t>http</a:t>
            </a:r>
            <a:r>
              <a:rPr lang="en-US" sz="1200" dirty="0">
                <a:hlinkClick r:id="rId3"/>
              </a:rPr>
              <a:t>://</a:t>
            </a:r>
            <a:r>
              <a:rPr lang="en-US" sz="1200" dirty="0" smtClean="0">
                <a:hlinkClick r:id="rId3"/>
              </a:rPr>
              <a:t>journals.ametsoc.org/doi/pdf/10.1175/BAMS-88-5-639</a:t>
            </a:r>
            <a:r>
              <a:rPr lang="en-US" sz="1200" dirty="0" smtClean="0"/>
              <a:t> </a:t>
            </a:r>
            <a:endParaRPr lang="en-US" sz="1200" dirty="0"/>
          </a:p>
        </p:txBody>
      </p:sp>
      <p:sp>
        <p:nvSpPr>
          <p:cNvPr id="4" name="TextBox 3"/>
          <p:cNvSpPr txBox="1"/>
          <p:nvPr/>
        </p:nvSpPr>
        <p:spPr>
          <a:xfrm>
            <a:off x="990600" y="5971401"/>
            <a:ext cx="3696140" cy="276999"/>
          </a:xfrm>
          <a:prstGeom prst="rect">
            <a:avLst/>
          </a:prstGeom>
          <a:noFill/>
        </p:spPr>
        <p:txBody>
          <a:bodyPr wrap="none" rtlCol="0">
            <a:spAutoFit/>
          </a:bodyPr>
          <a:lstStyle/>
          <a:p>
            <a:r>
              <a:rPr lang="en-US" sz="1200" dirty="0" smtClean="0"/>
              <a:t>Harper et al. 2007: 50</a:t>
            </a:r>
            <a:r>
              <a:rPr lang="en-US" sz="1200" baseline="30000" dirty="0" smtClean="0"/>
              <a:t>th</a:t>
            </a:r>
            <a:r>
              <a:rPr lang="en-US" sz="1200" dirty="0" smtClean="0"/>
              <a:t> Anniversary of Operational NWP</a:t>
            </a:r>
            <a:endParaRPr lang="en-US" sz="1200" dirty="0"/>
          </a:p>
        </p:txBody>
      </p:sp>
      <p:sp>
        <p:nvSpPr>
          <p:cNvPr id="5" name="Rectangle 4"/>
          <p:cNvSpPr/>
          <p:nvPr/>
        </p:nvSpPr>
        <p:spPr>
          <a:xfrm>
            <a:off x="1016596" y="6477000"/>
            <a:ext cx="2458750" cy="276999"/>
          </a:xfrm>
          <a:prstGeom prst="rect">
            <a:avLst/>
          </a:prstGeom>
        </p:spPr>
        <p:txBody>
          <a:bodyPr wrap="none">
            <a:spAutoFit/>
          </a:bodyPr>
          <a:lstStyle/>
          <a:p>
            <a:r>
              <a:rPr lang="en-US" sz="1200" dirty="0">
                <a:hlinkClick r:id="rId4"/>
              </a:rPr>
              <a:t>http://www.ncep.noaa.gov/nwp50</a:t>
            </a:r>
            <a:r>
              <a:rPr lang="en-US" sz="1200" dirty="0" smtClean="0">
                <a:hlinkClick r:id="rId4"/>
              </a:rPr>
              <a:t>/</a:t>
            </a:r>
            <a:r>
              <a:rPr lang="en-US" sz="1200" dirty="0" smtClean="0"/>
              <a:t> </a:t>
            </a:r>
            <a:endParaRPr lang="en-US" sz="1200" dirty="0"/>
          </a:p>
        </p:txBody>
      </p:sp>
      <p:sp>
        <p:nvSpPr>
          <p:cNvPr id="6" name="Rectangular Callout 5"/>
          <p:cNvSpPr/>
          <p:nvPr/>
        </p:nvSpPr>
        <p:spPr>
          <a:xfrm>
            <a:off x="2454892" y="33528"/>
            <a:ext cx="1431308" cy="804672"/>
          </a:xfrm>
          <a:prstGeom prst="wedgeRectCallou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Did you want that coffee with sugar?</a:t>
            </a:r>
            <a:endParaRPr lang="en-US" sz="1400" dirty="0"/>
          </a:p>
        </p:txBody>
      </p:sp>
      <p:sp>
        <p:nvSpPr>
          <p:cNvPr id="9" name="Rectangular Callout 8"/>
          <p:cNvSpPr/>
          <p:nvPr/>
        </p:nvSpPr>
        <p:spPr>
          <a:xfrm>
            <a:off x="5257800" y="1447800"/>
            <a:ext cx="1752600" cy="957072"/>
          </a:xfrm>
          <a:prstGeom prst="wedgeRectCallou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No thanks, but you might want to get me a book while this model runs…</a:t>
            </a:r>
            <a:endParaRPr lang="en-US" sz="1400" dirty="0"/>
          </a:p>
        </p:txBody>
      </p:sp>
    </p:spTree>
    <p:extLst>
      <p:ext uri="{BB962C8B-B14F-4D97-AF65-F5344CB8AC3E}">
        <p14:creationId xmlns:p14="http://schemas.microsoft.com/office/powerpoint/2010/main" val="335085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July 17 Severe Storms: Forecasts and Verification</a:t>
            </a:r>
            <a:endParaRPr lang="en-US" dirty="0"/>
          </a:p>
        </p:txBody>
      </p:sp>
    </p:spTree>
    <p:extLst>
      <p:ext uri="{BB962C8B-B14F-4D97-AF65-F5344CB8AC3E}">
        <p14:creationId xmlns:p14="http://schemas.microsoft.com/office/powerpoint/2010/main" val="1404122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Cold Frontal Position and Severe Reports</a:t>
            </a:r>
            <a:endParaRPr lang="en-US" dirty="0"/>
          </a:p>
        </p:txBody>
      </p:sp>
    </p:spTree>
    <p:extLst>
      <p:ext uri="{BB962C8B-B14F-4D97-AF65-F5344CB8AC3E}">
        <p14:creationId xmlns:p14="http://schemas.microsoft.com/office/powerpoint/2010/main" val="4268502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TotalTime>
  <Words>1417</Words>
  <Application>Microsoft Office PowerPoint</Application>
  <PresentationFormat>On-screen Show (4:3)</PresentationFormat>
  <Paragraphs>159</Paragraphs>
  <Slides>44</Slides>
  <Notes>1</Notes>
  <HiddenSlides>1</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47" baseType="lpstr">
      <vt:lpstr>Office Theme</vt:lpstr>
      <vt:lpstr>Default Design</vt:lpstr>
      <vt:lpstr>Chart</vt:lpstr>
      <vt:lpstr>Modern Weather Prediction</vt:lpstr>
      <vt:lpstr>PowerPoint Presentation</vt:lpstr>
      <vt:lpstr>PowerPoint Presentation</vt:lpstr>
      <vt:lpstr>PowerPoint Presentation</vt:lpstr>
      <vt:lpstr>PowerPoint Presentation</vt:lpstr>
      <vt:lpstr>PowerPoint Presentation</vt:lpstr>
      <vt:lpstr>PowerPoint Presentation</vt:lpstr>
      <vt:lpstr>July 17 Severe Storms: Forecasts and Verification</vt:lpstr>
      <vt:lpstr>Cold Frontal Position and Severe Reports</vt:lpstr>
      <vt:lpstr>PowerPoint Presentation</vt:lpstr>
      <vt:lpstr>PowerPoint Presentation</vt:lpstr>
      <vt:lpstr>PowerPoint Presentation</vt:lpstr>
      <vt:lpstr>PowerPoint Presentation</vt:lpstr>
      <vt:lpstr>SREF Model Forecasts</vt:lpstr>
      <vt:lpstr>PowerPoint Presentation</vt:lpstr>
      <vt:lpstr>PowerPoint Presentation</vt:lpstr>
      <vt:lpstr>PowerPoint Presentation</vt:lpstr>
      <vt:lpstr>PowerPoint Presentation</vt:lpstr>
      <vt:lpstr>PowerPoint Presentation</vt:lpstr>
      <vt:lpstr>PowerPoint Presentation</vt:lpstr>
      <vt:lpstr>Precipitation</vt:lpstr>
      <vt:lpstr>PowerPoint Presentation</vt:lpstr>
      <vt:lpstr>Temperature</vt:lpstr>
      <vt:lpstr>PowerPoint Presentation</vt:lpstr>
      <vt:lpstr>PowerPoint Presentation</vt:lpstr>
      <vt:lpstr>PowerPoint Presentation</vt:lpstr>
      <vt:lpstr>Activity</vt:lpstr>
      <vt:lpstr>Analysis</vt:lpstr>
      <vt:lpstr>PowerPoint Presentation</vt:lpstr>
      <vt:lpstr>Forecasting Words of advice</vt:lpstr>
      <vt:lpstr>Temperature Forecasting</vt:lpstr>
      <vt:lpstr>Temperature Forecasting</vt:lpstr>
      <vt:lpstr>PowerPoint Presentation</vt:lpstr>
      <vt:lpstr>850mb Temperature forecast: 5:00PM July 23, 2012</vt:lpstr>
      <vt:lpstr>850mb Temperature forecast: 5:00PM July 23, 2012</vt:lpstr>
      <vt:lpstr>Precipitation Forecasting</vt:lpstr>
      <vt:lpstr>Precipitation Forecasting</vt:lpstr>
      <vt:lpstr>PowerPoint Presentation</vt:lpstr>
      <vt:lpstr>SREF Moisture: Precipitable Water: 2AM Tues July 24</vt:lpstr>
      <vt:lpstr>Lift: SREF Sea-Level Pressure forecast: 2AM Tuesday July 24</vt:lpstr>
      <vt:lpstr>Instability: SREF CAPE 2AM July 24</vt:lpstr>
      <vt:lpstr>SREF Precip Probability of 24-hr precip &gt;= 0.25” ending 2PM Tues July 24</vt:lpstr>
      <vt:lpstr>SREF Precip Probability of 24-hr precip &gt;= 0.25” ending 2PM Tues July 24</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Weather Prediction</dc:title>
  <dc:creator>Shafer, Jason C @ LSC</dc:creator>
  <cp:lastModifiedBy>Dupigny-Giroux, Lesley-Ann</cp:lastModifiedBy>
  <cp:revision>37</cp:revision>
  <dcterms:created xsi:type="dcterms:W3CDTF">2006-08-16T00:00:00Z</dcterms:created>
  <dcterms:modified xsi:type="dcterms:W3CDTF">2012-07-24T17:53:47Z</dcterms:modified>
</cp:coreProperties>
</file>