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9" r:id="rId4"/>
    <p:sldId id="260" r:id="rId5"/>
    <p:sldId id="270" r:id="rId6"/>
    <p:sldId id="271" r:id="rId7"/>
    <p:sldId id="275" r:id="rId8"/>
    <p:sldId id="276" r:id="rId9"/>
    <p:sldId id="280" r:id="rId10"/>
    <p:sldId id="273" r:id="rId11"/>
    <p:sldId id="282" r:id="rId12"/>
    <p:sldId id="283" r:id="rId13"/>
    <p:sldId id="286" r:id="rId14"/>
    <p:sldId id="289" r:id="rId15"/>
    <p:sldId id="287" r:id="rId16"/>
    <p:sldId id="291" r:id="rId17"/>
    <p:sldId id="266" r:id="rId18"/>
    <p:sldId id="290" r:id="rId19"/>
    <p:sldId id="274" r:id="rId20"/>
    <p:sldId id="307" r:id="rId21"/>
    <p:sldId id="303" r:id="rId22"/>
    <p:sldId id="292" r:id="rId23"/>
    <p:sldId id="305" r:id="rId24"/>
    <p:sldId id="295" r:id="rId25"/>
    <p:sldId id="304" r:id="rId26"/>
    <p:sldId id="296" r:id="rId27"/>
    <p:sldId id="297" r:id="rId28"/>
    <p:sldId id="306" r:id="rId29"/>
    <p:sldId id="298" r:id="rId30"/>
    <p:sldId id="299" r:id="rId31"/>
    <p:sldId id="300" r:id="rId32"/>
    <p:sldId id="301" r:id="rId33"/>
    <p:sldId id="302" r:id="rId34"/>
    <p:sldId id="272" r:id="rId35"/>
    <p:sldId id="263" r:id="rId36"/>
    <p:sldId id="277" r:id="rId37"/>
    <p:sldId id="281" r:id="rId38"/>
    <p:sldId id="278" r:id="rId39"/>
    <p:sldId id="279" r:id="rId40"/>
    <p:sldId id="267" r:id="rId41"/>
    <p:sldId id="269" r:id="rId42"/>
    <p:sldId id="308" r:id="rId43"/>
    <p:sldId id="318" r:id="rId44"/>
    <p:sldId id="319" r:id="rId45"/>
    <p:sldId id="309" r:id="rId46"/>
    <p:sldId id="311" r:id="rId47"/>
    <p:sldId id="310" r:id="rId48"/>
    <p:sldId id="312" r:id="rId49"/>
    <p:sldId id="317" r:id="rId50"/>
    <p:sldId id="315" r:id="rId51"/>
    <p:sldId id="31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s07070\Desktop\Classes\SWAC.PROJECT\winter.2012.module\seasonal.stats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s07070\Desktop\Classes\SWAC.PROJECT\winter.2012.module\seasonal.stats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s07070\Desktop\VIAM\sphear.presentation\dat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s07070\Desktop\Classes\SWAC.PROJECT\winter.2012.module\seasonal.stats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s07070\Desktop\Classes\SWAC.PROJECT\winter.2012.module\seasonal.stats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s07070\Desktop\Classes\SWAC.PROJECT\winter.2012.module\seasonal.stats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s07070\Desktop\Classes\SWAC.PROJECT\winter.2012.module\seasonal.stats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s07070\Desktop\Classes\SWAC.PROJECT\winter.2012.module\seasonal.stats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s07070\Desktop\Classes\SWAC.PROJECT\winter.2012.module\seasonal.stats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s07070\Desktop\Classes\SWAC.PROJECT\winter.2012.module\seasonal.stat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btv.snow!$C$2:$C$70</c:f>
              <c:strCache>
                <c:ptCount val="69"/>
                <c:pt idx="0">
                  <c:v>1943-1944</c:v>
                </c:pt>
                <c:pt idx="1">
                  <c:v>1944-1945</c:v>
                </c:pt>
                <c:pt idx="2">
                  <c:v>1945-1946</c:v>
                </c:pt>
                <c:pt idx="3">
                  <c:v>1946-1947</c:v>
                </c:pt>
                <c:pt idx="4">
                  <c:v>1947-1948</c:v>
                </c:pt>
                <c:pt idx="5">
                  <c:v>1948-1949</c:v>
                </c:pt>
                <c:pt idx="6">
                  <c:v>1949-1950</c:v>
                </c:pt>
                <c:pt idx="7">
                  <c:v>1950-1951</c:v>
                </c:pt>
                <c:pt idx="8">
                  <c:v>1951-1952</c:v>
                </c:pt>
                <c:pt idx="9">
                  <c:v>1952-1953</c:v>
                </c:pt>
                <c:pt idx="10">
                  <c:v>1953-1954</c:v>
                </c:pt>
                <c:pt idx="11">
                  <c:v>1954-1955</c:v>
                </c:pt>
                <c:pt idx="12">
                  <c:v>1955-1956</c:v>
                </c:pt>
                <c:pt idx="13">
                  <c:v>1956-1957</c:v>
                </c:pt>
                <c:pt idx="14">
                  <c:v>1957-1958</c:v>
                </c:pt>
                <c:pt idx="15">
                  <c:v>1958-1959</c:v>
                </c:pt>
                <c:pt idx="16">
                  <c:v>1959-1960</c:v>
                </c:pt>
                <c:pt idx="17">
                  <c:v>1960-1961</c:v>
                </c:pt>
                <c:pt idx="18">
                  <c:v>1961-1962</c:v>
                </c:pt>
                <c:pt idx="19">
                  <c:v>1962-1963</c:v>
                </c:pt>
                <c:pt idx="20">
                  <c:v>1963-1964</c:v>
                </c:pt>
                <c:pt idx="21">
                  <c:v>1964-1965</c:v>
                </c:pt>
                <c:pt idx="22">
                  <c:v>1965-1966</c:v>
                </c:pt>
                <c:pt idx="23">
                  <c:v>1966-1967</c:v>
                </c:pt>
                <c:pt idx="24">
                  <c:v>1967-1968</c:v>
                </c:pt>
                <c:pt idx="25">
                  <c:v>1968-1969</c:v>
                </c:pt>
                <c:pt idx="26">
                  <c:v>1969-1970</c:v>
                </c:pt>
                <c:pt idx="27">
                  <c:v>1970-1971</c:v>
                </c:pt>
                <c:pt idx="28">
                  <c:v>1971-1972</c:v>
                </c:pt>
                <c:pt idx="29">
                  <c:v>1972-1973</c:v>
                </c:pt>
                <c:pt idx="30">
                  <c:v>1973-1974</c:v>
                </c:pt>
                <c:pt idx="31">
                  <c:v>1974-1975</c:v>
                </c:pt>
                <c:pt idx="32">
                  <c:v>1975-1976</c:v>
                </c:pt>
                <c:pt idx="33">
                  <c:v>1976-1977</c:v>
                </c:pt>
                <c:pt idx="34">
                  <c:v>1977-1978</c:v>
                </c:pt>
                <c:pt idx="35">
                  <c:v>1978-1979</c:v>
                </c:pt>
                <c:pt idx="36">
                  <c:v>1979-1980</c:v>
                </c:pt>
                <c:pt idx="37">
                  <c:v>1980-1981</c:v>
                </c:pt>
                <c:pt idx="38">
                  <c:v>1981-1982</c:v>
                </c:pt>
                <c:pt idx="39">
                  <c:v>1982-1983</c:v>
                </c:pt>
                <c:pt idx="40">
                  <c:v>1983-1984</c:v>
                </c:pt>
                <c:pt idx="41">
                  <c:v>1984-1985</c:v>
                </c:pt>
                <c:pt idx="42">
                  <c:v>1985-1986</c:v>
                </c:pt>
                <c:pt idx="43">
                  <c:v>1986-1987</c:v>
                </c:pt>
                <c:pt idx="44">
                  <c:v>1987-1988</c:v>
                </c:pt>
                <c:pt idx="45">
                  <c:v>1988-1989</c:v>
                </c:pt>
                <c:pt idx="46">
                  <c:v>1989-1990</c:v>
                </c:pt>
                <c:pt idx="47">
                  <c:v>1990-1991</c:v>
                </c:pt>
                <c:pt idx="48">
                  <c:v>1991-1992</c:v>
                </c:pt>
                <c:pt idx="49">
                  <c:v>1992-1993</c:v>
                </c:pt>
                <c:pt idx="50">
                  <c:v>1993-1994</c:v>
                </c:pt>
                <c:pt idx="51">
                  <c:v>1994-1995</c:v>
                </c:pt>
                <c:pt idx="52">
                  <c:v>1995-1996</c:v>
                </c:pt>
                <c:pt idx="53">
                  <c:v>1996-1997</c:v>
                </c:pt>
                <c:pt idx="54">
                  <c:v>1997-1998</c:v>
                </c:pt>
                <c:pt idx="55">
                  <c:v>1998-1999</c:v>
                </c:pt>
                <c:pt idx="56">
                  <c:v>1999-2000</c:v>
                </c:pt>
                <c:pt idx="57">
                  <c:v>2000-2001</c:v>
                </c:pt>
                <c:pt idx="58">
                  <c:v>2001-2002</c:v>
                </c:pt>
                <c:pt idx="59">
                  <c:v>2002-2003</c:v>
                </c:pt>
                <c:pt idx="60">
                  <c:v>2003-2004</c:v>
                </c:pt>
                <c:pt idx="61">
                  <c:v>2004-2005</c:v>
                </c:pt>
                <c:pt idx="62">
                  <c:v>2005-2006</c:v>
                </c:pt>
                <c:pt idx="63">
                  <c:v>2006-2007</c:v>
                </c:pt>
                <c:pt idx="64">
                  <c:v>2007-2008</c:v>
                </c:pt>
                <c:pt idx="65">
                  <c:v>2008-2009</c:v>
                </c:pt>
                <c:pt idx="66">
                  <c:v>2009-2010</c:v>
                </c:pt>
                <c:pt idx="67">
                  <c:v>2010-2011</c:v>
                </c:pt>
                <c:pt idx="68">
                  <c:v>2011-2012</c:v>
                </c:pt>
              </c:strCache>
            </c:strRef>
          </c:cat>
          <c:val>
            <c:numRef>
              <c:f>btv.snow!$B$2:$B$70</c:f>
              <c:numCache>
                <c:formatCode>General</c:formatCode>
                <c:ptCount val="69"/>
                <c:pt idx="0">
                  <c:v>58.2</c:v>
                </c:pt>
                <c:pt idx="1">
                  <c:v>47.6</c:v>
                </c:pt>
                <c:pt idx="2">
                  <c:v>49.5</c:v>
                </c:pt>
                <c:pt idx="3">
                  <c:v>92.3</c:v>
                </c:pt>
                <c:pt idx="4">
                  <c:v>59.6</c:v>
                </c:pt>
                <c:pt idx="5">
                  <c:v>40.5</c:v>
                </c:pt>
                <c:pt idx="6">
                  <c:v>60.9</c:v>
                </c:pt>
                <c:pt idx="7">
                  <c:v>42.9</c:v>
                </c:pt>
                <c:pt idx="8">
                  <c:v>79.8</c:v>
                </c:pt>
                <c:pt idx="9">
                  <c:v>52.6</c:v>
                </c:pt>
                <c:pt idx="10">
                  <c:v>73</c:v>
                </c:pt>
                <c:pt idx="11">
                  <c:v>65.8</c:v>
                </c:pt>
                <c:pt idx="12">
                  <c:v>71.5</c:v>
                </c:pt>
                <c:pt idx="13">
                  <c:v>54.3</c:v>
                </c:pt>
                <c:pt idx="14">
                  <c:v>87.4</c:v>
                </c:pt>
                <c:pt idx="15">
                  <c:v>87</c:v>
                </c:pt>
                <c:pt idx="16">
                  <c:v>66.2</c:v>
                </c:pt>
                <c:pt idx="17">
                  <c:v>42.6</c:v>
                </c:pt>
                <c:pt idx="18">
                  <c:v>70.3</c:v>
                </c:pt>
                <c:pt idx="19">
                  <c:v>68.7</c:v>
                </c:pt>
                <c:pt idx="20">
                  <c:v>49</c:v>
                </c:pt>
                <c:pt idx="21">
                  <c:v>41.3</c:v>
                </c:pt>
                <c:pt idx="22">
                  <c:v>98.7</c:v>
                </c:pt>
                <c:pt idx="23">
                  <c:v>76.599999999999994</c:v>
                </c:pt>
                <c:pt idx="24">
                  <c:v>82.8</c:v>
                </c:pt>
                <c:pt idx="25">
                  <c:v>86.4</c:v>
                </c:pt>
                <c:pt idx="26">
                  <c:v>97.9</c:v>
                </c:pt>
                <c:pt idx="27">
                  <c:v>125.8</c:v>
                </c:pt>
                <c:pt idx="28">
                  <c:v>87.2</c:v>
                </c:pt>
                <c:pt idx="29">
                  <c:v>81.900000000000006</c:v>
                </c:pt>
                <c:pt idx="30">
                  <c:v>60.3</c:v>
                </c:pt>
                <c:pt idx="31">
                  <c:v>73.400000000000006</c:v>
                </c:pt>
                <c:pt idx="32">
                  <c:v>80.099999999999994</c:v>
                </c:pt>
                <c:pt idx="33">
                  <c:v>68.3</c:v>
                </c:pt>
                <c:pt idx="34">
                  <c:v>86.9</c:v>
                </c:pt>
                <c:pt idx="35">
                  <c:v>75.5</c:v>
                </c:pt>
                <c:pt idx="36">
                  <c:v>38.700000000000003</c:v>
                </c:pt>
                <c:pt idx="37">
                  <c:v>60.5</c:v>
                </c:pt>
                <c:pt idx="38">
                  <c:v>75.099999999999994</c:v>
                </c:pt>
                <c:pt idx="39">
                  <c:v>53.3</c:v>
                </c:pt>
                <c:pt idx="40">
                  <c:v>58.2</c:v>
                </c:pt>
                <c:pt idx="41">
                  <c:v>86.6</c:v>
                </c:pt>
                <c:pt idx="42">
                  <c:v>86.2</c:v>
                </c:pt>
                <c:pt idx="43">
                  <c:v>63.7</c:v>
                </c:pt>
                <c:pt idx="44">
                  <c:v>57</c:v>
                </c:pt>
                <c:pt idx="45">
                  <c:v>30.5</c:v>
                </c:pt>
                <c:pt idx="46">
                  <c:v>64.400000000000006</c:v>
                </c:pt>
                <c:pt idx="47">
                  <c:v>40.1</c:v>
                </c:pt>
                <c:pt idx="48">
                  <c:v>64.400000000000006</c:v>
                </c:pt>
                <c:pt idx="49">
                  <c:v>95.4</c:v>
                </c:pt>
                <c:pt idx="50">
                  <c:v>94.1</c:v>
                </c:pt>
                <c:pt idx="51">
                  <c:v>55.1</c:v>
                </c:pt>
                <c:pt idx="52">
                  <c:v>86</c:v>
                </c:pt>
                <c:pt idx="53">
                  <c:v>78.099999999999994</c:v>
                </c:pt>
                <c:pt idx="54">
                  <c:v>74.099999999999994</c:v>
                </c:pt>
                <c:pt idx="55">
                  <c:v>68.5</c:v>
                </c:pt>
                <c:pt idx="56">
                  <c:v>53.2</c:v>
                </c:pt>
                <c:pt idx="57">
                  <c:v>104.5</c:v>
                </c:pt>
                <c:pt idx="58">
                  <c:v>42.4</c:v>
                </c:pt>
                <c:pt idx="59">
                  <c:v>70.5</c:v>
                </c:pt>
                <c:pt idx="60">
                  <c:v>82.5</c:v>
                </c:pt>
                <c:pt idx="61">
                  <c:v>89.6</c:v>
                </c:pt>
                <c:pt idx="62">
                  <c:v>67.5</c:v>
                </c:pt>
                <c:pt idx="63">
                  <c:v>70.599999999999994</c:v>
                </c:pt>
                <c:pt idx="64">
                  <c:v>112.7</c:v>
                </c:pt>
                <c:pt idx="65">
                  <c:v>90.6</c:v>
                </c:pt>
                <c:pt idx="66">
                  <c:v>90.4</c:v>
                </c:pt>
                <c:pt idx="67">
                  <c:v>125.3</c:v>
                </c:pt>
                <c:pt idx="68">
                  <c:v>37.700000000000003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0729472"/>
        <c:axId val="110735360"/>
      </c:barChart>
      <c:catAx>
        <c:axId val="110729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10735360"/>
        <c:crosses val="autoZero"/>
        <c:auto val="1"/>
        <c:lblAlgn val="ctr"/>
        <c:lblOffset val="100"/>
        <c:noMultiLvlLbl val="0"/>
      </c:catAx>
      <c:valAx>
        <c:axId val="110735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07294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</c:marker>
          <c:xVal>
            <c:numRef>
              <c:f>activity!$B$2:$B$21</c:f>
              <c:numCache>
                <c:formatCode>0.0</c:formatCode>
                <c:ptCount val="20"/>
                <c:pt idx="0">
                  <c:v>-7.1771798801572709E-2</c:v>
                </c:pt>
                <c:pt idx="1">
                  <c:v>0.42498835579677602</c:v>
                </c:pt>
                <c:pt idx="2">
                  <c:v>1.0057079731441354</c:v>
                </c:pt>
                <c:pt idx="3">
                  <c:v>-0.61400999572230486</c:v>
                </c:pt>
                <c:pt idx="4">
                  <c:v>-0.17322281628996819</c:v>
                </c:pt>
                <c:pt idx="5">
                  <c:v>2.5554597230530551</c:v>
                </c:pt>
                <c:pt idx="6">
                  <c:v>-1.1387566379036522</c:v>
                </c:pt>
                <c:pt idx="7">
                  <c:v>-1.1422549488515283</c:v>
                </c:pt>
                <c:pt idx="8">
                  <c:v>-0.49506742349453198</c:v>
                </c:pt>
                <c:pt idx="9">
                  <c:v>5.1910420516929475E-3</c:v>
                </c:pt>
                <c:pt idx="10">
                  <c:v>1.3940204883583363</c:v>
                </c:pt>
                <c:pt idx="11">
                  <c:v>0.59640559224268097</c:v>
                </c:pt>
                <c:pt idx="12">
                  <c:v>0.91825019944724473</c:v>
                </c:pt>
                <c:pt idx="13">
                  <c:v>-8.2266731645205107E-2</c:v>
                </c:pt>
                <c:pt idx="14">
                  <c:v>0.96022993082174823</c:v>
                </c:pt>
                <c:pt idx="15">
                  <c:v>-0.97783433430137212</c:v>
                </c:pt>
                <c:pt idx="16">
                  <c:v>8.68935299956544E-3</c:v>
                </c:pt>
                <c:pt idx="17">
                  <c:v>1.2330981847560525</c:v>
                </c:pt>
                <c:pt idx="18">
                  <c:v>-1.4151232027858325</c:v>
                </c:pt>
                <c:pt idx="19">
                  <c:v>-0.66648465994043693</c:v>
                </c:pt>
              </c:numCache>
            </c:numRef>
          </c:xVal>
          <c:yVal>
            <c:numRef>
              <c:f>activity!$D$2:$D$21</c:f>
              <c:numCache>
                <c:formatCode>0.0</c:formatCode>
                <c:ptCount val="20"/>
                <c:pt idx="0">
                  <c:v>-0.18901768014358769</c:v>
                </c:pt>
                <c:pt idx="1">
                  <c:v>-1.2016123951985176</c:v>
                </c:pt>
                <c:pt idx="2">
                  <c:v>1.4311338639443005</c:v>
                </c:pt>
                <c:pt idx="3">
                  <c:v>-0.42528978032307113</c:v>
                </c:pt>
                <c:pt idx="4">
                  <c:v>0.72231756340585018</c:v>
                </c:pt>
                <c:pt idx="5">
                  <c:v>1.0260959779223287</c:v>
                </c:pt>
                <c:pt idx="6">
                  <c:v>1.0598491350908268</c:v>
                </c:pt>
                <c:pt idx="7">
                  <c:v>1.161108606596319</c:v>
                </c:pt>
                <c:pt idx="8">
                  <c:v>-0.15526452297508955</c:v>
                </c:pt>
                <c:pt idx="9">
                  <c:v>2.5449880505047235</c:v>
                </c:pt>
                <c:pt idx="10">
                  <c:v>-1.0328466093560293</c:v>
                </c:pt>
                <c:pt idx="11">
                  <c:v>-0.22277083731208464</c:v>
                </c:pt>
                <c:pt idx="12">
                  <c:v>-0.22277083731208464</c:v>
                </c:pt>
                <c:pt idx="13">
                  <c:v>1.4311338639443005</c:v>
                </c:pt>
                <c:pt idx="14">
                  <c:v>0.8573301920798404</c:v>
                </c:pt>
                <c:pt idx="15">
                  <c:v>0.68856440623735204</c:v>
                </c:pt>
                <c:pt idx="16">
                  <c:v>4.7254420035896923E-2</c:v>
                </c:pt>
                <c:pt idx="17">
                  <c:v>1.5661464926182918</c:v>
                </c:pt>
                <c:pt idx="18">
                  <c:v>8.1007577204393874E-2</c:v>
                </c:pt>
                <c:pt idx="19">
                  <c:v>2.3424691074937374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058432"/>
        <c:axId val="121059968"/>
      </c:scatterChart>
      <c:valAx>
        <c:axId val="12105843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1059968"/>
        <c:crosses val="autoZero"/>
        <c:crossBetween val="midCat"/>
      </c:valAx>
      <c:valAx>
        <c:axId val="1210599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105843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Pt>
            <c:idx val="48"/>
            <c:bubble3D val="0"/>
            <c:spPr>
              <a:ln>
                <a:solidFill>
                  <a:srgbClr val="0070C0"/>
                </a:solidFill>
              </a:ln>
            </c:spPr>
          </c:dPt>
          <c:cat>
            <c:numRef>
              <c:f>ao.nao.2!$C$22586:$C$22705</c:f>
              <c:numCache>
                <c:formatCode>d\-mmm</c:formatCode>
                <c:ptCount val="120"/>
                <c:pt idx="0">
                  <c:v>40848</c:v>
                </c:pt>
                <c:pt idx="1">
                  <c:v>40849</c:v>
                </c:pt>
                <c:pt idx="2">
                  <c:v>40850</c:v>
                </c:pt>
                <c:pt idx="3">
                  <c:v>40851</c:v>
                </c:pt>
                <c:pt idx="4">
                  <c:v>40852</c:v>
                </c:pt>
                <c:pt idx="5">
                  <c:v>40853</c:v>
                </c:pt>
                <c:pt idx="6">
                  <c:v>40854</c:v>
                </c:pt>
                <c:pt idx="7">
                  <c:v>40855</c:v>
                </c:pt>
                <c:pt idx="8">
                  <c:v>40856</c:v>
                </c:pt>
                <c:pt idx="9">
                  <c:v>40857</c:v>
                </c:pt>
                <c:pt idx="10">
                  <c:v>40858</c:v>
                </c:pt>
                <c:pt idx="11">
                  <c:v>40859</c:v>
                </c:pt>
                <c:pt idx="12">
                  <c:v>40860</c:v>
                </c:pt>
                <c:pt idx="13">
                  <c:v>40861</c:v>
                </c:pt>
                <c:pt idx="14">
                  <c:v>40862</c:v>
                </c:pt>
                <c:pt idx="15">
                  <c:v>40863</c:v>
                </c:pt>
                <c:pt idx="16">
                  <c:v>40864</c:v>
                </c:pt>
                <c:pt idx="17">
                  <c:v>40865</c:v>
                </c:pt>
                <c:pt idx="18">
                  <c:v>40866</c:v>
                </c:pt>
                <c:pt idx="19">
                  <c:v>40867</c:v>
                </c:pt>
                <c:pt idx="20">
                  <c:v>40868</c:v>
                </c:pt>
                <c:pt idx="21">
                  <c:v>40869</c:v>
                </c:pt>
                <c:pt idx="22">
                  <c:v>40870</c:v>
                </c:pt>
                <c:pt idx="23">
                  <c:v>40871</c:v>
                </c:pt>
                <c:pt idx="24">
                  <c:v>40872</c:v>
                </c:pt>
                <c:pt idx="25">
                  <c:v>40873</c:v>
                </c:pt>
                <c:pt idx="26">
                  <c:v>40874</c:v>
                </c:pt>
                <c:pt idx="27">
                  <c:v>40875</c:v>
                </c:pt>
                <c:pt idx="28">
                  <c:v>40876</c:v>
                </c:pt>
                <c:pt idx="29">
                  <c:v>40877</c:v>
                </c:pt>
                <c:pt idx="30">
                  <c:v>40878</c:v>
                </c:pt>
                <c:pt idx="31">
                  <c:v>40879</c:v>
                </c:pt>
                <c:pt idx="32">
                  <c:v>40880</c:v>
                </c:pt>
                <c:pt idx="33">
                  <c:v>40881</c:v>
                </c:pt>
                <c:pt idx="34">
                  <c:v>40882</c:v>
                </c:pt>
                <c:pt idx="35">
                  <c:v>40883</c:v>
                </c:pt>
                <c:pt idx="36">
                  <c:v>40884</c:v>
                </c:pt>
                <c:pt idx="37">
                  <c:v>40885</c:v>
                </c:pt>
                <c:pt idx="38">
                  <c:v>40886</c:v>
                </c:pt>
                <c:pt idx="39">
                  <c:v>40887</c:v>
                </c:pt>
                <c:pt idx="40">
                  <c:v>40888</c:v>
                </c:pt>
                <c:pt idx="41">
                  <c:v>40889</c:v>
                </c:pt>
                <c:pt idx="42">
                  <c:v>40890</c:v>
                </c:pt>
                <c:pt idx="43">
                  <c:v>40891</c:v>
                </c:pt>
                <c:pt idx="44">
                  <c:v>40892</c:v>
                </c:pt>
                <c:pt idx="45">
                  <c:v>40893</c:v>
                </c:pt>
                <c:pt idx="46">
                  <c:v>40894</c:v>
                </c:pt>
                <c:pt idx="47">
                  <c:v>40895</c:v>
                </c:pt>
                <c:pt idx="48">
                  <c:v>40896</c:v>
                </c:pt>
                <c:pt idx="49">
                  <c:v>40897</c:v>
                </c:pt>
                <c:pt idx="50">
                  <c:v>40898</c:v>
                </c:pt>
                <c:pt idx="51">
                  <c:v>40899</c:v>
                </c:pt>
                <c:pt idx="52">
                  <c:v>40900</c:v>
                </c:pt>
                <c:pt idx="53">
                  <c:v>40901</c:v>
                </c:pt>
                <c:pt idx="54">
                  <c:v>40902</c:v>
                </c:pt>
                <c:pt idx="55">
                  <c:v>40903</c:v>
                </c:pt>
                <c:pt idx="56">
                  <c:v>40904</c:v>
                </c:pt>
                <c:pt idx="57">
                  <c:v>40905</c:v>
                </c:pt>
                <c:pt idx="58">
                  <c:v>40906</c:v>
                </c:pt>
                <c:pt idx="59">
                  <c:v>40907</c:v>
                </c:pt>
                <c:pt idx="60">
                  <c:v>40908</c:v>
                </c:pt>
                <c:pt idx="61">
                  <c:v>40909</c:v>
                </c:pt>
                <c:pt idx="62">
                  <c:v>40910</c:v>
                </c:pt>
                <c:pt idx="63">
                  <c:v>40911</c:v>
                </c:pt>
                <c:pt idx="64">
                  <c:v>40912</c:v>
                </c:pt>
                <c:pt idx="65">
                  <c:v>40913</c:v>
                </c:pt>
                <c:pt idx="66">
                  <c:v>40914</c:v>
                </c:pt>
                <c:pt idx="67">
                  <c:v>40915</c:v>
                </c:pt>
                <c:pt idx="68">
                  <c:v>40916</c:v>
                </c:pt>
                <c:pt idx="69">
                  <c:v>40917</c:v>
                </c:pt>
                <c:pt idx="70">
                  <c:v>40918</c:v>
                </c:pt>
                <c:pt idx="71">
                  <c:v>40919</c:v>
                </c:pt>
                <c:pt idx="72">
                  <c:v>40920</c:v>
                </c:pt>
                <c:pt idx="73">
                  <c:v>40921</c:v>
                </c:pt>
                <c:pt idx="74">
                  <c:v>40922</c:v>
                </c:pt>
                <c:pt idx="75">
                  <c:v>40923</c:v>
                </c:pt>
                <c:pt idx="76">
                  <c:v>40924</c:v>
                </c:pt>
                <c:pt idx="77">
                  <c:v>40925</c:v>
                </c:pt>
                <c:pt idx="78">
                  <c:v>40926</c:v>
                </c:pt>
                <c:pt idx="79">
                  <c:v>40927</c:v>
                </c:pt>
                <c:pt idx="80">
                  <c:v>40928</c:v>
                </c:pt>
                <c:pt idx="81">
                  <c:v>40929</c:v>
                </c:pt>
                <c:pt idx="82">
                  <c:v>40930</c:v>
                </c:pt>
                <c:pt idx="83">
                  <c:v>40931</c:v>
                </c:pt>
                <c:pt idx="84">
                  <c:v>40932</c:v>
                </c:pt>
                <c:pt idx="85">
                  <c:v>40933</c:v>
                </c:pt>
                <c:pt idx="86">
                  <c:v>40934</c:v>
                </c:pt>
                <c:pt idx="87">
                  <c:v>40935</c:v>
                </c:pt>
                <c:pt idx="88">
                  <c:v>40936</c:v>
                </c:pt>
                <c:pt idx="89">
                  <c:v>40937</c:v>
                </c:pt>
                <c:pt idx="90">
                  <c:v>40938</c:v>
                </c:pt>
                <c:pt idx="91">
                  <c:v>40939</c:v>
                </c:pt>
                <c:pt idx="92">
                  <c:v>40940</c:v>
                </c:pt>
                <c:pt idx="93">
                  <c:v>40941</c:v>
                </c:pt>
                <c:pt idx="94">
                  <c:v>40942</c:v>
                </c:pt>
                <c:pt idx="95">
                  <c:v>40943</c:v>
                </c:pt>
                <c:pt idx="96">
                  <c:v>40944</c:v>
                </c:pt>
                <c:pt idx="97">
                  <c:v>40945</c:v>
                </c:pt>
                <c:pt idx="98">
                  <c:v>40946</c:v>
                </c:pt>
                <c:pt idx="99">
                  <c:v>40947</c:v>
                </c:pt>
                <c:pt idx="100">
                  <c:v>40948</c:v>
                </c:pt>
                <c:pt idx="101">
                  <c:v>40949</c:v>
                </c:pt>
                <c:pt idx="102">
                  <c:v>40950</c:v>
                </c:pt>
                <c:pt idx="103">
                  <c:v>40951</c:v>
                </c:pt>
                <c:pt idx="104">
                  <c:v>40952</c:v>
                </c:pt>
                <c:pt idx="105">
                  <c:v>40953</c:v>
                </c:pt>
                <c:pt idx="106">
                  <c:v>40954</c:v>
                </c:pt>
                <c:pt idx="107">
                  <c:v>40955</c:v>
                </c:pt>
                <c:pt idx="108">
                  <c:v>40956</c:v>
                </c:pt>
                <c:pt idx="109">
                  <c:v>40957</c:v>
                </c:pt>
                <c:pt idx="110">
                  <c:v>40958</c:v>
                </c:pt>
                <c:pt idx="111">
                  <c:v>40959</c:v>
                </c:pt>
                <c:pt idx="112">
                  <c:v>40960</c:v>
                </c:pt>
                <c:pt idx="113">
                  <c:v>40961</c:v>
                </c:pt>
                <c:pt idx="114">
                  <c:v>40962</c:v>
                </c:pt>
                <c:pt idx="115">
                  <c:v>40963</c:v>
                </c:pt>
                <c:pt idx="116">
                  <c:v>40964</c:v>
                </c:pt>
                <c:pt idx="117">
                  <c:v>40965</c:v>
                </c:pt>
                <c:pt idx="118">
                  <c:v>40966</c:v>
                </c:pt>
                <c:pt idx="119">
                  <c:v>40967</c:v>
                </c:pt>
              </c:numCache>
            </c:numRef>
          </c:cat>
          <c:val>
            <c:numRef>
              <c:f>ao.nao.2!$F$22586:$F$22705</c:f>
              <c:numCache>
                <c:formatCode>0.00</c:formatCode>
                <c:ptCount val="120"/>
                <c:pt idx="0">
                  <c:v>1.42</c:v>
                </c:pt>
                <c:pt idx="1">
                  <c:v>0.91400000000000003</c:v>
                </c:pt>
                <c:pt idx="2">
                  <c:v>0.26400000000000001</c:v>
                </c:pt>
                <c:pt idx="3">
                  <c:v>0.45800000000000002</c:v>
                </c:pt>
                <c:pt idx="4">
                  <c:v>0.77500000000000002</c:v>
                </c:pt>
                <c:pt idx="5">
                  <c:v>1.431</c:v>
                </c:pt>
                <c:pt idx="6">
                  <c:v>1.8819999999999999</c:v>
                </c:pt>
                <c:pt idx="7">
                  <c:v>1.302</c:v>
                </c:pt>
                <c:pt idx="8">
                  <c:v>0.35899999999999999</c:v>
                </c:pt>
                <c:pt idx="9">
                  <c:v>9.8000000000000004E-2</c:v>
                </c:pt>
                <c:pt idx="10">
                  <c:v>-1.016</c:v>
                </c:pt>
                <c:pt idx="11">
                  <c:v>-0.70299999999999996</c:v>
                </c:pt>
                <c:pt idx="12">
                  <c:v>0.85099999999999998</c:v>
                </c:pt>
                <c:pt idx="13">
                  <c:v>1.2450000000000001</c:v>
                </c:pt>
                <c:pt idx="14">
                  <c:v>0.98099999999999998</c:v>
                </c:pt>
                <c:pt idx="15">
                  <c:v>0.749</c:v>
                </c:pt>
                <c:pt idx="16">
                  <c:v>0.67600000000000005</c:v>
                </c:pt>
                <c:pt idx="17">
                  <c:v>0.95</c:v>
                </c:pt>
                <c:pt idx="18">
                  <c:v>1.4330000000000001</c:v>
                </c:pt>
                <c:pt idx="19">
                  <c:v>1.871</c:v>
                </c:pt>
                <c:pt idx="20">
                  <c:v>1.5229999999999999</c:v>
                </c:pt>
                <c:pt idx="21">
                  <c:v>1.7290000000000001</c:v>
                </c:pt>
                <c:pt idx="22">
                  <c:v>2.3290000000000002</c:v>
                </c:pt>
                <c:pt idx="23">
                  <c:v>2.8490000000000002</c:v>
                </c:pt>
                <c:pt idx="24">
                  <c:v>3.5190000000000001</c:v>
                </c:pt>
                <c:pt idx="25">
                  <c:v>3.3420000000000001</c:v>
                </c:pt>
                <c:pt idx="26">
                  <c:v>3.03</c:v>
                </c:pt>
                <c:pt idx="27">
                  <c:v>2.8929999999999998</c:v>
                </c:pt>
                <c:pt idx="28">
                  <c:v>2.6150000000000002</c:v>
                </c:pt>
                <c:pt idx="29">
                  <c:v>2.4460000000000002</c:v>
                </c:pt>
                <c:pt idx="30">
                  <c:v>3.0009999999999999</c:v>
                </c:pt>
                <c:pt idx="31">
                  <c:v>4.3499999999999996</c:v>
                </c:pt>
                <c:pt idx="32">
                  <c:v>3.948</c:v>
                </c:pt>
                <c:pt idx="33">
                  <c:v>3.298</c:v>
                </c:pt>
                <c:pt idx="34">
                  <c:v>3.5710000000000002</c:v>
                </c:pt>
                <c:pt idx="35">
                  <c:v>3.7290000000000001</c:v>
                </c:pt>
                <c:pt idx="36">
                  <c:v>2.419</c:v>
                </c:pt>
                <c:pt idx="37">
                  <c:v>1.27</c:v>
                </c:pt>
                <c:pt idx="38">
                  <c:v>0.99099999999999999</c:v>
                </c:pt>
                <c:pt idx="39">
                  <c:v>1.4079999999999999</c:v>
                </c:pt>
                <c:pt idx="40">
                  <c:v>1.5529999999999999</c:v>
                </c:pt>
                <c:pt idx="41">
                  <c:v>1.9730000000000001</c:v>
                </c:pt>
                <c:pt idx="42">
                  <c:v>1.752</c:v>
                </c:pt>
                <c:pt idx="43">
                  <c:v>1.083</c:v>
                </c:pt>
                <c:pt idx="44">
                  <c:v>0.59599999999999997</c:v>
                </c:pt>
                <c:pt idx="45">
                  <c:v>0.44900000000000001</c:v>
                </c:pt>
                <c:pt idx="46">
                  <c:v>-1.7999999999999999E-2</c:v>
                </c:pt>
                <c:pt idx="47">
                  <c:v>0.33500000000000002</c:v>
                </c:pt>
                <c:pt idx="48">
                  <c:v>0.83599999999999997</c:v>
                </c:pt>
                <c:pt idx="49">
                  <c:v>0.85299999999999998</c:v>
                </c:pt>
                <c:pt idx="50">
                  <c:v>0.88800000000000001</c:v>
                </c:pt>
                <c:pt idx="51">
                  <c:v>1.3779999999999999</c:v>
                </c:pt>
                <c:pt idx="52">
                  <c:v>2.556</c:v>
                </c:pt>
                <c:pt idx="53">
                  <c:v>3.57</c:v>
                </c:pt>
                <c:pt idx="54">
                  <c:v>3.8239999999999998</c:v>
                </c:pt>
                <c:pt idx="55">
                  <c:v>3.4729999999999999</c:v>
                </c:pt>
                <c:pt idx="56">
                  <c:v>2.6139999999999999</c:v>
                </c:pt>
                <c:pt idx="57">
                  <c:v>2.6070000000000002</c:v>
                </c:pt>
                <c:pt idx="58">
                  <c:v>2.5630000000000002</c:v>
                </c:pt>
                <c:pt idx="59">
                  <c:v>2.661</c:v>
                </c:pt>
                <c:pt idx="60">
                  <c:v>2.8650000000000002</c:v>
                </c:pt>
                <c:pt idx="61">
                  <c:v>1.831</c:v>
                </c:pt>
                <c:pt idx="62">
                  <c:v>0.94099999999999995</c:v>
                </c:pt>
                <c:pt idx="63">
                  <c:v>0.95899999999999996</c:v>
                </c:pt>
                <c:pt idx="64">
                  <c:v>1.4419999999999999</c:v>
                </c:pt>
                <c:pt idx="65">
                  <c:v>0.82399999999999995</c:v>
                </c:pt>
                <c:pt idx="66">
                  <c:v>0.189</c:v>
                </c:pt>
                <c:pt idx="67">
                  <c:v>0.123</c:v>
                </c:pt>
                <c:pt idx="68">
                  <c:v>1.171</c:v>
                </c:pt>
                <c:pt idx="69">
                  <c:v>1.7390000000000001</c:v>
                </c:pt>
                <c:pt idx="70">
                  <c:v>1.4890000000000001</c:v>
                </c:pt>
                <c:pt idx="71">
                  <c:v>1.4550000000000001</c:v>
                </c:pt>
                <c:pt idx="72">
                  <c:v>1.161</c:v>
                </c:pt>
                <c:pt idx="73">
                  <c:v>0.88300000000000001</c:v>
                </c:pt>
                <c:pt idx="74">
                  <c:v>0.36499999999999999</c:v>
                </c:pt>
                <c:pt idx="75">
                  <c:v>0.47099999999999997</c:v>
                </c:pt>
                <c:pt idx="76">
                  <c:v>0.27600000000000002</c:v>
                </c:pt>
                <c:pt idx="77">
                  <c:v>0.184</c:v>
                </c:pt>
                <c:pt idx="78">
                  <c:v>0.73199999999999998</c:v>
                </c:pt>
                <c:pt idx="79">
                  <c:v>0.58499999999999996</c:v>
                </c:pt>
                <c:pt idx="80">
                  <c:v>0.26100000000000001</c:v>
                </c:pt>
                <c:pt idx="81">
                  <c:v>-0.76900000000000002</c:v>
                </c:pt>
                <c:pt idx="82">
                  <c:v>-2.0099999999999998</c:v>
                </c:pt>
                <c:pt idx="83">
                  <c:v>-2.2109999999999999</c:v>
                </c:pt>
                <c:pt idx="84">
                  <c:v>-1.7749999999999999</c:v>
                </c:pt>
                <c:pt idx="85">
                  <c:v>-1.292</c:v>
                </c:pt>
                <c:pt idx="86">
                  <c:v>-1.653</c:v>
                </c:pt>
                <c:pt idx="87">
                  <c:v>-2.8370000000000002</c:v>
                </c:pt>
                <c:pt idx="88">
                  <c:v>-3.4510000000000001</c:v>
                </c:pt>
                <c:pt idx="89">
                  <c:v>-2.9060000000000001</c:v>
                </c:pt>
                <c:pt idx="90">
                  <c:v>-2.4729999999999999</c:v>
                </c:pt>
                <c:pt idx="91">
                  <c:v>-2.2749999999999999</c:v>
                </c:pt>
                <c:pt idx="92">
                  <c:v>-2.4649999999999999</c:v>
                </c:pt>
                <c:pt idx="93">
                  <c:v>-2.2930000000000001</c:v>
                </c:pt>
                <c:pt idx="94">
                  <c:v>-1.887</c:v>
                </c:pt>
                <c:pt idx="95">
                  <c:v>-1.595</c:v>
                </c:pt>
                <c:pt idx="96">
                  <c:v>-2.0259999999999998</c:v>
                </c:pt>
                <c:pt idx="97">
                  <c:v>-1.974</c:v>
                </c:pt>
                <c:pt idx="98">
                  <c:v>-2.0859999999999999</c:v>
                </c:pt>
                <c:pt idx="99">
                  <c:v>-1.859</c:v>
                </c:pt>
                <c:pt idx="100">
                  <c:v>-1.488</c:v>
                </c:pt>
                <c:pt idx="101">
                  <c:v>-0.93300000000000005</c:v>
                </c:pt>
                <c:pt idx="102">
                  <c:v>-0.18</c:v>
                </c:pt>
                <c:pt idx="103">
                  <c:v>0.04</c:v>
                </c:pt>
                <c:pt idx="104">
                  <c:v>0.14000000000000001</c:v>
                </c:pt>
                <c:pt idx="105">
                  <c:v>0.31</c:v>
                </c:pt>
                <c:pt idx="106">
                  <c:v>0.69699999999999995</c:v>
                </c:pt>
                <c:pt idx="107">
                  <c:v>0.98599999999999999</c:v>
                </c:pt>
                <c:pt idx="108">
                  <c:v>0.82199999999999995</c:v>
                </c:pt>
                <c:pt idx="109">
                  <c:v>0.39700000000000002</c:v>
                </c:pt>
                <c:pt idx="110">
                  <c:v>0.33600000000000002</c:v>
                </c:pt>
                <c:pt idx="111">
                  <c:v>0.59899999999999998</c:v>
                </c:pt>
                <c:pt idx="112">
                  <c:v>1.528</c:v>
                </c:pt>
                <c:pt idx="113">
                  <c:v>2.444</c:v>
                </c:pt>
                <c:pt idx="114">
                  <c:v>2.343</c:v>
                </c:pt>
                <c:pt idx="115">
                  <c:v>1.651</c:v>
                </c:pt>
                <c:pt idx="116">
                  <c:v>0.66500000000000004</c:v>
                </c:pt>
                <c:pt idx="117">
                  <c:v>0.755</c:v>
                </c:pt>
                <c:pt idx="118">
                  <c:v>2.1779999999999999</c:v>
                </c:pt>
                <c:pt idx="119">
                  <c:v>1.91</c:v>
                </c:pt>
              </c:numCache>
            </c:numRef>
          </c:val>
          <c:smooth val="0"/>
        </c:ser>
        <c:ser>
          <c:idx val="1"/>
          <c:order val="1"/>
          <c:cat>
            <c:numRef>
              <c:f>ao.nao.2!$C$22586:$C$22705</c:f>
              <c:numCache>
                <c:formatCode>d\-mmm</c:formatCode>
                <c:ptCount val="120"/>
                <c:pt idx="0">
                  <c:v>40848</c:v>
                </c:pt>
                <c:pt idx="1">
                  <c:v>40849</c:v>
                </c:pt>
                <c:pt idx="2">
                  <c:v>40850</c:v>
                </c:pt>
                <c:pt idx="3">
                  <c:v>40851</c:v>
                </c:pt>
                <c:pt idx="4">
                  <c:v>40852</c:v>
                </c:pt>
                <c:pt idx="5">
                  <c:v>40853</c:v>
                </c:pt>
                <c:pt idx="6">
                  <c:v>40854</c:v>
                </c:pt>
                <c:pt idx="7">
                  <c:v>40855</c:v>
                </c:pt>
                <c:pt idx="8">
                  <c:v>40856</c:v>
                </c:pt>
                <c:pt idx="9">
                  <c:v>40857</c:v>
                </c:pt>
                <c:pt idx="10">
                  <c:v>40858</c:v>
                </c:pt>
                <c:pt idx="11">
                  <c:v>40859</c:v>
                </c:pt>
                <c:pt idx="12">
                  <c:v>40860</c:v>
                </c:pt>
                <c:pt idx="13">
                  <c:v>40861</c:v>
                </c:pt>
                <c:pt idx="14">
                  <c:v>40862</c:v>
                </c:pt>
                <c:pt idx="15">
                  <c:v>40863</c:v>
                </c:pt>
                <c:pt idx="16">
                  <c:v>40864</c:v>
                </c:pt>
                <c:pt idx="17">
                  <c:v>40865</c:v>
                </c:pt>
                <c:pt idx="18">
                  <c:v>40866</c:v>
                </c:pt>
                <c:pt idx="19">
                  <c:v>40867</c:v>
                </c:pt>
                <c:pt idx="20">
                  <c:v>40868</c:v>
                </c:pt>
                <c:pt idx="21">
                  <c:v>40869</c:v>
                </c:pt>
                <c:pt idx="22">
                  <c:v>40870</c:v>
                </c:pt>
                <c:pt idx="23">
                  <c:v>40871</c:v>
                </c:pt>
                <c:pt idx="24">
                  <c:v>40872</c:v>
                </c:pt>
                <c:pt idx="25">
                  <c:v>40873</c:v>
                </c:pt>
                <c:pt idx="26">
                  <c:v>40874</c:v>
                </c:pt>
                <c:pt idx="27">
                  <c:v>40875</c:v>
                </c:pt>
                <c:pt idx="28">
                  <c:v>40876</c:v>
                </c:pt>
                <c:pt idx="29">
                  <c:v>40877</c:v>
                </c:pt>
                <c:pt idx="30">
                  <c:v>40878</c:v>
                </c:pt>
                <c:pt idx="31">
                  <c:v>40879</c:v>
                </c:pt>
                <c:pt idx="32">
                  <c:v>40880</c:v>
                </c:pt>
                <c:pt idx="33">
                  <c:v>40881</c:v>
                </c:pt>
                <c:pt idx="34">
                  <c:v>40882</c:v>
                </c:pt>
                <c:pt idx="35">
                  <c:v>40883</c:v>
                </c:pt>
                <c:pt idx="36">
                  <c:v>40884</c:v>
                </c:pt>
                <c:pt idx="37">
                  <c:v>40885</c:v>
                </c:pt>
                <c:pt idx="38">
                  <c:v>40886</c:v>
                </c:pt>
                <c:pt idx="39">
                  <c:v>40887</c:v>
                </c:pt>
                <c:pt idx="40">
                  <c:v>40888</c:v>
                </c:pt>
                <c:pt idx="41">
                  <c:v>40889</c:v>
                </c:pt>
                <c:pt idx="42">
                  <c:v>40890</c:v>
                </c:pt>
                <c:pt idx="43">
                  <c:v>40891</c:v>
                </c:pt>
                <c:pt idx="44">
                  <c:v>40892</c:v>
                </c:pt>
                <c:pt idx="45">
                  <c:v>40893</c:v>
                </c:pt>
                <c:pt idx="46">
                  <c:v>40894</c:v>
                </c:pt>
                <c:pt idx="47">
                  <c:v>40895</c:v>
                </c:pt>
                <c:pt idx="48">
                  <c:v>40896</c:v>
                </c:pt>
                <c:pt idx="49">
                  <c:v>40897</c:v>
                </c:pt>
                <c:pt idx="50">
                  <c:v>40898</c:v>
                </c:pt>
                <c:pt idx="51">
                  <c:v>40899</c:v>
                </c:pt>
                <c:pt idx="52">
                  <c:v>40900</c:v>
                </c:pt>
                <c:pt idx="53">
                  <c:v>40901</c:v>
                </c:pt>
                <c:pt idx="54">
                  <c:v>40902</c:v>
                </c:pt>
                <c:pt idx="55">
                  <c:v>40903</c:v>
                </c:pt>
                <c:pt idx="56">
                  <c:v>40904</c:v>
                </c:pt>
                <c:pt idx="57">
                  <c:v>40905</c:v>
                </c:pt>
                <c:pt idx="58">
                  <c:v>40906</c:v>
                </c:pt>
                <c:pt idx="59">
                  <c:v>40907</c:v>
                </c:pt>
                <c:pt idx="60">
                  <c:v>40908</c:v>
                </c:pt>
                <c:pt idx="61">
                  <c:v>40909</c:v>
                </c:pt>
                <c:pt idx="62">
                  <c:v>40910</c:v>
                </c:pt>
                <c:pt idx="63">
                  <c:v>40911</c:v>
                </c:pt>
                <c:pt idx="64">
                  <c:v>40912</c:v>
                </c:pt>
                <c:pt idx="65">
                  <c:v>40913</c:v>
                </c:pt>
                <c:pt idx="66">
                  <c:v>40914</c:v>
                </c:pt>
                <c:pt idx="67">
                  <c:v>40915</c:v>
                </c:pt>
                <c:pt idx="68">
                  <c:v>40916</c:v>
                </c:pt>
                <c:pt idx="69">
                  <c:v>40917</c:v>
                </c:pt>
                <c:pt idx="70">
                  <c:v>40918</c:v>
                </c:pt>
                <c:pt idx="71">
                  <c:v>40919</c:v>
                </c:pt>
                <c:pt idx="72">
                  <c:v>40920</c:v>
                </c:pt>
                <c:pt idx="73">
                  <c:v>40921</c:v>
                </c:pt>
                <c:pt idx="74">
                  <c:v>40922</c:v>
                </c:pt>
                <c:pt idx="75">
                  <c:v>40923</c:v>
                </c:pt>
                <c:pt idx="76">
                  <c:v>40924</c:v>
                </c:pt>
                <c:pt idx="77">
                  <c:v>40925</c:v>
                </c:pt>
                <c:pt idx="78">
                  <c:v>40926</c:v>
                </c:pt>
                <c:pt idx="79">
                  <c:v>40927</c:v>
                </c:pt>
                <c:pt idx="80">
                  <c:v>40928</c:v>
                </c:pt>
                <c:pt idx="81">
                  <c:v>40929</c:v>
                </c:pt>
                <c:pt idx="82">
                  <c:v>40930</c:v>
                </c:pt>
                <c:pt idx="83">
                  <c:v>40931</c:v>
                </c:pt>
                <c:pt idx="84">
                  <c:v>40932</c:v>
                </c:pt>
                <c:pt idx="85">
                  <c:v>40933</c:v>
                </c:pt>
                <c:pt idx="86">
                  <c:v>40934</c:v>
                </c:pt>
                <c:pt idx="87">
                  <c:v>40935</c:v>
                </c:pt>
                <c:pt idx="88">
                  <c:v>40936</c:v>
                </c:pt>
                <c:pt idx="89">
                  <c:v>40937</c:v>
                </c:pt>
                <c:pt idx="90">
                  <c:v>40938</c:v>
                </c:pt>
                <c:pt idx="91">
                  <c:v>40939</c:v>
                </c:pt>
                <c:pt idx="92">
                  <c:v>40940</c:v>
                </c:pt>
                <c:pt idx="93">
                  <c:v>40941</c:v>
                </c:pt>
                <c:pt idx="94">
                  <c:v>40942</c:v>
                </c:pt>
                <c:pt idx="95">
                  <c:v>40943</c:v>
                </c:pt>
                <c:pt idx="96">
                  <c:v>40944</c:v>
                </c:pt>
                <c:pt idx="97">
                  <c:v>40945</c:v>
                </c:pt>
                <c:pt idx="98">
                  <c:v>40946</c:v>
                </c:pt>
                <c:pt idx="99">
                  <c:v>40947</c:v>
                </c:pt>
                <c:pt idx="100">
                  <c:v>40948</c:v>
                </c:pt>
                <c:pt idx="101">
                  <c:v>40949</c:v>
                </c:pt>
                <c:pt idx="102">
                  <c:v>40950</c:v>
                </c:pt>
                <c:pt idx="103">
                  <c:v>40951</c:v>
                </c:pt>
                <c:pt idx="104">
                  <c:v>40952</c:v>
                </c:pt>
                <c:pt idx="105">
                  <c:v>40953</c:v>
                </c:pt>
                <c:pt idx="106">
                  <c:v>40954</c:v>
                </c:pt>
                <c:pt idx="107">
                  <c:v>40955</c:v>
                </c:pt>
                <c:pt idx="108">
                  <c:v>40956</c:v>
                </c:pt>
                <c:pt idx="109">
                  <c:v>40957</c:v>
                </c:pt>
                <c:pt idx="110">
                  <c:v>40958</c:v>
                </c:pt>
                <c:pt idx="111">
                  <c:v>40959</c:v>
                </c:pt>
                <c:pt idx="112">
                  <c:v>40960</c:v>
                </c:pt>
                <c:pt idx="113">
                  <c:v>40961</c:v>
                </c:pt>
                <c:pt idx="114">
                  <c:v>40962</c:v>
                </c:pt>
                <c:pt idx="115">
                  <c:v>40963</c:v>
                </c:pt>
                <c:pt idx="116">
                  <c:v>40964</c:v>
                </c:pt>
                <c:pt idx="117">
                  <c:v>40965</c:v>
                </c:pt>
                <c:pt idx="118">
                  <c:v>40966</c:v>
                </c:pt>
                <c:pt idx="119">
                  <c:v>40967</c:v>
                </c:pt>
              </c:numCache>
            </c:numRef>
          </c:cat>
          <c:val>
            <c:numRef>
              <c:f>ao.nao.2!$G$22586:$G$22705</c:f>
              <c:numCache>
                <c:formatCode>0.00</c:formatCode>
                <c:ptCount val="120"/>
                <c:pt idx="0">
                  <c:v>1.2909999999999999</c:v>
                </c:pt>
                <c:pt idx="1">
                  <c:v>2.3809999999999998</c:v>
                </c:pt>
                <c:pt idx="2">
                  <c:v>2.3370000000000002</c:v>
                </c:pt>
                <c:pt idx="3">
                  <c:v>1.6539999999999999</c:v>
                </c:pt>
                <c:pt idx="4">
                  <c:v>1.532</c:v>
                </c:pt>
                <c:pt idx="5">
                  <c:v>2.181</c:v>
                </c:pt>
                <c:pt idx="6">
                  <c:v>2.8069999999999999</c:v>
                </c:pt>
                <c:pt idx="7">
                  <c:v>0.74099999999999999</c:v>
                </c:pt>
                <c:pt idx="8">
                  <c:v>-0.76800000000000002</c:v>
                </c:pt>
                <c:pt idx="9">
                  <c:v>-1.0409999999999999</c:v>
                </c:pt>
                <c:pt idx="10">
                  <c:v>-0.47799999999999998</c:v>
                </c:pt>
                <c:pt idx="11">
                  <c:v>0.35599999999999998</c:v>
                </c:pt>
                <c:pt idx="12">
                  <c:v>1.5069999999999999</c:v>
                </c:pt>
                <c:pt idx="13">
                  <c:v>2.4510000000000001</c:v>
                </c:pt>
                <c:pt idx="14">
                  <c:v>2.56</c:v>
                </c:pt>
                <c:pt idx="15">
                  <c:v>1.7190000000000001</c:v>
                </c:pt>
                <c:pt idx="16">
                  <c:v>0.25900000000000001</c:v>
                </c:pt>
                <c:pt idx="17">
                  <c:v>-0.80500000000000005</c:v>
                </c:pt>
                <c:pt idx="18">
                  <c:v>-1.6879999999999999</c:v>
                </c:pt>
                <c:pt idx="19">
                  <c:v>-2.3210000000000002</c:v>
                </c:pt>
                <c:pt idx="20">
                  <c:v>-2.39</c:v>
                </c:pt>
                <c:pt idx="21">
                  <c:v>-2.2320000000000002</c:v>
                </c:pt>
                <c:pt idx="22">
                  <c:v>-2.4079999999999999</c:v>
                </c:pt>
                <c:pt idx="23">
                  <c:v>-2.7050000000000001</c:v>
                </c:pt>
                <c:pt idx="24">
                  <c:v>-3.335</c:v>
                </c:pt>
                <c:pt idx="25">
                  <c:v>-4.0579999999999998</c:v>
                </c:pt>
                <c:pt idx="26">
                  <c:v>-3.9350000000000001</c:v>
                </c:pt>
                <c:pt idx="27">
                  <c:v>-2.8559999999999999</c:v>
                </c:pt>
                <c:pt idx="28">
                  <c:v>-2.2530000000000001</c:v>
                </c:pt>
                <c:pt idx="29">
                  <c:v>-1.377</c:v>
                </c:pt>
                <c:pt idx="30">
                  <c:v>-0.372</c:v>
                </c:pt>
                <c:pt idx="31">
                  <c:v>0.13500000000000001</c:v>
                </c:pt>
                <c:pt idx="32">
                  <c:v>-0.46400000000000002</c:v>
                </c:pt>
                <c:pt idx="33">
                  <c:v>-1.355</c:v>
                </c:pt>
                <c:pt idx="34">
                  <c:v>-1.5069999999999999</c:v>
                </c:pt>
                <c:pt idx="35">
                  <c:v>-2.2010000000000001</c:v>
                </c:pt>
                <c:pt idx="36">
                  <c:v>-2.306</c:v>
                </c:pt>
                <c:pt idx="37">
                  <c:v>-1.6639999999999999</c:v>
                </c:pt>
                <c:pt idx="38">
                  <c:v>-0.36299999999999999</c:v>
                </c:pt>
                <c:pt idx="39">
                  <c:v>-0.23300000000000001</c:v>
                </c:pt>
                <c:pt idx="40">
                  <c:v>-1.0960000000000001</c:v>
                </c:pt>
                <c:pt idx="41">
                  <c:v>-1.573</c:v>
                </c:pt>
                <c:pt idx="42">
                  <c:v>-1.89</c:v>
                </c:pt>
                <c:pt idx="43">
                  <c:v>-2.1480000000000001</c:v>
                </c:pt>
                <c:pt idx="44">
                  <c:v>-2.65</c:v>
                </c:pt>
                <c:pt idx="45">
                  <c:v>-3.5979999999999999</c:v>
                </c:pt>
                <c:pt idx="46">
                  <c:v>-4.5490000000000004</c:v>
                </c:pt>
                <c:pt idx="47">
                  <c:v>-5.2649999999999997</c:v>
                </c:pt>
                <c:pt idx="48">
                  <c:v>-4.6950000000000003</c:v>
                </c:pt>
                <c:pt idx="49">
                  <c:v>-4.1109999999999998</c:v>
                </c:pt>
                <c:pt idx="50">
                  <c:v>-4.2300000000000004</c:v>
                </c:pt>
                <c:pt idx="51">
                  <c:v>-3.988</c:v>
                </c:pt>
                <c:pt idx="52">
                  <c:v>-3.6920000000000002</c:v>
                </c:pt>
                <c:pt idx="53">
                  <c:v>-3.8620000000000001</c:v>
                </c:pt>
                <c:pt idx="54">
                  <c:v>-3.827</c:v>
                </c:pt>
                <c:pt idx="55">
                  <c:v>-2.8860000000000001</c:v>
                </c:pt>
                <c:pt idx="56">
                  <c:v>-2.532</c:v>
                </c:pt>
                <c:pt idx="57">
                  <c:v>-2.7759999999999998</c:v>
                </c:pt>
                <c:pt idx="58">
                  <c:v>-2.9660000000000002</c:v>
                </c:pt>
                <c:pt idx="59">
                  <c:v>-3.0179999999999998</c:v>
                </c:pt>
                <c:pt idx="60">
                  <c:v>-2.9820000000000002</c:v>
                </c:pt>
                <c:pt idx="61">
                  <c:v>-3.01</c:v>
                </c:pt>
                <c:pt idx="62">
                  <c:v>-3.0760000000000001</c:v>
                </c:pt>
                <c:pt idx="63">
                  <c:v>-3.0219999999999998</c:v>
                </c:pt>
                <c:pt idx="64">
                  <c:v>-2.6339999999999999</c:v>
                </c:pt>
                <c:pt idx="65">
                  <c:v>-2.71</c:v>
                </c:pt>
                <c:pt idx="66">
                  <c:v>-2.9860000000000002</c:v>
                </c:pt>
                <c:pt idx="67">
                  <c:v>-2.9860000000000002</c:v>
                </c:pt>
                <c:pt idx="68">
                  <c:v>-2.92</c:v>
                </c:pt>
                <c:pt idx="69">
                  <c:v>-3.1930000000000001</c:v>
                </c:pt>
                <c:pt idx="70">
                  <c:v>-3.629</c:v>
                </c:pt>
                <c:pt idx="71">
                  <c:v>-3.806</c:v>
                </c:pt>
                <c:pt idx="72">
                  <c:v>-3.2970000000000002</c:v>
                </c:pt>
                <c:pt idx="73">
                  <c:v>-2.476</c:v>
                </c:pt>
                <c:pt idx="74">
                  <c:v>-1.621</c:v>
                </c:pt>
                <c:pt idx="75">
                  <c:v>-0.70399999999999996</c:v>
                </c:pt>
                <c:pt idx="76">
                  <c:v>0.152</c:v>
                </c:pt>
                <c:pt idx="77">
                  <c:v>6.9000000000000006E-2</c:v>
                </c:pt>
                <c:pt idx="78">
                  <c:v>-0.89500000000000002</c:v>
                </c:pt>
                <c:pt idx="79">
                  <c:v>-1.8979999999999999</c:v>
                </c:pt>
                <c:pt idx="80">
                  <c:v>-2.145</c:v>
                </c:pt>
                <c:pt idx="81">
                  <c:v>-2.2949999999999999</c:v>
                </c:pt>
                <c:pt idx="82">
                  <c:v>-2.411</c:v>
                </c:pt>
                <c:pt idx="83">
                  <c:v>-2.1349999999999998</c:v>
                </c:pt>
                <c:pt idx="84">
                  <c:v>-1.085</c:v>
                </c:pt>
                <c:pt idx="85">
                  <c:v>-0.27200000000000002</c:v>
                </c:pt>
                <c:pt idx="86">
                  <c:v>-0.14199999999999999</c:v>
                </c:pt>
                <c:pt idx="87">
                  <c:v>2.8000000000000001E-2</c:v>
                </c:pt>
                <c:pt idx="88">
                  <c:v>0.45800000000000002</c:v>
                </c:pt>
                <c:pt idx="89">
                  <c:v>1.1200000000000001</c:v>
                </c:pt>
                <c:pt idx="90">
                  <c:v>1.3580000000000001</c:v>
                </c:pt>
                <c:pt idx="91">
                  <c:v>1.841</c:v>
                </c:pt>
                <c:pt idx="92">
                  <c:v>2.097</c:v>
                </c:pt>
                <c:pt idx="93">
                  <c:v>2.766</c:v>
                </c:pt>
                <c:pt idx="94">
                  <c:v>3.5419999999999998</c:v>
                </c:pt>
                <c:pt idx="95">
                  <c:v>3.9140000000000001</c:v>
                </c:pt>
                <c:pt idx="96">
                  <c:v>3.1040000000000001</c:v>
                </c:pt>
                <c:pt idx="97">
                  <c:v>2.056</c:v>
                </c:pt>
                <c:pt idx="98">
                  <c:v>1.5589999999999999</c:v>
                </c:pt>
                <c:pt idx="99">
                  <c:v>0.98899999999999999</c:v>
                </c:pt>
                <c:pt idx="100">
                  <c:v>1.1919999999999999</c:v>
                </c:pt>
                <c:pt idx="101">
                  <c:v>1.363</c:v>
                </c:pt>
                <c:pt idx="102">
                  <c:v>1.6639999999999999</c:v>
                </c:pt>
                <c:pt idx="103">
                  <c:v>2.15</c:v>
                </c:pt>
                <c:pt idx="104">
                  <c:v>1.827</c:v>
                </c:pt>
                <c:pt idx="105">
                  <c:v>0.83399999999999996</c:v>
                </c:pt>
                <c:pt idx="106">
                  <c:v>-7.0000000000000001E-3</c:v>
                </c:pt>
                <c:pt idx="107">
                  <c:v>-0.82399999999999995</c:v>
                </c:pt>
                <c:pt idx="108">
                  <c:v>-0.72599999999999998</c:v>
                </c:pt>
                <c:pt idx="109">
                  <c:v>-0.20499999999999999</c:v>
                </c:pt>
                <c:pt idx="110">
                  <c:v>0.28299999999999997</c:v>
                </c:pt>
                <c:pt idx="111">
                  <c:v>0.85599999999999998</c:v>
                </c:pt>
                <c:pt idx="112">
                  <c:v>1.2350000000000001</c:v>
                </c:pt>
                <c:pt idx="113">
                  <c:v>0.75900000000000001</c:v>
                </c:pt>
                <c:pt idx="114">
                  <c:v>0.72799999999999998</c:v>
                </c:pt>
                <c:pt idx="115">
                  <c:v>1.96</c:v>
                </c:pt>
                <c:pt idx="116">
                  <c:v>3.6659999999999999</c:v>
                </c:pt>
                <c:pt idx="117">
                  <c:v>3.411</c:v>
                </c:pt>
                <c:pt idx="118">
                  <c:v>1.4410000000000001</c:v>
                </c:pt>
                <c:pt idx="119">
                  <c:v>0.90500000000000003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25312"/>
        <c:axId val="44926848"/>
      </c:lineChart>
      <c:dateAx>
        <c:axId val="4492531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44926848"/>
        <c:crossesAt val="-6"/>
        <c:auto val="1"/>
        <c:lblOffset val="100"/>
        <c:baseTimeUnit val="days"/>
      </c:dateAx>
      <c:valAx>
        <c:axId val="4492684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49253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04"/>
            <c:invertIfNegative val="0"/>
            <c:bubble3D val="0"/>
            <c:spPr>
              <a:solidFill>
                <a:srgbClr val="FF0000"/>
              </a:solidFill>
            </c:spPr>
          </c:dPt>
          <c:trendline>
            <c:spPr>
              <a:ln w="190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strRef>
              <c:f>st.jay.temp!$C$2:$C$116</c:f>
              <c:strCache>
                <c:ptCount val="115"/>
                <c:pt idx="0">
                  <c:v>1894-1895</c:v>
                </c:pt>
                <c:pt idx="1">
                  <c:v>1895-1896</c:v>
                </c:pt>
                <c:pt idx="2">
                  <c:v>1896-1897</c:v>
                </c:pt>
                <c:pt idx="3">
                  <c:v>1897-1898</c:v>
                </c:pt>
                <c:pt idx="4">
                  <c:v>1898-1899</c:v>
                </c:pt>
                <c:pt idx="5">
                  <c:v>1899-1900</c:v>
                </c:pt>
                <c:pt idx="6">
                  <c:v>1900-1901</c:v>
                </c:pt>
                <c:pt idx="7">
                  <c:v>1901-1902</c:v>
                </c:pt>
                <c:pt idx="8">
                  <c:v>1902-1903</c:v>
                </c:pt>
                <c:pt idx="9">
                  <c:v>1903-1904</c:v>
                </c:pt>
                <c:pt idx="10">
                  <c:v>1904-1905</c:v>
                </c:pt>
                <c:pt idx="11">
                  <c:v>1905-1906</c:v>
                </c:pt>
                <c:pt idx="12">
                  <c:v>1906-1907</c:v>
                </c:pt>
                <c:pt idx="13">
                  <c:v>1907-1908</c:v>
                </c:pt>
                <c:pt idx="14">
                  <c:v>1909-1910</c:v>
                </c:pt>
                <c:pt idx="15">
                  <c:v>1910-1911</c:v>
                </c:pt>
                <c:pt idx="16">
                  <c:v>1911-1912</c:v>
                </c:pt>
                <c:pt idx="17">
                  <c:v>1912-1913</c:v>
                </c:pt>
                <c:pt idx="18">
                  <c:v>1913-1914</c:v>
                </c:pt>
                <c:pt idx="19">
                  <c:v>1914-1915</c:v>
                </c:pt>
                <c:pt idx="20">
                  <c:v>1915-1916</c:v>
                </c:pt>
                <c:pt idx="21">
                  <c:v>1916-1917</c:v>
                </c:pt>
                <c:pt idx="22">
                  <c:v>1917-1918</c:v>
                </c:pt>
                <c:pt idx="23">
                  <c:v>1918-1919</c:v>
                </c:pt>
                <c:pt idx="24">
                  <c:v>1919-1920</c:v>
                </c:pt>
                <c:pt idx="25">
                  <c:v>1920-1921</c:v>
                </c:pt>
                <c:pt idx="26">
                  <c:v>1921-1922</c:v>
                </c:pt>
                <c:pt idx="27">
                  <c:v>1922-1923</c:v>
                </c:pt>
                <c:pt idx="28">
                  <c:v>1923-1924</c:v>
                </c:pt>
                <c:pt idx="29">
                  <c:v>1924-1925</c:v>
                </c:pt>
                <c:pt idx="30">
                  <c:v>1925-1926</c:v>
                </c:pt>
                <c:pt idx="31">
                  <c:v>1926-1927</c:v>
                </c:pt>
                <c:pt idx="32">
                  <c:v>1927-1928</c:v>
                </c:pt>
                <c:pt idx="33">
                  <c:v>1928-1929</c:v>
                </c:pt>
                <c:pt idx="34">
                  <c:v>1929-1930</c:v>
                </c:pt>
                <c:pt idx="35">
                  <c:v>1930-1931</c:v>
                </c:pt>
                <c:pt idx="36">
                  <c:v>1931-1932</c:v>
                </c:pt>
                <c:pt idx="37">
                  <c:v>1932-1933</c:v>
                </c:pt>
                <c:pt idx="38">
                  <c:v>1933-1934</c:v>
                </c:pt>
                <c:pt idx="39">
                  <c:v>1934-1935</c:v>
                </c:pt>
                <c:pt idx="40">
                  <c:v>1935-1936</c:v>
                </c:pt>
                <c:pt idx="41">
                  <c:v>1936-1937</c:v>
                </c:pt>
                <c:pt idx="42">
                  <c:v>1937-1938</c:v>
                </c:pt>
                <c:pt idx="43">
                  <c:v>1938-1939</c:v>
                </c:pt>
                <c:pt idx="44">
                  <c:v>1939-1940</c:v>
                </c:pt>
                <c:pt idx="45">
                  <c:v>1940-1941</c:v>
                </c:pt>
                <c:pt idx="46">
                  <c:v>1941-1942</c:v>
                </c:pt>
                <c:pt idx="47">
                  <c:v>1942-1943</c:v>
                </c:pt>
                <c:pt idx="48">
                  <c:v>1943-1944</c:v>
                </c:pt>
                <c:pt idx="49">
                  <c:v>1944-1945</c:v>
                </c:pt>
                <c:pt idx="50">
                  <c:v>1945-1946</c:v>
                </c:pt>
                <c:pt idx="51">
                  <c:v>1946-1947</c:v>
                </c:pt>
                <c:pt idx="52">
                  <c:v>1947-1948</c:v>
                </c:pt>
                <c:pt idx="53">
                  <c:v>1948-1949</c:v>
                </c:pt>
                <c:pt idx="54">
                  <c:v>1949-1950</c:v>
                </c:pt>
                <c:pt idx="55">
                  <c:v>1950-1951</c:v>
                </c:pt>
                <c:pt idx="56">
                  <c:v>1951-1952</c:v>
                </c:pt>
                <c:pt idx="57">
                  <c:v>1952-1953</c:v>
                </c:pt>
                <c:pt idx="58">
                  <c:v>1953-1954</c:v>
                </c:pt>
                <c:pt idx="59">
                  <c:v>1954-1955</c:v>
                </c:pt>
                <c:pt idx="60">
                  <c:v>1955-1956</c:v>
                </c:pt>
                <c:pt idx="61">
                  <c:v>1956-1957</c:v>
                </c:pt>
                <c:pt idx="62">
                  <c:v>1957-1958</c:v>
                </c:pt>
                <c:pt idx="63">
                  <c:v>1958-1959</c:v>
                </c:pt>
                <c:pt idx="64">
                  <c:v>1959-1960</c:v>
                </c:pt>
                <c:pt idx="65">
                  <c:v>1960-1961</c:v>
                </c:pt>
                <c:pt idx="66">
                  <c:v>1961-1962</c:v>
                </c:pt>
                <c:pt idx="67">
                  <c:v>1962-1963</c:v>
                </c:pt>
                <c:pt idx="68">
                  <c:v>1963-1964</c:v>
                </c:pt>
                <c:pt idx="69">
                  <c:v>1964-1965</c:v>
                </c:pt>
                <c:pt idx="70">
                  <c:v>1965-1966</c:v>
                </c:pt>
                <c:pt idx="71">
                  <c:v>1966-1967</c:v>
                </c:pt>
                <c:pt idx="72">
                  <c:v>1967-1968</c:v>
                </c:pt>
                <c:pt idx="73">
                  <c:v>1968-1969</c:v>
                </c:pt>
                <c:pt idx="74">
                  <c:v>1969-1970</c:v>
                </c:pt>
                <c:pt idx="75">
                  <c:v>1970-1971</c:v>
                </c:pt>
                <c:pt idx="76">
                  <c:v>1971-1972</c:v>
                </c:pt>
                <c:pt idx="77">
                  <c:v>1972-1973</c:v>
                </c:pt>
                <c:pt idx="78">
                  <c:v>1973-1974</c:v>
                </c:pt>
                <c:pt idx="79">
                  <c:v>1975-1976</c:v>
                </c:pt>
                <c:pt idx="80">
                  <c:v>1976-1977</c:v>
                </c:pt>
                <c:pt idx="81">
                  <c:v>1977-1978</c:v>
                </c:pt>
                <c:pt idx="82">
                  <c:v>1978-1979</c:v>
                </c:pt>
                <c:pt idx="83">
                  <c:v>1979-1980</c:v>
                </c:pt>
                <c:pt idx="84">
                  <c:v>1980-1981</c:v>
                </c:pt>
                <c:pt idx="85">
                  <c:v>1981-1982</c:v>
                </c:pt>
                <c:pt idx="86">
                  <c:v>1982-1983</c:v>
                </c:pt>
                <c:pt idx="87">
                  <c:v>1983-1984</c:v>
                </c:pt>
                <c:pt idx="88">
                  <c:v>1984-1985</c:v>
                </c:pt>
                <c:pt idx="89">
                  <c:v>1985-1986</c:v>
                </c:pt>
                <c:pt idx="90">
                  <c:v>1986-1987</c:v>
                </c:pt>
                <c:pt idx="91">
                  <c:v>1988-1989</c:v>
                </c:pt>
                <c:pt idx="92">
                  <c:v>1989-1990</c:v>
                </c:pt>
                <c:pt idx="93">
                  <c:v>1990-1991</c:v>
                </c:pt>
                <c:pt idx="94">
                  <c:v>1991-1992</c:v>
                </c:pt>
                <c:pt idx="95">
                  <c:v>1992-1993</c:v>
                </c:pt>
                <c:pt idx="96">
                  <c:v>1993-1994</c:v>
                </c:pt>
                <c:pt idx="97">
                  <c:v>1994-1995</c:v>
                </c:pt>
                <c:pt idx="98">
                  <c:v>1995-1996</c:v>
                </c:pt>
                <c:pt idx="99">
                  <c:v>1996-1997</c:v>
                </c:pt>
                <c:pt idx="100">
                  <c:v>1997-1998</c:v>
                </c:pt>
                <c:pt idx="101">
                  <c:v>1998-1999</c:v>
                </c:pt>
                <c:pt idx="102">
                  <c:v>1999-2000</c:v>
                </c:pt>
                <c:pt idx="103">
                  <c:v>2000-2001</c:v>
                </c:pt>
                <c:pt idx="104">
                  <c:v>2001-2002</c:v>
                </c:pt>
                <c:pt idx="105">
                  <c:v>2002-2003</c:v>
                </c:pt>
                <c:pt idx="106">
                  <c:v>2003-2004</c:v>
                </c:pt>
                <c:pt idx="107">
                  <c:v>2004-2005</c:v>
                </c:pt>
                <c:pt idx="108">
                  <c:v>2005-2006</c:v>
                </c:pt>
                <c:pt idx="109">
                  <c:v>2006-2007</c:v>
                </c:pt>
                <c:pt idx="110">
                  <c:v>2007-2008</c:v>
                </c:pt>
                <c:pt idx="111">
                  <c:v>2008-2009</c:v>
                </c:pt>
                <c:pt idx="112">
                  <c:v>2009-2010</c:v>
                </c:pt>
                <c:pt idx="113">
                  <c:v>2010-2011</c:v>
                </c:pt>
                <c:pt idx="114">
                  <c:v>2011-2012</c:v>
                </c:pt>
              </c:strCache>
            </c:strRef>
          </c:cat>
          <c:val>
            <c:numRef>
              <c:f>st.jay.temp!$B$2:$B$116</c:f>
              <c:numCache>
                <c:formatCode>General</c:formatCode>
                <c:ptCount val="115"/>
                <c:pt idx="0">
                  <c:v>21.2</c:v>
                </c:pt>
                <c:pt idx="1">
                  <c:v>22.6</c:v>
                </c:pt>
                <c:pt idx="2">
                  <c:v>22.1</c:v>
                </c:pt>
                <c:pt idx="3">
                  <c:v>23.4</c:v>
                </c:pt>
                <c:pt idx="4">
                  <c:v>21.5</c:v>
                </c:pt>
                <c:pt idx="5">
                  <c:v>21.7</c:v>
                </c:pt>
                <c:pt idx="6">
                  <c:v>18.899999999999999</c:v>
                </c:pt>
                <c:pt idx="7">
                  <c:v>22</c:v>
                </c:pt>
                <c:pt idx="8">
                  <c:v>23.9</c:v>
                </c:pt>
                <c:pt idx="9">
                  <c:v>17.399999999999999</c:v>
                </c:pt>
                <c:pt idx="10">
                  <c:v>15.9</c:v>
                </c:pt>
                <c:pt idx="11">
                  <c:v>24.4</c:v>
                </c:pt>
                <c:pt idx="12">
                  <c:v>18.399999999999999</c:v>
                </c:pt>
                <c:pt idx="13">
                  <c:v>22.5</c:v>
                </c:pt>
                <c:pt idx="14">
                  <c:v>25.1</c:v>
                </c:pt>
                <c:pt idx="15">
                  <c:v>20.399999999999999</c:v>
                </c:pt>
                <c:pt idx="16">
                  <c:v>20.8</c:v>
                </c:pt>
                <c:pt idx="17">
                  <c:v>26</c:v>
                </c:pt>
                <c:pt idx="18">
                  <c:v>21.9</c:v>
                </c:pt>
                <c:pt idx="19">
                  <c:v>24.2</c:v>
                </c:pt>
                <c:pt idx="20">
                  <c:v>24</c:v>
                </c:pt>
                <c:pt idx="21">
                  <c:v>20.8</c:v>
                </c:pt>
                <c:pt idx="22">
                  <c:v>15.7</c:v>
                </c:pt>
                <c:pt idx="23">
                  <c:v>26</c:v>
                </c:pt>
                <c:pt idx="24">
                  <c:v>19.3</c:v>
                </c:pt>
                <c:pt idx="25">
                  <c:v>26</c:v>
                </c:pt>
                <c:pt idx="26">
                  <c:v>21.4</c:v>
                </c:pt>
                <c:pt idx="27">
                  <c:v>19.5</c:v>
                </c:pt>
                <c:pt idx="28">
                  <c:v>25</c:v>
                </c:pt>
                <c:pt idx="29">
                  <c:v>23.5</c:v>
                </c:pt>
                <c:pt idx="30">
                  <c:v>21.3</c:v>
                </c:pt>
                <c:pt idx="31">
                  <c:v>23.2</c:v>
                </c:pt>
                <c:pt idx="32">
                  <c:v>24.7</c:v>
                </c:pt>
                <c:pt idx="33">
                  <c:v>24.1</c:v>
                </c:pt>
                <c:pt idx="34">
                  <c:v>24.6</c:v>
                </c:pt>
                <c:pt idx="35">
                  <c:v>24.4</c:v>
                </c:pt>
                <c:pt idx="36">
                  <c:v>28.2</c:v>
                </c:pt>
                <c:pt idx="37">
                  <c:v>27.6</c:v>
                </c:pt>
                <c:pt idx="38">
                  <c:v>17.600000000000001</c:v>
                </c:pt>
                <c:pt idx="39">
                  <c:v>21.4</c:v>
                </c:pt>
                <c:pt idx="40">
                  <c:v>21.6</c:v>
                </c:pt>
                <c:pt idx="41">
                  <c:v>24.8</c:v>
                </c:pt>
                <c:pt idx="42">
                  <c:v>22.8</c:v>
                </c:pt>
                <c:pt idx="43">
                  <c:v>24.6</c:v>
                </c:pt>
                <c:pt idx="44">
                  <c:v>20.9</c:v>
                </c:pt>
                <c:pt idx="45">
                  <c:v>22.7</c:v>
                </c:pt>
                <c:pt idx="46">
                  <c:v>24.7</c:v>
                </c:pt>
                <c:pt idx="47">
                  <c:v>21.1</c:v>
                </c:pt>
                <c:pt idx="48">
                  <c:v>20.6</c:v>
                </c:pt>
                <c:pt idx="49">
                  <c:v>22.3</c:v>
                </c:pt>
                <c:pt idx="50">
                  <c:v>23.3</c:v>
                </c:pt>
                <c:pt idx="51">
                  <c:v>25.7</c:v>
                </c:pt>
                <c:pt idx="52">
                  <c:v>19.2</c:v>
                </c:pt>
                <c:pt idx="53">
                  <c:v>29.8</c:v>
                </c:pt>
                <c:pt idx="54">
                  <c:v>24.8</c:v>
                </c:pt>
                <c:pt idx="55">
                  <c:v>28.3</c:v>
                </c:pt>
                <c:pt idx="56">
                  <c:v>24.2</c:v>
                </c:pt>
                <c:pt idx="57">
                  <c:v>27.3</c:v>
                </c:pt>
                <c:pt idx="58">
                  <c:v>27.5</c:v>
                </c:pt>
                <c:pt idx="59">
                  <c:v>24.8</c:v>
                </c:pt>
                <c:pt idx="60">
                  <c:v>23.6</c:v>
                </c:pt>
                <c:pt idx="61">
                  <c:v>24.6</c:v>
                </c:pt>
                <c:pt idx="62">
                  <c:v>26.8</c:v>
                </c:pt>
                <c:pt idx="63">
                  <c:v>19.3</c:v>
                </c:pt>
                <c:pt idx="64">
                  <c:v>25.7</c:v>
                </c:pt>
                <c:pt idx="65">
                  <c:v>22.8</c:v>
                </c:pt>
                <c:pt idx="66">
                  <c:v>24.1</c:v>
                </c:pt>
                <c:pt idx="67">
                  <c:v>21.9</c:v>
                </c:pt>
                <c:pt idx="68">
                  <c:v>24.6</c:v>
                </c:pt>
                <c:pt idx="69">
                  <c:v>23.5</c:v>
                </c:pt>
                <c:pt idx="70">
                  <c:v>24.7</c:v>
                </c:pt>
                <c:pt idx="71">
                  <c:v>25.4</c:v>
                </c:pt>
                <c:pt idx="72">
                  <c:v>20.399999999999999</c:v>
                </c:pt>
                <c:pt idx="73">
                  <c:v>22.2</c:v>
                </c:pt>
                <c:pt idx="74">
                  <c:v>21.8</c:v>
                </c:pt>
                <c:pt idx="75">
                  <c:v>22.1</c:v>
                </c:pt>
                <c:pt idx="76">
                  <c:v>22.4</c:v>
                </c:pt>
                <c:pt idx="77">
                  <c:v>24.6</c:v>
                </c:pt>
                <c:pt idx="78">
                  <c:v>25.5</c:v>
                </c:pt>
                <c:pt idx="79">
                  <c:v>24</c:v>
                </c:pt>
                <c:pt idx="80">
                  <c:v>21.7</c:v>
                </c:pt>
                <c:pt idx="81">
                  <c:v>22</c:v>
                </c:pt>
                <c:pt idx="82">
                  <c:v>22.9</c:v>
                </c:pt>
                <c:pt idx="83">
                  <c:v>25.6</c:v>
                </c:pt>
                <c:pt idx="84">
                  <c:v>22.3</c:v>
                </c:pt>
                <c:pt idx="85">
                  <c:v>22.3</c:v>
                </c:pt>
                <c:pt idx="86">
                  <c:v>29.2</c:v>
                </c:pt>
                <c:pt idx="87">
                  <c:v>23.8</c:v>
                </c:pt>
                <c:pt idx="88">
                  <c:v>25.3</c:v>
                </c:pt>
                <c:pt idx="89">
                  <c:v>23.2</c:v>
                </c:pt>
                <c:pt idx="90">
                  <c:v>23.3</c:v>
                </c:pt>
                <c:pt idx="91">
                  <c:v>23.7</c:v>
                </c:pt>
                <c:pt idx="92">
                  <c:v>22.9</c:v>
                </c:pt>
                <c:pt idx="93">
                  <c:v>27.3</c:v>
                </c:pt>
                <c:pt idx="94">
                  <c:v>24.1</c:v>
                </c:pt>
                <c:pt idx="95">
                  <c:v>23.8</c:v>
                </c:pt>
                <c:pt idx="96">
                  <c:v>21.3</c:v>
                </c:pt>
                <c:pt idx="97">
                  <c:v>27.8</c:v>
                </c:pt>
                <c:pt idx="98">
                  <c:v>22.7</c:v>
                </c:pt>
                <c:pt idx="99">
                  <c:v>26.3</c:v>
                </c:pt>
                <c:pt idx="100">
                  <c:v>27.4</c:v>
                </c:pt>
                <c:pt idx="101">
                  <c:v>27.4</c:v>
                </c:pt>
                <c:pt idx="102">
                  <c:v>27.4</c:v>
                </c:pt>
                <c:pt idx="103">
                  <c:v>23.5</c:v>
                </c:pt>
                <c:pt idx="104">
                  <c:v>30.6</c:v>
                </c:pt>
                <c:pt idx="105">
                  <c:v>21</c:v>
                </c:pt>
                <c:pt idx="106">
                  <c:v>23.3</c:v>
                </c:pt>
                <c:pt idx="107">
                  <c:v>24</c:v>
                </c:pt>
                <c:pt idx="108">
                  <c:v>27.8</c:v>
                </c:pt>
                <c:pt idx="109">
                  <c:v>26.6</c:v>
                </c:pt>
                <c:pt idx="110">
                  <c:v>25.5</c:v>
                </c:pt>
                <c:pt idx="111">
                  <c:v>23.8</c:v>
                </c:pt>
                <c:pt idx="112">
                  <c:v>28.5</c:v>
                </c:pt>
                <c:pt idx="113">
                  <c:v>23.4</c:v>
                </c:pt>
                <c:pt idx="114">
                  <c:v>27.7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17225344"/>
        <c:axId val="117226880"/>
      </c:barChart>
      <c:catAx>
        <c:axId val="117225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17226880"/>
        <c:crosses val="autoZero"/>
        <c:auto val="1"/>
        <c:lblAlgn val="ctr"/>
        <c:lblOffset val="100"/>
        <c:noMultiLvlLbl val="0"/>
      </c:catAx>
      <c:valAx>
        <c:axId val="117226880"/>
        <c:scaling>
          <c:orientation val="minMax"/>
          <c:max val="32"/>
          <c:min val="1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72253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strRef>
              <c:f>btv.temp!$C$2:$C$72</c:f>
              <c:strCache>
                <c:ptCount val="71"/>
                <c:pt idx="0">
                  <c:v>1941-1942</c:v>
                </c:pt>
                <c:pt idx="1">
                  <c:v>1942-1943</c:v>
                </c:pt>
                <c:pt idx="2">
                  <c:v>1943-1944</c:v>
                </c:pt>
                <c:pt idx="3">
                  <c:v>1944-1945</c:v>
                </c:pt>
                <c:pt idx="4">
                  <c:v>1945-1946</c:v>
                </c:pt>
                <c:pt idx="5">
                  <c:v>1946-1947</c:v>
                </c:pt>
                <c:pt idx="6">
                  <c:v>1947-1948</c:v>
                </c:pt>
                <c:pt idx="7">
                  <c:v>1948-1949</c:v>
                </c:pt>
                <c:pt idx="8">
                  <c:v>1949-1950</c:v>
                </c:pt>
                <c:pt idx="9">
                  <c:v>1950-1951</c:v>
                </c:pt>
                <c:pt idx="10">
                  <c:v>1951-1952</c:v>
                </c:pt>
                <c:pt idx="11">
                  <c:v>1952-1953</c:v>
                </c:pt>
                <c:pt idx="12">
                  <c:v>1953-1954</c:v>
                </c:pt>
                <c:pt idx="13">
                  <c:v>1954-1955</c:v>
                </c:pt>
                <c:pt idx="14">
                  <c:v>1955-1956</c:v>
                </c:pt>
                <c:pt idx="15">
                  <c:v>1956-1957</c:v>
                </c:pt>
                <c:pt idx="16">
                  <c:v>1957-1958</c:v>
                </c:pt>
                <c:pt idx="17">
                  <c:v>1958-1959</c:v>
                </c:pt>
                <c:pt idx="18">
                  <c:v>1959-1960</c:v>
                </c:pt>
                <c:pt idx="19">
                  <c:v>1960-1961</c:v>
                </c:pt>
                <c:pt idx="20">
                  <c:v>1961-1962</c:v>
                </c:pt>
                <c:pt idx="21">
                  <c:v>1962-1963</c:v>
                </c:pt>
                <c:pt idx="22">
                  <c:v>1963-1964</c:v>
                </c:pt>
                <c:pt idx="23">
                  <c:v>1964-1965</c:v>
                </c:pt>
                <c:pt idx="24">
                  <c:v>1965-1966</c:v>
                </c:pt>
                <c:pt idx="25">
                  <c:v>1966-1967</c:v>
                </c:pt>
                <c:pt idx="26">
                  <c:v>1967-1968</c:v>
                </c:pt>
                <c:pt idx="27">
                  <c:v>1968-1969</c:v>
                </c:pt>
                <c:pt idx="28">
                  <c:v>1969-1970</c:v>
                </c:pt>
                <c:pt idx="29">
                  <c:v>1970-1971</c:v>
                </c:pt>
                <c:pt idx="30">
                  <c:v>1971-1972</c:v>
                </c:pt>
                <c:pt idx="31">
                  <c:v>1972-1973</c:v>
                </c:pt>
                <c:pt idx="32">
                  <c:v>1973-1974</c:v>
                </c:pt>
                <c:pt idx="33">
                  <c:v>1974-1975</c:v>
                </c:pt>
                <c:pt idx="34">
                  <c:v>1975-1976</c:v>
                </c:pt>
                <c:pt idx="35">
                  <c:v>1976-1977</c:v>
                </c:pt>
                <c:pt idx="36">
                  <c:v>1977-1978</c:v>
                </c:pt>
                <c:pt idx="37">
                  <c:v>1978-1979</c:v>
                </c:pt>
                <c:pt idx="38">
                  <c:v>1979-1980</c:v>
                </c:pt>
                <c:pt idx="39">
                  <c:v>1980-1981</c:v>
                </c:pt>
                <c:pt idx="40">
                  <c:v>1981-1982</c:v>
                </c:pt>
                <c:pt idx="41">
                  <c:v>1982-1983</c:v>
                </c:pt>
                <c:pt idx="42">
                  <c:v>1983-1984</c:v>
                </c:pt>
                <c:pt idx="43">
                  <c:v>1984-1985</c:v>
                </c:pt>
                <c:pt idx="44">
                  <c:v>1985-1986</c:v>
                </c:pt>
                <c:pt idx="45">
                  <c:v>1986-1987</c:v>
                </c:pt>
                <c:pt idx="46">
                  <c:v>1987-1988</c:v>
                </c:pt>
                <c:pt idx="47">
                  <c:v>1988-1989</c:v>
                </c:pt>
                <c:pt idx="48">
                  <c:v>1989-1990</c:v>
                </c:pt>
                <c:pt idx="49">
                  <c:v>1990-1991</c:v>
                </c:pt>
                <c:pt idx="50">
                  <c:v>1991-1992</c:v>
                </c:pt>
                <c:pt idx="51">
                  <c:v>1992-1993</c:v>
                </c:pt>
                <c:pt idx="52">
                  <c:v>1993-1994</c:v>
                </c:pt>
                <c:pt idx="53">
                  <c:v>1994-1995</c:v>
                </c:pt>
                <c:pt idx="54">
                  <c:v>1995-1996</c:v>
                </c:pt>
                <c:pt idx="55">
                  <c:v>1996-1997</c:v>
                </c:pt>
                <c:pt idx="56">
                  <c:v>1997-1998</c:v>
                </c:pt>
                <c:pt idx="57">
                  <c:v>1998-1999</c:v>
                </c:pt>
                <c:pt idx="58">
                  <c:v>1999-2000</c:v>
                </c:pt>
                <c:pt idx="59">
                  <c:v>2000-2001</c:v>
                </c:pt>
                <c:pt idx="60">
                  <c:v>2001-2002</c:v>
                </c:pt>
                <c:pt idx="61">
                  <c:v>2002-2003</c:v>
                </c:pt>
                <c:pt idx="62">
                  <c:v>2003-2004</c:v>
                </c:pt>
                <c:pt idx="63">
                  <c:v>2004-2005</c:v>
                </c:pt>
                <c:pt idx="64">
                  <c:v>2005-2006</c:v>
                </c:pt>
                <c:pt idx="65">
                  <c:v>2006-2007</c:v>
                </c:pt>
                <c:pt idx="66">
                  <c:v>2007-2008</c:v>
                </c:pt>
                <c:pt idx="67">
                  <c:v>2008-2009</c:v>
                </c:pt>
                <c:pt idx="68">
                  <c:v>2009-2010</c:v>
                </c:pt>
                <c:pt idx="69">
                  <c:v>2010-2011</c:v>
                </c:pt>
                <c:pt idx="70">
                  <c:v>2011-2012</c:v>
                </c:pt>
              </c:strCache>
            </c:strRef>
          </c:cat>
          <c:val>
            <c:numRef>
              <c:f>btv.temp!$B$2:$B$72</c:f>
              <c:numCache>
                <c:formatCode>General</c:formatCode>
                <c:ptCount val="71"/>
                <c:pt idx="0">
                  <c:v>25.9</c:v>
                </c:pt>
                <c:pt idx="1">
                  <c:v>21.6</c:v>
                </c:pt>
                <c:pt idx="2">
                  <c:v>22.3</c:v>
                </c:pt>
                <c:pt idx="3">
                  <c:v>22.6</c:v>
                </c:pt>
                <c:pt idx="4">
                  <c:v>24.4</c:v>
                </c:pt>
                <c:pt idx="5">
                  <c:v>26.4</c:v>
                </c:pt>
                <c:pt idx="6">
                  <c:v>19.600000000000001</c:v>
                </c:pt>
                <c:pt idx="7">
                  <c:v>30.1</c:v>
                </c:pt>
                <c:pt idx="8">
                  <c:v>25.4</c:v>
                </c:pt>
                <c:pt idx="9">
                  <c:v>27.6</c:v>
                </c:pt>
                <c:pt idx="10">
                  <c:v>25.6</c:v>
                </c:pt>
                <c:pt idx="11">
                  <c:v>28.6</c:v>
                </c:pt>
                <c:pt idx="12">
                  <c:v>28.5</c:v>
                </c:pt>
                <c:pt idx="13">
                  <c:v>24.7</c:v>
                </c:pt>
                <c:pt idx="14">
                  <c:v>24</c:v>
                </c:pt>
                <c:pt idx="15">
                  <c:v>25.4</c:v>
                </c:pt>
                <c:pt idx="16">
                  <c:v>26.1</c:v>
                </c:pt>
                <c:pt idx="17">
                  <c:v>21</c:v>
                </c:pt>
                <c:pt idx="18">
                  <c:v>24.6</c:v>
                </c:pt>
                <c:pt idx="19">
                  <c:v>21.9</c:v>
                </c:pt>
                <c:pt idx="20">
                  <c:v>22.4</c:v>
                </c:pt>
                <c:pt idx="21">
                  <c:v>19.899999999999999</c:v>
                </c:pt>
                <c:pt idx="22">
                  <c:v>23.9</c:v>
                </c:pt>
                <c:pt idx="23">
                  <c:v>24.3</c:v>
                </c:pt>
                <c:pt idx="24">
                  <c:v>24.2</c:v>
                </c:pt>
                <c:pt idx="25">
                  <c:v>24.7</c:v>
                </c:pt>
                <c:pt idx="26">
                  <c:v>19.399999999999999</c:v>
                </c:pt>
                <c:pt idx="27">
                  <c:v>20.8</c:v>
                </c:pt>
                <c:pt idx="28">
                  <c:v>19.100000000000001</c:v>
                </c:pt>
                <c:pt idx="29">
                  <c:v>20.8</c:v>
                </c:pt>
                <c:pt idx="30">
                  <c:v>23.6</c:v>
                </c:pt>
                <c:pt idx="31">
                  <c:v>24.2</c:v>
                </c:pt>
                <c:pt idx="32">
                  <c:v>25.6</c:v>
                </c:pt>
                <c:pt idx="33">
                  <c:v>27.2</c:v>
                </c:pt>
                <c:pt idx="34">
                  <c:v>24.7</c:v>
                </c:pt>
                <c:pt idx="35">
                  <c:v>21.9</c:v>
                </c:pt>
                <c:pt idx="36">
                  <c:v>21.5</c:v>
                </c:pt>
                <c:pt idx="37">
                  <c:v>23.1</c:v>
                </c:pt>
                <c:pt idx="38">
                  <c:v>26.8</c:v>
                </c:pt>
                <c:pt idx="39">
                  <c:v>22.7</c:v>
                </c:pt>
                <c:pt idx="40">
                  <c:v>22.9</c:v>
                </c:pt>
                <c:pt idx="41">
                  <c:v>30</c:v>
                </c:pt>
                <c:pt idx="42">
                  <c:v>24.7</c:v>
                </c:pt>
                <c:pt idx="43">
                  <c:v>26.6</c:v>
                </c:pt>
                <c:pt idx="44">
                  <c:v>23.6</c:v>
                </c:pt>
                <c:pt idx="45">
                  <c:v>24.1</c:v>
                </c:pt>
                <c:pt idx="46">
                  <c:v>26.6</c:v>
                </c:pt>
                <c:pt idx="47">
                  <c:v>25.8</c:v>
                </c:pt>
                <c:pt idx="48">
                  <c:v>24.7</c:v>
                </c:pt>
                <c:pt idx="49">
                  <c:v>28.9</c:v>
                </c:pt>
                <c:pt idx="50">
                  <c:v>24.8</c:v>
                </c:pt>
                <c:pt idx="51">
                  <c:v>24.4</c:v>
                </c:pt>
                <c:pt idx="52">
                  <c:v>21.4</c:v>
                </c:pt>
                <c:pt idx="53">
                  <c:v>29.2</c:v>
                </c:pt>
                <c:pt idx="54">
                  <c:v>23.7</c:v>
                </c:pt>
                <c:pt idx="55">
                  <c:v>27.1</c:v>
                </c:pt>
                <c:pt idx="56">
                  <c:v>28</c:v>
                </c:pt>
                <c:pt idx="57">
                  <c:v>28.1</c:v>
                </c:pt>
                <c:pt idx="58">
                  <c:v>28.4</c:v>
                </c:pt>
                <c:pt idx="59">
                  <c:v>24.5</c:v>
                </c:pt>
                <c:pt idx="60">
                  <c:v>32.5</c:v>
                </c:pt>
                <c:pt idx="61">
                  <c:v>21.9</c:v>
                </c:pt>
                <c:pt idx="62">
                  <c:v>24.3</c:v>
                </c:pt>
                <c:pt idx="63">
                  <c:v>24.3</c:v>
                </c:pt>
                <c:pt idx="64">
                  <c:v>29.2</c:v>
                </c:pt>
                <c:pt idx="65">
                  <c:v>27.5</c:v>
                </c:pt>
                <c:pt idx="66">
                  <c:v>27</c:v>
                </c:pt>
                <c:pt idx="67">
                  <c:v>25.1</c:v>
                </c:pt>
                <c:pt idx="68">
                  <c:v>29.6</c:v>
                </c:pt>
                <c:pt idx="69">
                  <c:v>25.2</c:v>
                </c:pt>
                <c:pt idx="70">
                  <c:v>31.9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7134080"/>
        <c:axId val="117135616"/>
      </c:barChart>
      <c:catAx>
        <c:axId val="11713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17135616"/>
        <c:crosses val="autoZero"/>
        <c:auto val="1"/>
        <c:lblAlgn val="ctr"/>
        <c:lblOffset val="100"/>
        <c:noMultiLvlLbl val="0"/>
      </c:catAx>
      <c:valAx>
        <c:axId val="117135616"/>
        <c:scaling>
          <c:orientation val="minMax"/>
          <c:min val="1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71340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trendline>
            <c:spPr>
              <a:ln w="28575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strRef>
              <c:f>mansfield.snow!$C$2:$C$51</c:f>
              <c:strCache>
                <c:ptCount val="50"/>
                <c:pt idx="0">
                  <c:v>1955-1956</c:v>
                </c:pt>
                <c:pt idx="1">
                  <c:v>1956-1957</c:v>
                </c:pt>
                <c:pt idx="2">
                  <c:v>1958-1959</c:v>
                </c:pt>
                <c:pt idx="3">
                  <c:v>1959-1960</c:v>
                </c:pt>
                <c:pt idx="4">
                  <c:v>1960-1961</c:v>
                </c:pt>
                <c:pt idx="5">
                  <c:v>1961-1962</c:v>
                </c:pt>
                <c:pt idx="6">
                  <c:v>1962-1963</c:v>
                </c:pt>
                <c:pt idx="7">
                  <c:v>1964-1965</c:v>
                </c:pt>
                <c:pt idx="8">
                  <c:v>1965-1966</c:v>
                </c:pt>
                <c:pt idx="9">
                  <c:v>1966-1967</c:v>
                </c:pt>
                <c:pt idx="10">
                  <c:v>1967-1968</c:v>
                </c:pt>
                <c:pt idx="11">
                  <c:v>1968-1969</c:v>
                </c:pt>
                <c:pt idx="12">
                  <c:v>1969-1970</c:v>
                </c:pt>
                <c:pt idx="13">
                  <c:v>1970-1971</c:v>
                </c:pt>
                <c:pt idx="14">
                  <c:v>1971-1972</c:v>
                </c:pt>
                <c:pt idx="15">
                  <c:v>1972-1973</c:v>
                </c:pt>
                <c:pt idx="16">
                  <c:v>1973-1974</c:v>
                </c:pt>
                <c:pt idx="17">
                  <c:v>1974-1975</c:v>
                </c:pt>
                <c:pt idx="18">
                  <c:v>1976-1977</c:v>
                </c:pt>
                <c:pt idx="19">
                  <c:v>1977-1978</c:v>
                </c:pt>
                <c:pt idx="20">
                  <c:v>1978-1979</c:v>
                </c:pt>
                <c:pt idx="21">
                  <c:v>1979-1980</c:v>
                </c:pt>
                <c:pt idx="22">
                  <c:v>1980-1981</c:v>
                </c:pt>
                <c:pt idx="23">
                  <c:v>1981-1982</c:v>
                </c:pt>
                <c:pt idx="24">
                  <c:v>1982-1983</c:v>
                </c:pt>
                <c:pt idx="25">
                  <c:v>1983-1984</c:v>
                </c:pt>
                <c:pt idx="26">
                  <c:v>1984-1985</c:v>
                </c:pt>
                <c:pt idx="27">
                  <c:v>1985-1986</c:v>
                </c:pt>
                <c:pt idx="28">
                  <c:v>1986-1987</c:v>
                </c:pt>
                <c:pt idx="29">
                  <c:v>1988-1989</c:v>
                </c:pt>
                <c:pt idx="30">
                  <c:v>1992-1993</c:v>
                </c:pt>
                <c:pt idx="31">
                  <c:v>1993-1994</c:v>
                </c:pt>
                <c:pt idx="32">
                  <c:v>1994-1995</c:v>
                </c:pt>
                <c:pt idx="33">
                  <c:v>1995-1996</c:v>
                </c:pt>
                <c:pt idx="34">
                  <c:v>1996-1997</c:v>
                </c:pt>
                <c:pt idx="35">
                  <c:v>1997-1998</c:v>
                </c:pt>
                <c:pt idx="36">
                  <c:v>1998-1999</c:v>
                </c:pt>
                <c:pt idx="37">
                  <c:v>1999-2000</c:v>
                </c:pt>
                <c:pt idx="38">
                  <c:v>2000-2001</c:v>
                </c:pt>
                <c:pt idx="39">
                  <c:v>2001-2002</c:v>
                </c:pt>
                <c:pt idx="40">
                  <c:v>2002-2003</c:v>
                </c:pt>
                <c:pt idx="41">
                  <c:v>2003-2004</c:v>
                </c:pt>
                <c:pt idx="42">
                  <c:v>2004-2005</c:v>
                </c:pt>
                <c:pt idx="43">
                  <c:v>2005-2006</c:v>
                </c:pt>
                <c:pt idx="44">
                  <c:v>2006-2007</c:v>
                </c:pt>
                <c:pt idx="45">
                  <c:v>2007-2008</c:v>
                </c:pt>
                <c:pt idx="46">
                  <c:v>2008-2009</c:v>
                </c:pt>
                <c:pt idx="47">
                  <c:v>2009-2010</c:v>
                </c:pt>
                <c:pt idx="48">
                  <c:v>2010-2011</c:v>
                </c:pt>
                <c:pt idx="49">
                  <c:v>2011-2012</c:v>
                </c:pt>
              </c:strCache>
            </c:strRef>
          </c:cat>
          <c:val>
            <c:numRef>
              <c:f>mansfield.snow!$B$2:$B$51</c:f>
              <c:numCache>
                <c:formatCode>General</c:formatCode>
                <c:ptCount val="50"/>
                <c:pt idx="0">
                  <c:v>111.9</c:v>
                </c:pt>
                <c:pt idx="1">
                  <c:v>115.3</c:v>
                </c:pt>
                <c:pt idx="2">
                  <c:v>118.5</c:v>
                </c:pt>
                <c:pt idx="3">
                  <c:v>143.5</c:v>
                </c:pt>
                <c:pt idx="4">
                  <c:v>126.1</c:v>
                </c:pt>
                <c:pt idx="5">
                  <c:v>131.4</c:v>
                </c:pt>
                <c:pt idx="6">
                  <c:v>153</c:v>
                </c:pt>
                <c:pt idx="7">
                  <c:v>99.4</c:v>
                </c:pt>
                <c:pt idx="8">
                  <c:v>154.80000000000001</c:v>
                </c:pt>
                <c:pt idx="9">
                  <c:v>181.6</c:v>
                </c:pt>
                <c:pt idx="10">
                  <c:v>217.5</c:v>
                </c:pt>
                <c:pt idx="11">
                  <c:v>260</c:v>
                </c:pt>
                <c:pt idx="12">
                  <c:v>199.7</c:v>
                </c:pt>
                <c:pt idx="13">
                  <c:v>256.8</c:v>
                </c:pt>
                <c:pt idx="14">
                  <c:v>211.6</c:v>
                </c:pt>
                <c:pt idx="15">
                  <c:v>177.5</c:v>
                </c:pt>
                <c:pt idx="16">
                  <c:v>149.5</c:v>
                </c:pt>
                <c:pt idx="17">
                  <c:v>223.1</c:v>
                </c:pt>
                <c:pt idx="18">
                  <c:v>226.2</c:v>
                </c:pt>
                <c:pt idx="19">
                  <c:v>161.30000000000001</c:v>
                </c:pt>
                <c:pt idx="20">
                  <c:v>197.5</c:v>
                </c:pt>
                <c:pt idx="21">
                  <c:v>131.69999999999999</c:v>
                </c:pt>
                <c:pt idx="22">
                  <c:v>191.9</c:v>
                </c:pt>
                <c:pt idx="23">
                  <c:v>226.7</c:v>
                </c:pt>
                <c:pt idx="24">
                  <c:v>119.4</c:v>
                </c:pt>
                <c:pt idx="25">
                  <c:v>183.1</c:v>
                </c:pt>
                <c:pt idx="26">
                  <c:v>172.3</c:v>
                </c:pt>
                <c:pt idx="27">
                  <c:v>136.1</c:v>
                </c:pt>
                <c:pt idx="28">
                  <c:v>128.4</c:v>
                </c:pt>
                <c:pt idx="29">
                  <c:v>134.5</c:v>
                </c:pt>
                <c:pt idx="30">
                  <c:v>203.9</c:v>
                </c:pt>
                <c:pt idx="31">
                  <c:v>188.1</c:v>
                </c:pt>
                <c:pt idx="32">
                  <c:v>171.5</c:v>
                </c:pt>
                <c:pt idx="33">
                  <c:v>201.8</c:v>
                </c:pt>
                <c:pt idx="34">
                  <c:v>222.6</c:v>
                </c:pt>
                <c:pt idx="35">
                  <c:v>218.4</c:v>
                </c:pt>
                <c:pt idx="36">
                  <c:v>172.1</c:v>
                </c:pt>
                <c:pt idx="37">
                  <c:v>245.4</c:v>
                </c:pt>
                <c:pt idx="38">
                  <c:v>243.3</c:v>
                </c:pt>
                <c:pt idx="39">
                  <c:v>174.2</c:v>
                </c:pt>
                <c:pt idx="40">
                  <c:v>185.5</c:v>
                </c:pt>
                <c:pt idx="41">
                  <c:v>214.5</c:v>
                </c:pt>
                <c:pt idx="42">
                  <c:v>167</c:v>
                </c:pt>
                <c:pt idx="43">
                  <c:v>188.2</c:v>
                </c:pt>
                <c:pt idx="44">
                  <c:v>206.1</c:v>
                </c:pt>
                <c:pt idx="45">
                  <c:v>225.2</c:v>
                </c:pt>
                <c:pt idx="46">
                  <c:v>220.8</c:v>
                </c:pt>
                <c:pt idx="47">
                  <c:v>174.2</c:v>
                </c:pt>
                <c:pt idx="48">
                  <c:v>212.3</c:v>
                </c:pt>
                <c:pt idx="49">
                  <c:v>118.6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17202304"/>
        <c:axId val="117441664"/>
      </c:barChart>
      <c:catAx>
        <c:axId val="117202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17441664"/>
        <c:crosses val="autoZero"/>
        <c:auto val="1"/>
        <c:lblAlgn val="ctr"/>
        <c:lblOffset val="100"/>
        <c:noMultiLvlLbl val="0"/>
      </c:catAx>
      <c:valAx>
        <c:axId val="11744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72023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strRef>
              <c:f>btv.snow!$C$2:$C$70</c:f>
              <c:strCache>
                <c:ptCount val="69"/>
                <c:pt idx="0">
                  <c:v>1943-1944</c:v>
                </c:pt>
                <c:pt idx="1">
                  <c:v>1944-1945</c:v>
                </c:pt>
                <c:pt idx="2">
                  <c:v>1945-1946</c:v>
                </c:pt>
                <c:pt idx="3">
                  <c:v>1946-1947</c:v>
                </c:pt>
                <c:pt idx="4">
                  <c:v>1947-1948</c:v>
                </c:pt>
                <c:pt idx="5">
                  <c:v>1948-1949</c:v>
                </c:pt>
                <c:pt idx="6">
                  <c:v>1949-1950</c:v>
                </c:pt>
                <c:pt idx="7">
                  <c:v>1950-1951</c:v>
                </c:pt>
                <c:pt idx="8">
                  <c:v>1951-1952</c:v>
                </c:pt>
                <c:pt idx="9">
                  <c:v>1952-1953</c:v>
                </c:pt>
                <c:pt idx="10">
                  <c:v>1953-1954</c:v>
                </c:pt>
                <c:pt idx="11">
                  <c:v>1954-1955</c:v>
                </c:pt>
                <c:pt idx="12">
                  <c:v>1955-1956</c:v>
                </c:pt>
                <c:pt idx="13">
                  <c:v>1956-1957</c:v>
                </c:pt>
                <c:pt idx="14">
                  <c:v>1957-1958</c:v>
                </c:pt>
                <c:pt idx="15">
                  <c:v>1958-1959</c:v>
                </c:pt>
                <c:pt idx="16">
                  <c:v>1959-1960</c:v>
                </c:pt>
                <c:pt idx="17">
                  <c:v>1960-1961</c:v>
                </c:pt>
                <c:pt idx="18">
                  <c:v>1961-1962</c:v>
                </c:pt>
                <c:pt idx="19">
                  <c:v>1962-1963</c:v>
                </c:pt>
                <c:pt idx="20">
                  <c:v>1963-1964</c:v>
                </c:pt>
                <c:pt idx="21">
                  <c:v>1964-1965</c:v>
                </c:pt>
                <c:pt idx="22">
                  <c:v>1965-1966</c:v>
                </c:pt>
                <c:pt idx="23">
                  <c:v>1966-1967</c:v>
                </c:pt>
                <c:pt idx="24">
                  <c:v>1967-1968</c:v>
                </c:pt>
                <c:pt idx="25">
                  <c:v>1968-1969</c:v>
                </c:pt>
                <c:pt idx="26">
                  <c:v>1969-1970</c:v>
                </c:pt>
                <c:pt idx="27">
                  <c:v>1970-1971</c:v>
                </c:pt>
                <c:pt idx="28">
                  <c:v>1971-1972</c:v>
                </c:pt>
                <c:pt idx="29">
                  <c:v>1972-1973</c:v>
                </c:pt>
                <c:pt idx="30">
                  <c:v>1973-1974</c:v>
                </c:pt>
                <c:pt idx="31">
                  <c:v>1974-1975</c:v>
                </c:pt>
                <c:pt idx="32">
                  <c:v>1975-1976</c:v>
                </c:pt>
                <c:pt idx="33">
                  <c:v>1976-1977</c:v>
                </c:pt>
                <c:pt idx="34">
                  <c:v>1977-1978</c:v>
                </c:pt>
                <c:pt idx="35">
                  <c:v>1978-1979</c:v>
                </c:pt>
                <c:pt idx="36">
                  <c:v>1979-1980</c:v>
                </c:pt>
                <c:pt idx="37">
                  <c:v>1980-1981</c:v>
                </c:pt>
                <c:pt idx="38">
                  <c:v>1981-1982</c:v>
                </c:pt>
                <c:pt idx="39">
                  <c:v>1982-1983</c:v>
                </c:pt>
                <c:pt idx="40">
                  <c:v>1983-1984</c:v>
                </c:pt>
                <c:pt idx="41">
                  <c:v>1984-1985</c:v>
                </c:pt>
                <c:pt idx="42">
                  <c:v>1985-1986</c:v>
                </c:pt>
                <c:pt idx="43">
                  <c:v>1986-1987</c:v>
                </c:pt>
                <c:pt idx="44">
                  <c:v>1987-1988</c:v>
                </c:pt>
                <c:pt idx="45">
                  <c:v>1988-1989</c:v>
                </c:pt>
                <c:pt idx="46">
                  <c:v>1989-1990</c:v>
                </c:pt>
                <c:pt idx="47">
                  <c:v>1990-1991</c:v>
                </c:pt>
                <c:pt idx="48">
                  <c:v>1991-1992</c:v>
                </c:pt>
                <c:pt idx="49">
                  <c:v>1992-1993</c:v>
                </c:pt>
                <c:pt idx="50">
                  <c:v>1993-1994</c:v>
                </c:pt>
                <c:pt idx="51">
                  <c:v>1994-1995</c:v>
                </c:pt>
                <c:pt idx="52">
                  <c:v>1995-1996</c:v>
                </c:pt>
                <c:pt idx="53">
                  <c:v>1996-1997</c:v>
                </c:pt>
                <c:pt idx="54">
                  <c:v>1997-1998</c:v>
                </c:pt>
                <c:pt idx="55">
                  <c:v>1998-1999</c:v>
                </c:pt>
                <c:pt idx="56">
                  <c:v>1999-2000</c:v>
                </c:pt>
                <c:pt idx="57">
                  <c:v>2000-2001</c:v>
                </c:pt>
                <c:pt idx="58">
                  <c:v>2001-2002</c:v>
                </c:pt>
                <c:pt idx="59">
                  <c:v>2002-2003</c:v>
                </c:pt>
                <c:pt idx="60">
                  <c:v>2003-2004</c:v>
                </c:pt>
                <c:pt idx="61">
                  <c:v>2004-2005</c:v>
                </c:pt>
                <c:pt idx="62">
                  <c:v>2005-2006</c:v>
                </c:pt>
                <c:pt idx="63">
                  <c:v>2006-2007</c:v>
                </c:pt>
                <c:pt idx="64">
                  <c:v>2007-2008</c:v>
                </c:pt>
                <c:pt idx="65">
                  <c:v>2008-2009</c:v>
                </c:pt>
                <c:pt idx="66">
                  <c:v>2009-2010</c:v>
                </c:pt>
                <c:pt idx="67">
                  <c:v>2010-2011</c:v>
                </c:pt>
                <c:pt idx="68">
                  <c:v>2011-2012</c:v>
                </c:pt>
              </c:strCache>
            </c:strRef>
          </c:cat>
          <c:val>
            <c:numRef>
              <c:f>btv.snow!$B$2:$B$70</c:f>
              <c:numCache>
                <c:formatCode>General</c:formatCode>
                <c:ptCount val="69"/>
                <c:pt idx="0">
                  <c:v>58.2</c:v>
                </c:pt>
                <c:pt idx="1">
                  <c:v>47.6</c:v>
                </c:pt>
                <c:pt idx="2">
                  <c:v>49.5</c:v>
                </c:pt>
                <c:pt idx="3">
                  <c:v>92.3</c:v>
                </c:pt>
                <c:pt idx="4">
                  <c:v>59.6</c:v>
                </c:pt>
                <c:pt idx="5">
                  <c:v>40.5</c:v>
                </c:pt>
                <c:pt idx="6">
                  <c:v>60.9</c:v>
                </c:pt>
                <c:pt idx="7">
                  <c:v>42.9</c:v>
                </c:pt>
                <c:pt idx="8">
                  <c:v>79.8</c:v>
                </c:pt>
                <c:pt idx="9">
                  <c:v>52.6</c:v>
                </c:pt>
                <c:pt idx="10">
                  <c:v>73</c:v>
                </c:pt>
                <c:pt idx="11">
                  <c:v>65.8</c:v>
                </c:pt>
                <c:pt idx="12">
                  <c:v>71.5</c:v>
                </c:pt>
                <c:pt idx="13">
                  <c:v>54.3</c:v>
                </c:pt>
                <c:pt idx="14">
                  <c:v>87.4</c:v>
                </c:pt>
                <c:pt idx="15">
                  <c:v>87</c:v>
                </c:pt>
                <c:pt idx="16">
                  <c:v>66.2</c:v>
                </c:pt>
                <c:pt idx="17">
                  <c:v>42.6</c:v>
                </c:pt>
                <c:pt idx="18">
                  <c:v>70.3</c:v>
                </c:pt>
                <c:pt idx="19">
                  <c:v>68.7</c:v>
                </c:pt>
                <c:pt idx="20">
                  <c:v>49</c:v>
                </c:pt>
                <c:pt idx="21">
                  <c:v>41.3</c:v>
                </c:pt>
                <c:pt idx="22">
                  <c:v>98.7</c:v>
                </c:pt>
                <c:pt idx="23">
                  <c:v>76.599999999999994</c:v>
                </c:pt>
                <c:pt idx="24">
                  <c:v>82.8</c:v>
                </c:pt>
                <c:pt idx="25">
                  <c:v>86.4</c:v>
                </c:pt>
                <c:pt idx="26">
                  <c:v>97.9</c:v>
                </c:pt>
                <c:pt idx="27">
                  <c:v>125.8</c:v>
                </c:pt>
                <c:pt idx="28">
                  <c:v>87.2</c:v>
                </c:pt>
                <c:pt idx="29">
                  <c:v>81.900000000000006</c:v>
                </c:pt>
                <c:pt idx="30">
                  <c:v>60.3</c:v>
                </c:pt>
                <c:pt idx="31">
                  <c:v>73.400000000000006</c:v>
                </c:pt>
                <c:pt idx="32">
                  <c:v>80.099999999999994</c:v>
                </c:pt>
                <c:pt idx="33">
                  <c:v>68.3</c:v>
                </c:pt>
                <c:pt idx="34">
                  <c:v>86.9</c:v>
                </c:pt>
                <c:pt idx="35">
                  <c:v>75.5</c:v>
                </c:pt>
                <c:pt idx="36">
                  <c:v>38.700000000000003</c:v>
                </c:pt>
                <c:pt idx="37">
                  <c:v>60.5</c:v>
                </c:pt>
                <c:pt idx="38">
                  <c:v>75.099999999999994</c:v>
                </c:pt>
                <c:pt idx="39">
                  <c:v>53.3</c:v>
                </c:pt>
                <c:pt idx="40">
                  <c:v>58.2</c:v>
                </c:pt>
                <c:pt idx="41">
                  <c:v>86.6</c:v>
                </c:pt>
                <c:pt idx="42">
                  <c:v>86.2</c:v>
                </c:pt>
                <c:pt idx="43">
                  <c:v>63.7</c:v>
                </c:pt>
                <c:pt idx="44">
                  <c:v>57</c:v>
                </c:pt>
                <c:pt idx="45">
                  <c:v>30.5</c:v>
                </c:pt>
                <c:pt idx="46">
                  <c:v>64.400000000000006</c:v>
                </c:pt>
                <c:pt idx="47">
                  <c:v>40.1</c:v>
                </c:pt>
                <c:pt idx="48">
                  <c:v>64.400000000000006</c:v>
                </c:pt>
                <c:pt idx="49">
                  <c:v>95.4</c:v>
                </c:pt>
                <c:pt idx="50">
                  <c:v>94.1</c:v>
                </c:pt>
                <c:pt idx="51">
                  <c:v>55.1</c:v>
                </c:pt>
                <c:pt idx="52">
                  <c:v>86</c:v>
                </c:pt>
                <c:pt idx="53">
                  <c:v>78.099999999999994</c:v>
                </c:pt>
                <c:pt idx="54">
                  <c:v>74.099999999999994</c:v>
                </c:pt>
                <c:pt idx="55">
                  <c:v>68.5</c:v>
                </c:pt>
                <c:pt idx="56">
                  <c:v>53.2</c:v>
                </c:pt>
                <c:pt idx="57">
                  <c:v>104.5</c:v>
                </c:pt>
                <c:pt idx="58">
                  <c:v>42.4</c:v>
                </c:pt>
                <c:pt idx="59">
                  <c:v>70.5</c:v>
                </c:pt>
                <c:pt idx="60">
                  <c:v>82.5</c:v>
                </c:pt>
                <c:pt idx="61">
                  <c:v>89.6</c:v>
                </c:pt>
                <c:pt idx="62">
                  <c:v>67.5</c:v>
                </c:pt>
                <c:pt idx="63">
                  <c:v>70.599999999999994</c:v>
                </c:pt>
                <c:pt idx="64">
                  <c:v>112.7</c:v>
                </c:pt>
                <c:pt idx="65">
                  <c:v>90.6</c:v>
                </c:pt>
                <c:pt idx="66">
                  <c:v>90.4</c:v>
                </c:pt>
                <c:pt idx="67">
                  <c:v>125.3</c:v>
                </c:pt>
                <c:pt idx="68">
                  <c:v>37.700000000000003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7463296"/>
        <c:axId val="117489664"/>
      </c:barChart>
      <c:catAx>
        <c:axId val="117463296"/>
        <c:scaling>
          <c:orientation val="minMax"/>
        </c:scaling>
        <c:delete val="0"/>
        <c:axPos val="b"/>
        <c:majorTickMark val="out"/>
        <c:minorTickMark val="none"/>
        <c:tickLblPos val="nextTo"/>
        <c:crossAx val="117489664"/>
        <c:crosses val="autoZero"/>
        <c:auto val="1"/>
        <c:lblAlgn val="ctr"/>
        <c:lblOffset val="100"/>
        <c:noMultiLvlLbl val="0"/>
      </c:catAx>
      <c:valAx>
        <c:axId val="11748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74632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2"/>
          </c:marker>
          <c:xVal>
            <c:numRef>
              <c:f>activity!$B$2:$B$21</c:f>
              <c:numCache>
                <c:formatCode>0.0</c:formatCode>
                <c:ptCount val="20"/>
                <c:pt idx="0">
                  <c:v>-7.1771798801572709E-2</c:v>
                </c:pt>
                <c:pt idx="1">
                  <c:v>0.42498835579677602</c:v>
                </c:pt>
                <c:pt idx="2">
                  <c:v>1.0057079731441354</c:v>
                </c:pt>
                <c:pt idx="3">
                  <c:v>-0.61400999572230486</c:v>
                </c:pt>
                <c:pt idx="4">
                  <c:v>-0.17322281628996819</c:v>
                </c:pt>
                <c:pt idx="5">
                  <c:v>2.5554597230530551</c:v>
                </c:pt>
                <c:pt idx="6">
                  <c:v>-1.1387566379036522</c:v>
                </c:pt>
                <c:pt idx="7">
                  <c:v>-1.1422549488515283</c:v>
                </c:pt>
                <c:pt idx="8">
                  <c:v>-0.49506742349453198</c:v>
                </c:pt>
                <c:pt idx="9">
                  <c:v>5.1910420516929475E-3</c:v>
                </c:pt>
                <c:pt idx="10">
                  <c:v>1.3940204883583363</c:v>
                </c:pt>
                <c:pt idx="11">
                  <c:v>0.59640559224268097</c:v>
                </c:pt>
                <c:pt idx="12">
                  <c:v>0.91825019944724473</c:v>
                </c:pt>
                <c:pt idx="13">
                  <c:v>-8.2266731645205107E-2</c:v>
                </c:pt>
                <c:pt idx="14">
                  <c:v>0.96022993082174823</c:v>
                </c:pt>
                <c:pt idx="15">
                  <c:v>-0.97783433430137212</c:v>
                </c:pt>
                <c:pt idx="16">
                  <c:v>8.68935299956544E-3</c:v>
                </c:pt>
                <c:pt idx="17">
                  <c:v>1.2330981847560525</c:v>
                </c:pt>
                <c:pt idx="18">
                  <c:v>-1.4151232027858325</c:v>
                </c:pt>
                <c:pt idx="19">
                  <c:v>-0.66648465994043693</c:v>
                </c:pt>
              </c:numCache>
            </c:numRef>
          </c:xVal>
          <c:yVal>
            <c:numRef>
              <c:f>activity!$C$2:$C$21</c:f>
              <c:numCache>
                <c:formatCode>0.0</c:formatCode>
                <c:ptCount val="20"/>
                <c:pt idx="0">
                  <c:v>1.1626752841365018</c:v>
                </c:pt>
                <c:pt idx="1">
                  <c:v>1.0998164405687274</c:v>
                </c:pt>
                <c:pt idx="2">
                  <c:v>-0.78594886646448148</c:v>
                </c:pt>
                <c:pt idx="3">
                  <c:v>0.70815749218490742</c:v>
                </c:pt>
                <c:pt idx="4">
                  <c:v>0.32616913511920576</c:v>
                </c:pt>
                <c:pt idx="5">
                  <c:v>0.13275730875682529</c:v>
                </c:pt>
                <c:pt idx="6">
                  <c:v>-0.13801924815050703</c:v>
                </c:pt>
                <c:pt idx="7">
                  <c:v>-0.87781948398661214</c:v>
                </c:pt>
                <c:pt idx="8">
                  <c:v>1.6026871891109169</c:v>
                </c:pt>
                <c:pt idx="9">
                  <c:v>-1.4000314151650395</c:v>
                </c:pt>
                <c:pt idx="10">
                  <c:v>-4.1313334969316821E-2</c:v>
                </c:pt>
                <c:pt idx="11">
                  <c:v>0.53892214411782446</c:v>
                </c:pt>
                <c:pt idx="12">
                  <c:v>0.88222813591104954</c:v>
                </c:pt>
                <c:pt idx="13">
                  <c:v>-0.18637220474110217</c:v>
                </c:pt>
                <c:pt idx="14">
                  <c:v>-3.6478039310257587E-2</c:v>
                </c:pt>
                <c:pt idx="15">
                  <c:v>1.9991814331537969</c:v>
                </c:pt>
                <c:pt idx="16">
                  <c:v>0.93058109250164456</c:v>
                </c:pt>
                <c:pt idx="17">
                  <c:v>0.92091050118352613</c:v>
                </c:pt>
                <c:pt idx="18">
                  <c:v>2.6084286861952952</c:v>
                </c:pt>
                <c:pt idx="19">
                  <c:v>-1.6272903111408363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570560"/>
        <c:axId val="117736192"/>
      </c:scatterChart>
      <c:valAx>
        <c:axId val="11757056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7736192"/>
        <c:crosses val="autoZero"/>
        <c:crossBetween val="midCat"/>
      </c:valAx>
      <c:valAx>
        <c:axId val="1177361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757056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2"/>
          </c:marker>
          <c:xVal>
            <c:numRef>
              <c:f>activity!$B$2:$B$21</c:f>
              <c:numCache>
                <c:formatCode>0.0</c:formatCode>
                <c:ptCount val="20"/>
                <c:pt idx="0">
                  <c:v>-7.1771798801572709E-2</c:v>
                </c:pt>
                <c:pt idx="1">
                  <c:v>0.42498835579677602</c:v>
                </c:pt>
                <c:pt idx="2">
                  <c:v>1.0057079731441354</c:v>
                </c:pt>
                <c:pt idx="3">
                  <c:v>-0.61400999572230486</c:v>
                </c:pt>
                <c:pt idx="4">
                  <c:v>-0.17322281628996819</c:v>
                </c:pt>
                <c:pt idx="5">
                  <c:v>2.5554597230530551</c:v>
                </c:pt>
                <c:pt idx="6">
                  <c:v>-1.1387566379036522</c:v>
                </c:pt>
                <c:pt idx="7">
                  <c:v>-1.1422549488515283</c:v>
                </c:pt>
                <c:pt idx="8">
                  <c:v>-0.49506742349453198</c:v>
                </c:pt>
                <c:pt idx="9">
                  <c:v>5.1910420516929475E-3</c:v>
                </c:pt>
                <c:pt idx="10">
                  <c:v>1.3940204883583363</c:v>
                </c:pt>
                <c:pt idx="11">
                  <c:v>0.59640559224268097</c:v>
                </c:pt>
                <c:pt idx="12">
                  <c:v>0.91825019944724473</c:v>
                </c:pt>
                <c:pt idx="13">
                  <c:v>-8.2266731645205107E-2</c:v>
                </c:pt>
                <c:pt idx="14">
                  <c:v>0.96022993082174823</c:v>
                </c:pt>
                <c:pt idx="15">
                  <c:v>-0.97783433430137212</c:v>
                </c:pt>
                <c:pt idx="16">
                  <c:v>8.68935299956544E-3</c:v>
                </c:pt>
                <c:pt idx="17">
                  <c:v>1.2330981847560525</c:v>
                </c:pt>
                <c:pt idx="18">
                  <c:v>-1.4151232027858325</c:v>
                </c:pt>
                <c:pt idx="19">
                  <c:v>-0.66648465994043693</c:v>
                </c:pt>
              </c:numCache>
            </c:numRef>
          </c:xVal>
          <c:yVal>
            <c:numRef>
              <c:f>activity!$C$2:$C$21</c:f>
              <c:numCache>
                <c:formatCode>0.0</c:formatCode>
                <c:ptCount val="20"/>
                <c:pt idx="0">
                  <c:v>1.1626752841365018</c:v>
                </c:pt>
                <c:pt idx="1">
                  <c:v>1.0998164405687274</c:v>
                </c:pt>
                <c:pt idx="2">
                  <c:v>-0.78594886646448148</c:v>
                </c:pt>
                <c:pt idx="3">
                  <c:v>0.70815749218490742</c:v>
                </c:pt>
                <c:pt idx="4">
                  <c:v>0.32616913511920576</c:v>
                </c:pt>
                <c:pt idx="5">
                  <c:v>0.13275730875682529</c:v>
                </c:pt>
                <c:pt idx="6">
                  <c:v>-0.13801924815050703</c:v>
                </c:pt>
                <c:pt idx="7">
                  <c:v>-0.87781948398661214</c:v>
                </c:pt>
                <c:pt idx="8">
                  <c:v>1.6026871891109169</c:v>
                </c:pt>
                <c:pt idx="9">
                  <c:v>-1.4000314151650395</c:v>
                </c:pt>
                <c:pt idx="10">
                  <c:v>-4.1313334969316821E-2</c:v>
                </c:pt>
                <c:pt idx="11">
                  <c:v>0.53892214411782446</c:v>
                </c:pt>
                <c:pt idx="12">
                  <c:v>0.88222813591104954</c:v>
                </c:pt>
                <c:pt idx="13">
                  <c:v>-0.18637220474110217</c:v>
                </c:pt>
                <c:pt idx="14">
                  <c:v>-3.6478039310257587E-2</c:v>
                </c:pt>
                <c:pt idx="15">
                  <c:v>1.9991814331537969</c:v>
                </c:pt>
                <c:pt idx="16">
                  <c:v>0.93058109250164456</c:v>
                </c:pt>
                <c:pt idx="17">
                  <c:v>0.92091050118352613</c:v>
                </c:pt>
                <c:pt idx="18">
                  <c:v>2.6084286861952952</c:v>
                </c:pt>
                <c:pt idx="19">
                  <c:v>-1.6272903111408363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767552"/>
        <c:axId val="120403072"/>
      </c:scatterChart>
      <c:valAx>
        <c:axId val="11776755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0403072"/>
        <c:crosses val="autoZero"/>
        <c:crossBetween val="midCat"/>
      </c:valAx>
      <c:valAx>
        <c:axId val="1204030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776755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</c:marker>
          <c:xVal>
            <c:numRef>
              <c:f>activity!$B$2:$B$21</c:f>
              <c:numCache>
                <c:formatCode>0.0</c:formatCode>
                <c:ptCount val="20"/>
                <c:pt idx="0">
                  <c:v>-7.1771798801572709E-2</c:v>
                </c:pt>
                <c:pt idx="1">
                  <c:v>0.42498835579677602</c:v>
                </c:pt>
                <c:pt idx="2">
                  <c:v>1.0057079731441354</c:v>
                </c:pt>
                <c:pt idx="3">
                  <c:v>-0.61400999572230486</c:v>
                </c:pt>
                <c:pt idx="4">
                  <c:v>-0.17322281628996819</c:v>
                </c:pt>
                <c:pt idx="5">
                  <c:v>2.5554597230530551</c:v>
                </c:pt>
                <c:pt idx="6">
                  <c:v>-1.1387566379036522</c:v>
                </c:pt>
                <c:pt idx="7">
                  <c:v>-1.1422549488515283</c:v>
                </c:pt>
                <c:pt idx="8">
                  <c:v>-0.49506742349453198</c:v>
                </c:pt>
                <c:pt idx="9">
                  <c:v>5.1910420516929475E-3</c:v>
                </c:pt>
                <c:pt idx="10">
                  <c:v>1.3940204883583363</c:v>
                </c:pt>
                <c:pt idx="11">
                  <c:v>0.59640559224268097</c:v>
                </c:pt>
                <c:pt idx="12">
                  <c:v>0.91825019944724473</c:v>
                </c:pt>
                <c:pt idx="13">
                  <c:v>-8.2266731645205107E-2</c:v>
                </c:pt>
                <c:pt idx="14">
                  <c:v>0.96022993082174823</c:v>
                </c:pt>
                <c:pt idx="15">
                  <c:v>-0.97783433430137212</c:v>
                </c:pt>
                <c:pt idx="16">
                  <c:v>8.68935299956544E-3</c:v>
                </c:pt>
                <c:pt idx="17">
                  <c:v>1.2330981847560525</c:v>
                </c:pt>
                <c:pt idx="18">
                  <c:v>-1.4151232027858325</c:v>
                </c:pt>
                <c:pt idx="19">
                  <c:v>-0.66648465994043693</c:v>
                </c:pt>
              </c:numCache>
            </c:numRef>
          </c:xVal>
          <c:yVal>
            <c:numRef>
              <c:f>activity!$D$2:$D$21</c:f>
              <c:numCache>
                <c:formatCode>0.0</c:formatCode>
                <c:ptCount val="20"/>
                <c:pt idx="0">
                  <c:v>-0.18901768014358769</c:v>
                </c:pt>
                <c:pt idx="1">
                  <c:v>-1.2016123951985176</c:v>
                </c:pt>
                <c:pt idx="2">
                  <c:v>1.4311338639443005</c:v>
                </c:pt>
                <c:pt idx="3">
                  <c:v>-0.42528978032307113</c:v>
                </c:pt>
                <c:pt idx="4">
                  <c:v>0.72231756340585018</c:v>
                </c:pt>
                <c:pt idx="5">
                  <c:v>1.0260959779223287</c:v>
                </c:pt>
                <c:pt idx="6">
                  <c:v>1.0598491350908268</c:v>
                </c:pt>
                <c:pt idx="7">
                  <c:v>1.161108606596319</c:v>
                </c:pt>
                <c:pt idx="8">
                  <c:v>-0.15526452297508955</c:v>
                </c:pt>
                <c:pt idx="9">
                  <c:v>2.5449880505047235</c:v>
                </c:pt>
                <c:pt idx="10">
                  <c:v>-1.0328466093560293</c:v>
                </c:pt>
                <c:pt idx="11">
                  <c:v>-0.22277083731208464</c:v>
                </c:pt>
                <c:pt idx="12">
                  <c:v>-0.22277083731208464</c:v>
                </c:pt>
                <c:pt idx="13">
                  <c:v>1.4311338639443005</c:v>
                </c:pt>
                <c:pt idx="14">
                  <c:v>0.8573301920798404</c:v>
                </c:pt>
                <c:pt idx="15">
                  <c:v>0.68856440623735204</c:v>
                </c:pt>
                <c:pt idx="16">
                  <c:v>4.7254420035896923E-2</c:v>
                </c:pt>
                <c:pt idx="17">
                  <c:v>1.5661464926182918</c:v>
                </c:pt>
                <c:pt idx="18">
                  <c:v>8.1007577204393874E-2</c:v>
                </c:pt>
                <c:pt idx="19">
                  <c:v>2.3424691074937374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996608"/>
        <c:axId val="120998144"/>
      </c:scatterChart>
      <c:valAx>
        <c:axId val="12099660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0998144"/>
        <c:crosses val="autoZero"/>
        <c:crossBetween val="midCat"/>
      </c:valAx>
      <c:valAx>
        <c:axId val="1209981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0996608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6EA08-FDB6-4EF2-A480-FF6A76FA467A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24900-A3F0-4595-BC61-803BF579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7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Eastern</a:t>
            </a:r>
            <a:r>
              <a:rPr lang="en-US" baseline="0" dirty="0" smtClean="0"/>
              <a:t> side of Rockies... Eastern U.S.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7127D-1874-4BE9-8FC9-5D7848E658D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907E-6475-42E1-B1F3-78FB04EE53A0}" type="datetime1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B1DD-A1AD-423D-A997-6FE3AB464B41}" type="datetime1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04E-6628-485E-BD01-44CC769E396A}" type="datetime1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943A-238F-4712-BA18-2D29757DF2DA}" type="datetime1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CB38-3896-415E-97AA-2EB7D32604C6}" type="datetime1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46D-C0E8-4155-8122-C9F82C66D514}" type="datetime1">
              <a:rPr lang="en-US" smtClean="0"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7F00-34A6-4DB7-A9CB-5BDDDAE95B69}" type="datetime1">
              <a:rPr lang="en-US" smtClean="0"/>
              <a:t>3/15/2012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8B5A-D0F5-42D4-A8DA-65E8C3FFC77D}" type="datetime1">
              <a:rPr lang="en-US" smtClean="0"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4E68-5DFA-4636-BED7-BCFFAF923377}" type="datetime1">
              <a:rPr lang="en-US" smtClean="0"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B09F-E6F4-42D2-A11A-5B531195161D}" type="datetime1">
              <a:rPr lang="en-US" smtClean="0"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673C-2E42-41F2-B6E6-7D72D26787C4}" type="datetime1">
              <a:rPr lang="en-US" smtClean="0"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2606-FFFA-4AA3-8AF6-49D65AFF5A6B}" type="datetime1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precip/CWlink/daily_ao_index/loading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pc.noaa.gov/research_papers/ncep_cpc_atlas/8/table_ao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pc.noaa.gov/research_papers/ncep_cpc_atlas/8/table_ao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observatory.nasa.gov/IOTD/view.php?id=77076&amp;src=eoa-iotd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precip/CWlink/daily_ao_index/ao_index_ensm.s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analysis_monitoring/ensocycle/enso_cycle.s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analysis_monitoring/ensocycle/enso_cycle.s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analysis_monitoring/ensocycle/enso_cycle.s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pc.noaa.gov/products/analysis_monitoring/ensostuff/ensofaq.s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oaa.gov/products/analysis_monitoring/lanina/us_impacts/ustp_impacts.s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oaa.gov/products/analysis_monitoring/lanina/us_impacts/ustp_impacts.s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full/10.1175/2011WCAS1096.1?prevSearch=%5bContrib:+alan+betts%5d&amp;searchHistoryKey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s\a_pics_CANON_SLR\pics_aug_2010_SLR\SNOWSTORM_2010_04_28\IMG_2065.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525" y="-152400"/>
            <a:ext cx="108585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663575"/>
            <a:ext cx="7772400" cy="1470025"/>
          </a:xfrm>
          <a:solidFill>
            <a:srgbClr val="0D0D0D">
              <a:alpha val="60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Where’s Winter?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Explaining Seasonal Weather Variability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528762" y="152400"/>
            <a:ext cx="6170151" cy="461665"/>
          </a:xfrm>
          <a:prstGeom prst="rect">
            <a:avLst/>
          </a:prstGeom>
          <a:solidFill>
            <a:srgbClr val="0D0D0D">
              <a:alpha val="60000"/>
            </a:srgb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Satellites, Weather, and Climate Module 20: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267493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88025"/>
            <a:ext cx="18288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715000"/>
            <a:ext cx="2346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150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4419600"/>
            <a:ext cx="2566793" cy="1107996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Dr. Jay Shafer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Mar 15, 2012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Lyndon State College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Arctic Oscillation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Arctic Oscillation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Describes </a:t>
            </a:r>
            <a:r>
              <a:rPr lang="en-US" dirty="0"/>
              <a:t>high latitude </a:t>
            </a:r>
            <a:r>
              <a:rPr lang="en-US" dirty="0" smtClean="0"/>
              <a:t>pressure pattern oscillations (atmospheric oscillation)</a:t>
            </a:r>
            <a:endParaRPr lang="en-US" dirty="0"/>
          </a:p>
          <a:p>
            <a:r>
              <a:rPr lang="en-US" dirty="0"/>
              <a:t>Derived from </a:t>
            </a:r>
            <a:r>
              <a:rPr lang="en-US" dirty="0" smtClean="0"/>
              <a:t>principal pattern of variability in low tropospheric (low level) atmospheric pressure patterns</a:t>
            </a:r>
            <a:endParaRPr lang="en-US" dirty="0"/>
          </a:p>
          <a:p>
            <a:r>
              <a:rPr lang="en-US" dirty="0"/>
              <a:t>Most </a:t>
            </a:r>
            <a:r>
              <a:rPr lang="en-US" dirty="0" smtClean="0"/>
              <a:t>influential </a:t>
            </a:r>
            <a:r>
              <a:rPr lang="en-US" dirty="0"/>
              <a:t>during </a:t>
            </a:r>
            <a:r>
              <a:rPr lang="en-US" dirty="0" smtClean="0"/>
              <a:t>winter season</a:t>
            </a:r>
            <a:endParaRPr lang="en-US" dirty="0"/>
          </a:p>
          <a:p>
            <a:r>
              <a:rPr lang="en-US" dirty="0"/>
              <a:t>Can help to lock in long-lived (weeks to months) patterns that influence seasonal </a:t>
            </a:r>
            <a:r>
              <a:rPr lang="en-US" dirty="0" smtClean="0"/>
              <a:t>conditions</a:t>
            </a:r>
          </a:p>
          <a:p>
            <a:r>
              <a:rPr lang="en-US" dirty="0" smtClean="0"/>
              <a:t>Predictable one to two weeks ahead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343525" cy="4829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61890" y="483513"/>
            <a:ext cx="6505820" cy="4308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Anomaly pattern </a:t>
            </a:r>
            <a:r>
              <a:rPr lang="en-US" sz="2200" dirty="0" smtClean="0">
                <a:solidFill>
                  <a:schemeClr val="bg1"/>
                </a:solidFill>
              </a:rPr>
              <a:t>associated </a:t>
            </a:r>
            <a:r>
              <a:rPr lang="en-US" sz="2200" dirty="0">
                <a:solidFill>
                  <a:schemeClr val="bg1"/>
                </a:solidFill>
              </a:rPr>
              <a:t>with Arctic Oscillation (AO)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28800" y="1002268"/>
            <a:ext cx="4191000" cy="4308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Positive Arctic Oscillation State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0121" y="2438400"/>
            <a:ext cx="2209800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Lower heights and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colder temperatures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>
            <a:stCxn id="6" idx="3"/>
          </p:cNvCxnSpPr>
          <p:nvPr/>
        </p:nvCxnSpPr>
        <p:spPr>
          <a:xfrm>
            <a:off x="2379921" y="2761566"/>
            <a:ext cx="1544379" cy="1124634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81400" y="3323883"/>
            <a:ext cx="1371600" cy="1552917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581400" y="2438401"/>
            <a:ext cx="1066800" cy="51894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43855" y="2774967"/>
            <a:ext cx="2209800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Higher heights and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warmer  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5021" y="64008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www.cpc.ncep.noaa.gov/products/precip/CWlink/daily_ao_index/loading.html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95400" y="725269"/>
            <a:ext cx="6324600" cy="5779688"/>
            <a:chOff x="3581400" y="725269"/>
            <a:chExt cx="5543550" cy="5065931"/>
          </a:xfrm>
        </p:grpSpPr>
        <p:pic>
          <p:nvPicPr>
            <p:cNvPr id="5" name="Picture 2" descr="3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5" t="8135" r="16929" b="7380"/>
            <a:stretch/>
          </p:blipFill>
          <p:spPr bwMode="auto">
            <a:xfrm>
              <a:off x="3600450" y="1344168"/>
              <a:ext cx="5486400" cy="4447032"/>
            </a:xfrm>
            <a:prstGeom prst="rect">
              <a:avLst/>
            </a:prstGeom>
            <a:noFill/>
            <a:ln w="22225"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3581400" y="725269"/>
              <a:ext cx="5543550" cy="6204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Surface Temperature Anomaly (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Deg</a:t>
              </a:r>
              <a:r>
                <a:rPr lang="en-US" sz="2000" dirty="0" smtClean="0">
                  <a:solidFill>
                    <a:schemeClr val="bg1"/>
                  </a:solidFill>
                </a:rPr>
                <a:t> C)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+5 to +10 days after (–) AO transitions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2330465" y="5096373"/>
            <a:ext cx="3064218" cy="609600"/>
            <a:chOff x="4174782" y="4419600"/>
            <a:chExt cx="3064218" cy="609600"/>
          </a:xfrm>
        </p:grpSpPr>
        <p:sp>
          <p:nvSpPr>
            <p:cNvPr id="4" name="TextBox 3"/>
            <p:cNvSpPr txBox="1"/>
            <p:nvPr/>
          </p:nvSpPr>
          <p:spPr>
            <a:xfrm>
              <a:off x="4174782" y="4690646"/>
              <a:ext cx="1805174" cy="33855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Increased cold risk 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5867400" y="4419600"/>
              <a:ext cx="485775" cy="271046"/>
            </a:xfrm>
            <a:prstGeom prst="straightConnector1">
              <a:avLst/>
            </a:prstGeom>
            <a:ln w="2222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" idx="3"/>
            </p:cNvCxnSpPr>
            <p:nvPr/>
          </p:nvCxnSpPr>
          <p:spPr>
            <a:xfrm flipV="1">
              <a:off x="5979956" y="4843047"/>
              <a:ext cx="1259044" cy="16876"/>
            </a:xfrm>
            <a:prstGeom prst="straightConnector1">
              <a:avLst/>
            </a:prstGeom>
            <a:ln w="2222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 Negative Phase Conditions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" t="71324" r="21863" b="-943"/>
          <a:stretch/>
        </p:blipFill>
        <p:spPr bwMode="auto">
          <a:xfrm>
            <a:off x="0" y="1676399"/>
            <a:ext cx="3963566" cy="23592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71090" r="18804" b="-1334"/>
          <a:stretch/>
        </p:blipFill>
        <p:spPr bwMode="auto">
          <a:xfrm>
            <a:off x="4513211" y="1661160"/>
            <a:ext cx="4016030" cy="2377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8" t="23108" r="-1087" b="23108"/>
          <a:stretch/>
        </p:blipFill>
        <p:spPr bwMode="auto">
          <a:xfrm>
            <a:off x="3962400" y="1647559"/>
            <a:ext cx="505312" cy="252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9" t="23784" r="-318" b="23784"/>
          <a:stretch/>
        </p:blipFill>
        <p:spPr bwMode="auto">
          <a:xfrm>
            <a:off x="8504432" y="1600200"/>
            <a:ext cx="453485" cy="252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6553200"/>
            <a:ext cx="4642618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>
                <a:hlinkClick r:id="rId4"/>
              </a:rPr>
              <a:t>Source: http</a:t>
            </a:r>
            <a:r>
              <a:rPr lang="en-US" sz="1000" dirty="0">
                <a:hlinkClick r:id="rId4"/>
              </a:rPr>
              <a:t>://www.cpc.noaa.gov/research_papers/ncep_cpc_atlas/8/table_ao.html</a:t>
            </a:r>
            <a:r>
              <a:rPr lang="en-US" sz="1000" dirty="0"/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28800" y="2514600"/>
            <a:ext cx="647700" cy="2057400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71600" y="4495800"/>
            <a:ext cx="22098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older temperatures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162800" y="2602468"/>
            <a:ext cx="647700" cy="2057400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172200" y="4475202"/>
            <a:ext cx="22098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Slightly wetter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7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 Positive Phase Conditions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37" r="20423" b="63404"/>
          <a:stretch/>
        </p:blipFill>
        <p:spPr bwMode="auto">
          <a:xfrm>
            <a:off x="0" y="1676400"/>
            <a:ext cx="4114800" cy="2468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6977" r="21018" b="63983"/>
          <a:stretch/>
        </p:blipFill>
        <p:spPr bwMode="auto">
          <a:xfrm>
            <a:off x="4480560" y="1683488"/>
            <a:ext cx="4206240" cy="2468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8" t="23108" r="-1087" b="23108"/>
          <a:stretch/>
        </p:blipFill>
        <p:spPr bwMode="auto">
          <a:xfrm>
            <a:off x="4007899" y="1647559"/>
            <a:ext cx="505312" cy="252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9" t="23784" r="-318" b="23784"/>
          <a:stretch/>
        </p:blipFill>
        <p:spPr bwMode="auto">
          <a:xfrm>
            <a:off x="8686800" y="1610833"/>
            <a:ext cx="453485" cy="252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6553200"/>
            <a:ext cx="4642618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>
                <a:hlinkClick r:id="rId4"/>
              </a:rPr>
              <a:t>Source: http</a:t>
            </a:r>
            <a:r>
              <a:rPr lang="en-US" sz="1000" dirty="0">
                <a:hlinkClick r:id="rId4"/>
              </a:rPr>
              <a:t>://www.cpc.noaa.gov/research_papers/ncep_cpc_atlas/8/table_ao.html</a:t>
            </a:r>
            <a:r>
              <a:rPr lang="en-US" sz="1000" dirty="0"/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28800" y="2514600"/>
            <a:ext cx="647700" cy="2057400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71600" y="4495800"/>
            <a:ext cx="24384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Warmer temperatures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162800" y="2743200"/>
            <a:ext cx="914400" cy="1916668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00800" y="4475202"/>
            <a:ext cx="1524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Drier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0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047190"/>
              </p:ext>
            </p:extLst>
          </p:nvPr>
        </p:nvGraphicFramePr>
        <p:xfrm>
          <a:off x="427556" y="1371600"/>
          <a:ext cx="8191500" cy="461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2800" y="1447800"/>
            <a:ext cx="2188612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Blue: Winter 2011-12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Red: Winter 2010-11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 Year-to-Year Variability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3429000"/>
            <a:ext cx="777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77109" r="13750" b="62"/>
          <a:stretch/>
        </p:blipFill>
        <p:spPr bwMode="auto">
          <a:xfrm>
            <a:off x="876300" y="838200"/>
            <a:ext cx="7400611" cy="3036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0081" y="6611779"/>
            <a:ext cx="472437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  <a:hlinkClick r:id="rId3"/>
              </a:rPr>
              <a:t>NASA: http://earthobservatory.nasa.gov/IOTD/view.php?id=77076&amp;src=eoa-iotd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300" y="4267200"/>
            <a:ext cx="705943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What causes the AO to be positive one December and negative another? 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 don’t fully understand – it’s very complex!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3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t="3598" r="4001" b="68801"/>
          <a:stretch/>
        </p:blipFill>
        <p:spPr bwMode="auto">
          <a:xfrm>
            <a:off x="304800" y="1295400"/>
            <a:ext cx="8405191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5641" y="6172200"/>
            <a:ext cx="7924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www.cpc.ncep.noaa.gov/products/precip/CWlink/daily_ao_index/ao_index_ensm.shtml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336357"/>
            <a:ext cx="6869638" cy="492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Observed AO (solid line) and Forecasts (Red lines)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ENSO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Winter 2012 Rankings</a:t>
            </a:r>
          </a:p>
          <a:p>
            <a:pPr eaLnBrk="1" hangingPunct="1"/>
            <a:r>
              <a:rPr lang="en-US" dirty="0" smtClean="0"/>
              <a:t>Possible Culprits</a:t>
            </a:r>
          </a:p>
          <a:p>
            <a:pPr lvl="1"/>
            <a:r>
              <a:rPr lang="en-US" dirty="0" smtClean="0"/>
              <a:t>AO (Arctic Oscillation)</a:t>
            </a:r>
          </a:p>
          <a:p>
            <a:pPr lvl="1"/>
            <a:r>
              <a:rPr lang="en-US" dirty="0"/>
              <a:t>ENSO (El </a:t>
            </a:r>
            <a:r>
              <a:rPr lang="en-US" dirty="0" smtClean="0"/>
              <a:t>Nino Southern </a:t>
            </a:r>
            <a:r>
              <a:rPr lang="en-US" dirty="0"/>
              <a:t>Oscillation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Climate Change Considerations</a:t>
            </a:r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Nino – Southern Oscillation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Oceanic oscillation of equatorial sea surface temperatures (SST) in Pacific Ocean</a:t>
            </a:r>
          </a:p>
          <a:p>
            <a:r>
              <a:rPr lang="en-US" dirty="0" smtClean="0"/>
              <a:t>Southern Oscillation: refers to atmospheric response to oceanic fluxes of heat and moisture (oceans lead the atmosphere)</a:t>
            </a:r>
          </a:p>
          <a:p>
            <a:r>
              <a:rPr lang="en-US" dirty="0" smtClean="0"/>
              <a:t>Largest and most significant oscillation of SSTs in the world</a:t>
            </a:r>
          </a:p>
          <a:p>
            <a:r>
              <a:rPr lang="en-US" dirty="0" smtClean="0"/>
              <a:t>Has significant impacts on global circulation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662738" cy="464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6400800"/>
            <a:ext cx="838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Source: http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www.cpc.ncep.noaa.gov/products/analysis_monitoring/ensocycle/enso_cycle.shtml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7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st_enso_15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2" b="17296"/>
          <a:stretch/>
        </p:blipFill>
        <p:spPr bwMode="auto">
          <a:xfrm>
            <a:off x="73152" y="960120"/>
            <a:ext cx="915035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191000" y="2438400"/>
            <a:ext cx="1828800" cy="33813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29400" y="950913"/>
            <a:ext cx="163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Nino 3 Region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791200" y="1219200"/>
            <a:ext cx="91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590800" y="2438400"/>
            <a:ext cx="1600200" cy="3381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295400" y="11430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Nino 4 Region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057400" y="1447800"/>
            <a:ext cx="7620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6019800" y="2597150"/>
            <a:ext cx="381000" cy="3381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6940550" y="1233488"/>
            <a:ext cx="182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Nino 1.2 Region</a:t>
            </a: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6400800" y="1524000"/>
            <a:ext cx="7620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819400" y="4468874"/>
            <a:ext cx="31507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/>
              <a:t>Temperature Anomaly (Degrees Celsius)</a:t>
            </a: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34852" y="498157"/>
            <a:ext cx="5656548" cy="492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Example La Nina (cold phase) Conditions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14588"/>
            <a:ext cx="6519863" cy="414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6400800"/>
            <a:ext cx="838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Source: http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www.cpc.ncep.noaa.gov/products/analysis_monitoring/ensocycle/enso_cycle.shtml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st_enso_1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4" b="17294"/>
          <a:stretch/>
        </p:blipFill>
        <p:spPr bwMode="auto">
          <a:xfrm>
            <a:off x="69850" y="960120"/>
            <a:ext cx="915035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170362" y="2452370"/>
            <a:ext cx="1828800" cy="33813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570162" y="2452370"/>
            <a:ext cx="1600200" cy="3381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999162" y="2611120"/>
            <a:ext cx="381000" cy="3381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819400" y="4468874"/>
            <a:ext cx="31507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/>
              <a:t>Temperature Anomaly (Degrees Celsius)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34852" y="498157"/>
            <a:ext cx="5809475" cy="492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Example El Nino (warm phase) Conditions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1075"/>
            <a:ext cx="6510338" cy="4317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6400800"/>
            <a:ext cx="838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Source: http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www.cpc.ncep.noaa.gov/products/analysis_monitoring/ensocycle/enso_cycle.shtml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10982" r="4248" b="5492"/>
          <a:stretch>
            <a:fillRect/>
          </a:stretch>
        </p:blipFill>
        <p:spPr bwMode="auto">
          <a:xfrm>
            <a:off x="455613" y="273050"/>
            <a:ext cx="8016875" cy="593407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286000" y="842963"/>
            <a:ext cx="4419600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Top 10 El </a:t>
            </a:r>
            <a:r>
              <a:rPr lang="en-US" sz="2000" dirty="0" err="1">
                <a:solidFill>
                  <a:schemeClr val="bg1"/>
                </a:solidFill>
              </a:rPr>
              <a:t>Niños</a:t>
            </a:r>
            <a:r>
              <a:rPr lang="en-US" sz="2000" dirty="0">
                <a:solidFill>
                  <a:schemeClr val="bg1"/>
                </a:solidFill>
              </a:rPr>
              <a:t> since 1973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905000" y="407313"/>
            <a:ext cx="4873770" cy="4308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El Nino Winter Jet Stream Wind Anomaly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755" y="586740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Units: m 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3124200"/>
            <a:ext cx="17526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Weaker Jet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2057400" y="3308866"/>
            <a:ext cx="2667000" cy="95833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04800" y="2623840"/>
            <a:ext cx="17526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Stronger Jet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057400" y="2808506"/>
            <a:ext cx="2514600" cy="18466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10982" r="4248" b="5492"/>
          <a:stretch>
            <a:fillRect/>
          </a:stretch>
        </p:blipFill>
        <p:spPr bwMode="auto">
          <a:xfrm>
            <a:off x="455613" y="273050"/>
            <a:ext cx="7983537" cy="591185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0" y="842963"/>
            <a:ext cx="4419600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Top 10 </a:t>
            </a:r>
            <a:r>
              <a:rPr lang="en-US" sz="2000" dirty="0" smtClean="0">
                <a:solidFill>
                  <a:schemeClr val="bg1"/>
                </a:solidFill>
              </a:rPr>
              <a:t>La </a:t>
            </a:r>
            <a:r>
              <a:rPr lang="en-US" sz="2000" dirty="0" err="1" smtClean="0">
                <a:solidFill>
                  <a:schemeClr val="bg1"/>
                </a:solidFill>
              </a:rPr>
              <a:t>Niñas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since </a:t>
            </a:r>
            <a:r>
              <a:rPr lang="en-US" sz="2000" dirty="0" smtClean="0">
                <a:solidFill>
                  <a:schemeClr val="bg1"/>
                </a:solidFill>
              </a:rPr>
              <a:t>1970-2010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05000" y="407313"/>
            <a:ext cx="4910640" cy="4308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La Nina Winter Jet Stream Wind Anomaly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755" y="586740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Units: m 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3124200"/>
            <a:ext cx="17526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Stronger Jet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2057400" y="3308866"/>
            <a:ext cx="2667000" cy="95833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2623840"/>
            <a:ext cx="17526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Weaker Jet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2057400" y="2808506"/>
            <a:ext cx="1905000" cy="3156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t="14189" r="5584" b="6650"/>
          <a:stretch/>
        </p:blipFill>
        <p:spPr bwMode="auto">
          <a:xfrm>
            <a:off x="533400" y="762000"/>
            <a:ext cx="8138160" cy="5760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28800" y="838200"/>
            <a:ext cx="5544403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Winter 2011-12 Jet Stream Speed Anomaly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6183868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Units: m 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39000" y="1069032"/>
            <a:ext cx="1981200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Typical La Nina pattern, but note strong jet in Pac NW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876800" y="1905000"/>
            <a:ext cx="2362200" cy="5334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3048000"/>
            <a:ext cx="7801307" cy="3276600"/>
            <a:chOff x="457200" y="3048000"/>
            <a:chExt cx="7801307" cy="32766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" b="47397"/>
            <a:stretch/>
          </p:blipFill>
          <p:spPr bwMode="auto">
            <a:xfrm>
              <a:off x="457200" y="3048000"/>
              <a:ext cx="5472377" cy="3276600"/>
            </a:xfrm>
            <a:prstGeom prst="rect">
              <a:avLst/>
            </a:prstGeom>
            <a:noFill/>
            <a:ln w="222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5257800" y="5370730"/>
              <a:ext cx="1219200" cy="19187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6288672" y="5047565"/>
              <a:ext cx="1969835" cy="36933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La Nina this winter.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10982" r="4248" b="25259"/>
          <a:stretch>
            <a:fillRect/>
          </a:stretch>
        </p:blipFill>
        <p:spPr bwMode="auto">
          <a:xfrm>
            <a:off x="455613" y="273050"/>
            <a:ext cx="7983537" cy="451167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Freeform 6"/>
          <p:cNvSpPr>
            <a:spLocks/>
          </p:cNvSpPr>
          <p:nvPr/>
        </p:nvSpPr>
        <p:spPr bwMode="auto">
          <a:xfrm>
            <a:off x="901700" y="2819400"/>
            <a:ext cx="3784600" cy="254000"/>
          </a:xfrm>
          <a:custGeom>
            <a:avLst/>
            <a:gdLst>
              <a:gd name="T0" fmla="*/ 56 w 2384"/>
              <a:gd name="T1" fmla="*/ 144 h 160"/>
              <a:gd name="T2" fmla="*/ 104 w 2384"/>
              <a:gd name="T3" fmla="*/ 144 h 160"/>
              <a:gd name="T4" fmla="*/ 680 w 2384"/>
              <a:gd name="T5" fmla="*/ 48 h 160"/>
              <a:gd name="T6" fmla="*/ 1256 w 2384"/>
              <a:gd name="T7" fmla="*/ 48 h 160"/>
              <a:gd name="T8" fmla="*/ 1928 w 2384"/>
              <a:gd name="T9" fmla="*/ 0 h 160"/>
              <a:gd name="T10" fmla="*/ 2312 w 2384"/>
              <a:gd name="T11" fmla="*/ 48 h 160"/>
              <a:gd name="T12" fmla="*/ 2360 w 2384"/>
              <a:gd name="T13" fmla="*/ 4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84" h="160">
                <a:moveTo>
                  <a:pt x="56" y="144"/>
                </a:moveTo>
                <a:cubicBezTo>
                  <a:pt x="28" y="152"/>
                  <a:pt x="0" y="160"/>
                  <a:pt x="104" y="144"/>
                </a:cubicBezTo>
                <a:cubicBezTo>
                  <a:pt x="208" y="128"/>
                  <a:pt x="488" y="64"/>
                  <a:pt x="680" y="48"/>
                </a:cubicBezTo>
                <a:cubicBezTo>
                  <a:pt x="872" y="32"/>
                  <a:pt x="1048" y="56"/>
                  <a:pt x="1256" y="48"/>
                </a:cubicBezTo>
                <a:cubicBezTo>
                  <a:pt x="1464" y="40"/>
                  <a:pt x="1752" y="0"/>
                  <a:pt x="1928" y="0"/>
                </a:cubicBezTo>
                <a:cubicBezTo>
                  <a:pt x="2104" y="0"/>
                  <a:pt x="2240" y="40"/>
                  <a:pt x="2312" y="48"/>
                </a:cubicBezTo>
                <a:cubicBezTo>
                  <a:pt x="2384" y="56"/>
                  <a:pt x="2372" y="52"/>
                  <a:pt x="2360" y="4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Freeform 7"/>
          <p:cNvSpPr>
            <a:spLocks/>
          </p:cNvSpPr>
          <p:nvPr/>
        </p:nvSpPr>
        <p:spPr bwMode="auto">
          <a:xfrm>
            <a:off x="5562600" y="2514600"/>
            <a:ext cx="2438400" cy="762000"/>
          </a:xfrm>
          <a:custGeom>
            <a:avLst/>
            <a:gdLst>
              <a:gd name="T0" fmla="*/ 0 w 1536"/>
              <a:gd name="T1" fmla="*/ 480 h 480"/>
              <a:gd name="T2" fmla="*/ 528 w 1536"/>
              <a:gd name="T3" fmla="*/ 384 h 480"/>
              <a:gd name="T4" fmla="*/ 1008 w 1536"/>
              <a:gd name="T5" fmla="*/ 192 h 480"/>
              <a:gd name="T6" fmla="*/ 1344 w 1536"/>
              <a:gd name="T7" fmla="*/ 96 h 480"/>
              <a:gd name="T8" fmla="*/ 1536 w 1536"/>
              <a:gd name="T9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6" h="480">
                <a:moveTo>
                  <a:pt x="0" y="480"/>
                </a:moveTo>
                <a:cubicBezTo>
                  <a:pt x="180" y="456"/>
                  <a:pt x="360" y="432"/>
                  <a:pt x="528" y="384"/>
                </a:cubicBezTo>
                <a:cubicBezTo>
                  <a:pt x="696" y="336"/>
                  <a:pt x="872" y="240"/>
                  <a:pt x="1008" y="192"/>
                </a:cubicBezTo>
                <a:cubicBezTo>
                  <a:pt x="1144" y="144"/>
                  <a:pt x="1256" y="128"/>
                  <a:pt x="1344" y="96"/>
                </a:cubicBezTo>
                <a:cubicBezTo>
                  <a:pt x="1432" y="64"/>
                  <a:pt x="1484" y="32"/>
                  <a:pt x="153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>
            <a:off x="990600" y="2298700"/>
            <a:ext cx="4343400" cy="673100"/>
          </a:xfrm>
          <a:custGeom>
            <a:avLst/>
            <a:gdLst>
              <a:gd name="T0" fmla="*/ 0 w 2736"/>
              <a:gd name="T1" fmla="*/ 424 h 424"/>
              <a:gd name="T2" fmla="*/ 480 w 2736"/>
              <a:gd name="T3" fmla="*/ 376 h 424"/>
              <a:gd name="T4" fmla="*/ 912 w 2736"/>
              <a:gd name="T5" fmla="*/ 328 h 424"/>
              <a:gd name="T6" fmla="*/ 1440 w 2736"/>
              <a:gd name="T7" fmla="*/ 328 h 424"/>
              <a:gd name="T8" fmla="*/ 1776 w 2736"/>
              <a:gd name="T9" fmla="*/ 280 h 424"/>
              <a:gd name="T10" fmla="*/ 2304 w 2736"/>
              <a:gd name="T11" fmla="*/ 40 h 424"/>
              <a:gd name="T12" fmla="*/ 2448 w 2736"/>
              <a:gd name="T13" fmla="*/ 40 h 424"/>
              <a:gd name="T14" fmla="*/ 2736 w 2736"/>
              <a:gd name="T15" fmla="*/ 4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36" h="424">
                <a:moveTo>
                  <a:pt x="0" y="424"/>
                </a:moveTo>
                <a:cubicBezTo>
                  <a:pt x="164" y="408"/>
                  <a:pt x="328" y="392"/>
                  <a:pt x="480" y="376"/>
                </a:cubicBezTo>
                <a:cubicBezTo>
                  <a:pt x="632" y="360"/>
                  <a:pt x="752" y="336"/>
                  <a:pt x="912" y="328"/>
                </a:cubicBezTo>
                <a:cubicBezTo>
                  <a:pt x="1072" y="320"/>
                  <a:pt x="1296" y="336"/>
                  <a:pt x="1440" y="328"/>
                </a:cubicBezTo>
                <a:cubicBezTo>
                  <a:pt x="1584" y="320"/>
                  <a:pt x="1632" y="328"/>
                  <a:pt x="1776" y="280"/>
                </a:cubicBezTo>
                <a:cubicBezTo>
                  <a:pt x="1920" y="232"/>
                  <a:pt x="2192" y="80"/>
                  <a:pt x="2304" y="40"/>
                </a:cubicBezTo>
                <a:cubicBezTo>
                  <a:pt x="2416" y="0"/>
                  <a:pt x="2376" y="40"/>
                  <a:pt x="2448" y="40"/>
                </a:cubicBezTo>
                <a:cubicBezTo>
                  <a:pt x="2520" y="40"/>
                  <a:pt x="2628" y="40"/>
                  <a:pt x="2736" y="4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>
            <a:off x="6019800" y="2362200"/>
            <a:ext cx="2057400" cy="533400"/>
          </a:xfrm>
          <a:custGeom>
            <a:avLst/>
            <a:gdLst>
              <a:gd name="T0" fmla="*/ 0 w 1296"/>
              <a:gd name="T1" fmla="*/ 336 h 336"/>
              <a:gd name="T2" fmla="*/ 480 w 1296"/>
              <a:gd name="T3" fmla="*/ 192 h 336"/>
              <a:gd name="T4" fmla="*/ 960 w 1296"/>
              <a:gd name="T5" fmla="*/ 96 h 336"/>
              <a:gd name="T6" fmla="*/ 1296 w 1296"/>
              <a:gd name="T7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6" h="336">
                <a:moveTo>
                  <a:pt x="0" y="336"/>
                </a:moveTo>
                <a:cubicBezTo>
                  <a:pt x="160" y="284"/>
                  <a:pt x="320" y="232"/>
                  <a:pt x="480" y="192"/>
                </a:cubicBezTo>
                <a:cubicBezTo>
                  <a:pt x="640" y="152"/>
                  <a:pt x="824" y="128"/>
                  <a:pt x="960" y="96"/>
                </a:cubicBezTo>
                <a:cubicBezTo>
                  <a:pt x="1096" y="64"/>
                  <a:pt x="1196" y="32"/>
                  <a:pt x="1296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295400" y="457200"/>
            <a:ext cx="6553200" cy="7715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Winter Mean Jet Stream Positions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Red</a:t>
            </a:r>
            <a:r>
              <a:rPr lang="en-US" sz="2200" dirty="0">
                <a:solidFill>
                  <a:srgbClr val="FF0000"/>
                </a:solidFill>
              </a:rPr>
              <a:t>: </a:t>
            </a:r>
            <a:r>
              <a:rPr lang="en-US" sz="2200" dirty="0">
                <a:solidFill>
                  <a:schemeClr val="bg1"/>
                </a:solidFill>
              </a:rPr>
              <a:t>Strong El </a:t>
            </a:r>
            <a:r>
              <a:rPr lang="en-US" sz="2200" dirty="0" smtClean="0">
                <a:solidFill>
                  <a:schemeClr val="bg1"/>
                </a:solidFill>
              </a:rPr>
              <a:t>Nino: </a:t>
            </a:r>
            <a:r>
              <a:rPr lang="en-US" sz="2200" dirty="0">
                <a:solidFill>
                  <a:srgbClr val="00B0F0"/>
                </a:solidFill>
              </a:rPr>
              <a:t>Blue</a:t>
            </a:r>
            <a:r>
              <a:rPr lang="en-US" sz="2200" dirty="0">
                <a:solidFill>
                  <a:schemeClr val="bg1"/>
                </a:solidFill>
              </a:rPr>
              <a:t> Strong La Nina</a:t>
            </a:r>
          </a:p>
        </p:txBody>
      </p:sp>
      <p:sp>
        <p:nvSpPr>
          <p:cNvPr id="3" name="Freeform 2"/>
          <p:cNvSpPr/>
          <p:nvPr/>
        </p:nvSpPr>
        <p:spPr>
          <a:xfrm>
            <a:off x="942975" y="2178112"/>
            <a:ext cx="4350109" cy="822263"/>
          </a:xfrm>
          <a:custGeom>
            <a:avLst/>
            <a:gdLst>
              <a:gd name="connsiteX0" fmla="*/ 0 w 4350109"/>
              <a:gd name="connsiteY0" fmla="*/ 822263 h 822263"/>
              <a:gd name="connsiteX1" fmla="*/ 361950 w 4350109"/>
              <a:gd name="connsiteY1" fmla="*/ 765113 h 822263"/>
              <a:gd name="connsiteX2" fmla="*/ 942975 w 4350109"/>
              <a:gd name="connsiteY2" fmla="*/ 622238 h 822263"/>
              <a:gd name="connsiteX3" fmla="*/ 1466850 w 4350109"/>
              <a:gd name="connsiteY3" fmla="*/ 612713 h 822263"/>
              <a:gd name="connsiteX4" fmla="*/ 2190750 w 4350109"/>
              <a:gd name="connsiteY4" fmla="*/ 593663 h 822263"/>
              <a:gd name="connsiteX5" fmla="*/ 2581275 w 4350109"/>
              <a:gd name="connsiteY5" fmla="*/ 584138 h 822263"/>
              <a:gd name="connsiteX6" fmla="*/ 2943225 w 4350109"/>
              <a:gd name="connsiteY6" fmla="*/ 422213 h 822263"/>
              <a:gd name="connsiteX7" fmla="*/ 3143250 w 4350109"/>
              <a:gd name="connsiteY7" fmla="*/ 365063 h 822263"/>
              <a:gd name="connsiteX8" fmla="*/ 3676650 w 4350109"/>
              <a:gd name="connsiteY8" fmla="*/ 79313 h 822263"/>
              <a:gd name="connsiteX9" fmla="*/ 3819525 w 4350109"/>
              <a:gd name="connsiteY9" fmla="*/ 60263 h 822263"/>
              <a:gd name="connsiteX10" fmla="*/ 4276725 w 4350109"/>
              <a:gd name="connsiteY10" fmla="*/ 3113 h 822263"/>
              <a:gd name="connsiteX11" fmla="*/ 4343400 w 4350109"/>
              <a:gd name="connsiteY11" fmla="*/ 12638 h 82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0109" h="822263">
                <a:moveTo>
                  <a:pt x="0" y="822263"/>
                </a:moveTo>
                <a:cubicBezTo>
                  <a:pt x="102394" y="810356"/>
                  <a:pt x="204788" y="798450"/>
                  <a:pt x="361950" y="765113"/>
                </a:cubicBezTo>
                <a:cubicBezTo>
                  <a:pt x="519113" y="731775"/>
                  <a:pt x="758825" y="647638"/>
                  <a:pt x="942975" y="622238"/>
                </a:cubicBezTo>
                <a:cubicBezTo>
                  <a:pt x="1127125" y="596838"/>
                  <a:pt x="1466850" y="612713"/>
                  <a:pt x="1466850" y="612713"/>
                </a:cubicBezTo>
                <a:lnTo>
                  <a:pt x="2190750" y="593663"/>
                </a:lnTo>
                <a:cubicBezTo>
                  <a:pt x="2376487" y="588901"/>
                  <a:pt x="2455863" y="612713"/>
                  <a:pt x="2581275" y="584138"/>
                </a:cubicBezTo>
                <a:cubicBezTo>
                  <a:pt x="2706688" y="555563"/>
                  <a:pt x="2849563" y="458725"/>
                  <a:pt x="2943225" y="422213"/>
                </a:cubicBezTo>
                <a:cubicBezTo>
                  <a:pt x="3036887" y="385701"/>
                  <a:pt x="3021013" y="422213"/>
                  <a:pt x="3143250" y="365063"/>
                </a:cubicBezTo>
                <a:cubicBezTo>
                  <a:pt x="3265488" y="307913"/>
                  <a:pt x="3563938" y="130113"/>
                  <a:pt x="3676650" y="79313"/>
                </a:cubicBezTo>
                <a:cubicBezTo>
                  <a:pt x="3789362" y="28513"/>
                  <a:pt x="3819525" y="60263"/>
                  <a:pt x="3819525" y="60263"/>
                </a:cubicBezTo>
                <a:lnTo>
                  <a:pt x="4276725" y="3113"/>
                </a:lnTo>
                <a:cubicBezTo>
                  <a:pt x="4364038" y="-4825"/>
                  <a:pt x="4353719" y="3906"/>
                  <a:pt x="4343400" y="12638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572125" y="2247900"/>
            <a:ext cx="2524125" cy="952500"/>
          </a:xfrm>
          <a:custGeom>
            <a:avLst/>
            <a:gdLst>
              <a:gd name="connsiteX0" fmla="*/ 0 w 2524125"/>
              <a:gd name="connsiteY0" fmla="*/ 952500 h 952500"/>
              <a:gd name="connsiteX1" fmla="*/ 714375 w 2524125"/>
              <a:gd name="connsiteY1" fmla="*/ 762000 h 952500"/>
              <a:gd name="connsiteX2" fmla="*/ 1219200 w 2524125"/>
              <a:gd name="connsiteY2" fmla="*/ 552450 h 952500"/>
              <a:gd name="connsiteX3" fmla="*/ 1695450 w 2524125"/>
              <a:gd name="connsiteY3" fmla="*/ 419100 h 952500"/>
              <a:gd name="connsiteX4" fmla="*/ 2143125 w 2524125"/>
              <a:gd name="connsiteY4" fmla="*/ 219075 h 952500"/>
              <a:gd name="connsiteX5" fmla="*/ 2438400 w 2524125"/>
              <a:gd name="connsiteY5" fmla="*/ 47625 h 952500"/>
              <a:gd name="connsiteX6" fmla="*/ 2524125 w 2524125"/>
              <a:gd name="connsiteY6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4125" h="952500">
                <a:moveTo>
                  <a:pt x="0" y="952500"/>
                </a:moveTo>
                <a:cubicBezTo>
                  <a:pt x="255587" y="890587"/>
                  <a:pt x="511175" y="828675"/>
                  <a:pt x="714375" y="762000"/>
                </a:cubicBezTo>
                <a:cubicBezTo>
                  <a:pt x="917575" y="695325"/>
                  <a:pt x="1055688" y="609600"/>
                  <a:pt x="1219200" y="552450"/>
                </a:cubicBezTo>
                <a:cubicBezTo>
                  <a:pt x="1382713" y="495300"/>
                  <a:pt x="1541463" y="474662"/>
                  <a:pt x="1695450" y="419100"/>
                </a:cubicBezTo>
                <a:cubicBezTo>
                  <a:pt x="1849437" y="363538"/>
                  <a:pt x="2019300" y="280987"/>
                  <a:pt x="2143125" y="219075"/>
                </a:cubicBezTo>
                <a:cubicBezTo>
                  <a:pt x="2266950" y="157162"/>
                  <a:pt x="2374900" y="84137"/>
                  <a:pt x="2438400" y="47625"/>
                </a:cubicBezTo>
                <a:cubicBezTo>
                  <a:pt x="2501900" y="11113"/>
                  <a:pt x="2513012" y="5556"/>
                  <a:pt x="2524125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3695" y="3974068"/>
            <a:ext cx="2349105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Green: Winter 2011-12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0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Winter 2011-2012 Stats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34"/>
          <a:stretch>
            <a:fillRect/>
          </a:stretch>
        </p:blipFill>
        <p:spPr bwMode="auto">
          <a:xfrm>
            <a:off x="1833563" y="533400"/>
            <a:ext cx="5329237" cy="2849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51"/>
          <a:stretch>
            <a:fillRect/>
          </a:stretch>
        </p:blipFill>
        <p:spPr bwMode="auto">
          <a:xfrm>
            <a:off x="1824038" y="3505200"/>
            <a:ext cx="5338762" cy="2713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14709" y="6400800"/>
            <a:ext cx="61766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Source: NOAA</a:t>
            </a:r>
            <a:r>
              <a:rPr lang="en-US" sz="1000" dirty="0"/>
              <a:t> </a:t>
            </a:r>
            <a:r>
              <a:rPr lang="en-US" sz="1000" dirty="0" smtClean="0"/>
              <a:t>- </a:t>
            </a:r>
            <a:r>
              <a:rPr lang="en-US" sz="1000" dirty="0">
                <a:hlinkClick r:id="rId4"/>
              </a:rPr>
              <a:t>http://www.cpc.noaa.gov/products/analysis_monitoring/ensostuff/ensofaq.shtml#GLOBALimpacts</a:t>
            </a:r>
            <a:r>
              <a:rPr lang="en-US" sz="1000" dirty="0"/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2926" y="1976735"/>
            <a:ext cx="1149674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El Nino: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09600" y="4876800"/>
            <a:ext cx="1191352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</a:rPr>
              <a:t>La Nina: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990465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0" t="56462" r="3491"/>
          <a:stretch>
            <a:fillRect/>
          </a:stretch>
        </p:blipFill>
        <p:spPr bwMode="auto">
          <a:xfrm>
            <a:off x="1370013" y="914400"/>
            <a:ext cx="6353175" cy="484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00200" y="6400800"/>
            <a:ext cx="6196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NOAA: </a:t>
            </a:r>
            <a:r>
              <a:rPr lang="en-US" sz="1000" dirty="0">
                <a:hlinkClick r:id="rId3"/>
              </a:rPr>
              <a:t>http://www.cpc.noaa.gov/products/analysis_monitoring/lanina/us_impacts/ustp_impacts.shtml#NVC</a:t>
            </a:r>
            <a:r>
              <a:rPr lang="en-US" sz="10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940713"/>
            <a:ext cx="5551328" cy="4308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Winter Snowfall Anomalies: La Nina Conditions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000" y="2362200"/>
            <a:ext cx="1066800" cy="703263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13530" y="1976735"/>
            <a:ext cx="2001895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Below average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05600" y="2344737"/>
            <a:ext cx="407930" cy="246063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286000" y="1528465"/>
            <a:ext cx="1398530" cy="1185366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5756" y="1609130"/>
            <a:ext cx="2021194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Above average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2266950" y="1839963"/>
            <a:ext cx="504825" cy="1367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56462" r="52425"/>
          <a:stretch/>
        </p:blipFill>
        <p:spPr bwMode="auto">
          <a:xfrm>
            <a:off x="1370013" y="912813"/>
            <a:ext cx="6343650" cy="4833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00200" y="6400800"/>
            <a:ext cx="6196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NOAA: </a:t>
            </a:r>
            <a:r>
              <a:rPr lang="en-US" sz="1000" dirty="0">
                <a:hlinkClick r:id="rId3"/>
              </a:rPr>
              <a:t>http://www.cpc.noaa.gov/products/analysis_monitoring/lanina/us_impacts/ustp_impacts.shtml#NVC</a:t>
            </a:r>
            <a:r>
              <a:rPr lang="en-US" sz="10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940713"/>
            <a:ext cx="5514458" cy="4308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Winter Snowfall Anomalies: El Nino Conditions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95800" y="1985665"/>
            <a:ext cx="1524000" cy="1214735"/>
          </a:xfrm>
          <a:prstGeom prst="ellipse">
            <a:avLst/>
          </a:prstGeom>
          <a:noFill/>
          <a:ln w="349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324600" y="2714625"/>
            <a:ext cx="2001895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Below average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5410200" y="2593032"/>
            <a:ext cx="914400" cy="352426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14600" y="2929434"/>
            <a:ext cx="1038918" cy="880566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981200" y="2853234"/>
            <a:ext cx="368606" cy="15574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209800" y="2319834"/>
            <a:ext cx="443259" cy="880566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81200" y="3329781"/>
            <a:ext cx="533400" cy="17541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6200" y="2933899"/>
            <a:ext cx="2021194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Above average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Climate Change Signals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04800"/>
            <a:ext cx="8067675" cy="623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509826"/>
            <a:ext cx="5693675" cy="4308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Winter Air Temperature Anomalies Last 10 Years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" y="5334000"/>
            <a:ext cx="3103285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Warming is occurring rapidly at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 latitudes.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581400" y="3424237"/>
            <a:ext cx="1071562" cy="1985963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733800" y="3733800"/>
            <a:ext cx="1447800" cy="1828801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389667"/>
              </p:ext>
            </p:extLst>
          </p:nvPr>
        </p:nvGraphicFramePr>
        <p:xfrm>
          <a:off x="228600" y="1497687"/>
          <a:ext cx="8608467" cy="457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1497687"/>
            <a:ext cx="6504025" cy="4308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St. </a:t>
            </a:r>
            <a:r>
              <a:rPr lang="en-US" sz="2200" dirty="0" err="1" smtClean="0">
                <a:solidFill>
                  <a:schemeClr val="bg1"/>
                </a:solidFill>
              </a:rPr>
              <a:t>Johnsbury</a:t>
            </a:r>
            <a:r>
              <a:rPr lang="en-US" sz="2200" dirty="0" smtClean="0">
                <a:solidFill>
                  <a:schemeClr val="bg1"/>
                </a:solidFill>
              </a:rPr>
              <a:t>, VT, Average Temperature Nov 1 – Mar 14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437083"/>
              </p:ext>
            </p:extLst>
          </p:nvPr>
        </p:nvGraphicFramePr>
        <p:xfrm>
          <a:off x="228600" y="1447800"/>
          <a:ext cx="878406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447800"/>
            <a:ext cx="6126229" cy="4308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Burlington, VT, Average Temperature Nov 1– Mar 14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957826"/>
              </p:ext>
            </p:extLst>
          </p:nvPr>
        </p:nvGraphicFramePr>
        <p:xfrm>
          <a:off x="457200" y="2057400"/>
          <a:ext cx="8513227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467" y="2083713"/>
            <a:ext cx="6130140" cy="4308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Mt. Mansfield, VT, Seasonal Snowfall Nov 1– Mar 14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33780"/>
              </p:ext>
            </p:extLst>
          </p:nvPr>
        </p:nvGraphicFramePr>
        <p:xfrm>
          <a:off x="457200" y="1371600"/>
          <a:ext cx="8577061" cy="477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5000" y="1447800"/>
            <a:ext cx="5718553" cy="4308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Burlington, VT, Seasonal Snowfall Nov 1– Mar 14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7" y="118462"/>
            <a:ext cx="8080392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1791" y="228600"/>
            <a:ext cx="670920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Temperature Anomaly: November to February 2012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2252733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Units: Degrees Celsius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288" y="4038600"/>
            <a:ext cx="2841355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Persistent warm over critical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cold air source regions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48000" y="4038600"/>
            <a:ext cx="1482693" cy="38100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838200"/>
            <a:ext cx="866528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324600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http://journals.ametsoc.org/doi/full/10.1175/2011WCAS1096.1?prevSearch=[Contrib%3A+alan+betts]&amp;searchHistoryKey</a:t>
            </a:r>
            <a:r>
              <a:rPr lang="en-US" sz="1200" dirty="0" smtClean="0"/>
              <a:t>=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0" y="914400"/>
            <a:ext cx="118526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Betts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24747"/>
            <a:ext cx="8829675" cy="429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6200" y="5105400"/>
            <a:ext cx="118526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Betts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6924675" cy="60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80198"/>
            <a:ext cx="7210425" cy="210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400299"/>
            <a:ext cx="4151381" cy="403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8658" r="36617" b="2239"/>
          <a:stretch/>
        </p:blipFill>
        <p:spPr bwMode="auto">
          <a:xfrm>
            <a:off x="4751456" y="2409824"/>
            <a:ext cx="3669700" cy="405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4343400" y="2819400"/>
            <a:ext cx="2057401" cy="762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9200" y="3581400"/>
            <a:ext cx="32004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590800" y="2895600"/>
            <a:ext cx="2819401" cy="3200400"/>
            <a:chOff x="2590800" y="2895600"/>
            <a:chExt cx="2819401" cy="32004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2590800" y="2895600"/>
              <a:ext cx="2819401" cy="914400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90800" y="2971800"/>
              <a:ext cx="65915" cy="312420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376444"/>
              </p:ext>
            </p:extLst>
          </p:nvPr>
        </p:nvGraphicFramePr>
        <p:xfrm>
          <a:off x="764381" y="1269206"/>
          <a:ext cx="7615238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Nino3.4 </a:t>
            </a:r>
            <a:r>
              <a:rPr lang="en-US" dirty="0" err="1" smtClean="0"/>
              <a:t>vs</a:t>
            </a:r>
            <a:r>
              <a:rPr lang="en-US" dirty="0" smtClean="0"/>
              <a:t> Burlington Winter Snowfall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1981200"/>
            <a:ext cx="3276600" cy="3124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371600"/>
            <a:ext cx="2362200" cy="3810000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91323" y="1796534"/>
            <a:ext cx="938077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 </a:t>
            </a:r>
            <a:r>
              <a:rPr lang="en-US" dirty="0" err="1" smtClean="0">
                <a:solidFill>
                  <a:schemeClr val="bg1"/>
                </a:solidFill>
              </a:rPr>
              <a:t>Ninos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186934"/>
            <a:ext cx="970137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 </a:t>
            </a:r>
            <a:r>
              <a:rPr lang="en-US" dirty="0" err="1" smtClean="0">
                <a:solidFill>
                  <a:schemeClr val="bg1"/>
                </a:solidFill>
              </a:rPr>
              <a:t>Ninas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1981200"/>
            <a:ext cx="1010148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3: Above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1: Below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919" y="2057400"/>
            <a:ext cx="1010148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4: Above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2: Below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697309"/>
              </p:ext>
            </p:extLst>
          </p:nvPr>
        </p:nvGraphicFramePr>
        <p:xfrm>
          <a:off x="764381" y="1269206"/>
          <a:ext cx="7615238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Nino3.4 </a:t>
            </a:r>
            <a:r>
              <a:rPr lang="en-US" dirty="0" err="1" smtClean="0"/>
              <a:t>vs</a:t>
            </a:r>
            <a:r>
              <a:rPr lang="en-US" dirty="0" smtClean="0"/>
              <a:t> Burlington Winter Snowfall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86200" y="1981200"/>
            <a:ext cx="3962400" cy="1828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600200"/>
            <a:ext cx="3048000" cy="2209800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3810000"/>
            <a:ext cx="3962400" cy="1828800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3810000"/>
            <a:ext cx="3048000" cy="1828800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76245" y="1981200"/>
            <a:ext cx="872355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 Nino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+ Snow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N=6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6244" y="4715470"/>
            <a:ext cx="848309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 Nino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Snow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N=3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1" y="1981200"/>
            <a:ext cx="872355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 Nina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+ Snow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N=6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715470"/>
            <a:ext cx="880369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 Nina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Snow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N=5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Nino3.4 vs. Burlington Winter Temperatures</a:t>
            </a:r>
            <a:endParaRPr lang="en-US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506467"/>
              </p:ext>
            </p:extLst>
          </p:nvPr>
        </p:nvGraphicFramePr>
        <p:xfrm>
          <a:off x="762000" y="1524000"/>
          <a:ext cx="7653338" cy="490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2057400"/>
            <a:ext cx="2362200" cy="3810000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8263" y="1916668"/>
            <a:ext cx="970137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 </a:t>
            </a:r>
            <a:r>
              <a:rPr lang="en-US" dirty="0" err="1" smtClean="0">
                <a:solidFill>
                  <a:schemeClr val="bg1"/>
                </a:solidFill>
              </a:rPr>
              <a:t>Ninas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919" y="2362200"/>
            <a:ext cx="1010148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5: Above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2: Below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981200"/>
            <a:ext cx="3276600" cy="4114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91323" y="1796534"/>
            <a:ext cx="938077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 </a:t>
            </a:r>
            <a:r>
              <a:rPr lang="en-US" dirty="0" err="1" smtClean="0">
                <a:solidFill>
                  <a:schemeClr val="bg1"/>
                </a:solidFill>
              </a:rPr>
              <a:t>Ninos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2133600"/>
            <a:ext cx="1010148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4: Above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3: Below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Nino3.4 vs. Burlington Winter Temperatures</a:t>
            </a:r>
            <a:endParaRPr lang="en-US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901760"/>
              </p:ext>
            </p:extLst>
          </p:nvPr>
        </p:nvGraphicFramePr>
        <p:xfrm>
          <a:off x="762000" y="1524000"/>
          <a:ext cx="7653338" cy="490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04845" y="1819870"/>
            <a:ext cx="848309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 Nino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Warm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N=6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5401270"/>
            <a:ext cx="848309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 Nino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N=4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819870"/>
            <a:ext cx="880369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 Nina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Warm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N=7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129" y="5410200"/>
            <a:ext cx="880369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 Nina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N=3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1743670"/>
            <a:ext cx="4343400" cy="298073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" y="1743670"/>
            <a:ext cx="3048000" cy="2980730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6200" y="4724400"/>
            <a:ext cx="4343400" cy="1676400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4724400"/>
            <a:ext cx="3048000" cy="1676400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ENSO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of spread, ENSO does not explain much of the variability </a:t>
            </a:r>
          </a:p>
          <a:p>
            <a:r>
              <a:rPr lang="en-US" dirty="0" smtClean="0"/>
              <a:t>Other factors must be at play, complex interactions of tropics and high latitudes </a:t>
            </a:r>
          </a:p>
          <a:p>
            <a:r>
              <a:rPr lang="en-US" dirty="0" smtClean="0"/>
              <a:t>Slight tendency for snowier winters to be associated with La </a:t>
            </a:r>
            <a:r>
              <a:rPr lang="en-US" dirty="0" err="1" smtClean="0"/>
              <a:t>Ninas</a:t>
            </a:r>
            <a:r>
              <a:rPr lang="en-US" dirty="0" smtClean="0"/>
              <a:t> (top 3 winters were La Nina winters), however this year is an exception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47688"/>
            <a:ext cx="6334125" cy="576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93"/>
          <a:stretch/>
        </p:blipFill>
        <p:spPr bwMode="auto">
          <a:xfrm>
            <a:off x="990600" y="762000"/>
            <a:ext cx="7120341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990600"/>
            <a:ext cx="23622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Post Assessment Questions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524000" y="3200400"/>
            <a:ext cx="23622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3810000"/>
            <a:ext cx="23622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0200" y="5181600"/>
            <a:ext cx="23622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0" y="2496940"/>
            <a:ext cx="8213751" cy="161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1" y="4114800"/>
            <a:ext cx="821375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946918"/>
            <a:ext cx="8216546" cy="156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5257800"/>
            <a:ext cx="731520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1230868"/>
            <a:ext cx="175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Arctic Oscillation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1535668"/>
            <a:ext cx="265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Pacific Jet Stream Patterns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19050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ENSO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2754868"/>
            <a:ext cx="787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 Nino: Warm or positive phase of ENSO featuring well above average sea-surface</a:t>
            </a:r>
          </a:p>
          <a:p>
            <a:r>
              <a:rPr lang="en-US" dirty="0" smtClean="0"/>
              <a:t>temperatures in the equatorial central and eastern Pacific Ocean.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276600"/>
            <a:ext cx="7827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Nina: Cold or negative phase of ENSO featuring well below average sea-surface</a:t>
            </a:r>
          </a:p>
          <a:p>
            <a:r>
              <a:rPr lang="en-US" dirty="0" smtClean="0"/>
              <a:t>temperatures in the equatorial central and eastern Pacific Ocean.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47688"/>
            <a:ext cx="6334125" cy="576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900863" y="1143000"/>
            <a:ext cx="838200" cy="21336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39000" y="363022"/>
            <a:ext cx="144699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Relatively dry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319963" y="732354"/>
            <a:ext cx="528638" cy="639246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0" y="1688068"/>
            <a:ext cx="356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Burlington Oct  1 – Mar 12 Snowfall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371661"/>
              </p:ext>
            </p:extLst>
          </p:nvPr>
        </p:nvGraphicFramePr>
        <p:xfrm>
          <a:off x="4953000" y="2057400"/>
          <a:ext cx="3352800" cy="2743200"/>
        </p:xfrm>
        <a:graphic>
          <a:graphicData uri="http://schemas.openxmlformats.org/drawingml/2006/table">
            <a:tbl>
              <a:tblPr/>
              <a:tblGrid>
                <a:gridCol w="609600"/>
                <a:gridCol w="1066800"/>
                <a:gridCol w="16764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1979-1980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01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1988-1989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0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2011-2012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7201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40.1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1990-1991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01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40.4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1948-1949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01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40.7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1960-1961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01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41.3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1964-1965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01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42.4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2001-2002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01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42.9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1950-1951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01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47.6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1944-1945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4980" y="4800600"/>
            <a:ext cx="152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Records back to 1943</a:t>
            </a:r>
            <a:endParaRPr lang="en-US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18863"/>
              </p:ext>
            </p:extLst>
          </p:nvPr>
        </p:nvGraphicFramePr>
        <p:xfrm>
          <a:off x="914400" y="2057400"/>
          <a:ext cx="2590800" cy="2743200"/>
        </p:xfrm>
        <a:graphic>
          <a:graphicData uri="http://schemas.openxmlformats.org/drawingml/2006/table">
            <a:tbl>
              <a:tblPr/>
              <a:tblGrid>
                <a:gridCol w="457200"/>
                <a:gridCol w="914400"/>
                <a:gridCol w="1219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99.4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1964-1965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105.5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1958-1959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108.9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1955-1956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111.4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1982-1983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115.3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1956-1957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118.4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1961-1962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118.6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2011-2012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122.1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1960-1961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128.4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1986-1987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128.7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1979-1980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688068"/>
            <a:ext cx="390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Mt. Mansfield Oct  1 – Mar 12 Snowfall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377" y="4828401"/>
            <a:ext cx="152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Records back to 1954</a:t>
            </a:r>
            <a:endParaRPr lang="en-US" sz="12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Snowfall Ranks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0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Temperature Ranks: </a:t>
            </a:r>
            <a:br>
              <a:rPr lang="en-US" sz="3200" dirty="0" smtClean="0"/>
            </a:br>
            <a:r>
              <a:rPr lang="en-US" sz="3200" dirty="0" smtClean="0"/>
              <a:t>Average Mean Temperature Nov 1- Mar 12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028285"/>
              </p:ext>
            </p:extLst>
          </p:nvPr>
        </p:nvGraphicFramePr>
        <p:xfrm>
          <a:off x="381000" y="2034381"/>
          <a:ext cx="2514600" cy="2743200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  <a:gridCol w="1143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29.2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2001-2002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2011-2012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28.1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1948-1949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27.9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2009-2010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1982-1983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27.0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1974-1975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26.9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1973-1974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26.6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2005-2006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26.6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1994-1995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26.3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1953-1954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486368"/>
              </p:ext>
            </p:extLst>
          </p:nvPr>
        </p:nvGraphicFramePr>
        <p:xfrm>
          <a:off x="6324600" y="2041748"/>
          <a:ext cx="2514600" cy="2819400"/>
        </p:xfrm>
        <a:graphic>
          <a:graphicData uri="http://schemas.openxmlformats.org/drawingml/2006/table">
            <a:tbl>
              <a:tblPr/>
              <a:tblGrid>
                <a:gridCol w="533400"/>
                <a:gridCol w="838200"/>
                <a:gridCol w="1143000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30.6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2001-2002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29.9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1948-1949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29.2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1982-1983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28.4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1931-1932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28.3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2009-2010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28.2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1950-1951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2011-2012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1932-1933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27.6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1997-1998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27.6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2005-2006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9980" y="4828401"/>
            <a:ext cx="152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Records back to 1940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59180" y="4800600"/>
            <a:ext cx="152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Records back to 1948</a:t>
            </a:r>
            <a:endParaRPr lang="en-US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589334"/>
              </p:ext>
            </p:extLst>
          </p:nvPr>
        </p:nvGraphicFramePr>
        <p:xfrm>
          <a:off x="3085110" y="2057400"/>
          <a:ext cx="2971799" cy="2743200"/>
        </p:xfrm>
        <a:graphic>
          <a:graphicData uri="http://schemas.openxmlformats.org/drawingml/2006/table">
            <a:tbl>
              <a:tblPr/>
              <a:tblGrid>
                <a:gridCol w="685799"/>
                <a:gridCol w="990600"/>
                <a:gridCol w="12954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2001-2002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31.9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2011-2012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30.1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1948-1949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29.9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1982-1983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29.4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2009-2010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29.0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2005-2006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28.9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1994-1995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28.9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1990-1991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28.5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1953-1954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28.5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1952-1953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48400" y="4876800"/>
            <a:ext cx="152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Records back to 1894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1676400"/>
            <a:ext cx="1238929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Montpelier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1676400"/>
            <a:ext cx="1163204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Burlington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1676400"/>
            <a:ext cx="143616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St. </a:t>
            </a:r>
            <a:r>
              <a:rPr lang="en-US" dirty="0" err="1" smtClean="0">
                <a:solidFill>
                  <a:schemeClr val="bg1"/>
                </a:solidFill>
              </a:rPr>
              <a:t>Johnsbury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Variability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516313"/>
              </p:ext>
            </p:extLst>
          </p:nvPr>
        </p:nvGraphicFramePr>
        <p:xfrm>
          <a:off x="685800" y="1295400"/>
          <a:ext cx="7798882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1371600"/>
            <a:ext cx="5718553" cy="4308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Burlington, VT, Seasonal Snowfall Nov 1– Mar 14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0905" y="5562600"/>
            <a:ext cx="6366295" cy="492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How can one explain year-to-year variations? </a:t>
            </a:r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88836" y="686187"/>
            <a:ext cx="1729128" cy="3581013"/>
            <a:chOff x="7288836" y="686187"/>
            <a:chExt cx="1729128" cy="3581013"/>
          </a:xfrm>
        </p:grpSpPr>
        <p:sp>
          <p:nvSpPr>
            <p:cNvPr id="6" name="Oval 5"/>
            <p:cNvSpPr/>
            <p:nvPr/>
          </p:nvSpPr>
          <p:spPr>
            <a:xfrm>
              <a:off x="8077200" y="1587043"/>
              <a:ext cx="457200" cy="2680157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7623553" y="1009353"/>
              <a:ext cx="529847" cy="793134"/>
            </a:xfrm>
            <a:prstGeom prst="straightConnector1">
              <a:avLst/>
            </a:prstGeom>
            <a:ln w="2222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288836" y="686187"/>
              <a:ext cx="1729128" cy="64633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Largest one year</a:t>
              </a:r>
            </a:p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difference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1054</Words>
  <Application>Microsoft Office PowerPoint</Application>
  <PresentationFormat>On-screen Show (4:3)</PresentationFormat>
  <Paragraphs>378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Where’s Winter?  Explaining Seasonal Weather Variability</vt:lpstr>
      <vt:lpstr>Outline</vt:lpstr>
      <vt:lpstr>Winter 2011-2012 Stats</vt:lpstr>
      <vt:lpstr>PowerPoint Presentation</vt:lpstr>
      <vt:lpstr>PowerPoint Presentation</vt:lpstr>
      <vt:lpstr>PowerPoint Presentation</vt:lpstr>
      <vt:lpstr>Snowfall Ranks</vt:lpstr>
      <vt:lpstr>Temperature Ranks:  Average Mean Temperature Nov 1- Mar 12</vt:lpstr>
      <vt:lpstr>Seasonal Variability</vt:lpstr>
      <vt:lpstr>Arctic Oscillation</vt:lpstr>
      <vt:lpstr>Arctic Oscillation</vt:lpstr>
      <vt:lpstr>PowerPoint Presentation</vt:lpstr>
      <vt:lpstr>PowerPoint Presentation</vt:lpstr>
      <vt:lpstr>AO Negative Phase Conditions</vt:lpstr>
      <vt:lpstr>AO Positive Phase Conditions</vt:lpstr>
      <vt:lpstr>AO Year-to-Year Variability</vt:lpstr>
      <vt:lpstr>PowerPoint Presentation</vt:lpstr>
      <vt:lpstr>PowerPoint Presentation</vt:lpstr>
      <vt:lpstr>ENSO</vt:lpstr>
      <vt:lpstr>EL Nino – Southern Oscillation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Climate Change Signals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PowerPoint Presentation</vt:lpstr>
      <vt:lpstr>Nino3.4 vs Burlington Winter Snowfall</vt:lpstr>
      <vt:lpstr>Nino3.4 vs Burlington Winter Snowfall</vt:lpstr>
      <vt:lpstr>Nino3.4 vs. Burlington Winter Temperatures</vt:lpstr>
      <vt:lpstr>Nino3.4 vs. Burlington Winter Temperatures</vt:lpstr>
      <vt:lpstr>ENSO Conclusions</vt:lpstr>
      <vt:lpstr>Post Assessment 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Where’s winter? Seasonal Variability related to ENSO and the AO</dc:title>
  <dc:creator>Shafer, Jason C @ LSC</dc:creator>
  <cp:lastModifiedBy>Dupigny-Giroux, Lesley-Ann</cp:lastModifiedBy>
  <cp:revision>42</cp:revision>
  <dcterms:created xsi:type="dcterms:W3CDTF">2006-08-16T00:00:00Z</dcterms:created>
  <dcterms:modified xsi:type="dcterms:W3CDTF">2012-03-15T19:24:37Z</dcterms:modified>
</cp:coreProperties>
</file>