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392" r:id="rId3"/>
    <p:sldId id="419" r:id="rId4"/>
    <p:sldId id="267" r:id="rId5"/>
    <p:sldId id="425" r:id="rId6"/>
    <p:sldId id="427" r:id="rId7"/>
    <p:sldId id="428" r:id="rId8"/>
    <p:sldId id="263" r:id="rId9"/>
    <p:sldId id="315" r:id="rId10"/>
    <p:sldId id="421" r:id="rId11"/>
    <p:sldId id="422" r:id="rId12"/>
    <p:sldId id="423" r:id="rId13"/>
    <p:sldId id="363" r:id="rId14"/>
    <p:sldId id="364" r:id="rId15"/>
    <p:sldId id="365" r:id="rId16"/>
    <p:sldId id="366" r:id="rId17"/>
    <p:sldId id="367" r:id="rId18"/>
    <p:sldId id="368" r:id="rId19"/>
    <p:sldId id="399" r:id="rId20"/>
    <p:sldId id="295" r:id="rId21"/>
    <p:sldId id="355" r:id="rId22"/>
    <p:sldId id="401" r:id="rId23"/>
    <p:sldId id="402" r:id="rId24"/>
    <p:sldId id="357" r:id="rId25"/>
    <p:sldId id="358" r:id="rId26"/>
    <p:sldId id="362" r:id="rId27"/>
    <p:sldId id="369" r:id="rId28"/>
    <p:sldId id="409" r:id="rId29"/>
    <p:sldId id="429" r:id="rId30"/>
    <p:sldId id="397" r:id="rId31"/>
    <p:sldId id="432" r:id="rId32"/>
    <p:sldId id="433" r:id="rId33"/>
    <p:sldId id="413" r:id="rId34"/>
    <p:sldId id="414" r:id="rId35"/>
    <p:sldId id="431" r:id="rId36"/>
    <p:sldId id="408" r:id="rId37"/>
    <p:sldId id="403" r:id="rId38"/>
    <p:sldId id="404" r:id="rId39"/>
    <p:sldId id="405" r:id="rId40"/>
    <p:sldId id="406" r:id="rId41"/>
    <p:sldId id="407" r:id="rId42"/>
    <p:sldId id="410" r:id="rId43"/>
    <p:sldId id="434" r:id="rId44"/>
    <p:sldId id="418" r:id="rId45"/>
    <p:sldId id="435" r:id="rId46"/>
    <p:sldId id="436" r:id="rId47"/>
    <p:sldId id="437" r:id="rId48"/>
    <p:sldId id="438" r:id="rId49"/>
    <p:sldId id="439" r:id="rId50"/>
    <p:sldId id="440" r:id="rId51"/>
    <p:sldId id="441" r:id="rId52"/>
    <p:sldId id="442" r:id="rId53"/>
    <p:sldId id="443" r:id="rId54"/>
    <p:sldId id="444" r:id="rId55"/>
    <p:sldId id="445" r:id="rId56"/>
    <p:sldId id="424" r:id="rId5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FF0000"/>
    <a:srgbClr val="0000FF"/>
    <a:srgbClr val="0D0D0D"/>
    <a:srgbClr val="CC6600"/>
    <a:srgbClr val="FFFF00"/>
    <a:srgbClr val="9933FF"/>
    <a:srgbClr val="6699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1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CE023FE-0389-4C7B-8082-92BE1197A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37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FEBE8-6795-48BE-81EC-E3A5BF708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69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D9490-CC32-4F38-ACCB-83382A7B5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59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E6EEC-D648-4219-8EC2-0FF2A2678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99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8FB5D-1788-42CB-AD95-D0FD4A8B5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08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F0E7E-09D6-4397-80BF-BCDAF89F7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61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DCAB3-1456-4CA6-9292-E25583B5F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18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1933-52BE-460A-8338-37403432F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6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62666-92D8-446E-BEDE-57398F647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97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ECF13-046B-4DAC-AF12-E0A6BC704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92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9A78C-8666-442D-90DF-E0CDCC8FA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83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B1407-F252-4B06-97D6-DCAA2F6E7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41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A1FD1-E59B-406A-9C99-E18580DAF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73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6C557-CC86-47CA-B8E4-B72D3E44D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95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5FF418B-8872-422A-BECC-B835C046F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ason.Shafer@lyndonstate.edu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pollo.lsc.vsc.edu/projects/snowstor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mag.ncep.noaa.gov/NCOMAGWEB/appcontroller?prevpage=index&amp;MainPage=index&amp;cat=MODEL+GUIDANCE&amp;page=MODEL+GUIDANCE" TargetMode="External"/><Relationship Id="rId7" Type="http://schemas.openxmlformats.org/officeDocument/2006/relationships/hyperlink" Target="mailto:jason.shafer@lyndonstate.edu" TargetMode="External"/><Relationship Id="rId2" Type="http://schemas.openxmlformats.org/officeDocument/2006/relationships/hyperlink" Target="http://apollo.lsc.vsc.edu/projects/snowstor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rh.noaa.gov/btv/html/climatemaps/" TargetMode="External"/><Relationship Id="rId5" Type="http://schemas.openxmlformats.org/officeDocument/2006/relationships/hyperlink" Target="http://www.erh.noaa.gov/er/btv/" TargetMode="External"/><Relationship Id="rId4" Type="http://schemas.openxmlformats.org/officeDocument/2006/relationships/hyperlink" Target="http://www.burlington-weather.com/models.php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plow_tru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09"/>
          <a:stretch>
            <a:fillRect/>
          </a:stretch>
        </p:blipFill>
        <p:spPr bwMode="auto">
          <a:xfrm>
            <a:off x="-76200" y="0"/>
            <a:ext cx="9231313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09600" y="663575"/>
            <a:ext cx="7772400" cy="1470025"/>
          </a:xfrm>
          <a:solidFill>
            <a:srgbClr val="0D0D0D">
              <a:alpha val="60000"/>
            </a:srgb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Characteristics of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Northeast Winter Snow Storms</a:t>
            </a:r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/>
          <a:p>
            <a:pPr eaLnBrk="1" hangingPunct="1"/>
            <a:r>
              <a:rPr lang="en-US" sz="1600" b="1" dirty="0" smtClean="0"/>
              <a:t>Dr. Jay Shafer</a:t>
            </a:r>
          </a:p>
          <a:p>
            <a:pPr eaLnBrk="1" hangingPunct="1"/>
            <a:r>
              <a:rPr lang="en-US" sz="1600" b="1" dirty="0" smtClean="0"/>
              <a:t>Dec 8, 2011</a:t>
            </a:r>
          </a:p>
          <a:p>
            <a:pPr eaLnBrk="1" hangingPunct="1"/>
            <a:r>
              <a:rPr lang="en-US" sz="1600" b="1" dirty="0" smtClean="0"/>
              <a:t>Lyndon </a:t>
            </a:r>
            <a:r>
              <a:rPr lang="en-US" sz="1600" b="1" dirty="0" smtClean="0"/>
              <a:t>State College</a:t>
            </a:r>
          </a:p>
          <a:p>
            <a:pPr eaLnBrk="1" hangingPunct="1"/>
            <a:r>
              <a:rPr lang="en-US" sz="1600" b="1" dirty="0" smtClean="0">
                <a:hlinkClick r:id="rId3"/>
              </a:rPr>
              <a:t>Jason.Shafer@lyndonstate.edu</a:t>
            </a:r>
            <a:r>
              <a:rPr lang="en-US" sz="1600" b="1" dirty="0" smtClean="0"/>
              <a:t> 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528762" y="152400"/>
            <a:ext cx="6170151" cy="461665"/>
          </a:xfrm>
          <a:prstGeom prst="rect">
            <a:avLst/>
          </a:prstGeom>
          <a:solidFill>
            <a:srgbClr val="0D0D0D">
              <a:alpha val="60000"/>
            </a:srgbClr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Satellites, Weather, and Climate Module 19: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2674938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88025"/>
            <a:ext cx="18288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715000"/>
            <a:ext cx="2346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715000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roebber_cyclogenesis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60" b="6558"/>
          <a:stretch/>
        </p:blipFill>
        <p:spPr bwMode="auto">
          <a:xfrm>
            <a:off x="652161" y="914400"/>
            <a:ext cx="7272639" cy="493776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6035675" y="5562600"/>
            <a:ext cx="188912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1" dirty="0" err="1"/>
              <a:t>Roebber</a:t>
            </a:r>
            <a:r>
              <a:rPr lang="en-US" sz="1400" b="1" dirty="0"/>
              <a:t> 1984, MWR</a:t>
            </a:r>
          </a:p>
        </p:txBody>
      </p:sp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609600" y="376535"/>
            <a:ext cx="73148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 smtClean="0"/>
              <a:t>Storm Development “</a:t>
            </a:r>
            <a:r>
              <a:rPr lang="en-US" sz="2400" b="1" dirty="0" err="1" smtClean="0"/>
              <a:t>Cyclogenesis</a:t>
            </a:r>
            <a:r>
              <a:rPr lang="en-US" sz="2400" b="1" dirty="0" smtClean="0"/>
              <a:t>” Climatology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2161" y="5467290"/>
            <a:ext cx="4541628" cy="400110"/>
          </a:xfrm>
          <a:prstGeom prst="rect">
            <a:avLst/>
          </a:prstGeom>
          <a:solidFill>
            <a:srgbClr val="0D0D0D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Cyclones, or areas of low pressure, are favored to form along the east coast, 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and downstream, or to the lee of the major mountain barriers. </a:t>
            </a:r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3581400" y="4648200"/>
            <a:ext cx="1295400" cy="81909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4648200" y="4591110"/>
            <a:ext cx="1219200" cy="87618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1480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752600" y="376534"/>
            <a:ext cx="50937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 smtClean="0"/>
              <a:t>Principle January Cyclone Tracks</a:t>
            </a:r>
            <a:endParaRPr lang="en-US" sz="2400" b="1" dirty="0"/>
          </a:p>
        </p:txBody>
      </p:sp>
      <p:pic>
        <p:nvPicPr>
          <p:cNvPr id="3" name="Picture 4" descr="zishka_smith_jan_cyclon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5" t="52074" r="1591" b="-256"/>
          <a:stretch/>
        </p:blipFill>
        <p:spPr bwMode="auto">
          <a:xfrm>
            <a:off x="762000" y="914400"/>
            <a:ext cx="7482840" cy="561213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486400" y="6172200"/>
            <a:ext cx="2698750" cy="317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1"/>
              <a:t>Zishka and Smith, 1980, MWR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9471" y="5715000"/>
            <a:ext cx="7157729" cy="400110"/>
          </a:xfrm>
          <a:prstGeom prst="rect">
            <a:avLst/>
          </a:prstGeom>
          <a:solidFill>
            <a:srgbClr val="0D0D0D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Three principle mean tracks; two downstream of the Rocky Mountains, and one coastal corridor track.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Note that, on average, most east coast winter cyclones move out to sea before they have high impacts on the northeast US. 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981450" y="1809750"/>
            <a:ext cx="2152650" cy="1752600"/>
          </a:xfrm>
          <a:custGeom>
            <a:avLst/>
            <a:gdLst>
              <a:gd name="connsiteX0" fmla="*/ 0 w 2152650"/>
              <a:gd name="connsiteY0" fmla="*/ 1485900 h 1752600"/>
              <a:gd name="connsiteX1" fmla="*/ 809625 w 2152650"/>
              <a:gd name="connsiteY1" fmla="*/ 1704975 h 1752600"/>
              <a:gd name="connsiteX2" fmla="*/ 1476375 w 2152650"/>
              <a:gd name="connsiteY2" fmla="*/ 1752600 h 1752600"/>
              <a:gd name="connsiteX3" fmla="*/ 1762125 w 2152650"/>
              <a:gd name="connsiteY3" fmla="*/ 1628775 h 1752600"/>
              <a:gd name="connsiteX4" fmla="*/ 1914525 w 2152650"/>
              <a:gd name="connsiteY4" fmla="*/ 1381125 h 1752600"/>
              <a:gd name="connsiteX5" fmla="*/ 2085975 w 2152650"/>
              <a:gd name="connsiteY5" fmla="*/ 1038225 h 1752600"/>
              <a:gd name="connsiteX6" fmla="*/ 2152650 w 2152650"/>
              <a:gd name="connsiteY6" fmla="*/ 742950 h 1752600"/>
              <a:gd name="connsiteX7" fmla="*/ 2085975 w 2152650"/>
              <a:gd name="connsiteY7" fmla="*/ 533400 h 1752600"/>
              <a:gd name="connsiteX8" fmla="*/ 1924050 w 2152650"/>
              <a:gd name="connsiteY8" fmla="*/ 342900 h 1752600"/>
              <a:gd name="connsiteX9" fmla="*/ 1704975 w 2152650"/>
              <a:gd name="connsiteY9" fmla="*/ 114300 h 1752600"/>
              <a:gd name="connsiteX10" fmla="*/ 1619250 w 2152650"/>
              <a:gd name="connsiteY10" fmla="*/ 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52650" h="1752600">
                <a:moveTo>
                  <a:pt x="0" y="1485900"/>
                </a:moveTo>
                <a:cubicBezTo>
                  <a:pt x="281781" y="1573212"/>
                  <a:pt x="563563" y="1660525"/>
                  <a:pt x="809625" y="1704975"/>
                </a:cubicBezTo>
                <a:cubicBezTo>
                  <a:pt x="1055688" y="1749425"/>
                  <a:pt x="1317625" y="1765300"/>
                  <a:pt x="1476375" y="1752600"/>
                </a:cubicBezTo>
                <a:cubicBezTo>
                  <a:pt x="1635125" y="1739900"/>
                  <a:pt x="1689100" y="1690688"/>
                  <a:pt x="1762125" y="1628775"/>
                </a:cubicBezTo>
                <a:cubicBezTo>
                  <a:pt x="1835150" y="1566863"/>
                  <a:pt x="1860550" y="1479550"/>
                  <a:pt x="1914525" y="1381125"/>
                </a:cubicBezTo>
                <a:cubicBezTo>
                  <a:pt x="1968500" y="1282700"/>
                  <a:pt x="2046288" y="1144587"/>
                  <a:pt x="2085975" y="1038225"/>
                </a:cubicBezTo>
                <a:cubicBezTo>
                  <a:pt x="2125662" y="931863"/>
                  <a:pt x="2152650" y="827087"/>
                  <a:pt x="2152650" y="742950"/>
                </a:cubicBezTo>
                <a:cubicBezTo>
                  <a:pt x="2152650" y="658813"/>
                  <a:pt x="2124075" y="600075"/>
                  <a:pt x="2085975" y="533400"/>
                </a:cubicBezTo>
                <a:cubicBezTo>
                  <a:pt x="2047875" y="466725"/>
                  <a:pt x="1987550" y="412750"/>
                  <a:pt x="1924050" y="342900"/>
                </a:cubicBezTo>
                <a:cubicBezTo>
                  <a:pt x="1860550" y="273050"/>
                  <a:pt x="1755775" y="171450"/>
                  <a:pt x="1704975" y="114300"/>
                </a:cubicBezTo>
                <a:cubicBezTo>
                  <a:pt x="1654175" y="57150"/>
                  <a:pt x="1636712" y="28575"/>
                  <a:pt x="1619250" y="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3246" y="3124200"/>
            <a:ext cx="825354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Track A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65646" y="4495800"/>
            <a:ext cx="825354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Track B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4046" y="4419599"/>
            <a:ext cx="832023" cy="30777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Track C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6162675" y="1328103"/>
            <a:ext cx="907659" cy="3043872"/>
          </a:xfrm>
          <a:custGeom>
            <a:avLst/>
            <a:gdLst>
              <a:gd name="connsiteX0" fmla="*/ 0 w 907659"/>
              <a:gd name="connsiteY0" fmla="*/ 3043872 h 3043872"/>
              <a:gd name="connsiteX1" fmla="*/ 371475 w 907659"/>
              <a:gd name="connsiteY1" fmla="*/ 2367597 h 3043872"/>
              <a:gd name="connsiteX2" fmla="*/ 676275 w 907659"/>
              <a:gd name="connsiteY2" fmla="*/ 1881822 h 3043872"/>
              <a:gd name="connsiteX3" fmla="*/ 819150 w 907659"/>
              <a:gd name="connsiteY3" fmla="*/ 1415097 h 3043872"/>
              <a:gd name="connsiteX4" fmla="*/ 904875 w 907659"/>
              <a:gd name="connsiteY4" fmla="*/ 843597 h 3043872"/>
              <a:gd name="connsiteX5" fmla="*/ 866775 w 907659"/>
              <a:gd name="connsiteY5" fmla="*/ 481647 h 3043872"/>
              <a:gd name="connsiteX6" fmla="*/ 676275 w 907659"/>
              <a:gd name="connsiteY6" fmla="*/ 243522 h 3043872"/>
              <a:gd name="connsiteX7" fmla="*/ 400050 w 907659"/>
              <a:gd name="connsiteY7" fmla="*/ 24447 h 3043872"/>
              <a:gd name="connsiteX8" fmla="*/ 352425 w 907659"/>
              <a:gd name="connsiteY8" fmla="*/ 14922 h 304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7659" h="3043872">
                <a:moveTo>
                  <a:pt x="0" y="3043872"/>
                </a:moveTo>
                <a:cubicBezTo>
                  <a:pt x="129381" y="2802572"/>
                  <a:pt x="258763" y="2561272"/>
                  <a:pt x="371475" y="2367597"/>
                </a:cubicBezTo>
                <a:cubicBezTo>
                  <a:pt x="484187" y="2173922"/>
                  <a:pt x="601663" y="2040572"/>
                  <a:pt x="676275" y="1881822"/>
                </a:cubicBezTo>
                <a:cubicBezTo>
                  <a:pt x="750887" y="1723072"/>
                  <a:pt x="781050" y="1588134"/>
                  <a:pt x="819150" y="1415097"/>
                </a:cubicBezTo>
                <a:cubicBezTo>
                  <a:pt x="857250" y="1242060"/>
                  <a:pt x="896938" y="999172"/>
                  <a:pt x="904875" y="843597"/>
                </a:cubicBezTo>
                <a:cubicBezTo>
                  <a:pt x="912812" y="688022"/>
                  <a:pt x="904875" y="581659"/>
                  <a:pt x="866775" y="481647"/>
                </a:cubicBezTo>
                <a:cubicBezTo>
                  <a:pt x="828675" y="381635"/>
                  <a:pt x="754063" y="319722"/>
                  <a:pt x="676275" y="243522"/>
                </a:cubicBezTo>
                <a:cubicBezTo>
                  <a:pt x="598487" y="167322"/>
                  <a:pt x="454025" y="62547"/>
                  <a:pt x="400050" y="24447"/>
                </a:cubicBezTo>
                <a:cubicBezTo>
                  <a:pt x="346075" y="-13653"/>
                  <a:pt x="349250" y="634"/>
                  <a:pt x="352425" y="14922"/>
                </a:cubicBezTo>
              </a:path>
            </a:pathLst>
          </a:custGeom>
          <a:noFill/>
          <a:ln w="444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286250" y="1781175"/>
            <a:ext cx="1888037" cy="2847975"/>
          </a:xfrm>
          <a:custGeom>
            <a:avLst/>
            <a:gdLst>
              <a:gd name="connsiteX0" fmla="*/ 0 w 1888037"/>
              <a:gd name="connsiteY0" fmla="*/ 2847975 h 2847975"/>
              <a:gd name="connsiteX1" fmla="*/ 476250 w 1888037"/>
              <a:gd name="connsiteY1" fmla="*/ 2676525 h 2847975"/>
              <a:gd name="connsiteX2" fmla="*/ 904875 w 1888037"/>
              <a:gd name="connsiteY2" fmla="*/ 2390775 h 2847975"/>
              <a:gd name="connsiteX3" fmla="*/ 1181100 w 1888037"/>
              <a:gd name="connsiteY3" fmla="*/ 2114550 h 2847975"/>
              <a:gd name="connsiteX4" fmla="*/ 1428750 w 1888037"/>
              <a:gd name="connsiteY4" fmla="*/ 1781175 h 2847975"/>
              <a:gd name="connsiteX5" fmla="*/ 1609725 w 1888037"/>
              <a:gd name="connsiteY5" fmla="*/ 1562100 h 2847975"/>
              <a:gd name="connsiteX6" fmla="*/ 1885950 w 1888037"/>
              <a:gd name="connsiteY6" fmla="*/ 819150 h 2847975"/>
              <a:gd name="connsiteX7" fmla="*/ 1724025 w 1888037"/>
              <a:gd name="connsiteY7" fmla="*/ 390525 h 2847975"/>
              <a:gd name="connsiteX8" fmla="*/ 1495425 w 1888037"/>
              <a:gd name="connsiteY8" fmla="*/ 142875 h 2847975"/>
              <a:gd name="connsiteX9" fmla="*/ 1390650 w 1888037"/>
              <a:gd name="connsiteY9" fmla="*/ 0 h 284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8037" h="2847975">
                <a:moveTo>
                  <a:pt x="0" y="2847975"/>
                </a:moveTo>
                <a:cubicBezTo>
                  <a:pt x="162719" y="2800350"/>
                  <a:pt x="325438" y="2752725"/>
                  <a:pt x="476250" y="2676525"/>
                </a:cubicBezTo>
                <a:cubicBezTo>
                  <a:pt x="627062" y="2600325"/>
                  <a:pt x="787400" y="2484437"/>
                  <a:pt x="904875" y="2390775"/>
                </a:cubicBezTo>
                <a:cubicBezTo>
                  <a:pt x="1022350" y="2297112"/>
                  <a:pt x="1093788" y="2216150"/>
                  <a:pt x="1181100" y="2114550"/>
                </a:cubicBezTo>
                <a:cubicBezTo>
                  <a:pt x="1268412" y="2012950"/>
                  <a:pt x="1357313" y="1873250"/>
                  <a:pt x="1428750" y="1781175"/>
                </a:cubicBezTo>
                <a:cubicBezTo>
                  <a:pt x="1500187" y="1689100"/>
                  <a:pt x="1533525" y="1722437"/>
                  <a:pt x="1609725" y="1562100"/>
                </a:cubicBezTo>
                <a:cubicBezTo>
                  <a:pt x="1685925" y="1401762"/>
                  <a:pt x="1866900" y="1014412"/>
                  <a:pt x="1885950" y="819150"/>
                </a:cubicBezTo>
                <a:cubicBezTo>
                  <a:pt x="1905000" y="623888"/>
                  <a:pt x="1789112" y="503237"/>
                  <a:pt x="1724025" y="390525"/>
                </a:cubicBezTo>
                <a:cubicBezTo>
                  <a:pt x="1658938" y="277813"/>
                  <a:pt x="1550987" y="207962"/>
                  <a:pt x="1495425" y="142875"/>
                </a:cubicBezTo>
                <a:cubicBezTo>
                  <a:pt x="1439863" y="77788"/>
                  <a:pt x="1415256" y="38894"/>
                  <a:pt x="1390650" y="0"/>
                </a:cubicBezTo>
              </a:path>
            </a:pathLst>
          </a:cu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46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dirty="0" smtClean="0"/>
              <a:t>Why is the east coast favored </a:t>
            </a:r>
            <a:br>
              <a:rPr lang="en-US" sz="3200" dirty="0" smtClean="0"/>
            </a:br>
            <a:r>
              <a:rPr lang="en-US" sz="3200" dirty="0" smtClean="0"/>
              <a:t>for cyclone or low pressure formation?</a:t>
            </a:r>
            <a:endParaRPr lang="en-US" sz="3200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5" b="7875"/>
          <a:stretch/>
        </p:blipFill>
        <p:spPr bwMode="auto">
          <a:xfrm>
            <a:off x="3276600" y="1371600"/>
            <a:ext cx="4382842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eform 3"/>
          <p:cNvSpPr/>
          <p:nvPr/>
        </p:nvSpPr>
        <p:spPr bwMode="auto">
          <a:xfrm>
            <a:off x="4829175" y="2543175"/>
            <a:ext cx="1666875" cy="1214814"/>
          </a:xfrm>
          <a:custGeom>
            <a:avLst/>
            <a:gdLst>
              <a:gd name="connsiteX0" fmla="*/ 0 w 1666875"/>
              <a:gd name="connsiteY0" fmla="*/ 1200150 h 1214814"/>
              <a:gd name="connsiteX1" fmla="*/ 314325 w 1666875"/>
              <a:gd name="connsiteY1" fmla="*/ 1200150 h 1214814"/>
              <a:gd name="connsiteX2" fmla="*/ 381000 w 1666875"/>
              <a:gd name="connsiteY2" fmla="*/ 1047750 h 1214814"/>
              <a:gd name="connsiteX3" fmla="*/ 400050 w 1666875"/>
              <a:gd name="connsiteY3" fmla="*/ 838200 h 1214814"/>
              <a:gd name="connsiteX4" fmla="*/ 495300 w 1666875"/>
              <a:gd name="connsiteY4" fmla="*/ 638175 h 1214814"/>
              <a:gd name="connsiteX5" fmla="*/ 752475 w 1666875"/>
              <a:gd name="connsiteY5" fmla="*/ 428625 h 1214814"/>
              <a:gd name="connsiteX6" fmla="*/ 1095375 w 1666875"/>
              <a:gd name="connsiteY6" fmla="*/ 219075 h 1214814"/>
              <a:gd name="connsiteX7" fmla="*/ 1428750 w 1666875"/>
              <a:gd name="connsiteY7" fmla="*/ 85725 h 1214814"/>
              <a:gd name="connsiteX8" fmla="*/ 1666875 w 1666875"/>
              <a:gd name="connsiteY8" fmla="*/ 0 h 121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6875" h="1214814">
                <a:moveTo>
                  <a:pt x="0" y="1200150"/>
                </a:moveTo>
                <a:cubicBezTo>
                  <a:pt x="125412" y="1212850"/>
                  <a:pt x="250825" y="1225550"/>
                  <a:pt x="314325" y="1200150"/>
                </a:cubicBezTo>
                <a:cubicBezTo>
                  <a:pt x="377825" y="1174750"/>
                  <a:pt x="366713" y="1108075"/>
                  <a:pt x="381000" y="1047750"/>
                </a:cubicBezTo>
                <a:cubicBezTo>
                  <a:pt x="395287" y="987425"/>
                  <a:pt x="381000" y="906462"/>
                  <a:pt x="400050" y="838200"/>
                </a:cubicBezTo>
                <a:cubicBezTo>
                  <a:pt x="419100" y="769938"/>
                  <a:pt x="436563" y="706437"/>
                  <a:pt x="495300" y="638175"/>
                </a:cubicBezTo>
                <a:cubicBezTo>
                  <a:pt x="554038" y="569912"/>
                  <a:pt x="652463" y="498475"/>
                  <a:pt x="752475" y="428625"/>
                </a:cubicBezTo>
                <a:cubicBezTo>
                  <a:pt x="852487" y="358775"/>
                  <a:pt x="982663" y="276225"/>
                  <a:pt x="1095375" y="219075"/>
                </a:cubicBezTo>
                <a:cubicBezTo>
                  <a:pt x="1208088" y="161925"/>
                  <a:pt x="1333500" y="122237"/>
                  <a:pt x="1428750" y="85725"/>
                </a:cubicBezTo>
                <a:cubicBezTo>
                  <a:pt x="1524000" y="49213"/>
                  <a:pt x="1595437" y="24606"/>
                  <a:pt x="1666875" y="0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2694801"/>
            <a:ext cx="165462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Gulf Stream Current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4419600" y="2595265"/>
            <a:ext cx="533400" cy="528935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>
            <a:off x="4953000" y="2500700"/>
            <a:ext cx="381000" cy="3949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3795540" y="2133600"/>
            <a:ext cx="146226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Cold Continental </a:t>
            </a:r>
          </a:p>
          <a:p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Air Masses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" y="2536062"/>
            <a:ext cx="3018583" cy="83099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Juxtaposition of cold air masses</a:t>
            </a:r>
          </a:p>
          <a:p>
            <a:r>
              <a:rPr lang="en-US" sz="1200" b="1" dirty="0" smtClean="0">
                <a:solidFill>
                  <a:schemeClr val="bg1"/>
                </a:solidFill>
              </a:rPr>
              <a:t>and warm temperatures related to</a:t>
            </a:r>
          </a:p>
          <a:p>
            <a:r>
              <a:rPr lang="en-US" sz="1200" b="1" dirty="0" smtClean="0">
                <a:solidFill>
                  <a:schemeClr val="bg1"/>
                </a:solidFill>
              </a:rPr>
              <a:t>Ocean temperatures creates a strong</a:t>
            </a:r>
          </a:p>
          <a:p>
            <a:r>
              <a:rPr lang="en-US" sz="1200" b="1" dirty="0" smtClean="0">
                <a:solidFill>
                  <a:schemeClr val="bg1"/>
                </a:solidFill>
              </a:rPr>
              <a:t>temperature gradient or “frontal zone”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1817" y="3810000"/>
            <a:ext cx="3373039" cy="138499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This creates baroclinic instability, which</a:t>
            </a:r>
          </a:p>
          <a:p>
            <a:r>
              <a:rPr lang="en-US" sz="1200" b="1" dirty="0" smtClean="0">
                <a:solidFill>
                  <a:schemeClr val="bg1"/>
                </a:solidFill>
              </a:rPr>
              <a:t>is an instability resulting from a strong</a:t>
            </a:r>
          </a:p>
          <a:p>
            <a:r>
              <a:rPr lang="en-US" sz="1200" b="1" dirty="0" smtClean="0">
                <a:solidFill>
                  <a:schemeClr val="bg1"/>
                </a:solidFill>
              </a:rPr>
              <a:t>temperature gradient; Mother Nature does</a:t>
            </a:r>
          </a:p>
          <a:p>
            <a:r>
              <a:rPr lang="en-US" sz="1200" b="1" dirty="0" smtClean="0">
                <a:solidFill>
                  <a:schemeClr val="bg1"/>
                </a:solidFill>
              </a:rPr>
              <a:t>not like strong temperature gradients, so</a:t>
            </a:r>
          </a:p>
          <a:p>
            <a:r>
              <a:rPr lang="en-US" sz="1200" b="1" dirty="0" smtClean="0">
                <a:solidFill>
                  <a:schemeClr val="bg1"/>
                </a:solidFill>
              </a:rPr>
              <a:t>a </a:t>
            </a:r>
            <a:r>
              <a:rPr lang="en-US" sz="1200" b="1" dirty="0" err="1" smtClean="0">
                <a:solidFill>
                  <a:schemeClr val="bg1"/>
                </a:solidFill>
              </a:rPr>
              <a:t>midlatitude</a:t>
            </a:r>
            <a:r>
              <a:rPr lang="en-US" sz="1200" b="1" dirty="0" smtClean="0">
                <a:solidFill>
                  <a:schemeClr val="bg1"/>
                </a:solidFill>
              </a:rPr>
              <a:t> cyclone develops to even out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t</a:t>
            </a:r>
            <a:r>
              <a:rPr lang="en-US" sz="1200" b="1" dirty="0" smtClean="0">
                <a:solidFill>
                  <a:schemeClr val="bg1"/>
                </a:solidFill>
              </a:rPr>
              <a:t>his gradient and bring warm air north and </a:t>
            </a:r>
            <a:endParaRPr lang="en-US" sz="1200" b="1" dirty="0">
              <a:solidFill>
                <a:schemeClr val="bg1"/>
              </a:solidFill>
            </a:endParaRPr>
          </a:p>
          <a:p>
            <a:r>
              <a:rPr lang="en-US" sz="1200" b="1" dirty="0" smtClean="0">
                <a:solidFill>
                  <a:schemeClr val="bg1"/>
                </a:solidFill>
              </a:rPr>
              <a:t>cold air south. 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19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12_slp_precip_compos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533400" y="533400"/>
            <a:ext cx="8384796" cy="430887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b="1" dirty="0" smtClean="0">
                <a:solidFill>
                  <a:schemeClr val="bg1"/>
                </a:solidFill>
              </a:rPr>
              <a:t>Average Pressure </a:t>
            </a:r>
            <a:r>
              <a:rPr lang="en-US" sz="2200" b="1" dirty="0">
                <a:solidFill>
                  <a:schemeClr val="bg1"/>
                </a:solidFill>
              </a:rPr>
              <a:t>and Observed 3-HR Precipitation: Hour -18</a:t>
            </a:r>
          </a:p>
        </p:txBody>
      </p:sp>
      <p:sp>
        <p:nvSpPr>
          <p:cNvPr id="10244" name="Line 7"/>
          <p:cNvSpPr>
            <a:spLocks noChangeShapeType="1"/>
          </p:cNvSpPr>
          <p:nvPr/>
        </p:nvSpPr>
        <p:spPr bwMode="auto">
          <a:xfrm flipV="1">
            <a:off x="7696200" y="56388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5943600" y="6086475"/>
            <a:ext cx="2711450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1"/>
              <a:t>Precipitation, shaded (inches)</a:t>
            </a:r>
          </a:p>
        </p:txBody>
      </p:sp>
      <p:sp>
        <p:nvSpPr>
          <p:cNvPr id="10246" name="WordArt 7"/>
          <p:cNvSpPr>
            <a:spLocks noChangeArrowheads="1" noChangeShapeType="1" noTextEdit="1"/>
          </p:cNvSpPr>
          <p:nvPr/>
        </p:nvSpPr>
        <p:spPr bwMode="auto">
          <a:xfrm>
            <a:off x="4019550" y="3990975"/>
            <a:ext cx="323850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spc="800"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Bookman Old Style"/>
              </a:rPr>
              <a:t>L</a:t>
            </a:r>
          </a:p>
        </p:txBody>
      </p:sp>
      <p:sp>
        <p:nvSpPr>
          <p:cNvPr id="10247" name="WordArt 4"/>
          <p:cNvSpPr>
            <a:spLocks noChangeArrowheads="1" noChangeShapeType="1" noTextEdit="1"/>
          </p:cNvSpPr>
          <p:nvPr/>
        </p:nvSpPr>
        <p:spPr bwMode="auto">
          <a:xfrm>
            <a:off x="5314950" y="2057400"/>
            <a:ext cx="323850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spc="800"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Bookman Old Style"/>
              </a:rPr>
              <a:t>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5391090"/>
            <a:ext cx="6635150" cy="400110"/>
          </a:xfrm>
          <a:prstGeom prst="rect">
            <a:avLst/>
          </a:prstGeom>
          <a:solidFill>
            <a:srgbClr val="0D0D0D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Most major interior NE snow storms begin as a coastal track “C” and then intensify as they move up the coast, but 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a good number have a pre-existing area of low pressure over the Ohio Valley and then reform off the coast. 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990600"/>
            <a:ext cx="3871573" cy="553998"/>
          </a:xfrm>
          <a:prstGeom prst="rect">
            <a:avLst/>
          </a:prstGeom>
          <a:solidFill>
            <a:srgbClr val="0D0D0D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Note the presence of a strong area of high pressure in place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ahead of the storm; this provides cold air, increases moisture flux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into the storm, and intensifies fronts.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4_slp_precip_compos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33400" y="533400"/>
            <a:ext cx="8306248" cy="430887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b="1" dirty="0" smtClean="0">
                <a:solidFill>
                  <a:schemeClr val="bg1"/>
                </a:solidFill>
              </a:rPr>
              <a:t>Average Pressure and </a:t>
            </a:r>
            <a:r>
              <a:rPr lang="en-US" sz="2200" b="1" dirty="0">
                <a:solidFill>
                  <a:schemeClr val="bg1"/>
                </a:solidFill>
              </a:rPr>
              <a:t>Observed 3-HR Precipitation: Hour -12</a:t>
            </a:r>
          </a:p>
        </p:txBody>
      </p:sp>
      <p:sp>
        <p:nvSpPr>
          <p:cNvPr id="11268" name="WordArt 7"/>
          <p:cNvSpPr>
            <a:spLocks noChangeArrowheads="1" noChangeShapeType="1" noTextEdit="1"/>
          </p:cNvSpPr>
          <p:nvPr/>
        </p:nvSpPr>
        <p:spPr bwMode="auto">
          <a:xfrm>
            <a:off x="4552950" y="3657600"/>
            <a:ext cx="323850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spc="800"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Bookman Old Style"/>
              </a:rPr>
              <a:t>L</a:t>
            </a:r>
          </a:p>
        </p:txBody>
      </p:sp>
      <p:sp>
        <p:nvSpPr>
          <p:cNvPr id="11269" name="WordArt 4"/>
          <p:cNvSpPr>
            <a:spLocks noChangeArrowheads="1" noChangeShapeType="1" noTextEdit="1"/>
          </p:cNvSpPr>
          <p:nvPr/>
        </p:nvSpPr>
        <p:spPr bwMode="auto">
          <a:xfrm>
            <a:off x="5619750" y="1828800"/>
            <a:ext cx="323850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spc="800"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Bookman Old Style"/>
              </a:rPr>
              <a:t>H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191000" y="1676400"/>
            <a:ext cx="838200" cy="13716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902220" y="1371600"/>
            <a:ext cx="3688830" cy="400110"/>
          </a:xfrm>
          <a:prstGeom prst="rect">
            <a:avLst/>
          </a:prstGeom>
          <a:solidFill>
            <a:srgbClr val="0D0D0D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Low consolidates as it approaches the coast, and precipitation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 is falling well to the northeast of the low center.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6_slp_precip_compos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33400" y="533400"/>
            <a:ext cx="8306248" cy="430887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b="1" dirty="0" smtClean="0">
                <a:solidFill>
                  <a:schemeClr val="bg1"/>
                </a:solidFill>
              </a:rPr>
              <a:t>Average Pressure and </a:t>
            </a:r>
            <a:r>
              <a:rPr lang="en-US" sz="2200" b="1" dirty="0">
                <a:solidFill>
                  <a:schemeClr val="bg1"/>
                </a:solidFill>
              </a:rPr>
              <a:t>Observed 3-HR Precipitation: Hour -06</a:t>
            </a:r>
          </a:p>
        </p:txBody>
      </p:sp>
      <p:sp>
        <p:nvSpPr>
          <p:cNvPr id="12292" name="WordArt 7"/>
          <p:cNvSpPr>
            <a:spLocks noChangeArrowheads="1" noChangeShapeType="1" noTextEdit="1"/>
          </p:cNvSpPr>
          <p:nvPr/>
        </p:nvSpPr>
        <p:spPr bwMode="auto">
          <a:xfrm>
            <a:off x="4857750" y="3305175"/>
            <a:ext cx="323850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spc="800"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Bookman Old Style"/>
              </a:rPr>
              <a:t>L</a:t>
            </a:r>
          </a:p>
        </p:txBody>
      </p:sp>
      <p:sp>
        <p:nvSpPr>
          <p:cNvPr id="12293" name="WordArt 4"/>
          <p:cNvSpPr>
            <a:spLocks noChangeArrowheads="1" noChangeShapeType="1" noTextEdit="1"/>
          </p:cNvSpPr>
          <p:nvPr/>
        </p:nvSpPr>
        <p:spPr bwMode="auto">
          <a:xfrm>
            <a:off x="5772150" y="1295400"/>
            <a:ext cx="323850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spc="800"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Bookman Old Style"/>
              </a:rPr>
              <a:t>H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4610100" y="1676400"/>
            <a:ext cx="647700" cy="11430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902220" y="1371600"/>
            <a:ext cx="3863558" cy="400110"/>
          </a:xfrm>
          <a:prstGeom prst="rect">
            <a:avLst/>
          </a:prstGeom>
          <a:solidFill>
            <a:srgbClr val="0D0D0D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Low is intensifying, or undergoing </a:t>
            </a:r>
            <a:r>
              <a:rPr lang="en-US" sz="1000" dirty="0" err="1" smtClean="0">
                <a:solidFill>
                  <a:schemeClr val="bg1"/>
                </a:solidFill>
              </a:rPr>
              <a:t>cyclogenesis</a:t>
            </a:r>
            <a:r>
              <a:rPr lang="en-US" sz="1000" dirty="0" smtClean="0">
                <a:solidFill>
                  <a:schemeClr val="bg1"/>
                </a:solidFill>
              </a:rPr>
              <a:t>, with a composite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value of ~1000mb; note that flow is strongly easterly at the </a:t>
            </a:r>
            <a:r>
              <a:rPr lang="en-US" sz="1000" dirty="0" err="1" smtClean="0">
                <a:solidFill>
                  <a:schemeClr val="bg1"/>
                </a:solidFill>
              </a:rPr>
              <a:t>sfc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18_slp_precip_compos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33400" y="533400"/>
            <a:ext cx="8211672" cy="430887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b="1" dirty="0" smtClean="0">
                <a:solidFill>
                  <a:schemeClr val="bg1"/>
                </a:solidFill>
              </a:rPr>
              <a:t>Average Pressure and </a:t>
            </a:r>
            <a:r>
              <a:rPr lang="en-US" sz="2200" b="1" dirty="0">
                <a:solidFill>
                  <a:schemeClr val="bg1"/>
                </a:solidFill>
              </a:rPr>
              <a:t>Observed 3-HR Precipitation: Hour  0 </a:t>
            </a:r>
          </a:p>
        </p:txBody>
      </p:sp>
      <p:sp>
        <p:nvSpPr>
          <p:cNvPr id="13316" name="WordArt 7"/>
          <p:cNvSpPr>
            <a:spLocks noChangeArrowheads="1" noChangeShapeType="1" noTextEdit="1"/>
          </p:cNvSpPr>
          <p:nvPr/>
        </p:nvSpPr>
        <p:spPr bwMode="auto">
          <a:xfrm>
            <a:off x="5162550" y="3000375"/>
            <a:ext cx="323850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spc="800"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Bookman Old Style"/>
              </a:rPr>
              <a:t>L</a:t>
            </a:r>
          </a:p>
        </p:txBody>
      </p:sp>
      <p:sp>
        <p:nvSpPr>
          <p:cNvPr id="13317" name="WordArt 4"/>
          <p:cNvSpPr>
            <a:spLocks noChangeArrowheads="1" noChangeShapeType="1" noTextEdit="1"/>
          </p:cNvSpPr>
          <p:nvPr/>
        </p:nvSpPr>
        <p:spPr bwMode="auto">
          <a:xfrm>
            <a:off x="6172200" y="1219200"/>
            <a:ext cx="323850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spc="800"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Bookman Old Style"/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20_slp_precip_compos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33400" y="533400"/>
            <a:ext cx="8376780" cy="430887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b="1" dirty="0" smtClean="0">
                <a:solidFill>
                  <a:schemeClr val="bg1"/>
                </a:solidFill>
              </a:rPr>
              <a:t>Average Pressure and </a:t>
            </a:r>
            <a:r>
              <a:rPr lang="en-US" sz="2200" b="1" dirty="0">
                <a:solidFill>
                  <a:schemeClr val="bg1"/>
                </a:solidFill>
              </a:rPr>
              <a:t>Observed 3-HR Precipitation: Hour +06</a:t>
            </a:r>
          </a:p>
        </p:txBody>
      </p:sp>
      <p:sp>
        <p:nvSpPr>
          <p:cNvPr id="14340" name="WordArt 7"/>
          <p:cNvSpPr>
            <a:spLocks noChangeArrowheads="1" noChangeShapeType="1" noTextEdit="1"/>
          </p:cNvSpPr>
          <p:nvPr/>
        </p:nvSpPr>
        <p:spPr bwMode="auto">
          <a:xfrm>
            <a:off x="5467350" y="2695575"/>
            <a:ext cx="323850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spc="800"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Bookman Old Style"/>
              </a:rPr>
              <a:t>L</a:t>
            </a:r>
          </a:p>
        </p:txBody>
      </p:sp>
      <p:sp>
        <p:nvSpPr>
          <p:cNvPr id="14341" name="WordArt 4"/>
          <p:cNvSpPr>
            <a:spLocks noChangeArrowheads="1" noChangeShapeType="1" noTextEdit="1"/>
          </p:cNvSpPr>
          <p:nvPr/>
        </p:nvSpPr>
        <p:spPr bwMode="auto">
          <a:xfrm>
            <a:off x="6400800" y="1143000"/>
            <a:ext cx="323850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spc="800"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Bookman Old Style"/>
              </a:rPr>
              <a:t>H</a:t>
            </a:r>
          </a:p>
        </p:txBody>
      </p:sp>
      <p:sp>
        <p:nvSpPr>
          <p:cNvPr id="14342" name="WordArt 4"/>
          <p:cNvSpPr>
            <a:spLocks noChangeArrowheads="1" noChangeShapeType="1" noTextEdit="1"/>
          </p:cNvSpPr>
          <p:nvPr/>
        </p:nvSpPr>
        <p:spPr bwMode="auto">
          <a:xfrm>
            <a:off x="2590800" y="4295775"/>
            <a:ext cx="323850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spc="800"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Bookman Old Style"/>
              </a:rPr>
              <a:t>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2659" y="1809870"/>
            <a:ext cx="3849131" cy="400110"/>
          </a:xfrm>
          <a:prstGeom prst="rect">
            <a:avLst/>
          </a:prstGeom>
          <a:solidFill>
            <a:srgbClr val="0D0D0D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Composite low is now ~992mb and wind has shifted more 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Northeasterly -&gt; this is why such storms are called, “Nor’easters”</a:t>
            </a:r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5105400" y="2590800"/>
            <a:ext cx="285750" cy="228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5619750" y="3124200"/>
            <a:ext cx="323850" cy="228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H="1" flipV="1">
            <a:off x="5867400" y="2743200"/>
            <a:ext cx="304800" cy="2667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5086350" y="3048000"/>
            <a:ext cx="400050" cy="152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4495800" y="2209980"/>
            <a:ext cx="733425" cy="48559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3547078" y="3581400"/>
            <a:ext cx="3844322" cy="400110"/>
          </a:xfrm>
          <a:prstGeom prst="rect">
            <a:avLst/>
          </a:prstGeom>
          <a:solidFill>
            <a:srgbClr val="0D0D0D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Airflow is spinning counterclockwise or “cyclonically” around 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The low pressure, as it always does in the Northern Hemisphere.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22_slp_precip_compos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33400" y="533400"/>
            <a:ext cx="8376780" cy="430887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b="1" dirty="0" smtClean="0">
                <a:solidFill>
                  <a:schemeClr val="bg1"/>
                </a:solidFill>
              </a:rPr>
              <a:t>Average Pressure and </a:t>
            </a:r>
            <a:r>
              <a:rPr lang="en-US" sz="2200" b="1" dirty="0">
                <a:solidFill>
                  <a:schemeClr val="bg1"/>
                </a:solidFill>
              </a:rPr>
              <a:t>Observed 3-HR Precipitation: Hour +12</a:t>
            </a:r>
          </a:p>
        </p:txBody>
      </p:sp>
      <p:sp>
        <p:nvSpPr>
          <p:cNvPr id="15364" name="WordArt 7"/>
          <p:cNvSpPr>
            <a:spLocks noChangeArrowheads="1" noChangeShapeType="1" noTextEdit="1"/>
          </p:cNvSpPr>
          <p:nvPr/>
        </p:nvSpPr>
        <p:spPr bwMode="auto">
          <a:xfrm>
            <a:off x="5695950" y="2514600"/>
            <a:ext cx="323850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spc="800"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Bookman Old Style"/>
              </a:rPr>
              <a:t>L</a:t>
            </a:r>
          </a:p>
        </p:txBody>
      </p:sp>
      <p:sp>
        <p:nvSpPr>
          <p:cNvPr id="15365" name="WordArt 4"/>
          <p:cNvSpPr>
            <a:spLocks noChangeArrowheads="1" noChangeShapeType="1" noTextEdit="1"/>
          </p:cNvSpPr>
          <p:nvPr/>
        </p:nvSpPr>
        <p:spPr bwMode="auto">
          <a:xfrm>
            <a:off x="2800350" y="4295775"/>
            <a:ext cx="323850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spc="800"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Bookman Old Style"/>
              </a:rPr>
              <a:t>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084" y="1840113"/>
            <a:ext cx="3956532" cy="553998"/>
          </a:xfrm>
          <a:prstGeom prst="rect">
            <a:avLst/>
          </a:prstGeom>
          <a:solidFill>
            <a:srgbClr val="0D0D0D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Storm is still intensifying as it moves away from region; 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The most vigorous storms are in their early stages to middle age, 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but not “old” and winding down.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Moisture Source and Evolution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Outline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Large scale structure of Northeast Snow Storms</a:t>
            </a:r>
          </a:p>
          <a:p>
            <a:pPr lvl="1" eaLnBrk="1" hangingPunct="1"/>
            <a:r>
              <a:rPr lang="en-US" dirty="0" smtClean="0"/>
              <a:t>Surface pressure patterns</a:t>
            </a:r>
            <a:endParaRPr lang="en-US" dirty="0"/>
          </a:p>
          <a:p>
            <a:pPr lvl="1" eaLnBrk="1" hangingPunct="1"/>
            <a:r>
              <a:rPr lang="en-US" dirty="0" smtClean="0"/>
              <a:t>Moisture patterns</a:t>
            </a:r>
          </a:p>
          <a:p>
            <a:pPr lvl="1" eaLnBrk="1" hangingPunct="1"/>
            <a:r>
              <a:rPr lang="en-US" dirty="0" smtClean="0"/>
              <a:t>Frontal patterns</a:t>
            </a:r>
          </a:p>
          <a:p>
            <a:pPr eaLnBrk="1" hangingPunct="1"/>
            <a:r>
              <a:rPr lang="en-US" dirty="0" smtClean="0"/>
              <a:t>Forecasting storms: tools meteorologists used to predict today’s snow storm</a:t>
            </a:r>
          </a:p>
          <a:p>
            <a:pPr marL="457200" lvl="1" indent="0"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 descr="12_slp_pwat_compos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33400" y="533400"/>
            <a:ext cx="8092215" cy="430887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b="1" dirty="0" smtClean="0">
                <a:solidFill>
                  <a:schemeClr val="bg1"/>
                </a:solidFill>
              </a:rPr>
              <a:t>Average Pressure and </a:t>
            </a:r>
            <a:r>
              <a:rPr lang="en-US" sz="2200" b="1" dirty="0">
                <a:solidFill>
                  <a:schemeClr val="bg1"/>
                </a:solidFill>
              </a:rPr>
              <a:t>Precipitable Water (Inches) Hour: -18</a:t>
            </a:r>
          </a:p>
        </p:txBody>
      </p:sp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5181600" y="2057400"/>
            <a:ext cx="323850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spc="800"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Bookman Old Style"/>
              </a:rPr>
              <a:t>H</a:t>
            </a:r>
          </a:p>
        </p:txBody>
      </p:sp>
      <p:sp>
        <p:nvSpPr>
          <p:cNvPr id="17413" name="WordArt 7"/>
          <p:cNvSpPr>
            <a:spLocks noChangeArrowheads="1" noChangeShapeType="1" noTextEdit="1"/>
          </p:cNvSpPr>
          <p:nvPr/>
        </p:nvSpPr>
        <p:spPr bwMode="auto">
          <a:xfrm>
            <a:off x="4019550" y="3990975"/>
            <a:ext cx="323850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spc="800"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Bookman Old Style"/>
              </a:rPr>
              <a:t>L</a:t>
            </a:r>
          </a:p>
        </p:txBody>
      </p:sp>
      <p:sp>
        <p:nvSpPr>
          <p:cNvPr id="17414" name="Line 10"/>
          <p:cNvSpPr>
            <a:spLocks noChangeShapeType="1"/>
          </p:cNvSpPr>
          <p:nvPr/>
        </p:nvSpPr>
        <p:spPr bwMode="auto">
          <a:xfrm flipV="1">
            <a:off x="7696200" y="56388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Text Box 11"/>
          <p:cNvSpPr txBox="1">
            <a:spLocks noChangeArrowheads="1"/>
          </p:cNvSpPr>
          <p:nvPr/>
        </p:nvSpPr>
        <p:spPr bwMode="auto">
          <a:xfrm>
            <a:off x="5943600" y="6086475"/>
            <a:ext cx="3155950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1"/>
              <a:t>Precipitable water, shaded (inches)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2819400"/>
            <a:ext cx="3727302" cy="1015663"/>
          </a:xfrm>
          <a:prstGeom prst="rect">
            <a:avLst/>
          </a:prstGeom>
          <a:solidFill>
            <a:srgbClr val="0D0D0D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Deep moisture plume ahead of the low pressure is present;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this acts to enhance available moisture into the storm system, 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creating more precipitation and greater intensification via latent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heat release. Up to half of the intensification of these storms 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can be attributed to heating of the column via latent heating,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which is release when water vapor condenses into clouds. </a:t>
            </a:r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5029200" y="2895600"/>
            <a:ext cx="1447800" cy="127158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5943599" y="2463968"/>
            <a:ext cx="1736373" cy="5232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Moisture Plume  or 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Atmospheric River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>
            <a:stCxn id="2" idx="2"/>
          </p:cNvCxnSpPr>
          <p:nvPr/>
        </p:nvCxnSpPr>
        <p:spPr bwMode="auto">
          <a:xfrm flipH="1">
            <a:off x="4876800" y="2987188"/>
            <a:ext cx="1934986" cy="211821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8_slp_pwat_compos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533400" y="533400"/>
            <a:ext cx="8076185" cy="430887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b="1" dirty="0" smtClean="0">
                <a:solidFill>
                  <a:schemeClr val="bg1"/>
                </a:solidFill>
              </a:rPr>
              <a:t>Average Pressure and </a:t>
            </a:r>
            <a:r>
              <a:rPr lang="en-US" sz="2200" b="1" dirty="0">
                <a:solidFill>
                  <a:schemeClr val="bg1"/>
                </a:solidFill>
              </a:rPr>
              <a:t>Precipitable Water (Inches) Hour:  0 </a:t>
            </a:r>
          </a:p>
        </p:txBody>
      </p:sp>
      <p:sp>
        <p:nvSpPr>
          <p:cNvPr id="19460" name="WordArt 5"/>
          <p:cNvSpPr>
            <a:spLocks noChangeArrowheads="1" noChangeShapeType="1" noTextEdit="1"/>
          </p:cNvSpPr>
          <p:nvPr/>
        </p:nvSpPr>
        <p:spPr bwMode="auto">
          <a:xfrm>
            <a:off x="6153150" y="1171575"/>
            <a:ext cx="323850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spc="800"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Bookman Old Style"/>
              </a:rPr>
              <a:t>H</a:t>
            </a:r>
          </a:p>
        </p:txBody>
      </p:sp>
      <p:sp>
        <p:nvSpPr>
          <p:cNvPr id="19461" name="WordArt 6"/>
          <p:cNvSpPr>
            <a:spLocks noChangeArrowheads="1" noChangeShapeType="1" noTextEdit="1"/>
          </p:cNvSpPr>
          <p:nvPr/>
        </p:nvSpPr>
        <p:spPr bwMode="auto">
          <a:xfrm>
            <a:off x="5181600" y="2971800"/>
            <a:ext cx="323850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spc="800"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Bookman Old Style"/>
              </a:rPr>
              <a:t>L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5943600" y="2309813"/>
            <a:ext cx="1159228" cy="89058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6569427" y="1878181"/>
            <a:ext cx="1736373" cy="5232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Moisture Plume  or 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Atmospheric River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5791200" y="2401401"/>
            <a:ext cx="1646414" cy="217059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Freeform 7"/>
          <p:cNvSpPr/>
          <p:nvPr/>
        </p:nvSpPr>
        <p:spPr bwMode="auto">
          <a:xfrm>
            <a:off x="5343525" y="2766375"/>
            <a:ext cx="573784" cy="2720025"/>
          </a:xfrm>
          <a:custGeom>
            <a:avLst/>
            <a:gdLst>
              <a:gd name="connsiteX0" fmla="*/ 0 w 697609"/>
              <a:gd name="connsiteY0" fmla="*/ 2910525 h 2910525"/>
              <a:gd name="connsiteX1" fmla="*/ 476250 w 697609"/>
              <a:gd name="connsiteY1" fmla="*/ 1881825 h 2910525"/>
              <a:gd name="connsiteX2" fmla="*/ 685800 w 697609"/>
              <a:gd name="connsiteY2" fmla="*/ 1291275 h 2910525"/>
              <a:gd name="connsiteX3" fmla="*/ 666750 w 697609"/>
              <a:gd name="connsiteY3" fmla="*/ 605475 h 2910525"/>
              <a:gd name="connsiteX4" fmla="*/ 628650 w 697609"/>
              <a:gd name="connsiteY4" fmla="*/ 262575 h 2910525"/>
              <a:gd name="connsiteX5" fmla="*/ 428625 w 697609"/>
              <a:gd name="connsiteY5" fmla="*/ 33975 h 2910525"/>
              <a:gd name="connsiteX6" fmla="*/ 400050 w 697609"/>
              <a:gd name="connsiteY6" fmla="*/ 5400 h 291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7609" h="2910525">
                <a:moveTo>
                  <a:pt x="0" y="2910525"/>
                </a:moveTo>
                <a:cubicBezTo>
                  <a:pt x="180975" y="2531112"/>
                  <a:pt x="361950" y="2151700"/>
                  <a:pt x="476250" y="1881825"/>
                </a:cubicBezTo>
                <a:cubicBezTo>
                  <a:pt x="590550" y="1611950"/>
                  <a:pt x="654050" y="1504000"/>
                  <a:pt x="685800" y="1291275"/>
                </a:cubicBezTo>
                <a:cubicBezTo>
                  <a:pt x="717550" y="1078550"/>
                  <a:pt x="676275" y="776925"/>
                  <a:pt x="666750" y="605475"/>
                </a:cubicBezTo>
                <a:cubicBezTo>
                  <a:pt x="657225" y="434025"/>
                  <a:pt x="668337" y="357825"/>
                  <a:pt x="628650" y="262575"/>
                </a:cubicBezTo>
                <a:cubicBezTo>
                  <a:pt x="588963" y="167325"/>
                  <a:pt x="466725" y="76837"/>
                  <a:pt x="428625" y="33975"/>
                </a:cubicBezTo>
                <a:cubicBezTo>
                  <a:pt x="390525" y="-8887"/>
                  <a:pt x="395287" y="-1744"/>
                  <a:pt x="400050" y="5400"/>
                </a:cubicBezTo>
              </a:path>
            </a:pathLst>
          </a:custGeom>
          <a:noFill/>
          <a:ln w="66675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34593" y="5332511"/>
            <a:ext cx="2308389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Warm Moist Conveyor Belt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Temperature Pattern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Mid Latitude Cyclone Lifecycle</a:t>
            </a:r>
          </a:p>
        </p:txBody>
      </p:sp>
      <p:pic>
        <p:nvPicPr>
          <p:cNvPr id="3" name="Picture 3" descr="ncm_vs_sk_mode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53775"/>
          <a:stretch/>
        </p:blipFill>
        <p:spPr bwMode="auto">
          <a:xfrm>
            <a:off x="33388" y="1314451"/>
            <a:ext cx="4691012" cy="4552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91000" y="1295400"/>
            <a:ext cx="4911922" cy="2246769"/>
          </a:xfrm>
          <a:prstGeom prst="rect">
            <a:avLst/>
          </a:prstGeom>
          <a:solidFill>
            <a:srgbClr val="0D0D0D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Mid-latitude cyclones evolve through different phases: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1000" dirty="0" smtClean="0">
                <a:solidFill>
                  <a:schemeClr val="bg1"/>
                </a:solidFill>
              </a:rPr>
              <a:t>Phase I: East-west stationary frontal zone with warm air south and cold air north</a:t>
            </a:r>
          </a:p>
          <a:p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smtClean="0">
                <a:solidFill>
                  <a:schemeClr val="bg1"/>
                </a:solidFill>
              </a:rPr>
              <a:t>             strong temperature gradient is present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1000" dirty="0" smtClean="0">
                <a:solidFill>
                  <a:schemeClr val="bg1"/>
                </a:solidFill>
              </a:rPr>
              <a:t>Phase II: A kink develops on the isotherms (lines of constant temperature) as warm</a:t>
            </a:r>
          </a:p>
          <a:p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smtClean="0">
                <a:solidFill>
                  <a:schemeClr val="bg1"/>
                </a:solidFill>
              </a:rPr>
              <a:t>              and cold fronts develop and move. 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1000" dirty="0" smtClean="0">
                <a:solidFill>
                  <a:schemeClr val="bg1"/>
                </a:solidFill>
              </a:rPr>
              <a:t>Phase III: Wave on the isotherms amplifies and cold front advances faster than </a:t>
            </a:r>
          </a:p>
          <a:p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smtClean="0">
                <a:solidFill>
                  <a:schemeClr val="bg1"/>
                </a:solidFill>
              </a:rPr>
              <a:t>               warm front; cyclone is nearing maturity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1000" dirty="0" smtClean="0">
                <a:solidFill>
                  <a:schemeClr val="bg1"/>
                </a:solidFill>
              </a:rPr>
              <a:t>Phase IV: Occlusion develops as cold front catches up with warm front; this process</a:t>
            </a:r>
          </a:p>
          <a:p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smtClean="0">
                <a:solidFill>
                  <a:schemeClr val="bg1"/>
                </a:solidFill>
              </a:rPr>
              <a:t>               does not always occur with every cyclone; ridge of warm temperatures 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                extends back toward the low center; storm is weakening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5871807"/>
            <a:ext cx="3511795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Isotherms: Lines of Constant Temperature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486400"/>
            <a:ext cx="5517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warm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5605790"/>
            <a:ext cx="5517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warm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53446" y="5300990"/>
            <a:ext cx="6078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warm</a:t>
            </a:r>
          </a:p>
          <a:p>
            <a:r>
              <a:rPr lang="en-US" sz="1100" b="1" dirty="0" smtClean="0">
                <a:solidFill>
                  <a:srgbClr val="FF0000"/>
                </a:solidFill>
              </a:rPr>
              <a:t>sector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2646" y="5105400"/>
            <a:ext cx="5517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warm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996190"/>
            <a:ext cx="4748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0000FF"/>
                </a:solidFill>
              </a:rPr>
              <a:t>cold</a:t>
            </a:r>
            <a:endParaRPr lang="en-US" sz="11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0790" y="4876800"/>
            <a:ext cx="4748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0000FF"/>
                </a:solidFill>
              </a:rPr>
              <a:t>cold</a:t>
            </a:r>
            <a:endParaRPr lang="en-US" sz="11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0" y="4648200"/>
            <a:ext cx="4748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0000FF"/>
                </a:solidFill>
              </a:rPr>
              <a:t>cold</a:t>
            </a:r>
            <a:endParaRPr lang="en-US" sz="11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3670" y="450746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2743200" y="4714875"/>
            <a:ext cx="328848" cy="1066800"/>
          </a:xfrm>
          <a:custGeom>
            <a:avLst/>
            <a:gdLst>
              <a:gd name="connsiteX0" fmla="*/ 114300 w 328848"/>
              <a:gd name="connsiteY0" fmla="*/ 0 h 1066800"/>
              <a:gd name="connsiteX1" fmla="*/ 285750 w 328848"/>
              <a:gd name="connsiteY1" fmla="*/ 247650 h 1066800"/>
              <a:gd name="connsiteX2" fmla="*/ 323850 w 328848"/>
              <a:gd name="connsiteY2" fmla="*/ 600075 h 1066800"/>
              <a:gd name="connsiteX3" fmla="*/ 200025 w 328848"/>
              <a:gd name="connsiteY3" fmla="*/ 838200 h 1066800"/>
              <a:gd name="connsiteX4" fmla="*/ 0 w 328848"/>
              <a:gd name="connsiteY4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848" h="1066800">
                <a:moveTo>
                  <a:pt x="114300" y="0"/>
                </a:moveTo>
                <a:cubicBezTo>
                  <a:pt x="182562" y="73819"/>
                  <a:pt x="250825" y="147638"/>
                  <a:pt x="285750" y="247650"/>
                </a:cubicBezTo>
                <a:cubicBezTo>
                  <a:pt x="320675" y="347662"/>
                  <a:pt x="338137" y="501650"/>
                  <a:pt x="323850" y="600075"/>
                </a:cubicBezTo>
                <a:cubicBezTo>
                  <a:pt x="309563" y="698500"/>
                  <a:pt x="254000" y="760413"/>
                  <a:pt x="200025" y="838200"/>
                </a:cubicBezTo>
                <a:cubicBezTo>
                  <a:pt x="146050" y="915987"/>
                  <a:pt x="73025" y="991393"/>
                  <a:pt x="0" y="1066800"/>
                </a:cubicBezTo>
              </a:path>
            </a:pathLst>
          </a:cu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2867025" y="4714875"/>
            <a:ext cx="552450" cy="371475"/>
          </a:xfrm>
          <a:custGeom>
            <a:avLst/>
            <a:gdLst>
              <a:gd name="connsiteX0" fmla="*/ 0 w 552450"/>
              <a:gd name="connsiteY0" fmla="*/ 0 h 371475"/>
              <a:gd name="connsiteX1" fmla="*/ 219075 w 552450"/>
              <a:gd name="connsiteY1" fmla="*/ 114300 h 371475"/>
              <a:gd name="connsiteX2" fmla="*/ 428625 w 552450"/>
              <a:gd name="connsiteY2" fmla="*/ 247650 h 371475"/>
              <a:gd name="connsiteX3" fmla="*/ 552450 w 552450"/>
              <a:gd name="connsiteY3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450" h="371475">
                <a:moveTo>
                  <a:pt x="0" y="0"/>
                </a:moveTo>
                <a:cubicBezTo>
                  <a:pt x="73819" y="36512"/>
                  <a:pt x="147638" y="73025"/>
                  <a:pt x="219075" y="114300"/>
                </a:cubicBezTo>
                <a:cubicBezTo>
                  <a:pt x="290512" y="155575"/>
                  <a:pt x="373063" y="204788"/>
                  <a:pt x="428625" y="247650"/>
                </a:cubicBezTo>
                <a:cubicBezTo>
                  <a:pt x="484188" y="290513"/>
                  <a:pt x="518319" y="330994"/>
                  <a:pt x="552450" y="371475"/>
                </a:cubicBezTo>
              </a:path>
            </a:pathLst>
          </a:cu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6" grpId="0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12_slp_850temp_compos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914400" y="609600"/>
            <a:ext cx="7326686" cy="430887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b="1" dirty="0" smtClean="0">
                <a:solidFill>
                  <a:schemeClr val="bg1"/>
                </a:solidFill>
              </a:rPr>
              <a:t>Average Pressure and </a:t>
            </a:r>
            <a:r>
              <a:rPr lang="en-US" sz="2200" b="1" dirty="0">
                <a:solidFill>
                  <a:schemeClr val="bg1"/>
                </a:solidFill>
              </a:rPr>
              <a:t>850-MB Temperature Hour: -18</a:t>
            </a:r>
          </a:p>
        </p:txBody>
      </p:sp>
      <p:sp>
        <p:nvSpPr>
          <p:cNvPr id="23556" name="WordArt 6"/>
          <p:cNvSpPr>
            <a:spLocks noChangeArrowheads="1" noChangeShapeType="1" noTextEdit="1"/>
          </p:cNvSpPr>
          <p:nvPr/>
        </p:nvSpPr>
        <p:spPr bwMode="auto">
          <a:xfrm>
            <a:off x="5181600" y="2057400"/>
            <a:ext cx="323850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spc="800"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Bookman Old Style"/>
              </a:rPr>
              <a:t>H</a:t>
            </a:r>
          </a:p>
        </p:txBody>
      </p:sp>
      <p:sp>
        <p:nvSpPr>
          <p:cNvPr id="23558" name="Line 8"/>
          <p:cNvSpPr>
            <a:spLocks noChangeShapeType="1"/>
          </p:cNvSpPr>
          <p:nvPr/>
        </p:nvSpPr>
        <p:spPr bwMode="auto">
          <a:xfrm flipV="1">
            <a:off x="7696200" y="55626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Text Box 10"/>
          <p:cNvSpPr txBox="1">
            <a:spLocks noChangeArrowheads="1"/>
          </p:cNvSpPr>
          <p:nvPr/>
        </p:nvSpPr>
        <p:spPr bwMode="auto">
          <a:xfrm>
            <a:off x="6184900" y="6096000"/>
            <a:ext cx="2654300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1"/>
              <a:t>850mb Temp (deg C), shaded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1104900" y="3276600"/>
            <a:ext cx="5772150" cy="1390484"/>
          </a:xfrm>
          <a:custGeom>
            <a:avLst/>
            <a:gdLst>
              <a:gd name="connsiteX0" fmla="*/ 0 w 5772150"/>
              <a:gd name="connsiteY0" fmla="*/ 0 h 1390484"/>
              <a:gd name="connsiteX1" fmla="*/ 466725 w 5772150"/>
              <a:gd name="connsiteY1" fmla="*/ 895350 h 1390484"/>
              <a:gd name="connsiteX2" fmla="*/ 1562100 w 5772150"/>
              <a:gd name="connsiteY2" fmla="*/ 1381125 h 1390484"/>
              <a:gd name="connsiteX3" fmla="*/ 2400300 w 5772150"/>
              <a:gd name="connsiteY3" fmla="*/ 1181100 h 1390484"/>
              <a:gd name="connsiteX4" fmla="*/ 2971800 w 5772150"/>
              <a:gd name="connsiteY4" fmla="*/ 762000 h 1390484"/>
              <a:gd name="connsiteX5" fmla="*/ 3267075 w 5772150"/>
              <a:gd name="connsiteY5" fmla="*/ 561975 h 1390484"/>
              <a:gd name="connsiteX6" fmla="*/ 3905250 w 5772150"/>
              <a:gd name="connsiteY6" fmla="*/ 504825 h 1390484"/>
              <a:gd name="connsiteX7" fmla="*/ 4905375 w 5772150"/>
              <a:gd name="connsiteY7" fmla="*/ 790575 h 1390484"/>
              <a:gd name="connsiteX8" fmla="*/ 5772150 w 5772150"/>
              <a:gd name="connsiteY8" fmla="*/ 933450 h 139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72150" h="1390484">
                <a:moveTo>
                  <a:pt x="0" y="0"/>
                </a:moveTo>
                <a:cubicBezTo>
                  <a:pt x="103187" y="332581"/>
                  <a:pt x="206375" y="665162"/>
                  <a:pt x="466725" y="895350"/>
                </a:cubicBezTo>
                <a:cubicBezTo>
                  <a:pt x="727075" y="1125538"/>
                  <a:pt x="1239838" y="1333500"/>
                  <a:pt x="1562100" y="1381125"/>
                </a:cubicBezTo>
                <a:cubicBezTo>
                  <a:pt x="1884363" y="1428750"/>
                  <a:pt x="2165350" y="1284288"/>
                  <a:pt x="2400300" y="1181100"/>
                </a:cubicBezTo>
                <a:cubicBezTo>
                  <a:pt x="2635250" y="1077912"/>
                  <a:pt x="2827337" y="865188"/>
                  <a:pt x="2971800" y="762000"/>
                </a:cubicBezTo>
                <a:cubicBezTo>
                  <a:pt x="3116263" y="658812"/>
                  <a:pt x="3111500" y="604838"/>
                  <a:pt x="3267075" y="561975"/>
                </a:cubicBezTo>
                <a:cubicBezTo>
                  <a:pt x="3422650" y="519113"/>
                  <a:pt x="3632200" y="466725"/>
                  <a:pt x="3905250" y="504825"/>
                </a:cubicBezTo>
                <a:cubicBezTo>
                  <a:pt x="4178300" y="542925"/>
                  <a:pt x="4594225" y="719137"/>
                  <a:pt x="4905375" y="790575"/>
                </a:cubicBezTo>
                <a:cubicBezTo>
                  <a:pt x="5216525" y="862013"/>
                  <a:pt x="5494337" y="897731"/>
                  <a:pt x="5772150" y="933450"/>
                </a:cubicBezTo>
              </a:path>
            </a:pathLst>
          </a:custGeom>
          <a:noFill/>
          <a:ln w="730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557" name="WordArt 7"/>
          <p:cNvSpPr>
            <a:spLocks noChangeArrowheads="1" noChangeShapeType="1" noTextEdit="1"/>
          </p:cNvSpPr>
          <p:nvPr/>
        </p:nvSpPr>
        <p:spPr bwMode="auto">
          <a:xfrm>
            <a:off x="4019550" y="3990975"/>
            <a:ext cx="323850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spc="800" dirty="0"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Bookman Old Style"/>
              </a:rPr>
              <a:t>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64647" y="4191059"/>
            <a:ext cx="2699778" cy="400110"/>
          </a:xfrm>
          <a:prstGeom prst="rect">
            <a:avLst/>
          </a:prstGeom>
          <a:solidFill>
            <a:srgbClr val="0D0D0D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Note the wave shape of the isotherms, and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position of the surface low near its inflection.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9076" y="4876800"/>
            <a:ext cx="1390124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warm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19156" y="2895600"/>
            <a:ext cx="1133644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cold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24156" y="2286000"/>
            <a:ext cx="1133644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cold</a:t>
            </a:r>
            <a:endParaRPr lang="en-US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16_slp_850temp_compos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914400" y="609600"/>
            <a:ext cx="7326686" cy="430887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b="1" dirty="0" smtClean="0">
                <a:solidFill>
                  <a:schemeClr val="bg1"/>
                </a:solidFill>
              </a:rPr>
              <a:t>Average Pressure and </a:t>
            </a:r>
            <a:r>
              <a:rPr lang="en-US" sz="2200" b="1" dirty="0">
                <a:solidFill>
                  <a:schemeClr val="bg1"/>
                </a:solidFill>
              </a:rPr>
              <a:t>850-MB Temperature Hour: -06</a:t>
            </a:r>
          </a:p>
        </p:txBody>
      </p:sp>
      <p:sp>
        <p:nvSpPr>
          <p:cNvPr id="25604" name="WordArt 5"/>
          <p:cNvSpPr>
            <a:spLocks noChangeArrowheads="1" noChangeShapeType="1" noTextEdit="1"/>
          </p:cNvSpPr>
          <p:nvPr/>
        </p:nvSpPr>
        <p:spPr bwMode="auto">
          <a:xfrm>
            <a:off x="5772150" y="1295400"/>
            <a:ext cx="323850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spc="800"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Bookman Old Style"/>
              </a:rPr>
              <a:t>H</a:t>
            </a:r>
          </a:p>
        </p:txBody>
      </p:sp>
      <p:sp>
        <p:nvSpPr>
          <p:cNvPr id="25605" name="WordArt 6"/>
          <p:cNvSpPr>
            <a:spLocks noChangeArrowheads="1" noChangeShapeType="1" noTextEdit="1"/>
          </p:cNvSpPr>
          <p:nvPr/>
        </p:nvSpPr>
        <p:spPr bwMode="auto">
          <a:xfrm>
            <a:off x="4857750" y="3228975"/>
            <a:ext cx="323850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spc="800" dirty="0"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Bookman Old Style"/>
              </a:rPr>
              <a:t>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7200" y="5029200"/>
            <a:ext cx="2816797" cy="400110"/>
          </a:xfrm>
          <a:prstGeom prst="rect">
            <a:avLst/>
          </a:prstGeom>
          <a:solidFill>
            <a:srgbClr val="0D0D0D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Similarities to Phase II mid-latitude cyclone as 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warm and cold fronts develop more curvature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3429000" y="3695700"/>
            <a:ext cx="1562100" cy="1485900"/>
          </a:xfrm>
          <a:custGeom>
            <a:avLst/>
            <a:gdLst>
              <a:gd name="connsiteX0" fmla="*/ 1562100 w 1562100"/>
              <a:gd name="connsiteY0" fmla="*/ 0 h 1485900"/>
              <a:gd name="connsiteX1" fmla="*/ 1323975 w 1562100"/>
              <a:gd name="connsiteY1" fmla="*/ 638175 h 1485900"/>
              <a:gd name="connsiteX2" fmla="*/ 790575 w 1562100"/>
              <a:gd name="connsiteY2" fmla="*/ 1143000 h 1485900"/>
              <a:gd name="connsiteX3" fmla="*/ 285750 w 1562100"/>
              <a:gd name="connsiteY3" fmla="*/ 1428750 h 1485900"/>
              <a:gd name="connsiteX4" fmla="*/ 0 w 1562100"/>
              <a:gd name="connsiteY4" fmla="*/ 148590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1485900">
                <a:moveTo>
                  <a:pt x="1562100" y="0"/>
                </a:moveTo>
                <a:cubicBezTo>
                  <a:pt x="1507331" y="223837"/>
                  <a:pt x="1452562" y="447675"/>
                  <a:pt x="1323975" y="638175"/>
                </a:cubicBezTo>
                <a:cubicBezTo>
                  <a:pt x="1195388" y="828675"/>
                  <a:pt x="963612" y="1011238"/>
                  <a:pt x="790575" y="1143000"/>
                </a:cubicBezTo>
                <a:cubicBezTo>
                  <a:pt x="617538" y="1274762"/>
                  <a:pt x="417512" y="1371600"/>
                  <a:pt x="285750" y="1428750"/>
                </a:cubicBezTo>
                <a:cubicBezTo>
                  <a:pt x="153988" y="1485900"/>
                  <a:pt x="76994" y="1485900"/>
                  <a:pt x="0" y="1485900"/>
                </a:cubicBezTo>
              </a:path>
            </a:pathLst>
          </a:custGeom>
          <a:noFill/>
          <a:ln w="476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5200650" y="3431078"/>
            <a:ext cx="1647825" cy="636097"/>
          </a:xfrm>
          <a:custGeom>
            <a:avLst/>
            <a:gdLst>
              <a:gd name="connsiteX0" fmla="*/ 0 w 1647825"/>
              <a:gd name="connsiteY0" fmla="*/ 45547 h 636097"/>
              <a:gd name="connsiteX1" fmla="*/ 409575 w 1647825"/>
              <a:gd name="connsiteY1" fmla="*/ 16972 h 636097"/>
              <a:gd name="connsiteX2" fmla="*/ 990600 w 1647825"/>
              <a:gd name="connsiteY2" fmla="*/ 274147 h 636097"/>
              <a:gd name="connsiteX3" fmla="*/ 1647825 w 1647825"/>
              <a:gd name="connsiteY3" fmla="*/ 636097 h 63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7825" h="636097">
                <a:moveTo>
                  <a:pt x="0" y="45547"/>
                </a:moveTo>
                <a:cubicBezTo>
                  <a:pt x="122237" y="12209"/>
                  <a:pt x="244475" y="-21128"/>
                  <a:pt x="409575" y="16972"/>
                </a:cubicBezTo>
                <a:cubicBezTo>
                  <a:pt x="574675" y="55072"/>
                  <a:pt x="784225" y="170960"/>
                  <a:pt x="990600" y="274147"/>
                </a:cubicBezTo>
                <a:cubicBezTo>
                  <a:pt x="1196975" y="377334"/>
                  <a:pt x="1422400" y="506715"/>
                  <a:pt x="1647825" y="636097"/>
                </a:cubicBezTo>
              </a:path>
            </a:pathLst>
          </a:cu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3936370"/>
            <a:ext cx="93487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Warm front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5050795"/>
            <a:ext cx="857927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0000FF"/>
                </a:solidFill>
              </a:rPr>
              <a:t>Cold front</a:t>
            </a:r>
            <a:endParaRPr lang="en-US" sz="1100" b="1" dirty="0">
              <a:solidFill>
                <a:srgbClr val="0000FF"/>
              </a:solidFill>
            </a:endParaRPr>
          </a:p>
        </p:txBody>
      </p:sp>
      <p:pic>
        <p:nvPicPr>
          <p:cNvPr id="11" name="Picture 3" descr="ncm_vs_sk_model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3" t="23762" r="77613" b="-82"/>
          <a:stretch/>
        </p:blipFill>
        <p:spPr bwMode="auto">
          <a:xfrm>
            <a:off x="1295400" y="1752600"/>
            <a:ext cx="1053816" cy="30803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22_slp_850temp_compos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914400" y="609600"/>
            <a:ext cx="7397218" cy="430887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b="1" dirty="0" smtClean="0">
                <a:solidFill>
                  <a:schemeClr val="bg1"/>
                </a:solidFill>
              </a:rPr>
              <a:t>Average Pressure and </a:t>
            </a:r>
            <a:r>
              <a:rPr lang="en-US" sz="2200" b="1" dirty="0">
                <a:solidFill>
                  <a:schemeClr val="bg1"/>
                </a:solidFill>
              </a:rPr>
              <a:t>850-MB Temperature Hour: +12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7408" y="5112350"/>
            <a:ext cx="2852063" cy="400110"/>
          </a:xfrm>
          <a:prstGeom prst="rect">
            <a:avLst/>
          </a:prstGeom>
          <a:solidFill>
            <a:srgbClr val="0D0D0D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Similarities to Phase III mid-latitude cyclone as 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temperature wave amplifies further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3329" y="2312313"/>
            <a:ext cx="614271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Warm </a:t>
            </a:r>
          </a:p>
          <a:p>
            <a:r>
              <a:rPr lang="en-US" sz="1100" b="1" dirty="0" smtClean="0">
                <a:solidFill>
                  <a:srgbClr val="FF0000"/>
                </a:solidFill>
              </a:rPr>
              <a:t>front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3036" y="4789185"/>
            <a:ext cx="857927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0000FF"/>
                </a:solidFill>
              </a:rPr>
              <a:t>Cold front</a:t>
            </a:r>
            <a:endParaRPr lang="en-US" sz="1100" b="1" dirty="0">
              <a:solidFill>
                <a:srgbClr val="0000FF"/>
              </a:solidFill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4800600" y="2952750"/>
            <a:ext cx="1362075" cy="1685925"/>
          </a:xfrm>
          <a:custGeom>
            <a:avLst/>
            <a:gdLst>
              <a:gd name="connsiteX0" fmla="*/ 1362075 w 1362075"/>
              <a:gd name="connsiteY0" fmla="*/ 0 h 1685925"/>
              <a:gd name="connsiteX1" fmla="*/ 1276350 w 1362075"/>
              <a:gd name="connsiteY1" fmla="*/ 552450 h 1685925"/>
              <a:gd name="connsiteX2" fmla="*/ 914400 w 1362075"/>
              <a:gd name="connsiteY2" fmla="*/ 1152525 h 1685925"/>
              <a:gd name="connsiteX3" fmla="*/ 238125 w 1362075"/>
              <a:gd name="connsiteY3" fmla="*/ 1562100 h 1685925"/>
              <a:gd name="connsiteX4" fmla="*/ 0 w 1362075"/>
              <a:gd name="connsiteY4" fmla="*/ 1685925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075" h="1685925">
                <a:moveTo>
                  <a:pt x="1362075" y="0"/>
                </a:moveTo>
                <a:cubicBezTo>
                  <a:pt x="1356518" y="180181"/>
                  <a:pt x="1350962" y="360363"/>
                  <a:pt x="1276350" y="552450"/>
                </a:cubicBezTo>
                <a:cubicBezTo>
                  <a:pt x="1201738" y="744537"/>
                  <a:pt x="1087437" y="984250"/>
                  <a:pt x="914400" y="1152525"/>
                </a:cubicBezTo>
                <a:cubicBezTo>
                  <a:pt x="741363" y="1320800"/>
                  <a:pt x="390525" y="1473200"/>
                  <a:pt x="238125" y="1562100"/>
                </a:cubicBezTo>
                <a:cubicBezTo>
                  <a:pt x="85725" y="1651000"/>
                  <a:pt x="42862" y="1668462"/>
                  <a:pt x="0" y="1685925"/>
                </a:cubicBezTo>
              </a:path>
            </a:pathLst>
          </a:custGeom>
          <a:noFill/>
          <a:ln w="476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6191250" y="2713198"/>
            <a:ext cx="1143000" cy="363377"/>
          </a:xfrm>
          <a:custGeom>
            <a:avLst/>
            <a:gdLst>
              <a:gd name="connsiteX0" fmla="*/ 0 w 1143000"/>
              <a:gd name="connsiteY0" fmla="*/ 172877 h 363377"/>
              <a:gd name="connsiteX1" fmla="*/ 314325 w 1143000"/>
              <a:gd name="connsiteY1" fmla="*/ 1427 h 363377"/>
              <a:gd name="connsiteX2" fmla="*/ 828675 w 1143000"/>
              <a:gd name="connsiteY2" fmla="*/ 106202 h 363377"/>
              <a:gd name="connsiteX3" fmla="*/ 1143000 w 1143000"/>
              <a:gd name="connsiteY3" fmla="*/ 363377 h 36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000" h="363377">
                <a:moveTo>
                  <a:pt x="0" y="172877"/>
                </a:moveTo>
                <a:cubicBezTo>
                  <a:pt x="88106" y="92708"/>
                  <a:pt x="176213" y="12539"/>
                  <a:pt x="314325" y="1427"/>
                </a:cubicBezTo>
                <a:cubicBezTo>
                  <a:pt x="452437" y="-9685"/>
                  <a:pt x="690563" y="45877"/>
                  <a:pt x="828675" y="106202"/>
                </a:cubicBezTo>
                <a:cubicBezTo>
                  <a:pt x="966787" y="166527"/>
                  <a:pt x="1054893" y="264952"/>
                  <a:pt x="1143000" y="363377"/>
                </a:cubicBezTo>
              </a:path>
            </a:pathLst>
          </a:cu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5715000" y="2543175"/>
            <a:ext cx="323850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spc="800" dirty="0"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Bookman Old Style"/>
              </a:rPr>
              <a:t>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26341" y="3962400"/>
            <a:ext cx="607859" cy="43088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warm</a:t>
            </a:r>
          </a:p>
          <a:p>
            <a:r>
              <a:rPr lang="en-US" sz="1100" b="1" dirty="0" smtClean="0">
                <a:solidFill>
                  <a:srgbClr val="FF0000"/>
                </a:solidFill>
              </a:rPr>
              <a:t>sector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14800" y="2743200"/>
            <a:ext cx="607859" cy="43088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0000FF"/>
                </a:solidFill>
              </a:rPr>
              <a:t>cold</a:t>
            </a:r>
          </a:p>
          <a:p>
            <a:r>
              <a:rPr lang="en-US" sz="1100" b="1" dirty="0" smtClean="0">
                <a:solidFill>
                  <a:srgbClr val="0000FF"/>
                </a:solidFill>
              </a:rPr>
              <a:t>sector</a:t>
            </a:r>
            <a:endParaRPr lang="en-US" sz="11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car buried in sn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458200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bg1"/>
                </a:solidFill>
              </a:rPr>
              <a:t>Upper-level Evolution: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Major Interior Northeast Snow Storms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ig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1" t="6046" r="10928" b="23315"/>
          <a:stretch>
            <a:fillRect/>
          </a:stretch>
        </p:blipFill>
        <p:spPr bwMode="auto">
          <a:xfrm>
            <a:off x="685800" y="152400"/>
            <a:ext cx="5257800" cy="62944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828800" y="4114800"/>
            <a:ext cx="3124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dirty="0" err="1"/>
              <a:t>Kocin</a:t>
            </a:r>
            <a:r>
              <a:rPr lang="en-US" sz="1600" b="1" dirty="0"/>
              <a:t> and </a:t>
            </a:r>
            <a:r>
              <a:rPr lang="en-US" sz="1600" b="1" dirty="0" err="1"/>
              <a:t>Uccellini</a:t>
            </a:r>
            <a:r>
              <a:rPr lang="en-US" sz="1600" b="1" dirty="0"/>
              <a:t> 2004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1600" y="3852188"/>
            <a:ext cx="3642344" cy="861774"/>
          </a:xfrm>
          <a:prstGeom prst="rect">
            <a:avLst/>
          </a:prstGeom>
          <a:solidFill>
            <a:srgbClr val="0D0D0D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An upper-level disturbance is needed to perturb the 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Low-level temperature gradient to produce a cyclone; 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these are usually coherent features traceable days upstream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1000" dirty="0" smtClean="0">
                <a:solidFill>
                  <a:schemeClr val="bg1"/>
                </a:solidFill>
              </a:rPr>
              <a:t>You can think of the jet stream as producing these features.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aroclinic_schem_2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6705600" cy="50487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Vertical Structure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381750" y="6248400"/>
            <a:ext cx="1238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 i="1" dirty="0"/>
              <a:t>Ahrens 2006</a:t>
            </a:r>
          </a:p>
        </p:txBody>
      </p:sp>
    </p:spTree>
    <p:extLst>
      <p:ext uri="{BB962C8B-B14F-4D97-AF65-F5344CB8AC3E}">
        <p14:creationId xmlns:p14="http://schemas.microsoft.com/office/powerpoint/2010/main" val="422185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Improve understanding of the typical lifecycle of mid-latitude cyclones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Improve understanding of the structure of Nor’easters and how they produce heavy snowfall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 a basic understanding of how weather forecast models can be used to predict these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71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Forecasting East Coast </a:t>
            </a:r>
            <a:br>
              <a:rPr lang="en-US" dirty="0" smtClean="0"/>
            </a:br>
            <a:r>
              <a:rPr lang="en-US" dirty="0" smtClean="0"/>
              <a:t>Snow Storms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19196" r="64100" b="6404"/>
          <a:stretch/>
        </p:blipFill>
        <p:spPr bwMode="auto">
          <a:xfrm>
            <a:off x="1143000" y="76200"/>
            <a:ext cx="7065297" cy="6570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10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742950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dirty="0" smtClean="0"/>
              <a:t>Snowfall Verification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655315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408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4791" y="76200"/>
            <a:ext cx="8830110" cy="461665"/>
          </a:xfrm>
          <a:prstGeom prst="rect">
            <a:avLst/>
          </a:prstGeom>
          <a:solidFill>
            <a:srgbClr val="0D0D0D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GFS Model Forecast: 39 Hour Forecast Valid 4:00AM Thursday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6395" y="6315075"/>
            <a:ext cx="6880410" cy="461665"/>
          </a:xfrm>
          <a:prstGeom prst="rect">
            <a:avLst/>
          </a:prstGeom>
          <a:solidFill>
            <a:srgbClr val="0D0D0D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Isobars (solid lines), 6-Hour Precipitation Shaded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51270" y="3439180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408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4791" y="76200"/>
            <a:ext cx="8883009" cy="461665"/>
          </a:xfrm>
          <a:prstGeom prst="rect">
            <a:avLst/>
          </a:prstGeom>
          <a:solidFill>
            <a:srgbClr val="0D0D0D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NAM Model Forecast: 39 Hour Forecast Valid 4:00AM Thursday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4077583"/>
            <a:ext cx="4537974" cy="461665"/>
          </a:xfrm>
          <a:prstGeom prst="rect">
            <a:avLst/>
          </a:prstGeom>
          <a:solidFill>
            <a:srgbClr val="0D0D0D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Both models are similar in their position of the low, but the NAM 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Is a little slower in the progress on the surface low position.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6395" y="6315075"/>
            <a:ext cx="6880410" cy="461665"/>
          </a:xfrm>
          <a:prstGeom prst="rect">
            <a:avLst/>
          </a:prstGeom>
          <a:solidFill>
            <a:srgbClr val="0D0D0D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Isobars (solid lines), 6-Hour Precipitation Shaded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0" y="3581400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Assessing Forecast Uncertainty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91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428625"/>
            <a:ext cx="7810500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1440031"/>
            <a:ext cx="5731056" cy="584775"/>
          </a:xfrm>
          <a:prstGeom prst="rect">
            <a:avLst/>
          </a:prstGeom>
          <a:solidFill>
            <a:srgbClr val="0D0D0D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There was a lot of spread in the position/timing of the surface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low, even with a 2-day forecast.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6553200" y="1905000"/>
            <a:ext cx="1066800" cy="3048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1447800" y="5844600"/>
            <a:ext cx="5817618" cy="584775"/>
          </a:xfrm>
          <a:prstGeom prst="rect">
            <a:avLst/>
          </a:prstGeom>
          <a:solidFill>
            <a:srgbClr val="0D0D0D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This plot shows a position of the surface low pressure position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for the different model versions.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428625"/>
            <a:ext cx="7810500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685800"/>
            <a:ext cx="6643165" cy="338554"/>
          </a:xfrm>
          <a:prstGeom prst="rect">
            <a:avLst/>
          </a:prstGeom>
          <a:solidFill>
            <a:srgbClr val="0D0D0D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Models trended more inland with the storm track leading up to the event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6275" y="3459300"/>
            <a:ext cx="6216125" cy="584775"/>
          </a:xfrm>
          <a:prstGeom prst="rect">
            <a:avLst/>
          </a:prstGeom>
          <a:solidFill>
            <a:srgbClr val="0D0D0D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The next four slides show the probability of accumulating 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precipitation valid at the SAME forecast time on 4:00 AM Thursday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4859923"/>
            <a:ext cx="1755609" cy="338554"/>
          </a:xfrm>
          <a:prstGeom prst="rect">
            <a:avLst/>
          </a:prstGeom>
          <a:solidFill>
            <a:srgbClr val="0D0D0D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Probabilities in %</a:t>
            </a:r>
          </a:p>
        </p:txBody>
      </p:sp>
      <p:cxnSp>
        <p:nvCxnSpPr>
          <p:cNvPr id="6" name="Straight Arrow Connector 5"/>
          <p:cNvCxnSpPr>
            <a:stCxn id="5" idx="2"/>
          </p:cNvCxnSpPr>
          <p:nvPr/>
        </p:nvCxnSpPr>
        <p:spPr bwMode="auto">
          <a:xfrm flipH="1">
            <a:off x="1639804" y="5198477"/>
            <a:ext cx="1" cy="74512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428625"/>
            <a:ext cx="7810500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4859923"/>
            <a:ext cx="1755609" cy="338554"/>
          </a:xfrm>
          <a:prstGeom prst="rect">
            <a:avLst/>
          </a:prstGeom>
          <a:solidFill>
            <a:srgbClr val="0D0D0D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Probabilities in %</a:t>
            </a:r>
          </a:p>
        </p:txBody>
      </p:sp>
      <p:cxnSp>
        <p:nvCxnSpPr>
          <p:cNvPr id="4" name="Straight Arrow Connector 3"/>
          <p:cNvCxnSpPr>
            <a:stCxn id="3" idx="2"/>
          </p:cNvCxnSpPr>
          <p:nvPr/>
        </p:nvCxnSpPr>
        <p:spPr bwMode="auto">
          <a:xfrm flipH="1">
            <a:off x="1639804" y="5198477"/>
            <a:ext cx="1" cy="74512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762000" y="609600"/>
            <a:ext cx="1770036" cy="338554"/>
          </a:xfrm>
          <a:prstGeom prst="rect">
            <a:avLst/>
          </a:prstGeom>
          <a:solidFill>
            <a:srgbClr val="0D0D0D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60 Hour Forecast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428625"/>
            <a:ext cx="7810500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4859923"/>
            <a:ext cx="1755609" cy="338554"/>
          </a:xfrm>
          <a:prstGeom prst="rect">
            <a:avLst/>
          </a:prstGeom>
          <a:solidFill>
            <a:srgbClr val="0D0D0D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Probabilities in %</a:t>
            </a:r>
          </a:p>
        </p:txBody>
      </p:sp>
      <p:cxnSp>
        <p:nvCxnSpPr>
          <p:cNvPr id="4" name="Straight Arrow Connector 3"/>
          <p:cNvCxnSpPr>
            <a:stCxn id="3" idx="2"/>
          </p:cNvCxnSpPr>
          <p:nvPr/>
        </p:nvCxnSpPr>
        <p:spPr bwMode="auto">
          <a:xfrm flipH="1">
            <a:off x="1639804" y="5198477"/>
            <a:ext cx="1" cy="74512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762000" y="609600"/>
            <a:ext cx="1770036" cy="338554"/>
          </a:xfrm>
          <a:prstGeom prst="rect">
            <a:avLst/>
          </a:prstGeom>
          <a:solidFill>
            <a:srgbClr val="0D0D0D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54 Hour Forecast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Northeast Snow Storm Project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685800" y="1211759"/>
            <a:ext cx="634500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en-US" sz="2200" dirty="0"/>
              <a:t>Identified top 30 snow storms 1977-2007 using </a:t>
            </a:r>
            <a:endParaRPr lang="en-US" sz="2200" dirty="0" smtClean="0"/>
          </a:p>
          <a:p>
            <a:r>
              <a:rPr lang="en-US" sz="2200" dirty="0"/>
              <a:t> </a:t>
            </a:r>
            <a:r>
              <a:rPr lang="en-US" sz="2200" dirty="0" smtClean="0"/>
              <a:t>area-averaged </a:t>
            </a:r>
            <a:r>
              <a:rPr lang="en-US" sz="2200" dirty="0"/>
              <a:t>weighing of daily snow amounts  </a:t>
            </a:r>
          </a:p>
        </p:txBody>
      </p:sp>
      <p:grpSp>
        <p:nvGrpSpPr>
          <p:cNvPr id="21512" name="Group 8"/>
          <p:cNvGrpSpPr>
            <a:grpSpLocks/>
          </p:cNvGrpSpPr>
          <p:nvPr/>
        </p:nvGrpSpPr>
        <p:grpSpPr bwMode="auto">
          <a:xfrm>
            <a:off x="762000" y="2108200"/>
            <a:ext cx="6735763" cy="4673600"/>
            <a:chOff x="480" y="1328"/>
            <a:chExt cx="4243" cy="2944"/>
          </a:xfrm>
        </p:grpSpPr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47" t="16878" r="14998" b="24377"/>
            <a:stretch>
              <a:fillRect/>
            </a:stretch>
          </p:blipFill>
          <p:spPr bwMode="auto">
            <a:xfrm>
              <a:off x="480" y="1328"/>
              <a:ext cx="4243" cy="294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27" name="Text Box 7"/>
            <p:cNvSpPr txBox="1">
              <a:spLocks noChangeArrowheads="1"/>
            </p:cNvSpPr>
            <p:nvPr/>
          </p:nvSpPr>
          <p:spPr bwMode="auto">
            <a:xfrm>
              <a:off x="518" y="1344"/>
              <a:ext cx="2182" cy="2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b="1"/>
                <a:t>30 Stations used  in our study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066800" y="6172200"/>
            <a:ext cx="6172200" cy="59055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bg1"/>
                </a:solidFill>
              </a:rPr>
              <a:t>Results available online: </a:t>
            </a:r>
            <a:r>
              <a:rPr lang="en-US" dirty="0">
                <a:solidFill>
                  <a:schemeClr val="bg1"/>
                </a:solidFill>
                <a:hlinkClick r:id="rId3"/>
              </a:rPr>
              <a:t>http://apollo.lsc.vsc.edu/projects/snowstorm/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428625"/>
            <a:ext cx="7810500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4859923"/>
            <a:ext cx="1755609" cy="338554"/>
          </a:xfrm>
          <a:prstGeom prst="rect">
            <a:avLst/>
          </a:prstGeom>
          <a:solidFill>
            <a:srgbClr val="0D0D0D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Probabilities in %</a:t>
            </a:r>
          </a:p>
        </p:txBody>
      </p:sp>
      <p:cxnSp>
        <p:nvCxnSpPr>
          <p:cNvPr id="4" name="Straight Arrow Connector 3"/>
          <p:cNvCxnSpPr>
            <a:stCxn id="3" idx="2"/>
          </p:cNvCxnSpPr>
          <p:nvPr/>
        </p:nvCxnSpPr>
        <p:spPr bwMode="auto">
          <a:xfrm flipH="1">
            <a:off x="1639804" y="5198477"/>
            <a:ext cx="1" cy="74512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762000" y="609600"/>
            <a:ext cx="1770036" cy="338554"/>
          </a:xfrm>
          <a:prstGeom prst="rect">
            <a:avLst/>
          </a:prstGeom>
          <a:solidFill>
            <a:srgbClr val="0D0D0D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48 Hour Forecast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428625"/>
            <a:ext cx="7810500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3842858"/>
            <a:ext cx="5300938" cy="338554"/>
          </a:xfrm>
          <a:prstGeom prst="rect">
            <a:avLst/>
          </a:prstGeom>
          <a:solidFill>
            <a:srgbClr val="0D0D0D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Note inland shift in probabilities. The trend is your friend.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5943600" y="1981200"/>
            <a:ext cx="1295400" cy="1861658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762000" y="4859923"/>
            <a:ext cx="1755609" cy="338554"/>
          </a:xfrm>
          <a:prstGeom prst="rect">
            <a:avLst/>
          </a:prstGeom>
          <a:solidFill>
            <a:srgbClr val="0D0D0D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Probabilities in %</a:t>
            </a:r>
          </a:p>
        </p:txBody>
      </p:sp>
      <p:cxnSp>
        <p:nvCxnSpPr>
          <p:cNvPr id="7" name="Straight Arrow Connector 6"/>
          <p:cNvCxnSpPr>
            <a:stCxn id="6" idx="2"/>
          </p:cNvCxnSpPr>
          <p:nvPr/>
        </p:nvCxnSpPr>
        <p:spPr bwMode="auto">
          <a:xfrm flipH="1">
            <a:off x="1639804" y="5198477"/>
            <a:ext cx="1" cy="74512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762000" y="609600"/>
            <a:ext cx="1770036" cy="338554"/>
          </a:xfrm>
          <a:prstGeom prst="rect">
            <a:avLst/>
          </a:prstGeom>
          <a:solidFill>
            <a:srgbClr val="0D0D0D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42 Hour Forecast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0" t="20800" r="62200" b="21600"/>
          <a:stretch/>
        </p:blipFill>
        <p:spPr bwMode="auto">
          <a:xfrm>
            <a:off x="704850" y="228600"/>
            <a:ext cx="790575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1295400"/>
            <a:ext cx="5266185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Gradient in precipitation amount looked pretty tight.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3352800" y="1633954"/>
            <a:ext cx="2895600" cy="187124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>
            <a:off x="4657725" y="1633954"/>
            <a:ext cx="2047875" cy="133784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971550"/>
            <a:ext cx="742950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3200" dirty="0" smtClean="0"/>
              <a:t>Precipitation Verification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607420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8885840" cy="636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9335" y="152400"/>
            <a:ext cx="789196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NAM Model Forecast Simulated Radar Imagery Valid 4:00AM Thursday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Plot the surface low position every 3 </a:t>
            </a:r>
            <a:r>
              <a:rPr lang="en-US" sz="2400" dirty="0" err="1" smtClean="0"/>
              <a:t>hrs</a:t>
            </a:r>
            <a:r>
              <a:rPr lang="en-US" sz="2400" dirty="0" smtClean="0"/>
              <a:t> over the last day for today’s storm</a:t>
            </a:r>
          </a:p>
          <a:p>
            <a:pPr lvl="1"/>
            <a:r>
              <a:rPr lang="en-US" sz="2000" dirty="0" smtClean="0"/>
              <a:t>How did the track of the storm compare to other snow storms?</a:t>
            </a:r>
          </a:p>
          <a:p>
            <a:r>
              <a:rPr lang="en-US" sz="2400" dirty="0" smtClean="0"/>
              <a:t>Annotate the surface low strength in (</a:t>
            </a:r>
            <a:r>
              <a:rPr lang="en-US" sz="2400" dirty="0" err="1" smtClean="0"/>
              <a:t>mb</a:t>
            </a:r>
            <a:r>
              <a:rPr lang="en-US" sz="2400" dirty="0" smtClean="0"/>
              <a:t>) to each low position</a:t>
            </a:r>
          </a:p>
          <a:p>
            <a:pPr lvl="1"/>
            <a:r>
              <a:rPr lang="en-US" sz="2000" dirty="0" smtClean="0"/>
              <a:t>Was the surface low intensifying, decaying, or remaining the same strength as it passed the Northeast?</a:t>
            </a:r>
          </a:p>
          <a:p>
            <a:r>
              <a:rPr lang="en-US" sz="2400" dirty="0" smtClean="0"/>
              <a:t>Compare frontal development to the typical </a:t>
            </a:r>
            <a:r>
              <a:rPr lang="en-US" sz="2400" dirty="0" err="1" smtClean="0"/>
              <a:t>midlatitude</a:t>
            </a:r>
            <a:r>
              <a:rPr lang="en-US" sz="2400" dirty="0" smtClean="0"/>
              <a:t> cyclone model</a:t>
            </a:r>
          </a:p>
          <a:p>
            <a:pPr lvl="1"/>
            <a:r>
              <a:rPr lang="en-US" sz="2000" dirty="0" smtClean="0"/>
              <a:t>What stage or stages did today’s snow storm evolve through?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204821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171575"/>
            <a:ext cx="6429375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1265" y="5257800"/>
            <a:ext cx="23349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1:00PM Wednesday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9352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171575"/>
            <a:ext cx="6429375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61265" y="5257800"/>
            <a:ext cx="23349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4:00PM Wednesday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9352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171575"/>
            <a:ext cx="6429375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61265" y="5257800"/>
            <a:ext cx="23349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7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:00PM Wednesday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8291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171575"/>
            <a:ext cx="6429375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57800" y="5257800"/>
            <a:ext cx="24504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10:00PM Wednesday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502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620000" cy="57118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801813" y="657225"/>
            <a:ext cx="4446587" cy="485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Mar 13-14, 1993: Snow Totals</a:t>
            </a:r>
          </a:p>
        </p:txBody>
      </p:sp>
    </p:spTree>
    <p:extLst>
      <p:ext uri="{BB962C8B-B14F-4D97-AF65-F5344CB8AC3E}">
        <p14:creationId xmlns:p14="http://schemas.microsoft.com/office/powerpoint/2010/main" val="12727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171575"/>
            <a:ext cx="6429375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61265" y="5257800"/>
            <a:ext cx="21082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1:00AM Thursday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5028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171575"/>
            <a:ext cx="6429375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61265" y="5257800"/>
            <a:ext cx="21082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4:00AM Thursday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5028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171575"/>
            <a:ext cx="6429375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61265" y="5257800"/>
            <a:ext cx="21082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7:00AM Thursday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4241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95250"/>
            <a:ext cx="857250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0200" y="4840069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L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5334000"/>
            <a:ext cx="947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1003mb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5065931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998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60094" y="4766846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996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9600" y="3922931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992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6800" y="3465731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989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0200" y="2856131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984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0" y="2176046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980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1933575" y="2038350"/>
            <a:ext cx="4391025" cy="3124200"/>
          </a:xfrm>
          <a:custGeom>
            <a:avLst/>
            <a:gdLst>
              <a:gd name="connsiteX0" fmla="*/ 0 w 4391025"/>
              <a:gd name="connsiteY0" fmla="*/ 3124200 h 3124200"/>
              <a:gd name="connsiteX1" fmla="*/ 476250 w 4391025"/>
              <a:gd name="connsiteY1" fmla="*/ 2952750 h 3124200"/>
              <a:gd name="connsiteX2" fmla="*/ 1009650 w 4391025"/>
              <a:gd name="connsiteY2" fmla="*/ 2828925 h 3124200"/>
              <a:gd name="connsiteX3" fmla="*/ 1562100 w 4391025"/>
              <a:gd name="connsiteY3" fmla="*/ 2647950 h 3124200"/>
              <a:gd name="connsiteX4" fmla="*/ 1876425 w 4391025"/>
              <a:gd name="connsiteY4" fmla="*/ 2486025 h 3124200"/>
              <a:gd name="connsiteX5" fmla="*/ 2600325 w 4391025"/>
              <a:gd name="connsiteY5" fmla="*/ 1857375 h 3124200"/>
              <a:gd name="connsiteX6" fmla="*/ 2800350 w 4391025"/>
              <a:gd name="connsiteY6" fmla="*/ 1685925 h 3124200"/>
              <a:gd name="connsiteX7" fmla="*/ 3162300 w 4391025"/>
              <a:gd name="connsiteY7" fmla="*/ 1304925 h 3124200"/>
              <a:gd name="connsiteX8" fmla="*/ 3571875 w 4391025"/>
              <a:gd name="connsiteY8" fmla="*/ 838200 h 3124200"/>
              <a:gd name="connsiteX9" fmla="*/ 3952875 w 4391025"/>
              <a:gd name="connsiteY9" fmla="*/ 466725 h 3124200"/>
              <a:gd name="connsiteX10" fmla="*/ 4391025 w 4391025"/>
              <a:gd name="connsiteY10" fmla="*/ 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91025" h="3124200">
                <a:moveTo>
                  <a:pt x="0" y="3124200"/>
                </a:moveTo>
                <a:cubicBezTo>
                  <a:pt x="153987" y="3063081"/>
                  <a:pt x="307975" y="3001962"/>
                  <a:pt x="476250" y="2952750"/>
                </a:cubicBezTo>
                <a:cubicBezTo>
                  <a:pt x="644525" y="2903537"/>
                  <a:pt x="828675" y="2879725"/>
                  <a:pt x="1009650" y="2828925"/>
                </a:cubicBezTo>
                <a:cubicBezTo>
                  <a:pt x="1190625" y="2778125"/>
                  <a:pt x="1417638" y="2705100"/>
                  <a:pt x="1562100" y="2647950"/>
                </a:cubicBezTo>
                <a:cubicBezTo>
                  <a:pt x="1706563" y="2590800"/>
                  <a:pt x="1703388" y="2617787"/>
                  <a:pt x="1876425" y="2486025"/>
                </a:cubicBezTo>
                <a:cubicBezTo>
                  <a:pt x="2049462" y="2354263"/>
                  <a:pt x="2600325" y="1857375"/>
                  <a:pt x="2600325" y="1857375"/>
                </a:cubicBezTo>
                <a:cubicBezTo>
                  <a:pt x="2754312" y="1724025"/>
                  <a:pt x="2706688" y="1778000"/>
                  <a:pt x="2800350" y="1685925"/>
                </a:cubicBezTo>
                <a:cubicBezTo>
                  <a:pt x="2894012" y="1593850"/>
                  <a:pt x="3033713" y="1446212"/>
                  <a:pt x="3162300" y="1304925"/>
                </a:cubicBezTo>
                <a:cubicBezTo>
                  <a:pt x="3290887" y="1163638"/>
                  <a:pt x="3440113" y="977900"/>
                  <a:pt x="3571875" y="838200"/>
                </a:cubicBezTo>
                <a:cubicBezTo>
                  <a:pt x="3703637" y="698500"/>
                  <a:pt x="3816350" y="606425"/>
                  <a:pt x="3952875" y="466725"/>
                </a:cubicBezTo>
                <a:cubicBezTo>
                  <a:pt x="4089400" y="327025"/>
                  <a:pt x="4240212" y="163512"/>
                  <a:pt x="4391025" y="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5105" y="4572000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L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3206" y="4267200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L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62505" y="3429000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L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9705" y="2971800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L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53105" y="2362200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L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38905" y="1682115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L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04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10" grpId="0"/>
      <p:bldP spid="12" grpId="0"/>
      <p:bldP spid="14" grpId="0"/>
      <p:bldP spid="16" grpId="0"/>
      <p:bldP spid="5" grpId="0"/>
      <p:bldP spid="7" grpId="0"/>
      <p:bldP spid="9" grpId="0"/>
      <p:bldP spid="11" grpId="0"/>
      <p:bldP spid="13" grpId="0"/>
      <p:bldP spid="1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ompiled_low_tracks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7442002" cy="6195659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/>
          <p:cNvSpPr/>
          <p:nvPr/>
        </p:nvSpPr>
        <p:spPr bwMode="auto">
          <a:xfrm>
            <a:off x="3733800" y="2314575"/>
            <a:ext cx="2305050" cy="1647825"/>
          </a:xfrm>
          <a:custGeom>
            <a:avLst/>
            <a:gdLst>
              <a:gd name="connsiteX0" fmla="*/ 0 w 2305050"/>
              <a:gd name="connsiteY0" fmla="*/ 1647825 h 1647825"/>
              <a:gd name="connsiteX1" fmla="*/ 371475 w 2305050"/>
              <a:gd name="connsiteY1" fmla="*/ 1504950 h 1647825"/>
              <a:gd name="connsiteX2" fmla="*/ 742950 w 2305050"/>
              <a:gd name="connsiteY2" fmla="*/ 1343025 h 1647825"/>
              <a:gd name="connsiteX3" fmla="*/ 1057275 w 2305050"/>
              <a:gd name="connsiteY3" fmla="*/ 1228725 h 1647825"/>
              <a:gd name="connsiteX4" fmla="*/ 1304925 w 2305050"/>
              <a:gd name="connsiteY4" fmla="*/ 933450 h 1647825"/>
              <a:gd name="connsiteX5" fmla="*/ 1514475 w 2305050"/>
              <a:gd name="connsiteY5" fmla="*/ 723900 h 1647825"/>
              <a:gd name="connsiteX6" fmla="*/ 1704975 w 2305050"/>
              <a:gd name="connsiteY6" fmla="*/ 514350 h 1647825"/>
              <a:gd name="connsiteX7" fmla="*/ 2095500 w 2305050"/>
              <a:gd name="connsiteY7" fmla="*/ 228600 h 1647825"/>
              <a:gd name="connsiteX8" fmla="*/ 2305050 w 2305050"/>
              <a:gd name="connsiteY8" fmla="*/ 0 h 164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5050" h="1647825">
                <a:moveTo>
                  <a:pt x="0" y="1647825"/>
                </a:moveTo>
                <a:cubicBezTo>
                  <a:pt x="123825" y="1601787"/>
                  <a:pt x="247650" y="1555750"/>
                  <a:pt x="371475" y="1504950"/>
                </a:cubicBezTo>
                <a:cubicBezTo>
                  <a:pt x="495300" y="1454150"/>
                  <a:pt x="628650" y="1389063"/>
                  <a:pt x="742950" y="1343025"/>
                </a:cubicBezTo>
                <a:cubicBezTo>
                  <a:pt x="857250" y="1296987"/>
                  <a:pt x="963613" y="1296987"/>
                  <a:pt x="1057275" y="1228725"/>
                </a:cubicBezTo>
                <a:cubicBezTo>
                  <a:pt x="1150938" y="1160462"/>
                  <a:pt x="1228725" y="1017587"/>
                  <a:pt x="1304925" y="933450"/>
                </a:cubicBezTo>
                <a:cubicBezTo>
                  <a:pt x="1381125" y="849313"/>
                  <a:pt x="1447800" y="793750"/>
                  <a:pt x="1514475" y="723900"/>
                </a:cubicBezTo>
                <a:cubicBezTo>
                  <a:pt x="1581150" y="654050"/>
                  <a:pt x="1608138" y="596900"/>
                  <a:pt x="1704975" y="514350"/>
                </a:cubicBezTo>
                <a:cubicBezTo>
                  <a:pt x="1801812" y="431800"/>
                  <a:pt x="1995488" y="314325"/>
                  <a:pt x="2095500" y="228600"/>
                </a:cubicBezTo>
                <a:cubicBezTo>
                  <a:pt x="2195512" y="142875"/>
                  <a:pt x="2250281" y="71437"/>
                  <a:pt x="2305050" y="0"/>
                </a:cubicBezTo>
              </a:path>
            </a:pathLst>
          </a:custGeom>
          <a:noFill/>
          <a:ln w="50800" cap="flat" cmpd="sng" algn="ctr">
            <a:solidFill>
              <a:schemeClr val="tx1">
                <a:lumMod val="95000"/>
                <a:lumOff val="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205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171575"/>
            <a:ext cx="6429375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61265" y="5257800"/>
            <a:ext cx="21082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1:00AM Thursday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 descr="ncm_vs_sk_model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-1459" r="53775" b="41209"/>
          <a:stretch/>
        </p:blipFill>
        <p:spPr bwMode="auto">
          <a:xfrm>
            <a:off x="1800225" y="1171575"/>
            <a:ext cx="4691012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863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Lyndon Snow Storm Project: </a:t>
            </a:r>
            <a:r>
              <a:rPr lang="en-US" sz="1600" dirty="0" smtClean="0">
                <a:hlinkClick r:id="rId2"/>
              </a:rPr>
              <a:t>http://apollo.lsc.vsc.edu/projects/snowstorm/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NOAA Weather Forecast Models: </a:t>
            </a:r>
            <a:r>
              <a:rPr lang="en-US" sz="1600" dirty="0" smtClean="0">
                <a:hlinkClick r:id="rId3"/>
              </a:rPr>
              <a:t>http://mag.ncep.noaa.gov/NCOMAGWEB/appcontroller?prevpage=index&amp;MainPage=index&amp;cat=MODEL+GUIDANCE&amp;page=MODEL+GUIDANCE</a:t>
            </a:r>
            <a:endParaRPr lang="en-US" sz="1600" dirty="0" smtClean="0"/>
          </a:p>
          <a:p>
            <a:r>
              <a:rPr lang="en-US" sz="1600" dirty="0" smtClean="0"/>
              <a:t>Burlington Weather.com: </a:t>
            </a:r>
            <a:r>
              <a:rPr lang="en-US" sz="1600" dirty="0" smtClean="0">
                <a:hlinkClick r:id="rId4"/>
              </a:rPr>
              <a:t>http://www.burlington-weather.com/models.php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NWS Burlington: </a:t>
            </a:r>
            <a:r>
              <a:rPr lang="en-US" sz="1600" dirty="0" smtClean="0">
                <a:hlinkClick r:id="rId5"/>
              </a:rPr>
              <a:t>http://www.erh.noaa.gov/er/btv/</a:t>
            </a:r>
            <a:endParaRPr lang="en-US" sz="1600" dirty="0" smtClean="0"/>
          </a:p>
          <a:p>
            <a:r>
              <a:rPr lang="en-US" sz="1600" dirty="0" smtClean="0"/>
              <a:t>Daily Observed Temperatures and Precipitation via NWS: </a:t>
            </a:r>
            <a:r>
              <a:rPr lang="en-US" sz="1600" dirty="0" smtClean="0">
                <a:hlinkClick r:id="rId6"/>
              </a:rPr>
              <a:t>http://www.erh.noaa.gov/btv/html/climatemaps/</a:t>
            </a:r>
            <a:r>
              <a:rPr lang="en-US" sz="1600" dirty="0" smtClean="0"/>
              <a:t> </a:t>
            </a:r>
          </a:p>
          <a:p>
            <a:endParaRPr lang="en-US" sz="1600" dirty="0"/>
          </a:p>
          <a:p>
            <a:r>
              <a:rPr lang="en-US" sz="1600" dirty="0" smtClean="0"/>
              <a:t>Contact: </a:t>
            </a:r>
            <a:r>
              <a:rPr lang="en-US" sz="1600" dirty="0" smtClean="0">
                <a:hlinkClick r:id="rId7"/>
              </a:rPr>
              <a:t>jason.shafer@lyndonstate.edu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6445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696200" cy="5768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860550" y="581025"/>
            <a:ext cx="4464050" cy="485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Dec 14-15, 2003: Snow Totals</a:t>
            </a:r>
          </a:p>
        </p:txBody>
      </p:sp>
    </p:spTree>
    <p:extLst>
      <p:ext uri="{BB962C8B-B14F-4D97-AF65-F5344CB8AC3E}">
        <p14:creationId xmlns:p14="http://schemas.microsoft.com/office/powerpoint/2010/main" val="192579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7629525" cy="57191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133600" y="605135"/>
            <a:ext cx="4350486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/>
              <a:t>Feb 14-15 2007: </a:t>
            </a:r>
            <a:r>
              <a:rPr lang="en-US" sz="2400" b="1" dirty="0"/>
              <a:t>Snow Totals</a:t>
            </a:r>
          </a:p>
        </p:txBody>
      </p:sp>
    </p:spTree>
    <p:extLst>
      <p:ext uri="{BB962C8B-B14F-4D97-AF65-F5344CB8AC3E}">
        <p14:creationId xmlns:p14="http://schemas.microsoft.com/office/powerpoint/2010/main" val="393704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0"/>
            <a:ext cx="7772400" cy="14700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Surface Pressure Patterns</a:t>
            </a:r>
          </a:p>
        </p:txBody>
      </p:sp>
      <p:pic>
        <p:nvPicPr>
          <p:cNvPr id="4099" name="Picture 6" descr="jacques_vday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431052"/>
            <a:ext cx="6934200" cy="52015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838200" y="6192838"/>
            <a:ext cx="5572125" cy="4365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dirty="0"/>
              <a:t>Valentine’s Day Blizzard, February 14 2007</a:t>
            </a:r>
          </a:p>
        </p:txBody>
      </p:sp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5181600" y="6629400"/>
            <a:ext cx="2554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Photo credit: Alexander Jacques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89581" y="304800"/>
            <a:ext cx="8273419" cy="46166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</a:rPr>
              <a:t>Surface low pressure tracks for major NE Snow Storms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9219" name="Picture 3" descr="compiled_low_tracks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0"/>
            <a:ext cx="6881813" cy="572928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362" y="4724400"/>
            <a:ext cx="1595438" cy="64611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Low Pressure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Origin Areas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15130" y="5616714"/>
            <a:ext cx="3709670" cy="707886"/>
          </a:xfrm>
          <a:prstGeom prst="rect">
            <a:avLst/>
          </a:prstGeom>
          <a:solidFill>
            <a:srgbClr val="0D0D0D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Storm centers usually track from southwest to northeast,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and they have a diverse origin location, but there is confluence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in tracks in the Northeast. Note that all storms, except one,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have tracks near the coast or at the coast, and not inland. 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1524000" y="2057400"/>
            <a:ext cx="2286000" cy="41148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800000"/>
            </a:camera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791200" y="609600"/>
            <a:ext cx="1905000" cy="29718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800000"/>
            </a:camera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43763" y="1066800"/>
            <a:ext cx="1595437" cy="64611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Low Pressure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End Areas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1384</TotalTime>
  <Words>1439</Words>
  <Application>Microsoft Office PowerPoint</Application>
  <PresentationFormat>On-screen Show (4:3)</PresentationFormat>
  <Paragraphs>247</Paragraphs>
  <Slides>56</Slides>
  <Notes>0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Default Design</vt:lpstr>
      <vt:lpstr>Characteristics of  Northeast Winter Snow Storms</vt:lpstr>
      <vt:lpstr>Outline</vt:lpstr>
      <vt:lpstr>Learning Outcomes</vt:lpstr>
      <vt:lpstr>Northeast Snow Storm Project</vt:lpstr>
      <vt:lpstr>PowerPoint Presentation</vt:lpstr>
      <vt:lpstr>PowerPoint Presentation</vt:lpstr>
      <vt:lpstr>PowerPoint Presentation</vt:lpstr>
      <vt:lpstr>Surface Pressure Patterns</vt:lpstr>
      <vt:lpstr>PowerPoint Presentation</vt:lpstr>
      <vt:lpstr>PowerPoint Presentation</vt:lpstr>
      <vt:lpstr>PowerPoint Presentation</vt:lpstr>
      <vt:lpstr>Why is the east coast favored  for cyclone or low pressure formation?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Moisture Source and Evolution</vt:lpstr>
      <vt:lpstr>PowerPoint Presentation</vt:lpstr>
      <vt:lpstr>PowerPoint Presentation</vt:lpstr>
      <vt:lpstr>Temperature Pattern</vt:lpstr>
      <vt:lpstr>Mid Latitude Cyclone Lifecycle</vt:lpstr>
      <vt:lpstr>PowerPoint Presentation</vt:lpstr>
      <vt:lpstr>PowerPoint Presentation</vt:lpstr>
      <vt:lpstr>PowerPoint Presentation</vt:lpstr>
      <vt:lpstr>Upper-level Evolution:  Major Interior Northeast Snow Storms</vt:lpstr>
      <vt:lpstr>PowerPoint Presentation</vt:lpstr>
      <vt:lpstr>Vertical Structure</vt:lpstr>
      <vt:lpstr>Forecasting East Coast  Snow Storms</vt:lpstr>
      <vt:lpstr>PowerPoint Presentation</vt:lpstr>
      <vt:lpstr>PowerPoint Presentation</vt:lpstr>
      <vt:lpstr>PowerPoint Presentation</vt:lpstr>
      <vt:lpstr>PowerPoint Presentation</vt:lpstr>
      <vt:lpstr>Assessing Forecast Uncertainty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Precipitation Verification</vt:lpstr>
      <vt:lpstr>PowerPoint Presentation</vt:lpstr>
      <vt:lpstr>Activity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Shafer, Jason C @ LSC</dc:creator>
  <cp:lastModifiedBy>Jason Shafer</cp:lastModifiedBy>
  <cp:revision>67</cp:revision>
  <cp:lastPrinted>1601-01-01T00:00:00Z</cp:lastPrinted>
  <dcterms:created xsi:type="dcterms:W3CDTF">1601-01-01T00:00:00Z</dcterms:created>
  <dcterms:modified xsi:type="dcterms:W3CDTF">2011-12-08T18:00:08Z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