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4" r:id="rId2"/>
    <p:sldId id="486" r:id="rId3"/>
    <p:sldId id="488" r:id="rId4"/>
    <p:sldId id="480" r:id="rId5"/>
    <p:sldId id="481" r:id="rId6"/>
    <p:sldId id="483" r:id="rId7"/>
    <p:sldId id="437" r:id="rId8"/>
    <p:sldId id="482" r:id="rId9"/>
    <p:sldId id="493" r:id="rId10"/>
    <p:sldId id="485" r:id="rId11"/>
    <p:sldId id="496" r:id="rId12"/>
    <p:sldId id="497" r:id="rId13"/>
    <p:sldId id="494" r:id="rId14"/>
    <p:sldId id="438" r:id="rId15"/>
    <p:sldId id="441" r:id="rId16"/>
    <p:sldId id="489" r:id="rId17"/>
    <p:sldId id="490" r:id="rId18"/>
    <p:sldId id="491" r:id="rId19"/>
    <p:sldId id="492" r:id="rId20"/>
    <p:sldId id="442" r:id="rId21"/>
    <p:sldId id="418" r:id="rId22"/>
    <p:sldId id="443" r:id="rId23"/>
    <p:sldId id="448" r:id="rId24"/>
    <p:sldId id="449" r:id="rId25"/>
    <p:sldId id="44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B2B2B2"/>
    <a:srgbClr val="658CD9"/>
    <a:srgbClr val="8195FF"/>
    <a:srgbClr val="AEFA32"/>
    <a:srgbClr val="259B15"/>
    <a:srgbClr val="99FF99"/>
    <a:srgbClr val="FFFF99"/>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2" autoAdjust="0"/>
    <p:restoredTop sz="67167" autoAdjust="0"/>
  </p:normalViewPr>
  <p:slideViewPr>
    <p:cSldViewPr>
      <p:cViewPr>
        <p:scale>
          <a:sx n="42" d="100"/>
          <a:sy n="42" d="100"/>
        </p:scale>
        <p:origin x="-175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808A3-A5CA-42A5-9C13-C3E6BEF3C159}" type="datetimeFigureOut">
              <a:rPr lang="en-US" smtClean="0"/>
              <a:pPr/>
              <a:t>7/27/2011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F4722-A292-44AD-8E8B-E111886095E5}" type="slidenum">
              <a:rPr lang="en-US" smtClean="0"/>
              <a:pPr/>
              <a:t>‹#›</a:t>
            </a:fld>
            <a:endParaRPr lang="en-US"/>
          </a:p>
        </p:txBody>
      </p:sp>
    </p:spTree>
    <p:extLst>
      <p:ext uri="{BB962C8B-B14F-4D97-AF65-F5344CB8AC3E}">
        <p14:creationId xmlns:p14="http://schemas.microsoft.com/office/powerpoint/2010/main" val="3858554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arthobservatory.nasa.gov/Features/MeasuringVegetation/measuring_vegetation_2.ph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Normalized_Difference_Vegetation_Index#cite_note-4"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en.wikipedia.org/wiki/Normalized_Difference_Vegetation_Index#cite_note-5"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eoninc.org/budburst/_Phenology_ClimateChange.ph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CARBON</a:t>
            </a:r>
            <a:r>
              <a:rPr lang="en-US" baseline="0" dirty="0" smtClean="0"/>
              <a:t> flux exchange, however its complicated by water availability, soil respiration.  Quantify what is happening to then investigate what it means for all these other things care about.</a:t>
            </a:r>
            <a:endParaRPr lang="en-US" dirty="0"/>
          </a:p>
        </p:txBody>
      </p:sp>
      <p:sp>
        <p:nvSpPr>
          <p:cNvPr id="4" name="Slide Number Placeholder 3"/>
          <p:cNvSpPr>
            <a:spLocks noGrp="1"/>
          </p:cNvSpPr>
          <p:nvPr>
            <p:ph type="sldNum" sz="quarter" idx="10"/>
          </p:nvPr>
        </p:nvSpPr>
        <p:spPr/>
        <p:txBody>
          <a:bodyPr/>
          <a:lstStyle/>
          <a:p>
            <a:fld id="{325F4722-A292-44AD-8E8B-E111886095E5}"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Scientists started tracking vegetation </a:t>
            </a:r>
            <a:r>
              <a:rPr lang="en-US" dirty="0" err="1" smtClean="0"/>
              <a:t>phenology</a:t>
            </a:r>
            <a:r>
              <a:rPr lang="en-US" dirty="0" smtClean="0"/>
              <a:t> at permanent research plots they could visit on a regular basis and track changes.  This would include</a:t>
            </a:r>
            <a:r>
              <a:rPr lang="en-US" baseline="0" dirty="0" smtClean="0"/>
              <a:t> visual estimates of the condition  of buds, flowers and leaves.</a:t>
            </a:r>
            <a:endParaRPr lang="en-US" dirty="0" smtClean="0"/>
          </a:p>
          <a:p>
            <a:endParaRPr lang="en-US" dirty="0" smtClean="0"/>
          </a:p>
          <a:p>
            <a:r>
              <a:rPr lang="en-US" dirty="0" smtClean="0"/>
              <a:t>But how vegetation responds</a:t>
            </a:r>
            <a:r>
              <a:rPr lang="en-US" baseline="0" dirty="0" smtClean="0"/>
              <a:t> across the landscape is more informative than what is happening at a small scattering of research plots.  This is where remote sensing comes in.  Scientists could use the spectral reflectance from the surface of the earth to quantify how “green” each pixel (location on the ground) was.</a:t>
            </a:r>
            <a:endParaRPr lang="en-US" dirty="0"/>
          </a:p>
        </p:txBody>
      </p:sp>
      <p:sp>
        <p:nvSpPr>
          <p:cNvPr id="4" name="Slide Number Placeholder 3"/>
          <p:cNvSpPr>
            <a:spLocks noGrp="1"/>
          </p:cNvSpPr>
          <p:nvPr>
            <p:ph type="sldNum" sz="quarter" idx="10"/>
          </p:nvPr>
        </p:nvSpPr>
        <p:spPr/>
        <p:txBody>
          <a:bodyPr/>
          <a:lstStyle/>
          <a:p>
            <a:fld id="{325F4722-A292-44AD-8E8B-E111886095E5}"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Plants appear green to us because of the blue and red wavelengths absorbed</a:t>
            </a:r>
            <a:r>
              <a:rPr lang="en-US" baseline="0" dirty="0" smtClean="0"/>
              <a:t> for photosynthesis leave only green wavelengths in the visible spectrum for us to see.</a:t>
            </a:r>
          </a:p>
          <a:p>
            <a:r>
              <a:rPr lang="en-US" baseline="0" dirty="0" smtClean="0"/>
              <a:t>But plants have another common reflectance signature in the near infrared portion of the electromagnetic spectrum.  How high this plateau is, compared to how low the trough is at the chlorophyll absorption well in the red wavelengths can give you a measure of how “green” a pixel is.</a:t>
            </a:r>
          </a:p>
          <a:p>
            <a:r>
              <a:rPr lang="en-US" baseline="0" dirty="0" smtClean="0"/>
              <a:t>The most common formula to summarize these key spectral values is called the Normalized Difference Vegetation Index.</a:t>
            </a:r>
          </a:p>
          <a:p>
            <a:endParaRPr lang="en-US" dirty="0" smtClean="0"/>
          </a:p>
          <a:p>
            <a:r>
              <a:rPr lang="en-US" dirty="0" smtClean="0"/>
              <a:t>The NDVI is calculated from these individual measurements as follows:</a:t>
            </a:r>
          </a:p>
          <a:p>
            <a:r>
              <a:rPr lang="en-US" dirty="0" smtClean="0"/>
              <a:t>where VIS and NIR stand for the spectral reflectance measurements acquired in the visible (red) and near-infrared regions, respectively (</a:t>
            </a:r>
            <a:r>
              <a:rPr lang="en-US" dirty="0" smtClean="0">
                <a:hlinkClick r:id="rId3"/>
              </a:rPr>
              <a:t>http://earthobservatory.nasa.gov/Features/MeasuringVegetation/measuring_vegetation_2.php</a:t>
            </a:r>
            <a:r>
              <a:rPr lang="en-US" dirty="0" smtClean="0"/>
              <a:t>). </a:t>
            </a:r>
          </a:p>
          <a:p>
            <a:r>
              <a:rPr lang="en-US" dirty="0" smtClean="0"/>
              <a:t>These spectral </a:t>
            </a:r>
            <a:r>
              <a:rPr lang="en-US" dirty="0" err="1" smtClean="0"/>
              <a:t>reflectances</a:t>
            </a:r>
            <a:r>
              <a:rPr lang="en-US" dirty="0" smtClean="0"/>
              <a:t> are themselves ratios of the reflected over the incoming radiation in each spectral band individually, hence they take on values between 0.0 and 1.0. By design, the NDVI itself thus varies between -1.0 and +1.0. </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5F4722-A292-44AD-8E8B-E111886095E5}"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baseline="30000" dirty="0" smtClean="0"/>
          </a:p>
          <a:p>
            <a:r>
              <a:rPr lang="en-US" dirty="0" smtClean="0"/>
              <a:t>It can be seen from its mathematical definition that the NDVI of an area containing a dense vegetation canopy will tend to positive values (say 0.3 to 0.8) while clouds and snow fields will be characterized by negative values of this index. Other targets on Earth visible from space include</a:t>
            </a:r>
          </a:p>
          <a:p>
            <a:r>
              <a:rPr lang="en-US" dirty="0" smtClean="0"/>
              <a:t>free standing water (e.g., oceans, seas, lakes and rivers) which have a rather low reflectance in both spectral bands (at least away from shores) and thus result in very low positive or even slightly negative NDVI values,</a:t>
            </a:r>
          </a:p>
          <a:p>
            <a:r>
              <a:rPr lang="en-US" dirty="0" smtClean="0"/>
              <a:t>soils which generally exhibit a near-infrared spectral reflectance somewhat larger than the red, and thus tend to also generate rather small positive NDVI values (say 0.1 to 0.2).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25F4722-A292-44AD-8E8B-E111886095E5}"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Knowing what you now know about NDVI, what does this curve tell you about the seasonal use of this land?</a:t>
            </a:r>
          </a:p>
          <a:p>
            <a:endParaRPr lang="en-US" dirty="0" smtClean="0"/>
          </a:p>
          <a:p>
            <a:r>
              <a:rPr lang="en-US" dirty="0" smtClean="0"/>
              <a:t>Barren in winter, spring</a:t>
            </a:r>
            <a:r>
              <a:rPr lang="en-US" baseline="0" dirty="0" smtClean="0"/>
              <a:t> and fall (NDVI values near 0.2), then rapid crop growth (likely due to fertilization and irrigation (NDVI values approaching 0.9).</a:t>
            </a:r>
            <a:endParaRPr lang="en-US" dirty="0"/>
          </a:p>
        </p:txBody>
      </p:sp>
      <p:sp>
        <p:nvSpPr>
          <p:cNvPr id="4" name="Slide Number Placeholder 3"/>
          <p:cNvSpPr>
            <a:spLocks noGrp="1"/>
          </p:cNvSpPr>
          <p:nvPr>
            <p:ph type="sldNum" sz="quarter" idx="10"/>
          </p:nvPr>
        </p:nvSpPr>
        <p:spPr/>
        <p:txBody>
          <a:bodyPr/>
          <a:lstStyle/>
          <a:p>
            <a:fld id="{325F4722-A292-44AD-8E8B-E111886095E5}"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Knowing what you now know about NDVI, what does this curve tell you about the seasonal use of this land?</a:t>
            </a:r>
          </a:p>
          <a:p>
            <a:endParaRPr lang="en-US" dirty="0" smtClean="0"/>
          </a:p>
          <a:p>
            <a:r>
              <a:rPr lang="en-US" dirty="0" smtClean="0"/>
              <a:t>NDVI values around 0.1 year round indicate a</a:t>
            </a:r>
            <a:r>
              <a:rPr lang="en-US" baseline="0" dirty="0" smtClean="0"/>
              <a:t> near complete </a:t>
            </a:r>
            <a:r>
              <a:rPr lang="en-US" baseline="0" dirty="0" err="1" smtClean="0"/>
              <a:t>absensce</a:t>
            </a:r>
            <a:r>
              <a:rPr lang="en-US" baseline="0" dirty="0" smtClean="0"/>
              <a:t> of vegetation ……. Desert in fact, with no obvious wet season.</a:t>
            </a:r>
            <a:endParaRPr lang="en-US" dirty="0"/>
          </a:p>
        </p:txBody>
      </p:sp>
      <p:sp>
        <p:nvSpPr>
          <p:cNvPr id="4" name="Slide Number Placeholder 3"/>
          <p:cNvSpPr>
            <a:spLocks noGrp="1"/>
          </p:cNvSpPr>
          <p:nvPr>
            <p:ph type="sldNum" sz="quarter" idx="10"/>
          </p:nvPr>
        </p:nvSpPr>
        <p:spPr/>
        <p:txBody>
          <a:bodyPr/>
          <a:lstStyle/>
          <a:p>
            <a:fld id="{325F4722-A292-44AD-8E8B-E111886095E5}"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Knowing what you now know about NDVI, what does this curve tell you about the seasonal use of this land?</a:t>
            </a:r>
          </a:p>
          <a:p>
            <a:endParaRPr lang="en-US" dirty="0" smtClean="0"/>
          </a:p>
          <a:p>
            <a:r>
              <a:rPr lang="en-US" dirty="0" smtClean="0"/>
              <a:t>NDVI values peak in the summer around 0.7 indicating a moderately dense forest canopy.</a:t>
            </a:r>
            <a:r>
              <a:rPr lang="en-US" baseline="0" dirty="0" smtClean="0"/>
              <a:t>  But because winters are mild and precipitation is year round, NDVI remains relatively high across the long growing season and never drops below 0.4.</a:t>
            </a:r>
            <a:endParaRPr lang="en-US" dirty="0"/>
          </a:p>
        </p:txBody>
      </p:sp>
      <p:sp>
        <p:nvSpPr>
          <p:cNvPr id="4" name="Slide Number Placeholder 3"/>
          <p:cNvSpPr>
            <a:spLocks noGrp="1"/>
          </p:cNvSpPr>
          <p:nvPr>
            <p:ph type="sldNum" sz="quarter" idx="10"/>
          </p:nvPr>
        </p:nvSpPr>
        <p:spPr/>
        <p:txBody>
          <a:bodyPr/>
          <a:lstStyle/>
          <a:p>
            <a:fld id="{325F4722-A292-44AD-8E8B-E111886095E5}"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Knowing what you now know about NDVI, what does this curve tell you about the seasonal use of this land?</a:t>
            </a:r>
          </a:p>
          <a:p>
            <a:endParaRPr lang="en-US" dirty="0" smtClean="0"/>
          </a:p>
          <a:p>
            <a:r>
              <a:rPr lang="en-US" dirty="0" smtClean="0"/>
              <a:t>Huge range between the min NDVI</a:t>
            </a:r>
            <a:r>
              <a:rPr lang="en-US" baseline="0" dirty="0" smtClean="0"/>
              <a:t> (ranging to near negative values indicating snow) and max NDVI (0.7) over a very short growing season, indicate a brief arctic summer with dense growth of grasses.</a:t>
            </a:r>
            <a:endParaRPr lang="en-US" dirty="0"/>
          </a:p>
        </p:txBody>
      </p:sp>
      <p:sp>
        <p:nvSpPr>
          <p:cNvPr id="4" name="Slide Number Placeholder 3"/>
          <p:cNvSpPr>
            <a:spLocks noGrp="1"/>
          </p:cNvSpPr>
          <p:nvPr>
            <p:ph type="sldNum" sz="quarter" idx="10"/>
          </p:nvPr>
        </p:nvSpPr>
        <p:spPr/>
        <p:txBody>
          <a:bodyPr/>
          <a:lstStyle/>
          <a:p>
            <a:fld id="{325F4722-A292-44AD-8E8B-E111886095E5}"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baseline="30000" dirty="0" smtClean="0"/>
          </a:p>
        </p:txBody>
      </p:sp>
      <p:sp>
        <p:nvSpPr>
          <p:cNvPr id="4" name="Slide Number Placeholder 3"/>
          <p:cNvSpPr>
            <a:spLocks noGrp="1"/>
          </p:cNvSpPr>
          <p:nvPr>
            <p:ph type="sldNum" sz="quarter" idx="10"/>
          </p:nvPr>
        </p:nvSpPr>
        <p:spPr/>
        <p:txBody>
          <a:bodyPr/>
          <a:lstStyle/>
          <a:p>
            <a:fld id="{325F4722-A292-44AD-8E8B-E111886095E5}"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general, if there is much more reflected radiation in near-infrared wavelengths than in visible wavelengths, then the vegetation in that pixel is likely to be dense and may contain some type of forest. Subsequent work has shown that the NDVI is directly related to the photosynthetic capacity and hence energy absorption of plant canopies.</a:t>
            </a:r>
            <a:r>
              <a:rPr lang="en-US" baseline="30000" dirty="0" smtClean="0">
                <a:hlinkClick r:id="rId3"/>
              </a:rPr>
              <a:t>[5]</a:t>
            </a:r>
            <a:r>
              <a:rPr lang="en-US" baseline="30000" dirty="0" smtClean="0">
                <a:hlinkClick r:id="rId4"/>
              </a:rPr>
              <a:t>[6]</a:t>
            </a:r>
            <a:endParaRPr lang="en-US" baseline="30000" dirty="0" smtClean="0"/>
          </a:p>
          <a:p>
            <a:endParaRPr lang="en-US" baseline="30000" dirty="0" smtClean="0"/>
          </a:p>
        </p:txBody>
      </p:sp>
      <p:sp>
        <p:nvSpPr>
          <p:cNvPr id="4" name="Slide Number Placeholder 3"/>
          <p:cNvSpPr>
            <a:spLocks noGrp="1"/>
          </p:cNvSpPr>
          <p:nvPr>
            <p:ph type="sldNum" sz="quarter" idx="10"/>
          </p:nvPr>
        </p:nvSpPr>
        <p:spPr/>
        <p:txBody>
          <a:bodyPr/>
          <a:lstStyle/>
          <a:p>
            <a:fld id="{325F4722-A292-44AD-8E8B-E111886095E5}"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But even the best remote sensing data isn’t perfect.  Note the difference between the dotted raw NDVI and the solid (red)</a:t>
            </a:r>
            <a:r>
              <a:rPr lang="en-US" baseline="0" dirty="0" smtClean="0"/>
              <a:t> smoothed NDVI (smoothing by moving average).</a:t>
            </a:r>
          </a:p>
          <a:p>
            <a:r>
              <a:rPr lang="en-US" baseline="0" dirty="0" smtClean="0"/>
              <a:t>Why do you think they do this?.....to minimize error encountered between dates of imagery (perhaps atmospheric conditions were different, illumination angle, location of the pixel, non-</a:t>
            </a:r>
            <a:r>
              <a:rPr lang="en-US" baseline="0" dirty="0" err="1" smtClean="0"/>
              <a:t>phenological</a:t>
            </a:r>
            <a:r>
              <a:rPr lang="en-US" baseline="0" dirty="0" smtClean="0"/>
              <a:t> changes on the ground etc).</a:t>
            </a:r>
          </a:p>
          <a:p>
            <a:endParaRPr lang="en-US" baseline="30000" dirty="0" smtClean="0"/>
          </a:p>
        </p:txBody>
      </p:sp>
      <p:sp>
        <p:nvSpPr>
          <p:cNvPr id="4" name="Slide Number Placeholder 3"/>
          <p:cNvSpPr>
            <a:spLocks noGrp="1"/>
          </p:cNvSpPr>
          <p:nvPr>
            <p:ph type="sldNum" sz="quarter" idx="10"/>
          </p:nvPr>
        </p:nvSpPr>
        <p:spPr/>
        <p:txBody>
          <a:bodyPr/>
          <a:lstStyle/>
          <a:p>
            <a:fld id="{325F4722-A292-44AD-8E8B-E111886095E5}"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solidFill>
                  <a:srgbClr val="002060"/>
                </a:solidFill>
                <a:latin typeface="Comic Sans MS" pitchFamily="66" charset="0"/>
              </a:rPr>
              <a:t>NDVI Thresholds</a:t>
            </a:r>
          </a:p>
          <a:p>
            <a:pPr lvl="1"/>
            <a:r>
              <a:rPr lang="en-US" dirty="0" smtClean="0">
                <a:solidFill>
                  <a:srgbClr val="002060"/>
                </a:solidFill>
                <a:latin typeface="Comic Sans MS" pitchFamily="66" charset="0"/>
              </a:rPr>
              <a:t>Measure is easy to apply.</a:t>
            </a:r>
          </a:p>
          <a:p>
            <a:pPr lvl="1"/>
            <a:r>
              <a:rPr lang="en-US" dirty="0" smtClean="0">
                <a:solidFill>
                  <a:srgbClr val="002060"/>
                </a:solidFill>
                <a:latin typeface="Comic Sans MS" pitchFamily="66" charset="0"/>
              </a:rPr>
              <a:t>However, across the conterminous US, NDVI threshold can vary from 0.08 to 0.40.</a:t>
            </a:r>
          </a:p>
          <a:p>
            <a:pPr lvl="1"/>
            <a:r>
              <a:rPr lang="en-US" dirty="0" smtClean="0">
                <a:solidFill>
                  <a:srgbClr val="002060"/>
                </a:solidFill>
                <a:latin typeface="Comic Sans MS" pitchFamily="66" charset="0"/>
              </a:rPr>
              <a:t>Thus, it is inconsistent when applied towards large areas.</a:t>
            </a:r>
          </a:p>
          <a:p>
            <a:pPr marL="342900" lvl="0" indent="-342900">
              <a:spcBef>
                <a:spcPct val="20000"/>
              </a:spcBef>
              <a:buFont typeface="Arial" pitchFamily="34" charset="0"/>
              <a:buChar char="•"/>
              <a:defRPr/>
            </a:pPr>
            <a:endParaRPr lang="en-US" sz="1200" dirty="0" smtClean="0">
              <a:solidFill>
                <a:srgbClr val="002060"/>
              </a:solidFill>
              <a:latin typeface="Comic Sans MS" pitchFamily="66" charset="0"/>
            </a:endParaRPr>
          </a:p>
          <a:p>
            <a:pPr marL="342900" lvl="0" indent="-342900">
              <a:spcBef>
                <a:spcPct val="20000"/>
              </a:spcBef>
              <a:buFont typeface="Arial" pitchFamily="34" charset="0"/>
              <a:buChar char="•"/>
              <a:defRPr/>
            </a:pPr>
            <a:r>
              <a:rPr lang="en-US" sz="1200" dirty="0" smtClean="0">
                <a:solidFill>
                  <a:srgbClr val="002060"/>
                </a:solidFill>
                <a:latin typeface="Comic Sans MS" pitchFamily="66" charset="0"/>
              </a:rPr>
              <a:t>Some believe that rapid growth is more important than first leaf occurrence or bud burst.</a:t>
            </a:r>
          </a:p>
          <a:p>
            <a:pPr marL="342900" lvl="0" indent="-342900">
              <a:spcBef>
                <a:spcPct val="20000"/>
              </a:spcBef>
              <a:buFont typeface="Arial" pitchFamily="34" charset="0"/>
              <a:buChar char="•"/>
              <a:defRPr/>
            </a:pPr>
            <a:r>
              <a:rPr lang="en-US" sz="1200" dirty="0" smtClean="0">
                <a:solidFill>
                  <a:srgbClr val="002060"/>
                </a:solidFill>
                <a:latin typeface="Comic Sans MS" pitchFamily="66" charset="0"/>
              </a:rPr>
              <a:t>Lower likelihood of soil – vegetation confusion than at lower thresholds.</a:t>
            </a:r>
          </a:p>
          <a:p>
            <a:endParaRPr lang="en-US" dirty="0"/>
          </a:p>
        </p:txBody>
      </p:sp>
      <p:sp>
        <p:nvSpPr>
          <p:cNvPr id="4" name="Slide Number Placeholder 3"/>
          <p:cNvSpPr>
            <a:spLocks noGrp="1"/>
          </p:cNvSpPr>
          <p:nvPr>
            <p:ph type="sldNum" sz="quarter" idx="10"/>
          </p:nvPr>
        </p:nvSpPr>
        <p:spPr/>
        <p:txBody>
          <a:bodyPr/>
          <a:lstStyle/>
          <a:p>
            <a:fld id="{325F4722-A292-44AD-8E8B-E111886095E5}"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Plotting time-series NDVI data produces a temporal curve that summarizes the various stages that green vegetation undergoes during a complete growing season. Such curves can be analyzed to extract key </a:t>
            </a:r>
            <a:r>
              <a:rPr lang="en-US" dirty="0" err="1" smtClean="0"/>
              <a:t>phenological</a:t>
            </a:r>
            <a:r>
              <a:rPr lang="en-US" dirty="0" smtClean="0"/>
              <a:t> variables, or metrics, about a particular season, such as the start of the growing season (SOS), peak of the season (POS), and end of the season (EOS). These characteristics may not necessarily correspond directly to conventional, ground-based </a:t>
            </a:r>
            <a:r>
              <a:rPr lang="en-US" dirty="0" err="1" smtClean="0"/>
              <a:t>phenological</a:t>
            </a:r>
            <a:r>
              <a:rPr lang="en-US" dirty="0" smtClean="0"/>
              <a:t> events, but do provide indications of ecosystem dynamics.</a:t>
            </a:r>
          </a:p>
          <a:p>
            <a:r>
              <a:rPr lang="en-US" dirty="0" smtClean="0"/>
              <a:t>A complete list of the </a:t>
            </a:r>
            <a:r>
              <a:rPr lang="en-US" dirty="0" err="1" smtClean="0"/>
              <a:t>phenological</a:t>
            </a:r>
            <a:r>
              <a:rPr lang="en-US" dirty="0" smtClean="0"/>
              <a:t> metrics we extract from smoothed, time-series NDVI data is shown in Table 2. Calculated for each year or growing season, these metrics are the basis for diverse research and monitoring applications, including climate change studies.</a:t>
            </a:r>
          </a:p>
          <a:p>
            <a:endParaRPr lang="en-US" dirty="0"/>
          </a:p>
        </p:txBody>
      </p:sp>
      <p:sp>
        <p:nvSpPr>
          <p:cNvPr id="4" name="Slide Number Placeholder 3"/>
          <p:cNvSpPr>
            <a:spLocks noGrp="1"/>
          </p:cNvSpPr>
          <p:nvPr>
            <p:ph type="sldNum" sz="quarter" idx="10"/>
          </p:nvPr>
        </p:nvSpPr>
        <p:spPr/>
        <p:txBody>
          <a:bodyPr/>
          <a:lstStyle/>
          <a:p>
            <a:fld id="{325F4722-A292-44AD-8E8B-E111886095E5}"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hlinkClick r:id="rId3"/>
              </a:rPr>
              <a:t>Plant Phenology and Climate Change</a:t>
            </a:r>
            <a:endParaRPr kumimoji="0" lang="en-US" sz="12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We know that plants can tell a story about climate change. Changes in the timing of phases of the plant life cycle, known as </a:t>
            </a:r>
            <a:r>
              <a:rPr kumimoji="0" lang="en-US" sz="1200" b="0" i="0" u="none" strike="noStrike" cap="none" normalizeH="0" baseline="0" dirty="0" err="1" smtClean="0">
                <a:ln>
                  <a:noFill/>
                </a:ln>
                <a:solidFill>
                  <a:schemeClr val="tx1"/>
                </a:solidFill>
                <a:effectLst/>
                <a:latin typeface="Arial" charset="0"/>
              </a:rPr>
              <a:t>phenophases</a:t>
            </a:r>
            <a:r>
              <a:rPr kumimoji="0" lang="en-US" sz="1200" b="0" i="0" u="none" strike="noStrike" cap="none" normalizeH="0" baseline="0" dirty="0" smtClean="0">
                <a:ln>
                  <a:noFill/>
                </a:ln>
                <a:solidFill>
                  <a:schemeClr val="tx1"/>
                </a:solidFill>
                <a:effectLst/>
                <a:latin typeface="Arial" charset="0"/>
              </a:rPr>
              <a:t>, are directly affected by temperature, rainfall, and day length. While these environmental factors change throughout the year in places where there are distinct seasons, the first two, temperature and rainfall – are also changing in many regions because of changing climates. Scientists have found that the timing of phenological events of many plant species has changed recently as a result of changing temperatures and rainfall patterns. </a:t>
            </a:r>
            <a:r>
              <a:rPr kumimoji="0" lang="en-US" sz="1200" b="0" i="0" u="none" strike="noStrike" cap="none" normalizeH="0" baseline="0" dirty="0" smtClean="0">
                <a:ln>
                  <a:noFill/>
                </a:ln>
                <a:solidFill>
                  <a:schemeClr val="tx1"/>
                </a:solidFill>
                <a:effectLst/>
                <a:latin typeface="Arial" charset="0"/>
                <a:hlinkClick r:id="rId3"/>
              </a:rPr>
              <a:t>Learn more about what these changes mean and how Project </a:t>
            </a:r>
            <a:r>
              <a:rPr kumimoji="0" lang="en-US" sz="1200" b="0" i="0" u="none" strike="noStrike" cap="none" normalizeH="0" baseline="0" dirty="0" err="1" smtClean="0">
                <a:ln>
                  <a:noFill/>
                </a:ln>
                <a:solidFill>
                  <a:schemeClr val="tx1"/>
                </a:solidFill>
                <a:effectLst/>
                <a:latin typeface="Arial" charset="0"/>
                <a:hlinkClick r:id="rId3"/>
              </a:rPr>
              <a:t>BudBurst</a:t>
            </a:r>
            <a:r>
              <a:rPr kumimoji="0" lang="en-US" sz="1200" b="0" i="0" u="none" strike="noStrike" cap="none" normalizeH="0" baseline="0" dirty="0" smtClean="0">
                <a:ln>
                  <a:noFill/>
                </a:ln>
                <a:solidFill>
                  <a:schemeClr val="tx1"/>
                </a:solidFill>
                <a:effectLst/>
                <a:latin typeface="Arial" charset="0"/>
                <a:hlinkClick r:id="rId3"/>
              </a:rPr>
              <a:t> participants can help.</a:t>
            </a:r>
            <a:r>
              <a:rPr kumimoji="0" lang="en-US" sz="1200" b="0" i="0" u="none" strike="noStrike" cap="none" normalizeH="0" baseline="0" dirty="0" smtClean="0">
                <a:ln>
                  <a:noFill/>
                </a:ln>
                <a:solidFill>
                  <a:schemeClr val="tx1"/>
                </a:solidFill>
                <a:effectLst/>
                <a:latin typeface="Arial" charset="0"/>
              </a:rPr>
              <a:t> </a:t>
            </a:r>
            <a:endParaRPr kumimoji="0" lang="en-US" sz="1200" b="1" i="0" u="none" strike="noStrike" cap="none" normalizeH="0" baseline="0" dirty="0" smtClean="0">
              <a:ln>
                <a:noFill/>
              </a:ln>
              <a:solidFill>
                <a:schemeClr val="tx1"/>
              </a:solidFill>
              <a:effectLst/>
              <a:latin typeface="Arial" charset="0"/>
            </a:endParaRPr>
          </a:p>
          <a:p>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F4722-A292-44AD-8E8B-E111886095E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Scientists started tracking vegetation </a:t>
            </a:r>
            <a:r>
              <a:rPr lang="en-US" dirty="0" err="1" smtClean="0"/>
              <a:t>phenology</a:t>
            </a:r>
            <a:r>
              <a:rPr lang="en-US" dirty="0" smtClean="0"/>
              <a:t> at permanent research plots they could visit on a regular basis and track changes.  This would include</a:t>
            </a:r>
            <a:r>
              <a:rPr lang="en-US" baseline="0" dirty="0" smtClean="0"/>
              <a:t> visual estimates of the condition  of buds, flowers and leaves.</a:t>
            </a:r>
            <a:endParaRPr lang="en-US" dirty="0" smtClean="0"/>
          </a:p>
          <a:p>
            <a:endParaRPr lang="en-US" dirty="0" smtClean="0"/>
          </a:p>
          <a:p>
            <a:r>
              <a:rPr lang="en-US" dirty="0" smtClean="0"/>
              <a:t>But how vegetation responds</a:t>
            </a:r>
            <a:r>
              <a:rPr lang="en-US" baseline="0" dirty="0" smtClean="0"/>
              <a:t> across the landscape is more informative than what is happening at a small scattering of research plots.  This is where remote sensing comes in.  Scientists could use the spectral reflectance from the surface of the earth to quantify how “green” each pixel (location on the ground) was.</a:t>
            </a:r>
            <a:endParaRPr lang="en-US" dirty="0"/>
          </a:p>
        </p:txBody>
      </p:sp>
      <p:sp>
        <p:nvSpPr>
          <p:cNvPr id="4" name="Slide Number Placeholder 3"/>
          <p:cNvSpPr>
            <a:spLocks noGrp="1"/>
          </p:cNvSpPr>
          <p:nvPr>
            <p:ph type="sldNum" sz="quarter" idx="10"/>
          </p:nvPr>
        </p:nvSpPr>
        <p:spPr/>
        <p:txBody>
          <a:bodyPr/>
          <a:lstStyle/>
          <a:p>
            <a:fld id="{325F4722-A292-44AD-8E8B-E111886095E5}"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43000" y="685800"/>
            <a:ext cx="4572000" cy="3429000"/>
          </a:xfrm>
          <a:ln/>
        </p:spPr>
      </p:sp>
      <p:sp>
        <p:nvSpPr>
          <p:cNvPr id="38915" name="Rectangle 3"/>
          <p:cNvSpPr>
            <a:spLocks noGrp="1" noChangeArrowheads="1"/>
          </p:cNvSpPr>
          <p:nvPr>
            <p:ph type="body" idx="1"/>
          </p:nvPr>
        </p:nvSpPr>
        <p:spPr>
          <a:xfrm>
            <a:off x="686421" y="4344025"/>
            <a:ext cx="5485158" cy="4114488"/>
          </a:xfrm>
          <a:noFill/>
          <a:ln w="9525"/>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Scientists started tracking vegetation </a:t>
            </a:r>
            <a:r>
              <a:rPr lang="en-US" dirty="0" err="1" smtClean="0"/>
              <a:t>phenology</a:t>
            </a:r>
            <a:r>
              <a:rPr lang="en-US" dirty="0" smtClean="0"/>
              <a:t> at permanent research plots they could visit on a regular basis and track changes.  This would include</a:t>
            </a:r>
            <a:r>
              <a:rPr lang="en-US" baseline="0" dirty="0" smtClean="0"/>
              <a:t> visual estimates of the condition  of buds, flowers and leaves.</a:t>
            </a:r>
            <a:endParaRPr lang="en-US" dirty="0" smtClean="0"/>
          </a:p>
          <a:p>
            <a:endParaRPr lang="en-US" dirty="0" smtClean="0"/>
          </a:p>
          <a:p>
            <a:r>
              <a:rPr lang="en-US" dirty="0" smtClean="0"/>
              <a:t>But how vegetation responds</a:t>
            </a:r>
            <a:r>
              <a:rPr lang="en-US" baseline="0" dirty="0" smtClean="0"/>
              <a:t> across the landscape is more informative than what is happening at a small scattering of research plots.  This is where remote sensing comes in.  Scientists could use the spectral reflectance from the surface of the earth to quantify how “green” each pixel (location on the ground) was.</a:t>
            </a:r>
            <a:endParaRPr lang="en-US" dirty="0"/>
          </a:p>
        </p:txBody>
      </p:sp>
      <p:sp>
        <p:nvSpPr>
          <p:cNvPr id="4" name="Slide Number Placeholder 3"/>
          <p:cNvSpPr>
            <a:spLocks noGrp="1"/>
          </p:cNvSpPr>
          <p:nvPr>
            <p:ph type="sldNum" sz="quarter" idx="10"/>
          </p:nvPr>
        </p:nvSpPr>
        <p:spPr/>
        <p:txBody>
          <a:bodyPr/>
          <a:lstStyle/>
          <a:p>
            <a:fld id="{325F4722-A292-44AD-8E8B-E111886095E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F4722-A292-44AD-8E8B-E111886095E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Satellites see large areas of the ground.  Therefore our ground measurements should try to include data from a similarly sized area.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Hemispherical</a:t>
            </a:r>
            <a:r>
              <a:rPr lang="en-US" baseline="0" dirty="0" smtClean="0"/>
              <a:t> cameras help us “see” the canopy as a satellite might see it.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can then calculate indices like NDVI to approximate “greenness” and compare that with our visual observations on the 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will help us to identify how to link satellite derived NDVI values to the start and end of the growing season.</a:t>
            </a:r>
            <a:endParaRPr lang="en-US" dirty="0"/>
          </a:p>
        </p:txBody>
      </p:sp>
      <p:sp>
        <p:nvSpPr>
          <p:cNvPr id="4" name="Slide Number Placeholder 3"/>
          <p:cNvSpPr>
            <a:spLocks noGrp="1"/>
          </p:cNvSpPr>
          <p:nvPr>
            <p:ph type="sldNum" sz="quarter" idx="10"/>
          </p:nvPr>
        </p:nvSpPr>
        <p:spPr/>
        <p:txBody>
          <a:bodyPr/>
          <a:lstStyle/>
          <a:p>
            <a:fld id="{325F4722-A292-44AD-8E8B-E111886095E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3836F2-2C4A-44DB-9246-29162C453688}"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E6F9B-7548-4148-9379-468B90B4F2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836F2-2C4A-44DB-9246-29162C453688}"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E6F9B-7548-4148-9379-468B90B4F2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836F2-2C4A-44DB-9246-29162C453688}"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E6F9B-7548-4148-9379-468B90B4F2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836F2-2C4A-44DB-9246-29162C453688}"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E6F9B-7548-4148-9379-468B90B4F2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3836F2-2C4A-44DB-9246-29162C453688}"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E6F9B-7548-4148-9379-468B90B4F2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3836F2-2C4A-44DB-9246-29162C453688}" type="datetimeFigureOut">
              <a:rPr lang="en-US" smtClean="0"/>
              <a:pPr/>
              <a:t>7/27/2011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E6F9B-7548-4148-9379-468B90B4F2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3836F2-2C4A-44DB-9246-29162C453688}" type="datetimeFigureOut">
              <a:rPr lang="en-US" smtClean="0"/>
              <a:pPr/>
              <a:t>7/27/2011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7E6F9B-7548-4148-9379-468B90B4F2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3836F2-2C4A-44DB-9246-29162C453688}" type="datetimeFigureOut">
              <a:rPr lang="en-US" smtClean="0"/>
              <a:pPr/>
              <a:t>7/27/2011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7E6F9B-7548-4148-9379-468B90B4F2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836F2-2C4A-44DB-9246-29162C453688}" type="datetimeFigureOut">
              <a:rPr lang="en-US" smtClean="0"/>
              <a:pPr/>
              <a:t>7/27/2011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7E6F9B-7548-4148-9379-468B90B4F2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836F2-2C4A-44DB-9246-29162C453688}" type="datetimeFigureOut">
              <a:rPr lang="en-US" smtClean="0"/>
              <a:pPr/>
              <a:t>7/27/2011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E6F9B-7548-4148-9379-468B90B4F2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836F2-2C4A-44DB-9246-29162C453688}" type="datetimeFigureOut">
              <a:rPr lang="en-US" smtClean="0"/>
              <a:pPr/>
              <a:t>7/27/2011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E6F9B-7548-4148-9379-468B90B4F2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5000"/>
            <a:lum/>
          </a:blip>
          <a:srcRect/>
          <a:stretch>
            <a:fillRect l="-25000" t="-25000" r="-25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836F2-2C4A-44DB-9246-29162C453688}" type="datetimeFigureOut">
              <a:rPr lang="en-US" smtClean="0"/>
              <a:pPr/>
              <a:t>7/27/2011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E6F9B-7548-4148-9379-468B90B4F2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usanpn.org/_files/meetings/USIALE_phenology_workshop.pdf" TargetMode="Externa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www.fao.org/docrep/003/T0446E/T0446E04.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eiswaves.com/cappelluti/docs/anims/leiceste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2057400"/>
            <a:ext cx="6400800" cy="1752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800" b="0" i="0" u="none" strike="noStrike" kern="1200" cap="none" spc="0" normalizeH="0" baseline="0" noProof="0" dirty="0" smtClean="0">
                <a:ln>
                  <a:noFill/>
                </a:ln>
                <a:solidFill>
                  <a:schemeClr val="tx1"/>
                </a:solidFill>
                <a:effectLst/>
                <a:uLnTx/>
                <a:uFillTx/>
                <a:latin typeface="+mn-lt"/>
                <a:ea typeface="+mn-ea"/>
                <a:cs typeface="+mn-cs"/>
              </a:rPr>
              <a:t>Climate Change and </a:t>
            </a:r>
            <a:r>
              <a:rPr kumimoji="0" lang="en-US" sz="4800" b="0" i="0" u="none" strike="noStrike" kern="1200" cap="none" spc="0" normalizeH="0" baseline="0" noProof="0" dirty="0" smtClean="0">
                <a:ln>
                  <a:noFill/>
                </a:ln>
                <a:solidFill>
                  <a:schemeClr val="tx1"/>
                </a:solidFill>
                <a:effectLst/>
                <a:uLnTx/>
                <a:uFillTx/>
                <a:latin typeface="+mn-lt"/>
                <a:ea typeface="+mn-ea"/>
                <a:cs typeface="+mn-cs"/>
              </a:rPr>
              <a:t>Vegetation</a:t>
            </a:r>
            <a:r>
              <a:rPr lang="en-US" sz="4800" dirty="0" smtClean="0"/>
              <a:t> </a:t>
            </a:r>
            <a:r>
              <a:rPr lang="en-US" sz="4800" dirty="0" smtClean="0"/>
              <a:t>Phenology</a:t>
            </a:r>
            <a:endParaRPr kumimoji="0" lang="en-US" sz="48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2" cstate="print"/>
          <a:srcRect/>
          <a:stretch>
            <a:fillRect/>
          </a:stretch>
        </p:blipFill>
        <p:spPr bwMode="auto">
          <a:xfrm>
            <a:off x="990600" y="4876800"/>
            <a:ext cx="1619250" cy="13716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7391400" y="3886200"/>
            <a:ext cx="1126787" cy="2647950"/>
          </a:xfrm>
          <a:prstGeom prst="rect">
            <a:avLst/>
          </a:prstGeom>
          <a:noFill/>
          <a:ln w="9525">
            <a:noFill/>
            <a:miter lim="800000"/>
            <a:headEnd/>
            <a:tailEnd/>
          </a:ln>
        </p:spPr>
      </p:pic>
      <p:pic>
        <p:nvPicPr>
          <p:cNvPr id="7" name="Picture 3" descr="Fig5a_new"/>
          <p:cNvPicPr>
            <a:picLocks noChangeAspect="1" noChangeArrowheads="1"/>
          </p:cNvPicPr>
          <p:nvPr/>
        </p:nvPicPr>
        <p:blipFill>
          <a:blip r:embed="rId4" cstate="print"/>
          <a:srcRect/>
          <a:stretch>
            <a:fillRect/>
          </a:stretch>
        </p:blipFill>
        <p:spPr bwMode="auto">
          <a:xfrm>
            <a:off x="2743200" y="3810000"/>
            <a:ext cx="4038600" cy="2891768"/>
          </a:xfrm>
          <a:prstGeom prst="rect">
            <a:avLst/>
          </a:prstGeom>
          <a:noFill/>
          <a:ln w="9525">
            <a:noFill/>
            <a:miter lim="800000"/>
            <a:headEnd/>
            <a:tailEnd/>
          </a:ln>
        </p:spPr>
      </p:pic>
      <p:pic>
        <p:nvPicPr>
          <p:cNvPr id="9" name="Picture 9" descr="4 seasons UWGB Cofrin Arboretum"/>
          <p:cNvPicPr>
            <a:picLocks noChangeAspect="1" noChangeArrowheads="1"/>
          </p:cNvPicPr>
          <p:nvPr/>
        </p:nvPicPr>
        <p:blipFill>
          <a:blip r:embed="rId5" cstate="print"/>
          <a:srcRect/>
          <a:stretch>
            <a:fillRect/>
          </a:stretch>
        </p:blipFill>
        <p:spPr bwMode="auto">
          <a:xfrm>
            <a:off x="1466850" y="457200"/>
            <a:ext cx="6762750" cy="1133475"/>
          </a:xfrm>
          <a:prstGeom prst="rect">
            <a:avLst/>
          </a:prstGeom>
          <a:noFill/>
          <a:ln w="9525">
            <a:noFill/>
            <a:miter lim="800000"/>
            <a:headEnd/>
            <a:tailEnd/>
          </a:ln>
        </p:spPr>
      </p:pic>
      <p:pic>
        <p:nvPicPr>
          <p:cNvPr id="173057" name="Picture 1" descr="LOGO_Mission"/>
          <p:cNvPicPr>
            <a:picLocks noChangeAspect="1" noChangeArrowheads="1"/>
          </p:cNvPicPr>
          <p:nvPr/>
        </p:nvPicPr>
        <p:blipFill>
          <a:blip r:embed="rId6" cstate="print"/>
          <a:srcRect/>
          <a:stretch>
            <a:fillRect/>
          </a:stretch>
        </p:blipFill>
        <p:spPr bwMode="auto">
          <a:xfrm>
            <a:off x="0" y="0"/>
            <a:ext cx="1438275" cy="838200"/>
          </a:xfrm>
          <a:prstGeom prst="rect">
            <a:avLst/>
          </a:prstGeom>
          <a:noFill/>
          <a:ln w="9525">
            <a:noFill/>
            <a:miter lim="800000"/>
            <a:headEnd/>
            <a:tailEnd/>
          </a:ln>
        </p:spPr>
      </p:pic>
      <p:pic>
        <p:nvPicPr>
          <p:cNvPr id="173058" name="Picture 2" descr="nsf1"/>
          <p:cNvPicPr>
            <a:picLocks noChangeAspect="1" noChangeArrowheads="1"/>
          </p:cNvPicPr>
          <p:nvPr/>
        </p:nvPicPr>
        <p:blipFill>
          <a:blip r:embed="rId7" cstate="print"/>
          <a:srcRect/>
          <a:stretch>
            <a:fillRect/>
          </a:stretch>
        </p:blipFill>
        <p:spPr bwMode="auto">
          <a:xfrm>
            <a:off x="8229600" y="0"/>
            <a:ext cx="914400" cy="91440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ll.png"/>
          <p:cNvPicPr>
            <a:picLocks noChangeAspect="1"/>
          </p:cNvPicPr>
          <p:nvPr/>
        </p:nvPicPr>
        <p:blipFill>
          <a:blip r:embed="rId3" cstate="print"/>
          <a:stretch>
            <a:fillRect/>
          </a:stretch>
        </p:blipFill>
        <p:spPr>
          <a:xfrm>
            <a:off x="1064362" y="900660"/>
            <a:ext cx="6936638" cy="4738140"/>
          </a:xfrm>
          <a:prstGeom prst="rect">
            <a:avLst/>
          </a:prstGeom>
        </p:spPr>
      </p:pic>
      <p:sp>
        <p:nvSpPr>
          <p:cNvPr id="4" name="TextBox 3"/>
          <p:cNvSpPr txBox="1"/>
          <p:nvPr/>
        </p:nvSpPr>
        <p:spPr>
          <a:xfrm>
            <a:off x="6858000" y="5635823"/>
            <a:ext cx="2971800" cy="307777"/>
          </a:xfrm>
          <a:prstGeom prst="rect">
            <a:avLst/>
          </a:prstGeom>
          <a:noFill/>
        </p:spPr>
        <p:txBody>
          <a:bodyPr wrap="square" rtlCol="0">
            <a:spAutoFit/>
          </a:bodyPr>
          <a:lstStyle/>
          <a:p>
            <a:r>
              <a:rPr lang="en-US" sz="1400" dirty="0" smtClean="0"/>
              <a:t>Sandra Wilmot Tom Simmons</a:t>
            </a:r>
            <a:endParaRPr lang="en-US" sz="1400" dirty="0"/>
          </a:p>
        </p:txBody>
      </p:sp>
      <p:pic>
        <p:nvPicPr>
          <p:cNvPr id="5" name="Picture 4" descr="VMC.JPG"/>
          <p:cNvPicPr>
            <a:picLocks noChangeAspect="1"/>
          </p:cNvPicPr>
          <p:nvPr/>
        </p:nvPicPr>
        <p:blipFill>
          <a:blip r:embed="rId4" cstate="print"/>
          <a:stretch>
            <a:fillRect/>
          </a:stretch>
        </p:blipFill>
        <p:spPr>
          <a:xfrm>
            <a:off x="6943204" y="5943600"/>
            <a:ext cx="2057921" cy="783291"/>
          </a:xfrm>
          <a:prstGeom prst="rect">
            <a:avLst/>
          </a:prstGeom>
        </p:spPr>
      </p:pic>
      <p:sp>
        <p:nvSpPr>
          <p:cNvPr id="8" name="TextBox 7"/>
          <p:cNvSpPr txBox="1"/>
          <p:nvPr/>
        </p:nvSpPr>
        <p:spPr>
          <a:xfrm>
            <a:off x="2438400" y="152400"/>
            <a:ext cx="5410200" cy="461665"/>
          </a:xfrm>
          <a:prstGeom prst="rect">
            <a:avLst/>
          </a:prstGeom>
          <a:noFill/>
        </p:spPr>
        <p:txBody>
          <a:bodyPr wrap="square" rtlCol="0">
            <a:spAutoFit/>
          </a:bodyPr>
          <a:lstStyle/>
          <a:p>
            <a:r>
              <a:rPr lang="en-US" sz="2400" dirty="0" smtClean="0"/>
              <a:t>Timing of sugar maple leaf drop</a:t>
            </a:r>
          </a:p>
        </p:txBody>
      </p:sp>
      <p:sp>
        <p:nvSpPr>
          <p:cNvPr id="9" name="TextBox 8"/>
          <p:cNvSpPr txBox="1"/>
          <p:nvPr/>
        </p:nvSpPr>
        <p:spPr>
          <a:xfrm>
            <a:off x="2362200" y="457200"/>
            <a:ext cx="5943600" cy="400110"/>
          </a:xfrm>
          <a:prstGeom prst="rect">
            <a:avLst/>
          </a:prstGeom>
          <a:noFill/>
        </p:spPr>
        <p:txBody>
          <a:bodyPr wrap="square" rtlCol="0">
            <a:spAutoFit/>
          </a:bodyPr>
          <a:lstStyle/>
          <a:p>
            <a:r>
              <a:rPr lang="en-US" sz="2000" dirty="0" smtClean="0"/>
              <a:t>Monitored at Proctor Maple Research Center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Hemispherical Photography</a:t>
            </a:r>
            <a:endParaRPr lang="en-US" dirty="0"/>
          </a:p>
        </p:txBody>
      </p:sp>
      <p:pic>
        <p:nvPicPr>
          <p:cNvPr id="5" name="Picture 4" descr="DSC_0054.JPG"/>
          <p:cNvPicPr>
            <a:picLocks noChangeAspect="1"/>
          </p:cNvPicPr>
          <p:nvPr/>
        </p:nvPicPr>
        <p:blipFill>
          <a:blip r:embed="rId3" cstate="print"/>
          <a:stretch>
            <a:fillRect/>
          </a:stretch>
        </p:blipFill>
        <p:spPr>
          <a:xfrm>
            <a:off x="1600200" y="1371600"/>
            <a:ext cx="6172200" cy="4099445"/>
          </a:xfrm>
          <a:prstGeom prst="rect">
            <a:avLst/>
          </a:prstGeom>
        </p:spPr>
      </p:pic>
      <p:sp>
        <p:nvSpPr>
          <p:cNvPr id="6" name="Rectangle 5"/>
          <p:cNvSpPr/>
          <p:nvPr/>
        </p:nvSpPr>
        <p:spPr>
          <a:xfrm>
            <a:off x="762000" y="5534561"/>
            <a:ext cx="8077200" cy="1323439"/>
          </a:xfrm>
          <a:prstGeom prst="rect">
            <a:avLst/>
          </a:prstGeom>
        </p:spPr>
        <p:txBody>
          <a:bodyPr wrap="square">
            <a:spAutoFit/>
          </a:bodyPr>
          <a:lstStyle/>
          <a:p>
            <a:pPr algn="ctr"/>
            <a:r>
              <a:rPr lang="en-US" sz="4000" dirty="0" smtClean="0">
                <a:solidFill>
                  <a:srgbClr val="002060"/>
                </a:solidFill>
              </a:rPr>
              <a:t>Helps  us “see” the canopy as a satellite might see it</a:t>
            </a:r>
            <a:endParaRPr lang="en-US" sz="4000"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Hemispherical Imagery</a:t>
            </a:r>
            <a:endParaRPr lang="en-US" b="1" dirty="0">
              <a:solidFill>
                <a:srgbClr val="002060"/>
              </a:solidFill>
            </a:endParaRPr>
          </a:p>
        </p:txBody>
      </p:sp>
      <p:sp>
        <p:nvSpPr>
          <p:cNvPr id="3" name="Content Placeholder 2"/>
          <p:cNvSpPr>
            <a:spLocks noGrp="1"/>
          </p:cNvSpPr>
          <p:nvPr>
            <p:ph idx="1"/>
          </p:nvPr>
        </p:nvSpPr>
        <p:spPr>
          <a:xfrm>
            <a:off x="457200" y="1143000"/>
            <a:ext cx="8458200" cy="4525963"/>
          </a:xfrm>
        </p:spPr>
        <p:txBody>
          <a:bodyPr/>
          <a:lstStyle/>
          <a:p>
            <a:r>
              <a:rPr lang="en-US" dirty="0" smtClean="0"/>
              <a:t>Scientists spend big bucks to purchase the equipment and software necessary to link ground measurements with satellite imagery.</a:t>
            </a:r>
          </a:p>
          <a:p>
            <a:r>
              <a:rPr lang="en-US" dirty="0" smtClean="0"/>
              <a:t>Calculate canopy closure, transparency, leaf area index, vegetation indices, gap fraction, etc.</a:t>
            </a:r>
          </a:p>
        </p:txBody>
      </p:sp>
      <p:pic>
        <p:nvPicPr>
          <p:cNvPr id="87042" name="Picture 2"/>
          <p:cNvPicPr>
            <a:picLocks noChangeAspect="1" noChangeArrowheads="1"/>
          </p:cNvPicPr>
          <p:nvPr/>
        </p:nvPicPr>
        <p:blipFill>
          <a:blip r:embed="rId2" cstate="print"/>
          <a:srcRect/>
          <a:stretch>
            <a:fillRect/>
          </a:stretch>
        </p:blipFill>
        <p:spPr bwMode="auto">
          <a:xfrm>
            <a:off x="762000" y="3962400"/>
            <a:ext cx="2124075" cy="2152650"/>
          </a:xfrm>
          <a:prstGeom prst="rect">
            <a:avLst/>
          </a:prstGeom>
          <a:noFill/>
          <a:ln w="9525">
            <a:noFill/>
            <a:miter lim="800000"/>
            <a:headEnd/>
            <a:tailEnd/>
          </a:ln>
        </p:spPr>
      </p:pic>
      <p:pic>
        <p:nvPicPr>
          <p:cNvPr id="87043" name="Picture 3"/>
          <p:cNvPicPr>
            <a:picLocks noChangeAspect="1" noChangeArrowheads="1"/>
          </p:cNvPicPr>
          <p:nvPr/>
        </p:nvPicPr>
        <p:blipFill>
          <a:blip r:embed="rId3" cstate="print"/>
          <a:srcRect/>
          <a:stretch>
            <a:fillRect/>
          </a:stretch>
        </p:blipFill>
        <p:spPr bwMode="auto">
          <a:xfrm>
            <a:off x="3276600" y="4267200"/>
            <a:ext cx="2628900" cy="1743075"/>
          </a:xfrm>
          <a:prstGeom prst="rect">
            <a:avLst/>
          </a:prstGeom>
          <a:noFill/>
          <a:ln w="9525">
            <a:noFill/>
            <a:miter lim="800000"/>
            <a:headEnd/>
            <a:tailEnd/>
          </a:ln>
        </p:spPr>
      </p:pic>
      <p:pic>
        <p:nvPicPr>
          <p:cNvPr id="87044" name="Picture 4"/>
          <p:cNvPicPr>
            <a:picLocks noChangeAspect="1" noChangeArrowheads="1"/>
          </p:cNvPicPr>
          <p:nvPr/>
        </p:nvPicPr>
        <p:blipFill>
          <a:blip r:embed="rId4" cstate="print"/>
          <a:srcRect/>
          <a:stretch>
            <a:fillRect/>
          </a:stretch>
        </p:blipFill>
        <p:spPr bwMode="auto">
          <a:xfrm>
            <a:off x="6324600" y="3962400"/>
            <a:ext cx="1610264" cy="2133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0"/>
            <a:ext cx="8229600" cy="1143000"/>
          </a:xfrm>
        </p:spPr>
        <p:txBody>
          <a:bodyPr/>
          <a:lstStyle/>
          <a:p>
            <a:r>
              <a:rPr lang="en-US" dirty="0" smtClean="0"/>
              <a:t>Measuring Phenology</a:t>
            </a:r>
            <a:endParaRPr lang="en-US" dirty="0"/>
          </a:p>
        </p:txBody>
      </p:sp>
      <p:pic>
        <p:nvPicPr>
          <p:cNvPr id="5" name="Picture 4" descr="remote sensing.jpg"/>
          <p:cNvPicPr>
            <a:picLocks noChangeAspect="1"/>
          </p:cNvPicPr>
          <p:nvPr/>
        </p:nvPicPr>
        <p:blipFill>
          <a:blip r:embed="rId3" cstate="print"/>
          <a:stretch>
            <a:fillRect/>
          </a:stretch>
        </p:blipFill>
        <p:spPr>
          <a:xfrm>
            <a:off x="381000" y="2506337"/>
            <a:ext cx="3561881" cy="2903863"/>
          </a:xfrm>
          <a:prstGeom prst="rect">
            <a:avLst/>
          </a:prstGeom>
        </p:spPr>
      </p:pic>
      <p:sp>
        <p:nvSpPr>
          <p:cNvPr id="8" name="TextBox 7"/>
          <p:cNvSpPr txBox="1"/>
          <p:nvPr/>
        </p:nvSpPr>
        <p:spPr>
          <a:xfrm>
            <a:off x="304800" y="1828800"/>
            <a:ext cx="8839200" cy="584775"/>
          </a:xfrm>
          <a:prstGeom prst="rect">
            <a:avLst/>
          </a:prstGeom>
          <a:noFill/>
        </p:spPr>
        <p:txBody>
          <a:bodyPr wrap="square" rtlCol="0">
            <a:spAutoFit/>
          </a:bodyPr>
          <a:lstStyle/>
          <a:p>
            <a:r>
              <a:rPr lang="en-US" sz="3200" b="1" dirty="0" smtClean="0"/>
              <a:t>Satellite Remote Sensing</a:t>
            </a:r>
            <a:endParaRPr lang="en-US" sz="3200" b="1" dirty="0"/>
          </a:p>
        </p:txBody>
      </p:sp>
      <p:pic>
        <p:nvPicPr>
          <p:cNvPr id="189444" name="Picture 4"/>
          <p:cNvPicPr>
            <a:picLocks noChangeAspect="1" noChangeArrowheads="1"/>
          </p:cNvPicPr>
          <p:nvPr/>
        </p:nvPicPr>
        <p:blipFill>
          <a:blip r:embed="rId4" cstate="print"/>
          <a:srcRect/>
          <a:stretch>
            <a:fillRect/>
          </a:stretch>
        </p:blipFill>
        <p:spPr bwMode="auto">
          <a:xfrm>
            <a:off x="4191000" y="2438400"/>
            <a:ext cx="4900612" cy="3085571"/>
          </a:xfrm>
          <a:prstGeom prst="rect">
            <a:avLst/>
          </a:prstGeom>
          <a:noFill/>
          <a:ln w="9525">
            <a:noFill/>
            <a:miter lim="800000"/>
            <a:headEnd/>
            <a:tailEnd/>
          </a:ln>
        </p:spPr>
      </p:pic>
      <p:sp>
        <p:nvSpPr>
          <p:cNvPr id="9" name="Rectangle 8"/>
          <p:cNvSpPr/>
          <p:nvPr/>
        </p:nvSpPr>
        <p:spPr>
          <a:xfrm>
            <a:off x="4343400" y="5505271"/>
            <a:ext cx="4572000" cy="1200329"/>
          </a:xfrm>
          <a:prstGeom prst="rect">
            <a:avLst/>
          </a:prstGeom>
        </p:spPr>
        <p:txBody>
          <a:bodyPr>
            <a:spAutoFit/>
          </a:bodyPr>
          <a:lstStyle/>
          <a:p>
            <a:r>
              <a:rPr lang="en-US" b="1" i="1" dirty="0" smtClean="0"/>
              <a:t>Land surface </a:t>
            </a:r>
            <a:r>
              <a:rPr lang="en-US" b="1" i="1" dirty="0" err="1" smtClean="0"/>
              <a:t>phenologies</a:t>
            </a:r>
            <a:r>
              <a:rPr lang="en-US" b="1" i="1" dirty="0" smtClean="0"/>
              <a:t> in 2000 revealed by three AVHRR biweekly composites.”             </a:t>
            </a:r>
            <a:r>
              <a:rPr lang="en-US" b="1" i="1" dirty="0" smtClean="0">
                <a:hlinkClick r:id="rId5"/>
              </a:rPr>
              <a:t>From USA National Phenology Network (USANPN)</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normAutofit fontScale="90000"/>
          </a:bodyPr>
          <a:lstStyle/>
          <a:p>
            <a:r>
              <a:rPr lang="en-US" dirty="0" smtClean="0"/>
              <a:t>How do you see phenology from space?</a:t>
            </a:r>
            <a:endParaRPr lang="en-US" dirty="0"/>
          </a:p>
        </p:txBody>
      </p:sp>
      <p:pic>
        <p:nvPicPr>
          <p:cNvPr id="4" name="Content Placeholder 3" descr="spectralresponsecurve.gif"/>
          <p:cNvPicPr>
            <a:picLocks noGrp="1" noChangeAspect="1"/>
          </p:cNvPicPr>
          <p:nvPr>
            <p:ph idx="1"/>
          </p:nvPr>
        </p:nvPicPr>
        <p:blipFill>
          <a:blip r:embed="rId3" cstate="print"/>
          <a:stretch>
            <a:fillRect/>
          </a:stretch>
        </p:blipFill>
        <p:spPr>
          <a:xfrm>
            <a:off x="1676400" y="762001"/>
            <a:ext cx="6029010" cy="3657599"/>
          </a:xfrm>
          <a:ln>
            <a:noFill/>
          </a:ln>
        </p:spPr>
      </p:pic>
      <p:sp>
        <p:nvSpPr>
          <p:cNvPr id="5" name="TextBox 4"/>
          <p:cNvSpPr txBox="1"/>
          <p:nvPr/>
        </p:nvSpPr>
        <p:spPr>
          <a:xfrm>
            <a:off x="5486400" y="6553200"/>
            <a:ext cx="4343400" cy="276999"/>
          </a:xfrm>
          <a:prstGeom prst="rect">
            <a:avLst/>
          </a:prstGeom>
          <a:noFill/>
        </p:spPr>
        <p:txBody>
          <a:bodyPr wrap="square" rtlCol="0">
            <a:spAutoFit/>
          </a:bodyPr>
          <a:lstStyle/>
          <a:p>
            <a:r>
              <a:rPr lang="en-US" sz="1200" dirty="0" smtClean="0">
                <a:hlinkClick r:id="rId4"/>
              </a:rPr>
              <a:t>http://www.fao.org/docrep/003/T0446E/T0446E04.htm</a:t>
            </a:r>
            <a:endParaRPr lang="en-US" sz="1200" dirty="0"/>
          </a:p>
        </p:txBody>
      </p:sp>
      <p:sp>
        <p:nvSpPr>
          <p:cNvPr id="8" name="Freeform 7"/>
          <p:cNvSpPr/>
          <p:nvPr/>
        </p:nvSpPr>
        <p:spPr>
          <a:xfrm>
            <a:off x="2133600" y="2057400"/>
            <a:ext cx="5562600" cy="1929288"/>
          </a:xfrm>
          <a:custGeom>
            <a:avLst/>
            <a:gdLst>
              <a:gd name="connsiteX0" fmla="*/ 66101 w 7701612"/>
              <a:gd name="connsiteY0" fmla="*/ 2138854 h 2612579"/>
              <a:gd name="connsiteX1" fmla="*/ 66101 w 7701612"/>
              <a:gd name="connsiteY1" fmla="*/ 2138854 h 2612579"/>
              <a:gd name="connsiteX2" fmla="*/ 99152 w 7701612"/>
              <a:gd name="connsiteY2" fmla="*/ 2050719 h 2612579"/>
              <a:gd name="connsiteX3" fmla="*/ 121185 w 7701612"/>
              <a:gd name="connsiteY3" fmla="*/ 2017668 h 2612579"/>
              <a:gd name="connsiteX4" fmla="*/ 132202 w 7701612"/>
              <a:gd name="connsiteY4" fmla="*/ 1984617 h 2612579"/>
              <a:gd name="connsiteX5" fmla="*/ 209320 w 7701612"/>
              <a:gd name="connsiteY5" fmla="*/ 1962584 h 2612579"/>
              <a:gd name="connsiteX6" fmla="*/ 220337 w 7701612"/>
              <a:gd name="connsiteY6" fmla="*/ 1929533 h 2612579"/>
              <a:gd name="connsiteX7" fmla="*/ 242371 w 7701612"/>
              <a:gd name="connsiteY7" fmla="*/ 1907499 h 2612579"/>
              <a:gd name="connsiteX8" fmla="*/ 352540 w 7701612"/>
              <a:gd name="connsiteY8" fmla="*/ 1896483 h 2612579"/>
              <a:gd name="connsiteX9" fmla="*/ 418641 w 7701612"/>
              <a:gd name="connsiteY9" fmla="*/ 1874449 h 2612579"/>
              <a:gd name="connsiteX10" fmla="*/ 462708 w 7701612"/>
              <a:gd name="connsiteY10" fmla="*/ 1863432 h 2612579"/>
              <a:gd name="connsiteX11" fmla="*/ 495759 w 7701612"/>
              <a:gd name="connsiteY11" fmla="*/ 1830381 h 2612579"/>
              <a:gd name="connsiteX12" fmla="*/ 672029 w 7701612"/>
              <a:gd name="connsiteY12" fmla="*/ 1852415 h 2612579"/>
              <a:gd name="connsiteX13" fmla="*/ 705079 w 7701612"/>
              <a:gd name="connsiteY13" fmla="*/ 1874449 h 2612579"/>
              <a:gd name="connsiteX14" fmla="*/ 771181 w 7701612"/>
              <a:gd name="connsiteY14" fmla="*/ 1896483 h 2612579"/>
              <a:gd name="connsiteX15" fmla="*/ 793214 w 7701612"/>
              <a:gd name="connsiteY15" fmla="*/ 1863432 h 2612579"/>
              <a:gd name="connsiteX16" fmla="*/ 804231 w 7701612"/>
              <a:gd name="connsiteY16" fmla="*/ 1830381 h 2612579"/>
              <a:gd name="connsiteX17" fmla="*/ 815248 w 7701612"/>
              <a:gd name="connsiteY17" fmla="*/ 1610044 h 2612579"/>
              <a:gd name="connsiteX18" fmla="*/ 826265 w 7701612"/>
              <a:gd name="connsiteY18" fmla="*/ 1565977 h 2612579"/>
              <a:gd name="connsiteX19" fmla="*/ 837282 w 7701612"/>
              <a:gd name="connsiteY19" fmla="*/ 1455808 h 2612579"/>
              <a:gd name="connsiteX20" fmla="*/ 848299 w 7701612"/>
              <a:gd name="connsiteY20" fmla="*/ 1400724 h 2612579"/>
              <a:gd name="connsiteX21" fmla="*/ 870332 w 7701612"/>
              <a:gd name="connsiteY21" fmla="*/ 1235471 h 2612579"/>
              <a:gd name="connsiteX22" fmla="*/ 892366 w 7701612"/>
              <a:gd name="connsiteY22" fmla="*/ 1114285 h 2612579"/>
              <a:gd name="connsiteX23" fmla="*/ 903383 w 7701612"/>
              <a:gd name="connsiteY23" fmla="*/ 1048184 h 2612579"/>
              <a:gd name="connsiteX24" fmla="*/ 925417 w 7701612"/>
              <a:gd name="connsiteY24" fmla="*/ 960049 h 2612579"/>
              <a:gd name="connsiteX25" fmla="*/ 936434 w 7701612"/>
              <a:gd name="connsiteY25" fmla="*/ 860897 h 2612579"/>
              <a:gd name="connsiteX26" fmla="*/ 947450 w 7701612"/>
              <a:gd name="connsiteY26" fmla="*/ 816830 h 2612579"/>
              <a:gd name="connsiteX27" fmla="*/ 969484 w 7701612"/>
              <a:gd name="connsiteY27" fmla="*/ 651577 h 2612579"/>
              <a:gd name="connsiteX28" fmla="*/ 991518 w 7701612"/>
              <a:gd name="connsiteY28" fmla="*/ 431239 h 2612579"/>
              <a:gd name="connsiteX29" fmla="*/ 1024568 w 7701612"/>
              <a:gd name="connsiteY29" fmla="*/ 254969 h 2612579"/>
              <a:gd name="connsiteX30" fmla="*/ 1090670 w 7701612"/>
              <a:gd name="connsiteY30" fmla="*/ 144801 h 2612579"/>
              <a:gd name="connsiteX31" fmla="*/ 1145754 w 7701612"/>
              <a:gd name="connsiteY31" fmla="*/ 89716 h 2612579"/>
              <a:gd name="connsiteX32" fmla="*/ 1211855 w 7701612"/>
              <a:gd name="connsiteY32" fmla="*/ 45649 h 2612579"/>
              <a:gd name="connsiteX33" fmla="*/ 1288973 w 7701612"/>
              <a:gd name="connsiteY33" fmla="*/ 12598 h 2612579"/>
              <a:gd name="connsiteX34" fmla="*/ 1773715 w 7701612"/>
              <a:gd name="connsiteY34" fmla="*/ 12598 h 2612579"/>
              <a:gd name="connsiteX35" fmla="*/ 1828800 w 7701612"/>
              <a:gd name="connsiteY35" fmla="*/ 1581 h 2612579"/>
              <a:gd name="connsiteX36" fmla="*/ 2335576 w 7701612"/>
              <a:gd name="connsiteY36" fmla="*/ 23615 h 2612579"/>
              <a:gd name="connsiteX37" fmla="*/ 2489812 w 7701612"/>
              <a:gd name="connsiteY37" fmla="*/ 34632 h 2612579"/>
              <a:gd name="connsiteX38" fmla="*/ 2577947 w 7701612"/>
              <a:gd name="connsiteY38" fmla="*/ 45649 h 2612579"/>
              <a:gd name="connsiteX39" fmla="*/ 2721166 w 7701612"/>
              <a:gd name="connsiteY39" fmla="*/ 56666 h 2612579"/>
              <a:gd name="connsiteX40" fmla="*/ 2787267 w 7701612"/>
              <a:gd name="connsiteY40" fmla="*/ 67683 h 2612579"/>
              <a:gd name="connsiteX41" fmla="*/ 2886419 w 7701612"/>
              <a:gd name="connsiteY41" fmla="*/ 78699 h 2612579"/>
              <a:gd name="connsiteX42" fmla="*/ 3040655 w 7701612"/>
              <a:gd name="connsiteY42" fmla="*/ 100733 h 2612579"/>
              <a:gd name="connsiteX43" fmla="*/ 3084723 w 7701612"/>
              <a:gd name="connsiteY43" fmla="*/ 111750 h 2612579"/>
              <a:gd name="connsiteX44" fmla="*/ 3172858 w 7701612"/>
              <a:gd name="connsiteY44" fmla="*/ 166834 h 2612579"/>
              <a:gd name="connsiteX45" fmla="*/ 3249976 w 7701612"/>
              <a:gd name="connsiteY45" fmla="*/ 221919 h 2612579"/>
              <a:gd name="connsiteX46" fmla="*/ 3283026 w 7701612"/>
              <a:gd name="connsiteY46" fmla="*/ 232936 h 2612579"/>
              <a:gd name="connsiteX47" fmla="*/ 3360144 w 7701612"/>
              <a:gd name="connsiteY47" fmla="*/ 299037 h 2612579"/>
              <a:gd name="connsiteX48" fmla="*/ 3393195 w 7701612"/>
              <a:gd name="connsiteY48" fmla="*/ 332087 h 2612579"/>
              <a:gd name="connsiteX49" fmla="*/ 3426246 w 7701612"/>
              <a:gd name="connsiteY49" fmla="*/ 354121 h 2612579"/>
              <a:gd name="connsiteX50" fmla="*/ 3503364 w 7701612"/>
              <a:gd name="connsiteY50" fmla="*/ 453273 h 2612579"/>
              <a:gd name="connsiteX51" fmla="*/ 3547431 w 7701612"/>
              <a:gd name="connsiteY51" fmla="*/ 552425 h 2612579"/>
              <a:gd name="connsiteX52" fmla="*/ 3569465 w 7701612"/>
              <a:gd name="connsiteY52" fmla="*/ 629543 h 2612579"/>
              <a:gd name="connsiteX53" fmla="*/ 3591499 w 7701612"/>
              <a:gd name="connsiteY53" fmla="*/ 684627 h 2612579"/>
              <a:gd name="connsiteX54" fmla="*/ 3602515 w 7701612"/>
              <a:gd name="connsiteY54" fmla="*/ 728695 h 2612579"/>
              <a:gd name="connsiteX55" fmla="*/ 3613532 w 7701612"/>
              <a:gd name="connsiteY55" fmla="*/ 761745 h 2612579"/>
              <a:gd name="connsiteX56" fmla="*/ 3646583 w 7701612"/>
              <a:gd name="connsiteY56" fmla="*/ 904964 h 2612579"/>
              <a:gd name="connsiteX57" fmla="*/ 3679634 w 7701612"/>
              <a:gd name="connsiteY57" fmla="*/ 1015133 h 2612579"/>
              <a:gd name="connsiteX58" fmla="*/ 3690650 w 7701612"/>
              <a:gd name="connsiteY58" fmla="*/ 1048184 h 2612579"/>
              <a:gd name="connsiteX59" fmla="*/ 3756752 w 7701612"/>
              <a:gd name="connsiteY59" fmla="*/ 1004116 h 2612579"/>
              <a:gd name="connsiteX60" fmla="*/ 3822853 w 7701612"/>
              <a:gd name="connsiteY60" fmla="*/ 960049 h 2612579"/>
              <a:gd name="connsiteX61" fmla="*/ 3877937 w 7701612"/>
              <a:gd name="connsiteY61" fmla="*/ 926998 h 2612579"/>
              <a:gd name="connsiteX62" fmla="*/ 3955055 w 7701612"/>
              <a:gd name="connsiteY62" fmla="*/ 871914 h 2612579"/>
              <a:gd name="connsiteX63" fmla="*/ 3999123 w 7701612"/>
              <a:gd name="connsiteY63" fmla="*/ 838863 h 2612579"/>
              <a:gd name="connsiteX64" fmla="*/ 4065224 w 7701612"/>
              <a:gd name="connsiteY64" fmla="*/ 816830 h 2612579"/>
              <a:gd name="connsiteX65" fmla="*/ 4098274 w 7701612"/>
              <a:gd name="connsiteY65" fmla="*/ 805813 h 2612579"/>
              <a:gd name="connsiteX66" fmla="*/ 4164376 w 7701612"/>
              <a:gd name="connsiteY66" fmla="*/ 761745 h 2612579"/>
              <a:gd name="connsiteX67" fmla="*/ 4197426 w 7701612"/>
              <a:gd name="connsiteY67" fmla="*/ 739711 h 2612579"/>
              <a:gd name="connsiteX68" fmla="*/ 4274544 w 7701612"/>
              <a:gd name="connsiteY68" fmla="*/ 706661 h 2612579"/>
              <a:gd name="connsiteX69" fmla="*/ 4428781 w 7701612"/>
              <a:gd name="connsiteY69" fmla="*/ 717678 h 2612579"/>
              <a:gd name="connsiteX70" fmla="*/ 4461831 w 7701612"/>
              <a:gd name="connsiteY70" fmla="*/ 728695 h 2612579"/>
              <a:gd name="connsiteX71" fmla="*/ 4527932 w 7701612"/>
              <a:gd name="connsiteY71" fmla="*/ 739711 h 2612579"/>
              <a:gd name="connsiteX72" fmla="*/ 4627084 w 7701612"/>
              <a:gd name="connsiteY72" fmla="*/ 772762 h 2612579"/>
              <a:gd name="connsiteX73" fmla="*/ 4660135 w 7701612"/>
              <a:gd name="connsiteY73" fmla="*/ 783779 h 2612579"/>
              <a:gd name="connsiteX74" fmla="*/ 4748270 w 7701612"/>
              <a:gd name="connsiteY74" fmla="*/ 827846 h 2612579"/>
              <a:gd name="connsiteX75" fmla="*/ 4814371 w 7701612"/>
              <a:gd name="connsiteY75" fmla="*/ 849880 h 2612579"/>
              <a:gd name="connsiteX76" fmla="*/ 4891489 w 7701612"/>
              <a:gd name="connsiteY76" fmla="*/ 882931 h 2612579"/>
              <a:gd name="connsiteX77" fmla="*/ 4935556 w 7701612"/>
              <a:gd name="connsiteY77" fmla="*/ 915981 h 2612579"/>
              <a:gd name="connsiteX78" fmla="*/ 5001658 w 7701612"/>
              <a:gd name="connsiteY78" fmla="*/ 960049 h 2612579"/>
              <a:gd name="connsiteX79" fmla="*/ 5056742 w 7701612"/>
              <a:gd name="connsiteY79" fmla="*/ 1026150 h 2612579"/>
              <a:gd name="connsiteX80" fmla="*/ 5100809 w 7701612"/>
              <a:gd name="connsiteY80" fmla="*/ 1070217 h 2612579"/>
              <a:gd name="connsiteX81" fmla="*/ 5155894 w 7701612"/>
              <a:gd name="connsiteY81" fmla="*/ 1169369 h 2612579"/>
              <a:gd name="connsiteX82" fmla="*/ 5199961 w 7701612"/>
              <a:gd name="connsiteY82" fmla="*/ 1235471 h 2612579"/>
              <a:gd name="connsiteX83" fmla="*/ 5221995 w 7701612"/>
              <a:gd name="connsiteY83" fmla="*/ 1279538 h 2612579"/>
              <a:gd name="connsiteX84" fmla="*/ 5233012 w 7701612"/>
              <a:gd name="connsiteY84" fmla="*/ 1312589 h 2612579"/>
              <a:gd name="connsiteX85" fmla="*/ 5255046 w 7701612"/>
              <a:gd name="connsiteY85" fmla="*/ 1345639 h 2612579"/>
              <a:gd name="connsiteX86" fmla="*/ 5299113 w 7701612"/>
              <a:gd name="connsiteY86" fmla="*/ 1422757 h 2612579"/>
              <a:gd name="connsiteX87" fmla="*/ 5332164 w 7701612"/>
              <a:gd name="connsiteY87" fmla="*/ 1499875 h 2612579"/>
              <a:gd name="connsiteX88" fmla="*/ 5343181 w 7701612"/>
              <a:gd name="connsiteY88" fmla="*/ 1532926 h 2612579"/>
              <a:gd name="connsiteX89" fmla="*/ 5376231 w 7701612"/>
              <a:gd name="connsiteY89" fmla="*/ 1599027 h 2612579"/>
              <a:gd name="connsiteX90" fmla="*/ 5409282 w 7701612"/>
              <a:gd name="connsiteY90" fmla="*/ 1676145 h 2612579"/>
              <a:gd name="connsiteX91" fmla="*/ 5464366 w 7701612"/>
              <a:gd name="connsiteY91" fmla="*/ 1698179 h 2612579"/>
              <a:gd name="connsiteX92" fmla="*/ 5585552 w 7701612"/>
              <a:gd name="connsiteY92" fmla="*/ 1676145 h 2612579"/>
              <a:gd name="connsiteX93" fmla="*/ 5640636 w 7701612"/>
              <a:gd name="connsiteY93" fmla="*/ 1610044 h 2612579"/>
              <a:gd name="connsiteX94" fmla="*/ 5673687 w 7701612"/>
              <a:gd name="connsiteY94" fmla="*/ 1599027 h 2612579"/>
              <a:gd name="connsiteX95" fmla="*/ 5706737 w 7701612"/>
              <a:gd name="connsiteY95" fmla="*/ 1576993 h 2612579"/>
              <a:gd name="connsiteX96" fmla="*/ 5728771 w 7701612"/>
              <a:gd name="connsiteY96" fmla="*/ 1543943 h 2612579"/>
              <a:gd name="connsiteX97" fmla="*/ 5794872 w 7701612"/>
              <a:gd name="connsiteY97" fmla="*/ 1499875 h 2612579"/>
              <a:gd name="connsiteX98" fmla="*/ 5905041 w 7701612"/>
              <a:gd name="connsiteY98" fmla="*/ 1510892 h 2612579"/>
              <a:gd name="connsiteX99" fmla="*/ 5949108 w 7701612"/>
              <a:gd name="connsiteY99" fmla="*/ 1521909 h 2612579"/>
              <a:gd name="connsiteX100" fmla="*/ 6301648 w 7701612"/>
              <a:gd name="connsiteY100" fmla="*/ 1532926 h 2612579"/>
              <a:gd name="connsiteX101" fmla="*/ 6378766 w 7701612"/>
              <a:gd name="connsiteY101" fmla="*/ 1554960 h 2612579"/>
              <a:gd name="connsiteX102" fmla="*/ 6433850 w 7701612"/>
              <a:gd name="connsiteY102" fmla="*/ 1565977 h 2612579"/>
              <a:gd name="connsiteX103" fmla="*/ 6510968 w 7701612"/>
              <a:gd name="connsiteY103" fmla="*/ 1599027 h 2612579"/>
              <a:gd name="connsiteX104" fmla="*/ 6544019 w 7701612"/>
              <a:gd name="connsiteY104" fmla="*/ 1621061 h 2612579"/>
              <a:gd name="connsiteX105" fmla="*/ 6588087 w 7701612"/>
              <a:gd name="connsiteY105" fmla="*/ 1643095 h 2612579"/>
              <a:gd name="connsiteX106" fmla="*/ 6742323 w 7701612"/>
              <a:gd name="connsiteY106" fmla="*/ 1753263 h 2612579"/>
              <a:gd name="connsiteX107" fmla="*/ 6830458 w 7701612"/>
              <a:gd name="connsiteY107" fmla="*/ 1797331 h 2612579"/>
              <a:gd name="connsiteX108" fmla="*/ 6863508 w 7701612"/>
              <a:gd name="connsiteY108" fmla="*/ 1819364 h 2612579"/>
              <a:gd name="connsiteX109" fmla="*/ 6929609 w 7701612"/>
              <a:gd name="connsiteY109" fmla="*/ 1841398 h 2612579"/>
              <a:gd name="connsiteX110" fmla="*/ 7006728 w 7701612"/>
              <a:gd name="connsiteY110" fmla="*/ 1874449 h 2612579"/>
              <a:gd name="connsiteX111" fmla="*/ 7072829 w 7701612"/>
              <a:gd name="connsiteY111" fmla="*/ 1907499 h 2612579"/>
              <a:gd name="connsiteX112" fmla="*/ 7149947 w 7701612"/>
              <a:gd name="connsiteY112" fmla="*/ 1940550 h 2612579"/>
              <a:gd name="connsiteX113" fmla="*/ 7194014 w 7701612"/>
              <a:gd name="connsiteY113" fmla="*/ 1973601 h 2612579"/>
              <a:gd name="connsiteX114" fmla="*/ 7227065 w 7701612"/>
              <a:gd name="connsiteY114" fmla="*/ 1984617 h 2612579"/>
              <a:gd name="connsiteX115" fmla="*/ 7260115 w 7701612"/>
              <a:gd name="connsiteY115" fmla="*/ 2006651 h 2612579"/>
              <a:gd name="connsiteX116" fmla="*/ 7326217 w 7701612"/>
              <a:gd name="connsiteY116" fmla="*/ 2039702 h 2612579"/>
              <a:gd name="connsiteX117" fmla="*/ 7381301 w 7701612"/>
              <a:gd name="connsiteY117" fmla="*/ 2105803 h 2612579"/>
              <a:gd name="connsiteX118" fmla="*/ 7458419 w 7701612"/>
              <a:gd name="connsiteY118" fmla="*/ 2182921 h 2612579"/>
              <a:gd name="connsiteX119" fmla="*/ 7480453 w 7701612"/>
              <a:gd name="connsiteY119" fmla="*/ 2226989 h 2612579"/>
              <a:gd name="connsiteX120" fmla="*/ 7546554 w 7701612"/>
              <a:gd name="connsiteY120" fmla="*/ 2282073 h 2612579"/>
              <a:gd name="connsiteX121" fmla="*/ 7612655 w 7701612"/>
              <a:gd name="connsiteY121" fmla="*/ 2326140 h 2612579"/>
              <a:gd name="connsiteX122" fmla="*/ 7667740 w 7701612"/>
              <a:gd name="connsiteY122" fmla="*/ 2381225 h 2612579"/>
              <a:gd name="connsiteX123" fmla="*/ 7700790 w 7701612"/>
              <a:gd name="connsiteY123" fmla="*/ 2447326 h 2612579"/>
              <a:gd name="connsiteX124" fmla="*/ 7689773 w 7701612"/>
              <a:gd name="connsiteY124" fmla="*/ 2513427 h 2612579"/>
              <a:gd name="connsiteX125" fmla="*/ 7601638 w 7701612"/>
              <a:gd name="connsiteY125" fmla="*/ 2546478 h 2612579"/>
              <a:gd name="connsiteX126" fmla="*/ 7568588 w 7701612"/>
              <a:gd name="connsiteY126" fmla="*/ 2568511 h 2612579"/>
              <a:gd name="connsiteX127" fmla="*/ 7502487 w 7701612"/>
              <a:gd name="connsiteY127" fmla="*/ 2590545 h 2612579"/>
              <a:gd name="connsiteX128" fmla="*/ 7414352 w 7701612"/>
              <a:gd name="connsiteY128" fmla="*/ 2612579 h 2612579"/>
              <a:gd name="connsiteX129" fmla="*/ 7006728 w 7701612"/>
              <a:gd name="connsiteY129" fmla="*/ 2579528 h 2612579"/>
              <a:gd name="connsiteX130" fmla="*/ 6907576 w 7701612"/>
              <a:gd name="connsiteY130" fmla="*/ 2546478 h 2612579"/>
              <a:gd name="connsiteX131" fmla="*/ 6874525 w 7701612"/>
              <a:gd name="connsiteY131" fmla="*/ 2535461 h 2612579"/>
              <a:gd name="connsiteX132" fmla="*/ 6830458 w 7701612"/>
              <a:gd name="connsiteY132" fmla="*/ 2513427 h 2612579"/>
              <a:gd name="connsiteX133" fmla="*/ 6742323 w 7701612"/>
              <a:gd name="connsiteY133" fmla="*/ 2491393 h 2612579"/>
              <a:gd name="connsiteX134" fmla="*/ 6698255 w 7701612"/>
              <a:gd name="connsiteY134" fmla="*/ 2480377 h 2612579"/>
              <a:gd name="connsiteX135" fmla="*/ 6665205 w 7701612"/>
              <a:gd name="connsiteY135" fmla="*/ 2469360 h 2612579"/>
              <a:gd name="connsiteX136" fmla="*/ 6621137 w 7701612"/>
              <a:gd name="connsiteY136" fmla="*/ 2447326 h 2612579"/>
              <a:gd name="connsiteX137" fmla="*/ 6544019 w 7701612"/>
              <a:gd name="connsiteY137" fmla="*/ 2414275 h 2612579"/>
              <a:gd name="connsiteX138" fmla="*/ 6510968 w 7701612"/>
              <a:gd name="connsiteY138" fmla="*/ 2403258 h 2612579"/>
              <a:gd name="connsiteX139" fmla="*/ 6477918 w 7701612"/>
              <a:gd name="connsiteY139" fmla="*/ 2381225 h 2612579"/>
              <a:gd name="connsiteX140" fmla="*/ 6422834 w 7701612"/>
              <a:gd name="connsiteY140" fmla="*/ 2359191 h 2612579"/>
              <a:gd name="connsiteX141" fmla="*/ 6389783 w 7701612"/>
              <a:gd name="connsiteY141" fmla="*/ 2337157 h 2612579"/>
              <a:gd name="connsiteX142" fmla="*/ 6356732 w 7701612"/>
              <a:gd name="connsiteY142" fmla="*/ 2326140 h 2612579"/>
              <a:gd name="connsiteX143" fmla="*/ 6279614 w 7701612"/>
              <a:gd name="connsiteY143" fmla="*/ 2293090 h 2612579"/>
              <a:gd name="connsiteX144" fmla="*/ 6213513 w 7701612"/>
              <a:gd name="connsiteY144" fmla="*/ 2249022 h 2612579"/>
              <a:gd name="connsiteX145" fmla="*/ 6158429 w 7701612"/>
              <a:gd name="connsiteY145" fmla="*/ 2204955 h 2612579"/>
              <a:gd name="connsiteX146" fmla="*/ 6103344 w 7701612"/>
              <a:gd name="connsiteY146" fmla="*/ 2160887 h 2612579"/>
              <a:gd name="connsiteX147" fmla="*/ 6081311 w 7701612"/>
              <a:gd name="connsiteY147" fmla="*/ 2127837 h 2612579"/>
              <a:gd name="connsiteX148" fmla="*/ 6015209 w 7701612"/>
              <a:gd name="connsiteY148" fmla="*/ 2105803 h 2612579"/>
              <a:gd name="connsiteX149" fmla="*/ 5871990 w 7701612"/>
              <a:gd name="connsiteY149" fmla="*/ 2116820 h 2612579"/>
              <a:gd name="connsiteX150" fmla="*/ 5805889 w 7701612"/>
              <a:gd name="connsiteY150" fmla="*/ 2149871 h 2612579"/>
              <a:gd name="connsiteX151" fmla="*/ 5772838 w 7701612"/>
              <a:gd name="connsiteY151" fmla="*/ 2182921 h 2612579"/>
              <a:gd name="connsiteX152" fmla="*/ 5739788 w 7701612"/>
              <a:gd name="connsiteY152" fmla="*/ 2204955 h 2612579"/>
              <a:gd name="connsiteX153" fmla="*/ 5684703 w 7701612"/>
              <a:gd name="connsiteY153" fmla="*/ 2271056 h 2612579"/>
              <a:gd name="connsiteX154" fmla="*/ 5596568 w 7701612"/>
              <a:gd name="connsiteY154" fmla="*/ 2381225 h 2612579"/>
              <a:gd name="connsiteX155" fmla="*/ 5508434 w 7701612"/>
              <a:gd name="connsiteY155" fmla="*/ 2403258 h 2612579"/>
              <a:gd name="connsiteX156" fmla="*/ 5310130 w 7701612"/>
              <a:gd name="connsiteY156" fmla="*/ 2392242 h 2612579"/>
              <a:gd name="connsiteX157" fmla="*/ 4847421 w 7701612"/>
              <a:gd name="connsiteY157" fmla="*/ 2359191 h 2612579"/>
              <a:gd name="connsiteX158" fmla="*/ 4814371 w 7701612"/>
              <a:gd name="connsiteY158" fmla="*/ 2326140 h 2612579"/>
              <a:gd name="connsiteX159" fmla="*/ 4770303 w 7701612"/>
              <a:gd name="connsiteY159" fmla="*/ 2249022 h 2612579"/>
              <a:gd name="connsiteX160" fmla="*/ 4726236 w 7701612"/>
              <a:gd name="connsiteY160" fmla="*/ 2204955 h 2612579"/>
              <a:gd name="connsiteX161" fmla="*/ 4682168 w 7701612"/>
              <a:gd name="connsiteY161" fmla="*/ 2138854 h 2612579"/>
              <a:gd name="connsiteX162" fmla="*/ 4649118 w 7701612"/>
              <a:gd name="connsiteY162" fmla="*/ 2039702 h 2612579"/>
              <a:gd name="connsiteX163" fmla="*/ 4638101 w 7701612"/>
              <a:gd name="connsiteY163" fmla="*/ 2006651 h 2612579"/>
              <a:gd name="connsiteX164" fmla="*/ 4616067 w 7701612"/>
              <a:gd name="connsiteY164" fmla="*/ 1962584 h 2612579"/>
              <a:gd name="connsiteX165" fmla="*/ 4605050 w 7701612"/>
              <a:gd name="connsiteY165" fmla="*/ 1786314 h 2612579"/>
              <a:gd name="connsiteX166" fmla="*/ 4594034 w 7701612"/>
              <a:gd name="connsiteY166" fmla="*/ 1731230 h 2612579"/>
              <a:gd name="connsiteX167" fmla="*/ 4583017 w 7701612"/>
              <a:gd name="connsiteY167" fmla="*/ 1654111 h 2612579"/>
              <a:gd name="connsiteX168" fmla="*/ 4572000 w 7701612"/>
              <a:gd name="connsiteY168" fmla="*/ 1621061 h 2612579"/>
              <a:gd name="connsiteX169" fmla="*/ 4483865 w 7701612"/>
              <a:gd name="connsiteY169" fmla="*/ 1466825 h 2612579"/>
              <a:gd name="connsiteX170" fmla="*/ 4450814 w 7701612"/>
              <a:gd name="connsiteY170" fmla="*/ 1422757 h 2612579"/>
              <a:gd name="connsiteX171" fmla="*/ 4417764 w 7701612"/>
              <a:gd name="connsiteY171" fmla="*/ 1400724 h 2612579"/>
              <a:gd name="connsiteX172" fmla="*/ 4373696 w 7701612"/>
              <a:gd name="connsiteY172" fmla="*/ 1356656 h 2612579"/>
              <a:gd name="connsiteX173" fmla="*/ 4285561 w 7701612"/>
              <a:gd name="connsiteY173" fmla="*/ 1334622 h 2612579"/>
              <a:gd name="connsiteX174" fmla="*/ 4043190 w 7701612"/>
              <a:gd name="connsiteY174" fmla="*/ 1367673 h 2612579"/>
              <a:gd name="connsiteX175" fmla="*/ 4010140 w 7701612"/>
              <a:gd name="connsiteY175" fmla="*/ 1389707 h 2612579"/>
              <a:gd name="connsiteX176" fmla="*/ 3988106 w 7701612"/>
              <a:gd name="connsiteY176" fmla="*/ 1455808 h 2612579"/>
              <a:gd name="connsiteX177" fmla="*/ 3977089 w 7701612"/>
              <a:gd name="connsiteY177" fmla="*/ 1543943 h 2612579"/>
              <a:gd name="connsiteX178" fmla="*/ 3966072 w 7701612"/>
              <a:gd name="connsiteY178" fmla="*/ 1654111 h 2612579"/>
              <a:gd name="connsiteX179" fmla="*/ 3955055 w 7701612"/>
              <a:gd name="connsiteY179" fmla="*/ 1687162 h 2612579"/>
              <a:gd name="connsiteX180" fmla="*/ 3933021 w 7701612"/>
              <a:gd name="connsiteY180" fmla="*/ 1764280 h 2612579"/>
              <a:gd name="connsiteX181" fmla="*/ 3877937 w 7701612"/>
              <a:gd name="connsiteY181" fmla="*/ 1830381 h 2612579"/>
              <a:gd name="connsiteX182" fmla="*/ 3822853 w 7701612"/>
              <a:gd name="connsiteY182" fmla="*/ 1885466 h 2612579"/>
              <a:gd name="connsiteX183" fmla="*/ 3657600 w 7701612"/>
              <a:gd name="connsiteY183" fmla="*/ 1907499 h 2612579"/>
              <a:gd name="connsiteX184" fmla="*/ 3448279 w 7701612"/>
              <a:gd name="connsiteY184" fmla="*/ 1896483 h 2612579"/>
              <a:gd name="connsiteX185" fmla="*/ 3382178 w 7701612"/>
              <a:gd name="connsiteY185" fmla="*/ 1885466 h 2612579"/>
              <a:gd name="connsiteX186" fmla="*/ 3283026 w 7701612"/>
              <a:gd name="connsiteY186" fmla="*/ 1863432 h 2612579"/>
              <a:gd name="connsiteX187" fmla="*/ 3183874 w 7701612"/>
              <a:gd name="connsiteY187" fmla="*/ 1786314 h 2612579"/>
              <a:gd name="connsiteX188" fmla="*/ 3139807 w 7701612"/>
              <a:gd name="connsiteY188" fmla="*/ 1709196 h 2612579"/>
              <a:gd name="connsiteX189" fmla="*/ 3117773 w 7701612"/>
              <a:gd name="connsiteY189" fmla="*/ 1676145 h 2612579"/>
              <a:gd name="connsiteX190" fmla="*/ 3106756 w 7701612"/>
              <a:gd name="connsiteY190" fmla="*/ 1632078 h 2612579"/>
              <a:gd name="connsiteX191" fmla="*/ 3062689 w 7701612"/>
              <a:gd name="connsiteY191" fmla="*/ 1554960 h 2612579"/>
              <a:gd name="connsiteX192" fmla="*/ 3029638 w 7701612"/>
              <a:gd name="connsiteY192" fmla="*/ 1466825 h 2612579"/>
              <a:gd name="connsiteX193" fmla="*/ 3018621 w 7701612"/>
              <a:gd name="connsiteY193" fmla="*/ 1422757 h 2612579"/>
              <a:gd name="connsiteX194" fmla="*/ 2996588 w 7701612"/>
              <a:gd name="connsiteY194" fmla="*/ 1389707 h 2612579"/>
              <a:gd name="connsiteX195" fmla="*/ 2952520 w 7701612"/>
              <a:gd name="connsiteY195" fmla="*/ 1246487 h 2612579"/>
              <a:gd name="connsiteX196" fmla="*/ 2919470 w 7701612"/>
              <a:gd name="connsiteY196" fmla="*/ 1147336 h 2612579"/>
              <a:gd name="connsiteX197" fmla="*/ 2897436 w 7701612"/>
              <a:gd name="connsiteY197" fmla="*/ 1081234 h 2612579"/>
              <a:gd name="connsiteX198" fmla="*/ 2886419 w 7701612"/>
              <a:gd name="connsiteY198" fmla="*/ 772762 h 2612579"/>
              <a:gd name="connsiteX199" fmla="*/ 2875402 w 7701612"/>
              <a:gd name="connsiteY199" fmla="*/ 739711 h 2612579"/>
              <a:gd name="connsiteX200" fmla="*/ 2831335 w 7701612"/>
              <a:gd name="connsiteY200" fmla="*/ 717678 h 2612579"/>
              <a:gd name="connsiteX201" fmla="*/ 2798284 w 7701612"/>
              <a:gd name="connsiteY201" fmla="*/ 684627 h 2612579"/>
              <a:gd name="connsiteX202" fmla="*/ 2677099 w 7701612"/>
              <a:gd name="connsiteY202" fmla="*/ 618526 h 2612579"/>
              <a:gd name="connsiteX203" fmla="*/ 2644048 w 7701612"/>
              <a:gd name="connsiteY203" fmla="*/ 607509 h 2612579"/>
              <a:gd name="connsiteX204" fmla="*/ 2599981 w 7701612"/>
              <a:gd name="connsiteY204" fmla="*/ 596492 h 2612579"/>
              <a:gd name="connsiteX205" fmla="*/ 2544896 w 7701612"/>
              <a:gd name="connsiteY205" fmla="*/ 574458 h 2612579"/>
              <a:gd name="connsiteX206" fmla="*/ 2357609 w 7701612"/>
              <a:gd name="connsiteY206" fmla="*/ 585475 h 2612579"/>
              <a:gd name="connsiteX207" fmla="*/ 2280491 w 7701612"/>
              <a:gd name="connsiteY207" fmla="*/ 574458 h 2612579"/>
              <a:gd name="connsiteX208" fmla="*/ 2192356 w 7701612"/>
              <a:gd name="connsiteY208" fmla="*/ 563442 h 2612579"/>
              <a:gd name="connsiteX209" fmla="*/ 2049137 w 7701612"/>
              <a:gd name="connsiteY209" fmla="*/ 541408 h 2612579"/>
              <a:gd name="connsiteX210" fmla="*/ 1949985 w 7701612"/>
              <a:gd name="connsiteY210" fmla="*/ 530391 h 2612579"/>
              <a:gd name="connsiteX211" fmla="*/ 1674564 w 7701612"/>
              <a:gd name="connsiteY211" fmla="*/ 541408 h 2612579"/>
              <a:gd name="connsiteX212" fmla="*/ 1641513 w 7701612"/>
              <a:gd name="connsiteY212" fmla="*/ 552425 h 2612579"/>
              <a:gd name="connsiteX213" fmla="*/ 1575412 w 7701612"/>
              <a:gd name="connsiteY213" fmla="*/ 563442 h 2612579"/>
              <a:gd name="connsiteX214" fmla="*/ 1553378 w 7701612"/>
              <a:gd name="connsiteY214" fmla="*/ 629543 h 2612579"/>
              <a:gd name="connsiteX215" fmla="*/ 1542361 w 7701612"/>
              <a:gd name="connsiteY215" fmla="*/ 739711 h 2612579"/>
              <a:gd name="connsiteX216" fmla="*/ 1509311 w 7701612"/>
              <a:gd name="connsiteY216" fmla="*/ 893948 h 2612579"/>
              <a:gd name="connsiteX217" fmla="*/ 1498294 w 7701612"/>
              <a:gd name="connsiteY217" fmla="*/ 926998 h 2612579"/>
              <a:gd name="connsiteX218" fmla="*/ 1454226 w 7701612"/>
              <a:gd name="connsiteY218" fmla="*/ 993099 h 2612579"/>
              <a:gd name="connsiteX219" fmla="*/ 1443209 w 7701612"/>
              <a:gd name="connsiteY219" fmla="*/ 1037167 h 2612579"/>
              <a:gd name="connsiteX220" fmla="*/ 1421176 w 7701612"/>
              <a:gd name="connsiteY220" fmla="*/ 1081234 h 2612579"/>
              <a:gd name="connsiteX221" fmla="*/ 1432193 w 7701612"/>
              <a:gd name="connsiteY221" fmla="*/ 1224454 h 2612579"/>
              <a:gd name="connsiteX222" fmla="*/ 1454226 w 7701612"/>
              <a:gd name="connsiteY222" fmla="*/ 1334622 h 2612579"/>
              <a:gd name="connsiteX223" fmla="*/ 1443209 w 7701612"/>
              <a:gd name="connsiteY223" fmla="*/ 1543943 h 2612579"/>
              <a:gd name="connsiteX224" fmla="*/ 1388125 w 7701612"/>
              <a:gd name="connsiteY224" fmla="*/ 1632078 h 2612579"/>
              <a:gd name="connsiteX225" fmla="*/ 1366091 w 7701612"/>
              <a:gd name="connsiteY225" fmla="*/ 1698179 h 2612579"/>
              <a:gd name="connsiteX226" fmla="*/ 1322024 w 7701612"/>
              <a:gd name="connsiteY226" fmla="*/ 1764280 h 2612579"/>
              <a:gd name="connsiteX227" fmla="*/ 1311007 w 7701612"/>
              <a:gd name="connsiteY227" fmla="*/ 1819364 h 2612579"/>
              <a:gd name="connsiteX228" fmla="*/ 1299990 w 7701612"/>
              <a:gd name="connsiteY228" fmla="*/ 1896483 h 2612579"/>
              <a:gd name="connsiteX229" fmla="*/ 1288973 w 7701612"/>
              <a:gd name="connsiteY229" fmla="*/ 1929533 h 2612579"/>
              <a:gd name="connsiteX230" fmla="*/ 1277956 w 7701612"/>
              <a:gd name="connsiteY230" fmla="*/ 2072752 h 2612579"/>
              <a:gd name="connsiteX231" fmla="*/ 1266940 w 7701612"/>
              <a:gd name="connsiteY231" fmla="*/ 2116820 h 2612579"/>
              <a:gd name="connsiteX232" fmla="*/ 1255923 w 7701612"/>
              <a:gd name="connsiteY232" fmla="*/ 2182921 h 2612579"/>
              <a:gd name="connsiteX233" fmla="*/ 1189821 w 7701612"/>
              <a:gd name="connsiteY233" fmla="*/ 2315124 h 2612579"/>
              <a:gd name="connsiteX234" fmla="*/ 1156771 w 7701612"/>
              <a:gd name="connsiteY234" fmla="*/ 2326140 h 2612579"/>
              <a:gd name="connsiteX235" fmla="*/ 1123720 w 7701612"/>
              <a:gd name="connsiteY235" fmla="*/ 2370208 h 2612579"/>
              <a:gd name="connsiteX236" fmla="*/ 1057619 w 7701612"/>
              <a:gd name="connsiteY236" fmla="*/ 2403258 h 2612579"/>
              <a:gd name="connsiteX237" fmla="*/ 936434 w 7701612"/>
              <a:gd name="connsiteY237" fmla="*/ 2381225 h 2612579"/>
              <a:gd name="connsiteX238" fmla="*/ 881349 w 7701612"/>
              <a:gd name="connsiteY238" fmla="*/ 2359191 h 2612579"/>
              <a:gd name="connsiteX239" fmla="*/ 782197 w 7701612"/>
              <a:gd name="connsiteY239" fmla="*/ 2392242 h 2612579"/>
              <a:gd name="connsiteX240" fmla="*/ 738130 w 7701612"/>
              <a:gd name="connsiteY240" fmla="*/ 2370208 h 2612579"/>
              <a:gd name="connsiteX241" fmla="*/ 683046 w 7701612"/>
              <a:gd name="connsiteY241" fmla="*/ 2348174 h 2612579"/>
              <a:gd name="connsiteX242" fmla="*/ 672029 w 7701612"/>
              <a:gd name="connsiteY242" fmla="*/ 2304107 h 2612579"/>
              <a:gd name="connsiteX243" fmla="*/ 638978 w 7701612"/>
              <a:gd name="connsiteY243" fmla="*/ 2282073 h 2612579"/>
              <a:gd name="connsiteX244" fmla="*/ 616944 w 7701612"/>
              <a:gd name="connsiteY244" fmla="*/ 2315124 h 2612579"/>
              <a:gd name="connsiteX245" fmla="*/ 528809 w 7701612"/>
              <a:gd name="connsiteY245" fmla="*/ 2326140 h 2612579"/>
              <a:gd name="connsiteX246" fmla="*/ 484742 w 7701612"/>
              <a:gd name="connsiteY246" fmla="*/ 2337157 h 2612579"/>
              <a:gd name="connsiteX247" fmla="*/ 374573 w 7701612"/>
              <a:gd name="connsiteY247" fmla="*/ 2359191 h 2612579"/>
              <a:gd name="connsiteX248" fmla="*/ 330506 w 7701612"/>
              <a:gd name="connsiteY248" fmla="*/ 2381225 h 2612579"/>
              <a:gd name="connsiteX249" fmla="*/ 286438 w 7701612"/>
              <a:gd name="connsiteY249" fmla="*/ 2425292 h 2612579"/>
              <a:gd name="connsiteX250" fmla="*/ 253388 w 7701612"/>
              <a:gd name="connsiteY250" fmla="*/ 2458343 h 2612579"/>
              <a:gd name="connsiteX251" fmla="*/ 209320 w 7701612"/>
              <a:gd name="connsiteY251" fmla="*/ 2524444 h 2612579"/>
              <a:gd name="connsiteX252" fmla="*/ 132202 w 7701612"/>
              <a:gd name="connsiteY252" fmla="*/ 2546478 h 2612579"/>
              <a:gd name="connsiteX253" fmla="*/ 66101 w 7701612"/>
              <a:gd name="connsiteY253" fmla="*/ 2524444 h 2612579"/>
              <a:gd name="connsiteX254" fmla="*/ 33050 w 7701612"/>
              <a:gd name="connsiteY254" fmla="*/ 2513427 h 2612579"/>
              <a:gd name="connsiteX255" fmla="*/ 11017 w 7701612"/>
              <a:gd name="connsiteY255" fmla="*/ 2436309 h 2612579"/>
              <a:gd name="connsiteX256" fmla="*/ 0 w 7701612"/>
              <a:gd name="connsiteY256" fmla="*/ 2315124 h 2612579"/>
              <a:gd name="connsiteX257" fmla="*/ 44067 w 7701612"/>
              <a:gd name="connsiteY257" fmla="*/ 2171904 h 2612579"/>
              <a:gd name="connsiteX258" fmla="*/ 77118 w 7701612"/>
              <a:gd name="connsiteY258" fmla="*/ 2138854 h 2612579"/>
              <a:gd name="connsiteX259" fmla="*/ 143219 w 7701612"/>
              <a:gd name="connsiteY259" fmla="*/ 2094786 h 2612579"/>
              <a:gd name="connsiteX260" fmla="*/ 165253 w 7701612"/>
              <a:gd name="connsiteY260" fmla="*/ 2061736 h 2612579"/>
              <a:gd name="connsiteX261" fmla="*/ 176270 w 7701612"/>
              <a:gd name="connsiteY261" fmla="*/ 2028685 h 2612579"/>
              <a:gd name="connsiteX262" fmla="*/ 198303 w 7701612"/>
              <a:gd name="connsiteY262" fmla="*/ 2017668 h 2612579"/>
              <a:gd name="connsiteX263" fmla="*/ 198303 w 7701612"/>
              <a:gd name="connsiteY263" fmla="*/ 2017668 h 261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7701612" h="2612579">
                <a:moveTo>
                  <a:pt x="66101" y="2138854"/>
                </a:moveTo>
                <a:lnTo>
                  <a:pt x="66101" y="2138854"/>
                </a:lnTo>
                <a:cubicBezTo>
                  <a:pt x="77118" y="2109476"/>
                  <a:pt x="86169" y="2079283"/>
                  <a:pt x="99152" y="2050719"/>
                </a:cubicBezTo>
                <a:cubicBezTo>
                  <a:pt x="104631" y="2038665"/>
                  <a:pt x="115264" y="2029511"/>
                  <a:pt x="121185" y="2017668"/>
                </a:cubicBezTo>
                <a:cubicBezTo>
                  <a:pt x="126378" y="2007281"/>
                  <a:pt x="123990" y="1992828"/>
                  <a:pt x="132202" y="1984617"/>
                </a:cubicBezTo>
                <a:cubicBezTo>
                  <a:pt x="137468" y="1979351"/>
                  <a:pt x="208942" y="1962679"/>
                  <a:pt x="209320" y="1962584"/>
                </a:cubicBezTo>
                <a:cubicBezTo>
                  <a:pt x="212992" y="1951567"/>
                  <a:pt x="222246" y="1940988"/>
                  <a:pt x="220337" y="1929533"/>
                </a:cubicBezTo>
                <a:cubicBezTo>
                  <a:pt x="213721" y="1889839"/>
                  <a:pt x="158221" y="1886463"/>
                  <a:pt x="242371" y="1907499"/>
                </a:cubicBezTo>
                <a:cubicBezTo>
                  <a:pt x="279094" y="1903827"/>
                  <a:pt x="316266" y="1903284"/>
                  <a:pt x="352540" y="1896483"/>
                </a:cubicBezTo>
                <a:cubicBezTo>
                  <a:pt x="375368" y="1892203"/>
                  <a:pt x="396109" y="1880082"/>
                  <a:pt x="418641" y="1874449"/>
                </a:cubicBezTo>
                <a:lnTo>
                  <a:pt x="462708" y="1863432"/>
                </a:lnTo>
                <a:cubicBezTo>
                  <a:pt x="473725" y="1852415"/>
                  <a:pt x="480299" y="1832314"/>
                  <a:pt x="495759" y="1830381"/>
                </a:cubicBezTo>
                <a:cubicBezTo>
                  <a:pt x="582358" y="1819556"/>
                  <a:pt x="610095" y="1831770"/>
                  <a:pt x="672029" y="1852415"/>
                </a:cubicBezTo>
                <a:cubicBezTo>
                  <a:pt x="683046" y="1859760"/>
                  <a:pt x="692980" y="1869071"/>
                  <a:pt x="705079" y="1874449"/>
                </a:cubicBezTo>
                <a:cubicBezTo>
                  <a:pt x="726303" y="1883882"/>
                  <a:pt x="771181" y="1896483"/>
                  <a:pt x="771181" y="1896483"/>
                </a:cubicBezTo>
                <a:cubicBezTo>
                  <a:pt x="778525" y="1885466"/>
                  <a:pt x="787293" y="1875275"/>
                  <a:pt x="793214" y="1863432"/>
                </a:cubicBezTo>
                <a:cubicBezTo>
                  <a:pt x="798407" y="1853045"/>
                  <a:pt x="803225" y="1841950"/>
                  <a:pt x="804231" y="1830381"/>
                </a:cubicBezTo>
                <a:cubicBezTo>
                  <a:pt x="810602" y="1757120"/>
                  <a:pt x="809141" y="1683327"/>
                  <a:pt x="815248" y="1610044"/>
                </a:cubicBezTo>
                <a:cubicBezTo>
                  <a:pt x="816505" y="1594955"/>
                  <a:pt x="822593" y="1580666"/>
                  <a:pt x="826265" y="1565977"/>
                </a:cubicBezTo>
                <a:cubicBezTo>
                  <a:pt x="829937" y="1529254"/>
                  <a:pt x="832404" y="1492390"/>
                  <a:pt x="837282" y="1455808"/>
                </a:cubicBezTo>
                <a:cubicBezTo>
                  <a:pt x="839757" y="1437247"/>
                  <a:pt x="846111" y="1419321"/>
                  <a:pt x="848299" y="1400724"/>
                </a:cubicBezTo>
                <a:cubicBezTo>
                  <a:pt x="867904" y="1234075"/>
                  <a:pt x="843329" y="1316479"/>
                  <a:pt x="870332" y="1235471"/>
                </a:cubicBezTo>
                <a:cubicBezTo>
                  <a:pt x="902793" y="1040705"/>
                  <a:pt x="861573" y="1283644"/>
                  <a:pt x="892366" y="1114285"/>
                </a:cubicBezTo>
                <a:cubicBezTo>
                  <a:pt x="896362" y="1092308"/>
                  <a:pt x="898703" y="1070026"/>
                  <a:pt x="903383" y="1048184"/>
                </a:cubicBezTo>
                <a:cubicBezTo>
                  <a:pt x="909728" y="1018574"/>
                  <a:pt x="925417" y="960049"/>
                  <a:pt x="925417" y="960049"/>
                </a:cubicBezTo>
                <a:cubicBezTo>
                  <a:pt x="929089" y="926998"/>
                  <a:pt x="931378" y="893764"/>
                  <a:pt x="936434" y="860897"/>
                </a:cubicBezTo>
                <a:cubicBezTo>
                  <a:pt x="938736" y="845932"/>
                  <a:pt x="945309" y="831819"/>
                  <a:pt x="947450" y="816830"/>
                </a:cubicBezTo>
                <a:cubicBezTo>
                  <a:pt x="979645" y="591455"/>
                  <a:pt x="941429" y="791849"/>
                  <a:pt x="969484" y="651577"/>
                </a:cubicBezTo>
                <a:cubicBezTo>
                  <a:pt x="985474" y="443702"/>
                  <a:pt x="972112" y="576779"/>
                  <a:pt x="991518" y="431239"/>
                </a:cubicBezTo>
                <a:cubicBezTo>
                  <a:pt x="997247" y="388272"/>
                  <a:pt x="1004605" y="294894"/>
                  <a:pt x="1024568" y="254969"/>
                </a:cubicBezTo>
                <a:cubicBezTo>
                  <a:pt x="1058447" y="187213"/>
                  <a:pt x="1037489" y="224573"/>
                  <a:pt x="1090670" y="144801"/>
                </a:cubicBezTo>
                <a:cubicBezTo>
                  <a:pt x="1120050" y="100731"/>
                  <a:pt x="1101684" y="119096"/>
                  <a:pt x="1145754" y="89716"/>
                </a:cubicBezTo>
                <a:cubicBezTo>
                  <a:pt x="1184482" y="31626"/>
                  <a:pt x="1145457" y="74106"/>
                  <a:pt x="1211855" y="45649"/>
                </a:cubicBezTo>
                <a:cubicBezTo>
                  <a:pt x="1318368" y="0"/>
                  <a:pt x="1162461" y="44227"/>
                  <a:pt x="1288973" y="12598"/>
                </a:cubicBezTo>
                <a:cubicBezTo>
                  <a:pt x="1533908" y="24262"/>
                  <a:pt x="1520795" y="30664"/>
                  <a:pt x="1773715" y="12598"/>
                </a:cubicBezTo>
                <a:cubicBezTo>
                  <a:pt x="1792393" y="11264"/>
                  <a:pt x="1810438" y="5253"/>
                  <a:pt x="1828800" y="1581"/>
                </a:cubicBezTo>
                <a:cubicBezTo>
                  <a:pt x="1997725" y="8926"/>
                  <a:pt x="2166921" y="11568"/>
                  <a:pt x="2335576" y="23615"/>
                </a:cubicBezTo>
                <a:lnTo>
                  <a:pt x="2489812" y="34632"/>
                </a:lnTo>
                <a:cubicBezTo>
                  <a:pt x="2519297" y="37313"/>
                  <a:pt x="2548473" y="42842"/>
                  <a:pt x="2577947" y="45649"/>
                </a:cubicBezTo>
                <a:cubicBezTo>
                  <a:pt x="2625612" y="50189"/>
                  <a:pt x="2673426" y="52994"/>
                  <a:pt x="2721166" y="56666"/>
                </a:cubicBezTo>
                <a:cubicBezTo>
                  <a:pt x="2743200" y="60338"/>
                  <a:pt x="2765125" y="64731"/>
                  <a:pt x="2787267" y="67683"/>
                </a:cubicBezTo>
                <a:cubicBezTo>
                  <a:pt x="2820229" y="72078"/>
                  <a:pt x="2853393" y="74814"/>
                  <a:pt x="2886419" y="78699"/>
                </a:cubicBezTo>
                <a:cubicBezTo>
                  <a:pt x="2935739" y="84501"/>
                  <a:pt x="2991357" y="90873"/>
                  <a:pt x="3040655" y="100733"/>
                </a:cubicBezTo>
                <a:cubicBezTo>
                  <a:pt x="3055502" y="103703"/>
                  <a:pt x="3070034" y="108078"/>
                  <a:pt x="3084723" y="111750"/>
                </a:cubicBezTo>
                <a:cubicBezTo>
                  <a:pt x="3209557" y="205378"/>
                  <a:pt x="3051877" y="91222"/>
                  <a:pt x="3172858" y="166834"/>
                </a:cubicBezTo>
                <a:cubicBezTo>
                  <a:pt x="3192829" y="179316"/>
                  <a:pt x="3226662" y="210262"/>
                  <a:pt x="3249976" y="221919"/>
                </a:cubicBezTo>
                <a:cubicBezTo>
                  <a:pt x="3260363" y="227112"/>
                  <a:pt x="3272009" y="229264"/>
                  <a:pt x="3283026" y="232936"/>
                </a:cubicBezTo>
                <a:cubicBezTo>
                  <a:pt x="3349341" y="321353"/>
                  <a:pt x="3278716" y="240874"/>
                  <a:pt x="3360144" y="299037"/>
                </a:cubicBezTo>
                <a:cubicBezTo>
                  <a:pt x="3372822" y="308093"/>
                  <a:pt x="3381226" y="322113"/>
                  <a:pt x="3393195" y="332087"/>
                </a:cubicBezTo>
                <a:cubicBezTo>
                  <a:pt x="3403367" y="340563"/>
                  <a:pt x="3415229" y="346776"/>
                  <a:pt x="3426246" y="354121"/>
                </a:cubicBezTo>
                <a:cubicBezTo>
                  <a:pt x="3478955" y="433186"/>
                  <a:pt x="3451588" y="401497"/>
                  <a:pt x="3503364" y="453273"/>
                </a:cubicBezTo>
                <a:cubicBezTo>
                  <a:pt x="3529584" y="531935"/>
                  <a:pt x="3512514" y="500049"/>
                  <a:pt x="3547431" y="552425"/>
                </a:cubicBezTo>
                <a:cubicBezTo>
                  <a:pt x="3556112" y="587149"/>
                  <a:pt x="3557612" y="597935"/>
                  <a:pt x="3569465" y="629543"/>
                </a:cubicBezTo>
                <a:cubicBezTo>
                  <a:pt x="3576409" y="648060"/>
                  <a:pt x="3585245" y="665866"/>
                  <a:pt x="3591499" y="684627"/>
                </a:cubicBezTo>
                <a:cubicBezTo>
                  <a:pt x="3596287" y="698991"/>
                  <a:pt x="3598355" y="714136"/>
                  <a:pt x="3602515" y="728695"/>
                </a:cubicBezTo>
                <a:cubicBezTo>
                  <a:pt x="3605705" y="739861"/>
                  <a:pt x="3610476" y="750542"/>
                  <a:pt x="3613532" y="761745"/>
                </a:cubicBezTo>
                <a:cubicBezTo>
                  <a:pt x="3645928" y="880529"/>
                  <a:pt x="3626028" y="812467"/>
                  <a:pt x="3646583" y="904964"/>
                </a:cubicBezTo>
                <a:cubicBezTo>
                  <a:pt x="3657684" y="954920"/>
                  <a:pt x="3661323" y="960199"/>
                  <a:pt x="3679634" y="1015133"/>
                </a:cubicBezTo>
                <a:lnTo>
                  <a:pt x="3690650" y="1048184"/>
                </a:lnTo>
                <a:cubicBezTo>
                  <a:pt x="3753860" y="1027114"/>
                  <a:pt x="3694858" y="1052256"/>
                  <a:pt x="3756752" y="1004116"/>
                </a:cubicBezTo>
                <a:cubicBezTo>
                  <a:pt x="3777655" y="987858"/>
                  <a:pt x="3800512" y="974266"/>
                  <a:pt x="3822853" y="960049"/>
                </a:cubicBezTo>
                <a:cubicBezTo>
                  <a:pt x="3840918" y="948553"/>
                  <a:pt x="3860806" y="939845"/>
                  <a:pt x="3877937" y="926998"/>
                </a:cubicBezTo>
                <a:cubicBezTo>
                  <a:pt x="4022016" y="818942"/>
                  <a:pt x="3842248" y="952492"/>
                  <a:pt x="3955055" y="871914"/>
                </a:cubicBezTo>
                <a:cubicBezTo>
                  <a:pt x="3969996" y="861241"/>
                  <a:pt x="3982700" y="847075"/>
                  <a:pt x="3999123" y="838863"/>
                </a:cubicBezTo>
                <a:cubicBezTo>
                  <a:pt x="4019897" y="828476"/>
                  <a:pt x="4043190" y="824174"/>
                  <a:pt x="4065224" y="816830"/>
                </a:cubicBezTo>
                <a:cubicBezTo>
                  <a:pt x="4076241" y="813158"/>
                  <a:pt x="4088612" y="812255"/>
                  <a:pt x="4098274" y="805813"/>
                </a:cubicBezTo>
                <a:lnTo>
                  <a:pt x="4164376" y="761745"/>
                </a:lnTo>
                <a:cubicBezTo>
                  <a:pt x="4175393" y="754400"/>
                  <a:pt x="4184865" y="743898"/>
                  <a:pt x="4197426" y="739711"/>
                </a:cubicBezTo>
                <a:cubicBezTo>
                  <a:pt x="4246057" y="723502"/>
                  <a:pt x="4220090" y="733889"/>
                  <a:pt x="4274544" y="706661"/>
                </a:cubicBezTo>
                <a:cubicBezTo>
                  <a:pt x="4325956" y="710333"/>
                  <a:pt x="4377591" y="711656"/>
                  <a:pt x="4428781" y="717678"/>
                </a:cubicBezTo>
                <a:cubicBezTo>
                  <a:pt x="4440314" y="719035"/>
                  <a:pt x="4450495" y="726176"/>
                  <a:pt x="4461831" y="728695"/>
                </a:cubicBezTo>
                <a:cubicBezTo>
                  <a:pt x="4483637" y="733541"/>
                  <a:pt x="4505898" y="736039"/>
                  <a:pt x="4527932" y="739711"/>
                </a:cubicBezTo>
                <a:lnTo>
                  <a:pt x="4627084" y="772762"/>
                </a:lnTo>
                <a:cubicBezTo>
                  <a:pt x="4638101" y="776434"/>
                  <a:pt x="4649748" y="778586"/>
                  <a:pt x="4660135" y="783779"/>
                </a:cubicBezTo>
                <a:cubicBezTo>
                  <a:pt x="4689513" y="798468"/>
                  <a:pt x="4717110" y="817459"/>
                  <a:pt x="4748270" y="827846"/>
                </a:cubicBezTo>
                <a:cubicBezTo>
                  <a:pt x="4770304" y="835191"/>
                  <a:pt x="4793598" y="839493"/>
                  <a:pt x="4814371" y="849880"/>
                </a:cubicBezTo>
                <a:cubicBezTo>
                  <a:pt x="4868825" y="877108"/>
                  <a:pt x="4842858" y="866721"/>
                  <a:pt x="4891489" y="882931"/>
                </a:cubicBezTo>
                <a:cubicBezTo>
                  <a:pt x="4906178" y="893948"/>
                  <a:pt x="4920514" y="905452"/>
                  <a:pt x="4935556" y="915981"/>
                </a:cubicBezTo>
                <a:cubicBezTo>
                  <a:pt x="4957251" y="931167"/>
                  <a:pt x="4982933" y="941324"/>
                  <a:pt x="5001658" y="960049"/>
                </a:cubicBezTo>
                <a:cubicBezTo>
                  <a:pt x="5116260" y="1074651"/>
                  <a:pt x="4964715" y="918785"/>
                  <a:pt x="5056742" y="1026150"/>
                </a:cubicBezTo>
                <a:cubicBezTo>
                  <a:pt x="5070261" y="1041922"/>
                  <a:pt x="5087832" y="1053996"/>
                  <a:pt x="5100809" y="1070217"/>
                </a:cubicBezTo>
                <a:cubicBezTo>
                  <a:pt x="5224831" y="1225245"/>
                  <a:pt x="5104266" y="1076438"/>
                  <a:pt x="5155894" y="1169369"/>
                </a:cubicBezTo>
                <a:cubicBezTo>
                  <a:pt x="5168754" y="1192518"/>
                  <a:pt x="5188118" y="1211785"/>
                  <a:pt x="5199961" y="1235471"/>
                </a:cubicBezTo>
                <a:cubicBezTo>
                  <a:pt x="5207306" y="1250160"/>
                  <a:pt x="5215526" y="1264443"/>
                  <a:pt x="5221995" y="1279538"/>
                </a:cubicBezTo>
                <a:cubicBezTo>
                  <a:pt x="5226570" y="1290212"/>
                  <a:pt x="5227818" y="1302202"/>
                  <a:pt x="5233012" y="1312589"/>
                </a:cubicBezTo>
                <a:cubicBezTo>
                  <a:pt x="5238933" y="1324432"/>
                  <a:pt x="5247701" y="1334622"/>
                  <a:pt x="5255046" y="1345639"/>
                </a:cubicBezTo>
                <a:cubicBezTo>
                  <a:pt x="5288737" y="1446720"/>
                  <a:pt x="5232423" y="1289378"/>
                  <a:pt x="5299113" y="1422757"/>
                </a:cubicBezTo>
                <a:cubicBezTo>
                  <a:pt x="5370253" y="1565034"/>
                  <a:pt x="5251964" y="1379579"/>
                  <a:pt x="5332164" y="1499875"/>
                </a:cubicBezTo>
                <a:cubicBezTo>
                  <a:pt x="5335836" y="1510892"/>
                  <a:pt x="5337988" y="1522539"/>
                  <a:pt x="5343181" y="1532926"/>
                </a:cubicBezTo>
                <a:cubicBezTo>
                  <a:pt x="5375368" y="1597302"/>
                  <a:pt x="5357771" y="1534417"/>
                  <a:pt x="5376231" y="1599027"/>
                </a:cubicBezTo>
                <a:cubicBezTo>
                  <a:pt x="5383198" y="1623410"/>
                  <a:pt x="5385199" y="1658943"/>
                  <a:pt x="5409282" y="1676145"/>
                </a:cubicBezTo>
                <a:cubicBezTo>
                  <a:pt x="5425374" y="1687639"/>
                  <a:pt x="5446005" y="1690834"/>
                  <a:pt x="5464366" y="1698179"/>
                </a:cubicBezTo>
                <a:cubicBezTo>
                  <a:pt x="5468103" y="1697712"/>
                  <a:pt x="5562037" y="1691822"/>
                  <a:pt x="5585552" y="1676145"/>
                </a:cubicBezTo>
                <a:cubicBezTo>
                  <a:pt x="5711430" y="1592227"/>
                  <a:pt x="5539026" y="1691332"/>
                  <a:pt x="5640636" y="1610044"/>
                </a:cubicBezTo>
                <a:cubicBezTo>
                  <a:pt x="5649704" y="1602789"/>
                  <a:pt x="5662670" y="1602699"/>
                  <a:pt x="5673687" y="1599027"/>
                </a:cubicBezTo>
                <a:cubicBezTo>
                  <a:pt x="5684704" y="1591682"/>
                  <a:pt x="5697375" y="1586355"/>
                  <a:pt x="5706737" y="1576993"/>
                </a:cubicBezTo>
                <a:cubicBezTo>
                  <a:pt x="5716099" y="1567631"/>
                  <a:pt x="5718806" y="1552662"/>
                  <a:pt x="5728771" y="1543943"/>
                </a:cubicBezTo>
                <a:cubicBezTo>
                  <a:pt x="5748700" y="1526505"/>
                  <a:pt x="5794872" y="1499875"/>
                  <a:pt x="5794872" y="1499875"/>
                </a:cubicBezTo>
                <a:cubicBezTo>
                  <a:pt x="5831595" y="1503547"/>
                  <a:pt x="5868506" y="1505673"/>
                  <a:pt x="5905041" y="1510892"/>
                </a:cubicBezTo>
                <a:cubicBezTo>
                  <a:pt x="5920030" y="1513033"/>
                  <a:pt x="5933990" y="1521069"/>
                  <a:pt x="5949108" y="1521909"/>
                </a:cubicBezTo>
                <a:cubicBezTo>
                  <a:pt x="6066498" y="1528431"/>
                  <a:pt x="6184135" y="1529254"/>
                  <a:pt x="6301648" y="1532926"/>
                </a:cubicBezTo>
                <a:cubicBezTo>
                  <a:pt x="6338452" y="1545194"/>
                  <a:pt x="6337267" y="1545738"/>
                  <a:pt x="6378766" y="1554960"/>
                </a:cubicBezTo>
                <a:cubicBezTo>
                  <a:pt x="6397045" y="1559022"/>
                  <a:pt x="6415684" y="1561436"/>
                  <a:pt x="6433850" y="1565977"/>
                </a:cubicBezTo>
                <a:cubicBezTo>
                  <a:pt x="6461321" y="1572845"/>
                  <a:pt x="6486439" y="1585010"/>
                  <a:pt x="6510968" y="1599027"/>
                </a:cubicBezTo>
                <a:cubicBezTo>
                  <a:pt x="6522464" y="1605596"/>
                  <a:pt x="6532523" y="1614492"/>
                  <a:pt x="6544019" y="1621061"/>
                </a:cubicBezTo>
                <a:cubicBezTo>
                  <a:pt x="6558278" y="1629209"/>
                  <a:pt x="6574422" y="1633985"/>
                  <a:pt x="6588087" y="1643095"/>
                </a:cubicBezTo>
                <a:cubicBezTo>
                  <a:pt x="6618045" y="1663067"/>
                  <a:pt x="6702894" y="1733549"/>
                  <a:pt x="6742323" y="1753263"/>
                </a:cubicBezTo>
                <a:cubicBezTo>
                  <a:pt x="6771701" y="1767952"/>
                  <a:pt x="6803128" y="1779111"/>
                  <a:pt x="6830458" y="1797331"/>
                </a:cubicBezTo>
                <a:cubicBezTo>
                  <a:pt x="6841475" y="1804675"/>
                  <a:pt x="6851409" y="1813987"/>
                  <a:pt x="6863508" y="1819364"/>
                </a:cubicBezTo>
                <a:cubicBezTo>
                  <a:pt x="6884732" y="1828797"/>
                  <a:pt x="6908835" y="1831011"/>
                  <a:pt x="6929609" y="1841398"/>
                </a:cubicBezTo>
                <a:cubicBezTo>
                  <a:pt x="6984064" y="1868625"/>
                  <a:pt x="6958097" y="1858239"/>
                  <a:pt x="7006728" y="1874449"/>
                </a:cubicBezTo>
                <a:cubicBezTo>
                  <a:pt x="7070245" y="1916795"/>
                  <a:pt x="7008970" y="1880131"/>
                  <a:pt x="7072829" y="1907499"/>
                </a:cubicBezTo>
                <a:cubicBezTo>
                  <a:pt x="7168137" y="1948345"/>
                  <a:pt x="7072427" y="1914710"/>
                  <a:pt x="7149947" y="1940550"/>
                </a:cubicBezTo>
                <a:cubicBezTo>
                  <a:pt x="7164636" y="1951567"/>
                  <a:pt x="7178072" y="1964491"/>
                  <a:pt x="7194014" y="1973601"/>
                </a:cubicBezTo>
                <a:cubicBezTo>
                  <a:pt x="7204097" y="1979363"/>
                  <a:pt x="7216678" y="1979424"/>
                  <a:pt x="7227065" y="1984617"/>
                </a:cubicBezTo>
                <a:cubicBezTo>
                  <a:pt x="7238908" y="1990538"/>
                  <a:pt x="7248272" y="2000730"/>
                  <a:pt x="7260115" y="2006651"/>
                </a:cubicBezTo>
                <a:cubicBezTo>
                  <a:pt x="7351344" y="2052266"/>
                  <a:pt x="7231493" y="1976552"/>
                  <a:pt x="7326217" y="2039702"/>
                </a:cubicBezTo>
                <a:cubicBezTo>
                  <a:pt x="7374913" y="2112747"/>
                  <a:pt x="7317682" y="2031581"/>
                  <a:pt x="7381301" y="2105803"/>
                </a:cubicBezTo>
                <a:cubicBezTo>
                  <a:pt x="7442996" y="2177780"/>
                  <a:pt x="7382036" y="2125634"/>
                  <a:pt x="7458419" y="2182921"/>
                </a:cubicBezTo>
                <a:cubicBezTo>
                  <a:pt x="7465764" y="2197610"/>
                  <a:pt x="7470907" y="2213625"/>
                  <a:pt x="7480453" y="2226989"/>
                </a:cubicBezTo>
                <a:cubicBezTo>
                  <a:pt x="7508851" y="2266747"/>
                  <a:pt x="7512450" y="2253653"/>
                  <a:pt x="7546554" y="2282073"/>
                </a:cubicBezTo>
                <a:cubicBezTo>
                  <a:pt x="7601570" y="2327920"/>
                  <a:pt x="7554573" y="2306781"/>
                  <a:pt x="7612655" y="2326140"/>
                </a:cubicBezTo>
                <a:cubicBezTo>
                  <a:pt x="7671412" y="2414276"/>
                  <a:pt x="7594293" y="2307778"/>
                  <a:pt x="7667740" y="2381225"/>
                </a:cubicBezTo>
                <a:cubicBezTo>
                  <a:pt x="7689096" y="2402581"/>
                  <a:pt x="7691830" y="2420446"/>
                  <a:pt x="7700790" y="2447326"/>
                </a:cubicBezTo>
                <a:cubicBezTo>
                  <a:pt x="7697118" y="2469360"/>
                  <a:pt x="7701612" y="2494485"/>
                  <a:pt x="7689773" y="2513427"/>
                </a:cubicBezTo>
                <a:cubicBezTo>
                  <a:pt x="7679104" y="2530497"/>
                  <a:pt x="7618360" y="2542297"/>
                  <a:pt x="7601638" y="2546478"/>
                </a:cubicBezTo>
                <a:cubicBezTo>
                  <a:pt x="7590621" y="2553822"/>
                  <a:pt x="7580687" y="2563134"/>
                  <a:pt x="7568588" y="2568511"/>
                </a:cubicBezTo>
                <a:cubicBezTo>
                  <a:pt x="7547364" y="2577944"/>
                  <a:pt x="7524521" y="2583200"/>
                  <a:pt x="7502487" y="2590545"/>
                </a:cubicBezTo>
                <a:cubicBezTo>
                  <a:pt x="7451673" y="2607483"/>
                  <a:pt x="7480821" y="2599285"/>
                  <a:pt x="7414352" y="2612579"/>
                </a:cubicBezTo>
                <a:cubicBezTo>
                  <a:pt x="7087471" y="2587434"/>
                  <a:pt x="7223281" y="2599215"/>
                  <a:pt x="7006728" y="2579528"/>
                </a:cubicBezTo>
                <a:lnTo>
                  <a:pt x="6907576" y="2546478"/>
                </a:lnTo>
                <a:cubicBezTo>
                  <a:pt x="6896559" y="2542806"/>
                  <a:pt x="6884912" y="2540655"/>
                  <a:pt x="6874525" y="2535461"/>
                </a:cubicBezTo>
                <a:cubicBezTo>
                  <a:pt x="6859836" y="2528116"/>
                  <a:pt x="6846038" y="2518620"/>
                  <a:pt x="6830458" y="2513427"/>
                </a:cubicBezTo>
                <a:cubicBezTo>
                  <a:pt x="6801730" y="2503851"/>
                  <a:pt x="6771701" y="2498737"/>
                  <a:pt x="6742323" y="2491393"/>
                </a:cubicBezTo>
                <a:cubicBezTo>
                  <a:pt x="6727634" y="2487721"/>
                  <a:pt x="6712619" y="2485165"/>
                  <a:pt x="6698255" y="2480377"/>
                </a:cubicBezTo>
                <a:cubicBezTo>
                  <a:pt x="6687238" y="2476705"/>
                  <a:pt x="6675879" y="2473934"/>
                  <a:pt x="6665205" y="2469360"/>
                </a:cubicBezTo>
                <a:cubicBezTo>
                  <a:pt x="6650110" y="2462891"/>
                  <a:pt x="6636088" y="2454122"/>
                  <a:pt x="6621137" y="2447326"/>
                </a:cubicBezTo>
                <a:cubicBezTo>
                  <a:pt x="6595676" y="2435753"/>
                  <a:pt x="6569986" y="2424662"/>
                  <a:pt x="6544019" y="2414275"/>
                </a:cubicBezTo>
                <a:cubicBezTo>
                  <a:pt x="6533237" y="2409962"/>
                  <a:pt x="6521355" y="2408451"/>
                  <a:pt x="6510968" y="2403258"/>
                </a:cubicBezTo>
                <a:cubicBezTo>
                  <a:pt x="6499125" y="2397337"/>
                  <a:pt x="6489761" y="2387146"/>
                  <a:pt x="6477918" y="2381225"/>
                </a:cubicBezTo>
                <a:cubicBezTo>
                  <a:pt x="6460230" y="2372381"/>
                  <a:pt x="6440522" y="2368035"/>
                  <a:pt x="6422834" y="2359191"/>
                </a:cubicBezTo>
                <a:cubicBezTo>
                  <a:pt x="6410991" y="2353269"/>
                  <a:pt x="6401626" y="2343078"/>
                  <a:pt x="6389783" y="2337157"/>
                </a:cubicBezTo>
                <a:cubicBezTo>
                  <a:pt x="6379396" y="2331964"/>
                  <a:pt x="6367406" y="2330714"/>
                  <a:pt x="6356732" y="2326140"/>
                </a:cubicBezTo>
                <a:cubicBezTo>
                  <a:pt x="6261437" y="2285300"/>
                  <a:pt x="6357125" y="2318927"/>
                  <a:pt x="6279614" y="2293090"/>
                </a:cubicBezTo>
                <a:cubicBezTo>
                  <a:pt x="6257580" y="2278401"/>
                  <a:pt x="6228202" y="2271056"/>
                  <a:pt x="6213513" y="2249022"/>
                </a:cubicBezTo>
                <a:cubicBezTo>
                  <a:pt x="6185037" y="2206310"/>
                  <a:pt x="6204040" y="2220159"/>
                  <a:pt x="6158429" y="2204955"/>
                </a:cubicBezTo>
                <a:cubicBezTo>
                  <a:pt x="6095283" y="2110236"/>
                  <a:pt x="6179364" y="2221703"/>
                  <a:pt x="6103344" y="2160887"/>
                </a:cubicBezTo>
                <a:cubicBezTo>
                  <a:pt x="6093005" y="2152616"/>
                  <a:pt x="6092539" y="2134854"/>
                  <a:pt x="6081311" y="2127837"/>
                </a:cubicBezTo>
                <a:cubicBezTo>
                  <a:pt x="6061615" y="2115527"/>
                  <a:pt x="6015209" y="2105803"/>
                  <a:pt x="6015209" y="2105803"/>
                </a:cubicBezTo>
                <a:cubicBezTo>
                  <a:pt x="5967469" y="2109475"/>
                  <a:pt x="5919501" y="2110881"/>
                  <a:pt x="5871990" y="2116820"/>
                </a:cubicBezTo>
                <a:cubicBezTo>
                  <a:pt x="5848608" y="2119743"/>
                  <a:pt x="5823256" y="2135399"/>
                  <a:pt x="5805889" y="2149871"/>
                </a:cubicBezTo>
                <a:cubicBezTo>
                  <a:pt x="5793920" y="2159845"/>
                  <a:pt x="5784807" y="2172947"/>
                  <a:pt x="5772838" y="2182921"/>
                </a:cubicBezTo>
                <a:cubicBezTo>
                  <a:pt x="5762666" y="2191397"/>
                  <a:pt x="5749960" y="2196479"/>
                  <a:pt x="5739788" y="2204955"/>
                </a:cubicBezTo>
                <a:cubicBezTo>
                  <a:pt x="5707976" y="2231465"/>
                  <a:pt x="5706370" y="2238556"/>
                  <a:pt x="5684703" y="2271056"/>
                </a:cubicBezTo>
                <a:cubicBezTo>
                  <a:pt x="5669625" y="2316294"/>
                  <a:pt x="5658629" y="2365710"/>
                  <a:pt x="5596568" y="2381225"/>
                </a:cubicBezTo>
                <a:lnTo>
                  <a:pt x="5508434" y="2403258"/>
                </a:lnTo>
                <a:lnTo>
                  <a:pt x="5310130" y="2392242"/>
                </a:lnTo>
                <a:cubicBezTo>
                  <a:pt x="4866266" y="2376390"/>
                  <a:pt x="5017383" y="2444172"/>
                  <a:pt x="4847421" y="2359191"/>
                </a:cubicBezTo>
                <a:cubicBezTo>
                  <a:pt x="4836404" y="2348174"/>
                  <a:pt x="4823427" y="2338818"/>
                  <a:pt x="4814371" y="2326140"/>
                </a:cubicBezTo>
                <a:cubicBezTo>
                  <a:pt x="4769719" y="2263627"/>
                  <a:pt x="4814908" y="2301061"/>
                  <a:pt x="4770303" y="2249022"/>
                </a:cubicBezTo>
                <a:cubicBezTo>
                  <a:pt x="4756784" y="2233250"/>
                  <a:pt x="4739213" y="2221176"/>
                  <a:pt x="4726236" y="2204955"/>
                </a:cubicBezTo>
                <a:cubicBezTo>
                  <a:pt x="4709693" y="2184277"/>
                  <a:pt x="4682168" y="2138854"/>
                  <a:pt x="4682168" y="2138854"/>
                </a:cubicBezTo>
                <a:lnTo>
                  <a:pt x="4649118" y="2039702"/>
                </a:lnTo>
                <a:cubicBezTo>
                  <a:pt x="4645446" y="2028685"/>
                  <a:pt x="4643295" y="2017038"/>
                  <a:pt x="4638101" y="2006651"/>
                </a:cubicBezTo>
                <a:lnTo>
                  <a:pt x="4616067" y="1962584"/>
                </a:lnTo>
                <a:cubicBezTo>
                  <a:pt x="4612395" y="1903827"/>
                  <a:pt x="4610631" y="1844920"/>
                  <a:pt x="4605050" y="1786314"/>
                </a:cubicBezTo>
                <a:cubicBezTo>
                  <a:pt x="4603275" y="1767673"/>
                  <a:pt x="4597112" y="1749700"/>
                  <a:pt x="4594034" y="1731230"/>
                </a:cubicBezTo>
                <a:cubicBezTo>
                  <a:pt x="4589765" y="1705616"/>
                  <a:pt x="4588110" y="1679574"/>
                  <a:pt x="4583017" y="1654111"/>
                </a:cubicBezTo>
                <a:cubicBezTo>
                  <a:pt x="4580740" y="1642724"/>
                  <a:pt x="4576805" y="1631633"/>
                  <a:pt x="4572000" y="1621061"/>
                </a:cubicBezTo>
                <a:cubicBezTo>
                  <a:pt x="4543850" y="1559133"/>
                  <a:pt x="4523770" y="1520032"/>
                  <a:pt x="4483865" y="1466825"/>
                </a:cubicBezTo>
                <a:cubicBezTo>
                  <a:pt x="4472848" y="1452136"/>
                  <a:pt x="4463798" y="1435741"/>
                  <a:pt x="4450814" y="1422757"/>
                </a:cubicBezTo>
                <a:cubicBezTo>
                  <a:pt x="4441452" y="1413395"/>
                  <a:pt x="4427817" y="1409341"/>
                  <a:pt x="4417764" y="1400724"/>
                </a:cubicBezTo>
                <a:cubicBezTo>
                  <a:pt x="4401991" y="1387205"/>
                  <a:pt x="4390600" y="1368731"/>
                  <a:pt x="4373696" y="1356656"/>
                </a:cubicBezTo>
                <a:cubicBezTo>
                  <a:pt x="4360521" y="1347245"/>
                  <a:pt x="4291340" y="1335778"/>
                  <a:pt x="4285561" y="1334622"/>
                </a:cubicBezTo>
                <a:cubicBezTo>
                  <a:pt x="4204771" y="1345639"/>
                  <a:pt x="4123145" y="1351682"/>
                  <a:pt x="4043190" y="1367673"/>
                </a:cubicBezTo>
                <a:cubicBezTo>
                  <a:pt x="4030207" y="1370270"/>
                  <a:pt x="4017157" y="1378479"/>
                  <a:pt x="4010140" y="1389707"/>
                </a:cubicBezTo>
                <a:cubicBezTo>
                  <a:pt x="3997831" y="1409402"/>
                  <a:pt x="3988106" y="1455808"/>
                  <a:pt x="3988106" y="1455808"/>
                </a:cubicBezTo>
                <a:cubicBezTo>
                  <a:pt x="3984434" y="1485186"/>
                  <a:pt x="3980359" y="1514517"/>
                  <a:pt x="3977089" y="1543943"/>
                </a:cubicBezTo>
                <a:cubicBezTo>
                  <a:pt x="3973013" y="1580623"/>
                  <a:pt x="3971684" y="1617634"/>
                  <a:pt x="3966072" y="1654111"/>
                </a:cubicBezTo>
                <a:cubicBezTo>
                  <a:pt x="3964306" y="1665589"/>
                  <a:pt x="3958245" y="1675996"/>
                  <a:pt x="3955055" y="1687162"/>
                </a:cubicBezTo>
                <a:cubicBezTo>
                  <a:pt x="3950348" y="1703638"/>
                  <a:pt x="3941827" y="1746668"/>
                  <a:pt x="3933021" y="1764280"/>
                </a:cubicBezTo>
                <a:cubicBezTo>
                  <a:pt x="3912504" y="1805314"/>
                  <a:pt x="3908398" y="1793829"/>
                  <a:pt x="3877937" y="1830381"/>
                </a:cubicBezTo>
                <a:cubicBezTo>
                  <a:pt x="3856720" y="1855842"/>
                  <a:pt x="3858759" y="1874694"/>
                  <a:pt x="3822853" y="1885466"/>
                </a:cubicBezTo>
                <a:cubicBezTo>
                  <a:pt x="3811987" y="1888726"/>
                  <a:pt x="3662545" y="1906881"/>
                  <a:pt x="3657600" y="1907499"/>
                </a:cubicBezTo>
                <a:cubicBezTo>
                  <a:pt x="3587826" y="1903827"/>
                  <a:pt x="3517927" y="1902055"/>
                  <a:pt x="3448279" y="1896483"/>
                </a:cubicBezTo>
                <a:cubicBezTo>
                  <a:pt x="3426013" y="1894702"/>
                  <a:pt x="3404155" y="1889462"/>
                  <a:pt x="3382178" y="1885466"/>
                </a:cubicBezTo>
                <a:cubicBezTo>
                  <a:pt x="3330896" y="1876142"/>
                  <a:pt x="3330179" y="1875220"/>
                  <a:pt x="3283026" y="1863432"/>
                </a:cubicBezTo>
                <a:cubicBezTo>
                  <a:pt x="3236969" y="1832727"/>
                  <a:pt x="3216231" y="1825142"/>
                  <a:pt x="3183874" y="1786314"/>
                </a:cubicBezTo>
                <a:cubicBezTo>
                  <a:pt x="3159478" y="1757039"/>
                  <a:pt x="3159394" y="1743473"/>
                  <a:pt x="3139807" y="1709196"/>
                </a:cubicBezTo>
                <a:cubicBezTo>
                  <a:pt x="3133238" y="1697700"/>
                  <a:pt x="3125118" y="1687162"/>
                  <a:pt x="3117773" y="1676145"/>
                </a:cubicBezTo>
                <a:cubicBezTo>
                  <a:pt x="3114101" y="1661456"/>
                  <a:pt x="3112072" y="1646255"/>
                  <a:pt x="3106756" y="1632078"/>
                </a:cubicBezTo>
                <a:cubicBezTo>
                  <a:pt x="3094773" y="1600124"/>
                  <a:pt x="3080957" y="1582361"/>
                  <a:pt x="3062689" y="1554960"/>
                </a:cubicBezTo>
                <a:cubicBezTo>
                  <a:pt x="3034410" y="1441844"/>
                  <a:pt x="3072846" y="1582046"/>
                  <a:pt x="3029638" y="1466825"/>
                </a:cubicBezTo>
                <a:cubicBezTo>
                  <a:pt x="3024321" y="1452648"/>
                  <a:pt x="3024585" y="1436674"/>
                  <a:pt x="3018621" y="1422757"/>
                </a:cubicBezTo>
                <a:cubicBezTo>
                  <a:pt x="3013405" y="1410587"/>
                  <a:pt x="3001680" y="1401929"/>
                  <a:pt x="2996588" y="1389707"/>
                </a:cubicBezTo>
                <a:cubicBezTo>
                  <a:pt x="2980223" y="1350431"/>
                  <a:pt x="2962653" y="1292087"/>
                  <a:pt x="2952520" y="1246487"/>
                </a:cubicBezTo>
                <a:cubicBezTo>
                  <a:pt x="2926055" y="1127397"/>
                  <a:pt x="2960600" y="1250163"/>
                  <a:pt x="2919470" y="1147336"/>
                </a:cubicBezTo>
                <a:cubicBezTo>
                  <a:pt x="2910844" y="1125771"/>
                  <a:pt x="2897436" y="1081234"/>
                  <a:pt x="2897436" y="1081234"/>
                </a:cubicBezTo>
                <a:cubicBezTo>
                  <a:pt x="2893764" y="978410"/>
                  <a:pt x="2893043" y="875438"/>
                  <a:pt x="2886419" y="772762"/>
                </a:cubicBezTo>
                <a:cubicBezTo>
                  <a:pt x="2885671" y="761173"/>
                  <a:pt x="2883614" y="747923"/>
                  <a:pt x="2875402" y="739711"/>
                </a:cubicBezTo>
                <a:cubicBezTo>
                  <a:pt x="2863789" y="728098"/>
                  <a:pt x="2846024" y="725022"/>
                  <a:pt x="2831335" y="717678"/>
                </a:cubicBezTo>
                <a:cubicBezTo>
                  <a:pt x="2820318" y="706661"/>
                  <a:pt x="2810253" y="694601"/>
                  <a:pt x="2798284" y="684627"/>
                </a:cubicBezTo>
                <a:cubicBezTo>
                  <a:pt x="2771463" y="662276"/>
                  <a:pt x="2693828" y="624102"/>
                  <a:pt x="2677099" y="618526"/>
                </a:cubicBezTo>
                <a:cubicBezTo>
                  <a:pt x="2666082" y="614854"/>
                  <a:pt x="2655214" y="610699"/>
                  <a:pt x="2644048" y="607509"/>
                </a:cubicBezTo>
                <a:cubicBezTo>
                  <a:pt x="2629489" y="603349"/>
                  <a:pt x="2614345" y="601280"/>
                  <a:pt x="2599981" y="596492"/>
                </a:cubicBezTo>
                <a:cubicBezTo>
                  <a:pt x="2581220" y="590238"/>
                  <a:pt x="2563258" y="581803"/>
                  <a:pt x="2544896" y="574458"/>
                </a:cubicBezTo>
                <a:cubicBezTo>
                  <a:pt x="2482467" y="578130"/>
                  <a:pt x="2420146" y="585475"/>
                  <a:pt x="2357609" y="585475"/>
                </a:cubicBezTo>
                <a:cubicBezTo>
                  <a:pt x="2331642" y="585475"/>
                  <a:pt x="2306230" y="577890"/>
                  <a:pt x="2280491" y="574458"/>
                </a:cubicBezTo>
                <a:lnTo>
                  <a:pt x="2192356" y="563442"/>
                </a:lnTo>
                <a:cubicBezTo>
                  <a:pt x="2063670" y="545059"/>
                  <a:pt x="2191347" y="559184"/>
                  <a:pt x="2049137" y="541408"/>
                </a:cubicBezTo>
                <a:cubicBezTo>
                  <a:pt x="2016140" y="537283"/>
                  <a:pt x="1983036" y="534063"/>
                  <a:pt x="1949985" y="530391"/>
                </a:cubicBezTo>
                <a:cubicBezTo>
                  <a:pt x="1858178" y="534063"/>
                  <a:pt x="1766211" y="534862"/>
                  <a:pt x="1674564" y="541408"/>
                </a:cubicBezTo>
                <a:cubicBezTo>
                  <a:pt x="1662981" y="542235"/>
                  <a:pt x="1652849" y="549906"/>
                  <a:pt x="1641513" y="552425"/>
                </a:cubicBezTo>
                <a:cubicBezTo>
                  <a:pt x="1619707" y="557271"/>
                  <a:pt x="1597446" y="559770"/>
                  <a:pt x="1575412" y="563442"/>
                </a:cubicBezTo>
                <a:cubicBezTo>
                  <a:pt x="1568067" y="585476"/>
                  <a:pt x="1555689" y="606433"/>
                  <a:pt x="1553378" y="629543"/>
                </a:cubicBezTo>
                <a:cubicBezTo>
                  <a:pt x="1549706" y="666266"/>
                  <a:pt x="1546939" y="703090"/>
                  <a:pt x="1542361" y="739711"/>
                </a:cubicBezTo>
                <a:cubicBezTo>
                  <a:pt x="1536814" y="784085"/>
                  <a:pt x="1522597" y="854091"/>
                  <a:pt x="1509311" y="893948"/>
                </a:cubicBezTo>
                <a:cubicBezTo>
                  <a:pt x="1505639" y="904965"/>
                  <a:pt x="1503934" y="916847"/>
                  <a:pt x="1498294" y="926998"/>
                </a:cubicBezTo>
                <a:cubicBezTo>
                  <a:pt x="1485433" y="950147"/>
                  <a:pt x="1454226" y="993099"/>
                  <a:pt x="1454226" y="993099"/>
                </a:cubicBezTo>
                <a:cubicBezTo>
                  <a:pt x="1450554" y="1007788"/>
                  <a:pt x="1448525" y="1022990"/>
                  <a:pt x="1443209" y="1037167"/>
                </a:cubicBezTo>
                <a:cubicBezTo>
                  <a:pt x="1437443" y="1052544"/>
                  <a:pt x="1422140" y="1064840"/>
                  <a:pt x="1421176" y="1081234"/>
                </a:cubicBezTo>
                <a:cubicBezTo>
                  <a:pt x="1418365" y="1129032"/>
                  <a:pt x="1426000" y="1176975"/>
                  <a:pt x="1432193" y="1224454"/>
                </a:cubicBezTo>
                <a:cubicBezTo>
                  <a:pt x="1437037" y="1261589"/>
                  <a:pt x="1454226" y="1334622"/>
                  <a:pt x="1454226" y="1334622"/>
                </a:cubicBezTo>
                <a:cubicBezTo>
                  <a:pt x="1450554" y="1404396"/>
                  <a:pt x="1454695" y="1475023"/>
                  <a:pt x="1443209" y="1543943"/>
                </a:cubicBezTo>
                <a:cubicBezTo>
                  <a:pt x="1438442" y="1572548"/>
                  <a:pt x="1400335" y="1604605"/>
                  <a:pt x="1388125" y="1632078"/>
                </a:cubicBezTo>
                <a:cubicBezTo>
                  <a:pt x="1378692" y="1653302"/>
                  <a:pt x="1376478" y="1677405"/>
                  <a:pt x="1366091" y="1698179"/>
                </a:cubicBezTo>
                <a:cubicBezTo>
                  <a:pt x="1354248" y="1721864"/>
                  <a:pt x="1322024" y="1764280"/>
                  <a:pt x="1322024" y="1764280"/>
                </a:cubicBezTo>
                <a:cubicBezTo>
                  <a:pt x="1318352" y="1782641"/>
                  <a:pt x="1314085" y="1800894"/>
                  <a:pt x="1311007" y="1819364"/>
                </a:cubicBezTo>
                <a:cubicBezTo>
                  <a:pt x="1306738" y="1844978"/>
                  <a:pt x="1305083" y="1871020"/>
                  <a:pt x="1299990" y="1896483"/>
                </a:cubicBezTo>
                <a:cubicBezTo>
                  <a:pt x="1297713" y="1907870"/>
                  <a:pt x="1292645" y="1918516"/>
                  <a:pt x="1288973" y="1929533"/>
                </a:cubicBezTo>
                <a:cubicBezTo>
                  <a:pt x="1285301" y="1977273"/>
                  <a:pt x="1283550" y="2025199"/>
                  <a:pt x="1277956" y="2072752"/>
                </a:cubicBezTo>
                <a:cubicBezTo>
                  <a:pt x="1276187" y="2087790"/>
                  <a:pt x="1269909" y="2101973"/>
                  <a:pt x="1266940" y="2116820"/>
                </a:cubicBezTo>
                <a:cubicBezTo>
                  <a:pt x="1262559" y="2138724"/>
                  <a:pt x="1261341" y="2161250"/>
                  <a:pt x="1255923" y="2182921"/>
                </a:cubicBezTo>
                <a:cubicBezTo>
                  <a:pt x="1249701" y="2207808"/>
                  <a:pt x="1219195" y="2305333"/>
                  <a:pt x="1189821" y="2315124"/>
                </a:cubicBezTo>
                <a:lnTo>
                  <a:pt x="1156771" y="2326140"/>
                </a:lnTo>
                <a:cubicBezTo>
                  <a:pt x="1145754" y="2340829"/>
                  <a:pt x="1136704" y="2357224"/>
                  <a:pt x="1123720" y="2370208"/>
                </a:cubicBezTo>
                <a:cubicBezTo>
                  <a:pt x="1102362" y="2391566"/>
                  <a:pt x="1084502" y="2394298"/>
                  <a:pt x="1057619" y="2403258"/>
                </a:cubicBezTo>
                <a:cubicBezTo>
                  <a:pt x="1017224" y="2395914"/>
                  <a:pt x="976265" y="2391183"/>
                  <a:pt x="936434" y="2381225"/>
                </a:cubicBezTo>
                <a:cubicBezTo>
                  <a:pt x="917248" y="2376429"/>
                  <a:pt x="901075" y="2357782"/>
                  <a:pt x="881349" y="2359191"/>
                </a:cubicBezTo>
                <a:cubicBezTo>
                  <a:pt x="846599" y="2361673"/>
                  <a:pt x="782197" y="2392242"/>
                  <a:pt x="782197" y="2392242"/>
                </a:cubicBezTo>
                <a:cubicBezTo>
                  <a:pt x="767508" y="2384897"/>
                  <a:pt x="753137" y="2376878"/>
                  <a:pt x="738130" y="2370208"/>
                </a:cubicBezTo>
                <a:cubicBezTo>
                  <a:pt x="720059" y="2362176"/>
                  <a:pt x="697030" y="2362158"/>
                  <a:pt x="683046" y="2348174"/>
                </a:cubicBezTo>
                <a:cubicBezTo>
                  <a:pt x="672340" y="2337468"/>
                  <a:pt x="680428" y="2316705"/>
                  <a:pt x="672029" y="2304107"/>
                </a:cubicBezTo>
                <a:cubicBezTo>
                  <a:pt x="664684" y="2293090"/>
                  <a:pt x="649995" y="2289418"/>
                  <a:pt x="638978" y="2282073"/>
                </a:cubicBezTo>
                <a:cubicBezTo>
                  <a:pt x="631633" y="2293090"/>
                  <a:pt x="629238" y="2310207"/>
                  <a:pt x="616944" y="2315124"/>
                </a:cubicBezTo>
                <a:cubicBezTo>
                  <a:pt x="589455" y="2326120"/>
                  <a:pt x="558013" y="2321273"/>
                  <a:pt x="528809" y="2326140"/>
                </a:cubicBezTo>
                <a:cubicBezTo>
                  <a:pt x="513874" y="2328629"/>
                  <a:pt x="499547" y="2333984"/>
                  <a:pt x="484742" y="2337157"/>
                </a:cubicBezTo>
                <a:cubicBezTo>
                  <a:pt x="448123" y="2345004"/>
                  <a:pt x="374573" y="2359191"/>
                  <a:pt x="374573" y="2359191"/>
                </a:cubicBezTo>
                <a:cubicBezTo>
                  <a:pt x="359884" y="2366536"/>
                  <a:pt x="342119" y="2369612"/>
                  <a:pt x="330506" y="2381225"/>
                </a:cubicBezTo>
                <a:cubicBezTo>
                  <a:pt x="271750" y="2439981"/>
                  <a:pt x="374573" y="2395914"/>
                  <a:pt x="286438" y="2425292"/>
                </a:cubicBezTo>
                <a:cubicBezTo>
                  <a:pt x="275421" y="2436309"/>
                  <a:pt x="262953" y="2446045"/>
                  <a:pt x="253388" y="2458343"/>
                </a:cubicBezTo>
                <a:cubicBezTo>
                  <a:pt x="237130" y="2479246"/>
                  <a:pt x="234782" y="2517169"/>
                  <a:pt x="209320" y="2524444"/>
                </a:cubicBezTo>
                <a:lnTo>
                  <a:pt x="132202" y="2546478"/>
                </a:lnTo>
                <a:lnTo>
                  <a:pt x="66101" y="2524444"/>
                </a:lnTo>
                <a:lnTo>
                  <a:pt x="33050" y="2513427"/>
                </a:lnTo>
                <a:cubicBezTo>
                  <a:pt x="25498" y="2490770"/>
                  <a:pt x="14091" y="2459362"/>
                  <a:pt x="11017" y="2436309"/>
                </a:cubicBezTo>
                <a:cubicBezTo>
                  <a:pt x="5656" y="2396103"/>
                  <a:pt x="3672" y="2355519"/>
                  <a:pt x="0" y="2315124"/>
                </a:cubicBezTo>
                <a:cubicBezTo>
                  <a:pt x="15070" y="2239774"/>
                  <a:pt x="4641" y="2219215"/>
                  <a:pt x="44067" y="2171904"/>
                </a:cubicBezTo>
                <a:cubicBezTo>
                  <a:pt x="54041" y="2159935"/>
                  <a:pt x="64820" y="2148419"/>
                  <a:pt x="77118" y="2138854"/>
                </a:cubicBezTo>
                <a:cubicBezTo>
                  <a:pt x="98021" y="2122596"/>
                  <a:pt x="143219" y="2094786"/>
                  <a:pt x="143219" y="2094786"/>
                </a:cubicBezTo>
                <a:cubicBezTo>
                  <a:pt x="150564" y="2083769"/>
                  <a:pt x="159332" y="2073579"/>
                  <a:pt x="165253" y="2061736"/>
                </a:cubicBezTo>
                <a:cubicBezTo>
                  <a:pt x="170447" y="2051349"/>
                  <a:pt x="169302" y="2037975"/>
                  <a:pt x="176270" y="2028685"/>
                </a:cubicBezTo>
                <a:cubicBezTo>
                  <a:pt x="181197" y="2022116"/>
                  <a:pt x="190959" y="2021340"/>
                  <a:pt x="198303" y="2017668"/>
                </a:cubicBezTo>
                <a:lnTo>
                  <a:pt x="198303" y="2017668"/>
                </a:lnTo>
              </a:path>
            </a:pathLst>
          </a:custGeom>
          <a:solidFill>
            <a:srgbClr val="AEFA32">
              <a:alpha val="52549"/>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ontent Placeholder 2"/>
          <p:cNvSpPr txBox="1">
            <a:spLocks/>
          </p:cNvSpPr>
          <p:nvPr/>
        </p:nvSpPr>
        <p:spPr>
          <a:xfrm>
            <a:off x="457200" y="4518818"/>
            <a:ext cx="8915400" cy="226298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Chlorophyll, strongly absorbs visible light for photosynthesis.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Leaf c</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ell structure reflects near-infrared light.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NDVI exploits these characteristics of                                                    vegetation reflectance to quantify how                                                                   much, how dense and how productive                                                    vegetation is.</a:t>
            </a:r>
          </a:p>
        </p:txBody>
      </p:sp>
      <p:pic>
        <p:nvPicPr>
          <p:cNvPr id="4098" name="Picture 2"/>
          <p:cNvPicPr>
            <a:picLocks noChangeAspect="1" noChangeArrowheads="1"/>
          </p:cNvPicPr>
          <p:nvPr/>
        </p:nvPicPr>
        <p:blipFill>
          <a:blip r:embed="rId5" cstate="print"/>
          <a:srcRect/>
          <a:stretch>
            <a:fillRect/>
          </a:stretch>
        </p:blipFill>
        <p:spPr bwMode="auto">
          <a:xfrm>
            <a:off x="5943600" y="5562600"/>
            <a:ext cx="3048000" cy="778213"/>
          </a:xfrm>
          <a:prstGeom prst="rect">
            <a:avLst/>
          </a:prstGeom>
          <a:noFill/>
          <a:ln w="9525">
            <a:noFill/>
            <a:miter lim="800000"/>
            <a:headEnd/>
            <a:tailEnd/>
          </a:ln>
        </p:spPr>
      </p:pic>
      <p:sp>
        <p:nvSpPr>
          <p:cNvPr id="10" name="Rectangle 9"/>
          <p:cNvSpPr/>
          <p:nvPr/>
        </p:nvSpPr>
        <p:spPr>
          <a:xfrm>
            <a:off x="2133600" y="3124200"/>
            <a:ext cx="685800" cy="914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10" idx="2"/>
          </p:cNvCxnSpPr>
          <p:nvPr/>
        </p:nvCxnSpPr>
        <p:spPr>
          <a:xfrm rot="10800000">
            <a:off x="2476500" y="4038600"/>
            <a:ext cx="2095500" cy="838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Rectangle 12"/>
          <p:cNvSpPr/>
          <p:nvPr/>
        </p:nvSpPr>
        <p:spPr>
          <a:xfrm>
            <a:off x="2895600" y="1905000"/>
            <a:ext cx="1600200" cy="213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3" idx="2"/>
          </p:cNvCxnSpPr>
          <p:nvPr/>
        </p:nvCxnSpPr>
        <p:spPr>
          <a:xfrm rot="16200000" flipV="1">
            <a:off x="3333750" y="4400550"/>
            <a:ext cx="1219200" cy="4953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4572000" y="4876800"/>
            <a:ext cx="609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4191000" y="5257800"/>
            <a:ext cx="15240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normAutofit fontScale="90000"/>
          </a:bodyPr>
          <a:lstStyle/>
          <a:p>
            <a:r>
              <a:rPr lang="en-US" dirty="0" smtClean="0"/>
              <a:t>Normalized Difference Vegetation Index</a:t>
            </a:r>
            <a:br>
              <a:rPr lang="en-US" dirty="0" smtClean="0"/>
            </a:br>
            <a:r>
              <a:rPr lang="en-US" dirty="0" smtClean="0"/>
              <a:t>NDVI</a:t>
            </a:r>
            <a:endParaRPr lang="en-US" dirty="0"/>
          </a:p>
        </p:txBody>
      </p:sp>
      <p:pic>
        <p:nvPicPr>
          <p:cNvPr id="2052" name="Picture 4"/>
          <p:cNvPicPr>
            <a:picLocks noChangeAspect="1" noChangeArrowheads="1"/>
          </p:cNvPicPr>
          <p:nvPr/>
        </p:nvPicPr>
        <p:blipFill>
          <a:blip r:embed="rId3" cstate="print"/>
          <a:srcRect/>
          <a:stretch>
            <a:fillRect/>
          </a:stretch>
        </p:blipFill>
        <p:spPr bwMode="auto">
          <a:xfrm>
            <a:off x="1524000" y="1333500"/>
            <a:ext cx="6019800" cy="3009900"/>
          </a:xfrm>
          <a:prstGeom prst="rect">
            <a:avLst/>
          </a:prstGeom>
          <a:noFill/>
          <a:ln w="9525">
            <a:noFill/>
            <a:miter lim="800000"/>
            <a:headEnd/>
            <a:tailEnd/>
          </a:ln>
        </p:spPr>
      </p:pic>
      <p:sp>
        <p:nvSpPr>
          <p:cNvPr id="7" name="Rectangle 6"/>
          <p:cNvSpPr/>
          <p:nvPr/>
        </p:nvSpPr>
        <p:spPr>
          <a:xfrm>
            <a:off x="533400" y="4458831"/>
            <a:ext cx="8382000" cy="2246769"/>
          </a:xfrm>
          <a:prstGeom prst="rect">
            <a:avLst/>
          </a:prstGeom>
        </p:spPr>
        <p:txBody>
          <a:bodyPr wrap="square">
            <a:spAutoFit/>
          </a:bodyPr>
          <a:lstStyle/>
          <a:p>
            <a:pPr>
              <a:buFont typeface="Arial" pitchFamily="34" charset="0"/>
              <a:buChar char="•"/>
            </a:pPr>
            <a:r>
              <a:rPr lang="en-US" sz="2800" dirty="0" smtClean="0"/>
              <a:t>Negative values of NDVI correspond to water. </a:t>
            </a:r>
          </a:p>
          <a:p>
            <a:pPr>
              <a:buFont typeface="Arial" pitchFamily="34" charset="0"/>
              <a:buChar char="•"/>
            </a:pPr>
            <a:r>
              <a:rPr lang="en-US" sz="2800" dirty="0" smtClean="0"/>
              <a:t>Values close to zero correspond to barren areas of rock, sand, or snow. </a:t>
            </a:r>
          </a:p>
          <a:p>
            <a:pPr>
              <a:buFont typeface="Arial" pitchFamily="34" charset="0"/>
              <a:buChar char="•"/>
            </a:pPr>
            <a:r>
              <a:rPr lang="en-US" sz="2800" dirty="0" smtClean="0"/>
              <a:t>low, positive values represent shrub and grassland </a:t>
            </a:r>
          </a:p>
          <a:p>
            <a:pPr>
              <a:buFont typeface="Arial" pitchFamily="34" charset="0"/>
              <a:buChar char="•"/>
            </a:pPr>
            <a:r>
              <a:rPr lang="en-US" sz="2800" dirty="0" smtClean="0"/>
              <a:t>high values indicate temperate and tropical rainforests.</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orn_CentralIllinois_small"/>
          <p:cNvPicPr>
            <a:picLocks noChangeAspect="1" noChangeArrowheads="1"/>
          </p:cNvPicPr>
          <p:nvPr/>
        </p:nvPicPr>
        <p:blipFill>
          <a:blip r:embed="rId3" cstate="print"/>
          <a:srcRect/>
          <a:stretch>
            <a:fillRect/>
          </a:stretch>
        </p:blipFill>
        <p:spPr bwMode="auto">
          <a:xfrm>
            <a:off x="3429000" y="1143000"/>
            <a:ext cx="5715000" cy="5715000"/>
          </a:xfrm>
          <a:prstGeom prst="rect">
            <a:avLst/>
          </a:prstGeom>
          <a:noFill/>
          <a:ln w="9525">
            <a:noFill/>
            <a:miter lim="800000"/>
            <a:headEnd/>
            <a:tailEnd/>
          </a:ln>
        </p:spPr>
      </p:pic>
      <p:sp>
        <p:nvSpPr>
          <p:cNvPr id="5126" name="Text Box 6"/>
          <p:cNvSpPr txBox="1">
            <a:spLocks noChangeArrowheads="1"/>
          </p:cNvSpPr>
          <p:nvPr/>
        </p:nvSpPr>
        <p:spPr bwMode="auto">
          <a:xfrm>
            <a:off x="5638800" y="112693"/>
            <a:ext cx="2667000" cy="954107"/>
          </a:xfrm>
          <a:prstGeom prst="rect">
            <a:avLst/>
          </a:prstGeom>
          <a:noFill/>
          <a:ln w="9525">
            <a:noFill/>
            <a:miter lim="800000"/>
            <a:headEnd/>
            <a:tailEnd/>
          </a:ln>
        </p:spPr>
        <p:txBody>
          <a:bodyPr wrap="square">
            <a:spAutoFit/>
          </a:bodyPr>
          <a:lstStyle/>
          <a:p>
            <a:r>
              <a:rPr lang="en-US" sz="2800" dirty="0">
                <a:solidFill>
                  <a:srgbClr val="002060"/>
                </a:solidFill>
                <a:latin typeface="Comic Sans MS" pitchFamily="66" charset="0"/>
              </a:rPr>
              <a:t>Corn/Soy belt Central Illinois</a:t>
            </a:r>
          </a:p>
        </p:txBody>
      </p:sp>
      <p:pic>
        <p:nvPicPr>
          <p:cNvPr id="10245" name="Picture 7"/>
          <p:cNvPicPr>
            <a:picLocks noChangeAspect="1" noChangeArrowheads="1"/>
          </p:cNvPicPr>
          <p:nvPr/>
        </p:nvPicPr>
        <p:blipFill>
          <a:blip r:embed="rId4" cstate="print"/>
          <a:srcRect/>
          <a:stretch>
            <a:fillRect/>
          </a:stretch>
        </p:blipFill>
        <p:spPr bwMode="auto">
          <a:xfrm>
            <a:off x="0" y="0"/>
            <a:ext cx="4881563" cy="3546475"/>
          </a:xfrm>
          <a:prstGeom prst="rect">
            <a:avLst/>
          </a:prstGeom>
          <a:noFill/>
          <a:ln w="9525">
            <a:noFill/>
            <a:miter lim="800000"/>
            <a:headEnd/>
            <a:tailEnd/>
          </a:ln>
        </p:spPr>
      </p:pic>
      <p:sp>
        <p:nvSpPr>
          <p:cNvPr id="7" name="Rectangle 6"/>
          <p:cNvSpPr/>
          <p:nvPr/>
        </p:nvSpPr>
        <p:spPr>
          <a:xfrm>
            <a:off x="304800" y="6096000"/>
            <a:ext cx="2983509" cy="784830"/>
          </a:xfrm>
          <a:prstGeom prst="rect">
            <a:avLst/>
          </a:prstGeom>
        </p:spPr>
        <p:txBody>
          <a:bodyPr wrap="none">
            <a:spAutoFit/>
          </a:bodyPr>
          <a:lstStyle/>
          <a:p>
            <a:pPr>
              <a:spcAft>
                <a:spcPct val="50000"/>
              </a:spcAft>
            </a:pPr>
            <a:r>
              <a:rPr lang="en-US" i="1" dirty="0" smtClean="0">
                <a:solidFill>
                  <a:srgbClr val="002060"/>
                </a:solidFill>
                <a:latin typeface="Comic Sans MS" pitchFamily="66" charset="0"/>
              </a:rPr>
              <a:t>Kirsten M. de </a:t>
            </a:r>
            <a:r>
              <a:rPr lang="en-US" i="1" dirty="0" err="1" smtClean="0">
                <a:solidFill>
                  <a:srgbClr val="002060"/>
                </a:solidFill>
                <a:latin typeface="Comic Sans MS" pitchFamily="66" charset="0"/>
              </a:rPr>
              <a:t>Beurs</a:t>
            </a:r>
            <a:r>
              <a:rPr lang="en-US" i="1" dirty="0" smtClean="0">
                <a:solidFill>
                  <a:srgbClr val="002060"/>
                </a:solidFill>
                <a:latin typeface="Comic Sans MS" pitchFamily="66" charset="0"/>
              </a:rPr>
              <a:t>, Ph.D.</a:t>
            </a:r>
          </a:p>
          <a:p>
            <a:pPr>
              <a:spcAft>
                <a:spcPct val="50000"/>
              </a:spcAft>
            </a:pPr>
            <a:r>
              <a:rPr lang="en-US" i="1" dirty="0" smtClean="0">
                <a:solidFill>
                  <a:srgbClr val="002060"/>
                </a:solidFill>
                <a:latin typeface="Comic Sans MS" pitchFamily="66" charset="0"/>
              </a:rPr>
              <a:t>Virginia Tech University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spect="1" noChangeArrowheads="1"/>
          </p:cNvSpPr>
          <p:nvPr>
            <p:ph type="body" idx="1"/>
          </p:nvPr>
        </p:nvSpPr>
        <p:spPr/>
        <p:txBody>
          <a:bodyPr/>
          <a:lstStyle/>
          <a:p>
            <a:pPr eaLnBrk="1" hangingPunct="1"/>
            <a:endParaRPr lang="en-US" dirty="0" smtClean="0"/>
          </a:p>
        </p:txBody>
      </p:sp>
      <p:pic>
        <p:nvPicPr>
          <p:cNvPr id="6149" name="Picture 5" descr="Deadvalley_small"/>
          <p:cNvPicPr>
            <a:picLocks noChangeAspect="1" noChangeArrowheads="1"/>
          </p:cNvPicPr>
          <p:nvPr/>
        </p:nvPicPr>
        <p:blipFill>
          <a:blip r:embed="rId3" cstate="print"/>
          <a:srcRect/>
          <a:stretch>
            <a:fillRect/>
          </a:stretch>
        </p:blipFill>
        <p:spPr bwMode="auto">
          <a:xfrm>
            <a:off x="3429000" y="1143000"/>
            <a:ext cx="5715000" cy="5715000"/>
          </a:xfrm>
          <a:prstGeom prst="rect">
            <a:avLst/>
          </a:prstGeom>
          <a:noFill/>
          <a:ln w="9525">
            <a:noFill/>
            <a:miter lim="800000"/>
            <a:headEnd/>
            <a:tailEnd/>
          </a:ln>
        </p:spPr>
      </p:pic>
      <p:sp>
        <p:nvSpPr>
          <p:cNvPr id="6150" name="Text Box 6"/>
          <p:cNvSpPr txBox="1">
            <a:spLocks noChangeArrowheads="1"/>
          </p:cNvSpPr>
          <p:nvPr/>
        </p:nvSpPr>
        <p:spPr bwMode="auto">
          <a:xfrm>
            <a:off x="5562600" y="228600"/>
            <a:ext cx="2911374" cy="646331"/>
          </a:xfrm>
          <a:prstGeom prst="rect">
            <a:avLst/>
          </a:prstGeom>
          <a:noFill/>
          <a:ln w="9525">
            <a:noFill/>
            <a:miter lim="800000"/>
            <a:headEnd/>
            <a:tailEnd/>
          </a:ln>
        </p:spPr>
        <p:txBody>
          <a:bodyPr wrap="none">
            <a:spAutoFit/>
          </a:bodyPr>
          <a:lstStyle/>
          <a:p>
            <a:r>
              <a:rPr lang="en-US" sz="3600" dirty="0">
                <a:solidFill>
                  <a:srgbClr val="002060"/>
                </a:solidFill>
                <a:latin typeface="Comic Sans MS" pitchFamily="66" charset="0"/>
              </a:rPr>
              <a:t>Death Valley</a:t>
            </a:r>
          </a:p>
        </p:txBody>
      </p:sp>
      <p:pic>
        <p:nvPicPr>
          <p:cNvPr id="9222" name="Picture 7"/>
          <p:cNvPicPr>
            <a:picLocks noChangeAspect="1" noChangeArrowheads="1"/>
          </p:cNvPicPr>
          <p:nvPr/>
        </p:nvPicPr>
        <p:blipFill>
          <a:blip r:embed="rId4" cstate="print"/>
          <a:srcRect/>
          <a:stretch>
            <a:fillRect/>
          </a:stretch>
        </p:blipFill>
        <p:spPr bwMode="auto">
          <a:xfrm>
            <a:off x="0" y="0"/>
            <a:ext cx="4881563" cy="3546475"/>
          </a:xfrm>
          <a:prstGeom prst="rect">
            <a:avLst/>
          </a:prstGeom>
          <a:noFill/>
          <a:ln w="9525">
            <a:noFill/>
            <a:miter lim="800000"/>
            <a:headEnd/>
            <a:tailEnd/>
          </a:ln>
        </p:spPr>
      </p:pic>
      <p:sp>
        <p:nvSpPr>
          <p:cNvPr id="8" name="Rectangle 7"/>
          <p:cNvSpPr/>
          <p:nvPr/>
        </p:nvSpPr>
        <p:spPr>
          <a:xfrm>
            <a:off x="304800" y="6096000"/>
            <a:ext cx="2983509" cy="784830"/>
          </a:xfrm>
          <a:prstGeom prst="rect">
            <a:avLst/>
          </a:prstGeom>
        </p:spPr>
        <p:txBody>
          <a:bodyPr wrap="none">
            <a:spAutoFit/>
          </a:bodyPr>
          <a:lstStyle/>
          <a:p>
            <a:pPr>
              <a:spcAft>
                <a:spcPct val="50000"/>
              </a:spcAft>
            </a:pPr>
            <a:r>
              <a:rPr lang="en-US" i="1" dirty="0" smtClean="0">
                <a:solidFill>
                  <a:srgbClr val="002060"/>
                </a:solidFill>
                <a:latin typeface="Comic Sans MS" pitchFamily="66" charset="0"/>
              </a:rPr>
              <a:t>Kirsten M. de </a:t>
            </a:r>
            <a:r>
              <a:rPr lang="en-US" i="1" dirty="0" err="1" smtClean="0">
                <a:solidFill>
                  <a:srgbClr val="002060"/>
                </a:solidFill>
                <a:latin typeface="Comic Sans MS" pitchFamily="66" charset="0"/>
              </a:rPr>
              <a:t>Beurs</a:t>
            </a:r>
            <a:r>
              <a:rPr lang="en-US" i="1" dirty="0" smtClean="0">
                <a:solidFill>
                  <a:srgbClr val="002060"/>
                </a:solidFill>
                <a:latin typeface="Comic Sans MS" pitchFamily="66" charset="0"/>
              </a:rPr>
              <a:t>, Ph.D.</a:t>
            </a:r>
          </a:p>
          <a:p>
            <a:pPr>
              <a:spcAft>
                <a:spcPct val="50000"/>
              </a:spcAft>
            </a:pPr>
            <a:r>
              <a:rPr lang="en-US" i="1" dirty="0" smtClean="0">
                <a:solidFill>
                  <a:srgbClr val="002060"/>
                </a:solidFill>
                <a:latin typeface="Comic Sans MS" pitchFamily="66" charset="0"/>
              </a:rPr>
              <a:t>Virginia Tech University</a:t>
            </a:r>
          </a:p>
        </p:txBody>
      </p:sp>
      <p:sp>
        <p:nvSpPr>
          <p:cNvPr id="9" name="TextBox 8"/>
          <p:cNvSpPr txBox="1"/>
          <p:nvPr/>
        </p:nvSpPr>
        <p:spPr>
          <a:xfrm>
            <a:off x="304800" y="4191000"/>
            <a:ext cx="3352800" cy="954107"/>
          </a:xfrm>
          <a:prstGeom prst="rect">
            <a:avLst/>
          </a:prstGeom>
          <a:noFill/>
        </p:spPr>
        <p:txBody>
          <a:bodyPr wrap="square" rtlCol="0">
            <a:spAutoFit/>
          </a:bodyPr>
          <a:lstStyle/>
          <a:p>
            <a:r>
              <a:rPr lang="en-US" sz="2800" i="1" dirty="0" smtClean="0">
                <a:effectLst>
                  <a:outerShdw blurRad="38100" dist="38100" dir="2700000" algn="tl">
                    <a:srgbClr val="000000">
                      <a:alpha val="43137"/>
                    </a:srgbClr>
                  </a:outerShdw>
                </a:effectLst>
              </a:rPr>
              <a:t>What would this  NDVI curve look like?</a:t>
            </a:r>
            <a:endParaRPr lang="en-US" sz="2800"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animEffect transition="in" filter="fade">
                                      <p:cBhvr>
                                        <p:cTn id="15"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p:txBody>
          <a:bodyPr/>
          <a:lstStyle/>
          <a:p>
            <a:pPr eaLnBrk="1" hangingPunct="1"/>
            <a:endParaRPr lang="en-US" smtClean="0"/>
          </a:p>
        </p:txBody>
      </p:sp>
      <p:pic>
        <p:nvPicPr>
          <p:cNvPr id="12292" name="Picture 4" descr="SouthWestVirginia_small"/>
          <p:cNvPicPr>
            <a:picLocks noChangeAspect="1" noChangeArrowheads="1"/>
          </p:cNvPicPr>
          <p:nvPr/>
        </p:nvPicPr>
        <p:blipFill>
          <a:blip r:embed="rId3" cstate="print"/>
          <a:srcRect/>
          <a:stretch>
            <a:fillRect/>
          </a:stretch>
        </p:blipFill>
        <p:spPr bwMode="auto">
          <a:xfrm>
            <a:off x="3429000" y="1143000"/>
            <a:ext cx="5715000" cy="5715000"/>
          </a:xfrm>
          <a:prstGeom prst="rect">
            <a:avLst/>
          </a:prstGeom>
          <a:noFill/>
          <a:ln w="9525">
            <a:noFill/>
            <a:miter lim="800000"/>
            <a:headEnd/>
            <a:tailEnd/>
          </a:ln>
        </p:spPr>
      </p:pic>
      <p:sp>
        <p:nvSpPr>
          <p:cNvPr id="12293" name="Text Box 5"/>
          <p:cNvSpPr txBox="1">
            <a:spLocks noChangeArrowheads="1"/>
          </p:cNvSpPr>
          <p:nvPr/>
        </p:nvSpPr>
        <p:spPr bwMode="auto">
          <a:xfrm>
            <a:off x="5105400" y="76200"/>
            <a:ext cx="3805850" cy="1077218"/>
          </a:xfrm>
          <a:prstGeom prst="rect">
            <a:avLst/>
          </a:prstGeom>
          <a:noFill/>
          <a:ln w="9525">
            <a:noFill/>
            <a:miter lim="800000"/>
            <a:headEnd/>
            <a:tailEnd/>
          </a:ln>
        </p:spPr>
        <p:txBody>
          <a:bodyPr wrap="none">
            <a:spAutoFit/>
          </a:bodyPr>
          <a:lstStyle/>
          <a:p>
            <a:r>
              <a:rPr lang="en-US" sz="3200" dirty="0" smtClean="0">
                <a:solidFill>
                  <a:srgbClr val="002060"/>
                </a:solidFill>
                <a:latin typeface="Comic Sans MS" pitchFamily="66" charset="0"/>
              </a:rPr>
              <a:t>Forest</a:t>
            </a:r>
          </a:p>
          <a:p>
            <a:r>
              <a:rPr lang="en-US" sz="3200" dirty="0" smtClean="0">
                <a:solidFill>
                  <a:srgbClr val="002060"/>
                </a:solidFill>
                <a:latin typeface="Comic Sans MS" pitchFamily="66" charset="0"/>
              </a:rPr>
              <a:t>Southwest </a:t>
            </a:r>
            <a:r>
              <a:rPr lang="en-US" sz="3200" dirty="0">
                <a:solidFill>
                  <a:srgbClr val="002060"/>
                </a:solidFill>
                <a:latin typeface="Comic Sans MS" pitchFamily="66" charset="0"/>
              </a:rPr>
              <a:t>Virginia</a:t>
            </a:r>
          </a:p>
        </p:txBody>
      </p:sp>
      <p:pic>
        <p:nvPicPr>
          <p:cNvPr id="7174" name="Picture 6"/>
          <p:cNvPicPr>
            <a:picLocks noChangeAspect="1" noChangeArrowheads="1"/>
          </p:cNvPicPr>
          <p:nvPr/>
        </p:nvPicPr>
        <p:blipFill>
          <a:blip r:embed="rId4" cstate="print"/>
          <a:srcRect/>
          <a:stretch>
            <a:fillRect/>
          </a:stretch>
        </p:blipFill>
        <p:spPr bwMode="auto">
          <a:xfrm>
            <a:off x="0" y="0"/>
            <a:ext cx="4881563" cy="3546475"/>
          </a:xfrm>
          <a:prstGeom prst="rect">
            <a:avLst/>
          </a:prstGeom>
          <a:noFill/>
          <a:ln w="9525">
            <a:noFill/>
            <a:miter lim="800000"/>
            <a:headEnd/>
            <a:tailEnd/>
          </a:ln>
        </p:spPr>
      </p:pic>
      <p:sp>
        <p:nvSpPr>
          <p:cNvPr id="8" name="Rectangle 7"/>
          <p:cNvSpPr/>
          <p:nvPr/>
        </p:nvSpPr>
        <p:spPr>
          <a:xfrm>
            <a:off x="304800" y="6096000"/>
            <a:ext cx="2983509" cy="784830"/>
          </a:xfrm>
          <a:prstGeom prst="rect">
            <a:avLst/>
          </a:prstGeom>
        </p:spPr>
        <p:txBody>
          <a:bodyPr wrap="none">
            <a:spAutoFit/>
          </a:bodyPr>
          <a:lstStyle/>
          <a:p>
            <a:pPr>
              <a:spcAft>
                <a:spcPct val="50000"/>
              </a:spcAft>
            </a:pPr>
            <a:r>
              <a:rPr lang="en-US" i="1" dirty="0" smtClean="0">
                <a:solidFill>
                  <a:srgbClr val="002060"/>
                </a:solidFill>
                <a:latin typeface="Comic Sans MS" pitchFamily="66" charset="0"/>
              </a:rPr>
              <a:t>Kirsten M. de </a:t>
            </a:r>
            <a:r>
              <a:rPr lang="en-US" i="1" dirty="0" err="1" smtClean="0">
                <a:solidFill>
                  <a:srgbClr val="002060"/>
                </a:solidFill>
                <a:latin typeface="Comic Sans MS" pitchFamily="66" charset="0"/>
              </a:rPr>
              <a:t>Beurs</a:t>
            </a:r>
            <a:r>
              <a:rPr lang="en-US" i="1" dirty="0" smtClean="0">
                <a:solidFill>
                  <a:srgbClr val="002060"/>
                </a:solidFill>
                <a:latin typeface="Comic Sans MS" pitchFamily="66" charset="0"/>
              </a:rPr>
              <a:t>, Ph.D.</a:t>
            </a:r>
          </a:p>
          <a:p>
            <a:pPr>
              <a:spcAft>
                <a:spcPct val="50000"/>
              </a:spcAft>
            </a:pPr>
            <a:r>
              <a:rPr lang="en-US" i="1" dirty="0" smtClean="0">
                <a:solidFill>
                  <a:srgbClr val="002060"/>
                </a:solidFill>
                <a:latin typeface="Comic Sans MS" pitchFamily="66" charset="0"/>
              </a:rPr>
              <a:t>Virginia Tech University</a:t>
            </a:r>
          </a:p>
        </p:txBody>
      </p:sp>
      <p:sp>
        <p:nvSpPr>
          <p:cNvPr id="9" name="TextBox 8"/>
          <p:cNvSpPr txBox="1"/>
          <p:nvPr/>
        </p:nvSpPr>
        <p:spPr>
          <a:xfrm>
            <a:off x="304800" y="4191000"/>
            <a:ext cx="3352800" cy="954107"/>
          </a:xfrm>
          <a:prstGeom prst="rect">
            <a:avLst/>
          </a:prstGeom>
          <a:noFill/>
        </p:spPr>
        <p:txBody>
          <a:bodyPr wrap="square" rtlCol="0">
            <a:spAutoFit/>
          </a:bodyPr>
          <a:lstStyle/>
          <a:p>
            <a:r>
              <a:rPr lang="en-US" sz="2800" i="1" dirty="0" smtClean="0">
                <a:effectLst>
                  <a:outerShdw blurRad="38100" dist="38100" dir="2700000" algn="tl">
                    <a:srgbClr val="000000">
                      <a:alpha val="43137"/>
                    </a:srgbClr>
                  </a:outerShdw>
                </a:effectLst>
              </a:rPr>
              <a:t>What would this  NDVI curve look like?</a:t>
            </a:r>
            <a:endParaRPr lang="en-US" sz="2800"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fade">
                                      <p:cBhvr>
                                        <p:cTn id="15"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eaLnBrk="1" hangingPunct="1"/>
            <a:endParaRPr lang="en-US" smtClean="0"/>
          </a:p>
        </p:txBody>
      </p:sp>
      <p:pic>
        <p:nvPicPr>
          <p:cNvPr id="8198" name="Picture 6" descr="Tundra_NorthernAlaska_small"/>
          <p:cNvPicPr>
            <a:picLocks noChangeAspect="1" noChangeArrowheads="1"/>
          </p:cNvPicPr>
          <p:nvPr/>
        </p:nvPicPr>
        <p:blipFill>
          <a:blip r:embed="rId3" cstate="print"/>
          <a:srcRect/>
          <a:stretch>
            <a:fillRect/>
          </a:stretch>
        </p:blipFill>
        <p:spPr bwMode="auto">
          <a:xfrm>
            <a:off x="3429000" y="1143000"/>
            <a:ext cx="5715000" cy="5715000"/>
          </a:xfrm>
          <a:prstGeom prst="rect">
            <a:avLst/>
          </a:prstGeom>
          <a:noFill/>
          <a:ln w="9525">
            <a:noFill/>
            <a:miter lim="800000"/>
            <a:headEnd/>
            <a:tailEnd/>
          </a:ln>
        </p:spPr>
      </p:pic>
      <p:sp>
        <p:nvSpPr>
          <p:cNvPr id="8199" name="Text Box 7"/>
          <p:cNvSpPr txBox="1">
            <a:spLocks noChangeArrowheads="1"/>
          </p:cNvSpPr>
          <p:nvPr/>
        </p:nvSpPr>
        <p:spPr bwMode="auto">
          <a:xfrm>
            <a:off x="4876485" y="228600"/>
            <a:ext cx="4267515" cy="523220"/>
          </a:xfrm>
          <a:prstGeom prst="rect">
            <a:avLst/>
          </a:prstGeom>
          <a:noFill/>
          <a:ln w="9525">
            <a:noFill/>
            <a:miter lim="800000"/>
            <a:headEnd/>
            <a:tailEnd/>
          </a:ln>
        </p:spPr>
        <p:txBody>
          <a:bodyPr wrap="none">
            <a:spAutoFit/>
          </a:bodyPr>
          <a:lstStyle/>
          <a:p>
            <a:r>
              <a:rPr lang="en-US" sz="2800" dirty="0">
                <a:solidFill>
                  <a:srgbClr val="002060"/>
                </a:solidFill>
                <a:latin typeface="Comic Sans MS" pitchFamily="66" charset="0"/>
              </a:rPr>
              <a:t>Tundra Northern Alaska</a:t>
            </a:r>
          </a:p>
        </p:txBody>
      </p:sp>
      <p:pic>
        <p:nvPicPr>
          <p:cNvPr id="11270" name="Picture 8"/>
          <p:cNvPicPr>
            <a:picLocks noChangeAspect="1" noChangeArrowheads="1"/>
          </p:cNvPicPr>
          <p:nvPr/>
        </p:nvPicPr>
        <p:blipFill>
          <a:blip r:embed="rId4" cstate="print"/>
          <a:srcRect/>
          <a:stretch>
            <a:fillRect/>
          </a:stretch>
        </p:blipFill>
        <p:spPr bwMode="auto">
          <a:xfrm>
            <a:off x="0" y="0"/>
            <a:ext cx="4881563" cy="3546475"/>
          </a:xfrm>
          <a:prstGeom prst="rect">
            <a:avLst/>
          </a:prstGeom>
          <a:noFill/>
          <a:ln w="9525">
            <a:noFill/>
            <a:miter lim="800000"/>
            <a:headEnd/>
            <a:tailEnd/>
          </a:ln>
        </p:spPr>
      </p:pic>
      <p:sp>
        <p:nvSpPr>
          <p:cNvPr id="8" name="Rectangle 7"/>
          <p:cNvSpPr/>
          <p:nvPr/>
        </p:nvSpPr>
        <p:spPr>
          <a:xfrm>
            <a:off x="304800" y="6096000"/>
            <a:ext cx="2983509" cy="784830"/>
          </a:xfrm>
          <a:prstGeom prst="rect">
            <a:avLst/>
          </a:prstGeom>
        </p:spPr>
        <p:txBody>
          <a:bodyPr wrap="none">
            <a:spAutoFit/>
          </a:bodyPr>
          <a:lstStyle/>
          <a:p>
            <a:pPr>
              <a:spcAft>
                <a:spcPct val="50000"/>
              </a:spcAft>
            </a:pPr>
            <a:r>
              <a:rPr lang="en-US" i="1" dirty="0" smtClean="0">
                <a:solidFill>
                  <a:srgbClr val="002060"/>
                </a:solidFill>
                <a:latin typeface="Comic Sans MS" pitchFamily="66" charset="0"/>
              </a:rPr>
              <a:t>Kirsten M. de </a:t>
            </a:r>
            <a:r>
              <a:rPr lang="en-US" i="1" dirty="0" err="1" smtClean="0">
                <a:solidFill>
                  <a:srgbClr val="002060"/>
                </a:solidFill>
                <a:latin typeface="Comic Sans MS" pitchFamily="66" charset="0"/>
              </a:rPr>
              <a:t>Beurs</a:t>
            </a:r>
            <a:r>
              <a:rPr lang="en-US" i="1" dirty="0" smtClean="0">
                <a:solidFill>
                  <a:srgbClr val="002060"/>
                </a:solidFill>
                <a:latin typeface="Comic Sans MS" pitchFamily="66" charset="0"/>
              </a:rPr>
              <a:t>, Ph.D.</a:t>
            </a:r>
          </a:p>
          <a:p>
            <a:pPr>
              <a:spcAft>
                <a:spcPct val="50000"/>
              </a:spcAft>
            </a:pPr>
            <a:r>
              <a:rPr lang="en-US" i="1" dirty="0" smtClean="0">
                <a:solidFill>
                  <a:srgbClr val="002060"/>
                </a:solidFill>
                <a:latin typeface="Comic Sans MS" pitchFamily="66" charset="0"/>
              </a:rPr>
              <a:t>Virginia Tech University</a:t>
            </a:r>
          </a:p>
        </p:txBody>
      </p:sp>
      <p:sp>
        <p:nvSpPr>
          <p:cNvPr id="9" name="TextBox 8"/>
          <p:cNvSpPr txBox="1"/>
          <p:nvPr/>
        </p:nvSpPr>
        <p:spPr>
          <a:xfrm>
            <a:off x="304800" y="4191000"/>
            <a:ext cx="3352800" cy="954107"/>
          </a:xfrm>
          <a:prstGeom prst="rect">
            <a:avLst/>
          </a:prstGeom>
          <a:noFill/>
        </p:spPr>
        <p:txBody>
          <a:bodyPr wrap="square" rtlCol="0">
            <a:spAutoFit/>
          </a:bodyPr>
          <a:lstStyle/>
          <a:p>
            <a:r>
              <a:rPr lang="en-US" sz="2800" i="1" dirty="0" smtClean="0">
                <a:effectLst>
                  <a:outerShdw blurRad="38100" dist="38100" dir="2700000" algn="tl">
                    <a:srgbClr val="000000">
                      <a:alpha val="43137"/>
                    </a:srgbClr>
                  </a:outerShdw>
                </a:effectLst>
              </a:rPr>
              <a:t>What would this  NDVI curve look like?</a:t>
            </a:r>
            <a:endParaRPr lang="en-US" sz="2800"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a:t>
            </a:r>
            <a:endParaRPr lang="en-US" dirty="0"/>
          </a:p>
        </p:txBody>
      </p:sp>
      <p:sp>
        <p:nvSpPr>
          <p:cNvPr id="3" name="Content Placeholder 2"/>
          <p:cNvSpPr>
            <a:spLocks noGrp="1"/>
          </p:cNvSpPr>
          <p:nvPr>
            <p:ph idx="1"/>
          </p:nvPr>
        </p:nvSpPr>
        <p:spPr>
          <a:xfrm>
            <a:off x="5029200" y="1600200"/>
            <a:ext cx="3886200" cy="5257800"/>
          </a:xfrm>
        </p:spPr>
        <p:txBody>
          <a:bodyPr>
            <a:normAutofit/>
          </a:bodyPr>
          <a:lstStyle/>
          <a:p>
            <a:pPr marL="342900" lvl="1" indent="-342900">
              <a:buFont typeface="Arial" pitchFamily="34" charset="0"/>
              <a:buChar char="•"/>
            </a:pPr>
            <a:r>
              <a:rPr lang="en-US" dirty="0" smtClean="0"/>
              <a:t>In the Northeastern US mean annual temperature increased 0.7</a:t>
            </a:r>
            <a:r>
              <a:rPr lang="en-US" dirty="0" smtClean="0">
                <a:cs typeface="Calibri"/>
              </a:rPr>
              <a:t>°</a:t>
            </a:r>
            <a:r>
              <a:rPr lang="en-US" dirty="0" smtClean="0"/>
              <a:t>C over 30 years (0.26</a:t>
            </a:r>
            <a:r>
              <a:rPr lang="en-US" dirty="0" smtClean="0">
                <a:cs typeface="Calibri"/>
              </a:rPr>
              <a:t>°</a:t>
            </a:r>
            <a:r>
              <a:rPr lang="en-US" dirty="0" smtClean="0"/>
              <a:t> C per decade)</a:t>
            </a:r>
          </a:p>
          <a:p>
            <a:pPr marL="342900" lvl="1" indent="-342900">
              <a:buFont typeface="Arial" pitchFamily="34" charset="0"/>
              <a:buChar char="•"/>
            </a:pPr>
            <a:r>
              <a:rPr lang="en-US" dirty="0" smtClean="0"/>
              <a:t>Expected another 2-6</a:t>
            </a:r>
            <a:r>
              <a:rPr lang="en-US" dirty="0" smtClean="0">
                <a:latin typeface="Calibri"/>
                <a:cs typeface="Calibri"/>
              </a:rPr>
              <a:t>°</a:t>
            </a:r>
            <a:r>
              <a:rPr lang="en-US" dirty="0" smtClean="0"/>
              <a:t>C over next century</a:t>
            </a:r>
            <a:endParaRPr lang="en-US" sz="1600" dirty="0" smtClean="0"/>
          </a:p>
          <a:p>
            <a:pPr lvl="1">
              <a:buNone/>
            </a:pPr>
            <a:r>
              <a:rPr lang="en-US" sz="1600" dirty="0" smtClean="0"/>
              <a:t>(</a:t>
            </a:r>
            <a:r>
              <a:rPr lang="en-US" sz="1600" dirty="0" err="1" smtClean="0"/>
              <a:t>Ollinger</a:t>
            </a:r>
            <a:r>
              <a:rPr lang="en-US" sz="1600" dirty="0" smtClean="0"/>
              <a:t>, S.V. “</a:t>
            </a:r>
            <a:r>
              <a:rPr lang="en-US" sz="1600" dirty="0" err="1" smtClean="0"/>
              <a:t>Potenail</a:t>
            </a:r>
            <a:r>
              <a:rPr lang="en-US" sz="1600" dirty="0" smtClean="0"/>
              <a:t> effects of climate change and rising CO2 on ecosystem process in northeastern U.S. forests)</a:t>
            </a:r>
            <a:endParaRPr lang="en-US" sz="1600" dirty="0"/>
          </a:p>
        </p:txBody>
      </p:sp>
      <p:pic>
        <p:nvPicPr>
          <p:cNvPr id="4" name="Content Placeholder 3" descr="05.16.jpg"/>
          <p:cNvPicPr>
            <a:picLocks noChangeAspect="1"/>
          </p:cNvPicPr>
          <p:nvPr/>
        </p:nvPicPr>
        <p:blipFill>
          <a:blip r:embed="rId2" cstate="print"/>
          <a:srcRect l="22163" t="4087" r="22912" b="12802"/>
          <a:stretch>
            <a:fillRect/>
          </a:stretch>
        </p:blipFill>
        <p:spPr>
          <a:xfrm>
            <a:off x="228600" y="1371600"/>
            <a:ext cx="4724400" cy="505593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a:bodyPr>
          <a:lstStyle/>
          <a:p>
            <a:r>
              <a:rPr lang="en-US" dirty="0" smtClean="0"/>
              <a:t>NDVI for Phenological Dates</a:t>
            </a:r>
            <a:endParaRPr lang="en-US" dirty="0"/>
          </a:p>
        </p:txBody>
      </p:sp>
      <p:sp>
        <p:nvSpPr>
          <p:cNvPr id="3" name="Content Placeholder 2"/>
          <p:cNvSpPr>
            <a:spLocks noGrp="1"/>
          </p:cNvSpPr>
          <p:nvPr>
            <p:ph idx="1"/>
          </p:nvPr>
        </p:nvSpPr>
        <p:spPr>
          <a:xfrm>
            <a:off x="4038600" y="6400800"/>
            <a:ext cx="5486400" cy="381000"/>
          </a:xfrm>
        </p:spPr>
        <p:txBody>
          <a:bodyPr>
            <a:normAutofit/>
          </a:bodyPr>
          <a:lstStyle/>
          <a:p>
            <a:r>
              <a:rPr lang="en-US" sz="1400" dirty="0" smtClean="0">
                <a:hlinkClick r:id="rId3"/>
              </a:rPr>
              <a:t>http://www.seiswaves.com/cappelluti/docs/anims/leicester/</a:t>
            </a:r>
            <a:endParaRPr lang="en-US" sz="1400" dirty="0"/>
          </a:p>
        </p:txBody>
      </p:sp>
      <p:pic>
        <p:nvPicPr>
          <p:cNvPr id="2050" name="Picture 2"/>
          <p:cNvPicPr>
            <a:picLocks noChangeAspect="1" noChangeArrowheads="1"/>
          </p:cNvPicPr>
          <p:nvPr/>
        </p:nvPicPr>
        <p:blipFill>
          <a:blip r:embed="rId4" cstate="print"/>
          <a:srcRect/>
          <a:stretch>
            <a:fillRect/>
          </a:stretch>
        </p:blipFill>
        <p:spPr bwMode="auto">
          <a:xfrm>
            <a:off x="609600" y="838200"/>
            <a:ext cx="4356138" cy="289560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609600" y="3657600"/>
            <a:ext cx="4250352" cy="2819400"/>
          </a:xfrm>
          <a:prstGeom prst="rect">
            <a:avLst/>
          </a:prstGeom>
          <a:noFill/>
          <a:ln w="9525">
            <a:noFill/>
            <a:miter lim="800000"/>
            <a:headEnd/>
            <a:tailEnd/>
          </a:ln>
        </p:spPr>
      </p:pic>
      <p:sp>
        <p:nvSpPr>
          <p:cNvPr id="8" name="TextBox 7"/>
          <p:cNvSpPr txBox="1"/>
          <p:nvPr/>
        </p:nvSpPr>
        <p:spPr>
          <a:xfrm>
            <a:off x="5257800" y="2286000"/>
            <a:ext cx="3428999" cy="1938992"/>
          </a:xfrm>
          <a:prstGeom prst="rect">
            <a:avLst/>
          </a:prstGeom>
          <a:noFill/>
        </p:spPr>
        <p:txBody>
          <a:bodyPr wrap="square" rtlCol="0">
            <a:spAutoFit/>
          </a:bodyPr>
          <a:lstStyle/>
          <a:p>
            <a:r>
              <a:rPr lang="en-US" sz="4000" dirty="0" smtClean="0"/>
              <a:t>comparison of NDVI values for different dates</a:t>
            </a:r>
            <a:endParaRPr lang="en-US"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762000" y="2772334"/>
            <a:ext cx="7826107" cy="4009466"/>
          </a:xfrm>
        </p:spPr>
        <p:txBody>
          <a:bodyPr/>
          <a:lstStyle/>
          <a:p>
            <a:pPr eaLnBrk="1" hangingPunct="1"/>
            <a:endParaRPr lang="en-US" smtClean="0"/>
          </a:p>
        </p:txBody>
      </p:sp>
      <p:sp>
        <p:nvSpPr>
          <p:cNvPr id="13317" name="Text Box 8"/>
          <p:cNvSpPr txBox="1">
            <a:spLocks noChangeArrowheads="1"/>
          </p:cNvSpPr>
          <p:nvPr/>
        </p:nvSpPr>
        <p:spPr bwMode="auto">
          <a:xfrm>
            <a:off x="4658398" y="6260086"/>
            <a:ext cx="634060" cy="369332"/>
          </a:xfrm>
          <a:prstGeom prst="rect">
            <a:avLst/>
          </a:prstGeom>
          <a:noFill/>
          <a:ln w="9525">
            <a:noFill/>
            <a:miter lim="800000"/>
            <a:headEnd/>
            <a:tailEnd/>
          </a:ln>
        </p:spPr>
        <p:txBody>
          <a:bodyPr wrap="square">
            <a:spAutoFit/>
          </a:bodyPr>
          <a:lstStyle/>
          <a:p>
            <a:r>
              <a:rPr lang="en-US"/>
              <a:t>SOS</a:t>
            </a:r>
          </a:p>
        </p:txBody>
      </p:sp>
      <p:pic>
        <p:nvPicPr>
          <p:cNvPr id="13318" name="Picture 9"/>
          <p:cNvPicPr>
            <a:picLocks noChangeAspect="1" noChangeArrowheads="1"/>
          </p:cNvPicPr>
          <p:nvPr/>
        </p:nvPicPr>
        <p:blipFill>
          <a:blip r:embed="rId3" cstate="print"/>
          <a:srcRect/>
          <a:stretch>
            <a:fillRect/>
          </a:stretch>
        </p:blipFill>
        <p:spPr bwMode="auto">
          <a:xfrm>
            <a:off x="891908" y="1271123"/>
            <a:ext cx="7543800" cy="5480514"/>
          </a:xfrm>
          <a:prstGeom prst="rect">
            <a:avLst/>
          </a:prstGeom>
          <a:noFill/>
          <a:ln w="31750" algn="ctr">
            <a:noFill/>
            <a:miter lim="800000"/>
            <a:headEnd/>
            <a:tailEnd/>
          </a:ln>
        </p:spPr>
      </p:pic>
      <p:sp>
        <p:nvSpPr>
          <p:cNvPr id="13319" name="Line 11"/>
          <p:cNvSpPr>
            <a:spLocks noChangeShapeType="1"/>
          </p:cNvSpPr>
          <p:nvPr/>
        </p:nvSpPr>
        <p:spPr bwMode="auto">
          <a:xfrm>
            <a:off x="2838004" y="5001099"/>
            <a:ext cx="797103" cy="607537"/>
          </a:xfrm>
          <a:prstGeom prst="line">
            <a:avLst/>
          </a:prstGeom>
          <a:noFill/>
          <a:ln w="44450">
            <a:solidFill>
              <a:schemeClr val="tx1"/>
            </a:solidFill>
            <a:round/>
            <a:headEnd/>
            <a:tailEnd type="triangle" w="lg" len="lg"/>
          </a:ln>
        </p:spPr>
        <p:txBody>
          <a:bodyPr/>
          <a:lstStyle/>
          <a:p>
            <a:endParaRPr lang="en-US"/>
          </a:p>
        </p:txBody>
      </p:sp>
      <p:sp>
        <p:nvSpPr>
          <p:cNvPr id="13320" name="Line 12"/>
          <p:cNvSpPr>
            <a:spLocks noChangeShapeType="1"/>
          </p:cNvSpPr>
          <p:nvPr/>
        </p:nvSpPr>
        <p:spPr bwMode="auto">
          <a:xfrm flipH="1">
            <a:off x="6941596" y="4391499"/>
            <a:ext cx="579712" cy="607537"/>
          </a:xfrm>
          <a:prstGeom prst="line">
            <a:avLst/>
          </a:prstGeom>
          <a:noFill/>
          <a:ln w="44450">
            <a:solidFill>
              <a:schemeClr val="tx1"/>
            </a:solidFill>
            <a:round/>
            <a:headEnd/>
            <a:tailEnd type="triangle" w="lg" len="lg"/>
          </a:ln>
        </p:spPr>
        <p:txBody>
          <a:bodyPr/>
          <a:lstStyle/>
          <a:p>
            <a:endParaRPr lang="en-US"/>
          </a:p>
        </p:txBody>
      </p:sp>
      <p:sp>
        <p:nvSpPr>
          <p:cNvPr id="13321" name="Line 13"/>
          <p:cNvSpPr>
            <a:spLocks noChangeShapeType="1"/>
          </p:cNvSpPr>
          <p:nvPr/>
        </p:nvSpPr>
        <p:spPr bwMode="auto">
          <a:xfrm>
            <a:off x="4304485" y="1447800"/>
            <a:ext cx="1159423" cy="0"/>
          </a:xfrm>
          <a:prstGeom prst="line">
            <a:avLst/>
          </a:prstGeom>
          <a:noFill/>
          <a:ln w="44450">
            <a:solidFill>
              <a:schemeClr val="tx1"/>
            </a:solidFill>
            <a:round/>
            <a:headEnd/>
            <a:tailEnd type="triangle" w="lg" len="lg"/>
          </a:ln>
        </p:spPr>
        <p:txBody>
          <a:bodyPr/>
          <a:lstStyle/>
          <a:p>
            <a:endParaRPr lang="en-US"/>
          </a:p>
        </p:txBody>
      </p:sp>
      <p:sp>
        <p:nvSpPr>
          <p:cNvPr id="13322" name="Line 14"/>
          <p:cNvSpPr>
            <a:spLocks noChangeShapeType="1"/>
          </p:cNvSpPr>
          <p:nvPr/>
        </p:nvSpPr>
        <p:spPr bwMode="auto">
          <a:xfrm>
            <a:off x="4288060" y="5608637"/>
            <a:ext cx="2318847" cy="0"/>
          </a:xfrm>
          <a:prstGeom prst="line">
            <a:avLst/>
          </a:prstGeom>
          <a:noFill/>
          <a:ln w="44450">
            <a:solidFill>
              <a:schemeClr val="tx1"/>
            </a:solidFill>
            <a:round/>
            <a:headEnd type="triangle" w="lg" len="lg"/>
            <a:tailEnd type="triangle" w="lg" len="lg"/>
          </a:ln>
        </p:spPr>
        <p:txBody>
          <a:bodyPr/>
          <a:lstStyle/>
          <a:p>
            <a:endParaRPr lang="en-US"/>
          </a:p>
        </p:txBody>
      </p:sp>
      <p:sp>
        <p:nvSpPr>
          <p:cNvPr id="13323" name="Line 15"/>
          <p:cNvSpPr>
            <a:spLocks noChangeShapeType="1"/>
          </p:cNvSpPr>
          <p:nvPr/>
        </p:nvSpPr>
        <p:spPr bwMode="auto">
          <a:xfrm flipV="1">
            <a:off x="3542484" y="1911237"/>
            <a:ext cx="1159423" cy="3240199"/>
          </a:xfrm>
          <a:prstGeom prst="line">
            <a:avLst/>
          </a:prstGeom>
          <a:noFill/>
          <a:ln w="44450">
            <a:solidFill>
              <a:schemeClr val="tx1"/>
            </a:solidFill>
            <a:round/>
            <a:headEnd/>
            <a:tailEnd type="none" w="lg" len="lg"/>
          </a:ln>
        </p:spPr>
        <p:txBody>
          <a:bodyPr/>
          <a:lstStyle/>
          <a:p>
            <a:endParaRPr lang="en-US"/>
          </a:p>
        </p:txBody>
      </p:sp>
      <p:sp>
        <p:nvSpPr>
          <p:cNvPr id="13324" name="Text Box 16"/>
          <p:cNvSpPr txBox="1">
            <a:spLocks noChangeArrowheads="1"/>
          </p:cNvSpPr>
          <p:nvPr/>
        </p:nvSpPr>
        <p:spPr bwMode="auto">
          <a:xfrm>
            <a:off x="1671420" y="4588448"/>
            <a:ext cx="1817638" cy="646331"/>
          </a:xfrm>
          <a:prstGeom prst="rect">
            <a:avLst/>
          </a:prstGeom>
          <a:noFill/>
          <a:ln w="9525">
            <a:noFill/>
            <a:miter lim="800000"/>
            <a:headEnd/>
            <a:tailEnd/>
          </a:ln>
        </p:spPr>
        <p:txBody>
          <a:bodyPr wrap="square">
            <a:spAutoFit/>
          </a:bodyPr>
          <a:lstStyle/>
          <a:p>
            <a:r>
              <a:rPr lang="en-US">
                <a:latin typeface="Comic Sans MS" pitchFamily="66" charset="0"/>
              </a:rPr>
              <a:t>Start of Season</a:t>
            </a:r>
          </a:p>
        </p:txBody>
      </p:sp>
      <p:sp>
        <p:nvSpPr>
          <p:cNvPr id="13325" name="Text Box 17"/>
          <p:cNvSpPr txBox="1">
            <a:spLocks noChangeArrowheads="1"/>
          </p:cNvSpPr>
          <p:nvPr/>
        </p:nvSpPr>
        <p:spPr bwMode="auto">
          <a:xfrm>
            <a:off x="7071580" y="3974086"/>
            <a:ext cx="1622891" cy="646331"/>
          </a:xfrm>
          <a:prstGeom prst="rect">
            <a:avLst/>
          </a:prstGeom>
          <a:noFill/>
          <a:ln w="9525">
            <a:noFill/>
            <a:miter lim="800000"/>
            <a:headEnd/>
            <a:tailEnd/>
          </a:ln>
        </p:spPr>
        <p:txBody>
          <a:bodyPr wrap="square">
            <a:spAutoFit/>
          </a:bodyPr>
          <a:lstStyle/>
          <a:p>
            <a:r>
              <a:rPr lang="en-US">
                <a:latin typeface="Comic Sans MS" pitchFamily="66" charset="0"/>
              </a:rPr>
              <a:t>End of Season</a:t>
            </a:r>
          </a:p>
        </p:txBody>
      </p:sp>
      <p:sp>
        <p:nvSpPr>
          <p:cNvPr id="13326" name="Text Box 18"/>
          <p:cNvSpPr txBox="1">
            <a:spLocks noChangeArrowheads="1"/>
          </p:cNvSpPr>
          <p:nvPr/>
        </p:nvSpPr>
        <p:spPr bwMode="auto">
          <a:xfrm>
            <a:off x="4506543" y="5955286"/>
            <a:ext cx="2122590" cy="646331"/>
          </a:xfrm>
          <a:prstGeom prst="rect">
            <a:avLst/>
          </a:prstGeom>
          <a:noFill/>
          <a:ln w="9525">
            <a:noFill/>
            <a:miter lim="800000"/>
            <a:headEnd/>
            <a:tailEnd/>
          </a:ln>
        </p:spPr>
        <p:txBody>
          <a:bodyPr wrap="square">
            <a:spAutoFit/>
          </a:bodyPr>
          <a:lstStyle/>
          <a:p>
            <a:r>
              <a:rPr lang="en-US">
                <a:latin typeface="Comic Sans MS" pitchFamily="66" charset="0"/>
              </a:rPr>
              <a:t>Duration of Season</a:t>
            </a:r>
          </a:p>
        </p:txBody>
      </p:sp>
      <p:sp>
        <p:nvSpPr>
          <p:cNvPr id="13327" name="Text Box 19"/>
          <p:cNvSpPr txBox="1">
            <a:spLocks noChangeArrowheads="1"/>
          </p:cNvSpPr>
          <p:nvPr/>
        </p:nvSpPr>
        <p:spPr bwMode="auto">
          <a:xfrm rot="-4321851">
            <a:off x="2710845" y="3003659"/>
            <a:ext cx="1707292" cy="646331"/>
          </a:xfrm>
          <a:prstGeom prst="rect">
            <a:avLst/>
          </a:prstGeom>
          <a:noFill/>
          <a:ln w="9525">
            <a:noFill/>
            <a:miter lim="800000"/>
            <a:headEnd/>
            <a:tailEnd/>
          </a:ln>
        </p:spPr>
        <p:txBody>
          <a:bodyPr wrap="square">
            <a:spAutoFit/>
          </a:bodyPr>
          <a:lstStyle/>
          <a:p>
            <a:r>
              <a:rPr lang="en-US" dirty="0">
                <a:latin typeface="Comic Sans MS" pitchFamily="66" charset="0"/>
              </a:rPr>
              <a:t>Rate of Greenup</a:t>
            </a:r>
          </a:p>
        </p:txBody>
      </p:sp>
      <p:sp>
        <p:nvSpPr>
          <p:cNvPr id="13328" name="Text Box 20"/>
          <p:cNvSpPr txBox="1">
            <a:spLocks noChangeArrowheads="1"/>
          </p:cNvSpPr>
          <p:nvPr/>
        </p:nvSpPr>
        <p:spPr bwMode="auto">
          <a:xfrm>
            <a:off x="3101708" y="1258669"/>
            <a:ext cx="1775367" cy="646331"/>
          </a:xfrm>
          <a:prstGeom prst="rect">
            <a:avLst/>
          </a:prstGeom>
          <a:noFill/>
          <a:ln w="9525">
            <a:noFill/>
            <a:miter lim="800000"/>
            <a:headEnd/>
            <a:tailEnd/>
          </a:ln>
        </p:spPr>
        <p:txBody>
          <a:bodyPr wrap="square">
            <a:spAutoFit/>
          </a:bodyPr>
          <a:lstStyle/>
          <a:p>
            <a:r>
              <a:rPr lang="en-US" dirty="0">
                <a:latin typeface="Comic Sans MS" pitchFamily="66" charset="0"/>
              </a:rPr>
              <a:t>Maximum NDVI</a:t>
            </a:r>
          </a:p>
        </p:txBody>
      </p:sp>
      <p:sp>
        <p:nvSpPr>
          <p:cNvPr id="13329" name="Text Box 21"/>
          <p:cNvSpPr txBox="1">
            <a:spLocks noChangeArrowheads="1"/>
          </p:cNvSpPr>
          <p:nvPr/>
        </p:nvSpPr>
        <p:spPr bwMode="auto">
          <a:xfrm>
            <a:off x="4769935" y="3503367"/>
            <a:ext cx="1319448" cy="923330"/>
          </a:xfrm>
          <a:prstGeom prst="rect">
            <a:avLst/>
          </a:prstGeom>
          <a:noFill/>
          <a:ln w="9525">
            <a:noFill/>
            <a:miter lim="800000"/>
            <a:headEnd/>
            <a:tailEnd/>
          </a:ln>
        </p:spPr>
        <p:txBody>
          <a:bodyPr wrap="square">
            <a:spAutoFit/>
          </a:bodyPr>
          <a:lstStyle/>
          <a:p>
            <a:pPr algn="ctr"/>
            <a:r>
              <a:rPr lang="en-US">
                <a:latin typeface="Comic Sans MS" pitchFamily="66" charset="0"/>
              </a:rPr>
              <a:t>Time Integrated NDVI</a:t>
            </a:r>
          </a:p>
        </p:txBody>
      </p:sp>
      <p:sp>
        <p:nvSpPr>
          <p:cNvPr id="13330" name="Line 22"/>
          <p:cNvSpPr>
            <a:spLocks noChangeShapeType="1"/>
          </p:cNvSpPr>
          <p:nvPr/>
        </p:nvSpPr>
        <p:spPr bwMode="auto">
          <a:xfrm flipH="1" flipV="1">
            <a:off x="6328260" y="1647853"/>
            <a:ext cx="507248" cy="2970183"/>
          </a:xfrm>
          <a:prstGeom prst="line">
            <a:avLst/>
          </a:prstGeom>
          <a:noFill/>
          <a:ln w="44450">
            <a:solidFill>
              <a:schemeClr val="tx1"/>
            </a:solidFill>
            <a:round/>
            <a:headEnd/>
            <a:tailEnd type="none" w="lg" len="lg"/>
          </a:ln>
        </p:spPr>
        <p:txBody>
          <a:bodyPr/>
          <a:lstStyle/>
          <a:p>
            <a:endParaRPr lang="en-US"/>
          </a:p>
        </p:txBody>
      </p:sp>
      <p:sp>
        <p:nvSpPr>
          <p:cNvPr id="13331" name="Text Box 23"/>
          <p:cNvSpPr txBox="1">
            <a:spLocks noChangeArrowheads="1"/>
          </p:cNvSpPr>
          <p:nvPr/>
        </p:nvSpPr>
        <p:spPr bwMode="auto">
          <a:xfrm rot="4585783">
            <a:off x="5917622" y="2505376"/>
            <a:ext cx="2132006" cy="646331"/>
          </a:xfrm>
          <a:prstGeom prst="rect">
            <a:avLst/>
          </a:prstGeom>
          <a:noFill/>
          <a:ln w="9525">
            <a:noFill/>
            <a:miter lim="800000"/>
            <a:headEnd/>
            <a:tailEnd/>
          </a:ln>
        </p:spPr>
        <p:txBody>
          <a:bodyPr wrap="square">
            <a:spAutoFit/>
          </a:bodyPr>
          <a:lstStyle/>
          <a:p>
            <a:r>
              <a:rPr lang="en-US">
                <a:latin typeface="Comic Sans MS" pitchFamily="66" charset="0"/>
              </a:rPr>
              <a:t>Rate of Senescence</a:t>
            </a:r>
          </a:p>
        </p:txBody>
      </p:sp>
      <p:sp>
        <p:nvSpPr>
          <p:cNvPr id="21" name="Title 1"/>
          <p:cNvSpPr>
            <a:spLocks noGrp="1"/>
          </p:cNvSpPr>
          <p:nvPr>
            <p:ph type="title"/>
          </p:nvPr>
        </p:nvSpPr>
        <p:spPr>
          <a:xfrm>
            <a:off x="533400" y="-152400"/>
            <a:ext cx="8229600" cy="1143000"/>
          </a:xfrm>
        </p:spPr>
        <p:txBody>
          <a:bodyPr/>
          <a:lstStyle/>
          <a:p>
            <a:r>
              <a:rPr lang="en-US" dirty="0" smtClean="0"/>
              <a:t>Plotting NDVI</a:t>
            </a:r>
            <a:endParaRPr lang="en-US" dirty="0"/>
          </a:p>
        </p:txBody>
      </p:sp>
      <p:sp>
        <p:nvSpPr>
          <p:cNvPr id="22" name="TextBox 21"/>
          <p:cNvSpPr txBox="1"/>
          <p:nvPr/>
        </p:nvSpPr>
        <p:spPr>
          <a:xfrm>
            <a:off x="228600" y="609600"/>
            <a:ext cx="9067800" cy="646331"/>
          </a:xfrm>
          <a:prstGeom prst="rect">
            <a:avLst/>
          </a:prstGeom>
          <a:noFill/>
        </p:spPr>
        <p:txBody>
          <a:bodyPr wrap="square" rtlCol="0">
            <a:spAutoFit/>
          </a:bodyPr>
          <a:lstStyle/>
          <a:p>
            <a:r>
              <a:rPr lang="en-US" sz="3600" dirty="0" smtClean="0"/>
              <a:t>Use of NDVI to identify key </a:t>
            </a:r>
            <a:r>
              <a:rPr lang="en-US" sz="3600" dirty="0" err="1" smtClean="0"/>
              <a:t>phenological</a:t>
            </a:r>
            <a:r>
              <a:rPr lang="en-US" sz="3600" dirty="0" smtClean="0"/>
              <a:t> dates</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a:bodyPr>
          <a:lstStyle/>
          <a:p>
            <a:r>
              <a:rPr lang="en-US" b="1" dirty="0" smtClean="0">
                <a:solidFill>
                  <a:srgbClr val="002060"/>
                </a:solidFill>
              </a:rPr>
              <a:t>How do you determine dates?</a:t>
            </a:r>
            <a:endParaRPr lang="en-US" b="1" dirty="0">
              <a:solidFill>
                <a:srgbClr val="002060"/>
              </a:solidFill>
            </a:endParaRPr>
          </a:p>
        </p:txBody>
      </p:sp>
      <p:sp>
        <p:nvSpPr>
          <p:cNvPr id="8" name="TextBox 7"/>
          <p:cNvSpPr txBox="1"/>
          <p:nvPr/>
        </p:nvSpPr>
        <p:spPr>
          <a:xfrm>
            <a:off x="6096000" y="2286000"/>
            <a:ext cx="3048000" cy="2862322"/>
          </a:xfrm>
          <a:prstGeom prst="rect">
            <a:avLst/>
          </a:prstGeom>
          <a:noFill/>
        </p:spPr>
        <p:txBody>
          <a:bodyPr wrap="square" rtlCol="0">
            <a:spAutoFit/>
          </a:bodyPr>
          <a:lstStyle/>
          <a:p>
            <a:r>
              <a:rPr lang="en-US" sz="3600" dirty="0" smtClean="0"/>
              <a:t>Use of NDVI  thresholds to identify key </a:t>
            </a:r>
            <a:r>
              <a:rPr lang="en-US" sz="3600" dirty="0" err="1" smtClean="0"/>
              <a:t>phenological</a:t>
            </a:r>
            <a:r>
              <a:rPr lang="en-US" sz="3600" dirty="0" smtClean="0"/>
              <a:t> dates</a:t>
            </a:r>
            <a:endParaRPr lang="en-US" sz="3600" dirty="0"/>
          </a:p>
        </p:txBody>
      </p:sp>
      <p:sp>
        <p:nvSpPr>
          <p:cNvPr id="12" name="Rectangle 11"/>
          <p:cNvSpPr/>
          <p:nvPr/>
        </p:nvSpPr>
        <p:spPr>
          <a:xfrm>
            <a:off x="4724400" y="6488668"/>
            <a:ext cx="5410200" cy="338554"/>
          </a:xfrm>
          <a:prstGeom prst="rect">
            <a:avLst/>
          </a:prstGeom>
        </p:spPr>
        <p:txBody>
          <a:bodyPr wrap="square">
            <a:spAutoFit/>
          </a:bodyPr>
          <a:lstStyle/>
          <a:p>
            <a:r>
              <a:rPr lang="en-US" sz="1600" dirty="0" smtClean="0">
                <a:solidFill>
                  <a:srgbClr val="002060"/>
                </a:solidFill>
              </a:rPr>
              <a:t>http://phenology.cr.usgs.gov/methods_metrics.php</a:t>
            </a:r>
            <a:endParaRPr lang="en-US" sz="1600" dirty="0">
              <a:solidFill>
                <a:srgbClr val="002060"/>
              </a:solidFill>
            </a:endParaRPr>
          </a:p>
        </p:txBody>
      </p:sp>
      <p:sp>
        <p:nvSpPr>
          <p:cNvPr id="13" name="TextBox 12"/>
          <p:cNvSpPr txBox="1"/>
          <p:nvPr/>
        </p:nvSpPr>
        <p:spPr>
          <a:xfrm>
            <a:off x="1752600" y="5715000"/>
            <a:ext cx="3013646" cy="523220"/>
          </a:xfrm>
          <a:prstGeom prst="rect">
            <a:avLst/>
          </a:prstGeom>
          <a:noFill/>
        </p:spPr>
        <p:txBody>
          <a:bodyPr wrap="none" rtlCol="0">
            <a:spAutoFit/>
          </a:bodyPr>
          <a:lstStyle/>
          <a:p>
            <a:r>
              <a:rPr lang="en-US" sz="2800" b="1" dirty="0" smtClean="0">
                <a:solidFill>
                  <a:srgbClr val="002060"/>
                </a:solidFill>
              </a:rPr>
              <a:t>Start of the Season</a:t>
            </a:r>
            <a:endParaRPr lang="en-US" sz="2800" b="1" dirty="0">
              <a:solidFill>
                <a:srgbClr val="002060"/>
              </a:solidFill>
            </a:endParaRPr>
          </a:p>
        </p:txBody>
      </p:sp>
      <p:pic>
        <p:nvPicPr>
          <p:cNvPr id="6148" name="Picture 4" descr="http://phenology.cr.usgs.gov/images/LB_SOSN.gif"/>
          <p:cNvPicPr>
            <a:picLocks noChangeAspect="1" noChangeArrowheads="1"/>
          </p:cNvPicPr>
          <p:nvPr/>
        </p:nvPicPr>
        <p:blipFill>
          <a:blip r:embed="rId3" cstate="print"/>
          <a:srcRect/>
          <a:stretch>
            <a:fillRect/>
          </a:stretch>
        </p:blipFill>
        <p:spPr bwMode="auto">
          <a:xfrm>
            <a:off x="38100" y="1143000"/>
            <a:ext cx="5981700" cy="438259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14"/>
          <p:cNvSpPr>
            <a:spLocks noChangeArrowheads="1"/>
          </p:cNvSpPr>
          <p:nvPr/>
        </p:nvSpPr>
        <p:spPr bwMode="auto">
          <a:xfrm>
            <a:off x="0" y="960437"/>
            <a:ext cx="9144000" cy="2620963"/>
          </a:xfrm>
          <a:prstGeom prst="rect">
            <a:avLst/>
          </a:prstGeom>
          <a:noFill/>
          <a:ln w="9525">
            <a:noFill/>
            <a:miter lim="800000"/>
            <a:headEnd/>
            <a:tailEnd/>
          </a:ln>
        </p:spPr>
        <p:txBody>
          <a:bodyPr/>
          <a:lstStyle/>
          <a:p>
            <a:pPr marL="342900" indent="-342900" algn="ctr">
              <a:lnSpc>
                <a:spcPct val="80000"/>
              </a:lnSpc>
              <a:spcBef>
                <a:spcPct val="20000"/>
              </a:spcBef>
            </a:pPr>
            <a:r>
              <a:rPr lang="en-US" sz="3200" dirty="0" smtClean="0">
                <a:solidFill>
                  <a:srgbClr val="002060"/>
                </a:solidFill>
                <a:latin typeface="Comic Sans MS" pitchFamily="66" charset="0"/>
              </a:rPr>
              <a:t>0.5 of the </a:t>
            </a:r>
            <a:r>
              <a:rPr lang="en-US" sz="3200" dirty="0" err="1" smtClean="0">
                <a:solidFill>
                  <a:srgbClr val="002060"/>
                </a:solidFill>
                <a:latin typeface="Comic Sans MS" pitchFamily="66" charset="0"/>
              </a:rPr>
              <a:t>Max:Min</a:t>
            </a:r>
            <a:r>
              <a:rPr lang="en-US" sz="3200" dirty="0" smtClean="0">
                <a:solidFill>
                  <a:srgbClr val="002060"/>
                </a:solidFill>
                <a:latin typeface="Comic Sans MS" pitchFamily="66" charset="0"/>
              </a:rPr>
              <a:t> NDVI ratio to approximate the start and end of the season</a:t>
            </a:r>
          </a:p>
          <a:p>
            <a:pPr marL="342900" indent="-342900" algn="ctr">
              <a:lnSpc>
                <a:spcPct val="80000"/>
              </a:lnSpc>
              <a:spcBef>
                <a:spcPct val="20000"/>
              </a:spcBef>
              <a:buFontTx/>
              <a:buChar char="•"/>
            </a:pPr>
            <a:endParaRPr lang="en-US" sz="3200" dirty="0">
              <a:solidFill>
                <a:srgbClr val="002060"/>
              </a:solidFill>
              <a:latin typeface="Comic Sans MS" pitchFamily="66" charset="0"/>
            </a:endParaRPr>
          </a:p>
        </p:txBody>
      </p:sp>
      <p:grpSp>
        <p:nvGrpSpPr>
          <p:cNvPr id="14" name="Group 13"/>
          <p:cNvGrpSpPr/>
          <p:nvPr/>
        </p:nvGrpSpPr>
        <p:grpSpPr>
          <a:xfrm>
            <a:off x="762000" y="1752601"/>
            <a:ext cx="7620000" cy="4419599"/>
            <a:chOff x="533400" y="1158875"/>
            <a:chExt cx="7772400" cy="4937125"/>
          </a:xfrm>
        </p:grpSpPr>
        <p:pic>
          <p:nvPicPr>
            <p:cNvPr id="15" name="Picture 4"/>
            <p:cNvPicPr>
              <a:picLocks noChangeAspect="1" noChangeArrowheads="1"/>
            </p:cNvPicPr>
            <p:nvPr/>
          </p:nvPicPr>
          <p:blipFill>
            <a:blip r:embed="rId3" cstate="print"/>
            <a:srcRect/>
            <a:stretch>
              <a:fillRect/>
            </a:stretch>
          </p:blipFill>
          <p:spPr bwMode="auto">
            <a:xfrm>
              <a:off x="533400" y="1158875"/>
              <a:ext cx="7772400" cy="4937125"/>
            </a:xfrm>
            <a:prstGeom prst="rect">
              <a:avLst/>
            </a:prstGeom>
            <a:noFill/>
            <a:ln w="9525">
              <a:noFill/>
              <a:miter lim="800000"/>
              <a:headEnd/>
              <a:tailEnd/>
            </a:ln>
          </p:spPr>
        </p:pic>
        <p:sp>
          <p:nvSpPr>
            <p:cNvPr id="16" name="Line 5"/>
            <p:cNvSpPr>
              <a:spLocks noChangeShapeType="1"/>
            </p:cNvSpPr>
            <p:nvPr/>
          </p:nvSpPr>
          <p:spPr bwMode="auto">
            <a:xfrm>
              <a:off x="1976438" y="3100388"/>
              <a:ext cx="6021387" cy="0"/>
            </a:xfrm>
            <a:prstGeom prst="line">
              <a:avLst/>
            </a:prstGeom>
            <a:noFill/>
            <a:ln w="19050">
              <a:solidFill>
                <a:srgbClr val="FFFF00"/>
              </a:solidFill>
              <a:round/>
              <a:headEnd/>
              <a:tailEnd/>
            </a:ln>
          </p:spPr>
          <p:txBody>
            <a:bodyPr/>
            <a:lstStyle/>
            <a:p>
              <a:endParaRPr lang="en-US"/>
            </a:p>
          </p:txBody>
        </p:sp>
        <p:sp>
          <p:nvSpPr>
            <p:cNvPr id="17" name="Line 6"/>
            <p:cNvSpPr>
              <a:spLocks noChangeShapeType="1"/>
            </p:cNvSpPr>
            <p:nvPr/>
          </p:nvSpPr>
          <p:spPr bwMode="auto">
            <a:xfrm>
              <a:off x="3379788" y="3065463"/>
              <a:ext cx="0" cy="1525587"/>
            </a:xfrm>
            <a:prstGeom prst="line">
              <a:avLst/>
            </a:prstGeom>
            <a:noFill/>
            <a:ln w="19050">
              <a:solidFill>
                <a:srgbClr val="FF9900"/>
              </a:solidFill>
              <a:prstDash val="sysDot"/>
              <a:round/>
              <a:headEnd/>
              <a:tailEnd type="triangle" w="lg" len="lg"/>
            </a:ln>
          </p:spPr>
          <p:txBody>
            <a:bodyPr/>
            <a:lstStyle/>
            <a:p>
              <a:endParaRPr lang="en-US"/>
            </a:p>
          </p:txBody>
        </p:sp>
        <p:sp>
          <p:nvSpPr>
            <p:cNvPr id="18" name="Line 7"/>
            <p:cNvSpPr>
              <a:spLocks noChangeShapeType="1"/>
            </p:cNvSpPr>
            <p:nvPr/>
          </p:nvSpPr>
          <p:spPr bwMode="auto">
            <a:xfrm>
              <a:off x="6445250" y="3065463"/>
              <a:ext cx="0" cy="1525587"/>
            </a:xfrm>
            <a:prstGeom prst="line">
              <a:avLst/>
            </a:prstGeom>
            <a:noFill/>
            <a:ln w="19050">
              <a:solidFill>
                <a:srgbClr val="FF9900"/>
              </a:solidFill>
              <a:prstDash val="sysDot"/>
              <a:round/>
              <a:headEnd/>
              <a:tailEnd type="triangle" w="lg" len="lg"/>
            </a:ln>
          </p:spPr>
          <p:txBody>
            <a:bodyPr/>
            <a:lstStyle/>
            <a:p>
              <a:endParaRPr lang="en-US"/>
            </a:p>
          </p:txBody>
        </p:sp>
        <p:sp>
          <p:nvSpPr>
            <p:cNvPr id="19" name="Text Box 9"/>
            <p:cNvSpPr txBox="1">
              <a:spLocks noChangeArrowheads="1"/>
            </p:cNvSpPr>
            <p:nvPr/>
          </p:nvSpPr>
          <p:spPr bwMode="auto">
            <a:xfrm>
              <a:off x="6445250" y="4083050"/>
              <a:ext cx="615950" cy="336550"/>
            </a:xfrm>
            <a:prstGeom prst="rect">
              <a:avLst/>
            </a:prstGeom>
            <a:noFill/>
            <a:ln w="9525">
              <a:noFill/>
              <a:miter lim="800000"/>
              <a:headEnd/>
              <a:tailEnd/>
            </a:ln>
          </p:spPr>
          <p:txBody>
            <a:bodyPr wrap="none">
              <a:spAutoFit/>
            </a:bodyPr>
            <a:lstStyle/>
            <a:p>
              <a:r>
                <a:rPr lang="en-US" sz="1600">
                  <a:solidFill>
                    <a:schemeClr val="bg1"/>
                  </a:solidFill>
                  <a:latin typeface="Comic Sans MS" pitchFamily="66" charset="0"/>
                </a:rPr>
                <a:t>EOS</a:t>
              </a:r>
            </a:p>
          </p:txBody>
        </p:sp>
      </p:grpSp>
      <p:sp>
        <p:nvSpPr>
          <p:cNvPr id="20" name="Rectangle 3"/>
          <p:cNvSpPr txBox="1">
            <a:spLocks noChangeArrowheads="1"/>
          </p:cNvSpPr>
          <p:nvPr/>
        </p:nvSpPr>
        <p:spPr>
          <a:xfrm>
            <a:off x="228600" y="3352800"/>
            <a:ext cx="8001000" cy="3154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bg1"/>
              </a:solidFill>
              <a:effectLst/>
              <a:uLnTx/>
              <a:uFillTx/>
              <a:latin typeface="Comic Sans MS" pitchFamily="66" charset="0"/>
              <a:ea typeface="+mn-ea"/>
              <a:cs typeface="+mn-cs"/>
            </a:endParaRPr>
          </a:p>
        </p:txBody>
      </p:sp>
      <p:sp>
        <p:nvSpPr>
          <p:cNvPr id="21" name="Rectangle 2"/>
          <p:cNvSpPr>
            <a:spLocks noGrp="1" noChangeArrowheads="1"/>
          </p:cNvSpPr>
          <p:nvPr>
            <p:ph type="title"/>
          </p:nvPr>
        </p:nvSpPr>
        <p:spPr>
          <a:xfrm>
            <a:off x="457200" y="-152400"/>
            <a:ext cx="8229600" cy="1143000"/>
          </a:xfrm>
        </p:spPr>
        <p:txBody>
          <a:bodyPr>
            <a:normAutofit/>
          </a:bodyPr>
          <a:lstStyle/>
          <a:p>
            <a:pPr eaLnBrk="1" hangingPunct="1">
              <a:defRPr/>
            </a:pPr>
            <a:r>
              <a:rPr lang="en-US" b="1" dirty="0" smtClean="0">
                <a:solidFill>
                  <a:srgbClr val="002060"/>
                </a:solidFill>
              </a:rPr>
              <a:t>Common Thresholds</a:t>
            </a:r>
          </a:p>
        </p:txBody>
      </p:sp>
      <p:sp>
        <p:nvSpPr>
          <p:cNvPr id="22" name="Rectangle 21"/>
          <p:cNvSpPr/>
          <p:nvPr/>
        </p:nvSpPr>
        <p:spPr>
          <a:xfrm>
            <a:off x="3352800" y="6488668"/>
            <a:ext cx="6629400" cy="369332"/>
          </a:xfrm>
          <a:prstGeom prst="rect">
            <a:avLst/>
          </a:prstGeom>
        </p:spPr>
        <p:txBody>
          <a:bodyPr wrap="square">
            <a:spAutoFit/>
          </a:bodyPr>
          <a:lstStyle/>
          <a:p>
            <a:pPr>
              <a:spcAft>
                <a:spcPct val="50000"/>
              </a:spcAft>
            </a:pPr>
            <a:r>
              <a:rPr lang="en-US" i="1" dirty="0" smtClean="0">
                <a:solidFill>
                  <a:srgbClr val="002060"/>
                </a:solidFill>
                <a:latin typeface="Comic Sans MS" pitchFamily="66" charset="0"/>
              </a:rPr>
              <a:t>Kirsten M. de </a:t>
            </a:r>
            <a:r>
              <a:rPr lang="en-US" i="1" dirty="0" err="1" smtClean="0">
                <a:solidFill>
                  <a:srgbClr val="002060"/>
                </a:solidFill>
                <a:latin typeface="Comic Sans MS" pitchFamily="66" charset="0"/>
              </a:rPr>
              <a:t>Beurs</a:t>
            </a:r>
            <a:r>
              <a:rPr lang="en-US" i="1" dirty="0" smtClean="0">
                <a:solidFill>
                  <a:srgbClr val="002060"/>
                </a:solidFill>
                <a:latin typeface="Comic Sans MS" pitchFamily="66" charset="0"/>
              </a:rPr>
              <a:t>, Ph.D.  Virginia Tech University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38138" y="228600"/>
            <a:ext cx="8534400" cy="685800"/>
          </a:xfrm>
        </p:spPr>
        <p:txBody>
          <a:bodyPr lIns="90488" tIns="44450" rIns="90488" bIns="44450"/>
          <a:lstStyle/>
          <a:p>
            <a:pPr eaLnBrk="1" hangingPunct="1">
              <a:defRPr/>
            </a:pPr>
            <a:r>
              <a:rPr lang="en-US" sz="3600" smtClean="0">
                <a:solidFill>
                  <a:schemeClr val="folHlink"/>
                </a:solidFill>
                <a:effectLst>
                  <a:outerShdw blurRad="38100" dist="38100" dir="2700000" algn="tl">
                    <a:srgbClr val="FFFFFF"/>
                  </a:outerShdw>
                </a:effectLst>
                <a:latin typeface="Comic Sans MS" pitchFamily="66" charset="0"/>
              </a:rPr>
              <a:t>50% Threshold (Seasonal Mid-point)</a:t>
            </a:r>
          </a:p>
        </p:txBody>
      </p:sp>
      <p:pic>
        <p:nvPicPr>
          <p:cNvPr id="23555" name="Picture 3" descr="Fig5a_new"/>
          <p:cNvPicPr>
            <a:picLocks noChangeAspect="1" noChangeArrowheads="1"/>
          </p:cNvPicPr>
          <p:nvPr/>
        </p:nvPicPr>
        <p:blipFill>
          <a:blip r:embed="rId2" cstate="print"/>
          <a:srcRect/>
          <a:stretch>
            <a:fillRect/>
          </a:stretch>
        </p:blipFill>
        <p:spPr bwMode="auto">
          <a:xfrm>
            <a:off x="1219200" y="1143000"/>
            <a:ext cx="6881813" cy="4927600"/>
          </a:xfrm>
          <a:prstGeom prst="rect">
            <a:avLst/>
          </a:prstGeom>
          <a:noFill/>
          <a:ln w="9525">
            <a:noFill/>
            <a:miter lim="800000"/>
            <a:headEnd/>
            <a:tailEnd/>
          </a:ln>
        </p:spPr>
      </p:pic>
      <p:sp>
        <p:nvSpPr>
          <p:cNvPr id="23556" name="Rectangle 4"/>
          <p:cNvSpPr>
            <a:spLocks noChangeArrowheads="1"/>
          </p:cNvSpPr>
          <p:nvPr/>
        </p:nvSpPr>
        <p:spPr bwMode="auto">
          <a:xfrm>
            <a:off x="22225" y="6210300"/>
            <a:ext cx="8588375" cy="641350"/>
          </a:xfrm>
          <a:prstGeom prst="rect">
            <a:avLst/>
          </a:prstGeom>
          <a:noFill/>
          <a:ln w="31750" algn="ctr">
            <a:noFill/>
            <a:miter lim="800000"/>
            <a:headEnd/>
            <a:tailEnd/>
          </a:ln>
        </p:spPr>
        <p:txBody>
          <a:bodyPr wrap="none">
            <a:spAutoFit/>
          </a:bodyPr>
          <a:lstStyle/>
          <a:p>
            <a:pPr algn="ctr" eaLnBrk="0" hangingPunct="0"/>
            <a:r>
              <a:rPr lang="en-US" sz="3600">
                <a:solidFill>
                  <a:schemeClr val="bg1"/>
                </a:solidFill>
                <a:latin typeface="Comic Sans MS" pitchFamily="66" charset="0"/>
                <a:cs typeface="Arial" pitchFamily="34" charset="0"/>
              </a:rPr>
              <a:t>(White et al., mean day = 124, May 4th)</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Other key phenological dates</a:t>
            </a:r>
            <a:endParaRPr lang="en-US" dirty="0"/>
          </a:p>
        </p:txBody>
      </p:sp>
      <p:pic>
        <p:nvPicPr>
          <p:cNvPr id="86018" name="Picture 2"/>
          <p:cNvPicPr>
            <a:picLocks noChangeAspect="1" noChangeArrowheads="1"/>
          </p:cNvPicPr>
          <p:nvPr/>
        </p:nvPicPr>
        <p:blipFill>
          <a:blip r:embed="rId3" cstate="print"/>
          <a:srcRect l="25781" t="17708" r="25000" b="13542"/>
          <a:stretch>
            <a:fillRect/>
          </a:stretch>
        </p:blipFill>
        <p:spPr bwMode="auto">
          <a:xfrm>
            <a:off x="2133600" y="762000"/>
            <a:ext cx="5382492" cy="5638800"/>
          </a:xfrm>
          <a:prstGeom prst="rect">
            <a:avLst/>
          </a:prstGeom>
          <a:noFill/>
          <a:ln w="9525">
            <a:noFill/>
            <a:miter lim="800000"/>
            <a:headEnd/>
            <a:tailEnd/>
          </a:ln>
        </p:spPr>
      </p:pic>
      <p:sp>
        <p:nvSpPr>
          <p:cNvPr id="5" name="Rectangle 4"/>
          <p:cNvSpPr/>
          <p:nvPr/>
        </p:nvSpPr>
        <p:spPr>
          <a:xfrm>
            <a:off x="4114800" y="6477000"/>
            <a:ext cx="5410200" cy="338554"/>
          </a:xfrm>
          <a:prstGeom prst="rect">
            <a:avLst/>
          </a:prstGeom>
        </p:spPr>
        <p:txBody>
          <a:bodyPr wrap="square">
            <a:spAutoFit/>
          </a:bodyPr>
          <a:lstStyle/>
          <a:p>
            <a:r>
              <a:rPr lang="en-US" sz="1600" dirty="0" smtClean="0">
                <a:solidFill>
                  <a:srgbClr val="002060"/>
                </a:solidFill>
              </a:rPr>
              <a:t>http://phenology.cr.usgs.gov/methods_metrics.php</a:t>
            </a:r>
            <a:endParaRPr lang="en-US" sz="1600"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Why does it matter?</a:t>
            </a:r>
            <a:endParaRPr lang="en-US" dirty="0"/>
          </a:p>
        </p:txBody>
      </p:sp>
      <p:sp>
        <p:nvSpPr>
          <p:cNvPr id="3" name="Content Placeholder 2"/>
          <p:cNvSpPr>
            <a:spLocks noGrp="1"/>
          </p:cNvSpPr>
          <p:nvPr>
            <p:ph idx="1"/>
          </p:nvPr>
        </p:nvSpPr>
        <p:spPr>
          <a:xfrm>
            <a:off x="457200" y="1371600"/>
            <a:ext cx="8229600" cy="4525963"/>
          </a:xfrm>
        </p:spPr>
        <p:txBody>
          <a:bodyPr numCol="2">
            <a:noAutofit/>
          </a:bodyPr>
          <a:lstStyle/>
          <a:p>
            <a:pPr lvl="1">
              <a:buFont typeface="Arial" pitchFamily="34" charset="0"/>
              <a:buChar char="•"/>
            </a:pPr>
            <a:r>
              <a:rPr lang="en-US" dirty="0" smtClean="0"/>
              <a:t>Impacts on plant productivity</a:t>
            </a:r>
          </a:p>
          <a:p>
            <a:pPr lvl="1">
              <a:buFont typeface="Arial" pitchFamily="34" charset="0"/>
              <a:buChar char="•"/>
            </a:pPr>
            <a:r>
              <a:rPr lang="en-US" dirty="0" smtClean="0"/>
              <a:t>Competition between plant species</a:t>
            </a:r>
          </a:p>
          <a:p>
            <a:pPr lvl="1">
              <a:buFont typeface="Arial" pitchFamily="34" charset="0"/>
              <a:buChar char="•"/>
            </a:pPr>
            <a:r>
              <a:rPr lang="en-US" dirty="0" smtClean="0"/>
              <a:t>Interaction with other organisms</a:t>
            </a:r>
          </a:p>
          <a:p>
            <a:pPr lvl="1">
              <a:buFont typeface="Arial" pitchFamily="34" charset="0"/>
              <a:buChar char="•"/>
            </a:pPr>
            <a:r>
              <a:rPr lang="en-US" dirty="0" smtClean="0"/>
              <a:t>Food production</a:t>
            </a:r>
          </a:p>
          <a:p>
            <a:pPr lvl="1">
              <a:buFont typeface="Arial" pitchFamily="34" charset="0"/>
              <a:buChar char="•"/>
            </a:pPr>
            <a:r>
              <a:rPr lang="en-US" dirty="0" smtClean="0"/>
              <a:t>Shifts in agricultural</a:t>
            </a:r>
          </a:p>
          <a:p>
            <a:pPr lvl="1">
              <a:buFont typeface="Arial" pitchFamily="34" charset="0"/>
              <a:buChar char="•"/>
            </a:pPr>
            <a:r>
              <a:rPr lang="en-US" dirty="0" smtClean="0"/>
              <a:t>Pest and disease control</a:t>
            </a:r>
          </a:p>
          <a:p>
            <a:pPr lvl="1">
              <a:buFont typeface="Arial" pitchFamily="34" charset="0"/>
              <a:buChar char="•"/>
            </a:pPr>
            <a:r>
              <a:rPr lang="en-US" dirty="0" smtClean="0"/>
              <a:t>Pollen forecasts</a:t>
            </a:r>
          </a:p>
          <a:p>
            <a:pPr lvl="1">
              <a:buFont typeface="Arial" pitchFamily="34" charset="0"/>
              <a:buChar char="•"/>
            </a:pPr>
            <a:r>
              <a:rPr lang="en-US" dirty="0" smtClean="0"/>
              <a:t>Carbon balance of terrestrial ecosystems</a:t>
            </a:r>
          </a:p>
          <a:p>
            <a:pPr lvl="1">
              <a:buFont typeface="Arial" pitchFamily="34" charset="0"/>
              <a:buChar char="•"/>
            </a:pPr>
            <a:r>
              <a:rPr lang="en-US" dirty="0" smtClean="0"/>
              <a:t>Feedback into atmosphere</a:t>
            </a:r>
          </a:p>
          <a:p>
            <a:pPr lvl="1">
              <a:buFont typeface="Arial" pitchFamily="34" charset="0"/>
              <a:buChar char="•"/>
            </a:pPr>
            <a:r>
              <a:rPr lang="en-US" dirty="0" smtClean="0"/>
              <a:t>Water, energy exchange</a:t>
            </a:r>
          </a:p>
          <a:p>
            <a:pPr lvl="1">
              <a:buFont typeface="Arial" pitchFamily="34" charset="0"/>
              <a:buChar char="•"/>
            </a:pPr>
            <a:r>
              <a:rPr lang="en-US" dirty="0" smtClean="0"/>
              <a:t>Timing of migrations and breeding</a:t>
            </a:r>
          </a:p>
          <a:p>
            <a:pPr lvl="1">
              <a:buFont typeface="Arial" pitchFamily="34" charset="0"/>
              <a:buChar char="•"/>
            </a:pPr>
            <a:endParaRPr lang="en-US" dirty="0" smtClean="0">
              <a:latin typeface="Aparajita" pitchFamily="34" charset="0"/>
              <a:cs typeface="Aparajita" pitchFamily="34" charset="0"/>
            </a:endParaRPr>
          </a:p>
          <a:p>
            <a:pPr lvl="1">
              <a:buFont typeface="Arial" pitchFamily="34" charset="0"/>
              <a:buChar char="•"/>
            </a:pPr>
            <a:r>
              <a:rPr lang="en-US" dirty="0" smtClean="0"/>
              <a:t>other ideas?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09600" y="457200"/>
            <a:ext cx="8229600" cy="1066800"/>
          </a:xfrm>
        </p:spPr>
        <p:txBody>
          <a:bodyPr/>
          <a:lstStyle/>
          <a:p>
            <a:pPr eaLnBrk="1" hangingPunct="1">
              <a:spcBef>
                <a:spcPct val="50000"/>
              </a:spcBef>
              <a:buFontTx/>
              <a:buNone/>
            </a:pPr>
            <a:r>
              <a:rPr lang="en-US" b="1" smtClean="0"/>
              <a:t>Phenology</a:t>
            </a:r>
            <a:r>
              <a:rPr lang="en-US" smtClean="0"/>
              <a:t> is the science that measures the timing of life cycle events in all organisms</a:t>
            </a:r>
          </a:p>
        </p:txBody>
      </p:sp>
      <p:pic>
        <p:nvPicPr>
          <p:cNvPr id="4101" name="Picture 9" descr="4 seasons UWGB Cofrin Arboretum"/>
          <p:cNvPicPr>
            <a:picLocks noChangeAspect="1" noChangeArrowheads="1"/>
          </p:cNvPicPr>
          <p:nvPr/>
        </p:nvPicPr>
        <p:blipFill>
          <a:blip r:embed="rId3" cstate="print"/>
          <a:srcRect/>
          <a:stretch>
            <a:fillRect/>
          </a:stretch>
        </p:blipFill>
        <p:spPr bwMode="auto">
          <a:xfrm>
            <a:off x="36979" y="1674012"/>
            <a:ext cx="9107021" cy="1526388"/>
          </a:xfrm>
          <a:prstGeom prst="rect">
            <a:avLst/>
          </a:prstGeom>
          <a:noFill/>
          <a:ln w="9525">
            <a:noFill/>
            <a:miter lim="800000"/>
            <a:headEnd/>
            <a:tailEnd/>
          </a:ln>
        </p:spPr>
      </p:pic>
      <p:sp>
        <p:nvSpPr>
          <p:cNvPr id="4103" name="Text Box 7"/>
          <p:cNvSpPr txBox="1">
            <a:spLocks noChangeArrowheads="1"/>
          </p:cNvSpPr>
          <p:nvPr/>
        </p:nvSpPr>
        <p:spPr bwMode="auto">
          <a:xfrm>
            <a:off x="609600" y="4151313"/>
            <a:ext cx="625475" cy="366712"/>
          </a:xfrm>
          <a:prstGeom prst="rect">
            <a:avLst/>
          </a:prstGeom>
          <a:noFill/>
          <a:ln w="9525">
            <a:noFill/>
            <a:miter lim="800000"/>
            <a:headEnd/>
            <a:tailEnd/>
          </a:ln>
          <a:effectLst/>
        </p:spPr>
        <p:txBody>
          <a:bodyPr>
            <a:spAutoFit/>
          </a:bodyPr>
          <a:lstStyle/>
          <a:p>
            <a:endParaRPr lang="en-US"/>
          </a:p>
        </p:txBody>
      </p:sp>
      <p:sp>
        <p:nvSpPr>
          <p:cNvPr id="4106" name="Text Box 10"/>
          <p:cNvSpPr txBox="1">
            <a:spLocks noChangeArrowheads="1"/>
          </p:cNvSpPr>
          <p:nvPr/>
        </p:nvSpPr>
        <p:spPr bwMode="auto">
          <a:xfrm>
            <a:off x="1524000" y="3505200"/>
            <a:ext cx="6172200" cy="2554545"/>
          </a:xfrm>
          <a:prstGeom prst="rect">
            <a:avLst/>
          </a:prstGeom>
          <a:noFill/>
          <a:ln w="9525">
            <a:noFill/>
            <a:miter lim="800000"/>
            <a:headEnd/>
            <a:tailEnd/>
          </a:ln>
          <a:effectLst/>
        </p:spPr>
        <p:txBody>
          <a:bodyPr wrap="square">
            <a:spAutoFit/>
          </a:bodyPr>
          <a:lstStyle/>
          <a:p>
            <a:r>
              <a:rPr lang="en-US" sz="3200" b="1" dirty="0" smtClean="0"/>
              <a:t>Plants tell a story about climate……</a:t>
            </a:r>
          </a:p>
          <a:p>
            <a:endParaRPr lang="en-US" sz="3200" b="1" dirty="0" smtClean="0"/>
          </a:p>
          <a:p>
            <a:r>
              <a:rPr lang="en-US" sz="3200" b="1" dirty="0" smtClean="0"/>
              <a:t>Listening to the story they tell year after year can tell us about climate change</a:t>
            </a:r>
            <a:endParaRPr lang="en-US" sz="3200" b="1" dirty="0"/>
          </a:p>
        </p:txBody>
      </p:sp>
      <p:sp>
        <p:nvSpPr>
          <p:cNvPr id="7" name="TextBox 7"/>
          <p:cNvSpPr txBox="1">
            <a:spLocks noChangeArrowheads="1"/>
          </p:cNvSpPr>
          <p:nvPr/>
        </p:nvSpPr>
        <p:spPr bwMode="auto">
          <a:xfrm>
            <a:off x="-152400" y="4419600"/>
            <a:ext cx="1828800" cy="338554"/>
          </a:xfrm>
          <a:prstGeom prst="rect">
            <a:avLst/>
          </a:prstGeom>
          <a:noFill/>
          <a:ln w="9525">
            <a:noFill/>
            <a:miter lim="800000"/>
            <a:headEnd/>
            <a:tailEnd/>
          </a:ln>
        </p:spPr>
        <p:txBody>
          <a:bodyPr wrap="square">
            <a:spAutoFit/>
          </a:bodyPr>
          <a:lstStyle/>
          <a:p>
            <a:pPr algn="ctr"/>
            <a:r>
              <a:rPr lang="en-US" sz="1600" dirty="0"/>
              <a:t>Earlier Springs</a:t>
            </a:r>
          </a:p>
        </p:txBody>
      </p:sp>
      <p:sp>
        <p:nvSpPr>
          <p:cNvPr id="8" name="TextBox 8"/>
          <p:cNvSpPr txBox="1">
            <a:spLocks noChangeArrowheads="1"/>
          </p:cNvSpPr>
          <p:nvPr/>
        </p:nvSpPr>
        <p:spPr bwMode="auto">
          <a:xfrm>
            <a:off x="7315200" y="4343400"/>
            <a:ext cx="2133600" cy="338554"/>
          </a:xfrm>
          <a:prstGeom prst="rect">
            <a:avLst/>
          </a:prstGeom>
          <a:noFill/>
          <a:ln w="9525">
            <a:noFill/>
            <a:miter lim="800000"/>
            <a:headEnd/>
            <a:tailEnd/>
          </a:ln>
        </p:spPr>
        <p:txBody>
          <a:bodyPr wrap="square">
            <a:spAutoFit/>
          </a:bodyPr>
          <a:lstStyle/>
          <a:p>
            <a:pPr algn="ctr"/>
            <a:r>
              <a:rPr lang="en-US" sz="1600" dirty="0">
                <a:latin typeface="Calibri" pitchFamily="34" charset="0"/>
              </a:rPr>
              <a:t>Later Falls</a:t>
            </a:r>
          </a:p>
        </p:txBody>
      </p:sp>
      <p:pic>
        <p:nvPicPr>
          <p:cNvPr id="9" name="Picture 20" descr="DSCN1002.JPG"/>
          <p:cNvPicPr>
            <a:picLocks noChangeAspect="1"/>
          </p:cNvPicPr>
          <p:nvPr/>
        </p:nvPicPr>
        <p:blipFill>
          <a:blip r:embed="rId4" cstate="print"/>
          <a:srcRect/>
          <a:stretch>
            <a:fillRect/>
          </a:stretch>
        </p:blipFill>
        <p:spPr bwMode="auto">
          <a:xfrm>
            <a:off x="7620000" y="4648200"/>
            <a:ext cx="1524000" cy="1143000"/>
          </a:xfrm>
          <a:prstGeom prst="rect">
            <a:avLst/>
          </a:prstGeom>
          <a:noFill/>
          <a:ln w="9525">
            <a:noFill/>
            <a:miter lim="800000"/>
            <a:headEnd/>
            <a:tailEnd/>
          </a:ln>
        </p:spPr>
      </p:pic>
      <p:pic>
        <p:nvPicPr>
          <p:cNvPr id="10" name="Picture 23" descr="P4200006.JPG"/>
          <p:cNvPicPr>
            <a:picLocks noChangeAspect="1"/>
          </p:cNvPicPr>
          <p:nvPr/>
        </p:nvPicPr>
        <p:blipFill>
          <a:blip r:embed="rId5" cstate="print"/>
          <a:srcRect/>
          <a:stretch>
            <a:fillRect/>
          </a:stretch>
        </p:blipFill>
        <p:spPr bwMode="auto">
          <a:xfrm>
            <a:off x="76200" y="4724400"/>
            <a:ext cx="14224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609600"/>
            <a:ext cx="7467600" cy="1143000"/>
          </a:xfrm>
        </p:spPr>
        <p:txBody>
          <a:bodyPr>
            <a:normAutofit fontScale="90000"/>
          </a:bodyPr>
          <a:lstStyle/>
          <a:p>
            <a:pPr eaLnBrk="1" hangingPunct="1"/>
            <a:r>
              <a:rPr lang="en-US" sz="4000" smtClean="0"/>
              <a:t>Plants provide an excellent context to understand changes in the environment</a:t>
            </a:r>
          </a:p>
        </p:txBody>
      </p:sp>
      <p:sp>
        <p:nvSpPr>
          <p:cNvPr id="13315" name="Rectangle 3"/>
          <p:cNvSpPr>
            <a:spLocks noGrp="1" noChangeArrowheads="1"/>
          </p:cNvSpPr>
          <p:nvPr>
            <p:ph type="body" idx="1"/>
          </p:nvPr>
        </p:nvSpPr>
        <p:spPr>
          <a:xfrm>
            <a:off x="3886200" y="2514600"/>
            <a:ext cx="5105400" cy="3810000"/>
          </a:xfrm>
        </p:spPr>
        <p:txBody>
          <a:bodyPr/>
          <a:lstStyle/>
          <a:p>
            <a:pPr eaLnBrk="1" hangingPunct="1">
              <a:buFontTx/>
              <a:buNone/>
            </a:pPr>
            <a:r>
              <a:rPr lang="en-US" smtClean="0"/>
              <a:t>They are extremely sensitive to: </a:t>
            </a:r>
          </a:p>
          <a:p>
            <a:pPr eaLnBrk="1" hangingPunct="1"/>
            <a:r>
              <a:rPr lang="en-US" smtClean="0"/>
              <a:t>temperature change</a:t>
            </a:r>
          </a:p>
          <a:p>
            <a:pPr eaLnBrk="1" hangingPunct="1"/>
            <a:r>
              <a:rPr lang="en-US" smtClean="0"/>
              <a:t>precipitation change</a:t>
            </a:r>
          </a:p>
          <a:p>
            <a:pPr eaLnBrk="1" hangingPunct="1"/>
            <a:r>
              <a:rPr lang="en-US" smtClean="0"/>
              <a:t>growing degree days</a:t>
            </a:r>
          </a:p>
          <a:p>
            <a:pPr eaLnBrk="1" hangingPunct="1">
              <a:buFontTx/>
              <a:buNone/>
            </a:pPr>
            <a:endParaRPr lang="en-US" smtClean="0"/>
          </a:p>
          <a:p>
            <a:pPr eaLnBrk="1" hangingPunct="1">
              <a:buFontTx/>
              <a:buNone/>
            </a:pPr>
            <a:endParaRPr lang="en-US" smtClean="0"/>
          </a:p>
          <a:p>
            <a:pPr eaLnBrk="1" hangingPunct="1"/>
            <a:endParaRPr lang="en-US" smtClean="0"/>
          </a:p>
        </p:txBody>
      </p:sp>
      <p:pic>
        <p:nvPicPr>
          <p:cNvPr id="13316" name="Picture 5"/>
          <p:cNvPicPr>
            <a:picLocks noChangeAspect="1" noChangeArrowheads="1"/>
          </p:cNvPicPr>
          <p:nvPr/>
        </p:nvPicPr>
        <p:blipFill>
          <a:blip r:embed="rId3" cstate="print"/>
          <a:srcRect/>
          <a:stretch>
            <a:fillRect/>
          </a:stretch>
        </p:blipFill>
        <p:spPr bwMode="auto">
          <a:xfrm>
            <a:off x="8229600" y="152400"/>
            <a:ext cx="762000" cy="1143000"/>
          </a:xfrm>
          <a:prstGeom prst="rect">
            <a:avLst/>
          </a:prstGeom>
          <a:noFill/>
          <a:ln w="9525">
            <a:noFill/>
            <a:miter lim="800000"/>
            <a:headEnd/>
            <a:tailEnd/>
          </a:ln>
        </p:spPr>
      </p:pic>
      <p:pic>
        <p:nvPicPr>
          <p:cNvPr id="13317" name="Picture 7" descr="A view of wilted leaves of potato crop in the region. The sub-zero temperature prevailing here has created a panic among potato farmers here"/>
          <p:cNvPicPr>
            <a:picLocks noChangeAspect="1" noChangeArrowheads="1"/>
          </p:cNvPicPr>
          <p:nvPr/>
        </p:nvPicPr>
        <p:blipFill>
          <a:blip r:embed="rId4" cstate="print"/>
          <a:srcRect/>
          <a:stretch>
            <a:fillRect/>
          </a:stretch>
        </p:blipFill>
        <p:spPr bwMode="auto">
          <a:xfrm>
            <a:off x="228600" y="4572000"/>
            <a:ext cx="2619375" cy="1933575"/>
          </a:xfrm>
          <a:prstGeom prst="rect">
            <a:avLst/>
          </a:prstGeom>
          <a:noFill/>
          <a:ln w="9525">
            <a:noFill/>
            <a:miter lim="800000"/>
            <a:headEnd/>
            <a:tailEnd/>
          </a:ln>
        </p:spPr>
      </p:pic>
      <p:pic>
        <p:nvPicPr>
          <p:cNvPr id="13318" name="Picture 9" descr="May2008FloodedSoybean"/>
          <p:cNvPicPr>
            <a:picLocks noChangeAspect="1" noChangeArrowheads="1"/>
          </p:cNvPicPr>
          <p:nvPr/>
        </p:nvPicPr>
        <p:blipFill>
          <a:blip r:embed="rId5" cstate="print"/>
          <a:srcRect/>
          <a:stretch>
            <a:fillRect/>
          </a:stretch>
        </p:blipFill>
        <p:spPr bwMode="auto">
          <a:xfrm>
            <a:off x="228600" y="2209800"/>
            <a:ext cx="2876550" cy="216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304800" y="1905000"/>
            <a:ext cx="3733800" cy="3285744"/>
          </a:xfrm>
          <a:prstGeom prst="rect">
            <a:avLst/>
          </a:prstGeom>
          <a:noFill/>
          <a:ln w="9525">
            <a:noFill/>
            <a:miter lim="800000"/>
            <a:headEnd/>
            <a:tailEnd/>
          </a:ln>
        </p:spPr>
      </p:pic>
      <p:sp>
        <p:nvSpPr>
          <p:cNvPr id="11" name="Title 10"/>
          <p:cNvSpPr>
            <a:spLocks noGrp="1"/>
          </p:cNvSpPr>
          <p:nvPr>
            <p:ph type="title"/>
          </p:nvPr>
        </p:nvSpPr>
        <p:spPr>
          <a:xfrm>
            <a:off x="838200" y="152400"/>
            <a:ext cx="7239000" cy="1143000"/>
          </a:xfrm>
        </p:spPr>
        <p:txBody>
          <a:bodyPr>
            <a:normAutofit fontScale="90000"/>
          </a:bodyPr>
          <a:lstStyle/>
          <a:p>
            <a:r>
              <a:rPr lang="en-US" dirty="0" smtClean="0"/>
              <a:t>Phenology: A glimpse of ecosystem Impacts</a:t>
            </a:r>
            <a:endParaRPr lang="en-US" dirty="0"/>
          </a:p>
        </p:txBody>
      </p:sp>
      <p:sp>
        <p:nvSpPr>
          <p:cNvPr id="12" name="Rectangle 4"/>
          <p:cNvSpPr>
            <a:spLocks noChangeArrowheads="1"/>
          </p:cNvSpPr>
          <p:nvPr/>
        </p:nvSpPr>
        <p:spPr bwMode="auto">
          <a:xfrm>
            <a:off x="4191000" y="1676400"/>
            <a:ext cx="4724400" cy="4114800"/>
          </a:xfrm>
          <a:prstGeom prst="rect">
            <a:avLst/>
          </a:prstGeom>
          <a:noFill/>
          <a:ln w="9525">
            <a:noFill/>
            <a:miter lim="800000"/>
            <a:headEnd/>
            <a:tailEnd/>
          </a:ln>
        </p:spPr>
        <p:txBody>
          <a:bodyPr/>
          <a:lstStyle/>
          <a:p>
            <a:pPr marL="342900" indent="-342900">
              <a:spcBef>
                <a:spcPct val="20000"/>
              </a:spcBef>
            </a:pPr>
            <a:r>
              <a:rPr lang="en-US" sz="2400" b="1" dirty="0"/>
              <a:t>  </a:t>
            </a:r>
            <a:r>
              <a:rPr lang="en-US" sz="2400" b="1" dirty="0" smtClean="0"/>
              <a:t>Some potential </a:t>
            </a:r>
            <a:r>
              <a:rPr lang="en-US" sz="2400" b="1" dirty="0"/>
              <a:t>effects:</a:t>
            </a:r>
          </a:p>
          <a:p>
            <a:pPr marL="742950" lvl="1" indent="-285750">
              <a:spcBef>
                <a:spcPct val="20000"/>
              </a:spcBef>
              <a:buFontTx/>
              <a:buChar char="–"/>
            </a:pPr>
            <a:r>
              <a:rPr lang="en-US" sz="2400" dirty="0" smtClean="0"/>
              <a:t>Wildlife populations</a:t>
            </a:r>
          </a:p>
          <a:p>
            <a:pPr marL="742950" lvl="1" indent="-285750">
              <a:spcBef>
                <a:spcPct val="20000"/>
              </a:spcBef>
              <a:buFontTx/>
              <a:buChar char="–"/>
            </a:pPr>
            <a:r>
              <a:rPr lang="en-US" sz="2400" dirty="0" smtClean="0"/>
              <a:t>Vegetation health</a:t>
            </a:r>
          </a:p>
          <a:p>
            <a:pPr marL="742950" lvl="1" indent="-285750">
              <a:spcBef>
                <a:spcPct val="20000"/>
              </a:spcBef>
              <a:buFontTx/>
              <a:buChar char="–"/>
            </a:pPr>
            <a:r>
              <a:rPr lang="en-US" sz="2400" dirty="0" smtClean="0"/>
              <a:t>Species composition and ranges</a:t>
            </a:r>
          </a:p>
          <a:p>
            <a:pPr marL="742950" lvl="1" indent="-285750">
              <a:spcBef>
                <a:spcPct val="20000"/>
              </a:spcBef>
              <a:buFontTx/>
              <a:buChar char="–"/>
            </a:pPr>
            <a:r>
              <a:rPr lang="en-US" sz="2400" dirty="0" smtClean="0"/>
              <a:t>Water availability</a:t>
            </a:r>
            <a:endParaRPr lang="en-US" sz="2400" dirty="0"/>
          </a:p>
          <a:p>
            <a:pPr marL="742950" lvl="1" indent="-285750">
              <a:spcBef>
                <a:spcPct val="20000"/>
              </a:spcBef>
              <a:buFontTx/>
              <a:buChar char="–"/>
            </a:pPr>
            <a:r>
              <a:rPr lang="en-US" sz="2400" dirty="0" smtClean="0"/>
              <a:t>Nutrient cycling and decomposition</a:t>
            </a:r>
            <a:endParaRPr lang="en-US" sz="2400" dirty="0"/>
          </a:p>
          <a:p>
            <a:pPr marL="742950" lvl="1" indent="-285750">
              <a:spcBef>
                <a:spcPct val="20000"/>
              </a:spcBef>
              <a:buFontTx/>
              <a:buChar char="–"/>
            </a:pPr>
            <a:r>
              <a:rPr lang="en-US" sz="2400" dirty="0" smtClean="0"/>
              <a:t>Carbon storage</a:t>
            </a:r>
            <a:endParaRPr lang="en-US" sz="2400" dirty="0"/>
          </a:p>
          <a:p>
            <a:pPr marL="742950" lvl="1" indent="-285750">
              <a:spcBef>
                <a:spcPct val="20000"/>
              </a:spcBef>
              <a:buFontTx/>
              <a:buChar char="–"/>
            </a:pPr>
            <a:endParaRPr lang="en-US" sz="2400" dirty="0"/>
          </a:p>
          <a:p>
            <a:pPr marL="342900" indent="-342900">
              <a:spcBef>
                <a:spcPct val="20000"/>
              </a:spcBef>
              <a:buFontTx/>
              <a:buChar char="•"/>
            </a:pP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0"/>
            <a:ext cx="8229600" cy="1143000"/>
          </a:xfrm>
        </p:spPr>
        <p:txBody>
          <a:bodyPr/>
          <a:lstStyle/>
          <a:p>
            <a:r>
              <a:rPr lang="en-US" dirty="0" smtClean="0"/>
              <a:t>Measuring Phenology</a:t>
            </a:r>
            <a:endParaRPr lang="en-US" dirty="0"/>
          </a:p>
        </p:txBody>
      </p:sp>
      <p:pic>
        <p:nvPicPr>
          <p:cNvPr id="5" name="Picture 4" descr="remote sensing.jpg"/>
          <p:cNvPicPr>
            <a:picLocks noChangeAspect="1"/>
          </p:cNvPicPr>
          <p:nvPr/>
        </p:nvPicPr>
        <p:blipFill>
          <a:blip r:embed="rId3" cstate="print"/>
          <a:stretch>
            <a:fillRect/>
          </a:stretch>
        </p:blipFill>
        <p:spPr>
          <a:xfrm>
            <a:off x="4800599" y="2590800"/>
            <a:ext cx="4019081" cy="3276600"/>
          </a:xfrm>
          <a:prstGeom prst="rect">
            <a:avLst/>
          </a:prstGeom>
        </p:spPr>
      </p:pic>
      <p:pic>
        <p:nvPicPr>
          <p:cNvPr id="7" name="Picture 6" descr="FieldWorkAnna.JPG"/>
          <p:cNvPicPr>
            <a:picLocks noChangeAspect="1"/>
          </p:cNvPicPr>
          <p:nvPr/>
        </p:nvPicPr>
        <p:blipFill>
          <a:blip r:embed="rId4" cstate="print"/>
          <a:stretch>
            <a:fillRect/>
          </a:stretch>
        </p:blipFill>
        <p:spPr>
          <a:xfrm>
            <a:off x="304800" y="2590800"/>
            <a:ext cx="4325527" cy="3276600"/>
          </a:xfrm>
          <a:prstGeom prst="rect">
            <a:avLst/>
          </a:prstGeom>
        </p:spPr>
      </p:pic>
      <p:sp>
        <p:nvSpPr>
          <p:cNvPr id="8" name="TextBox 7"/>
          <p:cNvSpPr txBox="1"/>
          <p:nvPr/>
        </p:nvSpPr>
        <p:spPr>
          <a:xfrm>
            <a:off x="304800" y="1828800"/>
            <a:ext cx="8839200" cy="584775"/>
          </a:xfrm>
          <a:prstGeom prst="rect">
            <a:avLst/>
          </a:prstGeom>
          <a:noFill/>
        </p:spPr>
        <p:txBody>
          <a:bodyPr wrap="square" rtlCol="0">
            <a:spAutoFit/>
          </a:bodyPr>
          <a:lstStyle/>
          <a:p>
            <a:r>
              <a:rPr lang="en-US" sz="3200" b="1" dirty="0" smtClean="0"/>
              <a:t>     Field Observations	       Satellite Remote Sensing</a:t>
            </a:r>
            <a:endParaRPr lang="en-US"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ChangeArrowheads="1"/>
          </p:cNvSpPr>
          <p:nvPr/>
        </p:nvSpPr>
        <p:spPr bwMode="auto">
          <a:xfrm>
            <a:off x="1143000" y="990600"/>
            <a:ext cx="5638800" cy="4953000"/>
          </a:xfrm>
          <a:prstGeom prst="triangle">
            <a:avLst>
              <a:gd name="adj" fmla="val 50000"/>
            </a:avLst>
          </a:prstGeom>
          <a:noFill/>
          <a:ln w="38100">
            <a:solidFill>
              <a:schemeClr val="tx1"/>
            </a:solidFill>
            <a:miter lim="800000"/>
            <a:headEnd/>
            <a:tailEnd/>
          </a:ln>
        </p:spPr>
        <p:txBody>
          <a:bodyPr wrap="none" anchor="ctr"/>
          <a:lstStyle/>
          <a:p>
            <a:pPr algn="ctr" eaLnBrk="0" hangingPunct="0"/>
            <a:endParaRPr lang="en-US"/>
          </a:p>
        </p:txBody>
      </p:sp>
      <p:sp>
        <p:nvSpPr>
          <p:cNvPr id="27651" name="Line 3"/>
          <p:cNvSpPr>
            <a:spLocks noChangeShapeType="1"/>
          </p:cNvSpPr>
          <p:nvPr/>
        </p:nvSpPr>
        <p:spPr bwMode="auto">
          <a:xfrm>
            <a:off x="2895600" y="2895600"/>
            <a:ext cx="2133600" cy="0"/>
          </a:xfrm>
          <a:prstGeom prst="line">
            <a:avLst/>
          </a:prstGeom>
          <a:noFill/>
          <a:ln w="25400">
            <a:solidFill>
              <a:schemeClr val="tx1"/>
            </a:solidFill>
            <a:round/>
            <a:headEnd/>
            <a:tailEnd/>
          </a:ln>
        </p:spPr>
        <p:txBody>
          <a:bodyPr/>
          <a:lstStyle/>
          <a:p>
            <a:endParaRPr lang="en-US"/>
          </a:p>
        </p:txBody>
      </p:sp>
      <p:sp>
        <p:nvSpPr>
          <p:cNvPr id="27652" name="Text Box 4"/>
          <p:cNvSpPr txBox="1">
            <a:spLocks noChangeArrowheads="1"/>
          </p:cNvSpPr>
          <p:nvPr/>
        </p:nvSpPr>
        <p:spPr bwMode="auto">
          <a:xfrm>
            <a:off x="3352800" y="2133600"/>
            <a:ext cx="1306513" cy="701675"/>
          </a:xfrm>
          <a:prstGeom prst="rect">
            <a:avLst/>
          </a:prstGeom>
          <a:noFill/>
          <a:ln w="9525">
            <a:noFill/>
            <a:miter lim="800000"/>
            <a:headEnd/>
            <a:tailEnd/>
          </a:ln>
        </p:spPr>
        <p:txBody>
          <a:bodyPr wrap="none">
            <a:spAutoFit/>
          </a:bodyPr>
          <a:lstStyle/>
          <a:p>
            <a:pPr algn="ctr"/>
            <a:r>
              <a:rPr lang="en-US" sz="2000" i="1">
                <a:solidFill>
                  <a:srgbClr val="CC0000"/>
                </a:solidFill>
                <a:latin typeface="Comic Sans MS" pitchFamily="66" charset="0"/>
                <a:cs typeface="Arial" pitchFamily="34" charset="0"/>
              </a:rPr>
              <a:t>Intensive</a:t>
            </a:r>
          </a:p>
          <a:p>
            <a:pPr algn="ctr"/>
            <a:r>
              <a:rPr lang="en-US" sz="2000" i="1">
                <a:solidFill>
                  <a:srgbClr val="CC0000"/>
                </a:solidFill>
                <a:latin typeface="Comic Sans MS" pitchFamily="66" charset="0"/>
                <a:cs typeface="Arial" pitchFamily="34" charset="0"/>
              </a:rPr>
              <a:t>Sites</a:t>
            </a:r>
          </a:p>
        </p:txBody>
      </p:sp>
      <p:sp>
        <p:nvSpPr>
          <p:cNvPr id="27653" name="Line 5"/>
          <p:cNvSpPr>
            <a:spLocks noChangeShapeType="1"/>
          </p:cNvSpPr>
          <p:nvPr/>
        </p:nvSpPr>
        <p:spPr bwMode="auto">
          <a:xfrm>
            <a:off x="1676400" y="5029200"/>
            <a:ext cx="4572000" cy="0"/>
          </a:xfrm>
          <a:prstGeom prst="line">
            <a:avLst/>
          </a:prstGeom>
          <a:noFill/>
          <a:ln w="25400">
            <a:solidFill>
              <a:schemeClr val="tx1"/>
            </a:solidFill>
            <a:round/>
            <a:headEnd/>
            <a:tailEnd/>
          </a:ln>
        </p:spPr>
        <p:txBody>
          <a:bodyPr/>
          <a:lstStyle/>
          <a:p>
            <a:endParaRPr lang="en-US"/>
          </a:p>
        </p:txBody>
      </p:sp>
      <p:sp>
        <p:nvSpPr>
          <p:cNvPr id="27654" name="Text Box 6"/>
          <p:cNvSpPr txBox="1">
            <a:spLocks noChangeArrowheads="1"/>
          </p:cNvSpPr>
          <p:nvPr/>
        </p:nvSpPr>
        <p:spPr bwMode="auto">
          <a:xfrm>
            <a:off x="2936875" y="3048000"/>
            <a:ext cx="2292350" cy="641350"/>
          </a:xfrm>
          <a:prstGeom prst="rect">
            <a:avLst/>
          </a:prstGeom>
          <a:noFill/>
          <a:ln w="9525">
            <a:noFill/>
            <a:miter lim="800000"/>
            <a:headEnd/>
            <a:tailEnd/>
          </a:ln>
        </p:spPr>
        <p:txBody>
          <a:bodyPr wrap="none">
            <a:spAutoFit/>
          </a:bodyPr>
          <a:lstStyle/>
          <a:p>
            <a:pPr algn="ctr"/>
            <a:r>
              <a:rPr lang="en-US" sz="1800" i="1">
                <a:solidFill>
                  <a:srgbClr val="003399"/>
                </a:solidFill>
                <a:latin typeface="Comic Sans MS" pitchFamily="66" charset="0"/>
                <a:cs typeface="Arial" pitchFamily="34" charset="0"/>
              </a:rPr>
              <a:t>Spatially Extensive </a:t>
            </a:r>
          </a:p>
          <a:p>
            <a:pPr algn="ctr"/>
            <a:r>
              <a:rPr lang="en-US" sz="1800" i="1">
                <a:solidFill>
                  <a:srgbClr val="003399"/>
                </a:solidFill>
                <a:latin typeface="Comic Sans MS" pitchFamily="66" charset="0"/>
                <a:cs typeface="Arial" pitchFamily="34" charset="0"/>
              </a:rPr>
              <a:t>Science Networks</a:t>
            </a:r>
          </a:p>
        </p:txBody>
      </p:sp>
      <p:sp>
        <p:nvSpPr>
          <p:cNvPr id="27655" name="Text Box 7"/>
          <p:cNvSpPr txBox="1">
            <a:spLocks noChangeArrowheads="1"/>
          </p:cNvSpPr>
          <p:nvPr/>
        </p:nvSpPr>
        <p:spPr bwMode="auto">
          <a:xfrm>
            <a:off x="2209800" y="5181600"/>
            <a:ext cx="3708400" cy="701675"/>
          </a:xfrm>
          <a:prstGeom prst="rect">
            <a:avLst/>
          </a:prstGeom>
          <a:noFill/>
          <a:ln w="9525">
            <a:noFill/>
            <a:miter lim="800000"/>
            <a:headEnd/>
            <a:tailEnd/>
          </a:ln>
        </p:spPr>
        <p:txBody>
          <a:bodyPr>
            <a:spAutoFit/>
          </a:bodyPr>
          <a:lstStyle/>
          <a:p>
            <a:pPr algn="ctr"/>
            <a:r>
              <a:rPr lang="en-US" sz="2000" i="1">
                <a:solidFill>
                  <a:srgbClr val="009900"/>
                </a:solidFill>
                <a:latin typeface="Comic Sans MS" pitchFamily="66" charset="0"/>
                <a:cs typeface="Arial" pitchFamily="34" charset="0"/>
              </a:rPr>
              <a:t>Remote Sensing and</a:t>
            </a:r>
          </a:p>
          <a:p>
            <a:pPr algn="ctr"/>
            <a:r>
              <a:rPr lang="en-US" sz="2000" i="1">
                <a:solidFill>
                  <a:srgbClr val="009900"/>
                </a:solidFill>
                <a:latin typeface="Comic Sans MS" pitchFamily="66" charset="0"/>
                <a:cs typeface="Arial" pitchFamily="34" charset="0"/>
              </a:rPr>
              <a:t>Synoptic (wall-to-wall) Data</a:t>
            </a:r>
          </a:p>
        </p:txBody>
      </p:sp>
      <p:sp>
        <p:nvSpPr>
          <p:cNvPr id="27656" name="Line 8"/>
          <p:cNvSpPr>
            <a:spLocks noChangeShapeType="1"/>
          </p:cNvSpPr>
          <p:nvPr/>
        </p:nvSpPr>
        <p:spPr bwMode="auto">
          <a:xfrm flipV="1">
            <a:off x="762000" y="990600"/>
            <a:ext cx="0" cy="5029200"/>
          </a:xfrm>
          <a:prstGeom prst="line">
            <a:avLst/>
          </a:prstGeom>
          <a:noFill/>
          <a:ln w="25400">
            <a:solidFill>
              <a:schemeClr val="tx1"/>
            </a:solidFill>
            <a:round/>
            <a:headEnd/>
            <a:tailEnd type="stealth" w="lg" len="lg"/>
          </a:ln>
        </p:spPr>
        <p:txBody>
          <a:bodyPr/>
          <a:lstStyle/>
          <a:p>
            <a:endParaRPr lang="en-US"/>
          </a:p>
        </p:txBody>
      </p:sp>
      <p:sp>
        <p:nvSpPr>
          <p:cNvPr id="27657" name="Text Box 9"/>
          <p:cNvSpPr txBox="1">
            <a:spLocks noChangeArrowheads="1"/>
          </p:cNvSpPr>
          <p:nvPr/>
        </p:nvSpPr>
        <p:spPr bwMode="auto">
          <a:xfrm rot="-5400000">
            <a:off x="-1752600" y="3352800"/>
            <a:ext cx="4572000" cy="457200"/>
          </a:xfrm>
          <a:prstGeom prst="rect">
            <a:avLst/>
          </a:prstGeom>
          <a:noFill/>
          <a:ln w="9525">
            <a:noFill/>
            <a:miter lim="800000"/>
            <a:headEnd/>
            <a:tailEnd/>
          </a:ln>
        </p:spPr>
        <p:txBody>
          <a:bodyPr>
            <a:spAutoFit/>
          </a:bodyPr>
          <a:lstStyle/>
          <a:p>
            <a:r>
              <a:rPr lang="en-US" sz="2400">
                <a:latin typeface="Comic Sans MS" pitchFamily="66" charset="0"/>
                <a:cs typeface="Arial" pitchFamily="34" charset="0"/>
              </a:rPr>
              <a:t>Decreasing Spatial Coverage</a:t>
            </a:r>
          </a:p>
        </p:txBody>
      </p:sp>
      <p:sp>
        <p:nvSpPr>
          <p:cNvPr id="27658" name="Line 10"/>
          <p:cNvSpPr>
            <a:spLocks noChangeShapeType="1"/>
          </p:cNvSpPr>
          <p:nvPr/>
        </p:nvSpPr>
        <p:spPr bwMode="auto">
          <a:xfrm flipV="1">
            <a:off x="7924800" y="1219200"/>
            <a:ext cx="0" cy="5029200"/>
          </a:xfrm>
          <a:prstGeom prst="line">
            <a:avLst/>
          </a:prstGeom>
          <a:noFill/>
          <a:ln w="25400">
            <a:solidFill>
              <a:schemeClr val="tx1"/>
            </a:solidFill>
            <a:round/>
            <a:headEnd/>
            <a:tailEnd type="stealth" w="lg" len="lg"/>
          </a:ln>
        </p:spPr>
        <p:txBody>
          <a:bodyPr/>
          <a:lstStyle/>
          <a:p>
            <a:endParaRPr lang="en-US"/>
          </a:p>
        </p:txBody>
      </p:sp>
      <p:sp>
        <p:nvSpPr>
          <p:cNvPr id="27659" name="Text Box 11"/>
          <p:cNvSpPr txBox="1">
            <a:spLocks noChangeArrowheads="1"/>
          </p:cNvSpPr>
          <p:nvPr/>
        </p:nvSpPr>
        <p:spPr bwMode="auto">
          <a:xfrm rot="-5400000">
            <a:off x="6002338" y="3179762"/>
            <a:ext cx="4953000" cy="1025525"/>
          </a:xfrm>
          <a:prstGeom prst="rect">
            <a:avLst/>
          </a:prstGeom>
          <a:noFill/>
          <a:ln w="9525">
            <a:noFill/>
            <a:miter lim="800000"/>
            <a:headEnd/>
            <a:tailEnd/>
          </a:ln>
        </p:spPr>
        <p:txBody>
          <a:bodyPr>
            <a:spAutoFit/>
          </a:bodyPr>
          <a:lstStyle/>
          <a:p>
            <a:pPr>
              <a:lnSpc>
                <a:spcPct val="85000"/>
              </a:lnSpc>
            </a:pPr>
            <a:r>
              <a:rPr lang="en-US" sz="2400">
                <a:latin typeface="Comic Sans MS" pitchFamily="66" charset="0"/>
                <a:cs typeface="Arial" pitchFamily="34" charset="0"/>
              </a:rPr>
              <a:t>Increasing Process Knowledge Data Quality</a:t>
            </a:r>
          </a:p>
          <a:p>
            <a:pPr>
              <a:lnSpc>
                <a:spcPct val="85000"/>
              </a:lnSpc>
            </a:pPr>
            <a:r>
              <a:rPr lang="en-US" sz="2400">
                <a:latin typeface="Comic Sans MS" pitchFamily="66" charset="0"/>
                <a:cs typeface="Arial" pitchFamily="34" charset="0"/>
              </a:rPr>
              <a:t># of Measurements</a:t>
            </a:r>
          </a:p>
        </p:txBody>
      </p:sp>
      <p:sp>
        <p:nvSpPr>
          <p:cNvPr id="27660" name="Text Box 12"/>
          <p:cNvSpPr txBox="1">
            <a:spLocks noChangeArrowheads="1"/>
          </p:cNvSpPr>
          <p:nvPr/>
        </p:nvSpPr>
        <p:spPr bwMode="auto">
          <a:xfrm>
            <a:off x="457200" y="76200"/>
            <a:ext cx="8624412" cy="584775"/>
          </a:xfrm>
          <a:prstGeom prst="rect">
            <a:avLst/>
          </a:prstGeom>
          <a:noFill/>
          <a:ln w="9525">
            <a:noFill/>
            <a:miter lim="800000"/>
            <a:headEnd/>
            <a:tailEnd/>
          </a:ln>
        </p:spPr>
        <p:txBody>
          <a:bodyPr wrap="none">
            <a:spAutoFit/>
          </a:bodyPr>
          <a:lstStyle/>
          <a:p>
            <a:r>
              <a:rPr lang="en-US" sz="3200" b="1" dirty="0" smtClean="0">
                <a:latin typeface="+mj-lt"/>
                <a:cs typeface="Arial" pitchFamily="34" charset="0"/>
              </a:rPr>
              <a:t>How do scientists monitor vegetation phenology?</a:t>
            </a:r>
            <a:endParaRPr lang="en-US" sz="3200" b="1" dirty="0">
              <a:latin typeface="+mj-lt"/>
              <a:cs typeface="Arial" pitchFamily="34" charset="0"/>
            </a:endParaRPr>
          </a:p>
        </p:txBody>
      </p:sp>
      <p:sp>
        <p:nvSpPr>
          <p:cNvPr id="27661" name="Text Box 13"/>
          <p:cNvSpPr txBox="1">
            <a:spLocks noChangeArrowheads="1"/>
          </p:cNvSpPr>
          <p:nvPr/>
        </p:nvSpPr>
        <p:spPr bwMode="auto">
          <a:xfrm>
            <a:off x="2257425" y="4159250"/>
            <a:ext cx="3657600" cy="641350"/>
          </a:xfrm>
          <a:prstGeom prst="rect">
            <a:avLst/>
          </a:prstGeom>
          <a:noFill/>
          <a:ln w="9525">
            <a:noFill/>
            <a:miter lim="800000"/>
            <a:headEnd/>
            <a:tailEnd/>
          </a:ln>
        </p:spPr>
        <p:txBody>
          <a:bodyPr wrap="none">
            <a:spAutoFit/>
          </a:bodyPr>
          <a:lstStyle/>
          <a:p>
            <a:pPr algn="ctr"/>
            <a:r>
              <a:rPr lang="en-US" sz="1800" i="1">
                <a:solidFill>
                  <a:srgbClr val="CC0099"/>
                </a:solidFill>
                <a:latin typeface="Comic Sans MS" pitchFamily="66" charset="0"/>
                <a:cs typeface="Arial" pitchFamily="34" charset="0"/>
              </a:rPr>
              <a:t>Spatially Extensive </a:t>
            </a:r>
          </a:p>
          <a:p>
            <a:pPr algn="ctr"/>
            <a:r>
              <a:rPr lang="en-US" sz="1800" i="1">
                <a:solidFill>
                  <a:srgbClr val="CC0099"/>
                </a:solidFill>
                <a:latin typeface="Comic Sans MS" pitchFamily="66" charset="0"/>
                <a:cs typeface="Arial" pitchFamily="34" charset="0"/>
              </a:rPr>
              <a:t>Volunteer &amp; Education Networks</a:t>
            </a:r>
          </a:p>
        </p:txBody>
      </p:sp>
      <p:sp>
        <p:nvSpPr>
          <p:cNvPr id="27662" name="Line 14"/>
          <p:cNvSpPr>
            <a:spLocks noChangeShapeType="1"/>
          </p:cNvSpPr>
          <p:nvPr/>
        </p:nvSpPr>
        <p:spPr bwMode="auto">
          <a:xfrm>
            <a:off x="2362200" y="3886200"/>
            <a:ext cx="3276600" cy="0"/>
          </a:xfrm>
          <a:prstGeom prst="line">
            <a:avLst/>
          </a:prstGeom>
          <a:noFill/>
          <a:ln w="25400">
            <a:solidFill>
              <a:schemeClr val="tx1"/>
            </a:solidFill>
            <a:round/>
            <a:headEnd/>
            <a:tailEnd/>
          </a:ln>
        </p:spPr>
        <p:txBody>
          <a:bodyPr/>
          <a:lstStyle/>
          <a:p>
            <a:endParaRPr lang="en-US"/>
          </a:p>
        </p:txBody>
      </p:sp>
      <p:sp>
        <p:nvSpPr>
          <p:cNvPr id="27663" name="Text Box 15"/>
          <p:cNvSpPr txBox="1">
            <a:spLocks noChangeArrowheads="1"/>
          </p:cNvSpPr>
          <p:nvPr/>
        </p:nvSpPr>
        <p:spPr bwMode="auto">
          <a:xfrm>
            <a:off x="5029200" y="2286000"/>
            <a:ext cx="1481138" cy="350838"/>
          </a:xfrm>
          <a:prstGeom prst="rect">
            <a:avLst/>
          </a:prstGeom>
          <a:noFill/>
          <a:ln w="9525">
            <a:noFill/>
            <a:miter lim="800000"/>
            <a:headEnd/>
            <a:tailEnd/>
          </a:ln>
        </p:spPr>
        <p:txBody>
          <a:bodyPr wrap="none">
            <a:spAutoFit/>
          </a:bodyPr>
          <a:lstStyle/>
          <a:p>
            <a:pPr>
              <a:lnSpc>
                <a:spcPct val="85000"/>
              </a:lnSpc>
            </a:pPr>
            <a:r>
              <a:rPr lang="en-US" sz="2000">
                <a:solidFill>
                  <a:srgbClr val="CC0000"/>
                </a:solidFill>
                <a:latin typeface="Comic Sans MS" pitchFamily="66" charset="0"/>
                <a:cs typeface="Arial" pitchFamily="34" charset="0"/>
              </a:rPr>
              <a:t>AmeriFlux </a:t>
            </a:r>
          </a:p>
        </p:txBody>
      </p:sp>
      <p:sp>
        <p:nvSpPr>
          <p:cNvPr id="27664" name="Text Box 16"/>
          <p:cNvSpPr txBox="1">
            <a:spLocks noChangeArrowheads="1"/>
          </p:cNvSpPr>
          <p:nvPr/>
        </p:nvSpPr>
        <p:spPr bwMode="auto">
          <a:xfrm>
            <a:off x="5105400" y="2819400"/>
            <a:ext cx="2859088" cy="868363"/>
          </a:xfrm>
          <a:prstGeom prst="rect">
            <a:avLst/>
          </a:prstGeom>
          <a:noFill/>
          <a:ln w="9525">
            <a:noFill/>
            <a:miter lim="800000"/>
            <a:headEnd/>
            <a:tailEnd/>
          </a:ln>
        </p:spPr>
        <p:txBody>
          <a:bodyPr wrap="none">
            <a:spAutoFit/>
          </a:bodyPr>
          <a:lstStyle/>
          <a:p>
            <a:pPr>
              <a:lnSpc>
                <a:spcPct val="85000"/>
              </a:lnSpc>
            </a:pPr>
            <a:r>
              <a:rPr lang="en-US" sz="2000">
                <a:solidFill>
                  <a:srgbClr val="003399"/>
                </a:solidFill>
                <a:latin typeface="Comic Sans MS" pitchFamily="66" charset="0"/>
                <a:cs typeface="Arial" pitchFamily="34" charset="0"/>
              </a:rPr>
              <a:t>NWS Coop</a:t>
            </a:r>
          </a:p>
          <a:p>
            <a:pPr>
              <a:lnSpc>
                <a:spcPct val="85000"/>
              </a:lnSpc>
            </a:pPr>
            <a:r>
              <a:rPr lang="en-US" sz="2000">
                <a:solidFill>
                  <a:srgbClr val="003399"/>
                </a:solidFill>
                <a:latin typeface="Comic Sans MS" pitchFamily="66" charset="0"/>
                <a:cs typeface="Arial" pitchFamily="34" charset="0"/>
              </a:rPr>
              <a:t>  NPS Inv. &amp; Mon.</a:t>
            </a:r>
          </a:p>
          <a:p>
            <a:pPr>
              <a:lnSpc>
                <a:spcPct val="85000"/>
              </a:lnSpc>
            </a:pPr>
            <a:r>
              <a:rPr lang="en-US" sz="2000">
                <a:solidFill>
                  <a:srgbClr val="003399"/>
                </a:solidFill>
                <a:latin typeface="Comic Sans MS" pitchFamily="66" charset="0"/>
                <a:cs typeface="Arial" pitchFamily="34" charset="0"/>
              </a:rPr>
              <a:t>     State Ag. Exp. Sta.</a:t>
            </a:r>
          </a:p>
        </p:txBody>
      </p:sp>
      <p:sp>
        <p:nvSpPr>
          <p:cNvPr id="27665" name="Text Box 17"/>
          <p:cNvSpPr txBox="1">
            <a:spLocks noChangeArrowheads="1"/>
          </p:cNvSpPr>
          <p:nvPr/>
        </p:nvSpPr>
        <p:spPr bwMode="auto">
          <a:xfrm>
            <a:off x="5867400" y="3962400"/>
            <a:ext cx="1776413" cy="868363"/>
          </a:xfrm>
          <a:prstGeom prst="rect">
            <a:avLst/>
          </a:prstGeom>
          <a:noFill/>
          <a:ln w="9525">
            <a:noFill/>
            <a:miter lim="800000"/>
            <a:headEnd/>
            <a:tailEnd/>
          </a:ln>
        </p:spPr>
        <p:txBody>
          <a:bodyPr wrap="none">
            <a:spAutoFit/>
          </a:bodyPr>
          <a:lstStyle/>
          <a:p>
            <a:pPr>
              <a:lnSpc>
                <a:spcPct val="85000"/>
              </a:lnSpc>
            </a:pPr>
            <a:r>
              <a:rPr lang="en-US" sz="2000">
                <a:solidFill>
                  <a:srgbClr val="CC0099"/>
                </a:solidFill>
                <a:latin typeface="Comic Sans MS" pitchFamily="66" charset="0"/>
                <a:cs typeface="Arial" pitchFamily="34" charset="0"/>
              </a:rPr>
              <a:t>Nature</a:t>
            </a:r>
          </a:p>
          <a:p>
            <a:pPr>
              <a:lnSpc>
                <a:spcPct val="85000"/>
              </a:lnSpc>
            </a:pPr>
            <a:r>
              <a:rPr lang="en-US" sz="2000">
                <a:solidFill>
                  <a:srgbClr val="CC0099"/>
                </a:solidFill>
                <a:latin typeface="Comic Sans MS" pitchFamily="66" charset="0"/>
                <a:cs typeface="Arial" pitchFamily="34" charset="0"/>
              </a:rPr>
              <a:t>   Preserves,</a:t>
            </a:r>
          </a:p>
          <a:p>
            <a:pPr>
              <a:lnSpc>
                <a:spcPct val="85000"/>
              </a:lnSpc>
            </a:pPr>
            <a:r>
              <a:rPr lang="en-US" sz="2000">
                <a:solidFill>
                  <a:srgbClr val="CC0099"/>
                </a:solidFill>
                <a:latin typeface="Comic Sans MS" pitchFamily="66" charset="0"/>
                <a:cs typeface="Arial" pitchFamily="34" charset="0"/>
              </a:rPr>
              <a:t>      Campuses</a:t>
            </a:r>
          </a:p>
        </p:txBody>
      </p:sp>
      <p:sp>
        <p:nvSpPr>
          <p:cNvPr id="27666" name="Text Box 18"/>
          <p:cNvSpPr txBox="1">
            <a:spLocks noChangeArrowheads="1"/>
          </p:cNvSpPr>
          <p:nvPr/>
        </p:nvSpPr>
        <p:spPr bwMode="auto">
          <a:xfrm>
            <a:off x="6405563" y="5083175"/>
            <a:ext cx="1343025" cy="868363"/>
          </a:xfrm>
          <a:prstGeom prst="rect">
            <a:avLst/>
          </a:prstGeom>
          <a:noFill/>
          <a:ln w="9525">
            <a:noFill/>
            <a:miter lim="800000"/>
            <a:headEnd/>
            <a:tailEnd/>
          </a:ln>
        </p:spPr>
        <p:txBody>
          <a:bodyPr wrap="none">
            <a:spAutoFit/>
          </a:bodyPr>
          <a:lstStyle/>
          <a:p>
            <a:pPr>
              <a:lnSpc>
                <a:spcPct val="85000"/>
              </a:lnSpc>
            </a:pPr>
            <a:r>
              <a:rPr lang="en-US" sz="2000">
                <a:solidFill>
                  <a:srgbClr val="009900"/>
                </a:solidFill>
                <a:latin typeface="Comic Sans MS" pitchFamily="66" charset="0"/>
                <a:cs typeface="Arial" pitchFamily="34" charset="0"/>
              </a:rPr>
              <a:t>NASA</a:t>
            </a:r>
          </a:p>
          <a:p>
            <a:pPr>
              <a:lnSpc>
                <a:spcPct val="85000"/>
              </a:lnSpc>
            </a:pPr>
            <a:r>
              <a:rPr lang="en-US" sz="2000">
                <a:solidFill>
                  <a:srgbClr val="009900"/>
                </a:solidFill>
                <a:latin typeface="Comic Sans MS" pitchFamily="66" charset="0"/>
                <a:cs typeface="Arial" pitchFamily="34" charset="0"/>
              </a:rPr>
              <a:t>  USGS</a:t>
            </a:r>
          </a:p>
          <a:p>
            <a:pPr>
              <a:lnSpc>
                <a:spcPct val="85000"/>
              </a:lnSpc>
            </a:pPr>
            <a:r>
              <a:rPr lang="en-US" sz="2000">
                <a:solidFill>
                  <a:srgbClr val="009900"/>
                </a:solidFill>
                <a:latin typeface="Comic Sans MS" pitchFamily="66" charset="0"/>
                <a:cs typeface="Arial" pitchFamily="34" charset="0"/>
              </a:rPr>
              <a:t>     NOAA</a:t>
            </a:r>
          </a:p>
        </p:txBody>
      </p:sp>
      <p:sp>
        <p:nvSpPr>
          <p:cNvPr id="196627" name="Text Box 19"/>
          <p:cNvSpPr txBox="1">
            <a:spLocks noChangeArrowheads="1"/>
          </p:cNvSpPr>
          <p:nvPr/>
        </p:nvSpPr>
        <p:spPr bwMode="auto">
          <a:xfrm>
            <a:off x="1905000" y="2133600"/>
            <a:ext cx="1273175" cy="396875"/>
          </a:xfrm>
          <a:prstGeom prst="rect">
            <a:avLst/>
          </a:prstGeom>
          <a:noFill/>
          <a:ln w="12700">
            <a:noFill/>
            <a:miter lim="800000"/>
            <a:headEnd/>
            <a:tailEnd/>
          </a:ln>
          <a:effectLst/>
        </p:spPr>
        <p:txBody>
          <a:bodyPr>
            <a:spAutoFit/>
          </a:bodyPr>
          <a:lstStyle/>
          <a:p>
            <a:pPr algn="ctr" eaLnBrk="0" hangingPunct="0">
              <a:spcBef>
                <a:spcPct val="50000"/>
              </a:spcBef>
              <a:defRPr/>
            </a:pPr>
            <a:r>
              <a:rPr lang="en-US" sz="2000">
                <a:solidFill>
                  <a:srgbClr val="CC0000"/>
                </a:solidFill>
                <a:effectLst>
                  <a:outerShdw blurRad="38100" dist="38100" dir="2700000" algn="tl">
                    <a:srgbClr val="000000"/>
                  </a:outerShdw>
                </a:effectLst>
                <a:latin typeface="Arial" charset="0"/>
              </a:rPr>
              <a:t>Tier 1</a:t>
            </a:r>
          </a:p>
        </p:txBody>
      </p:sp>
      <p:sp>
        <p:nvSpPr>
          <p:cNvPr id="196628" name="Text Box 20"/>
          <p:cNvSpPr txBox="1">
            <a:spLocks noChangeArrowheads="1"/>
          </p:cNvSpPr>
          <p:nvPr/>
        </p:nvSpPr>
        <p:spPr bwMode="auto">
          <a:xfrm>
            <a:off x="1524000" y="3048000"/>
            <a:ext cx="1219200" cy="396875"/>
          </a:xfrm>
          <a:prstGeom prst="rect">
            <a:avLst/>
          </a:prstGeom>
          <a:noFill/>
          <a:ln w="12700">
            <a:noFill/>
            <a:miter lim="800000"/>
            <a:headEnd/>
            <a:tailEnd/>
          </a:ln>
          <a:effectLst/>
        </p:spPr>
        <p:txBody>
          <a:bodyPr>
            <a:spAutoFit/>
          </a:bodyPr>
          <a:lstStyle/>
          <a:p>
            <a:pPr algn="ctr" eaLnBrk="0" hangingPunct="0">
              <a:spcBef>
                <a:spcPct val="50000"/>
              </a:spcBef>
              <a:defRPr/>
            </a:pPr>
            <a:r>
              <a:rPr lang="en-US" sz="2000">
                <a:solidFill>
                  <a:srgbClr val="CC0000"/>
                </a:solidFill>
                <a:effectLst>
                  <a:outerShdw blurRad="38100" dist="38100" dir="2700000" algn="tl">
                    <a:srgbClr val="000000"/>
                  </a:outerShdw>
                </a:effectLst>
                <a:latin typeface="Arial" charset="0"/>
              </a:rPr>
              <a:t>Tier 2</a:t>
            </a:r>
          </a:p>
        </p:txBody>
      </p:sp>
      <p:sp>
        <p:nvSpPr>
          <p:cNvPr id="196629" name="Text Box 21"/>
          <p:cNvSpPr txBox="1">
            <a:spLocks noChangeArrowheads="1"/>
          </p:cNvSpPr>
          <p:nvPr/>
        </p:nvSpPr>
        <p:spPr bwMode="auto">
          <a:xfrm>
            <a:off x="1066800" y="4038600"/>
            <a:ext cx="990600" cy="396875"/>
          </a:xfrm>
          <a:prstGeom prst="rect">
            <a:avLst/>
          </a:prstGeom>
          <a:noFill/>
          <a:ln w="12700">
            <a:noFill/>
            <a:miter lim="800000"/>
            <a:headEnd/>
            <a:tailEnd/>
          </a:ln>
          <a:effectLst/>
        </p:spPr>
        <p:txBody>
          <a:bodyPr>
            <a:spAutoFit/>
          </a:bodyPr>
          <a:lstStyle/>
          <a:p>
            <a:pPr algn="ctr" eaLnBrk="0" hangingPunct="0">
              <a:spcBef>
                <a:spcPct val="50000"/>
              </a:spcBef>
              <a:defRPr/>
            </a:pPr>
            <a:r>
              <a:rPr lang="en-US" sz="2000">
                <a:solidFill>
                  <a:srgbClr val="CC0000"/>
                </a:solidFill>
                <a:effectLst>
                  <a:outerShdw blurRad="38100" dist="38100" dir="2700000" algn="tl">
                    <a:srgbClr val="000000"/>
                  </a:outerShdw>
                </a:effectLst>
                <a:latin typeface="Arial" charset="0"/>
              </a:rPr>
              <a:t>Tier 3</a:t>
            </a:r>
          </a:p>
        </p:txBody>
      </p:sp>
      <p:sp>
        <p:nvSpPr>
          <p:cNvPr id="196630" name="Text Box 22"/>
          <p:cNvSpPr txBox="1">
            <a:spLocks noChangeArrowheads="1"/>
          </p:cNvSpPr>
          <p:nvPr/>
        </p:nvSpPr>
        <p:spPr bwMode="auto">
          <a:xfrm>
            <a:off x="533400" y="4953000"/>
            <a:ext cx="1219200" cy="396875"/>
          </a:xfrm>
          <a:prstGeom prst="rect">
            <a:avLst/>
          </a:prstGeom>
          <a:noFill/>
          <a:ln w="12700">
            <a:noFill/>
            <a:miter lim="800000"/>
            <a:headEnd/>
            <a:tailEnd/>
          </a:ln>
          <a:effectLst/>
        </p:spPr>
        <p:txBody>
          <a:bodyPr>
            <a:spAutoFit/>
          </a:bodyPr>
          <a:lstStyle/>
          <a:p>
            <a:pPr algn="ctr" eaLnBrk="0" hangingPunct="0">
              <a:spcBef>
                <a:spcPct val="50000"/>
              </a:spcBef>
              <a:defRPr/>
            </a:pPr>
            <a:r>
              <a:rPr lang="en-US" sz="2000">
                <a:solidFill>
                  <a:srgbClr val="CC0000"/>
                </a:solidFill>
                <a:effectLst>
                  <a:outerShdw blurRad="38100" dist="38100" dir="2700000" algn="tl">
                    <a:srgbClr val="000000"/>
                  </a:outerShdw>
                </a:effectLst>
                <a:latin typeface="Arial" charset="0"/>
              </a:rPr>
              <a:t>Tier 4</a:t>
            </a:r>
          </a:p>
        </p:txBody>
      </p:sp>
      <p:sp>
        <p:nvSpPr>
          <p:cNvPr id="23" name="Rectangle 22"/>
          <p:cNvSpPr/>
          <p:nvPr/>
        </p:nvSpPr>
        <p:spPr>
          <a:xfrm>
            <a:off x="5257800" y="6248400"/>
            <a:ext cx="3727046" cy="369332"/>
          </a:xfrm>
          <a:prstGeom prst="rect">
            <a:avLst/>
          </a:prstGeom>
        </p:spPr>
        <p:txBody>
          <a:bodyPr wrap="none">
            <a:spAutoFit/>
          </a:bodyPr>
          <a:lstStyle/>
          <a:p>
            <a:r>
              <a:rPr lang="en-US" i="1" dirty="0" smtClean="0">
                <a:solidFill>
                  <a:srgbClr val="B2B2B2"/>
                </a:solidFill>
              </a:rPr>
              <a:t>George R. Kish  U.S. Geological Survey</a:t>
            </a:r>
            <a:endParaRPr lang="en-US" i="1" dirty="0">
              <a:solidFill>
                <a:srgbClr val="B2B2B2"/>
              </a:solidFill>
            </a:endParaRPr>
          </a:p>
        </p:txBody>
      </p:sp>
      <p:sp>
        <p:nvSpPr>
          <p:cNvPr id="24" name="Right Arrow 23"/>
          <p:cNvSpPr/>
          <p:nvPr/>
        </p:nvSpPr>
        <p:spPr>
          <a:xfrm>
            <a:off x="1447800" y="2514600"/>
            <a:ext cx="14478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Field Based</a:t>
            </a:r>
            <a:endParaRPr lang="en-US" dirty="0"/>
          </a:p>
        </p:txBody>
      </p:sp>
      <p:sp>
        <p:nvSpPr>
          <p:cNvPr id="25" name="Right Arrow 24"/>
          <p:cNvSpPr/>
          <p:nvPr/>
        </p:nvSpPr>
        <p:spPr>
          <a:xfrm>
            <a:off x="1524000" y="4572000"/>
            <a:ext cx="12954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Satellite Based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0"/>
            <a:ext cx="8229600" cy="1143000"/>
          </a:xfrm>
        </p:spPr>
        <p:txBody>
          <a:bodyPr>
            <a:normAutofit fontScale="90000"/>
          </a:bodyPr>
          <a:lstStyle/>
          <a:p>
            <a:r>
              <a:rPr lang="en-US" dirty="0" smtClean="0"/>
              <a:t>Measuring Phenology on the ground</a:t>
            </a:r>
            <a:endParaRPr lang="en-US" dirty="0"/>
          </a:p>
        </p:txBody>
      </p:sp>
      <p:pic>
        <p:nvPicPr>
          <p:cNvPr id="7" name="Picture 6" descr="FieldWorkAnna.JPG"/>
          <p:cNvPicPr>
            <a:picLocks noChangeAspect="1"/>
          </p:cNvPicPr>
          <p:nvPr/>
        </p:nvPicPr>
        <p:blipFill>
          <a:blip r:embed="rId3" cstate="print"/>
          <a:stretch>
            <a:fillRect/>
          </a:stretch>
        </p:blipFill>
        <p:spPr>
          <a:xfrm>
            <a:off x="304800" y="2590800"/>
            <a:ext cx="4325527" cy="3276600"/>
          </a:xfrm>
          <a:prstGeom prst="rect">
            <a:avLst/>
          </a:prstGeom>
        </p:spPr>
      </p:pic>
      <p:sp>
        <p:nvSpPr>
          <p:cNvPr id="8" name="TextBox 7"/>
          <p:cNvSpPr txBox="1"/>
          <p:nvPr/>
        </p:nvSpPr>
        <p:spPr>
          <a:xfrm>
            <a:off x="304800" y="1828800"/>
            <a:ext cx="8839200" cy="584775"/>
          </a:xfrm>
          <a:prstGeom prst="rect">
            <a:avLst/>
          </a:prstGeom>
          <a:noFill/>
        </p:spPr>
        <p:txBody>
          <a:bodyPr wrap="square" rtlCol="0">
            <a:spAutoFit/>
          </a:bodyPr>
          <a:lstStyle/>
          <a:p>
            <a:r>
              <a:rPr lang="en-US" sz="3200" b="1" dirty="0" smtClean="0"/>
              <a:t>     Field Observations	</a:t>
            </a:r>
            <a:endParaRPr lang="en-US" sz="3200" b="1" dirty="0"/>
          </a:p>
        </p:txBody>
      </p:sp>
      <p:pic>
        <p:nvPicPr>
          <p:cNvPr id="190466" name="Picture 2"/>
          <p:cNvPicPr>
            <a:picLocks noChangeAspect="1" noChangeArrowheads="1"/>
          </p:cNvPicPr>
          <p:nvPr/>
        </p:nvPicPr>
        <p:blipFill>
          <a:blip r:embed="rId4" cstate="print"/>
          <a:srcRect/>
          <a:stretch>
            <a:fillRect/>
          </a:stretch>
        </p:blipFill>
        <p:spPr bwMode="auto">
          <a:xfrm>
            <a:off x="5257800" y="990600"/>
            <a:ext cx="2895600" cy="2316480"/>
          </a:xfrm>
          <a:prstGeom prst="rect">
            <a:avLst/>
          </a:prstGeom>
          <a:noFill/>
          <a:ln w="9525">
            <a:noFill/>
            <a:miter lim="800000"/>
            <a:headEnd/>
            <a:tailEnd/>
          </a:ln>
        </p:spPr>
      </p:pic>
      <p:pic>
        <p:nvPicPr>
          <p:cNvPr id="190468" name="Picture 4"/>
          <p:cNvPicPr>
            <a:picLocks noChangeAspect="1" noChangeArrowheads="1"/>
          </p:cNvPicPr>
          <p:nvPr/>
        </p:nvPicPr>
        <p:blipFill>
          <a:blip r:embed="rId5" cstate="print"/>
          <a:srcRect/>
          <a:stretch>
            <a:fillRect/>
          </a:stretch>
        </p:blipFill>
        <p:spPr bwMode="auto">
          <a:xfrm>
            <a:off x="4739904" y="3443287"/>
            <a:ext cx="4175496" cy="3262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3658</TotalTime>
  <Words>2085</Words>
  <Application>Microsoft Office PowerPoint</Application>
  <PresentationFormat>On-screen Show (4:3)</PresentationFormat>
  <Paragraphs>204</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Climate Change</vt:lpstr>
      <vt:lpstr>Why does it matter?</vt:lpstr>
      <vt:lpstr>PowerPoint Presentation</vt:lpstr>
      <vt:lpstr>Plants provide an excellent context to understand changes in the environment</vt:lpstr>
      <vt:lpstr>Phenology: A glimpse of ecosystem Impacts</vt:lpstr>
      <vt:lpstr>Measuring Phenology</vt:lpstr>
      <vt:lpstr>PowerPoint Presentation</vt:lpstr>
      <vt:lpstr>Measuring Phenology on the ground</vt:lpstr>
      <vt:lpstr>PowerPoint Presentation</vt:lpstr>
      <vt:lpstr>Hemispherical Photography</vt:lpstr>
      <vt:lpstr>Hemispherical Imagery</vt:lpstr>
      <vt:lpstr>Measuring Phenology</vt:lpstr>
      <vt:lpstr>How do you see phenology from space?</vt:lpstr>
      <vt:lpstr>Normalized Difference Vegetation Index NDVI</vt:lpstr>
      <vt:lpstr>PowerPoint Presentation</vt:lpstr>
      <vt:lpstr>PowerPoint Presentation</vt:lpstr>
      <vt:lpstr>PowerPoint Presentation</vt:lpstr>
      <vt:lpstr>PowerPoint Presentation</vt:lpstr>
      <vt:lpstr>NDVI for Phenological Dates</vt:lpstr>
      <vt:lpstr>Plotting NDVI</vt:lpstr>
      <vt:lpstr>How do you determine dates?</vt:lpstr>
      <vt:lpstr>Common Thresholds</vt:lpstr>
      <vt:lpstr>50% Threshold (Seasonal Mid-point)</vt:lpstr>
      <vt:lpstr>Other key phenological dates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Leaf out it out: A study of spring phenology in the Northeast</dc:title>
  <dc:creator>Katie</dc:creator>
  <cp:lastModifiedBy>Garton, Kelly</cp:lastModifiedBy>
  <cp:revision>268</cp:revision>
  <dcterms:created xsi:type="dcterms:W3CDTF">2010-09-08T12:55:48Z</dcterms:created>
  <dcterms:modified xsi:type="dcterms:W3CDTF">2011-07-27T16:10:45Z</dcterms:modified>
</cp:coreProperties>
</file>