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23" r:id="rId2"/>
    <p:sldId id="460" r:id="rId3"/>
    <p:sldId id="464" r:id="rId4"/>
    <p:sldId id="405" r:id="rId5"/>
    <p:sldId id="454" r:id="rId6"/>
    <p:sldId id="459" r:id="rId7"/>
    <p:sldId id="456" r:id="rId8"/>
    <p:sldId id="458" r:id="rId9"/>
    <p:sldId id="466" r:id="rId10"/>
    <p:sldId id="461" r:id="rId11"/>
    <p:sldId id="467" r:id="rId12"/>
    <p:sldId id="465" r:id="rId13"/>
    <p:sldId id="468" r:id="rId14"/>
    <p:sldId id="469" r:id="rId15"/>
    <p:sldId id="470" r:id="rId16"/>
    <p:sldId id="479" r:id="rId17"/>
    <p:sldId id="452" r:id="rId18"/>
    <p:sldId id="472" r:id="rId19"/>
    <p:sldId id="473" r:id="rId20"/>
    <p:sldId id="475" r:id="rId21"/>
    <p:sldId id="476" r:id="rId22"/>
    <p:sldId id="477" r:id="rId23"/>
    <p:sldId id="4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B2B2B2"/>
    <a:srgbClr val="658CD9"/>
    <a:srgbClr val="8195FF"/>
    <a:srgbClr val="AEFA32"/>
    <a:srgbClr val="259B15"/>
    <a:srgbClr val="99FF99"/>
    <a:srgbClr val="FFFF99"/>
    <a:srgbClr val="00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32" autoAdjust="0"/>
    <p:restoredTop sz="67167" autoAdjust="0"/>
  </p:normalViewPr>
  <p:slideViewPr>
    <p:cSldViewPr>
      <p:cViewPr varScale="1">
        <p:scale>
          <a:sx n="57" d="100"/>
          <a:sy n="57" d="100"/>
        </p:scale>
        <p:origin x="-121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808A3-A5CA-42A5-9C13-C3E6BEF3C159}" type="datetimeFigureOut">
              <a:rPr lang="en-US" smtClean="0"/>
              <a:pPr/>
              <a:t>7/25/2011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5F4722-A292-44AD-8E8B-E111886095E5}" type="slidenum">
              <a:rPr lang="en-US" smtClean="0"/>
              <a:pPr/>
              <a:t>‹#›</a:t>
            </a:fld>
            <a:endParaRPr lang="en-US"/>
          </a:p>
        </p:txBody>
      </p:sp>
    </p:spTree>
    <p:extLst>
      <p:ext uri="{BB962C8B-B14F-4D97-AF65-F5344CB8AC3E}">
        <p14:creationId xmlns:p14="http://schemas.microsoft.com/office/powerpoint/2010/main" xmlns="" val="385855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picturepost.unh.edu/help_addpost.jsp"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google.com/landing/searchtips/#tim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vh.sr.unh.edu/mvhtools/build_picturepost.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Post is a part of the Digital Earth Watch (DEW) network. DEW supports environmental monitoring by citizens, students and community organizations through digital photography and satellite imagery.</a:t>
            </a:r>
          </a:p>
          <a:p>
            <a:endParaRPr lang="en-US" dirty="0" smtClean="0"/>
          </a:p>
          <a:p>
            <a:r>
              <a:rPr lang="en-US" sz="1200" kern="1200" baseline="0" dirty="0" smtClean="0">
                <a:solidFill>
                  <a:schemeClr val="tx1"/>
                </a:solidFill>
                <a:latin typeface="+mn-lt"/>
                <a:ea typeface="+mn-ea"/>
                <a:cs typeface="+mn-cs"/>
              </a:rPr>
              <a:t>There are many ways of gathering environmental data. Digital Earth Watch has developed an innovative way of obtaining that data through the use of </a:t>
            </a:r>
            <a:r>
              <a:rPr lang="en-US" sz="1200" kern="1200" baseline="0" dirty="0" err="1" smtClean="0">
                <a:solidFill>
                  <a:schemeClr val="tx1"/>
                </a:solidFill>
                <a:latin typeface="+mn-lt"/>
                <a:ea typeface="+mn-ea"/>
                <a:cs typeface="+mn-cs"/>
              </a:rPr>
              <a:t>PicturePosts</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is comparable to a tripod on which digital photographs can be taken of the environment in a 360° series over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Modern technologies let us monitor plant health using the proportions of light reflected from leaves. Combining this data with our understanding and observations of plant behavior and physiology helps us to quickly assess the quality of the local environment. </a:t>
            </a:r>
            <a:br>
              <a:rPr lang="en-US" dirty="0" smtClean="0"/>
            </a:br>
            <a:r>
              <a:rPr lang="en-US" dirty="0" smtClean="0"/>
              <a:t/>
            </a:r>
            <a:br>
              <a:rPr lang="en-US" dirty="0" smtClean="0"/>
            </a:br>
            <a:r>
              <a:rPr lang="en-US" dirty="0" smtClean="0"/>
              <a:t>DEW brings together biology, physics, chemistry, technology, art, engineering, and math in a project that predominantly supports field studies in middle to high school and self-guided education in environmental science. Many tools such as free software and ideas for activities and student challenge questions are provided on this website.</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Pictures can be taken by anyone and can be posted on the DEW </a:t>
            </a:r>
            <a:r>
              <a:rPr lang="en-US" sz="1200" i="1" kern="1200" baseline="0" dirty="0" err="1" smtClean="0">
                <a:solidFill>
                  <a:schemeClr val="tx1"/>
                </a:solidFill>
                <a:latin typeface="+mn-lt"/>
                <a:ea typeface="+mn-ea"/>
                <a:cs typeface="+mn-cs"/>
              </a:rPr>
              <a:t>SmugMug</a:t>
            </a:r>
            <a:r>
              <a:rPr lang="en-US" sz="1200" i="1" kern="1200" baseline="0" dirty="0" smtClean="0">
                <a:solidFill>
                  <a:schemeClr val="tx1"/>
                </a:solidFill>
                <a:latin typeface="+mn-lt"/>
                <a:ea typeface="+mn-ea"/>
                <a:cs typeface="+mn-cs"/>
              </a:rPr>
              <a:t> website. 7 </a:t>
            </a:r>
          </a:p>
          <a:p>
            <a:r>
              <a:rPr lang="en-US" sz="1200" kern="1200" baseline="0" dirty="0" smtClean="0">
                <a:solidFill>
                  <a:schemeClr val="tx1"/>
                </a:solidFill>
                <a:latin typeface="+mn-lt"/>
                <a:ea typeface="+mn-ea"/>
                <a:cs typeface="+mn-cs"/>
              </a:rPr>
              <a:t>There, the information can be viewed, downloaded, and analyzed (Measuring Vegetation Health, 2006d). Digital Earth Watch developed the database for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images in order to begin to collect information about the changing environment. </a:t>
            </a:r>
            <a:endParaRPr lang="en-US" dirty="0" smtClean="0"/>
          </a:p>
          <a:p>
            <a:endParaRPr lang="en-US" b="1" dirty="0" smtClean="0"/>
          </a:p>
          <a:p>
            <a:r>
              <a:rPr lang="en-US" b="1" dirty="0" smtClean="0"/>
              <a:t> Adding</a:t>
            </a:r>
            <a:r>
              <a:rPr lang="en-US" b="1" baseline="0" dirty="0" smtClean="0"/>
              <a:t> your post to the network:</a:t>
            </a:r>
          </a:p>
          <a:p>
            <a:r>
              <a:rPr lang="en-US" dirty="0" smtClean="0"/>
              <a:t>Register on the Picture post site</a:t>
            </a:r>
            <a:r>
              <a:rPr lang="en-US" baseline="0" dirty="0" smtClean="0"/>
              <a:t> and follow these directions to add a post. </a:t>
            </a:r>
            <a:r>
              <a:rPr lang="en-US" dirty="0" smtClean="0">
                <a:hlinkClick r:id="rId3"/>
              </a:rPr>
              <a:t>http://picturepost.unh.edu/help_addpost.jsp</a:t>
            </a:r>
            <a:endParaRPr lang="en-US" dirty="0" smtClean="0"/>
          </a:p>
          <a:p>
            <a:r>
              <a:rPr lang="en-US" dirty="0" smtClean="0"/>
              <a:t>You will also need the latitude and longitude of your post (see installation instructions). The date that you installed your post. A photograph of your post. A set of 9 reference photographs (you can take these photographs when you install the post). A name for your post (include this in your post signage). A brief description of your post (include this in your post signage). The time zone that your post is in (if you don't know your time zone, you can find it </a:t>
            </a:r>
            <a:r>
              <a:rPr lang="en-US" dirty="0" smtClean="0">
                <a:hlinkClick r:id="rId4"/>
              </a:rPr>
              <a:t>here</a:t>
            </a:r>
            <a:r>
              <a:rPr lang="en-US" dirty="0" smtClean="0"/>
              <a:t>.)</a:t>
            </a:r>
          </a:p>
          <a:p>
            <a:r>
              <a:rPr lang="en-US" sz="1200" b="1" kern="1200" dirty="0" smtClean="0">
                <a:solidFill>
                  <a:schemeClr val="tx1"/>
                </a:solidFill>
                <a:latin typeface="+mn-lt"/>
                <a:ea typeface="+mn-ea"/>
                <a:cs typeface="+mn-cs"/>
              </a:rPr>
              <a:t>UPLOADING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very important to upload your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photographs to the correct folder in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so that the database has consistent data that will be useful in analysis. The instructions below will help you through the uploading process. These instructions can also be found online at: http://mvh.sr.unh.edu/mvhtools/uploading_photos.htm. Because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website is meant to serve as a database for environmental data, we have guidelines for photographs that are acceptable for the uploading. Please read them in Appendix B. </a:t>
            </a:r>
          </a:p>
          <a:p>
            <a:r>
              <a:rPr lang="en-US" sz="1200" b="1" kern="1200" dirty="0" smtClean="0">
                <a:solidFill>
                  <a:schemeClr val="tx1"/>
                </a:solidFill>
                <a:latin typeface="+mn-lt"/>
                <a:ea typeface="+mn-ea"/>
                <a:cs typeface="+mn-cs"/>
              </a:rPr>
              <a:t>Logging In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Go to http://picturepost.smugmug.com/. </a:t>
            </a:r>
          </a:p>
          <a:p>
            <a:r>
              <a:rPr lang="en-US" sz="1200" kern="1200" dirty="0" smtClean="0">
                <a:solidFill>
                  <a:schemeClr val="tx1"/>
                </a:solidFill>
                <a:latin typeface="+mn-lt"/>
                <a:ea typeface="+mn-ea"/>
                <a:cs typeface="+mn-cs"/>
              </a:rPr>
              <a:t>Click on “login” </a:t>
            </a:r>
          </a:p>
          <a:p>
            <a:r>
              <a:rPr lang="en-US" sz="1200" kern="1200" dirty="0" smtClean="0">
                <a:solidFill>
                  <a:schemeClr val="tx1"/>
                </a:solidFill>
                <a:latin typeface="+mn-lt"/>
                <a:ea typeface="+mn-ea"/>
                <a:cs typeface="+mn-cs"/>
              </a:rPr>
              <a:t>Use email: “picklejohnmr@gmail.com” and password: “</a:t>
            </a:r>
            <a:r>
              <a:rPr lang="en-US" sz="1200" kern="1200" dirty="0" err="1" smtClean="0">
                <a:solidFill>
                  <a:schemeClr val="tx1"/>
                </a:solidFill>
                <a:latin typeface="+mn-lt"/>
                <a:ea typeface="+mn-ea"/>
                <a:cs typeface="+mn-cs"/>
              </a:rPr>
              <a:t>postguest</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Setting up a folder for your </a:t>
            </a:r>
            <a:r>
              <a:rPr lang="en-US" sz="1200" b="1" kern="1200" dirty="0" err="1" smtClean="0">
                <a:solidFill>
                  <a:schemeClr val="tx1"/>
                </a:solidFill>
                <a:latin typeface="+mn-lt"/>
                <a:ea typeface="+mn-ea"/>
                <a:cs typeface="+mn-cs"/>
              </a:rPr>
              <a:t>PicturePost</a:t>
            </a:r>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Before you upload any photographs, you will have to create folders in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for you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The instructions to do this are explained here: </a:t>
            </a:r>
          </a:p>
          <a:p>
            <a:pPr lvl="0"/>
            <a:r>
              <a:rPr lang="en-US" sz="1200" kern="1200" dirty="0" smtClean="0">
                <a:solidFill>
                  <a:schemeClr val="tx1"/>
                </a:solidFill>
                <a:latin typeface="+mn-lt"/>
                <a:ea typeface="+mn-ea"/>
                <a:cs typeface="+mn-cs"/>
              </a:rPr>
              <a:t>At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home page (http://picturepost.smugmug.com/), click “add photos” </a:t>
            </a:r>
          </a:p>
          <a:p>
            <a:pPr lvl="0"/>
            <a:r>
              <a:rPr lang="en-US" sz="1200" kern="1200" dirty="0" smtClean="0">
                <a:solidFill>
                  <a:schemeClr val="tx1"/>
                </a:solidFill>
                <a:latin typeface="+mn-lt"/>
                <a:ea typeface="+mn-ea"/>
                <a:cs typeface="+mn-cs"/>
              </a:rPr>
              <a:t>For “title” type in: “state abbreviation”-“three letter code for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and post number”-“compass direction” </a:t>
            </a:r>
          </a:p>
          <a:p>
            <a:pPr lvl="0"/>
            <a:r>
              <a:rPr lang="en-US" sz="1200" kern="1200" dirty="0" smtClean="0">
                <a:solidFill>
                  <a:schemeClr val="tx1"/>
                </a:solidFill>
                <a:latin typeface="+mn-lt"/>
                <a:ea typeface="+mn-ea"/>
                <a:cs typeface="+mn-cs"/>
              </a:rPr>
              <a:t>Note: You will have to make up a three letter code for your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Like the example, it should reflect the </a:t>
            </a:r>
            <a:r>
              <a:rPr lang="en-US" sz="1200" kern="1200" dirty="0" err="1" smtClean="0">
                <a:solidFill>
                  <a:schemeClr val="tx1"/>
                </a:solidFill>
                <a:latin typeface="+mn-lt"/>
                <a:ea typeface="+mn-ea"/>
                <a:cs typeface="+mn-cs"/>
              </a:rPr>
              <a:t>PicturePost’s</a:t>
            </a:r>
            <a:r>
              <a:rPr lang="en-US" sz="1200" kern="1200" dirty="0" smtClean="0">
                <a:solidFill>
                  <a:schemeClr val="tx1"/>
                </a:solidFill>
                <a:latin typeface="+mn-lt"/>
                <a:ea typeface="+mn-ea"/>
                <a:cs typeface="+mn-cs"/>
              </a:rPr>
              <a:t> location. </a:t>
            </a:r>
          </a:p>
          <a:p>
            <a:pPr lvl="0"/>
            <a:r>
              <a:rPr lang="en-US" sz="1200" kern="1200" dirty="0" smtClean="0">
                <a:solidFill>
                  <a:schemeClr val="tx1"/>
                </a:solidFill>
                <a:latin typeface="+mn-lt"/>
                <a:ea typeface="+mn-ea"/>
                <a:cs typeface="+mn-cs"/>
              </a:rPr>
              <a:t>For example see below </a:t>
            </a:r>
          </a:p>
          <a:p>
            <a:pPr lvl="0"/>
            <a:r>
              <a:rPr lang="en-US" sz="1200" kern="1200" dirty="0" smtClean="0">
                <a:solidFill>
                  <a:schemeClr val="tx1"/>
                </a:solidFill>
                <a:latin typeface="+mn-lt"/>
                <a:ea typeface="+mn-ea"/>
                <a:cs typeface="+mn-cs"/>
              </a:rPr>
              <a:t>For the “category” choose the state in which your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is located. If you do not see your state, select “Create a new category” and type in your state. </a:t>
            </a:r>
          </a:p>
          <a:p>
            <a:pPr lvl="0"/>
            <a:r>
              <a:rPr lang="en-US" sz="1200" kern="1200" dirty="0" smtClean="0">
                <a:solidFill>
                  <a:schemeClr val="tx1"/>
                </a:solidFill>
                <a:latin typeface="+mn-lt"/>
                <a:ea typeface="+mn-ea"/>
                <a:cs typeface="+mn-cs"/>
              </a:rPr>
              <a:t>For the “subcategory” select “Create a new subcategory” and type in the park or school, city, and state abbreviation of your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(In the example below, that is “Fresh Pond Reservation, Cambridge, MA.”) </a:t>
            </a:r>
          </a:p>
          <a:p>
            <a:pPr lvl="0"/>
            <a:r>
              <a:rPr lang="en-US" sz="1200" kern="1200" dirty="0" smtClean="0">
                <a:solidFill>
                  <a:schemeClr val="tx1"/>
                </a:solidFill>
                <a:latin typeface="+mn-lt"/>
                <a:ea typeface="+mn-ea"/>
                <a:cs typeface="+mn-cs"/>
              </a:rPr>
              <a:t>Leave the “theme” and “quick settings” as default and click “Create Gallery.” </a:t>
            </a:r>
          </a:p>
          <a:p>
            <a:pPr lvl="0"/>
            <a:r>
              <a:rPr lang="en-US" sz="1200" kern="1200" dirty="0" smtClean="0">
                <a:solidFill>
                  <a:schemeClr val="tx1"/>
                </a:solidFill>
                <a:latin typeface="+mn-lt"/>
                <a:ea typeface="+mn-ea"/>
                <a:cs typeface="+mn-cs"/>
              </a:rPr>
              <a:t>Repeat these steps for Northeast, East, Southeast, South, Southwest, West, Northwest, and Sky.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Renaming your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program designed to assist you in renaming your photographs is available online at http://mvh.sr.unh.edu/mvhtools/picturepost_intro.htm. The instructions below can also be used in place of that program. Once the photographs are uploaded to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they cannot be renamed!!! Please follow these rules. </a:t>
            </a:r>
            <a:r>
              <a:rPr lang="en-US" sz="1200" kern="1200" dirty="0" err="1" smtClean="0">
                <a:solidFill>
                  <a:schemeClr val="tx1"/>
                </a:solidFill>
                <a:latin typeface="+mn-lt"/>
                <a:ea typeface="+mn-ea"/>
                <a:cs typeface="+mn-cs"/>
              </a:rPr>
              <a:t>SSPPP#CCYYMMDDHHmm.jpg</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SS = State Abbreviation </a:t>
            </a:r>
          </a:p>
          <a:p>
            <a:r>
              <a:rPr lang="en-US" sz="1200" kern="1200" dirty="0" smtClean="0">
                <a:solidFill>
                  <a:schemeClr val="tx1"/>
                </a:solidFill>
                <a:latin typeface="+mn-lt"/>
                <a:ea typeface="+mn-ea"/>
                <a:cs typeface="+mn-cs"/>
              </a:rPr>
              <a:t>PPP = 3-letter location name</a:t>
            </a:r>
          </a:p>
          <a:p>
            <a:r>
              <a:rPr lang="en-US" sz="1200" kern="1200" dirty="0" smtClean="0">
                <a:solidFill>
                  <a:schemeClr val="tx1"/>
                </a:solidFill>
                <a:latin typeface="+mn-lt"/>
                <a:ea typeface="+mn-ea"/>
                <a:cs typeface="+mn-cs"/>
              </a:rPr>
              <a:t>CC – Direction Camera is pointing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NN </a:t>
            </a:r>
            <a:r>
              <a:rPr lang="en-US" sz="1200" kern="1200" dirty="0" smtClean="0">
                <a:solidFill>
                  <a:schemeClr val="tx1"/>
                </a:solidFill>
                <a:latin typeface="+mn-lt"/>
                <a:ea typeface="+mn-ea"/>
                <a:cs typeface="+mn-cs"/>
              </a:rPr>
              <a:t>= North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NE </a:t>
            </a:r>
            <a:r>
              <a:rPr lang="en-US" sz="1200" kern="1200" dirty="0" smtClean="0">
                <a:solidFill>
                  <a:schemeClr val="tx1"/>
                </a:solidFill>
                <a:latin typeface="+mn-lt"/>
                <a:ea typeface="+mn-ea"/>
                <a:cs typeface="+mn-cs"/>
              </a:rPr>
              <a:t>= Northeast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EE </a:t>
            </a:r>
            <a:r>
              <a:rPr lang="en-US" sz="1200" kern="1200" dirty="0" smtClean="0">
                <a:solidFill>
                  <a:schemeClr val="tx1"/>
                </a:solidFill>
                <a:latin typeface="+mn-lt"/>
                <a:ea typeface="+mn-ea"/>
                <a:cs typeface="+mn-cs"/>
              </a:rPr>
              <a:t>= 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SE </a:t>
            </a:r>
            <a:r>
              <a:rPr lang="en-US" sz="1200" kern="1200" dirty="0" smtClean="0">
                <a:solidFill>
                  <a:schemeClr val="tx1"/>
                </a:solidFill>
                <a:latin typeface="+mn-lt"/>
                <a:ea typeface="+mn-ea"/>
                <a:cs typeface="+mn-cs"/>
              </a:rPr>
              <a:t>= Southeast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SS </a:t>
            </a:r>
            <a:r>
              <a:rPr lang="en-US" sz="1200" kern="1200" dirty="0" smtClean="0">
                <a:solidFill>
                  <a:schemeClr val="tx1"/>
                </a:solidFill>
                <a:latin typeface="+mn-lt"/>
                <a:ea typeface="+mn-ea"/>
                <a:cs typeface="+mn-cs"/>
              </a:rPr>
              <a:t>= South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SW </a:t>
            </a:r>
            <a:r>
              <a:rPr lang="en-US" sz="1200" kern="1200" dirty="0" smtClean="0">
                <a:solidFill>
                  <a:schemeClr val="tx1"/>
                </a:solidFill>
                <a:latin typeface="+mn-lt"/>
                <a:ea typeface="+mn-ea"/>
                <a:cs typeface="+mn-cs"/>
              </a:rPr>
              <a:t>= Southwest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WW </a:t>
            </a:r>
            <a:r>
              <a:rPr lang="en-US" sz="1200" kern="1200" dirty="0" smtClean="0">
                <a:solidFill>
                  <a:schemeClr val="tx1"/>
                </a:solidFill>
                <a:latin typeface="+mn-lt"/>
                <a:ea typeface="+mn-ea"/>
                <a:cs typeface="+mn-cs"/>
              </a:rPr>
              <a:t>= 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NW </a:t>
            </a:r>
            <a:r>
              <a:rPr lang="en-US" sz="1200" kern="1200" dirty="0" smtClean="0">
                <a:solidFill>
                  <a:schemeClr val="tx1"/>
                </a:solidFill>
                <a:latin typeface="+mn-lt"/>
                <a:ea typeface="+mn-ea"/>
                <a:cs typeface="+mn-cs"/>
              </a:rPr>
              <a:t>= Northwest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SKY </a:t>
            </a:r>
            <a:r>
              <a:rPr lang="en-US" sz="1200" kern="1200" dirty="0" smtClean="0">
                <a:solidFill>
                  <a:schemeClr val="tx1"/>
                </a:solidFill>
                <a:latin typeface="+mn-lt"/>
                <a:ea typeface="+mn-ea"/>
                <a:cs typeface="+mn-cs"/>
              </a:rPr>
              <a:t>= Camera pointing skyward </a:t>
            </a:r>
          </a:p>
          <a:p>
            <a:r>
              <a:rPr lang="en-US" sz="1200" kern="1200" dirty="0" smtClean="0">
                <a:solidFill>
                  <a:schemeClr val="tx1"/>
                </a:solidFill>
                <a:latin typeface="+mn-lt"/>
                <a:ea typeface="+mn-ea"/>
                <a:cs typeface="+mn-cs"/>
              </a:rPr>
              <a:t>YY = Year </a:t>
            </a:r>
          </a:p>
          <a:p>
            <a:r>
              <a:rPr lang="en-US" sz="1200" kern="1200" dirty="0" smtClean="0">
                <a:solidFill>
                  <a:schemeClr val="tx1"/>
                </a:solidFill>
                <a:latin typeface="+mn-lt"/>
                <a:ea typeface="+mn-ea"/>
                <a:cs typeface="+mn-cs"/>
              </a:rPr>
              <a:t>MM = Month </a:t>
            </a:r>
          </a:p>
          <a:p>
            <a:r>
              <a:rPr lang="en-US" sz="1200" kern="1200" dirty="0" smtClean="0">
                <a:solidFill>
                  <a:schemeClr val="tx1"/>
                </a:solidFill>
                <a:latin typeface="+mn-lt"/>
                <a:ea typeface="+mn-ea"/>
                <a:cs typeface="+mn-cs"/>
              </a:rPr>
              <a:t>DD = Day of month </a:t>
            </a:r>
          </a:p>
          <a:p>
            <a:r>
              <a:rPr lang="en-US" sz="1200" kern="1200" dirty="0" smtClean="0">
                <a:solidFill>
                  <a:schemeClr val="tx1"/>
                </a:solidFill>
                <a:latin typeface="+mn-lt"/>
                <a:ea typeface="+mn-ea"/>
                <a:cs typeface="+mn-cs"/>
              </a:rPr>
              <a:t>HH = Local hour (on the 24 hour clock) </a:t>
            </a:r>
          </a:p>
          <a:p>
            <a:r>
              <a:rPr lang="en-US" sz="1200" kern="1200" dirty="0" smtClean="0">
                <a:solidFill>
                  <a:schemeClr val="tx1"/>
                </a:solidFill>
                <a:latin typeface="+mn-lt"/>
                <a:ea typeface="+mn-ea"/>
                <a:cs typeface="+mn-cs"/>
              </a:rPr>
              <a:t>mm = Minutes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Select an upload process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Standard provides the easiest procedure.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Browse your computer to find your photos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Double check location, post number, and direction </a:t>
            </a:r>
          </a:p>
          <a:p>
            <a:r>
              <a:rPr lang="en-US" sz="1200" kern="1200" dirty="0" smtClean="0">
                <a:solidFill>
                  <a:schemeClr val="tx1"/>
                </a:solidFill>
                <a:latin typeface="+mn-lt"/>
                <a:ea typeface="+mn-ea"/>
                <a:cs typeface="+mn-cs"/>
              </a:rPr>
              <a:t>Click “Add Photos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Renaming your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Please follow these rules. </a:t>
            </a:r>
            <a:r>
              <a:rPr lang="en-US" sz="1200" kern="1200" dirty="0" err="1" smtClean="0">
                <a:solidFill>
                  <a:schemeClr val="tx1"/>
                </a:solidFill>
                <a:latin typeface="+mn-lt"/>
                <a:ea typeface="+mn-ea"/>
                <a:cs typeface="+mn-cs"/>
              </a:rPr>
              <a:t>SSPPP#CCYYMMDDHHmm.jpg</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SS = State Abbreviation </a:t>
            </a:r>
          </a:p>
          <a:p>
            <a:r>
              <a:rPr lang="en-US" sz="1200" kern="1200" dirty="0" smtClean="0">
                <a:solidFill>
                  <a:schemeClr val="tx1"/>
                </a:solidFill>
                <a:latin typeface="+mn-lt"/>
                <a:ea typeface="+mn-ea"/>
                <a:cs typeface="+mn-cs"/>
              </a:rPr>
              <a:t>PPP = 3-letter location name</a:t>
            </a:r>
          </a:p>
          <a:p>
            <a:r>
              <a:rPr lang="en-US" sz="1200" kern="1200" dirty="0" smtClean="0">
                <a:solidFill>
                  <a:schemeClr val="tx1"/>
                </a:solidFill>
                <a:latin typeface="+mn-lt"/>
                <a:ea typeface="+mn-ea"/>
                <a:cs typeface="+mn-cs"/>
              </a:rPr>
              <a:t>CC – Direction Camera is pointing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NN </a:t>
            </a:r>
            <a:r>
              <a:rPr lang="en-US" sz="1200" kern="1200" dirty="0" smtClean="0">
                <a:solidFill>
                  <a:schemeClr val="tx1"/>
                </a:solidFill>
                <a:latin typeface="+mn-lt"/>
                <a:ea typeface="+mn-ea"/>
                <a:cs typeface="+mn-cs"/>
              </a:rPr>
              <a:t>= North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NE </a:t>
            </a:r>
            <a:r>
              <a:rPr lang="en-US" sz="1200" kern="1200" dirty="0" smtClean="0">
                <a:solidFill>
                  <a:schemeClr val="tx1"/>
                </a:solidFill>
                <a:latin typeface="+mn-lt"/>
                <a:ea typeface="+mn-ea"/>
                <a:cs typeface="+mn-cs"/>
              </a:rPr>
              <a:t>= Northeast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EE </a:t>
            </a:r>
            <a:r>
              <a:rPr lang="en-US" sz="1200" kern="1200" dirty="0" smtClean="0">
                <a:solidFill>
                  <a:schemeClr val="tx1"/>
                </a:solidFill>
                <a:latin typeface="+mn-lt"/>
                <a:ea typeface="+mn-ea"/>
                <a:cs typeface="+mn-cs"/>
              </a:rPr>
              <a:t>= 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SE </a:t>
            </a:r>
            <a:r>
              <a:rPr lang="en-US" sz="1200" kern="1200" dirty="0" smtClean="0">
                <a:solidFill>
                  <a:schemeClr val="tx1"/>
                </a:solidFill>
                <a:latin typeface="+mn-lt"/>
                <a:ea typeface="+mn-ea"/>
                <a:cs typeface="+mn-cs"/>
              </a:rPr>
              <a:t>= Southeast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SS </a:t>
            </a:r>
            <a:r>
              <a:rPr lang="en-US" sz="1200" kern="1200" dirty="0" smtClean="0">
                <a:solidFill>
                  <a:schemeClr val="tx1"/>
                </a:solidFill>
                <a:latin typeface="+mn-lt"/>
                <a:ea typeface="+mn-ea"/>
                <a:cs typeface="+mn-cs"/>
              </a:rPr>
              <a:t>= South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SW </a:t>
            </a:r>
            <a:r>
              <a:rPr lang="en-US" sz="1200" kern="1200" dirty="0" smtClean="0">
                <a:solidFill>
                  <a:schemeClr val="tx1"/>
                </a:solidFill>
                <a:latin typeface="+mn-lt"/>
                <a:ea typeface="+mn-ea"/>
                <a:cs typeface="+mn-cs"/>
              </a:rPr>
              <a:t>= Southwest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WW </a:t>
            </a:r>
            <a:r>
              <a:rPr lang="en-US" sz="1200" kern="1200" dirty="0" smtClean="0">
                <a:solidFill>
                  <a:schemeClr val="tx1"/>
                </a:solidFill>
                <a:latin typeface="+mn-lt"/>
                <a:ea typeface="+mn-ea"/>
                <a:cs typeface="+mn-cs"/>
              </a:rPr>
              <a:t>= 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NW </a:t>
            </a:r>
            <a:r>
              <a:rPr lang="en-US" sz="1200" kern="1200" dirty="0" smtClean="0">
                <a:solidFill>
                  <a:schemeClr val="tx1"/>
                </a:solidFill>
                <a:latin typeface="+mn-lt"/>
                <a:ea typeface="+mn-ea"/>
                <a:cs typeface="+mn-cs"/>
              </a:rPr>
              <a:t>= Northwest </a:t>
            </a:r>
          </a:p>
          <a:p>
            <a:r>
              <a:rPr lang="en-US" sz="1200" kern="1200" dirty="0" smtClean="0">
                <a:solidFill>
                  <a:schemeClr val="tx1"/>
                </a:solidFill>
                <a:latin typeface="+mn-lt"/>
                <a:ea typeface="+mn-ea"/>
                <a:cs typeface="+mn-cs"/>
              </a:rPr>
              <a:t>o </a:t>
            </a:r>
            <a:r>
              <a:rPr lang="en-US" sz="1200" b="1" kern="1200" dirty="0" smtClean="0">
                <a:solidFill>
                  <a:schemeClr val="tx1"/>
                </a:solidFill>
                <a:latin typeface="+mn-lt"/>
                <a:ea typeface="+mn-ea"/>
                <a:cs typeface="+mn-cs"/>
              </a:rPr>
              <a:t>SKY </a:t>
            </a:r>
            <a:r>
              <a:rPr lang="en-US" sz="1200" kern="1200" dirty="0" smtClean="0">
                <a:solidFill>
                  <a:schemeClr val="tx1"/>
                </a:solidFill>
                <a:latin typeface="+mn-lt"/>
                <a:ea typeface="+mn-ea"/>
                <a:cs typeface="+mn-cs"/>
              </a:rPr>
              <a:t>= Camera pointing skyward </a:t>
            </a:r>
          </a:p>
          <a:p>
            <a:r>
              <a:rPr lang="en-US" sz="1200" kern="1200" dirty="0" smtClean="0">
                <a:solidFill>
                  <a:schemeClr val="tx1"/>
                </a:solidFill>
                <a:latin typeface="+mn-lt"/>
                <a:ea typeface="+mn-ea"/>
                <a:cs typeface="+mn-cs"/>
              </a:rPr>
              <a:t>YY = Year </a:t>
            </a:r>
          </a:p>
          <a:p>
            <a:r>
              <a:rPr lang="en-US" sz="1200" kern="1200" dirty="0" smtClean="0">
                <a:solidFill>
                  <a:schemeClr val="tx1"/>
                </a:solidFill>
                <a:latin typeface="+mn-lt"/>
                <a:ea typeface="+mn-ea"/>
                <a:cs typeface="+mn-cs"/>
              </a:rPr>
              <a:t>MM = Month </a:t>
            </a:r>
          </a:p>
          <a:p>
            <a:r>
              <a:rPr lang="en-US" sz="1200" kern="1200" dirty="0" smtClean="0">
                <a:solidFill>
                  <a:schemeClr val="tx1"/>
                </a:solidFill>
                <a:latin typeface="+mn-lt"/>
                <a:ea typeface="+mn-ea"/>
                <a:cs typeface="+mn-cs"/>
              </a:rPr>
              <a:t>DD = Day of month </a:t>
            </a:r>
          </a:p>
          <a:p>
            <a:r>
              <a:rPr lang="en-US" sz="1200" kern="1200" dirty="0" smtClean="0">
                <a:solidFill>
                  <a:schemeClr val="tx1"/>
                </a:solidFill>
                <a:latin typeface="+mn-lt"/>
                <a:ea typeface="+mn-ea"/>
                <a:cs typeface="+mn-cs"/>
              </a:rPr>
              <a:t>HH = Local hour (on the 24 hour clock) </a:t>
            </a:r>
          </a:p>
          <a:p>
            <a:r>
              <a:rPr lang="en-US" sz="1200" kern="1200" dirty="0" smtClean="0">
                <a:solidFill>
                  <a:schemeClr val="tx1"/>
                </a:solidFill>
                <a:latin typeface="+mn-lt"/>
                <a:ea typeface="+mn-ea"/>
                <a:cs typeface="+mn-cs"/>
              </a:rPr>
              <a:t>mm = Minutes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Select an upload process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Standard provides the easiest procedure.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Browse your computer to find your photos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Double check location, post number, and direction </a:t>
            </a:r>
          </a:p>
          <a:p>
            <a:r>
              <a:rPr lang="en-US" sz="1200" kern="1200" dirty="0" smtClean="0">
                <a:solidFill>
                  <a:schemeClr val="tx1"/>
                </a:solidFill>
                <a:latin typeface="+mn-lt"/>
                <a:ea typeface="+mn-ea"/>
                <a:cs typeface="+mn-cs"/>
              </a:rPr>
              <a:t>Click “Add Photos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CREATE A TIME LAPSE MOVIE! </a:t>
            </a:r>
            <a:r>
              <a:rPr lang="en-US" sz="1200" kern="1200" dirty="0" smtClean="0">
                <a:solidFill>
                  <a:schemeClr val="tx1"/>
                </a:solidFill>
                <a:latin typeface="+mn-lt"/>
                <a:ea typeface="+mn-ea"/>
                <a:cs typeface="+mn-cs"/>
              </a:rPr>
              <a:t>By making a time lapse movie out of your photographs, you can observe changes in plant health and growth. To make a movie, you will need to take several pictures from one view of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or download them from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We suggest using Windows Movie Maker or Apple’s QuickTime Pro.</a:t>
            </a:r>
          </a:p>
          <a:p>
            <a:r>
              <a:rPr lang="en-US" sz="1200" kern="1200" smtClean="0">
                <a:solidFill>
                  <a:schemeClr val="tx1"/>
                </a:solidFill>
                <a:latin typeface="+mn-lt"/>
                <a:ea typeface="+mn-ea"/>
                <a:cs typeface="+mn-cs"/>
              </a:rPr>
              <a:t/>
            </a:r>
            <a:br>
              <a:rPr lang="en-US" sz="1200" kern="1200" smtClean="0">
                <a:solidFill>
                  <a:schemeClr val="tx1"/>
                </a:solidFill>
                <a:latin typeface="+mn-lt"/>
                <a:ea typeface="+mn-ea"/>
                <a:cs typeface="+mn-cs"/>
              </a:rPr>
            </a:br>
            <a:r>
              <a:rPr lang="en-US" sz="1200" kern="120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that this is a zip file……you will need an unzip software pack to unzip the files to</a:t>
            </a:r>
            <a:r>
              <a:rPr lang="en-US" baseline="0" dirty="0" smtClean="0"/>
              <a:t> install.</a:t>
            </a:r>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WHAT IS A PICTUREPOST? </a:t>
            </a:r>
            <a:r>
              <a:rPr lang="en-US" sz="1200" kern="1200" dirty="0" smtClean="0">
                <a:solidFill>
                  <a:schemeClr val="tx1"/>
                </a:solidFill>
                <a:latin typeface="+mn-lt"/>
                <a:ea typeface="+mn-ea"/>
                <a:cs typeface="+mn-cs"/>
              </a:rPr>
              <a:t>There are many ways of gathering environmental data. Digital Earth Watch has developed an innovative way of obtaining that data through the use of </a:t>
            </a:r>
            <a:r>
              <a:rPr lang="en-US" sz="1200" kern="1200" dirty="0" err="1" smtClean="0">
                <a:solidFill>
                  <a:schemeClr val="tx1"/>
                </a:solidFill>
                <a:latin typeface="+mn-lt"/>
                <a:ea typeface="+mn-ea"/>
                <a:cs typeface="+mn-cs"/>
              </a:rPr>
              <a:t>PicturePosts</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is a wooden or plastic post used to hold a camera in order to take photographs of an area in a 360° series.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photographs should be taken about once a week, and are used to monitor changes in the environment over time. One can observe changes in plant health over time, as well as view the drastic changes of spring “green-up” and “green-down.” One can also observe changes in canopy cover, water levels of ponds and lakes, and air conditions.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Photographs are uploaded onto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website, where they are shared with other participants and researchers.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photograph database is online at http://picturepost.smugmug.com/. </a:t>
            </a:r>
          </a:p>
          <a:p>
            <a:r>
              <a:rPr lang="en-US" sz="1200" kern="120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what is expected of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users. They are expected to choose a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location, purchase and install their own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as well as take and upload photographs once a week. </a:t>
            </a:r>
            <a:endParaRPr lang="en-US" dirty="0" smtClean="0"/>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23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a:t>
            </a:r>
          </a:p>
          <a:p>
            <a:r>
              <a:rPr lang="en-US" dirty="0" smtClean="0"/>
              <a:t>contribute photographs to any Picture Post </a:t>
            </a:r>
          </a:p>
          <a:p>
            <a:r>
              <a:rPr lang="en-US" dirty="0" smtClean="0"/>
              <a:t>add your own Picture Post </a:t>
            </a:r>
          </a:p>
          <a:p>
            <a:r>
              <a:rPr lang="en-US" dirty="0" smtClean="0"/>
              <a:t>measure environmental change in your neighborhood, and </a:t>
            </a:r>
          </a:p>
          <a:p>
            <a:r>
              <a:rPr lang="en-US" dirty="0" smtClean="0"/>
              <a:t>contribute to science networks. </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25F4722-A292-44AD-8E8B-E111886095E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221BE-3A4A-4B34-91B6-E9E18348983D}" type="slidenum">
              <a:rPr lang="en-US"/>
              <a:pPr/>
              <a:t>4</a:t>
            </a:fld>
            <a:endParaRPr lang="en-US"/>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r>
              <a:rPr lang="en-US" dirty="0" smtClean="0"/>
              <a:t>Any digital camera will do</a:t>
            </a:r>
          </a:p>
          <a:p>
            <a:r>
              <a:rPr lang="en-US" dirty="0" smtClean="0"/>
              <a:t>Any computer</a:t>
            </a:r>
            <a:r>
              <a:rPr lang="en-US" baseline="0" dirty="0" smtClean="0"/>
              <a:t> or laptop will do, as long as you can download the software.</a:t>
            </a:r>
          </a:p>
          <a:p>
            <a:r>
              <a:rPr lang="en-US" baseline="0" dirty="0" smtClean="0"/>
              <a:t>DEW software supported by both MAC and PC platforms</a:t>
            </a:r>
          </a:p>
          <a:p>
            <a:r>
              <a:rPr lang="en-US" baseline="0" dirty="0" smtClean="0"/>
              <a:t>The mounting block can be made from scratch or purchased through the picture post program.</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PICTUREPOST PROCESS” </a:t>
            </a:r>
            <a:r>
              <a:rPr lang="en-US" sz="1200" kern="1200" dirty="0" smtClean="0">
                <a:solidFill>
                  <a:schemeClr val="tx1"/>
                </a:solidFill>
                <a:latin typeface="+mn-lt"/>
                <a:ea typeface="+mn-ea"/>
                <a:cs typeface="+mn-cs"/>
              </a:rPr>
              <a:t>As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participant, you will be responsible for the five steps of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process.” These steps are obtaining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selecting a location, installing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taking photographs, and uploading the photograph to the Digital Earth Watch online database. </a:t>
            </a:r>
          </a:p>
          <a:p>
            <a:r>
              <a:rPr lang="en-US" sz="1200" kern="1200" baseline="0" dirty="0" smtClean="0">
                <a:solidFill>
                  <a:schemeClr val="tx1"/>
                </a:solidFill>
                <a:latin typeface="+mn-lt"/>
                <a:ea typeface="+mn-ea"/>
                <a:cs typeface="+mn-cs"/>
              </a:rPr>
              <a:t>what is expected of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users. They are expected to choose a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location, purchase and install their own </a:t>
            </a:r>
            <a:r>
              <a:rPr lang="en-US" sz="1200" kern="1200" baseline="0" dirty="0" err="1" smtClean="0">
                <a:solidFill>
                  <a:schemeClr val="tx1"/>
                </a:solidFill>
                <a:latin typeface="+mn-lt"/>
                <a:ea typeface="+mn-ea"/>
                <a:cs typeface="+mn-cs"/>
              </a:rPr>
              <a:t>PicturePost</a:t>
            </a:r>
            <a:r>
              <a:rPr lang="en-US" sz="1200" kern="1200" baseline="0" dirty="0" smtClean="0">
                <a:solidFill>
                  <a:schemeClr val="tx1"/>
                </a:solidFill>
                <a:latin typeface="+mn-lt"/>
                <a:ea typeface="+mn-ea"/>
                <a:cs typeface="+mn-cs"/>
              </a:rPr>
              <a:t>, as well as take and upload photographs once a week. </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Choosing a location for your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is an important step of the process. The type and quality of data will directly depend on your location choice. Your organization may have a specific goal or site already in mind, but we have provided some general guidelines for choosing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location below.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should be placed in a </a:t>
            </a:r>
            <a:r>
              <a:rPr lang="en-US" sz="1200" kern="1200" dirty="0" err="1" smtClean="0">
                <a:solidFill>
                  <a:schemeClr val="tx1"/>
                </a:solidFill>
                <a:latin typeface="+mn-lt"/>
                <a:ea typeface="+mn-ea"/>
                <a:cs typeface="+mn-cs"/>
              </a:rPr>
              <a:t>greenspace</a:t>
            </a:r>
            <a:r>
              <a:rPr lang="en-US" sz="1200" kern="1200" dirty="0" smtClean="0">
                <a:solidFill>
                  <a:schemeClr val="tx1"/>
                </a:solidFill>
                <a:latin typeface="+mn-lt"/>
                <a:ea typeface="+mn-ea"/>
                <a:cs typeface="+mn-cs"/>
              </a:rPr>
              <a:t>. This means that it should be surrounded by vegetation in order to make observation of plant life efficient and the data useful.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It is beneficial to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project to include as many environmental features within view of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as possible. These features could be lakes, ponds, hills, rocks, and a variety of vegetation.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It is a good idea to include at least one “landmark feature” within view of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This feature will serve as a reference point for comparing data from that location.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Try to choose a location that can capture vegetation in each of the herbaceous (ground-level), shrub (mid-level) and canopy (tree-level) “layers” of the environment. You will be able to compare the different level of impact by environmental influences on these different layers. You will also see the stunning changes of these layers during spring green-up and autumn green-down.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should also be accessible by the public, but located in area with low risk for vandalism. </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There are two ways to obtain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You can build your own or buy one. Building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out of wood requires only about $25 of materials. A wooden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can be placed anywhere, but is susceptible to warping and rotting. Those </a:t>
            </a:r>
            <a:r>
              <a:rPr lang="en-US" sz="1200" kern="1200" dirty="0" err="1" smtClean="0">
                <a:solidFill>
                  <a:schemeClr val="tx1"/>
                </a:solidFill>
                <a:latin typeface="+mn-lt"/>
                <a:ea typeface="+mn-ea"/>
                <a:cs typeface="+mn-cs"/>
              </a:rPr>
              <a:t>PicturePosts</a:t>
            </a:r>
            <a:r>
              <a:rPr lang="en-US" sz="1200" kern="1200" dirty="0" smtClean="0">
                <a:solidFill>
                  <a:schemeClr val="tx1"/>
                </a:solidFill>
                <a:latin typeface="+mn-lt"/>
                <a:ea typeface="+mn-ea"/>
                <a:cs typeface="+mn-cs"/>
              </a:rPr>
              <a:t> must be replaced often. The exact replacement time depends on the conditions of the area in which it is placed. </a:t>
            </a:r>
          </a:p>
          <a:p>
            <a:endParaRPr lang="en-US" dirty="0" smtClean="0"/>
          </a:p>
          <a:p>
            <a:r>
              <a:rPr lang="en-US" sz="1200" b="1" kern="1200" dirty="0" smtClean="0">
                <a:solidFill>
                  <a:schemeClr val="tx1"/>
                </a:solidFill>
                <a:latin typeface="+mn-lt"/>
                <a:ea typeface="+mn-ea"/>
                <a:cs typeface="+mn-cs"/>
              </a:rPr>
              <a:t>INSTALLING YOUR PICTUREPOST </a:t>
            </a:r>
            <a:r>
              <a:rPr lang="en-US" sz="1200" kern="1200" dirty="0" smtClean="0">
                <a:solidFill>
                  <a:schemeClr val="tx1"/>
                </a:solidFill>
                <a:latin typeface="+mn-lt"/>
                <a:ea typeface="+mn-ea"/>
                <a:cs typeface="+mn-cs"/>
              </a:rPr>
              <a:t>The instructions for installing a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that are described here refer to the installation of a plastic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If you choose to build your own wooden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see Appendix A for instructions. All of the instructions can be found online at </a:t>
            </a:r>
            <a:r>
              <a:rPr lang="en-US" sz="1200" u="sng" kern="1200" dirty="0" smtClean="0">
                <a:solidFill>
                  <a:schemeClr val="tx1"/>
                </a:solidFill>
                <a:latin typeface="+mn-lt"/>
                <a:ea typeface="+mn-ea"/>
                <a:cs typeface="+mn-cs"/>
                <a:hlinkClick r:id="rId3"/>
              </a:rPr>
              <a:t>http://mvh.sr.unh.edu/mvhtools/build_picturepost.htm</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Instructions: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Dig a hole at least 3 feet deep and wide enough for the 4x4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must be installed below frost depth. In the Boston area, that is about 3 feet. For the frost depth of your area, consult local builders.) </a:t>
            </a:r>
          </a:p>
          <a:p>
            <a:r>
              <a:rPr lang="en-US" sz="1200" kern="1200" dirty="0" smtClean="0">
                <a:solidFill>
                  <a:schemeClr val="tx1"/>
                </a:solidFill>
                <a:latin typeface="+mn-lt"/>
                <a:ea typeface="+mn-ea"/>
                <a:cs typeface="+mn-cs"/>
              </a:rPr>
              <a:t>2. Use a level to keep the post level, while back filling the hole with dirt. Make sure to check the level in all directions and to stamp the dirt until it is firm and the post is stable. </a:t>
            </a:r>
          </a:p>
          <a:p>
            <a:r>
              <a:rPr lang="en-US" sz="1200" kern="1200" dirty="0" smtClean="0">
                <a:solidFill>
                  <a:schemeClr val="tx1"/>
                </a:solidFill>
                <a:latin typeface="+mn-lt"/>
                <a:ea typeface="+mn-ea"/>
                <a:cs typeface="+mn-cs"/>
              </a:rPr>
              <a:t>3. Find </a:t>
            </a:r>
            <a:r>
              <a:rPr lang="en-US" sz="1200" b="1" kern="1200" dirty="0" smtClean="0">
                <a:solidFill>
                  <a:schemeClr val="tx1"/>
                </a:solidFill>
                <a:latin typeface="+mn-lt"/>
                <a:ea typeface="+mn-ea"/>
                <a:cs typeface="+mn-cs"/>
              </a:rPr>
              <a:t>true north </a:t>
            </a:r>
            <a:r>
              <a:rPr lang="en-US" sz="1200" kern="1200" dirty="0" smtClean="0">
                <a:solidFill>
                  <a:schemeClr val="tx1"/>
                </a:solidFill>
                <a:latin typeface="+mn-lt"/>
                <a:ea typeface="+mn-ea"/>
                <a:cs typeface="+mn-cs"/>
              </a:rPr>
              <a:t>for your area online at: http://www.thecompassstore.com/decvar.html. For the Boston area in early 2008, </a:t>
            </a:r>
            <a:r>
              <a:rPr lang="en-US" sz="1200" b="1" i="1" kern="1200" dirty="0" smtClean="0">
                <a:solidFill>
                  <a:schemeClr val="tx1"/>
                </a:solidFill>
                <a:latin typeface="+mn-lt"/>
                <a:ea typeface="+mn-ea"/>
                <a:cs typeface="+mn-cs"/>
              </a:rPr>
              <a:t>magnetic north </a:t>
            </a:r>
            <a:r>
              <a:rPr lang="en-US" sz="1200" kern="1200" dirty="0" smtClean="0">
                <a:solidFill>
                  <a:schemeClr val="tx1"/>
                </a:solidFill>
                <a:latin typeface="+mn-lt"/>
                <a:ea typeface="+mn-ea"/>
                <a:cs typeface="+mn-cs"/>
              </a:rPr>
              <a:t>is 15 degrees west of </a:t>
            </a:r>
            <a:r>
              <a:rPr lang="en-US" sz="1200" b="1" i="1" kern="1200" dirty="0" smtClean="0">
                <a:solidFill>
                  <a:schemeClr val="tx1"/>
                </a:solidFill>
                <a:latin typeface="+mn-lt"/>
                <a:ea typeface="+mn-ea"/>
                <a:cs typeface="+mn-cs"/>
              </a:rPr>
              <a:t>true north</a:t>
            </a:r>
            <a:r>
              <a:rPr lang="en-US" sz="1200" i="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See the picture at the right. Notice that the compass is held so that the white tip of the compass, which points north, points 15 degrees west of north. </a:t>
            </a:r>
          </a:p>
          <a:p>
            <a:r>
              <a:rPr lang="en-US" sz="1200" kern="1200" dirty="0" smtClean="0">
                <a:solidFill>
                  <a:schemeClr val="tx1"/>
                </a:solidFill>
                <a:latin typeface="+mn-lt"/>
                <a:ea typeface="+mn-ea"/>
                <a:cs typeface="+mn-cs"/>
              </a:rPr>
              <a:t>4. Align the post cap so that the north directions points to </a:t>
            </a:r>
            <a:r>
              <a:rPr lang="en-US" sz="1200" b="1" kern="1200" dirty="0" smtClean="0">
                <a:solidFill>
                  <a:schemeClr val="tx1"/>
                </a:solidFill>
                <a:latin typeface="+mn-lt"/>
                <a:ea typeface="+mn-ea"/>
                <a:cs typeface="+mn-cs"/>
              </a:rPr>
              <a:t>true north. </a:t>
            </a:r>
            <a:r>
              <a:rPr lang="en-US" sz="1200" kern="1200" dirty="0" smtClean="0">
                <a:solidFill>
                  <a:schemeClr val="tx1"/>
                </a:solidFill>
                <a:latin typeface="+mn-lt"/>
                <a:ea typeface="+mn-ea"/>
                <a:cs typeface="+mn-cs"/>
              </a:rPr>
              <a:t>Double check alignments and drill four holes through the post head into the post. Secure with the drywall screws. </a:t>
            </a:r>
          </a:p>
          <a:p>
            <a:r>
              <a:rPr lang="en-US" sz="1200" kern="1200" dirty="0" smtClean="0">
                <a:solidFill>
                  <a:schemeClr val="tx1"/>
                </a:solidFill>
                <a:latin typeface="+mn-lt"/>
                <a:ea typeface="+mn-ea"/>
                <a:cs typeface="+mn-cs"/>
              </a:rPr>
              <a:t>5. Using permanent marker or paint, label the post head with location information and attach basic instructions. </a:t>
            </a:r>
          </a:p>
          <a:p>
            <a:r>
              <a:rPr lang="en-US" sz="1200" kern="1200" dirty="0" smtClean="0">
                <a:solidFill>
                  <a:schemeClr val="tx1"/>
                </a:solidFill>
                <a:latin typeface="+mn-lt"/>
                <a:ea typeface="+mn-ea"/>
                <a:cs typeface="+mn-cs"/>
              </a:rPr>
              <a:t>6. Now, PHOTOGRAPH AWAY!!!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smtClean="0">
                <a:solidFill>
                  <a:schemeClr val="tx1"/>
                </a:solidFill>
                <a:latin typeface="+mn-lt"/>
                <a:ea typeface="+mn-ea"/>
                <a:cs typeface="+mn-cs"/>
              </a:rPr>
              <a:t>TAKING PICTUREPOST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Taking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photographs is as simple as using a tripod. We suggest using a digital camera, so that pictures can be uploaded to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In order to simplify the naming process before uploading, you should take your photographs in a specific manner described below. These instructions are also available online at: http://mvh.sr.unh.edu/mvhtools/taking_photos.htm.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Instructions: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1. Record the date, time, and location of your photographs. We suggest taking a photograph of a watch and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cap for this purpose. (See picture at the right.)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 Take 8 photographs of the landscape and 1 of the sky. </a:t>
            </a:r>
          </a:p>
          <a:p>
            <a:pPr lvl="0"/>
            <a:r>
              <a:rPr lang="en-US" sz="1200" kern="1200" dirty="0" smtClean="0">
                <a:solidFill>
                  <a:schemeClr val="tx1"/>
                </a:solidFill>
                <a:latin typeface="+mn-lt"/>
                <a:ea typeface="+mn-ea"/>
                <a:cs typeface="+mn-cs"/>
              </a:rPr>
              <a:t>Make sure that the zoom lens is set to the widest angle. </a:t>
            </a:r>
          </a:p>
          <a:p>
            <a:pPr lvl="0"/>
            <a:r>
              <a:rPr lang="en-US" sz="1200" kern="1200" dirty="0" smtClean="0">
                <a:solidFill>
                  <a:schemeClr val="tx1"/>
                </a:solidFill>
                <a:latin typeface="+mn-lt"/>
                <a:ea typeface="+mn-ea"/>
                <a:cs typeface="+mn-cs"/>
              </a:rPr>
              <a:t>Take the first photograph with the back of the camera against the </a:t>
            </a:r>
            <a:r>
              <a:rPr lang="en-US" sz="1200" b="1" kern="1200" dirty="0" smtClean="0">
                <a:solidFill>
                  <a:schemeClr val="tx1"/>
                </a:solidFill>
                <a:latin typeface="+mn-lt"/>
                <a:ea typeface="+mn-ea"/>
                <a:cs typeface="+mn-cs"/>
              </a:rPr>
              <a:t>north </a:t>
            </a:r>
            <a:r>
              <a:rPr lang="en-US" sz="1200" kern="1200" dirty="0" smtClean="0">
                <a:solidFill>
                  <a:schemeClr val="tx1"/>
                </a:solidFill>
                <a:latin typeface="+mn-lt"/>
                <a:ea typeface="+mn-ea"/>
                <a:cs typeface="+mn-cs"/>
              </a:rPr>
              <a:t>side of </a:t>
            </a:r>
          </a:p>
          <a:p>
            <a:pPr lvl="0"/>
            <a:r>
              <a:rPr lang="en-US" sz="1200" kern="1200" dirty="0" smtClean="0">
                <a:solidFill>
                  <a:schemeClr val="tx1"/>
                </a:solidFill>
                <a:latin typeface="+mn-lt"/>
                <a:ea typeface="+mn-ea"/>
                <a:cs typeface="+mn-cs"/>
              </a:rPr>
              <a:t>the octagon. </a:t>
            </a:r>
          </a:p>
          <a:p>
            <a:pPr lvl="0"/>
            <a:r>
              <a:rPr lang="en-US" sz="1200" kern="1200" dirty="0" smtClean="0">
                <a:solidFill>
                  <a:schemeClr val="tx1"/>
                </a:solidFill>
                <a:latin typeface="+mn-lt"/>
                <a:ea typeface="+mn-ea"/>
                <a:cs typeface="+mn-cs"/>
              </a:rPr>
              <a:t>Take photographs in a </a:t>
            </a:r>
            <a:r>
              <a:rPr lang="en-US" sz="1200" b="1" kern="1200" dirty="0" smtClean="0">
                <a:solidFill>
                  <a:schemeClr val="tx1"/>
                </a:solidFill>
                <a:latin typeface="+mn-lt"/>
                <a:ea typeface="+mn-ea"/>
                <a:cs typeface="+mn-cs"/>
              </a:rPr>
              <a:t>clockwise </a:t>
            </a:r>
            <a:r>
              <a:rPr lang="en-US" sz="1200" kern="1200" dirty="0" smtClean="0">
                <a:solidFill>
                  <a:schemeClr val="tx1"/>
                </a:solidFill>
                <a:latin typeface="+mn-lt"/>
                <a:ea typeface="+mn-ea"/>
                <a:cs typeface="+mn-cs"/>
              </a:rPr>
              <a:t>manner (north, northeast, east, southeast, etc.) </a:t>
            </a:r>
          </a:p>
          <a:p>
            <a:pPr lvl="0"/>
            <a:r>
              <a:rPr lang="en-US" sz="1200" kern="1200" dirty="0" smtClean="0">
                <a:solidFill>
                  <a:schemeClr val="tx1"/>
                </a:solidFill>
                <a:latin typeface="+mn-lt"/>
                <a:ea typeface="+mn-ea"/>
                <a:cs typeface="+mn-cs"/>
              </a:rPr>
              <a:t>Take a photograph with the camera on its back and the bottom edge of the camera aligned with the </a:t>
            </a:r>
            <a:r>
              <a:rPr lang="en-US" sz="1200" b="1" kern="1200" dirty="0" smtClean="0">
                <a:solidFill>
                  <a:schemeClr val="tx1"/>
                </a:solidFill>
                <a:latin typeface="+mn-lt"/>
                <a:ea typeface="+mn-ea"/>
                <a:cs typeface="+mn-cs"/>
              </a:rPr>
              <a:t>north </a:t>
            </a:r>
            <a:r>
              <a:rPr lang="en-US" sz="1200" kern="1200" dirty="0" smtClean="0">
                <a:solidFill>
                  <a:schemeClr val="tx1"/>
                </a:solidFill>
                <a:latin typeface="+mn-lt"/>
                <a:ea typeface="+mn-ea"/>
                <a:cs typeface="+mn-cs"/>
              </a:rPr>
              <a:t>side of the octagon to record sky or canopy conditions.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How often should you take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a most of the year, take photographs once a week. </a:t>
            </a:r>
          </a:p>
          <a:p>
            <a:r>
              <a:rPr lang="en-US" sz="1200" kern="1200" dirty="0" smtClean="0">
                <a:solidFill>
                  <a:schemeClr val="tx1"/>
                </a:solidFill>
                <a:latin typeface="+mn-lt"/>
                <a:ea typeface="+mn-ea"/>
                <a:cs typeface="+mn-cs"/>
              </a:rPr>
              <a:t>To study the seasonal plant cycles, take photographs at least once a day during spring “green up” and during autumn “green down.” </a:t>
            </a:r>
          </a:p>
          <a:p>
            <a:r>
              <a:rPr lang="en-US" sz="1200" kern="1200" dirty="0" smtClean="0">
                <a:solidFill>
                  <a:schemeClr val="tx1"/>
                </a:solidFill>
                <a:latin typeface="+mn-lt"/>
                <a:ea typeface="+mn-ea"/>
                <a:cs typeface="+mn-cs"/>
              </a:rPr>
              <a:t>Coordinate with a group of photographers during the busy weeks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kern="1200" dirty="0" smtClean="0">
                <a:solidFill>
                  <a:schemeClr val="tx1"/>
                </a:solidFill>
                <a:latin typeface="+mn-lt"/>
                <a:ea typeface="+mn-ea"/>
                <a:cs typeface="+mn-cs"/>
              </a:rPr>
              <a:t>TAKING PICTUREPOST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Taking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photographs is as simple as using a tripod. We suggest using a digital camera, so that pictures can be uploaded to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database. In order to simplify the naming process before uploading, you should take your photographs in a specific manner described below. These instructions are also available online at: http://mvh.sr.unh.edu/mvhtools/taking_photos.htm.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Instructions: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1. Record the date, time, and location of your photographs. We suggest taking a photograph of a watch and the </a:t>
            </a:r>
            <a:r>
              <a:rPr lang="en-US" sz="1200" kern="1200" dirty="0" err="1" smtClean="0">
                <a:solidFill>
                  <a:schemeClr val="tx1"/>
                </a:solidFill>
                <a:latin typeface="+mn-lt"/>
                <a:ea typeface="+mn-ea"/>
                <a:cs typeface="+mn-cs"/>
              </a:rPr>
              <a:t>PicturePost</a:t>
            </a:r>
            <a:r>
              <a:rPr lang="en-US" sz="1200" kern="1200" dirty="0" smtClean="0">
                <a:solidFill>
                  <a:schemeClr val="tx1"/>
                </a:solidFill>
                <a:latin typeface="+mn-lt"/>
                <a:ea typeface="+mn-ea"/>
                <a:cs typeface="+mn-cs"/>
              </a:rPr>
              <a:t> cap for this purpose. (See picture at the right.)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2. Take 8 photographs of the landscape and 1 of the sky. </a:t>
            </a:r>
          </a:p>
          <a:p>
            <a:pPr lvl="0"/>
            <a:r>
              <a:rPr lang="en-US" sz="1200" kern="1200" dirty="0" smtClean="0">
                <a:solidFill>
                  <a:schemeClr val="tx1"/>
                </a:solidFill>
                <a:latin typeface="+mn-lt"/>
                <a:ea typeface="+mn-ea"/>
                <a:cs typeface="+mn-cs"/>
              </a:rPr>
              <a:t>Make sure that the zoom lens is set to the widest angle. </a:t>
            </a:r>
          </a:p>
          <a:p>
            <a:pPr lvl="0"/>
            <a:r>
              <a:rPr lang="en-US" sz="1200" kern="1200" dirty="0" smtClean="0">
                <a:solidFill>
                  <a:schemeClr val="tx1"/>
                </a:solidFill>
                <a:latin typeface="+mn-lt"/>
                <a:ea typeface="+mn-ea"/>
                <a:cs typeface="+mn-cs"/>
              </a:rPr>
              <a:t>Take the first photograph with the back of the camera against the </a:t>
            </a:r>
            <a:r>
              <a:rPr lang="en-US" sz="1200" b="1" kern="1200" dirty="0" smtClean="0">
                <a:solidFill>
                  <a:schemeClr val="tx1"/>
                </a:solidFill>
                <a:latin typeface="+mn-lt"/>
                <a:ea typeface="+mn-ea"/>
                <a:cs typeface="+mn-cs"/>
              </a:rPr>
              <a:t>north </a:t>
            </a:r>
            <a:r>
              <a:rPr lang="en-US" sz="1200" kern="1200" dirty="0" smtClean="0">
                <a:solidFill>
                  <a:schemeClr val="tx1"/>
                </a:solidFill>
                <a:latin typeface="+mn-lt"/>
                <a:ea typeface="+mn-ea"/>
                <a:cs typeface="+mn-cs"/>
              </a:rPr>
              <a:t>side of </a:t>
            </a:r>
          </a:p>
          <a:p>
            <a:pPr lvl="0"/>
            <a:r>
              <a:rPr lang="en-US" sz="1200" kern="1200" dirty="0" smtClean="0">
                <a:solidFill>
                  <a:schemeClr val="tx1"/>
                </a:solidFill>
                <a:latin typeface="+mn-lt"/>
                <a:ea typeface="+mn-ea"/>
                <a:cs typeface="+mn-cs"/>
              </a:rPr>
              <a:t>the octagon. </a:t>
            </a:r>
          </a:p>
          <a:p>
            <a:pPr lvl="0"/>
            <a:r>
              <a:rPr lang="en-US" sz="1200" kern="1200" dirty="0" smtClean="0">
                <a:solidFill>
                  <a:schemeClr val="tx1"/>
                </a:solidFill>
                <a:latin typeface="+mn-lt"/>
                <a:ea typeface="+mn-ea"/>
                <a:cs typeface="+mn-cs"/>
              </a:rPr>
              <a:t>Take photographs in a </a:t>
            </a:r>
            <a:r>
              <a:rPr lang="en-US" sz="1200" b="1" kern="1200" dirty="0" smtClean="0">
                <a:solidFill>
                  <a:schemeClr val="tx1"/>
                </a:solidFill>
                <a:latin typeface="+mn-lt"/>
                <a:ea typeface="+mn-ea"/>
                <a:cs typeface="+mn-cs"/>
              </a:rPr>
              <a:t>clockwise </a:t>
            </a:r>
            <a:r>
              <a:rPr lang="en-US" sz="1200" kern="1200" dirty="0" smtClean="0">
                <a:solidFill>
                  <a:schemeClr val="tx1"/>
                </a:solidFill>
                <a:latin typeface="+mn-lt"/>
                <a:ea typeface="+mn-ea"/>
                <a:cs typeface="+mn-cs"/>
              </a:rPr>
              <a:t>manner (north, northeast, east, southeast, etc.) </a:t>
            </a:r>
          </a:p>
          <a:p>
            <a:pPr lvl="0"/>
            <a:r>
              <a:rPr lang="en-US" sz="1200" kern="1200" dirty="0" smtClean="0">
                <a:solidFill>
                  <a:schemeClr val="tx1"/>
                </a:solidFill>
                <a:latin typeface="+mn-lt"/>
                <a:ea typeface="+mn-ea"/>
                <a:cs typeface="+mn-cs"/>
              </a:rPr>
              <a:t>Take a photograph with the camera on its back and the bottom edge of the camera aligned with the </a:t>
            </a:r>
            <a:r>
              <a:rPr lang="en-US" sz="1200" b="1" kern="1200" dirty="0" smtClean="0">
                <a:solidFill>
                  <a:schemeClr val="tx1"/>
                </a:solidFill>
                <a:latin typeface="+mn-lt"/>
                <a:ea typeface="+mn-ea"/>
                <a:cs typeface="+mn-cs"/>
              </a:rPr>
              <a:t>north </a:t>
            </a:r>
            <a:r>
              <a:rPr lang="en-US" sz="1200" kern="1200" dirty="0" smtClean="0">
                <a:solidFill>
                  <a:schemeClr val="tx1"/>
                </a:solidFill>
                <a:latin typeface="+mn-lt"/>
                <a:ea typeface="+mn-ea"/>
                <a:cs typeface="+mn-cs"/>
              </a:rPr>
              <a:t>side of the octagon to record sky or canopy conditions.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How often should you take photographs?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During a most of the year, take photographs once a week. </a:t>
            </a:r>
          </a:p>
          <a:p>
            <a:r>
              <a:rPr lang="en-US" sz="1200" kern="1200" dirty="0" smtClean="0">
                <a:solidFill>
                  <a:schemeClr val="tx1"/>
                </a:solidFill>
                <a:latin typeface="+mn-lt"/>
                <a:ea typeface="+mn-ea"/>
                <a:cs typeface="+mn-cs"/>
              </a:rPr>
              <a:t>To study the seasonal plant cycles, take photographs at least once a day during spring “green up” and during autumn “green down.” </a:t>
            </a:r>
          </a:p>
          <a:p>
            <a:r>
              <a:rPr lang="en-US" sz="1200" kern="1200" dirty="0" smtClean="0">
                <a:solidFill>
                  <a:schemeClr val="tx1"/>
                </a:solidFill>
                <a:latin typeface="+mn-lt"/>
                <a:ea typeface="+mn-ea"/>
                <a:cs typeface="+mn-cs"/>
              </a:rPr>
              <a:t>Coordinate with a group of photographers during the busy weeks </a:t>
            </a: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25F4722-A292-44AD-8E8B-E111886095E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3836F2-2C4A-44DB-9246-29162C453688}"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836F2-2C4A-44DB-9246-29162C453688}"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836F2-2C4A-44DB-9246-29162C453688}"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3836F2-2C4A-44DB-9246-29162C453688}"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3836F2-2C4A-44DB-9246-29162C453688}" type="datetimeFigureOut">
              <a:rPr lang="en-US" smtClean="0"/>
              <a:pPr/>
              <a:t>7/25/2011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3836F2-2C4A-44DB-9246-29162C453688}"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3836F2-2C4A-44DB-9246-29162C453688}" type="datetimeFigureOut">
              <a:rPr lang="en-US" smtClean="0"/>
              <a:pPr/>
              <a:t>7/25/2011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3836F2-2C4A-44DB-9246-29162C453688}" type="datetimeFigureOut">
              <a:rPr lang="en-US" smtClean="0"/>
              <a:pPr/>
              <a:t>7/25/2011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836F2-2C4A-44DB-9246-29162C453688}" type="datetimeFigureOut">
              <a:rPr lang="en-US" smtClean="0"/>
              <a:pPr/>
              <a:t>7/25/2011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836F2-2C4A-44DB-9246-29162C453688}"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3836F2-2C4A-44DB-9246-29162C453688}" type="datetimeFigureOut">
              <a:rPr lang="en-US" smtClean="0"/>
              <a:pPr/>
              <a:t>7/25/2011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7E6F9B-7548-4148-9379-468B90B4F2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5000"/>
            <a:lum/>
          </a:blip>
          <a:srcRect/>
          <a:stretch>
            <a:fillRect l="-25000" t="-25000" r="-25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3836F2-2C4A-44DB-9246-29162C453688}" type="datetimeFigureOut">
              <a:rPr lang="en-US" smtClean="0"/>
              <a:pPr/>
              <a:t>7/25/2011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7E6F9B-7548-4148-9379-468B90B4F2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picturepost.unh.edu/help_addpost.jsp"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picturepost.unh.edu/moviepage.jsp"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picturepost.unh.edu/moviepage.js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mvh.sr.unh.edu/software/software.ht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9.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2.xml"/><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hyperlink" Target="http://globecarboncycle.unh.edu/climate/ppost_new/picturepost6.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152400"/>
            <a:ext cx="4648200" cy="838200"/>
          </a:xfrm>
          <a:noFill/>
        </p:spPr>
        <p:txBody>
          <a:bodyPr>
            <a:normAutofit/>
          </a:bodyPr>
          <a:lstStyle/>
          <a:p>
            <a:r>
              <a:rPr lang="en-US" sz="4000" dirty="0" smtClean="0"/>
              <a:t>Picture Post</a:t>
            </a:r>
            <a:endParaRPr lang="en-US" sz="4000" dirty="0"/>
          </a:p>
        </p:txBody>
      </p:sp>
      <p:pic>
        <p:nvPicPr>
          <p:cNvPr id="1026" name="Picture 2"/>
          <p:cNvPicPr>
            <a:picLocks noChangeAspect="1" noChangeArrowheads="1"/>
          </p:cNvPicPr>
          <p:nvPr/>
        </p:nvPicPr>
        <p:blipFill>
          <a:blip r:embed="rId3" cstate="print"/>
          <a:srcRect/>
          <a:stretch>
            <a:fillRect/>
          </a:stretch>
        </p:blipFill>
        <p:spPr bwMode="auto">
          <a:xfrm>
            <a:off x="475666" y="1066800"/>
            <a:ext cx="8363534" cy="5638800"/>
          </a:xfrm>
          <a:prstGeom prst="rect">
            <a:avLst/>
          </a:prstGeom>
          <a:noFill/>
          <a:ln w="9525">
            <a:noFill/>
            <a:miter lim="800000"/>
            <a:headEnd/>
            <a:tailEnd/>
          </a:ln>
        </p:spPr>
      </p:pic>
      <p:sp>
        <p:nvSpPr>
          <p:cNvPr id="4" name="Rectangle 3"/>
          <p:cNvSpPr/>
          <p:nvPr/>
        </p:nvSpPr>
        <p:spPr>
          <a:xfrm>
            <a:off x="2895600" y="533400"/>
            <a:ext cx="3811684" cy="461665"/>
          </a:xfrm>
          <a:prstGeom prst="rect">
            <a:avLst/>
          </a:prstGeom>
        </p:spPr>
        <p:txBody>
          <a:bodyPr wrap="none">
            <a:spAutoFit/>
          </a:bodyPr>
          <a:lstStyle/>
          <a:p>
            <a:r>
              <a:rPr lang="en-US" sz="2400" b="1" dirty="0" smtClean="0">
                <a:solidFill>
                  <a:srgbClr val="333399"/>
                </a:solidFill>
              </a:rPr>
              <a:t>http://picturepost.unh.edu/</a:t>
            </a:r>
            <a:endParaRPr lang="en-US" sz="2400" b="1" dirty="0">
              <a:solidFill>
                <a:srgbClr val="3333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Picture Post Process</a:t>
            </a:r>
            <a:endParaRPr lang="en-US" dirty="0"/>
          </a:p>
        </p:txBody>
      </p:sp>
      <p:sp>
        <p:nvSpPr>
          <p:cNvPr id="27" name="TextBox 26"/>
          <p:cNvSpPr txBox="1"/>
          <p:nvPr/>
        </p:nvSpPr>
        <p:spPr>
          <a:xfrm>
            <a:off x="1828800" y="1219200"/>
            <a:ext cx="7086600" cy="2677656"/>
          </a:xfrm>
          <a:prstGeom prst="rect">
            <a:avLst/>
          </a:prstGeom>
          <a:noFill/>
        </p:spPr>
        <p:txBody>
          <a:bodyPr wrap="square" rtlCol="0">
            <a:spAutoFit/>
          </a:bodyPr>
          <a:lstStyle/>
          <a:p>
            <a:pPr marL="342900" indent="-342900">
              <a:buFont typeface="+mj-lt"/>
              <a:buAutoNum type="arabicPeriod"/>
            </a:pPr>
            <a:r>
              <a:rPr lang="en-US" sz="2800" dirty="0" smtClean="0"/>
              <a:t>Register and Log in to the site</a:t>
            </a:r>
          </a:p>
          <a:p>
            <a:pPr marL="342900" indent="-342900">
              <a:buFont typeface="+mj-lt"/>
              <a:buAutoNum type="arabicPeriod"/>
            </a:pPr>
            <a:r>
              <a:rPr lang="en-US" sz="2800" dirty="0" smtClean="0"/>
              <a:t>Create your Picture Post location within the database     </a:t>
            </a:r>
            <a:r>
              <a:rPr lang="en-US" sz="2800" dirty="0" smtClean="0">
                <a:hlinkClick r:id="rId3"/>
              </a:rPr>
              <a:t>http://picturepost.unh.edu/help_addpost.jsp</a:t>
            </a:r>
            <a:endParaRPr lang="en-US" sz="2800" dirty="0" smtClean="0"/>
          </a:p>
          <a:p>
            <a:pPr marL="342900" indent="-342900">
              <a:buFont typeface="+mj-lt"/>
              <a:buAutoNum type="arabicPeriod"/>
            </a:pPr>
            <a:endParaRPr lang="en-US" sz="2800" dirty="0" smtClean="0"/>
          </a:p>
          <a:p>
            <a:pPr marL="342900" indent="-342900">
              <a:buFont typeface="+mj-lt"/>
              <a:buAutoNum type="arabicPeriod"/>
            </a:pPr>
            <a:endParaRPr lang="en-US" sz="2800" dirty="0"/>
          </a:p>
        </p:txBody>
      </p:sp>
      <p:pic>
        <p:nvPicPr>
          <p:cNvPr id="77826" name="Picture 2"/>
          <p:cNvPicPr>
            <a:picLocks noChangeAspect="1" noChangeArrowheads="1"/>
          </p:cNvPicPr>
          <p:nvPr/>
        </p:nvPicPr>
        <p:blipFill>
          <a:blip r:embed="rId4" cstate="print"/>
          <a:srcRect l="10156" t="16667" r="18750" b="30208"/>
          <a:stretch>
            <a:fillRect/>
          </a:stretch>
        </p:blipFill>
        <p:spPr bwMode="auto">
          <a:xfrm>
            <a:off x="1795930" y="3352800"/>
            <a:ext cx="6662270" cy="3733800"/>
          </a:xfrm>
          <a:prstGeom prst="rect">
            <a:avLst/>
          </a:prstGeom>
          <a:noFill/>
          <a:ln w="9525">
            <a:noFill/>
            <a:miter lim="800000"/>
            <a:headEnd/>
            <a:tailEnd/>
          </a:ln>
        </p:spPr>
      </p:pic>
      <p:sp>
        <p:nvSpPr>
          <p:cNvPr id="29" name="Rectangle 28"/>
          <p:cNvSpPr/>
          <p:nvPr/>
        </p:nvSpPr>
        <p:spPr>
          <a:xfrm>
            <a:off x="152400" y="13716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Upload pictures to the DEW website</a:t>
            </a:r>
            <a:endParaRPr lang="en-US" dirty="0"/>
          </a:p>
        </p:txBody>
      </p:sp>
      <p:sp>
        <p:nvSpPr>
          <p:cNvPr id="31" name="Rectangle 30"/>
          <p:cNvSpPr/>
          <p:nvPr/>
        </p:nvSpPr>
        <p:spPr>
          <a:xfrm>
            <a:off x="152400" y="3352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Contribute to the scientific Network</a:t>
            </a:r>
            <a:endParaRPr lang="en-US" dirty="0"/>
          </a:p>
        </p:txBody>
      </p:sp>
      <p:cxnSp>
        <p:nvCxnSpPr>
          <p:cNvPr id="32" name="Straight Arrow Connector 31"/>
          <p:cNvCxnSpPr>
            <a:stCxn id="29" idx="2"/>
            <a:endCxn id="31" idx="0"/>
          </p:cNvCxnSpPr>
          <p:nvPr/>
        </p:nvCxnSpPr>
        <p:spPr>
          <a:xfrm rot="5400000">
            <a:off x="457200" y="29337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Picture Post Process</a:t>
            </a:r>
            <a:endParaRPr lang="en-US" dirty="0"/>
          </a:p>
        </p:txBody>
      </p:sp>
      <p:sp>
        <p:nvSpPr>
          <p:cNvPr id="27" name="TextBox 26"/>
          <p:cNvSpPr txBox="1"/>
          <p:nvPr/>
        </p:nvSpPr>
        <p:spPr>
          <a:xfrm>
            <a:off x="1828800" y="1219200"/>
            <a:ext cx="6858000" cy="1815882"/>
          </a:xfrm>
          <a:prstGeom prst="rect">
            <a:avLst/>
          </a:prstGeom>
          <a:noFill/>
        </p:spPr>
        <p:txBody>
          <a:bodyPr wrap="square" rtlCol="0">
            <a:spAutoFit/>
          </a:bodyPr>
          <a:lstStyle/>
          <a:p>
            <a:pPr marL="342900" indent="-342900"/>
            <a:r>
              <a:rPr lang="en-US" sz="2800" dirty="0" smtClean="0"/>
              <a:t>Upload your photos on your “My Page”</a:t>
            </a:r>
          </a:p>
          <a:p>
            <a:pPr marL="342900" indent="-342900"/>
            <a:r>
              <a:rPr lang="en-US" sz="2800" b="1" dirty="0" smtClean="0">
                <a:solidFill>
                  <a:srgbClr val="333399"/>
                </a:solidFill>
              </a:rPr>
              <a:t>http://mvh.sr.unh.edu/mvhtools/uploading_photos.htm</a:t>
            </a:r>
            <a:endParaRPr lang="en-US" sz="2800" dirty="0" smtClean="0"/>
          </a:p>
          <a:p>
            <a:pPr marL="342900" indent="-342900">
              <a:buFont typeface="+mj-lt"/>
              <a:buAutoNum type="arabicPeriod"/>
            </a:pPr>
            <a:endParaRPr lang="en-US" sz="2800" dirty="0"/>
          </a:p>
        </p:txBody>
      </p:sp>
      <p:pic>
        <p:nvPicPr>
          <p:cNvPr id="81922" name="Picture 2"/>
          <p:cNvPicPr>
            <a:picLocks noChangeAspect="1" noChangeArrowheads="1"/>
          </p:cNvPicPr>
          <p:nvPr/>
        </p:nvPicPr>
        <p:blipFill>
          <a:blip r:embed="rId3" cstate="print"/>
          <a:srcRect l="23438" t="16667" r="25781" b="12500"/>
          <a:stretch>
            <a:fillRect/>
          </a:stretch>
        </p:blipFill>
        <p:spPr bwMode="auto">
          <a:xfrm>
            <a:off x="4191000" y="2362200"/>
            <a:ext cx="4648200" cy="4862732"/>
          </a:xfrm>
          <a:prstGeom prst="rect">
            <a:avLst/>
          </a:prstGeom>
          <a:noFill/>
          <a:ln w="9525">
            <a:noFill/>
            <a:miter lim="800000"/>
            <a:headEnd/>
            <a:tailEnd/>
          </a:ln>
        </p:spPr>
      </p:pic>
      <p:sp>
        <p:nvSpPr>
          <p:cNvPr id="9" name="Rectangle 8"/>
          <p:cNvSpPr/>
          <p:nvPr/>
        </p:nvSpPr>
        <p:spPr>
          <a:xfrm>
            <a:off x="152400" y="13716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Upload pictures to the DEW website</a:t>
            </a:r>
            <a:endParaRPr lang="en-US" dirty="0"/>
          </a:p>
        </p:txBody>
      </p:sp>
      <p:sp>
        <p:nvSpPr>
          <p:cNvPr id="10" name="Rectangle 9"/>
          <p:cNvSpPr/>
          <p:nvPr/>
        </p:nvSpPr>
        <p:spPr>
          <a:xfrm>
            <a:off x="152400" y="3352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Contribute to the scientific Network</a:t>
            </a:r>
            <a:endParaRPr lang="en-US" dirty="0"/>
          </a:p>
        </p:txBody>
      </p:sp>
      <p:cxnSp>
        <p:nvCxnSpPr>
          <p:cNvPr id="11" name="Straight Arrow Connector 10"/>
          <p:cNvCxnSpPr>
            <a:stCxn id="9" idx="2"/>
            <a:endCxn id="10" idx="0"/>
          </p:cNvCxnSpPr>
          <p:nvPr/>
        </p:nvCxnSpPr>
        <p:spPr>
          <a:xfrm rot="5400000">
            <a:off x="457200" y="29337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99"/>
                </a:solidFill>
              </a:rPr>
              <a:t>Download the Panorama Software</a:t>
            </a:r>
            <a:endParaRPr lang="en-US" dirty="0">
              <a:solidFill>
                <a:srgbClr val="333399"/>
              </a:solidFill>
            </a:endParaRPr>
          </a:p>
        </p:txBody>
      </p:sp>
      <p:sp>
        <p:nvSpPr>
          <p:cNvPr id="18433" name="Rectangle 1"/>
          <p:cNvSpPr>
            <a:spLocks noChangeArrowheads="1"/>
          </p:cNvSpPr>
          <p:nvPr/>
        </p:nvSpPr>
        <p:spPr bwMode="auto">
          <a:xfrm>
            <a:off x="1849530" y="6213157"/>
            <a:ext cx="6989670"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333399"/>
                </a:solidFill>
                <a:effectLst/>
                <a:latin typeface="Arial" pitchFamily="34" charset="0"/>
                <a:ea typeface="Times New Roman" pitchFamily="18" charset="0"/>
              </a:rPr>
              <a:t>http://www.foto-freeware.de/panoramafactory.php </a:t>
            </a:r>
            <a:endParaRPr kumimoji="0" lang="en-US" sz="2400" b="0" i="0" u="none" strike="noStrike" cap="none" normalizeH="0" baseline="0" dirty="0" smtClean="0">
              <a:ln>
                <a:noFill/>
              </a:ln>
              <a:solidFill>
                <a:srgbClr val="333399"/>
              </a:solidFill>
              <a:effectLst/>
              <a:latin typeface="Arial" pitchFamily="34" charset="0"/>
            </a:endParaRPr>
          </a:p>
        </p:txBody>
      </p:sp>
      <p:pic>
        <p:nvPicPr>
          <p:cNvPr id="80899" name="Picture 3"/>
          <p:cNvPicPr>
            <a:picLocks noChangeAspect="1" noChangeArrowheads="1"/>
          </p:cNvPicPr>
          <p:nvPr/>
        </p:nvPicPr>
        <p:blipFill>
          <a:blip r:embed="rId3" cstate="print"/>
          <a:srcRect l="15625" t="26042" r="17969" b="13542"/>
          <a:stretch>
            <a:fillRect/>
          </a:stretch>
        </p:blipFill>
        <p:spPr bwMode="auto">
          <a:xfrm>
            <a:off x="1981200" y="1295400"/>
            <a:ext cx="6812017" cy="4648200"/>
          </a:xfrm>
          <a:prstGeom prst="rect">
            <a:avLst/>
          </a:prstGeom>
          <a:noFill/>
          <a:ln w="9525">
            <a:noFill/>
            <a:miter lim="800000"/>
            <a:headEnd/>
            <a:tailEnd/>
          </a:ln>
        </p:spPr>
      </p:pic>
      <p:pic>
        <p:nvPicPr>
          <p:cNvPr id="7" name="Picture 1"/>
          <p:cNvPicPr>
            <a:picLocks noChangeAspect="1" noChangeArrowheads="1"/>
          </p:cNvPicPr>
          <p:nvPr/>
        </p:nvPicPr>
        <p:blipFill>
          <a:blip r:embed="rId4" cstate="print"/>
          <a:srcRect l="37777" t="9872" r="53810" b="80256"/>
          <a:stretch>
            <a:fillRect/>
          </a:stretch>
        </p:blipFill>
        <p:spPr bwMode="auto">
          <a:xfrm>
            <a:off x="876300" y="5867400"/>
            <a:ext cx="952500" cy="838200"/>
          </a:xfrm>
          <a:prstGeom prst="rect">
            <a:avLst/>
          </a:prstGeom>
          <a:noFill/>
          <a:ln w="9525">
            <a:noFill/>
            <a:miter lim="800000"/>
            <a:headEnd/>
            <a:tailEnd/>
          </a:ln>
        </p:spPr>
      </p:pic>
      <p:sp>
        <p:nvSpPr>
          <p:cNvPr id="8" name="Rectangle 7"/>
          <p:cNvSpPr/>
          <p:nvPr/>
        </p:nvSpPr>
        <p:spPr>
          <a:xfrm>
            <a:off x="304800" y="12192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Visualize changes over time</a:t>
            </a:r>
            <a:endParaRPr lang="en-US" dirty="0"/>
          </a:p>
        </p:txBody>
      </p:sp>
      <p:sp>
        <p:nvSpPr>
          <p:cNvPr id="9" name="Oval 8"/>
          <p:cNvSpPr/>
          <p:nvPr/>
        </p:nvSpPr>
        <p:spPr>
          <a:xfrm>
            <a:off x="76200" y="3200400"/>
            <a:ext cx="1905000"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err="1" smtClean="0"/>
              <a:t>Panarama</a:t>
            </a:r>
            <a:r>
              <a:rPr lang="en-US" dirty="0" smtClean="0"/>
              <a:t> Factory Software</a:t>
            </a:r>
            <a:endParaRPr lang="en-US" dirty="0"/>
          </a:p>
        </p:txBody>
      </p:sp>
      <p:cxnSp>
        <p:nvCxnSpPr>
          <p:cNvPr id="10" name="Straight Arrow Connector 9"/>
          <p:cNvCxnSpPr>
            <a:stCxn id="8" idx="2"/>
            <a:endCxn id="9" idx="0"/>
          </p:cNvCxnSpPr>
          <p:nvPr/>
        </p:nvCxnSpPr>
        <p:spPr>
          <a:xfrm rot="5400000">
            <a:off x="609600" y="27813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3" cstate="print"/>
          <a:srcRect l="7031" t="11458" r="18750" b="36458"/>
          <a:stretch>
            <a:fillRect/>
          </a:stretch>
        </p:blipFill>
        <p:spPr bwMode="auto">
          <a:xfrm>
            <a:off x="2049780" y="2438400"/>
            <a:ext cx="8542020" cy="44958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solidFill>
                  <a:srgbClr val="333399"/>
                </a:solidFill>
              </a:rPr>
              <a:t>Panorama Software</a:t>
            </a:r>
            <a:endParaRPr lang="en-US" dirty="0">
              <a:solidFill>
                <a:srgbClr val="333399"/>
              </a:solidFill>
            </a:endParaRPr>
          </a:p>
        </p:txBody>
      </p:sp>
      <p:sp>
        <p:nvSpPr>
          <p:cNvPr id="8" name="Oval 7"/>
          <p:cNvSpPr/>
          <p:nvPr/>
        </p:nvSpPr>
        <p:spPr>
          <a:xfrm>
            <a:off x="2057400" y="3581400"/>
            <a:ext cx="457200" cy="4572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a:xfrm>
            <a:off x="1905000" y="1219200"/>
            <a:ext cx="7010400" cy="954107"/>
          </a:xfrm>
          <a:prstGeom prst="rect">
            <a:avLst/>
          </a:prstGeom>
          <a:noFill/>
        </p:spPr>
        <p:txBody>
          <a:bodyPr wrap="square" rtlCol="0">
            <a:spAutoFit/>
          </a:bodyPr>
          <a:lstStyle/>
          <a:p>
            <a:r>
              <a:rPr lang="en-US" sz="2800" dirty="0" smtClean="0">
                <a:solidFill>
                  <a:srgbClr val="333399"/>
                </a:solidFill>
              </a:rPr>
              <a:t>Upload your photos into the Panorama Factory by clicking on the Camera Icon</a:t>
            </a:r>
            <a:endParaRPr lang="en-US" sz="2800" dirty="0">
              <a:solidFill>
                <a:srgbClr val="333399"/>
              </a:solidFill>
            </a:endParaRPr>
          </a:p>
        </p:txBody>
      </p:sp>
      <p:cxnSp>
        <p:nvCxnSpPr>
          <p:cNvPr id="11" name="Straight Arrow Connector 10"/>
          <p:cNvCxnSpPr>
            <a:stCxn id="9" idx="2"/>
            <a:endCxn id="8" idx="7"/>
          </p:cNvCxnSpPr>
          <p:nvPr/>
        </p:nvCxnSpPr>
        <p:spPr>
          <a:xfrm rot="5400000">
            <a:off x="3191399" y="1429554"/>
            <a:ext cx="1475048" cy="296255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228600" y="1295400"/>
            <a:ext cx="1143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Visualize changes over time</a:t>
            </a:r>
            <a:endParaRPr lang="en-US" sz="1600" dirty="0"/>
          </a:p>
        </p:txBody>
      </p:sp>
      <p:sp>
        <p:nvSpPr>
          <p:cNvPr id="13" name="Oval 12"/>
          <p:cNvSpPr/>
          <p:nvPr/>
        </p:nvSpPr>
        <p:spPr>
          <a:xfrm>
            <a:off x="76200" y="3048000"/>
            <a:ext cx="1447800"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err="1" smtClean="0"/>
              <a:t>Panarama</a:t>
            </a:r>
            <a:r>
              <a:rPr lang="en-US" sz="1600" dirty="0" smtClean="0"/>
              <a:t> Factory Software</a:t>
            </a:r>
            <a:endParaRPr lang="en-US" sz="1600" dirty="0"/>
          </a:p>
        </p:txBody>
      </p:sp>
      <p:cxnSp>
        <p:nvCxnSpPr>
          <p:cNvPr id="14" name="Straight Arrow Connector 13"/>
          <p:cNvCxnSpPr>
            <a:stCxn id="12" idx="2"/>
            <a:endCxn id="13" idx="0"/>
          </p:cNvCxnSpPr>
          <p:nvPr/>
        </p:nvCxnSpPr>
        <p:spPr>
          <a:xfrm rot="5400000">
            <a:off x="495300" y="2743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333399"/>
                </a:solidFill>
              </a:rPr>
              <a:t>Panorama Software</a:t>
            </a:r>
            <a:endParaRPr lang="en-US" dirty="0">
              <a:solidFill>
                <a:srgbClr val="333399"/>
              </a:solidFill>
            </a:endParaRPr>
          </a:p>
        </p:txBody>
      </p:sp>
      <p:pic>
        <p:nvPicPr>
          <p:cNvPr id="83970" name="Picture 2"/>
          <p:cNvPicPr>
            <a:picLocks noChangeAspect="1" noChangeArrowheads="1"/>
          </p:cNvPicPr>
          <p:nvPr/>
        </p:nvPicPr>
        <p:blipFill>
          <a:blip r:embed="rId3" cstate="print"/>
          <a:srcRect r="28906" b="38542"/>
          <a:stretch>
            <a:fillRect/>
          </a:stretch>
        </p:blipFill>
        <p:spPr bwMode="auto">
          <a:xfrm>
            <a:off x="1295400" y="1295400"/>
            <a:ext cx="6934200" cy="4495800"/>
          </a:xfrm>
          <a:prstGeom prst="rect">
            <a:avLst/>
          </a:prstGeom>
          <a:noFill/>
          <a:ln w="9525">
            <a:noFill/>
            <a:miter lim="800000"/>
            <a:headEnd/>
            <a:tailEnd/>
          </a:ln>
        </p:spPr>
      </p:pic>
      <p:sp>
        <p:nvSpPr>
          <p:cNvPr id="5" name="TextBox 4"/>
          <p:cNvSpPr txBox="1"/>
          <p:nvPr/>
        </p:nvSpPr>
        <p:spPr>
          <a:xfrm>
            <a:off x="3733800" y="2514600"/>
            <a:ext cx="5334000" cy="15696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514350" indent="-514350">
              <a:buFont typeface="+mj-lt"/>
              <a:buAutoNum type="arabicPeriod"/>
            </a:pPr>
            <a:r>
              <a:rPr lang="en-US" sz="2400" dirty="0" smtClean="0"/>
              <a:t>Drag your newly imported photos into the correct order</a:t>
            </a:r>
          </a:p>
          <a:p>
            <a:pPr marL="514350" indent="-514350">
              <a:buFont typeface="+mj-lt"/>
              <a:buAutoNum type="arabicPeriod"/>
            </a:pPr>
            <a:r>
              <a:rPr lang="en-US" sz="2400" dirty="0" smtClean="0"/>
              <a:t>Select them all with the CTRL button</a:t>
            </a:r>
          </a:p>
          <a:p>
            <a:pPr marL="514350" indent="-514350">
              <a:buFont typeface="+mj-lt"/>
              <a:buAutoNum type="arabicPeriod"/>
            </a:pPr>
            <a:r>
              <a:rPr lang="en-US" sz="2400" dirty="0" smtClean="0"/>
              <a:t>Click on the </a:t>
            </a:r>
            <a:r>
              <a:rPr lang="en-US" sz="2400" dirty="0" err="1" smtClean="0"/>
              <a:t>Stich</a:t>
            </a:r>
            <a:r>
              <a:rPr lang="en-US" sz="2400" dirty="0" smtClean="0"/>
              <a:t> </a:t>
            </a:r>
            <a:r>
              <a:rPr lang="en-US" sz="2400" dirty="0" smtClean="0"/>
              <a:t>Icon</a:t>
            </a:r>
            <a:endParaRPr lang="en-US" sz="2400" dirty="0"/>
          </a:p>
        </p:txBody>
      </p:sp>
      <p:cxnSp>
        <p:nvCxnSpPr>
          <p:cNvPr id="8" name="Straight Arrow Connector 7"/>
          <p:cNvCxnSpPr/>
          <p:nvPr/>
        </p:nvCxnSpPr>
        <p:spPr>
          <a:xfrm rot="16200000" flipV="1">
            <a:off x="2514601" y="2819401"/>
            <a:ext cx="198119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 y="914400"/>
            <a:ext cx="1143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Visualize changes over time</a:t>
            </a:r>
            <a:endParaRPr lang="en-US" sz="1600" dirty="0"/>
          </a:p>
        </p:txBody>
      </p:sp>
      <p:sp>
        <p:nvSpPr>
          <p:cNvPr id="11" name="Oval 10"/>
          <p:cNvSpPr/>
          <p:nvPr/>
        </p:nvSpPr>
        <p:spPr>
          <a:xfrm>
            <a:off x="0" y="2667000"/>
            <a:ext cx="1447800"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err="1" smtClean="0"/>
              <a:t>Panarama</a:t>
            </a:r>
            <a:r>
              <a:rPr lang="en-US" sz="1600" dirty="0" smtClean="0"/>
              <a:t> Factory Software</a:t>
            </a:r>
            <a:endParaRPr lang="en-US" sz="1600" dirty="0"/>
          </a:p>
        </p:txBody>
      </p:sp>
      <p:cxnSp>
        <p:nvCxnSpPr>
          <p:cNvPr id="12" name="Straight Arrow Connector 11"/>
          <p:cNvCxnSpPr>
            <a:stCxn id="10" idx="2"/>
            <a:endCxn id="11" idx="0"/>
          </p:cNvCxnSpPr>
          <p:nvPr/>
        </p:nvCxnSpPr>
        <p:spPr>
          <a:xfrm rot="5400000">
            <a:off x="419100" y="2362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333399"/>
                </a:solidFill>
              </a:rPr>
              <a:t>Panorama Software</a:t>
            </a:r>
            <a:endParaRPr lang="en-US" dirty="0">
              <a:solidFill>
                <a:srgbClr val="333399"/>
              </a:solidFill>
            </a:endParaRPr>
          </a:p>
        </p:txBody>
      </p:sp>
      <p:pic>
        <p:nvPicPr>
          <p:cNvPr id="83971" name="Picture 3"/>
          <p:cNvPicPr>
            <a:picLocks noChangeAspect="1" noChangeArrowheads="1"/>
          </p:cNvPicPr>
          <p:nvPr/>
        </p:nvPicPr>
        <p:blipFill>
          <a:blip r:embed="rId3" cstate="print"/>
          <a:srcRect/>
          <a:stretch>
            <a:fillRect/>
          </a:stretch>
        </p:blipFill>
        <p:spPr bwMode="auto">
          <a:xfrm>
            <a:off x="-457200" y="4810829"/>
            <a:ext cx="9638357" cy="1894771"/>
          </a:xfrm>
          <a:prstGeom prst="rect">
            <a:avLst/>
          </a:prstGeom>
          <a:noFill/>
          <a:ln w="9525">
            <a:noFill/>
            <a:miter lim="800000"/>
            <a:headEnd/>
            <a:tailEnd/>
          </a:ln>
        </p:spPr>
      </p:pic>
      <p:cxnSp>
        <p:nvCxnSpPr>
          <p:cNvPr id="8" name="Straight Arrow Connector 7"/>
          <p:cNvCxnSpPr/>
          <p:nvPr/>
        </p:nvCxnSpPr>
        <p:spPr>
          <a:xfrm rot="16200000" flipV="1">
            <a:off x="2895601" y="2590801"/>
            <a:ext cx="1981198"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4994" name="Picture 2"/>
          <p:cNvPicPr>
            <a:picLocks noChangeAspect="1" noChangeArrowheads="1"/>
          </p:cNvPicPr>
          <p:nvPr/>
        </p:nvPicPr>
        <p:blipFill>
          <a:blip r:embed="rId4" cstate="print"/>
          <a:srcRect l="782" r="47659" b="45833"/>
          <a:stretch>
            <a:fillRect/>
          </a:stretch>
        </p:blipFill>
        <p:spPr bwMode="auto">
          <a:xfrm>
            <a:off x="1600200" y="838200"/>
            <a:ext cx="5029200" cy="3962400"/>
          </a:xfrm>
          <a:prstGeom prst="rect">
            <a:avLst/>
          </a:prstGeom>
          <a:noFill/>
          <a:ln w="9525">
            <a:noFill/>
            <a:miter lim="800000"/>
            <a:headEnd/>
            <a:tailEnd/>
          </a:ln>
        </p:spPr>
      </p:pic>
      <p:sp>
        <p:nvSpPr>
          <p:cNvPr id="5" name="TextBox 4"/>
          <p:cNvSpPr txBox="1"/>
          <p:nvPr/>
        </p:nvSpPr>
        <p:spPr>
          <a:xfrm>
            <a:off x="3733800" y="2895600"/>
            <a:ext cx="5410200" cy="1938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514350" indent="-514350">
              <a:buFont typeface="+mj-lt"/>
              <a:buAutoNum type="arabicPeriod"/>
            </a:pPr>
            <a:r>
              <a:rPr lang="en-US" sz="2400" dirty="0" smtClean="0"/>
              <a:t>Select your new panorama</a:t>
            </a:r>
          </a:p>
          <a:p>
            <a:pPr marL="514350" indent="-514350">
              <a:buFont typeface="+mj-lt"/>
              <a:buAutoNum type="arabicPeriod"/>
            </a:pPr>
            <a:r>
              <a:rPr lang="en-US" sz="2400" dirty="0" smtClean="0"/>
              <a:t>From the File Tab select Save View As</a:t>
            </a:r>
          </a:p>
          <a:p>
            <a:pPr marL="514350" indent="-514350">
              <a:buFont typeface="+mj-lt"/>
              <a:buAutoNum type="arabicPeriod"/>
            </a:pPr>
            <a:r>
              <a:rPr lang="en-US" sz="2400" dirty="0" smtClean="0"/>
              <a:t>Now you can save your panorama as a jpg. Or .</a:t>
            </a:r>
            <a:r>
              <a:rPr lang="en-US" sz="2400" dirty="0" err="1" smtClean="0"/>
              <a:t>tif</a:t>
            </a:r>
            <a:r>
              <a:rPr lang="en-US" sz="2400" dirty="0" smtClean="0"/>
              <a:t> for later analysis or stacking.</a:t>
            </a:r>
            <a:endParaRPr lang="en-US" sz="2400" dirty="0"/>
          </a:p>
        </p:txBody>
      </p:sp>
      <p:sp>
        <p:nvSpPr>
          <p:cNvPr id="9" name="Rectangle 8"/>
          <p:cNvSpPr/>
          <p:nvPr/>
        </p:nvSpPr>
        <p:spPr>
          <a:xfrm>
            <a:off x="152400" y="914400"/>
            <a:ext cx="1143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Visualize changes over time</a:t>
            </a:r>
            <a:endParaRPr lang="en-US" sz="1600" dirty="0"/>
          </a:p>
        </p:txBody>
      </p:sp>
      <p:sp>
        <p:nvSpPr>
          <p:cNvPr id="10" name="Oval 9"/>
          <p:cNvSpPr/>
          <p:nvPr/>
        </p:nvSpPr>
        <p:spPr>
          <a:xfrm>
            <a:off x="0" y="2667000"/>
            <a:ext cx="1447800"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err="1" smtClean="0"/>
              <a:t>Panarama</a:t>
            </a:r>
            <a:r>
              <a:rPr lang="en-US" sz="1600" dirty="0" smtClean="0"/>
              <a:t> Factory Software</a:t>
            </a:r>
            <a:endParaRPr lang="en-US" sz="1600" dirty="0"/>
          </a:p>
        </p:txBody>
      </p:sp>
      <p:cxnSp>
        <p:nvCxnSpPr>
          <p:cNvPr id="11" name="Straight Arrow Connector 10"/>
          <p:cNvCxnSpPr>
            <a:stCxn id="9" idx="2"/>
            <a:endCxn id="10" idx="0"/>
          </p:cNvCxnSpPr>
          <p:nvPr/>
        </p:nvCxnSpPr>
        <p:spPr>
          <a:xfrm rot="5400000">
            <a:off x="419100" y="2362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981200" y="4724400"/>
            <a:ext cx="3276600" cy="1754326"/>
          </a:xfrm>
          <a:prstGeom prst="rect">
            <a:avLst/>
          </a:prstGeom>
        </p:spPr>
        <p:txBody>
          <a:bodyPr wrap="square">
            <a:spAutoFit/>
          </a:bodyPr>
          <a:lstStyle/>
          <a:p>
            <a:endParaRPr lang="en-US" sz="3600" dirty="0" smtClean="0"/>
          </a:p>
          <a:p>
            <a:r>
              <a:rPr lang="en-US" sz="3600" dirty="0" smtClean="0">
                <a:hlinkClick r:id="rId5"/>
              </a:rPr>
              <a:t>Animate Your Images</a:t>
            </a:r>
            <a:endParaRPr lang="en-US" sz="3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solidFill>
                  <a:srgbClr val="333399"/>
                </a:solidFill>
              </a:rPr>
              <a:t>More Visualization Tools</a:t>
            </a:r>
            <a:endParaRPr lang="en-US" dirty="0">
              <a:solidFill>
                <a:srgbClr val="333399"/>
              </a:solidFill>
            </a:endParaRPr>
          </a:p>
        </p:txBody>
      </p:sp>
      <p:pic>
        <p:nvPicPr>
          <p:cNvPr id="83971" name="Picture 3"/>
          <p:cNvPicPr>
            <a:picLocks noChangeAspect="1" noChangeArrowheads="1"/>
          </p:cNvPicPr>
          <p:nvPr/>
        </p:nvPicPr>
        <p:blipFill>
          <a:blip r:embed="rId3" cstate="print"/>
          <a:srcRect/>
          <a:stretch>
            <a:fillRect/>
          </a:stretch>
        </p:blipFill>
        <p:spPr bwMode="auto">
          <a:xfrm>
            <a:off x="-457200" y="4810829"/>
            <a:ext cx="9638357" cy="1894771"/>
          </a:xfrm>
          <a:prstGeom prst="rect">
            <a:avLst/>
          </a:prstGeom>
          <a:noFill/>
          <a:ln w="9525">
            <a:noFill/>
            <a:miter lim="800000"/>
            <a:headEnd/>
            <a:tailEnd/>
          </a:ln>
        </p:spPr>
      </p:pic>
      <p:sp>
        <p:nvSpPr>
          <p:cNvPr id="9" name="Rectangle 8"/>
          <p:cNvSpPr/>
          <p:nvPr/>
        </p:nvSpPr>
        <p:spPr>
          <a:xfrm>
            <a:off x="152400" y="914400"/>
            <a:ext cx="1143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Visualize changes over time</a:t>
            </a:r>
            <a:endParaRPr lang="en-US" sz="1600" dirty="0"/>
          </a:p>
        </p:txBody>
      </p:sp>
      <p:sp>
        <p:nvSpPr>
          <p:cNvPr id="10" name="Oval 9"/>
          <p:cNvSpPr/>
          <p:nvPr/>
        </p:nvSpPr>
        <p:spPr>
          <a:xfrm>
            <a:off x="0" y="2667000"/>
            <a:ext cx="1447800" cy="9144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err="1" smtClean="0"/>
              <a:t>Panarama</a:t>
            </a:r>
            <a:r>
              <a:rPr lang="en-US" sz="1600" dirty="0" smtClean="0"/>
              <a:t> Factory Software</a:t>
            </a:r>
            <a:endParaRPr lang="en-US" sz="1600" dirty="0"/>
          </a:p>
        </p:txBody>
      </p:sp>
      <p:cxnSp>
        <p:nvCxnSpPr>
          <p:cNvPr id="11" name="Straight Arrow Connector 10"/>
          <p:cNvCxnSpPr>
            <a:stCxn id="9" idx="2"/>
            <a:endCxn id="10" idx="0"/>
          </p:cNvCxnSpPr>
          <p:nvPr/>
        </p:nvCxnSpPr>
        <p:spPr>
          <a:xfrm rot="5400000">
            <a:off x="419100" y="23622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133600" y="914400"/>
            <a:ext cx="5562600" cy="3970318"/>
          </a:xfrm>
          <a:prstGeom prst="rect">
            <a:avLst/>
          </a:prstGeom>
        </p:spPr>
        <p:txBody>
          <a:bodyPr wrap="square">
            <a:spAutoFit/>
          </a:bodyPr>
          <a:lstStyle/>
          <a:p>
            <a:endParaRPr lang="en-US" sz="3600" dirty="0" smtClean="0"/>
          </a:p>
          <a:p>
            <a:r>
              <a:rPr lang="en-US" sz="3600" dirty="0" smtClean="0">
                <a:hlinkClick r:id="rId4"/>
              </a:rPr>
              <a:t>Animate Your Images</a:t>
            </a:r>
            <a:endParaRPr lang="en-US" sz="3600" dirty="0" smtClean="0"/>
          </a:p>
          <a:p>
            <a:endParaRPr lang="en-US" sz="3600" dirty="0" smtClean="0"/>
          </a:p>
          <a:p>
            <a:endParaRPr lang="en-US" sz="3600" dirty="0" smtClean="0"/>
          </a:p>
          <a:p>
            <a:r>
              <a:rPr lang="en-US" sz="3600" dirty="0" smtClean="0"/>
              <a:t>Make your own Picture Story using Windows Movie Maker or Apple’s QuickTime Pro </a:t>
            </a:r>
            <a:endParaRPr lang="en-US" sz="36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Download the ADI Software</a:t>
            </a:r>
            <a:endParaRPr lang="en-US" dirty="0"/>
          </a:p>
        </p:txBody>
      </p:sp>
      <p:pic>
        <p:nvPicPr>
          <p:cNvPr id="89090" name="Picture 2"/>
          <p:cNvPicPr>
            <a:picLocks noChangeAspect="1" noChangeArrowheads="1"/>
          </p:cNvPicPr>
          <p:nvPr/>
        </p:nvPicPr>
        <p:blipFill>
          <a:blip r:embed="rId3" cstate="print"/>
          <a:srcRect t="16667" r="20313" b="9375"/>
          <a:stretch>
            <a:fillRect/>
          </a:stretch>
        </p:blipFill>
        <p:spPr bwMode="auto">
          <a:xfrm>
            <a:off x="1981200" y="914400"/>
            <a:ext cx="7086600" cy="4932829"/>
          </a:xfrm>
          <a:prstGeom prst="rect">
            <a:avLst/>
          </a:prstGeom>
          <a:noFill/>
          <a:ln w="9525">
            <a:noFill/>
            <a:miter lim="800000"/>
            <a:headEnd/>
            <a:tailEnd/>
          </a:ln>
        </p:spPr>
      </p:pic>
      <p:sp>
        <p:nvSpPr>
          <p:cNvPr id="5" name="Rectangle 4"/>
          <p:cNvSpPr/>
          <p:nvPr/>
        </p:nvSpPr>
        <p:spPr>
          <a:xfrm>
            <a:off x="2133600" y="6172200"/>
            <a:ext cx="5967531" cy="461665"/>
          </a:xfrm>
          <a:prstGeom prst="rect">
            <a:avLst/>
          </a:prstGeom>
        </p:spPr>
        <p:txBody>
          <a:bodyPr wrap="none">
            <a:spAutoFit/>
          </a:bodyPr>
          <a:lstStyle/>
          <a:p>
            <a:r>
              <a:rPr lang="en-US" sz="2400" u="sng" dirty="0" smtClean="0">
                <a:hlinkClick r:id="rId4"/>
              </a:rPr>
              <a:t>http://mvh.sr.unh.edu/software/software.htm</a:t>
            </a:r>
            <a:endParaRPr lang="en-US" sz="2400"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1"/>
          <p:cNvPicPr>
            <a:picLocks noChangeAspect="1" noChangeArrowheads="1"/>
          </p:cNvPicPr>
          <p:nvPr/>
        </p:nvPicPr>
        <p:blipFill>
          <a:blip r:embed="rId5" cstate="print"/>
          <a:srcRect l="30372" t="9423" r="61887" b="80256"/>
          <a:stretch>
            <a:fillRect/>
          </a:stretch>
        </p:blipFill>
        <p:spPr bwMode="auto">
          <a:xfrm>
            <a:off x="1066800" y="5867400"/>
            <a:ext cx="914400" cy="9144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Analyzing your imagery</a:t>
            </a:r>
            <a:endParaRPr lang="en-US"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6018" name="Picture 2"/>
          <p:cNvPicPr>
            <a:picLocks noChangeAspect="1" noChangeArrowheads="1"/>
          </p:cNvPicPr>
          <p:nvPr/>
        </p:nvPicPr>
        <p:blipFill>
          <a:blip r:embed="rId3" cstate="print"/>
          <a:srcRect l="2848" r="2215" b="7595"/>
          <a:stretch>
            <a:fillRect/>
          </a:stretch>
        </p:blipFill>
        <p:spPr bwMode="auto">
          <a:xfrm>
            <a:off x="1981200" y="2286000"/>
            <a:ext cx="6263013" cy="4572000"/>
          </a:xfrm>
          <a:prstGeom prst="rect">
            <a:avLst/>
          </a:prstGeom>
          <a:noFill/>
          <a:ln w="9525">
            <a:noFill/>
            <a:miter lim="800000"/>
            <a:headEnd/>
            <a:tailEnd/>
          </a:ln>
        </p:spPr>
      </p:pic>
      <p:sp>
        <p:nvSpPr>
          <p:cNvPr id="11" name="TextBox 10"/>
          <p:cNvSpPr txBox="1"/>
          <p:nvPr/>
        </p:nvSpPr>
        <p:spPr>
          <a:xfrm>
            <a:off x="2173950" y="838200"/>
            <a:ext cx="6970050" cy="1815882"/>
          </a:xfrm>
          <a:prstGeom prst="rect">
            <a:avLst/>
          </a:prstGeom>
          <a:noFill/>
        </p:spPr>
        <p:txBody>
          <a:bodyPr wrap="none" rtlCol="0">
            <a:spAutoFit/>
          </a:bodyPr>
          <a:lstStyle/>
          <a:p>
            <a:r>
              <a:rPr lang="en-US" sz="2800" dirty="0" smtClean="0">
                <a:solidFill>
                  <a:srgbClr val="333399"/>
                </a:solidFill>
              </a:rPr>
              <a:t>Open the Analyzing Digital Imagery Program</a:t>
            </a:r>
          </a:p>
          <a:p>
            <a:r>
              <a:rPr lang="en-US" sz="2800" dirty="0" smtClean="0">
                <a:solidFill>
                  <a:srgbClr val="333399"/>
                </a:solidFill>
              </a:rPr>
              <a:t>Click Open a Picture and browse to your image</a:t>
            </a:r>
          </a:p>
          <a:p>
            <a:r>
              <a:rPr lang="en-US" sz="2800" dirty="0" smtClean="0">
                <a:solidFill>
                  <a:srgbClr val="333399"/>
                </a:solidFill>
              </a:rPr>
              <a:t>Select NONE for the Calibration Method</a:t>
            </a:r>
          </a:p>
          <a:p>
            <a:endParaRPr lang="en-US" sz="2800" dirty="0">
              <a:solidFill>
                <a:srgbClr val="333399"/>
              </a:solidFill>
            </a:endParaRPr>
          </a:p>
        </p:txBody>
      </p:sp>
      <p:pic>
        <p:nvPicPr>
          <p:cNvPr id="86019" name="Picture 3"/>
          <p:cNvPicPr>
            <a:picLocks noChangeAspect="1" noChangeArrowheads="1"/>
          </p:cNvPicPr>
          <p:nvPr/>
        </p:nvPicPr>
        <p:blipFill>
          <a:blip r:embed="rId4" cstate="print"/>
          <a:srcRect l="18750" t="25000" r="19531" b="21875"/>
          <a:stretch>
            <a:fillRect/>
          </a:stretch>
        </p:blipFill>
        <p:spPr bwMode="auto">
          <a:xfrm>
            <a:off x="5334000" y="4114800"/>
            <a:ext cx="3810000" cy="2459620"/>
          </a:xfrm>
          <a:prstGeom prst="rect">
            <a:avLst/>
          </a:prstGeom>
          <a:noFill/>
          <a:ln w="9525">
            <a:solidFill>
              <a:srgbClr val="FF0000"/>
            </a:solidFill>
            <a:miter lim="800000"/>
            <a:headEnd/>
            <a:tailEnd/>
          </a:ln>
        </p:spPr>
      </p:pic>
      <p:sp>
        <p:nvSpPr>
          <p:cNvPr id="12" name="Oval 11"/>
          <p:cNvSpPr/>
          <p:nvPr/>
        </p:nvSpPr>
        <p:spPr>
          <a:xfrm>
            <a:off x="2209800" y="6400800"/>
            <a:ext cx="1752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105400" y="6019800"/>
            <a:ext cx="1752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Analyzing your imagery</a:t>
            </a:r>
            <a:endParaRPr lang="en-US"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3951" y="838200"/>
            <a:ext cx="6970050" cy="954107"/>
          </a:xfrm>
          <a:prstGeom prst="rect">
            <a:avLst/>
          </a:prstGeom>
          <a:noFill/>
        </p:spPr>
        <p:txBody>
          <a:bodyPr wrap="square" rtlCol="0">
            <a:spAutoFit/>
          </a:bodyPr>
          <a:lstStyle/>
          <a:p>
            <a:r>
              <a:rPr lang="en-US" sz="2800" dirty="0" smtClean="0">
                <a:solidFill>
                  <a:srgbClr val="333399"/>
                </a:solidFill>
              </a:rPr>
              <a:t>Select the Rectangle Tool to isolate an area of vegetation in your image</a:t>
            </a:r>
            <a:endParaRPr lang="en-US" sz="2800" dirty="0">
              <a:solidFill>
                <a:srgbClr val="333399"/>
              </a:solidFill>
            </a:endParaRPr>
          </a:p>
        </p:txBody>
      </p:sp>
      <p:pic>
        <p:nvPicPr>
          <p:cNvPr id="87042" name="Picture 2"/>
          <p:cNvPicPr>
            <a:picLocks noChangeAspect="1" noChangeArrowheads="1"/>
          </p:cNvPicPr>
          <p:nvPr/>
        </p:nvPicPr>
        <p:blipFill>
          <a:blip r:embed="rId3" cstate="print"/>
          <a:srcRect b="10551"/>
          <a:stretch>
            <a:fillRect/>
          </a:stretch>
        </p:blipFill>
        <p:spPr bwMode="auto">
          <a:xfrm>
            <a:off x="2057400" y="1875234"/>
            <a:ext cx="7086600" cy="4754166"/>
          </a:xfrm>
          <a:prstGeom prst="rect">
            <a:avLst/>
          </a:prstGeom>
          <a:noFill/>
          <a:ln w="9525">
            <a:noFill/>
            <a:miter lim="800000"/>
            <a:headEnd/>
            <a:tailEnd/>
          </a:ln>
        </p:spPr>
      </p:pic>
      <p:sp>
        <p:nvSpPr>
          <p:cNvPr id="14" name="Oval 13"/>
          <p:cNvSpPr/>
          <p:nvPr/>
        </p:nvSpPr>
        <p:spPr>
          <a:xfrm>
            <a:off x="2057400" y="4038600"/>
            <a:ext cx="1752600" cy="457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rot="16200000" flipH="1">
            <a:off x="6477000" y="2819400"/>
            <a:ext cx="31242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What is a </a:t>
            </a:r>
            <a:r>
              <a:rPr lang="en-US" dirty="0" err="1" smtClean="0"/>
              <a:t>Picturepost</a:t>
            </a:r>
            <a:endParaRPr lang="en-US" dirty="0"/>
          </a:p>
        </p:txBody>
      </p:sp>
      <p:sp>
        <p:nvSpPr>
          <p:cNvPr id="21" name="TextBox 20"/>
          <p:cNvSpPr txBox="1"/>
          <p:nvPr/>
        </p:nvSpPr>
        <p:spPr>
          <a:xfrm>
            <a:off x="1066800" y="2017455"/>
            <a:ext cx="7391399" cy="3170099"/>
          </a:xfrm>
          <a:prstGeom prst="rect">
            <a:avLst/>
          </a:prstGeom>
          <a:noFill/>
        </p:spPr>
        <p:txBody>
          <a:bodyPr wrap="square" rtlCol="0">
            <a:spAutoFit/>
          </a:bodyPr>
          <a:lstStyle/>
          <a:p>
            <a:r>
              <a:rPr lang="en-US" sz="4000" dirty="0" smtClean="0"/>
              <a:t>A stable permanent platform </a:t>
            </a:r>
          </a:p>
          <a:p>
            <a:r>
              <a:rPr lang="en-US" sz="4000" dirty="0" smtClean="0"/>
              <a:t>in an ecological important location </a:t>
            </a:r>
          </a:p>
          <a:p>
            <a:r>
              <a:rPr lang="en-US" sz="4000" dirty="0" smtClean="0"/>
              <a:t>where you take </a:t>
            </a:r>
          </a:p>
          <a:p>
            <a:r>
              <a:rPr lang="en-US" sz="4000" dirty="0" smtClean="0"/>
              <a:t>photographs </a:t>
            </a:r>
          </a:p>
          <a:p>
            <a:r>
              <a:rPr lang="en-US" sz="4000" dirty="0" smtClean="0"/>
              <a:t>over time</a:t>
            </a:r>
            <a:endParaRPr lang="en-US" sz="4000" dirty="0"/>
          </a:p>
        </p:txBody>
      </p:sp>
      <p:pic>
        <p:nvPicPr>
          <p:cNvPr id="23" name="Picture 2"/>
          <p:cNvPicPr>
            <a:picLocks noGrp="1" noChangeAspect="1" noChangeArrowheads="1"/>
          </p:cNvPicPr>
          <p:nvPr>
            <p:ph idx="1"/>
          </p:nvPr>
        </p:nvPicPr>
        <p:blipFill>
          <a:blip r:embed="rId3" cstate="print"/>
          <a:srcRect/>
          <a:stretch>
            <a:fillRect/>
          </a:stretch>
        </p:blipFill>
        <p:spPr bwMode="auto">
          <a:xfrm>
            <a:off x="5029200" y="3505200"/>
            <a:ext cx="2104995" cy="3200400"/>
          </a:xfrm>
          <a:prstGeom prst="rect">
            <a:avLst/>
          </a:prstGeom>
          <a:noFill/>
          <a:ln w="9525">
            <a:noFill/>
            <a:miter lim="800000"/>
            <a:headEnd/>
            <a:tailEnd/>
          </a:ln>
        </p:spPr>
      </p:pic>
      <p:pic>
        <p:nvPicPr>
          <p:cNvPr id="69634" name="Picture 2"/>
          <p:cNvPicPr>
            <a:picLocks noChangeAspect="1" noChangeArrowheads="1"/>
          </p:cNvPicPr>
          <p:nvPr/>
        </p:nvPicPr>
        <p:blipFill>
          <a:blip r:embed="rId4" cstate="print"/>
          <a:srcRect t="27083" r="3125" b="61458"/>
          <a:stretch>
            <a:fillRect/>
          </a:stretch>
        </p:blipFill>
        <p:spPr bwMode="auto">
          <a:xfrm>
            <a:off x="-152400" y="990600"/>
            <a:ext cx="9296400" cy="990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Analyzing your imagery</a:t>
            </a:r>
            <a:endParaRPr lang="en-US"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3951" y="838200"/>
            <a:ext cx="6970050" cy="2246769"/>
          </a:xfrm>
          <a:prstGeom prst="rect">
            <a:avLst/>
          </a:prstGeom>
          <a:noFill/>
        </p:spPr>
        <p:txBody>
          <a:bodyPr wrap="square" rtlCol="0">
            <a:spAutoFit/>
          </a:bodyPr>
          <a:lstStyle/>
          <a:p>
            <a:r>
              <a:rPr lang="en-US" sz="2800" dirty="0" smtClean="0">
                <a:solidFill>
                  <a:srgbClr val="333399"/>
                </a:solidFill>
              </a:rPr>
              <a:t>Record your color intensities for the Red,  	Green and Blue Bands</a:t>
            </a:r>
          </a:p>
          <a:p>
            <a:r>
              <a:rPr lang="en-US" sz="2800" dirty="0" smtClean="0">
                <a:solidFill>
                  <a:srgbClr val="333399"/>
                </a:solidFill>
              </a:rPr>
              <a:t>Calculate your greenness Index as:</a:t>
            </a:r>
          </a:p>
          <a:p>
            <a:endParaRPr lang="en-US" sz="2800" dirty="0" smtClean="0">
              <a:solidFill>
                <a:srgbClr val="333399"/>
              </a:solidFill>
            </a:endParaRPr>
          </a:p>
          <a:p>
            <a:endParaRPr lang="en-US" sz="2800" dirty="0">
              <a:solidFill>
                <a:srgbClr val="333399"/>
              </a:solidFill>
            </a:endParaRPr>
          </a:p>
        </p:txBody>
      </p:sp>
      <p:pic>
        <p:nvPicPr>
          <p:cNvPr id="87042" name="Picture 2"/>
          <p:cNvPicPr>
            <a:picLocks noChangeAspect="1" noChangeArrowheads="1"/>
          </p:cNvPicPr>
          <p:nvPr/>
        </p:nvPicPr>
        <p:blipFill>
          <a:blip r:embed="rId3" cstate="print"/>
          <a:srcRect b="10551"/>
          <a:stretch>
            <a:fillRect/>
          </a:stretch>
        </p:blipFill>
        <p:spPr bwMode="auto">
          <a:xfrm>
            <a:off x="2057400" y="1875234"/>
            <a:ext cx="7086600" cy="4754166"/>
          </a:xfrm>
          <a:prstGeom prst="rect">
            <a:avLst/>
          </a:prstGeom>
          <a:noFill/>
          <a:ln w="9525">
            <a:noFill/>
            <a:miter lim="800000"/>
            <a:headEnd/>
            <a:tailEnd/>
          </a:ln>
        </p:spPr>
      </p:pic>
      <p:sp>
        <p:nvSpPr>
          <p:cNvPr id="14" name="Oval 13"/>
          <p:cNvSpPr/>
          <p:nvPr/>
        </p:nvSpPr>
        <p:spPr>
          <a:xfrm>
            <a:off x="2286000" y="5181600"/>
            <a:ext cx="1752600" cy="1371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a:endCxn id="14" idx="1"/>
          </p:cNvCxnSpPr>
          <p:nvPr/>
        </p:nvCxnSpPr>
        <p:spPr>
          <a:xfrm rot="16200000" flipH="1">
            <a:off x="332698" y="3172501"/>
            <a:ext cx="4010866" cy="409063"/>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Analyzing your imagery</a:t>
            </a:r>
            <a:endParaRPr lang="en-US"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3951" y="838200"/>
            <a:ext cx="6970050" cy="1384995"/>
          </a:xfrm>
          <a:prstGeom prst="rect">
            <a:avLst/>
          </a:prstGeom>
          <a:noFill/>
        </p:spPr>
        <p:txBody>
          <a:bodyPr wrap="square" rtlCol="0">
            <a:spAutoFit/>
          </a:bodyPr>
          <a:lstStyle/>
          <a:p>
            <a:r>
              <a:rPr lang="en-US" sz="2800" dirty="0" smtClean="0">
                <a:solidFill>
                  <a:srgbClr val="333399"/>
                </a:solidFill>
              </a:rPr>
              <a:t>Calculate your greenness Index as:</a:t>
            </a:r>
          </a:p>
          <a:p>
            <a:endParaRPr lang="en-US" sz="2800" dirty="0" smtClean="0">
              <a:solidFill>
                <a:srgbClr val="333399"/>
              </a:solidFill>
            </a:endParaRPr>
          </a:p>
          <a:p>
            <a:endParaRPr lang="en-US" sz="2800" dirty="0">
              <a:solidFill>
                <a:srgbClr val="333399"/>
              </a:solidFill>
            </a:endParaRPr>
          </a:p>
        </p:txBody>
      </p:sp>
      <p:pic>
        <p:nvPicPr>
          <p:cNvPr id="87042" name="Picture 2"/>
          <p:cNvPicPr>
            <a:picLocks noChangeAspect="1" noChangeArrowheads="1"/>
          </p:cNvPicPr>
          <p:nvPr/>
        </p:nvPicPr>
        <p:blipFill>
          <a:blip r:embed="rId4" cstate="print"/>
          <a:srcRect l="4687" t="68201" r="69892" b="10551"/>
          <a:stretch>
            <a:fillRect/>
          </a:stretch>
        </p:blipFill>
        <p:spPr bwMode="auto">
          <a:xfrm>
            <a:off x="1905000" y="3429000"/>
            <a:ext cx="4132728" cy="2590800"/>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l="24215" t="88525" r="21667"/>
          <a:stretch>
            <a:fillRect/>
          </a:stretch>
        </p:blipFill>
        <p:spPr bwMode="auto">
          <a:xfrm>
            <a:off x="2057400" y="1524000"/>
            <a:ext cx="6008914" cy="129540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6123132" y="4425831"/>
          <a:ext cx="2944668" cy="908169"/>
        </p:xfrm>
        <a:graphic>
          <a:graphicData uri="http://schemas.openxmlformats.org/presentationml/2006/ole">
            <p:oleObj spid="_x0000_s88067" name="Equation" r:id="rId6" imgW="1358640" imgH="419040" progId="Equation.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Analyzing your imagery</a:t>
            </a:r>
            <a:endParaRPr lang="en-US" dirty="0"/>
          </a:p>
        </p:txBody>
      </p:sp>
      <p:sp>
        <p:nvSpPr>
          <p:cNvPr id="6" name="Rectangle 5"/>
          <p:cNvSpPr/>
          <p:nvPr/>
        </p:nvSpPr>
        <p:spPr>
          <a:xfrm>
            <a:off x="152400" y="1219200"/>
            <a:ext cx="15240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Quantify Canopy Characteristics</a:t>
            </a:r>
            <a:endParaRPr lang="en-US" sz="1600" dirty="0"/>
          </a:p>
        </p:txBody>
      </p:sp>
      <p:sp>
        <p:nvSpPr>
          <p:cNvPr id="7" name="Oval 6"/>
          <p:cNvSpPr/>
          <p:nvPr/>
        </p:nvSpPr>
        <p:spPr>
          <a:xfrm>
            <a:off x="117764" y="3048000"/>
            <a:ext cx="1558636" cy="1600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dirty="0" smtClean="0"/>
              <a:t>Analyzing Digital Images Software</a:t>
            </a:r>
            <a:endParaRPr lang="en-US" sz="1600" dirty="0"/>
          </a:p>
        </p:txBody>
      </p:sp>
      <p:cxnSp>
        <p:nvCxnSpPr>
          <p:cNvPr id="8" name="Straight Arrow Connector 7"/>
          <p:cNvCxnSpPr>
            <a:stCxn id="6" idx="2"/>
            <a:endCxn id="7" idx="0"/>
          </p:cNvCxnSpPr>
          <p:nvPr/>
        </p:nvCxnSpPr>
        <p:spPr>
          <a:xfrm rot="5400000">
            <a:off x="562841" y="2696441"/>
            <a:ext cx="685800" cy="17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73951" y="838200"/>
            <a:ext cx="6970050" cy="1815882"/>
          </a:xfrm>
          <a:prstGeom prst="rect">
            <a:avLst/>
          </a:prstGeom>
          <a:noFill/>
        </p:spPr>
        <p:txBody>
          <a:bodyPr wrap="square" rtlCol="0">
            <a:spAutoFit/>
          </a:bodyPr>
          <a:lstStyle/>
          <a:p>
            <a:r>
              <a:rPr lang="en-US" sz="2800" dirty="0" smtClean="0">
                <a:solidFill>
                  <a:srgbClr val="333399"/>
                </a:solidFill>
              </a:rPr>
              <a:t>Investigate how grass compares to trees or how shadow compared to sunlit areas</a:t>
            </a:r>
          </a:p>
          <a:p>
            <a:endParaRPr lang="en-US" sz="2800" dirty="0" smtClean="0">
              <a:solidFill>
                <a:srgbClr val="333399"/>
              </a:solidFill>
            </a:endParaRPr>
          </a:p>
          <a:p>
            <a:endParaRPr lang="en-US" sz="2800" dirty="0">
              <a:solidFill>
                <a:srgbClr val="333399"/>
              </a:solidFill>
            </a:endParaRPr>
          </a:p>
        </p:txBody>
      </p:sp>
      <p:graphicFrame>
        <p:nvGraphicFramePr>
          <p:cNvPr id="12" name="Object 11"/>
          <p:cNvGraphicFramePr>
            <a:graphicFrameLocks/>
          </p:cNvGraphicFramePr>
          <p:nvPr/>
        </p:nvGraphicFramePr>
        <p:xfrm>
          <a:off x="1524000" y="1397000"/>
          <a:ext cx="6096000" cy="4064000"/>
        </p:xfrm>
        <a:graphic>
          <a:graphicData uri="http://schemas.openxmlformats.org/presentationml/2006/ole">
            <p:oleObj spid="_x0000_s89090" name="Equation" r:id="rId4" imgW="0" imgH="0" progId="Equation.3">
              <p:embed/>
            </p:oleObj>
          </a:graphicData>
        </a:graphic>
      </p:graphicFrame>
      <p:graphicFrame>
        <p:nvGraphicFramePr>
          <p:cNvPr id="13" name="Object 12"/>
          <p:cNvGraphicFramePr>
            <a:graphicFrameLocks noChangeAspect="1"/>
          </p:cNvGraphicFramePr>
          <p:nvPr/>
        </p:nvGraphicFramePr>
        <p:xfrm>
          <a:off x="5867400" y="2362200"/>
          <a:ext cx="2862262" cy="908050"/>
        </p:xfrm>
        <a:graphic>
          <a:graphicData uri="http://schemas.openxmlformats.org/presentationml/2006/ole">
            <p:oleObj spid="_x0000_s89091" name="Equation" r:id="rId5" imgW="1320480" imgH="419040" progId="Equation.3">
              <p:embed/>
            </p:oleObj>
          </a:graphicData>
        </a:graphic>
      </p:graphicFrame>
      <p:pic>
        <p:nvPicPr>
          <p:cNvPr id="88068" name="Picture 4"/>
          <p:cNvPicPr>
            <a:picLocks noChangeAspect="1" noChangeArrowheads="1"/>
          </p:cNvPicPr>
          <p:nvPr/>
        </p:nvPicPr>
        <p:blipFill>
          <a:blip r:embed="rId6" cstate="print"/>
          <a:srcRect l="5469" t="15625" b="17708"/>
          <a:stretch>
            <a:fillRect/>
          </a:stretch>
        </p:blipFill>
        <p:spPr bwMode="auto">
          <a:xfrm>
            <a:off x="2057400" y="1981200"/>
            <a:ext cx="3657600" cy="1934599"/>
          </a:xfrm>
          <a:prstGeom prst="rect">
            <a:avLst/>
          </a:prstGeom>
          <a:noFill/>
          <a:ln w="9525">
            <a:noFill/>
            <a:miter lim="800000"/>
            <a:headEnd/>
            <a:tailEnd/>
          </a:ln>
        </p:spPr>
      </p:pic>
      <p:pic>
        <p:nvPicPr>
          <p:cNvPr id="89092" name="Picture 4"/>
          <p:cNvPicPr>
            <a:picLocks noChangeAspect="1" noChangeArrowheads="1"/>
          </p:cNvPicPr>
          <p:nvPr/>
        </p:nvPicPr>
        <p:blipFill>
          <a:blip r:embed="rId7" cstate="print"/>
          <a:srcRect l="4688" t="7292" r="3125" b="17708"/>
          <a:stretch>
            <a:fillRect/>
          </a:stretch>
        </p:blipFill>
        <p:spPr bwMode="auto">
          <a:xfrm>
            <a:off x="2057400" y="4245245"/>
            <a:ext cx="3657600" cy="2231756"/>
          </a:xfrm>
          <a:prstGeom prst="rect">
            <a:avLst/>
          </a:prstGeom>
          <a:noFill/>
          <a:ln w="9525">
            <a:noFill/>
            <a:miter lim="800000"/>
            <a:headEnd/>
            <a:tailEnd/>
          </a:ln>
        </p:spPr>
      </p:pic>
      <p:graphicFrame>
        <p:nvGraphicFramePr>
          <p:cNvPr id="89093" name="Object 5"/>
          <p:cNvGraphicFramePr>
            <a:graphicFrameLocks noChangeAspect="1"/>
          </p:cNvGraphicFramePr>
          <p:nvPr/>
        </p:nvGraphicFramePr>
        <p:xfrm>
          <a:off x="5943600" y="4800600"/>
          <a:ext cx="2973388" cy="908050"/>
        </p:xfrm>
        <a:graphic>
          <a:graphicData uri="http://schemas.openxmlformats.org/presentationml/2006/ole">
            <p:oleObj spid="_x0000_s89093" name="Equation" r:id="rId8" imgW="1371600" imgH="419040" progId="Equation.3">
              <p:embed/>
            </p:oleObj>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A wealth of information </a:t>
            </a:r>
            <a:endParaRPr lang="en-US" dirty="0"/>
          </a:p>
        </p:txBody>
      </p:sp>
      <p:sp>
        <p:nvSpPr>
          <p:cNvPr id="3" name="TextBox 2"/>
          <p:cNvSpPr txBox="1"/>
          <p:nvPr/>
        </p:nvSpPr>
        <p:spPr>
          <a:xfrm>
            <a:off x="2133600" y="1981200"/>
            <a:ext cx="4943597" cy="769441"/>
          </a:xfrm>
          <a:prstGeom prst="rect">
            <a:avLst/>
          </a:prstGeom>
          <a:noFill/>
        </p:spPr>
        <p:txBody>
          <a:bodyPr wrap="none" rtlCol="0">
            <a:spAutoFit/>
          </a:bodyPr>
          <a:lstStyle/>
          <a:p>
            <a:r>
              <a:rPr lang="en-US" sz="4400" dirty="0" smtClean="0">
                <a:hlinkClick r:id="rId3"/>
              </a:rPr>
              <a:t>Pulling it all together</a:t>
            </a:r>
            <a:endParaRPr lang="en-US" sz="4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you can do with </a:t>
            </a:r>
            <a:r>
              <a:rPr lang="en-US" dirty="0" err="1" smtClean="0"/>
              <a:t>Picturepost</a:t>
            </a:r>
            <a:endParaRPr lang="en-US" dirty="0"/>
          </a:p>
        </p:txBody>
      </p:sp>
      <p:sp>
        <p:nvSpPr>
          <p:cNvPr id="7" name="TextBox 6"/>
          <p:cNvSpPr txBox="1"/>
          <p:nvPr/>
        </p:nvSpPr>
        <p:spPr>
          <a:xfrm>
            <a:off x="914400" y="1676400"/>
            <a:ext cx="6858000" cy="4401205"/>
          </a:xfrm>
          <a:prstGeom prst="rect">
            <a:avLst/>
          </a:prstGeom>
          <a:noFill/>
        </p:spPr>
        <p:txBody>
          <a:bodyPr wrap="square" rtlCol="0">
            <a:spAutoFit/>
          </a:bodyPr>
          <a:lstStyle/>
          <a:p>
            <a:pPr>
              <a:spcBef>
                <a:spcPts val="1200"/>
              </a:spcBef>
              <a:spcAft>
                <a:spcPts val="1200"/>
              </a:spcAft>
              <a:buFont typeface="Arial" pitchFamily="34" charset="0"/>
              <a:buChar char="•"/>
            </a:pPr>
            <a:r>
              <a:rPr lang="en-US" sz="4000" dirty="0" smtClean="0"/>
              <a:t>Contribute photographs to the scientific network</a:t>
            </a:r>
          </a:p>
          <a:p>
            <a:pPr>
              <a:spcBef>
                <a:spcPts val="1200"/>
              </a:spcBef>
              <a:spcAft>
                <a:spcPts val="1200"/>
              </a:spcAft>
              <a:buFont typeface="Arial" pitchFamily="34" charset="0"/>
              <a:buChar char="•"/>
            </a:pPr>
            <a:r>
              <a:rPr lang="en-US" sz="4000" dirty="0" smtClean="0"/>
              <a:t>Track changes in                                         your site over time</a:t>
            </a:r>
          </a:p>
          <a:p>
            <a:pPr>
              <a:spcBef>
                <a:spcPts val="1200"/>
              </a:spcBef>
              <a:spcAft>
                <a:spcPts val="1200"/>
              </a:spcAft>
              <a:buFont typeface="Arial" pitchFamily="34" charset="0"/>
              <a:buChar char="•"/>
            </a:pPr>
            <a:r>
              <a:rPr lang="en-US" sz="4000" dirty="0" smtClean="0"/>
              <a:t>Link your findings to satellite imagery of your area</a:t>
            </a:r>
            <a:endParaRPr lang="en-US" sz="4000" dirty="0"/>
          </a:p>
        </p:txBody>
      </p:sp>
      <p:pic>
        <p:nvPicPr>
          <p:cNvPr id="71681" name="Picture 1"/>
          <p:cNvPicPr>
            <a:picLocks noChangeAspect="1" noChangeArrowheads="1"/>
          </p:cNvPicPr>
          <p:nvPr/>
        </p:nvPicPr>
        <p:blipFill>
          <a:blip r:embed="rId3" cstate="print"/>
          <a:srcRect l="50000" t="45833" r="10156" b="11458"/>
          <a:stretch>
            <a:fillRect/>
          </a:stretch>
        </p:blipFill>
        <p:spPr bwMode="auto">
          <a:xfrm>
            <a:off x="5486400" y="2411505"/>
            <a:ext cx="2971800" cy="238909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62000" y="481012"/>
            <a:ext cx="7772400" cy="585788"/>
          </a:xfrm>
        </p:spPr>
        <p:txBody>
          <a:bodyPr>
            <a:noAutofit/>
          </a:bodyPr>
          <a:lstStyle/>
          <a:p>
            <a:r>
              <a:rPr lang="en-US" b="1" dirty="0" smtClean="0">
                <a:solidFill>
                  <a:srgbClr val="002060"/>
                </a:solidFill>
              </a:rPr>
              <a:t>What you need</a:t>
            </a:r>
            <a:endParaRPr lang="en-US" b="1" dirty="0">
              <a:solidFill>
                <a:srgbClr val="002060"/>
              </a:solidFill>
            </a:endParaRPr>
          </a:p>
        </p:txBody>
      </p:sp>
      <p:sp>
        <p:nvSpPr>
          <p:cNvPr id="109571" name="Text Box 3"/>
          <p:cNvSpPr txBox="1">
            <a:spLocks noChangeArrowheads="1"/>
          </p:cNvSpPr>
          <p:nvPr/>
        </p:nvSpPr>
        <p:spPr bwMode="auto">
          <a:xfrm>
            <a:off x="1066800" y="2895600"/>
            <a:ext cx="7312025" cy="3970318"/>
          </a:xfrm>
          <a:prstGeom prst="rect">
            <a:avLst/>
          </a:prstGeom>
          <a:noFill/>
          <a:ln w="9525">
            <a:noFill/>
            <a:miter lim="800000"/>
            <a:headEnd/>
            <a:tailEnd/>
          </a:ln>
          <a:effectLst/>
        </p:spPr>
        <p:txBody>
          <a:bodyPr wrap="square">
            <a:spAutoFit/>
          </a:bodyPr>
          <a:lstStyle/>
          <a:p>
            <a:pPr marL="342900" indent="-342900">
              <a:buFontTx/>
              <a:buChar char="•"/>
            </a:pPr>
            <a:r>
              <a:rPr lang="en-US" sz="2800" dirty="0" smtClean="0">
                <a:latin typeface="Arial" pitchFamily="34" charset="0"/>
              </a:rPr>
              <a:t>A permanent plot to visit</a:t>
            </a:r>
            <a:endParaRPr lang="en-US" sz="2800" dirty="0">
              <a:latin typeface="Arial" pitchFamily="34" charset="0"/>
            </a:endParaRPr>
          </a:p>
          <a:p>
            <a:pPr marL="342900" indent="-342900">
              <a:buFontTx/>
              <a:buChar char="•"/>
            </a:pPr>
            <a:r>
              <a:rPr lang="en-US" sz="2800" dirty="0" smtClean="0">
                <a:latin typeface="Arial" pitchFamily="34" charset="0"/>
              </a:rPr>
              <a:t>Digital Camera</a:t>
            </a:r>
            <a:endParaRPr lang="en-US" sz="2800" dirty="0">
              <a:latin typeface="Arial" pitchFamily="34" charset="0"/>
            </a:endParaRPr>
          </a:p>
          <a:p>
            <a:pPr marL="342900" indent="-342900">
              <a:buFontTx/>
              <a:buChar char="•"/>
            </a:pPr>
            <a:r>
              <a:rPr lang="en-US" sz="2800" dirty="0" smtClean="0">
                <a:latin typeface="Arial" pitchFamily="34" charset="0"/>
              </a:rPr>
              <a:t>Camera Mounting Block and post</a:t>
            </a:r>
            <a:endParaRPr lang="en-US" sz="2800" dirty="0">
              <a:latin typeface="Arial" pitchFamily="34" charset="0"/>
            </a:endParaRPr>
          </a:p>
          <a:p>
            <a:pPr marL="342900" indent="-342900">
              <a:buFontTx/>
              <a:buChar char="•"/>
            </a:pPr>
            <a:r>
              <a:rPr lang="en-US" sz="2800" dirty="0">
                <a:latin typeface="Arial" pitchFamily="34" charset="0"/>
              </a:rPr>
              <a:t>Compass</a:t>
            </a:r>
          </a:p>
          <a:p>
            <a:pPr marL="342900" indent="-342900">
              <a:buFontTx/>
              <a:buChar char="•"/>
            </a:pPr>
            <a:r>
              <a:rPr lang="en-US" sz="2800" dirty="0" smtClean="0">
                <a:latin typeface="Arial" pitchFamily="34" charset="0"/>
              </a:rPr>
              <a:t>Computer (for image upload)</a:t>
            </a:r>
          </a:p>
          <a:p>
            <a:pPr marL="342900" indent="-342900">
              <a:buFontTx/>
              <a:buChar char="•"/>
            </a:pPr>
            <a:r>
              <a:rPr lang="en-US" sz="2800" dirty="0" smtClean="0">
                <a:latin typeface="Arial" pitchFamily="34" charset="0"/>
              </a:rPr>
              <a:t>Downloaded freeware</a:t>
            </a:r>
          </a:p>
          <a:p>
            <a:pPr marL="342900" indent="-342900">
              <a:buFontTx/>
              <a:buChar char="•"/>
            </a:pPr>
            <a:r>
              <a:rPr lang="en-US" sz="2800" dirty="0" smtClean="0">
                <a:latin typeface="Arial" pitchFamily="34" charset="0"/>
              </a:rPr>
              <a:t>A group committed to taking                                regular photos of their site</a:t>
            </a:r>
            <a:endParaRPr lang="en-US" sz="2800" dirty="0">
              <a:latin typeface="Arial" pitchFamily="34" charset="0"/>
            </a:endParaRPr>
          </a:p>
          <a:p>
            <a:pPr marL="342900" indent="-342900">
              <a:buFontTx/>
              <a:buChar char="•"/>
            </a:pPr>
            <a:endParaRPr lang="en-US" sz="2800" dirty="0">
              <a:latin typeface="Arial" pitchFamily="34" charset="0"/>
            </a:endParaRPr>
          </a:p>
        </p:txBody>
      </p:sp>
      <p:pic>
        <p:nvPicPr>
          <p:cNvPr id="62466" name="Picture 2"/>
          <p:cNvPicPr>
            <a:picLocks noChangeAspect="1" noChangeArrowheads="1"/>
          </p:cNvPicPr>
          <p:nvPr/>
        </p:nvPicPr>
        <p:blipFill>
          <a:blip r:embed="rId3" cstate="print"/>
          <a:srcRect/>
          <a:stretch>
            <a:fillRect/>
          </a:stretch>
        </p:blipFill>
        <p:spPr bwMode="auto">
          <a:xfrm>
            <a:off x="6324600" y="4495799"/>
            <a:ext cx="2438400" cy="2065469"/>
          </a:xfrm>
          <a:prstGeom prst="rect">
            <a:avLst/>
          </a:prstGeom>
          <a:noFill/>
          <a:ln w="9525">
            <a:noFill/>
            <a:miter lim="800000"/>
            <a:headEnd/>
            <a:tailEnd/>
          </a:ln>
        </p:spPr>
      </p:pic>
      <p:pic>
        <p:nvPicPr>
          <p:cNvPr id="62467" name="Picture 3"/>
          <p:cNvPicPr>
            <a:picLocks noChangeAspect="1" noChangeArrowheads="1"/>
          </p:cNvPicPr>
          <p:nvPr/>
        </p:nvPicPr>
        <p:blipFill>
          <a:blip r:embed="rId4" cstate="print"/>
          <a:srcRect/>
          <a:stretch>
            <a:fillRect/>
          </a:stretch>
        </p:blipFill>
        <p:spPr bwMode="auto">
          <a:xfrm>
            <a:off x="1710204" y="1371600"/>
            <a:ext cx="1337796" cy="1104900"/>
          </a:xfrm>
          <a:prstGeom prst="rect">
            <a:avLst/>
          </a:prstGeom>
          <a:noFill/>
          <a:ln w="9525">
            <a:noFill/>
            <a:miter lim="800000"/>
            <a:headEnd/>
            <a:tailEnd/>
          </a:ln>
        </p:spPr>
      </p:pic>
      <p:pic>
        <p:nvPicPr>
          <p:cNvPr id="62468" name="Picture 4"/>
          <p:cNvPicPr>
            <a:picLocks noChangeAspect="1" noChangeArrowheads="1"/>
          </p:cNvPicPr>
          <p:nvPr/>
        </p:nvPicPr>
        <p:blipFill>
          <a:blip r:embed="rId5" cstate="print"/>
          <a:srcRect/>
          <a:stretch>
            <a:fillRect/>
          </a:stretch>
        </p:blipFill>
        <p:spPr bwMode="auto">
          <a:xfrm>
            <a:off x="6324600" y="1371600"/>
            <a:ext cx="1286745" cy="1155497"/>
          </a:xfrm>
          <a:prstGeom prst="rect">
            <a:avLst/>
          </a:prstGeom>
          <a:noFill/>
          <a:ln w="9525">
            <a:noFill/>
            <a:miter lim="800000"/>
            <a:headEnd/>
            <a:tailEnd/>
          </a:ln>
        </p:spPr>
      </p:pic>
      <p:pic>
        <p:nvPicPr>
          <p:cNvPr id="62469" name="Picture 5"/>
          <p:cNvPicPr>
            <a:picLocks noChangeAspect="1" noChangeArrowheads="1"/>
          </p:cNvPicPr>
          <p:nvPr/>
        </p:nvPicPr>
        <p:blipFill>
          <a:blip r:embed="rId6" cstate="print"/>
          <a:srcRect/>
          <a:stretch>
            <a:fillRect/>
          </a:stretch>
        </p:blipFill>
        <p:spPr bwMode="auto">
          <a:xfrm>
            <a:off x="3473348" y="1143000"/>
            <a:ext cx="2470252"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Picture Post Process</a:t>
            </a:r>
            <a:endParaRPr lang="en-US" dirty="0"/>
          </a:p>
        </p:txBody>
      </p:sp>
      <p:sp>
        <p:nvSpPr>
          <p:cNvPr id="5" name="Rectangle 4"/>
          <p:cNvSpPr/>
          <p:nvPr/>
        </p:nvSpPr>
        <p:spPr>
          <a:xfrm>
            <a:off x="304800" y="16764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Select a Location</a:t>
            </a:r>
            <a:endParaRPr lang="en-US" dirty="0"/>
          </a:p>
        </p:txBody>
      </p:sp>
      <p:sp>
        <p:nvSpPr>
          <p:cNvPr id="6" name="Rectangle 5"/>
          <p:cNvSpPr/>
          <p:nvPr/>
        </p:nvSpPr>
        <p:spPr>
          <a:xfrm>
            <a:off x="2209800" y="16764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Install a permanent </a:t>
            </a:r>
            <a:r>
              <a:rPr lang="en-US" dirty="0" err="1" smtClean="0"/>
              <a:t>PicturePost</a:t>
            </a:r>
            <a:endParaRPr lang="en-US" dirty="0"/>
          </a:p>
        </p:txBody>
      </p:sp>
      <p:sp>
        <p:nvSpPr>
          <p:cNvPr id="7" name="Rectangle 6"/>
          <p:cNvSpPr/>
          <p:nvPr/>
        </p:nvSpPr>
        <p:spPr>
          <a:xfrm>
            <a:off x="4267200" y="16764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 pictures once a week</a:t>
            </a:r>
            <a:endParaRPr lang="en-US" dirty="0"/>
          </a:p>
        </p:txBody>
      </p:sp>
      <p:sp>
        <p:nvSpPr>
          <p:cNvPr id="8" name="Rectangle 7"/>
          <p:cNvSpPr/>
          <p:nvPr/>
        </p:nvSpPr>
        <p:spPr>
          <a:xfrm>
            <a:off x="2590800" y="3352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Upload pictures to the DEW website</a:t>
            </a:r>
            <a:endParaRPr lang="en-US" dirty="0"/>
          </a:p>
        </p:txBody>
      </p:sp>
      <p:sp>
        <p:nvSpPr>
          <p:cNvPr id="9" name="Rectangle 8"/>
          <p:cNvSpPr/>
          <p:nvPr/>
        </p:nvSpPr>
        <p:spPr>
          <a:xfrm>
            <a:off x="5638800" y="3352800"/>
            <a:ext cx="17526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Analyze Characteristics of your pictures</a:t>
            </a:r>
            <a:endParaRPr lang="en-US" dirty="0"/>
          </a:p>
        </p:txBody>
      </p:sp>
      <p:sp>
        <p:nvSpPr>
          <p:cNvPr id="10" name="Rectangle 9"/>
          <p:cNvSpPr/>
          <p:nvPr/>
        </p:nvSpPr>
        <p:spPr>
          <a:xfrm>
            <a:off x="4191000" y="53340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Track changes over seasons</a:t>
            </a:r>
            <a:endParaRPr lang="en-US" dirty="0"/>
          </a:p>
        </p:txBody>
      </p:sp>
      <p:sp>
        <p:nvSpPr>
          <p:cNvPr id="11" name="Rectangle 10"/>
          <p:cNvSpPr/>
          <p:nvPr/>
        </p:nvSpPr>
        <p:spPr>
          <a:xfrm>
            <a:off x="5791200" y="53340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Track changes over years</a:t>
            </a:r>
            <a:endParaRPr lang="en-US" dirty="0"/>
          </a:p>
        </p:txBody>
      </p:sp>
      <p:sp>
        <p:nvSpPr>
          <p:cNvPr id="12" name="Rectangle 11"/>
          <p:cNvSpPr/>
          <p:nvPr/>
        </p:nvSpPr>
        <p:spPr>
          <a:xfrm>
            <a:off x="7391400" y="53340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ID and track key </a:t>
            </a:r>
            <a:r>
              <a:rPr lang="en-US" dirty="0" err="1" smtClean="0"/>
              <a:t>phenology</a:t>
            </a:r>
            <a:r>
              <a:rPr lang="en-US" dirty="0" smtClean="0"/>
              <a:t> stages</a:t>
            </a:r>
            <a:endParaRPr lang="en-US" dirty="0"/>
          </a:p>
        </p:txBody>
      </p:sp>
      <p:sp>
        <p:nvSpPr>
          <p:cNvPr id="13" name="Rectangle 12"/>
          <p:cNvSpPr/>
          <p:nvPr/>
        </p:nvSpPr>
        <p:spPr>
          <a:xfrm>
            <a:off x="2590800" y="53340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Contribute to the scientific Network</a:t>
            </a:r>
            <a:endParaRPr lang="en-US" dirty="0"/>
          </a:p>
        </p:txBody>
      </p:sp>
      <p:cxnSp>
        <p:nvCxnSpPr>
          <p:cNvPr id="16" name="Straight Arrow Connector 15"/>
          <p:cNvCxnSpPr>
            <a:stCxn id="5" idx="3"/>
            <a:endCxn id="6" idx="1"/>
          </p:cNvCxnSpPr>
          <p:nvPr/>
        </p:nvCxnSpPr>
        <p:spPr>
          <a:xfrm>
            <a:off x="1752600" y="22479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3"/>
            <a:endCxn id="7" idx="1"/>
          </p:cNvCxnSpPr>
          <p:nvPr/>
        </p:nvCxnSpPr>
        <p:spPr>
          <a:xfrm>
            <a:off x="3657600" y="22479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7" idx="2"/>
            <a:endCxn id="8" idx="0"/>
          </p:cNvCxnSpPr>
          <p:nvPr/>
        </p:nvCxnSpPr>
        <p:spPr>
          <a:xfrm rot="5400000">
            <a:off x="3886200" y="2247900"/>
            <a:ext cx="5334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9" idx="0"/>
          </p:cNvCxnSpPr>
          <p:nvPr/>
        </p:nvCxnSpPr>
        <p:spPr>
          <a:xfrm rot="16200000" flipH="1">
            <a:off x="5486400" y="2324100"/>
            <a:ext cx="533400" cy="1524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2"/>
            <a:endCxn id="13" idx="0"/>
          </p:cNvCxnSpPr>
          <p:nvPr/>
        </p:nvCxnSpPr>
        <p:spPr>
          <a:xfrm rot="5400000">
            <a:off x="2895600" y="49149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9" idx="2"/>
            <a:endCxn id="10" idx="0"/>
          </p:cNvCxnSpPr>
          <p:nvPr/>
        </p:nvCxnSpPr>
        <p:spPr>
          <a:xfrm rot="5400000">
            <a:off x="5295900" y="4114800"/>
            <a:ext cx="8382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9" idx="2"/>
            <a:endCxn id="11" idx="0"/>
          </p:cNvCxnSpPr>
          <p:nvPr/>
        </p:nvCxnSpPr>
        <p:spPr>
          <a:xfrm rot="5400000">
            <a:off x="6096000" y="4914900"/>
            <a:ext cx="838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2"/>
            <a:endCxn id="12" idx="0"/>
          </p:cNvCxnSpPr>
          <p:nvPr/>
        </p:nvCxnSpPr>
        <p:spPr>
          <a:xfrm rot="16200000" flipH="1">
            <a:off x="6896100" y="4114800"/>
            <a:ext cx="838200" cy="1600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Picture Post Process</a:t>
            </a:r>
            <a:endParaRPr lang="en-US" dirty="0"/>
          </a:p>
        </p:txBody>
      </p:sp>
      <p:sp>
        <p:nvSpPr>
          <p:cNvPr id="5" name="Rectangle 4"/>
          <p:cNvSpPr/>
          <p:nvPr/>
        </p:nvSpPr>
        <p:spPr>
          <a:xfrm>
            <a:off x="304800" y="16764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Select a Location</a:t>
            </a:r>
            <a:endParaRPr lang="en-US" dirty="0"/>
          </a:p>
        </p:txBody>
      </p:sp>
      <p:sp>
        <p:nvSpPr>
          <p:cNvPr id="21" name="TextBox 20"/>
          <p:cNvSpPr txBox="1"/>
          <p:nvPr/>
        </p:nvSpPr>
        <p:spPr>
          <a:xfrm>
            <a:off x="685800" y="3690134"/>
            <a:ext cx="7315200" cy="2939266"/>
          </a:xfrm>
          <a:prstGeom prst="rect">
            <a:avLst/>
          </a:prstGeom>
          <a:noFill/>
        </p:spPr>
        <p:txBody>
          <a:bodyPr wrap="square" rtlCol="0">
            <a:spAutoFit/>
          </a:bodyPr>
          <a:lstStyle/>
          <a:p>
            <a:pPr>
              <a:spcBef>
                <a:spcPts val="600"/>
              </a:spcBef>
              <a:spcAft>
                <a:spcPts val="600"/>
              </a:spcAft>
              <a:buFont typeface="Arial" pitchFamily="34" charset="0"/>
              <a:buChar char="•"/>
            </a:pPr>
            <a:r>
              <a:rPr lang="en-US" sz="3200" dirty="0" smtClean="0"/>
              <a:t>Choose an easily accessible location </a:t>
            </a:r>
          </a:p>
          <a:p>
            <a:pPr>
              <a:spcBef>
                <a:spcPts val="600"/>
              </a:spcBef>
              <a:spcAft>
                <a:spcPts val="600"/>
              </a:spcAft>
              <a:buFont typeface="Arial" pitchFamily="34" charset="0"/>
              <a:buChar char="•"/>
            </a:pPr>
            <a:r>
              <a:rPr lang="en-US" sz="3200" dirty="0" smtClean="0"/>
              <a:t>Include vegetation in each canopy level</a:t>
            </a:r>
          </a:p>
          <a:p>
            <a:pPr>
              <a:spcBef>
                <a:spcPts val="600"/>
              </a:spcBef>
              <a:spcAft>
                <a:spcPts val="600"/>
              </a:spcAft>
              <a:buFont typeface="Arial" pitchFamily="34" charset="0"/>
              <a:buChar char="•"/>
            </a:pPr>
            <a:r>
              <a:rPr lang="en-US" sz="3200" dirty="0" smtClean="0"/>
              <a:t>Include a landmark feature for reference</a:t>
            </a:r>
          </a:p>
          <a:p>
            <a:pPr>
              <a:buFont typeface="Arial" pitchFamily="34" charset="0"/>
              <a:buChar char="•"/>
            </a:pPr>
            <a:endParaRPr lang="en-US" sz="3200" dirty="0" smtClean="0"/>
          </a:p>
          <a:p>
            <a:pPr>
              <a:buFont typeface="Arial" pitchFamily="34" charset="0"/>
              <a:buChar char="•"/>
            </a:pPr>
            <a:endParaRPr lang="en-US" sz="3200" dirty="0"/>
          </a:p>
        </p:txBody>
      </p:sp>
      <p:pic>
        <p:nvPicPr>
          <p:cNvPr id="6145" name="Picture 1"/>
          <p:cNvPicPr>
            <a:picLocks noChangeAspect="1" noChangeArrowheads="1"/>
          </p:cNvPicPr>
          <p:nvPr/>
        </p:nvPicPr>
        <p:blipFill>
          <a:blip r:embed="rId3" cstate="print"/>
          <a:srcRect/>
          <a:stretch>
            <a:fillRect/>
          </a:stretch>
        </p:blipFill>
        <p:spPr bwMode="auto">
          <a:xfrm>
            <a:off x="4876800" y="5553075"/>
            <a:ext cx="3981450" cy="1152525"/>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a:stretch>
            <a:fillRect/>
          </a:stretch>
        </p:blipFill>
        <p:spPr bwMode="auto">
          <a:xfrm>
            <a:off x="2362200" y="1295400"/>
            <a:ext cx="4876800" cy="2255520"/>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457200" y="5610225"/>
            <a:ext cx="4162425" cy="109537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4267200" y="1752600"/>
            <a:ext cx="2976856" cy="4525963"/>
          </a:xfrm>
          <a:prstGeom prst="rect">
            <a:avLst/>
          </a:prstGeom>
          <a:noFill/>
          <a:ln w="9525">
            <a:noFill/>
            <a:miter lim="800000"/>
            <a:headEnd/>
            <a:tailEnd/>
          </a:ln>
        </p:spPr>
      </p:pic>
      <p:sp>
        <p:nvSpPr>
          <p:cNvPr id="6" name="Rectangle 5"/>
          <p:cNvSpPr/>
          <p:nvPr/>
        </p:nvSpPr>
        <p:spPr>
          <a:xfrm>
            <a:off x="533400" y="16002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Install a permanent </a:t>
            </a:r>
            <a:r>
              <a:rPr lang="en-US" dirty="0" err="1" smtClean="0"/>
              <a:t>PicturePost</a:t>
            </a:r>
            <a:endParaRPr lang="en-US" dirty="0"/>
          </a:p>
        </p:txBody>
      </p:sp>
      <p:sp>
        <p:nvSpPr>
          <p:cNvPr id="7" name="Title 1"/>
          <p:cNvSpPr>
            <a:spLocks noGrp="1"/>
          </p:cNvSpPr>
          <p:nvPr>
            <p:ph type="title"/>
          </p:nvPr>
        </p:nvSpPr>
        <p:spPr/>
        <p:txBody>
          <a:bodyPr/>
          <a:lstStyle/>
          <a:p>
            <a:r>
              <a:rPr lang="en-US" dirty="0" smtClean="0"/>
              <a:t>The Picture Post Process</a:t>
            </a:r>
            <a:endParaRPr lang="en-US" dirty="0"/>
          </a:p>
        </p:txBody>
      </p:sp>
      <p:pic>
        <p:nvPicPr>
          <p:cNvPr id="8" name="Picture 3"/>
          <p:cNvPicPr>
            <a:picLocks noChangeAspect="1" noChangeArrowheads="1"/>
          </p:cNvPicPr>
          <p:nvPr/>
        </p:nvPicPr>
        <p:blipFill>
          <a:blip r:embed="rId4" cstate="print"/>
          <a:srcRect/>
          <a:stretch>
            <a:fillRect/>
          </a:stretch>
        </p:blipFill>
        <p:spPr bwMode="auto">
          <a:xfrm>
            <a:off x="1143000" y="3200400"/>
            <a:ext cx="2867025" cy="28575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381000" y="3048000"/>
            <a:ext cx="3800475" cy="2857500"/>
          </a:xfrm>
          <a:prstGeom prst="rect">
            <a:avLst/>
          </a:prstGeom>
          <a:noFill/>
          <a:ln w="9525">
            <a:noFill/>
            <a:miter lim="800000"/>
            <a:headEnd/>
            <a:tailEnd/>
          </a:ln>
        </p:spPr>
      </p:pic>
      <p:sp>
        <p:nvSpPr>
          <p:cNvPr id="7" name="Rectangle 6"/>
          <p:cNvSpPr/>
          <p:nvPr/>
        </p:nvSpPr>
        <p:spPr>
          <a:xfrm>
            <a:off x="228600" y="1447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 pictures once a week</a:t>
            </a:r>
            <a:endParaRPr lang="en-US" dirty="0"/>
          </a:p>
        </p:txBody>
      </p:sp>
      <p:sp>
        <p:nvSpPr>
          <p:cNvPr id="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The Picture Post Process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extBox 8"/>
          <p:cNvSpPr txBox="1"/>
          <p:nvPr/>
        </p:nvSpPr>
        <p:spPr>
          <a:xfrm>
            <a:off x="4495800" y="2971800"/>
            <a:ext cx="4343400" cy="3539430"/>
          </a:xfrm>
          <a:prstGeom prst="rect">
            <a:avLst/>
          </a:prstGeom>
          <a:noFill/>
        </p:spPr>
        <p:txBody>
          <a:bodyPr wrap="square" rtlCol="0">
            <a:spAutoFit/>
          </a:bodyPr>
          <a:lstStyle/>
          <a:p>
            <a:pPr>
              <a:buFont typeface="Arial" pitchFamily="34" charset="0"/>
              <a:buChar char="•"/>
            </a:pPr>
            <a:r>
              <a:rPr lang="en-US" sz="3200" dirty="0" smtClean="0"/>
              <a:t>Record the time and date of your photos</a:t>
            </a:r>
          </a:p>
          <a:p>
            <a:endParaRPr lang="en-US" sz="3200" dirty="0" smtClean="0"/>
          </a:p>
          <a:p>
            <a:pPr>
              <a:buFont typeface="Arial" pitchFamily="34" charset="0"/>
              <a:buChar char="•"/>
            </a:pPr>
            <a:r>
              <a:rPr lang="en-US" sz="3200" dirty="0" smtClean="0"/>
              <a:t>Take 8 photos of the landscape (clockwise starting N) and one of the sky </a:t>
            </a:r>
            <a:endParaRPr lang="en-US" sz="3200" dirty="0"/>
          </a:p>
        </p:txBody>
      </p:sp>
      <p:sp>
        <p:nvSpPr>
          <p:cNvPr id="12" name="Rectangle 11"/>
          <p:cNvSpPr/>
          <p:nvPr/>
        </p:nvSpPr>
        <p:spPr>
          <a:xfrm>
            <a:off x="1828800" y="1466671"/>
            <a:ext cx="7315200" cy="1200329"/>
          </a:xfrm>
          <a:prstGeom prst="rect">
            <a:avLst/>
          </a:prstGeom>
        </p:spPr>
        <p:txBody>
          <a:bodyPr wrap="square">
            <a:spAutoFit/>
          </a:bodyPr>
          <a:lstStyle/>
          <a:p>
            <a:r>
              <a:rPr lang="en-US" sz="2400" dirty="0" smtClean="0"/>
              <a:t>During a most of the year, take photographs once a week. </a:t>
            </a:r>
          </a:p>
          <a:p>
            <a:r>
              <a:rPr lang="en-US" sz="2400" dirty="0" smtClean="0"/>
              <a:t>To study the seasonal cycles, take photographs once a day during spring “green up” and autumn “green down.”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1447800"/>
            <a:ext cx="14478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 pictures once a week</a:t>
            </a:r>
            <a:endParaRPr lang="en-US" dirty="0"/>
          </a:p>
        </p:txBody>
      </p:sp>
      <p:sp>
        <p:nvSpPr>
          <p:cNvPr id="8" name="Title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1"/>
                </a:solidFill>
                <a:effectLst/>
                <a:uLnTx/>
                <a:uFillTx/>
                <a:latin typeface="+mj-lt"/>
                <a:ea typeface="+mj-ea"/>
                <a:cs typeface="+mj-cs"/>
              </a:rPr>
              <a:t>The Picture Post Process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101" name="Picture 5"/>
          <p:cNvPicPr>
            <a:picLocks noChangeAspect="1" noChangeArrowheads="1"/>
          </p:cNvPicPr>
          <p:nvPr/>
        </p:nvPicPr>
        <p:blipFill>
          <a:blip r:embed="rId3" cstate="print"/>
          <a:srcRect l="2344" t="54167" r="8594" b="9375"/>
          <a:stretch>
            <a:fillRect/>
          </a:stretch>
        </p:blipFill>
        <p:spPr bwMode="auto">
          <a:xfrm>
            <a:off x="76200" y="3048000"/>
            <a:ext cx="9067800" cy="32004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3685</TotalTime>
  <Words>1634</Words>
  <Application>Microsoft Office PowerPoint</Application>
  <PresentationFormat>On-screen Show (4:3)</PresentationFormat>
  <Paragraphs>316</Paragraphs>
  <Slides>23</Slides>
  <Notes>23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Equation</vt:lpstr>
      <vt:lpstr>Picture Post</vt:lpstr>
      <vt:lpstr>What is a Picturepost</vt:lpstr>
      <vt:lpstr>What you can do with Picturepost</vt:lpstr>
      <vt:lpstr>What you need</vt:lpstr>
      <vt:lpstr>The Picture Post Process</vt:lpstr>
      <vt:lpstr>The Picture Post Process</vt:lpstr>
      <vt:lpstr>The Picture Post Process</vt:lpstr>
      <vt:lpstr>Slide 8</vt:lpstr>
      <vt:lpstr>Slide 9</vt:lpstr>
      <vt:lpstr>The Picture Post Process</vt:lpstr>
      <vt:lpstr>The Picture Post Process</vt:lpstr>
      <vt:lpstr>Download the Panorama Software</vt:lpstr>
      <vt:lpstr>Panorama Software</vt:lpstr>
      <vt:lpstr>Panorama Software</vt:lpstr>
      <vt:lpstr>Panorama Software</vt:lpstr>
      <vt:lpstr>More Visualization Tools</vt:lpstr>
      <vt:lpstr>Download the ADI Software</vt:lpstr>
      <vt:lpstr>Analyzing your imagery</vt:lpstr>
      <vt:lpstr>Analyzing your imagery</vt:lpstr>
      <vt:lpstr>Analyzing your imagery</vt:lpstr>
      <vt:lpstr>Analyzing your imagery</vt:lpstr>
      <vt:lpstr>Analyzing your imagery</vt:lpstr>
      <vt:lpstr>A wealth of information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Leaf out it out: A study of spring phenology in the Northeast</dc:title>
  <dc:creator>Katie</dc:creator>
  <cp:lastModifiedBy>Jennifer Pontius</cp:lastModifiedBy>
  <cp:revision>267</cp:revision>
  <dcterms:created xsi:type="dcterms:W3CDTF">2010-09-08T12:55:48Z</dcterms:created>
  <dcterms:modified xsi:type="dcterms:W3CDTF">2011-07-25T19:38:22Z</dcterms:modified>
</cp:coreProperties>
</file>