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0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59104640"/>
        <c:axId val="59328000"/>
      </c:scatterChart>
      <c:valAx>
        <c:axId val="59104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59328000"/>
        <c:crosses val="autoZero"/>
        <c:crossBetween val="midCat"/>
      </c:valAx>
      <c:valAx>
        <c:axId val="59328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59104640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1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numRef>
              <c:f>'Sheet1'!$A$2:$A$15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0.25270758122743681</c:v>
                </c:pt>
                <c:pt idx="1">
                  <c:v>0.14440433212996406</c:v>
                </c:pt>
                <c:pt idx="2">
                  <c:v>0.12635379061371829</c:v>
                </c:pt>
                <c:pt idx="3">
                  <c:v>0.10830324909747292</c:v>
                </c:pt>
                <c:pt idx="4">
                  <c:v>9.747292418772556E-2</c:v>
                </c:pt>
                <c:pt idx="5">
                  <c:v>9.0252707581227457E-2</c:v>
                </c:pt>
                <c:pt idx="6">
                  <c:v>7.2202166064981935E-2</c:v>
                </c:pt>
                <c:pt idx="7">
                  <c:v>3.6101083032490974E-2</c:v>
                </c:pt>
                <c:pt idx="8">
                  <c:v>3.6101083032490974E-2</c:v>
                </c:pt>
                <c:pt idx="9">
                  <c:v>3.6101083032490974E-2</c:v>
                </c:pt>
                <c:pt idx="10">
                  <c:v>1.8050541516245487E-2</c:v>
                </c:pt>
                <c:pt idx="11">
                  <c:v>1.8050541516245487E-2</c:v>
                </c:pt>
                <c:pt idx="12">
                  <c:v>1.8050541516245487E-2</c:v>
                </c:pt>
                <c:pt idx="13">
                  <c:v>1.8050541516245487E-2</c:v>
                </c:pt>
              </c:numCache>
            </c:numRef>
          </c:val>
        </c:ser>
        <c:gapWidth val="0"/>
        <c:overlap val="-53"/>
        <c:axId val="62993152"/>
        <c:axId val="62995072"/>
      </c:barChart>
      <c:catAx>
        <c:axId val="62993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Species Rank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2995072"/>
        <c:crosses val="autoZero"/>
        <c:auto val="1"/>
        <c:lblAlgn val="ctr"/>
        <c:lblOffset val="100"/>
      </c:catAx>
      <c:valAx>
        <c:axId val="629950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</a:t>
                </a:r>
                <a:r>
                  <a:rPr lang="en-US" dirty="0" err="1" smtClean="0"/>
                  <a:t>Frquency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2993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59802752"/>
        <c:axId val="59804672"/>
      </c:scatterChart>
      <c:valAx>
        <c:axId val="59802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59804672"/>
        <c:crosses val="autoZero"/>
        <c:crossBetween val="midCat"/>
      </c:valAx>
      <c:valAx>
        <c:axId val="598046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59802752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59714176"/>
        <c:axId val="59724544"/>
      </c:scatterChart>
      <c:valAx>
        <c:axId val="59714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59724544"/>
        <c:crosses val="autoZero"/>
        <c:crossBetween val="midCat"/>
      </c:valAx>
      <c:valAx>
        <c:axId val="597245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59714176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59974016"/>
        <c:axId val="59975936"/>
      </c:scatterChart>
      <c:valAx>
        <c:axId val="59974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59975936"/>
        <c:crosses val="autoZero"/>
        <c:crossBetween val="midCat"/>
      </c:valAx>
      <c:valAx>
        <c:axId val="599759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59974016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60330368"/>
        <c:axId val="60333440"/>
      </c:scatterChart>
      <c:valAx>
        <c:axId val="60330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60333440"/>
        <c:crosses val="autoZero"/>
        <c:crossBetween val="midCat"/>
      </c:valAx>
      <c:valAx>
        <c:axId val="603334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60330368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60538880"/>
        <c:axId val="60540800"/>
      </c:scatterChart>
      <c:valAx>
        <c:axId val="60538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60540800"/>
        <c:crosses val="autoZero"/>
        <c:crossBetween val="midCat"/>
      </c:valAx>
      <c:valAx>
        <c:axId val="60540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60538880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'Sheet1'!$B$1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'Sheet1'!$A$2:$A$11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'Sheet1'!$B$2:$B$11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31</c:v>
                </c:pt>
                <c:pt idx="8">
                  <c:v>27</c:v>
                </c:pt>
                <c:pt idx="9">
                  <c:v>28</c:v>
                </c:pt>
              </c:numCache>
            </c:numRef>
          </c:yVal>
        </c:ser>
        <c:axId val="62182528"/>
        <c:axId val="62184448"/>
      </c:scatterChart>
      <c:valAx>
        <c:axId val="62182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dirty="0" smtClean="0"/>
                  <a:t>Year</a:t>
                </a:r>
                <a:endParaRPr lang="en-US" sz="3200" b="0" dirty="0"/>
              </a:p>
            </c:rich>
          </c:tx>
          <c:layout/>
        </c:title>
        <c:numFmt formatCode="General" sourceLinked="1"/>
        <c:tickLblPos val="nextTo"/>
        <c:crossAx val="62184448"/>
        <c:crosses val="autoZero"/>
        <c:crossBetween val="midCat"/>
      </c:valAx>
      <c:valAx>
        <c:axId val="621844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/>
                  <a:t>Abundance</a:t>
                </a:r>
                <a:endParaRPr lang="en-US" sz="2800" b="0" dirty="0"/>
              </a:p>
            </c:rich>
          </c:tx>
          <c:layout/>
        </c:title>
        <c:numFmt formatCode="General" sourceLinked="1"/>
        <c:tickLblPos val="nextTo"/>
        <c:crossAx val="62182528"/>
        <c:crosses val="autoZero"/>
        <c:crossBetween val="midCat"/>
      </c:valAx>
      <c:spPr>
        <a:solidFill>
          <a:prstClr val="white"/>
        </a:solidFill>
      </c:spPr>
    </c:plotArea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0.25270758122743681</c:v>
                </c:pt>
                <c:pt idx="1">
                  <c:v>0.14440433212996395</c:v>
                </c:pt>
                <c:pt idx="2">
                  <c:v>0.12635379061371835</c:v>
                </c:pt>
                <c:pt idx="3">
                  <c:v>0.1083032490974729</c:v>
                </c:pt>
                <c:pt idx="4">
                  <c:v>9.7472924187725588E-2</c:v>
                </c:pt>
                <c:pt idx="5">
                  <c:v>9.0252707581227415E-2</c:v>
                </c:pt>
                <c:pt idx="6">
                  <c:v>7.2202166064981935E-2</c:v>
                </c:pt>
                <c:pt idx="7">
                  <c:v>3.6101083032490974E-2</c:v>
                </c:pt>
                <c:pt idx="8">
                  <c:v>3.6101083032490974E-2</c:v>
                </c:pt>
                <c:pt idx="9">
                  <c:v>3.6101083032490974E-2</c:v>
                </c:pt>
              </c:numCache>
            </c:numRef>
          </c:val>
        </c:ser>
        <c:gapWidth val="0"/>
        <c:overlap val="-53"/>
        <c:axId val="62580992"/>
        <c:axId val="59904384"/>
      </c:barChart>
      <c:catAx>
        <c:axId val="62580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Species Rank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04384"/>
        <c:crosses val="autoZero"/>
        <c:auto val="1"/>
        <c:lblAlgn val="ctr"/>
        <c:lblOffset val="100"/>
      </c:catAx>
      <c:valAx>
        <c:axId val="599043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</a:t>
                </a:r>
                <a:r>
                  <a:rPr lang="en-US" dirty="0" err="1" smtClean="0"/>
                  <a:t>Frquency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2580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1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0.25270758122743681</c:v>
                </c:pt>
                <c:pt idx="1">
                  <c:v>0.14440433212996395</c:v>
                </c:pt>
                <c:pt idx="2">
                  <c:v>0.12635379061371835</c:v>
                </c:pt>
                <c:pt idx="3">
                  <c:v>0.1083032490974729</c:v>
                </c:pt>
                <c:pt idx="4">
                  <c:v>9.7472924187725588E-2</c:v>
                </c:pt>
                <c:pt idx="5">
                  <c:v>9.0252707581227415E-2</c:v>
                </c:pt>
                <c:pt idx="6">
                  <c:v>7.2202166064981935E-2</c:v>
                </c:pt>
                <c:pt idx="7">
                  <c:v>3.6101083032490974E-2</c:v>
                </c:pt>
                <c:pt idx="8">
                  <c:v>3.6101083032490974E-2</c:v>
                </c:pt>
                <c:pt idx="9">
                  <c:v>3.6101083032490974E-2</c:v>
                </c:pt>
                <c:pt idx="10">
                  <c:v>1.8050541516245487E-2</c:v>
                </c:pt>
                <c:pt idx="11">
                  <c:v>1.8050541516245487E-2</c:v>
                </c:pt>
                <c:pt idx="12">
                  <c:v>1.8050541516245487E-2</c:v>
                </c:pt>
                <c:pt idx="13">
                  <c:v>1.8050541516245487E-2</c:v>
                </c:pt>
              </c:numCache>
            </c:numRef>
          </c:val>
        </c:ser>
        <c:gapWidth val="0"/>
        <c:overlap val="-53"/>
        <c:axId val="59954688"/>
        <c:axId val="59956608"/>
      </c:barChart>
      <c:catAx>
        <c:axId val="59954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Species Rank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56608"/>
        <c:crosses val="autoZero"/>
        <c:auto val="1"/>
        <c:lblAlgn val="ctr"/>
        <c:lblOffset val="100"/>
      </c:catAx>
      <c:valAx>
        <c:axId val="599566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</a:t>
                </a:r>
                <a:r>
                  <a:rPr lang="en-US" dirty="0" err="1" smtClean="0"/>
                  <a:t>Frquency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9954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0.2625</cdr:x>
      <cdr:y>0.08418</cdr:y>
    </cdr:from>
    <cdr:to>
      <cdr:x>0.8375</cdr:x>
      <cdr:y>0.47141</cdr:y>
    </cdr:to>
    <cdr:sp macro="" textlink="">
      <cdr:nvSpPr>
        <cdr:cNvPr id="3" name="Straight Connector 2"/>
        <cdr:cNvSpPr/>
      </cdr:nvSpPr>
      <cdr:spPr>
        <a:xfrm xmlns:a="http://schemas.openxmlformats.org/drawingml/2006/main" rot="10800000" flipV="1">
          <a:off x="1600200" y="381000"/>
          <a:ext cx="3505201" cy="175260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0.2625</cdr:x>
      <cdr:y>0.08418</cdr:y>
    </cdr:from>
    <cdr:to>
      <cdr:x>0.8375</cdr:x>
      <cdr:y>0.47141</cdr:y>
    </cdr:to>
    <cdr:sp macro="" textlink="">
      <cdr:nvSpPr>
        <cdr:cNvPr id="3" name="Straight Connector 2"/>
        <cdr:cNvSpPr/>
      </cdr:nvSpPr>
      <cdr:spPr>
        <a:xfrm xmlns:a="http://schemas.openxmlformats.org/drawingml/2006/main" rot="10800000" flipV="1">
          <a:off x="1600200" y="381000"/>
          <a:ext cx="3505201" cy="175260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0.57317</cdr:x>
      <cdr:y>0.30305</cdr:y>
    </cdr:from>
    <cdr:to>
      <cdr:x>0.89024</cdr:x>
      <cdr:y>0.65661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1371600"/>
          <a:ext cx="1981200" cy="16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000" dirty="0" smtClean="0"/>
            <a:t>β</a:t>
          </a:r>
          <a:r>
            <a:rPr lang="en-US" sz="2000" baseline="-25000" dirty="0" err="1" smtClean="0"/>
            <a:t>i</a:t>
          </a:r>
          <a:r>
            <a:rPr lang="en-US" sz="2000" baseline="-25000" dirty="0" smtClean="0"/>
            <a:t> </a:t>
          </a:r>
          <a:r>
            <a:rPr lang="en-US" sz="2000" dirty="0" smtClean="0"/>
            <a:t>= least squares slope, a simple measure of trend for species </a:t>
          </a:r>
          <a:r>
            <a:rPr lang="en-US" sz="2000" i="1" dirty="0" err="1" smtClean="0"/>
            <a:t>i</a:t>
          </a:r>
          <a:endParaRPr lang="en-US" sz="20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0.36364</cdr:x>
      <cdr:y>0.04762</cdr:y>
    </cdr:from>
    <cdr:to>
      <cdr:x>0.96477</cdr:x>
      <cdr:y>0.59046</cdr:y>
    </cdr:to>
    <cdr:grpSp>
      <cdr:nvGrpSpPr>
        <cdr:cNvPr id="8" name="Group 7"/>
        <cdr:cNvGrpSpPr/>
      </cdr:nvGrpSpPr>
      <cdr:grpSpPr>
        <a:xfrm xmlns:a="http://schemas.openxmlformats.org/drawingml/2006/main">
          <a:off x="1219212" y="152403"/>
          <a:ext cx="2015469" cy="1737305"/>
          <a:chOff x="1219200" y="152400"/>
          <a:chExt cx="2015490" cy="1737301"/>
        </a:xfrm>
      </cdr:grpSpPr>
      <cdr:sp macro="" textlink="">
        <cdr:nvSpPr>
          <cdr:cNvPr id="3" name="Straight Connector 2"/>
          <cdr:cNvSpPr/>
        </cdr:nvSpPr>
        <cdr:spPr>
          <a:xfrm xmlns:a="http://schemas.openxmlformats.org/drawingml/2006/main" rot="10800000" flipV="1">
            <a:off x="1371600" y="381000"/>
            <a:ext cx="1558290" cy="975301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5" name="Straight Connector 4"/>
          <cdr:cNvSpPr/>
        </cdr:nvSpPr>
        <cdr:spPr>
          <a:xfrm xmlns:a="http://schemas.openxmlformats.org/drawingml/2006/main" rot="10800000" flipV="1">
            <a:off x="1219200" y="1524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10800000" flipV="1">
            <a:off x="1524000" y="6858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7" name="Straight Connector 6"/>
          <cdr:cNvSpPr/>
        </cdr:nvSpPr>
        <cdr:spPr>
          <a:xfrm xmlns:a="http://schemas.openxmlformats.org/drawingml/2006/main" rot="10800000" flipV="1">
            <a:off x="1676400" y="9144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0.40909</cdr:x>
      <cdr:y>0.2381</cdr:y>
    </cdr:from>
    <cdr:to>
      <cdr:x>0.97727</cdr:x>
      <cdr:y>0.4476</cdr:y>
    </cdr:to>
    <cdr:sp macro="" textlink="">
      <cdr:nvSpPr>
        <cdr:cNvPr id="4" name="Straight Connector 3"/>
        <cdr:cNvSpPr/>
      </cdr:nvSpPr>
      <cdr:spPr>
        <a:xfrm xmlns:a="http://schemas.openxmlformats.org/drawingml/2006/main" rot="10800000" flipV="1">
          <a:off x="1371600" y="762000"/>
          <a:ext cx="1905000" cy="6705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0.38636</cdr:x>
      <cdr:y>0.04762</cdr:y>
    </cdr:from>
    <cdr:to>
      <cdr:x>0.85114</cdr:x>
      <cdr:y>0.35236</cdr:y>
    </cdr:to>
    <cdr:sp macro="" textlink="">
      <cdr:nvSpPr>
        <cdr:cNvPr id="5" name="Straight Connector 4"/>
        <cdr:cNvSpPr/>
      </cdr:nvSpPr>
      <cdr:spPr>
        <a:xfrm xmlns:a="http://schemas.openxmlformats.org/drawingml/2006/main" rot="10800000" flipV="1">
          <a:off x="1295400" y="152400"/>
          <a:ext cx="1558290" cy="9753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0.43182</cdr:x>
      <cdr:y>0.2381</cdr:y>
    </cdr:from>
    <cdr:to>
      <cdr:x>0.89659</cdr:x>
      <cdr:y>0.30952</cdr:y>
    </cdr:to>
    <cdr:sp macro="" textlink="">
      <cdr:nvSpPr>
        <cdr:cNvPr id="6" name="Straight Connector 5"/>
        <cdr:cNvSpPr/>
      </cdr:nvSpPr>
      <cdr:spPr>
        <a:xfrm xmlns:a="http://schemas.openxmlformats.org/drawingml/2006/main" rot="10800000">
          <a:off x="1447800" y="762000"/>
          <a:ext cx="1558290" cy="228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0.40909</cdr:x>
      <cdr:y>0.5</cdr:y>
    </cdr:from>
    <cdr:to>
      <cdr:x>0.91932</cdr:x>
      <cdr:y>0.5</cdr:y>
    </cdr:to>
    <cdr:sp macro="" textlink="">
      <cdr:nvSpPr>
        <cdr:cNvPr id="7" name="Straight Connector 6"/>
        <cdr:cNvSpPr/>
      </cdr:nvSpPr>
      <cdr:spPr>
        <a:xfrm xmlns:a="http://schemas.openxmlformats.org/drawingml/2006/main" rot="10800000" flipV="1">
          <a:off x="1371600" y="1600200"/>
          <a:ext cx="171069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0.36364</cdr:x>
      <cdr:y>0.04762</cdr:y>
    </cdr:from>
    <cdr:to>
      <cdr:x>0.96477</cdr:x>
      <cdr:y>0.59046</cdr:y>
    </cdr:to>
    <cdr:grpSp>
      <cdr:nvGrpSpPr>
        <cdr:cNvPr id="8" name="Group 7"/>
        <cdr:cNvGrpSpPr/>
      </cdr:nvGrpSpPr>
      <cdr:grpSpPr>
        <a:xfrm xmlns:a="http://schemas.openxmlformats.org/drawingml/2006/main">
          <a:off x="1219212" y="152403"/>
          <a:ext cx="2015469" cy="1737305"/>
          <a:chOff x="1219200" y="152400"/>
          <a:chExt cx="2015490" cy="1737301"/>
        </a:xfrm>
      </cdr:grpSpPr>
      <cdr:sp macro="" textlink="">
        <cdr:nvSpPr>
          <cdr:cNvPr id="3" name="Straight Connector 2"/>
          <cdr:cNvSpPr/>
        </cdr:nvSpPr>
        <cdr:spPr>
          <a:xfrm xmlns:a="http://schemas.openxmlformats.org/drawingml/2006/main" rot="10800000" flipV="1">
            <a:off x="1371600" y="381000"/>
            <a:ext cx="1558290" cy="975301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5" name="Straight Connector 4"/>
          <cdr:cNvSpPr/>
        </cdr:nvSpPr>
        <cdr:spPr>
          <a:xfrm xmlns:a="http://schemas.openxmlformats.org/drawingml/2006/main" rot="10800000" flipV="1">
            <a:off x="1219200" y="1524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10800000" flipV="1">
            <a:off x="1524000" y="6858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7" name="Straight Connector 6"/>
          <cdr:cNvSpPr/>
        </cdr:nvSpPr>
        <cdr:spPr>
          <a:xfrm xmlns:a="http://schemas.openxmlformats.org/drawingml/2006/main" rot="10800000" flipV="1">
            <a:off x="1676400" y="914400"/>
            <a:ext cx="1558290" cy="97530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0.40909</cdr:x>
      <cdr:y>0.2381</cdr:y>
    </cdr:from>
    <cdr:to>
      <cdr:x>0.97727</cdr:x>
      <cdr:y>0.4476</cdr:y>
    </cdr:to>
    <cdr:sp macro="" textlink="">
      <cdr:nvSpPr>
        <cdr:cNvPr id="4" name="Straight Connector 3"/>
        <cdr:cNvSpPr/>
      </cdr:nvSpPr>
      <cdr:spPr>
        <a:xfrm xmlns:a="http://schemas.openxmlformats.org/drawingml/2006/main" rot="10800000" flipV="1">
          <a:off x="1371600" y="762000"/>
          <a:ext cx="1905000" cy="6705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0.38636</cdr:x>
      <cdr:y>0.04762</cdr:y>
    </cdr:from>
    <cdr:to>
      <cdr:x>0.85114</cdr:x>
      <cdr:y>0.35236</cdr:y>
    </cdr:to>
    <cdr:sp macro="" textlink="">
      <cdr:nvSpPr>
        <cdr:cNvPr id="5" name="Straight Connector 4"/>
        <cdr:cNvSpPr/>
      </cdr:nvSpPr>
      <cdr:spPr>
        <a:xfrm xmlns:a="http://schemas.openxmlformats.org/drawingml/2006/main" rot="10800000" flipV="1">
          <a:off x="1295400" y="152400"/>
          <a:ext cx="1558290" cy="97530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0.43182</cdr:x>
      <cdr:y>0.2381</cdr:y>
    </cdr:from>
    <cdr:to>
      <cdr:x>0.89659</cdr:x>
      <cdr:y>0.30952</cdr:y>
    </cdr:to>
    <cdr:sp macro="" textlink="">
      <cdr:nvSpPr>
        <cdr:cNvPr id="6" name="Straight Connector 5"/>
        <cdr:cNvSpPr/>
      </cdr:nvSpPr>
      <cdr:spPr>
        <a:xfrm xmlns:a="http://schemas.openxmlformats.org/drawingml/2006/main" rot="10800000">
          <a:off x="1447800" y="762000"/>
          <a:ext cx="1558290" cy="228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0.40909</cdr:x>
      <cdr:y>0.5</cdr:y>
    </cdr:from>
    <cdr:to>
      <cdr:x>0.91932</cdr:x>
      <cdr:y>0.5</cdr:y>
    </cdr:to>
    <cdr:sp macro="" textlink="">
      <cdr:nvSpPr>
        <cdr:cNvPr id="7" name="Straight Connector 6"/>
        <cdr:cNvSpPr/>
      </cdr:nvSpPr>
      <cdr:spPr>
        <a:xfrm xmlns:a="http://schemas.openxmlformats.org/drawingml/2006/main" rot="10800000" flipV="1">
          <a:off x="1371600" y="1600200"/>
          <a:ext cx="171069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C8623-B62F-4EBD-9496-401F97D92FFA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ACD3-248E-4F46-A5FB-550476932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DACD3-248E-4F46-A5FB-550476932E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99FF-1FAA-4FE7-81C8-E6EEF56E81C7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DCE-F9AF-466E-8512-884E261A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 Temporal Trends In Species Assemblages With Randomization Procedures And Hierarchical Models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Nick Gotelli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Vermont USA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97000"/>
          <a:ext cx="8077202" cy="33274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554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6</a:t>
                      </a:r>
                      <a:endParaRPr lang="en-US" dirty="0"/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902</a:t>
                      </a:r>
                      <a:endParaRPr lang="en-US" dirty="0"/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54567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257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</a:t>
            </a:r>
            <a:r>
              <a:rPr lang="en-US" sz="2400" b="1" dirty="0" smtClean="0"/>
              <a:t> = 1 to </a:t>
            </a:r>
            <a:r>
              <a:rPr lang="en-US" sz="2400" b="1" i="1" dirty="0" smtClean="0"/>
              <a:t>S</a:t>
            </a:r>
            <a:r>
              <a:rPr lang="en-US" sz="2400" b="1" dirty="0" smtClean="0"/>
              <a:t> species</a:t>
            </a:r>
          </a:p>
          <a:p>
            <a:r>
              <a:rPr lang="en-US" sz="2400" b="1" i="1" dirty="0" smtClean="0"/>
              <a:t>j</a:t>
            </a:r>
            <a:r>
              <a:rPr lang="en-US" sz="2400" b="1" dirty="0" smtClean="0"/>
              <a:t> = 1 to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 consecutive temporal samples</a:t>
            </a:r>
          </a:p>
          <a:p>
            <a:r>
              <a:rPr lang="en-US" sz="2400" b="1" i="1" dirty="0" err="1"/>
              <a:t>y</a:t>
            </a:r>
            <a:r>
              <a:rPr lang="en-US" sz="2400" b="1" i="1" baseline="-25000" dirty="0" err="1" smtClean="0"/>
              <a:t>ij</a:t>
            </a:r>
            <a:r>
              <a:rPr lang="en-US" sz="2400" b="1" dirty="0" smtClean="0"/>
              <a:t> = count of individuals of species </a:t>
            </a:r>
            <a:r>
              <a:rPr lang="en-US" sz="2400" b="1" i="1" dirty="0" err="1" smtClean="0"/>
              <a:t>i</a:t>
            </a:r>
            <a:r>
              <a:rPr lang="en-US" sz="2400" b="1" dirty="0" smtClean="0"/>
              <a:t> recorded in sample </a:t>
            </a:r>
            <a:r>
              <a:rPr lang="en-US" sz="2400" b="1" i="1" dirty="0" smtClean="0"/>
              <a:t>j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Freshwater fishes in a central U.S. stream</a:t>
            </a:r>
            <a:endParaRPr lang="en-US" sz="36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38125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Grossman, G. D., Moyle, P. B., and J. R. Whitaker, Jr. 1982. </a:t>
            </a:r>
            <a:r>
              <a:rPr lang="en-US" dirty="0" err="1" smtClean="0"/>
              <a:t>Stochasticity</a:t>
            </a:r>
            <a:r>
              <a:rPr lang="en-US" dirty="0" smtClean="0"/>
              <a:t> in structural and functional characteristics of an Indiana stream fish assemblage: a test of community theory. Am. Nat. 120:423-454. 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4953000" cy="33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419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</a:t>
            </a:r>
            <a:r>
              <a:rPr lang="en-US" sz="2400" b="1" dirty="0" smtClean="0"/>
              <a:t>= 1 to 55 species</a:t>
            </a:r>
          </a:p>
          <a:p>
            <a:r>
              <a:rPr lang="en-US" sz="2400" b="1" i="1" dirty="0" smtClean="0"/>
              <a:t>j </a:t>
            </a:r>
            <a:r>
              <a:rPr lang="en-US" sz="2400" b="1" dirty="0" smtClean="0"/>
              <a:t>= 1 to  15  ~ annual samples (1963 – 1974)</a:t>
            </a:r>
          </a:p>
          <a:p>
            <a:r>
              <a:rPr lang="en-US" sz="2400" b="1" i="1" dirty="0" smtClean="0"/>
              <a:t>N</a:t>
            </a:r>
            <a:r>
              <a:rPr lang="en-US" sz="2400" b="1" dirty="0" smtClean="0"/>
              <a:t> = 14,142 individuals sampled by seining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Insects in a central U.S. </a:t>
            </a:r>
            <a:r>
              <a:rPr lang="en-US" sz="3600" smtClean="0"/>
              <a:t>grassland (KBS)</a:t>
            </a:r>
            <a:endParaRPr lang="en-US" sz="36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38125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Isaacs, R., J. </a:t>
            </a:r>
            <a:r>
              <a:rPr lang="en-US" dirty="0" err="1" smtClean="0"/>
              <a:t>Tuell</a:t>
            </a:r>
            <a:r>
              <a:rPr lang="en-US" dirty="0" smtClean="0"/>
              <a:t>, A. Fiedler, M. Gardiner, and D. Landis. 2009. Maximizing arthropod-mediated ecosystem services in agricultural landscapes: The role of native plants. Frontiers in Ecology and the Environment 7: 196-203. 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4953000" cy="33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419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</a:t>
            </a:r>
            <a:r>
              <a:rPr lang="en-US" sz="2400" b="1" dirty="0" smtClean="0"/>
              <a:t>= 1 to 9 species common  species (</a:t>
            </a:r>
            <a:r>
              <a:rPr lang="en-US" sz="2400" b="1" dirty="0" err="1" smtClean="0"/>
              <a:t>Chrysopidae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Lampyridae</a:t>
            </a:r>
            <a:r>
              <a:rPr lang="en-US" sz="2400" b="1" dirty="0" smtClean="0"/>
              <a:t> )</a:t>
            </a:r>
          </a:p>
          <a:p>
            <a:r>
              <a:rPr lang="en-US" sz="2400" b="1" i="1" dirty="0" smtClean="0"/>
              <a:t>j </a:t>
            </a:r>
            <a:r>
              <a:rPr lang="en-US" sz="2400" b="1" dirty="0" smtClean="0"/>
              <a:t>= 1 to  14 annual samples (1989 – 2002)</a:t>
            </a:r>
          </a:p>
          <a:p>
            <a:r>
              <a:rPr lang="en-US" sz="2400" b="1" i="1" dirty="0" smtClean="0"/>
              <a:t>N</a:t>
            </a:r>
            <a:r>
              <a:rPr lang="en-US" sz="2400" b="1" dirty="0" smtClean="0"/>
              <a:t> = 5614 individuals sampled by sticky traps</a:t>
            </a:r>
            <a:endParaRPr lang="en-US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90600"/>
            <a:ext cx="24398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5181600" cy="34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Null model test for temporal trends in community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 to summarize pattern of temporal change (</a:t>
            </a:r>
            <a:r>
              <a:rPr lang="en-US" i="1" dirty="0" smtClean="0"/>
              <a:t>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Specify distribution of </a:t>
            </a:r>
            <a:r>
              <a:rPr lang="en-US" i="1" dirty="0" smtClean="0"/>
              <a:t>TC</a:t>
            </a:r>
            <a:r>
              <a:rPr lang="en-US" dirty="0" smtClean="0"/>
              <a:t> under sampling H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Abundance Trends For A Single Species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295400"/>
          <a:ext cx="6248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Abundance Trends For A Single Species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295400"/>
          <a:ext cx="6248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Abundance Trends For A Single Species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295400"/>
          <a:ext cx="6248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Triangle 4"/>
          <p:cNvSpPr/>
          <p:nvPr/>
        </p:nvSpPr>
        <p:spPr>
          <a:xfrm flipH="1">
            <a:off x="3962400" y="2590800"/>
            <a:ext cx="762000" cy="381000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Trends in Abundance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335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53000" y="2133600"/>
          <a:ext cx="335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1447800"/>
            <a:ext cx="167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Stationary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447800"/>
            <a:ext cx="239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Non-Stationary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410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Null hypothesis for measurement of temporal trends at community level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Metric to summarize pattern of temporal change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8825" y="2057400"/>
          <a:ext cx="4752975" cy="2563402"/>
        </p:xfrm>
        <a:graphic>
          <a:graphicData uri="http://schemas.openxmlformats.org/presentationml/2006/ole">
            <p:oleObj spid="_x0000_s1026" name="Equation" r:id="rId4" imgW="1130040" imgH="609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5181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TC is the sample variance of trend line slopes for all species in the assemblage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Trends in Abundance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335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53000" y="2133600"/>
          <a:ext cx="335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1447800"/>
            <a:ext cx="167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Stationary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447800"/>
            <a:ext cx="239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Non-Stationary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0" y="5562600"/>
          <a:ext cx="3175000" cy="762000"/>
        </p:xfrm>
        <a:graphic>
          <a:graphicData uri="http://schemas.openxmlformats.org/presentationml/2006/ole">
            <p:oleObj spid="_x0000_s2050" name="Equation" r:id="rId6" imgW="95220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81524" y="5638800"/>
          <a:ext cx="4185711" cy="762000"/>
        </p:xfrm>
        <a:graphic>
          <a:graphicData uri="http://schemas.openxmlformats.org/presentationml/2006/ole">
            <p:oleObj spid="_x0000_s2051" name="Equation" r:id="rId7" imgW="1130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60153"/>
            <a:ext cx="1503164" cy="200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66900"/>
            <a:ext cx="1590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682" y="190976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114800"/>
            <a:ext cx="2055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Robert </a:t>
            </a:r>
            <a:r>
              <a:rPr lang="en-US" sz="2400" dirty="0" err="1" smtClean="0"/>
              <a:t>Dorazio</a:t>
            </a:r>
            <a:endParaRPr lang="en-US" sz="2400" dirty="0" smtClean="0"/>
          </a:p>
          <a:p>
            <a:r>
              <a:rPr lang="en-US" sz="2400" dirty="0" smtClean="0"/>
              <a:t>University of </a:t>
            </a:r>
            <a:br>
              <a:rPr lang="en-US" sz="2400" dirty="0" smtClean="0"/>
            </a:br>
            <a:r>
              <a:rPr lang="en-US" sz="2400" dirty="0" smtClean="0"/>
              <a:t>Florida USA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299466"/>
            <a:ext cx="2609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Aaron Ellison</a:t>
            </a:r>
          </a:p>
          <a:p>
            <a:r>
              <a:rPr lang="en-US" sz="2400" dirty="0" smtClean="0"/>
              <a:t>Harvard Forest USA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114800"/>
            <a:ext cx="2096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Gary Grossman</a:t>
            </a:r>
          </a:p>
          <a:p>
            <a:r>
              <a:rPr lang="en-US" sz="2400" dirty="0" smtClean="0"/>
              <a:t>University of </a:t>
            </a:r>
            <a:br>
              <a:rPr lang="en-US" sz="2400" dirty="0" smtClean="0"/>
            </a:br>
            <a:r>
              <a:rPr lang="en-US" sz="2400" dirty="0" smtClean="0"/>
              <a:t>Georgia USA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Specify distribution of </a:t>
            </a:r>
            <a:r>
              <a:rPr lang="en-US" i="1" dirty="0" smtClean="0"/>
              <a:t>TC</a:t>
            </a:r>
            <a:r>
              <a:rPr lang="en-US" dirty="0" smtClean="0"/>
              <a:t> under sampling H</a:t>
            </a:r>
            <a:r>
              <a:rPr lang="en-US" baseline="-25000" dirty="0" smtClean="0"/>
              <a:t>0</a:t>
            </a:r>
            <a:br>
              <a:rPr lang="en-US" baseline="-250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each of individuals </a:t>
            </a:r>
            <a:r>
              <a:rPr lang="en-US" i="1" dirty="0" smtClean="0"/>
              <a:t>N</a:t>
            </a:r>
            <a:r>
              <a:rPr lang="en-US" dirty="0" smtClean="0"/>
              <a:t> to different time periods based on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j</a:t>
            </a:r>
            <a:r>
              <a:rPr lang="en-US" dirty="0" smtClean="0"/>
              <a:t>, the proportion of the total collection made at time </a:t>
            </a:r>
            <a:r>
              <a:rPr lang="en-US" i="1" dirty="0" smtClean="0"/>
              <a:t>j</a:t>
            </a:r>
            <a:r>
              <a:rPr lang="en-US" dirty="0" smtClean="0"/>
              <a:t> (good and bad sampling intervals)</a:t>
            </a:r>
          </a:p>
          <a:p>
            <a:r>
              <a:rPr lang="en-US" dirty="0" smtClean="0"/>
              <a:t>Assign each of the </a:t>
            </a:r>
            <a:r>
              <a:rPr lang="en-US" i="1" dirty="0" smtClean="0"/>
              <a:t>N</a:t>
            </a:r>
            <a:r>
              <a:rPr lang="en-US" dirty="0" smtClean="0"/>
              <a:t> individuals to a different species based on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, the proportion of the total collection represented by species </a:t>
            </a:r>
            <a:r>
              <a:rPr lang="en-US" i="1" dirty="0" err="1" smtClean="0"/>
              <a:t>i</a:t>
            </a:r>
            <a:r>
              <a:rPr lang="en-US" dirty="0" smtClean="0"/>
              <a:t> (common and rare species)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Null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Multinomial sampling, conditional on total abundance 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Species differ in commonness and rarity</a:t>
            </a:r>
          </a:p>
          <a:p>
            <a:r>
              <a:rPr lang="en-US" dirty="0" smtClean="0"/>
              <a:t>Time periods differ in suitability for detection</a:t>
            </a:r>
          </a:p>
          <a:p>
            <a:r>
              <a:rPr lang="en-US" dirty="0" smtClean="0"/>
              <a:t>No species interactions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Undetected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S is a biased under-estimator of total S</a:t>
            </a:r>
          </a:p>
          <a:p>
            <a:r>
              <a:rPr lang="en-US" dirty="0" smtClean="0"/>
              <a:t>Undetected species should be included in the null distribution </a:t>
            </a:r>
          </a:p>
          <a:p>
            <a:r>
              <a:rPr lang="en-US" dirty="0" smtClean="0"/>
              <a:t>Estimate the number of missing species using non-parametric Chao2 estimator (Chao 1984)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Non-parametric Estimator for Undetected Species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0" y="2133600"/>
          <a:ext cx="5500771" cy="1384300"/>
        </p:xfrm>
        <a:graphic>
          <a:graphicData uri="http://schemas.openxmlformats.org/presentationml/2006/ole">
            <p:oleObj spid="_x0000_s52226" name="Equation" r:id="rId4" imgW="191736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Chao, A. 1984 Non-parametric estimation of the number of classes in a population. Scandinavian</a:t>
            </a:r>
            <a:r>
              <a:rPr lang="en-US" i="1" dirty="0" smtClean="0"/>
              <a:t> </a:t>
            </a:r>
            <a:r>
              <a:rPr lang="en-US" dirty="0" smtClean="0"/>
              <a:t>Journal of Statistics </a:t>
            </a:r>
            <a:r>
              <a:rPr lang="en-US" b="1" dirty="0" smtClean="0"/>
              <a:t>11</a:t>
            </a:r>
            <a:r>
              <a:rPr lang="en-US" dirty="0" smtClean="0"/>
              <a:t>: 265-270</a:t>
            </a:r>
            <a:r>
              <a:rPr lang="en-US" b="1" i="1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100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/>
              <a:t>T </a:t>
            </a:r>
            <a:r>
              <a:rPr lang="en-US" sz="2000" b="1" dirty="0" smtClean="0"/>
              <a:t>= number of censuses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en-US" sz="2000" b="1" i="1" baseline="-25000" dirty="0" smtClean="0"/>
              <a:t>1</a:t>
            </a:r>
            <a:r>
              <a:rPr lang="en-US" sz="2000" b="1" dirty="0" smtClean="0"/>
              <a:t> = number of “singletons” (species detected in  exactly 1 census)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en-US" sz="2000" b="1" i="1" baseline="-25000" dirty="0" smtClean="0"/>
              <a:t>2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= number of “doubletons” (species detected in  </a:t>
            </a:r>
            <a:r>
              <a:rPr lang="en-US" sz="2000" b="1" dirty="0" err="1" smtClean="0"/>
              <a:t>exact;u</a:t>
            </a:r>
            <a:r>
              <a:rPr lang="en-US" sz="2000" b="1" dirty="0" smtClean="0"/>
              <a:t> 2 censuses)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Relative Abundance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Relative Abundance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Undetected Species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53200" y="3886200"/>
            <a:ext cx="9144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Relative Abundance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Undetected Species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53200" y="3886200"/>
            <a:ext cx="9144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1524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Assumption: Relative frequency of undetected species =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0.5 x relative frequency of rarest observed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Trends of Stream Fishes </a:t>
            </a:r>
            <a:br>
              <a:rPr lang="en-US" dirty="0" smtClean="0"/>
            </a:br>
            <a:r>
              <a:rPr lang="en-US" dirty="0" smtClean="0"/>
              <a:t>Total Abundance (1963-1974)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579419" cy="48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1249" y="3109249"/>
            <a:ext cx="1871922" cy="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Trends of Stream Fishes </a:t>
            </a:r>
            <a:br>
              <a:rPr lang="en-US" dirty="0" smtClean="0"/>
            </a:br>
            <a:r>
              <a:rPr lang="en-US" dirty="0" smtClean="0"/>
              <a:t>Individual Species (1963-1974)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1981200" cy="34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25775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486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Null Distribution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96351" y="2880649"/>
            <a:ext cx="1871922" cy="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562600" cy="47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Trends of Grassland Insects Total Abundance (1989-2002)</a:t>
            </a: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8600" y="3124200"/>
            <a:ext cx="152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934200" cy="50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Temporal Change in Communities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7010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2057400" cy="35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25907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Trends of Grassland Insects</a:t>
            </a:r>
            <a:br>
              <a:rPr lang="en-US" dirty="0" smtClean="0"/>
            </a:br>
            <a:r>
              <a:rPr lang="en-US" dirty="0" smtClean="0"/>
              <a:t>Individual Species (1989-2002)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486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Null Distribution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14763" y="2967038"/>
            <a:ext cx="152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Temporal Trends For Individual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model of exponential growth</a:t>
            </a:r>
          </a:p>
          <a:p>
            <a:r>
              <a:rPr lang="en-US" dirty="0" smtClean="0"/>
              <a:t>Poisson distribution for population size</a:t>
            </a:r>
          </a:p>
          <a:p>
            <a:r>
              <a:rPr lang="en-US" dirty="0" smtClean="0"/>
              <a:t>Detection probabilities differ among species, but are constant across sampling dates</a:t>
            </a:r>
          </a:p>
          <a:p>
            <a:r>
              <a:rPr lang="en-US" dirty="0" smtClean="0"/>
              <a:t>Growth rates for individual species estimated from common distribution </a:t>
            </a:r>
          </a:p>
          <a:p>
            <a:r>
              <a:rPr lang="en-US" dirty="0" smtClean="0"/>
              <a:t>Model cannot be fit for species that are very rare (&lt; 10 occurrences)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Growth Rates </a:t>
            </a:r>
            <a:br>
              <a:rPr lang="en-US" dirty="0" smtClean="0"/>
            </a:br>
            <a:r>
              <a:rPr lang="en-US" dirty="0" smtClean="0"/>
              <a:t>of Stream Fishes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66" y="1600199"/>
            <a:ext cx="728088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1249" y="3109249"/>
            <a:ext cx="1871922" cy="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591225"/>
            <a:ext cx="7262812" cy="46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Growth Rates </a:t>
            </a:r>
            <a:br>
              <a:rPr lang="en-US" dirty="0" smtClean="0"/>
            </a:br>
            <a:r>
              <a:rPr lang="en-US" dirty="0" smtClean="0"/>
              <a:t>of Grassland Insects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0962" y="3043238"/>
            <a:ext cx="152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Temporal changes in community structure generated by </a:t>
            </a:r>
            <a:r>
              <a:rPr lang="en-US" dirty="0" err="1" smtClean="0"/>
              <a:t>abiotic</a:t>
            </a:r>
            <a:r>
              <a:rPr lang="en-US" dirty="0" smtClean="0"/>
              <a:t> forces and species interactions</a:t>
            </a:r>
          </a:p>
          <a:p>
            <a:r>
              <a:rPr lang="en-US" dirty="0" smtClean="0"/>
              <a:t>Multinomial sampling model as a null hypothesis for temporal trends</a:t>
            </a:r>
          </a:p>
          <a:p>
            <a:r>
              <a:rPr lang="en-US" dirty="0" smtClean="0"/>
              <a:t>Heterogeneous patterns for</a:t>
            </a:r>
            <a:br>
              <a:rPr lang="en-US" dirty="0" smtClean="0"/>
            </a:br>
            <a:r>
              <a:rPr lang="en-US" dirty="0" smtClean="0"/>
              <a:t>stream fishes and grassland insects</a:t>
            </a:r>
          </a:p>
          <a:p>
            <a:r>
              <a:rPr lang="en-US" dirty="0" smtClean="0"/>
              <a:t>Hierarchical model to estimate</a:t>
            </a:r>
            <a:br>
              <a:rPr lang="en-US" dirty="0" smtClean="0"/>
            </a:br>
            <a:r>
              <a:rPr lang="en-US" dirty="0" smtClean="0"/>
              <a:t>trends for individual species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200400" y="2209800"/>
            <a:ext cx="990600" cy="609600"/>
            <a:chOff x="838200" y="1295400"/>
            <a:chExt cx="7543800" cy="5105400"/>
          </a:xfrm>
        </p:grpSpPr>
        <p:sp>
          <p:nvSpPr>
            <p:cNvPr id="14" name="Flowchart: Process 13"/>
            <p:cNvSpPr/>
            <p:nvPr/>
          </p:nvSpPr>
          <p:spPr>
            <a:xfrm>
              <a:off x="914400" y="1295400"/>
              <a:ext cx="2590800" cy="1676400"/>
            </a:xfrm>
            <a:prstGeom prst="flowChartProcess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5867400" y="2057400"/>
              <a:ext cx="2514600" cy="19050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6" name="Straight Arrow Connector 15"/>
            <p:cNvCxnSpPr>
              <a:stCxn id="14" idx="3"/>
              <a:endCxn id="15" idx="1"/>
            </p:cNvCxnSpPr>
            <p:nvPr/>
          </p:nvCxnSpPr>
          <p:spPr>
            <a:xfrm>
              <a:off x="3505200" y="2133600"/>
              <a:ext cx="23622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838200" y="4343400"/>
              <a:ext cx="2743200" cy="2057400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8" name="Straight Arrow Connector 17"/>
            <p:cNvCxnSpPr>
              <a:stCxn id="14" idx="2"/>
              <a:endCxn id="17" idx="0"/>
            </p:cNvCxnSpPr>
            <p:nvPr/>
          </p:nvCxnSpPr>
          <p:spPr>
            <a:xfrm rot="5400000">
              <a:off x="1524000" y="3657600"/>
              <a:ext cx="1371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3"/>
              <a:endCxn id="15" idx="2"/>
            </p:cNvCxnSpPr>
            <p:nvPr/>
          </p:nvCxnSpPr>
          <p:spPr>
            <a:xfrm flipV="1">
              <a:off x="3581400" y="3962400"/>
              <a:ext cx="3543300" cy="1409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12246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914400" cy="4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419600"/>
            <a:ext cx="840081" cy="4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482046"/>
            <a:ext cx="2362200" cy="11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Pathways of Temporal Change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914400" y="1295400"/>
            <a:ext cx="2590800" cy="167640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Abiotic</a:t>
            </a:r>
            <a:r>
              <a:rPr lang="en-US" sz="3600" dirty="0" smtClean="0"/>
              <a:t> Change</a:t>
            </a:r>
            <a:endParaRPr lang="en-US" sz="3600" dirty="0"/>
          </a:p>
        </p:txBody>
      </p:sp>
      <p:sp>
        <p:nvSpPr>
          <p:cNvPr id="5" name="Flowchart: Process 4"/>
          <p:cNvSpPr/>
          <p:nvPr/>
        </p:nvSpPr>
        <p:spPr>
          <a:xfrm>
            <a:off x="5867400" y="2057400"/>
            <a:ext cx="2514600" cy="1905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Changes in abundance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505200" y="2133600"/>
            <a:ext cx="23622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838200" y="4343400"/>
            <a:ext cx="2743200" cy="20574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Changes in abundance of competitors, predators, prey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4" idx="2"/>
            <a:endCxn id="12" idx="0"/>
          </p:cNvCxnSpPr>
          <p:nvPr/>
        </p:nvCxnSpPr>
        <p:spPr>
          <a:xfrm rot="5400000">
            <a:off x="1524000" y="36576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5" idx="2"/>
          </p:cNvCxnSpPr>
          <p:nvPr/>
        </p:nvCxnSpPr>
        <p:spPr>
          <a:xfrm flipV="1">
            <a:off x="3581400" y="3962400"/>
            <a:ext cx="3543300" cy="1409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Conspicuous Drivers of Temporal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Keystone </a:t>
            </a:r>
            <a:br>
              <a:rPr lang="en-US" dirty="0" smtClean="0"/>
            </a:br>
            <a:r>
              <a:rPr lang="en-US" dirty="0" smtClean="0"/>
              <a:t>Species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Foundation Species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Ecosystem Engineers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Invasive Species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1633537" cy="29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00600"/>
            <a:ext cx="1828800" cy="16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3528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371600"/>
            <a:ext cx="18288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 Drivers of Temporal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Habitat alteration, succession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Long-term </a:t>
            </a:r>
            <a:br>
              <a:rPr lang="en-US" dirty="0" smtClean="0"/>
            </a:br>
            <a:r>
              <a:rPr lang="en-US" dirty="0" smtClean="0"/>
              <a:t>climate change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Hunting, overexploitation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“Shifting Baseline”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255469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00600"/>
            <a:ext cx="205483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90800"/>
            <a:ext cx="220980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3671" y="3810000"/>
            <a:ext cx="25309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 not all apparent patterns of temporal change reflect “true” changes in population or community structure!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668083" cy="47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indices of species diversity and population size are sensitive to “sampling” effects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598569" cy="4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can we account for sampling effects when assessing temporal changes in populations and communities?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3228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875</Words>
  <Application>Microsoft Office PowerPoint</Application>
  <PresentationFormat>On-screen Show (4:3)</PresentationFormat>
  <Paragraphs>196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Detecting Temporal Trends In Species Assemblages With Randomization Procedures And Hierarchical Models </vt:lpstr>
      <vt:lpstr>Collaborators!</vt:lpstr>
      <vt:lpstr>Causes of Temporal Change in Communities</vt:lpstr>
      <vt:lpstr>Pathways of Temporal Change</vt:lpstr>
      <vt:lpstr>Conspicuous Drivers of Temporal Change</vt:lpstr>
      <vt:lpstr>Subtle Drivers of Temporal Change</vt:lpstr>
      <vt:lpstr>But not all apparent patterns of temporal change reflect “true” changes in population or community structure!</vt:lpstr>
      <vt:lpstr>Most indices of species diversity and population size are sensitive to “sampling” effects</vt:lpstr>
      <vt:lpstr>How can we account for sampling effects when assessing temporal changes in populations and communities?</vt:lpstr>
      <vt:lpstr>Data Structure</vt:lpstr>
      <vt:lpstr>Freshwater fishes in a central U.S. stream</vt:lpstr>
      <vt:lpstr>Insects in a central U.S. grassland (KBS)</vt:lpstr>
      <vt:lpstr>Null model test for temporal trends in community structure</vt:lpstr>
      <vt:lpstr>Abundance Trends For A Single Species</vt:lpstr>
      <vt:lpstr>Abundance Trends For A Single Species</vt:lpstr>
      <vt:lpstr>Abundance Trends For A Single Species</vt:lpstr>
      <vt:lpstr>Community Trends in Abundance</vt:lpstr>
      <vt:lpstr>Metric to summarize pattern of temporal change  </vt:lpstr>
      <vt:lpstr>Community Trends in Abundance</vt:lpstr>
      <vt:lpstr>Specify distribution of TC under sampling H0 </vt:lpstr>
      <vt:lpstr>Assumptions of Null Model</vt:lpstr>
      <vt:lpstr>Incorporating Undetected Species</vt:lpstr>
      <vt:lpstr>Non-parametric Estimator for Undetected Species</vt:lpstr>
      <vt:lpstr>Estimating Relative Abundance</vt:lpstr>
      <vt:lpstr>Estimating Relative Abundance</vt:lpstr>
      <vt:lpstr>Estimating Relative Abundance</vt:lpstr>
      <vt:lpstr>Temporal Trends of Stream Fishes  Total Abundance (1963-1974)</vt:lpstr>
      <vt:lpstr>Temporal Trends of Stream Fishes  Individual Species (1963-1974)</vt:lpstr>
      <vt:lpstr>Temporal Trends of Grassland Insects Total Abundance (1989-2002)</vt:lpstr>
      <vt:lpstr>Temporal Trends of Grassland Insects Individual Species (1989-2002)</vt:lpstr>
      <vt:lpstr>Estimating Temporal Trends For Individual Species</vt:lpstr>
      <vt:lpstr>Estimated Growth Rates  of Stream Fishes</vt:lpstr>
      <vt:lpstr>Estimated Growth Rates  of Grassland Insects</vt:lpstr>
      <vt:lpstr>Summary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Temporal Trends In Species Assemblages With Randomization Procedures And Hierarchical Models </dc:title>
  <dc:creator>Nick Gotelli</dc:creator>
  <cp:lastModifiedBy>Nick Gotelli</cp:lastModifiedBy>
  <cp:revision>84</cp:revision>
  <dcterms:created xsi:type="dcterms:W3CDTF">2010-03-28T13:51:19Z</dcterms:created>
  <dcterms:modified xsi:type="dcterms:W3CDTF">2010-04-02T15:56:14Z</dcterms:modified>
</cp:coreProperties>
</file>