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8" r:id="rId4"/>
    <p:sldId id="262" r:id="rId5"/>
    <p:sldId id="269" r:id="rId6"/>
    <p:sldId id="257" r:id="rId7"/>
    <p:sldId id="259" r:id="rId8"/>
    <p:sldId id="260" r:id="rId9"/>
    <p:sldId id="270" r:id="rId10"/>
    <p:sldId id="271" r:id="rId11"/>
    <p:sldId id="258" r:id="rId12"/>
    <p:sldId id="272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D7829-3BC7-4692-B8A5-FB4DBCFEBF1F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EE224-743B-4C10-A88F-2332076E3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5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800" dirty="0" smtClean="0"/>
              <a:t>Source: Rafter, Nicole H, ed. 1988. </a:t>
            </a:r>
            <a:r>
              <a:rPr lang="en-US" sz="800" i="1" dirty="0" smtClean="0"/>
              <a:t>White Trash: The Eugenic Family Studies, 1877-1919</a:t>
            </a:r>
            <a:r>
              <a:rPr lang="en-US" sz="800" dirty="0" smtClean="0"/>
              <a:t>. Boston: Northeastern University Press, S. 4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15FD559C-42A5-4CC3-BF7C-BE58B381838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Quelle: Autor.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8CEC3B-3B53-4906-BB04-2235B6951022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Eugenics archive.</a:t>
            </a:r>
            <a:r>
              <a:rPr lang="en-US" baseline="0" dirty="0" smtClean="0"/>
              <a:t> </a:t>
            </a:r>
            <a:r>
              <a:rPr lang="en-US" dirty="0" smtClean="0"/>
              <a:t>http://www.eugenicsarchive.org/eugenics/view_image.pl?id=168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EE224-743B-4C10-A88F-2332076E3D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4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Sources: </a:t>
            </a:r>
            <a:r>
              <a:rPr lang="en-US" dirty="0" smtClean="0"/>
              <a:t>North Carolina</a:t>
            </a:r>
            <a:r>
              <a:rPr lang="en-US" baseline="0" dirty="0" smtClean="0"/>
              <a:t> Dept. of Cultural Resources, at </a:t>
            </a:r>
            <a:r>
              <a:rPr lang="en-US" dirty="0" smtClean="0"/>
              <a:t>http://news.ncdcr.gov/news/wp-content/uploads/eugenics-board-marker.jpg; http://3.bp.blogspot.com/-h0D2hCu9MAc/TgSUXedGnBI/AAAAAAAACt0/E9goepD-xDo/s1600/elaine-riddick-sterilization-north-carolina-eugenics.jpg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EE224-743B-4C10-A88F-2332076E3D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9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7BFD-E80D-4AFC-9BA8-052D974E1906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73AB-F818-437E-BB50-166462D9B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7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7BFD-E80D-4AFC-9BA8-052D974E1906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73AB-F818-437E-BB50-166462D9B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7BFD-E80D-4AFC-9BA8-052D974E1906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73AB-F818-437E-BB50-166462D9B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2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7BFD-E80D-4AFC-9BA8-052D974E1906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73AB-F818-437E-BB50-166462D9B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0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7BFD-E80D-4AFC-9BA8-052D974E1906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73AB-F818-437E-BB50-166462D9B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5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7BFD-E80D-4AFC-9BA8-052D974E1906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73AB-F818-437E-BB50-166462D9B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5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7BFD-E80D-4AFC-9BA8-052D974E1906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73AB-F818-437E-BB50-166462D9B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6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7BFD-E80D-4AFC-9BA8-052D974E1906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73AB-F818-437E-BB50-166462D9B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4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7BFD-E80D-4AFC-9BA8-052D974E1906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73AB-F818-437E-BB50-166462D9B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6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7BFD-E80D-4AFC-9BA8-052D974E1906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73AB-F818-437E-BB50-166462D9B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6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7BFD-E80D-4AFC-9BA8-052D974E1906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73AB-F818-437E-BB50-166462D9B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67BFD-E80D-4AFC-9BA8-052D974E1906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073AB-F818-437E-BB50-166462D9B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9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3124199"/>
          </a:xfrm>
        </p:spPr>
        <p:txBody>
          <a:bodyPr>
            <a:normAutofit/>
          </a:bodyPr>
          <a:lstStyle/>
          <a:p>
            <a:r>
              <a:rPr lang="en-US" dirty="0"/>
              <a:t>"Eugenic" Sterilizations in the United States in the 20th Century: A Comparative </a:t>
            </a:r>
            <a:r>
              <a:rPr lang="en-US" dirty="0" smtClean="0"/>
              <a:t>Analysis</a:t>
            </a:r>
            <a:br>
              <a:rPr lang="en-US" dirty="0" smtClean="0"/>
            </a:br>
            <a:r>
              <a:rPr lang="en-US" sz="2200" dirty="0" smtClean="0"/>
              <a:t>Presentation at the 2012 annual conference of the Social Science History Association, Vancouver</a:t>
            </a:r>
            <a:br>
              <a:rPr lang="en-US" sz="2200" dirty="0" smtClean="0"/>
            </a:br>
            <a:r>
              <a:rPr lang="en-US" sz="2200" dirty="0" smtClean="0"/>
              <a:t>Please do not quote or cite without permission by the author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Lutz </a:t>
            </a:r>
            <a:r>
              <a:rPr lang="en-US" dirty="0" err="1" smtClean="0"/>
              <a:t>Kaelber</a:t>
            </a:r>
            <a:endParaRPr lang="en-US" dirty="0" smtClean="0"/>
          </a:p>
          <a:p>
            <a:r>
              <a:rPr lang="en-US" dirty="0" smtClean="0"/>
              <a:t>Assoc. Professor of Sociology</a:t>
            </a:r>
          </a:p>
          <a:p>
            <a:r>
              <a:rPr lang="en-US" dirty="0" smtClean="0"/>
              <a:t>University of Vermont</a:t>
            </a:r>
          </a:p>
          <a:p>
            <a:r>
              <a:rPr lang="en-US" dirty="0" smtClean="0"/>
              <a:t>Email: LKAELBER@uvm.edu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10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3" y="381000"/>
            <a:ext cx="8494167" cy="601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79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9445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http://www.uvm.edu/~lkaelber/eugenics/CA/CA.html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1081024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1443841"/>
            <a:ext cx="6553200" cy="3754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Arabic Typesetting" pitchFamily="66" charset="-78"/>
                <a:cs typeface="Arabic Typesetting" pitchFamily="66" charset="-78"/>
              </a:rPr>
              <a:t>Number of victims</a:t>
            </a:r>
          </a:p>
          <a:p>
            <a:r>
              <a:rPr lang="en-US" sz="2000" b="1" dirty="0">
                <a:latin typeface="Arabic Typesetting" pitchFamily="66" charset="-78"/>
                <a:cs typeface="Arabic Typesetting" pitchFamily="66" charset="-78"/>
              </a:rPr>
              <a:t>Temporal pattern of sterilizations</a:t>
            </a:r>
          </a:p>
          <a:p>
            <a:r>
              <a:rPr lang="en-US" sz="2000" b="1" dirty="0">
                <a:latin typeface="Arabic Typesetting" pitchFamily="66" charset="-78"/>
                <a:cs typeface="Arabic Typesetting" pitchFamily="66" charset="-78"/>
              </a:rPr>
              <a:t>Passage of Laws / Groups identified in the law / process of the law</a:t>
            </a:r>
          </a:p>
          <a:p>
            <a:r>
              <a:rPr lang="en-US" sz="2000" b="1" dirty="0">
                <a:latin typeface="Arabic Typesetting" pitchFamily="66" charset="-78"/>
                <a:cs typeface="Arabic Typesetting" pitchFamily="66" charset="-78"/>
              </a:rPr>
              <a:t>Precipitating factors and processes</a:t>
            </a:r>
          </a:p>
          <a:p>
            <a:r>
              <a:rPr lang="en-US" sz="2000" b="1" dirty="0">
                <a:latin typeface="Arabic Typesetting" pitchFamily="66" charset="-78"/>
                <a:cs typeface="Arabic Typesetting" pitchFamily="66" charset="-78"/>
              </a:rPr>
              <a:t>Groups targeted and victimized</a:t>
            </a:r>
          </a:p>
          <a:p>
            <a:r>
              <a:rPr lang="en-US" sz="2000" b="1" dirty="0">
                <a:latin typeface="Arabic Typesetting" pitchFamily="66" charset="-78"/>
                <a:cs typeface="Arabic Typesetting" pitchFamily="66" charset="-78"/>
              </a:rPr>
              <a:t>Other restrictions on targeted populations</a:t>
            </a:r>
          </a:p>
          <a:p>
            <a:r>
              <a:rPr lang="en-US" sz="2000" b="1" dirty="0">
                <a:latin typeface="Arabic Typesetting" pitchFamily="66" charset="-78"/>
                <a:cs typeface="Arabic Typesetting" pitchFamily="66" charset="-78"/>
              </a:rPr>
              <a:t>Major proponents of eugenics</a:t>
            </a:r>
          </a:p>
          <a:p>
            <a:r>
              <a:rPr lang="en-US" sz="2000" b="1" dirty="0">
                <a:latin typeface="Arabic Typesetting" pitchFamily="66" charset="-78"/>
                <a:cs typeface="Arabic Typesetting" pitchFamily="66" charset="-78"/>
              </a:rPr>
              <a:t>“Feeder institutions” and institutions where sterilizations were </a:t>
            </a:r>
            <a:r>
              <a:rPr lang="en-US" sz="2000" b="1" dirty="0" smtClean="0">
                <a:latin typeface="Arabic Typesetting" pitchFamily="66" charset="-78"/>
                <a:cs typeface="Arabic Typesetting" pitchFamily="66" charset="-78"/>
              </a:rPr>
              <a:t>performed </a:t>
            </a:r>
            <a:endParaRPr lang="en-US" sz="2000" b="1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000" b="1" dirty="0">
                <a:latin typeface="Arabic Typesetting" pitchFamily="66" charset="-78"/>
                <a:cs typeface="Arabic Typesetting" pitchFamily="66" charset="-78"/>
              </a:rPr>
              <a:t>Opposition</a:t>
            </a:r>
          </a:p>
          <a:p>
            <a:r>
              <a:rPr lang="en-US" sz="2000" b="1" dirty="0">
                <a:latin typeface="Arabic Typesetting" pitchFamily="66" charset="-78"/>
                <a:cs typeface="Arabic Typesetting" pitchFamily="66" charset="-78"/>
              </a:rPr>
              <a:t>Commemoration</a:t>
            </a:r>
          </a:p>
          <a:p>
            <a:r>
              <a:rPr lang="en-US" sz="2000" b="1" dirty="0">
                <a:latin typeface="Arabic Typesetting" pitchFamily="66" charset="-78"/>
                <a:cs typeface="Arabic Typesetting" pitchFamily="66" charset="-78"/>
              </a:rPr>
              <a:t>Bibliography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74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83058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NC targeted “black welfare queens” in 1950s and 1960s; sterilization law had “extra-mural” component and allowed sterilization of populations not in state institutions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3810000"/>
            <a:ext cx="8382000" cy="1096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MN: strength of social progressivism with a focus on ‘helping’ intellectually disabled females; sterilization of insane required at least 6 months of continuous institutionalization and consent by individual and next of </a:t>
            </a:r>
            <a:r>
              <a:rPr lang="en-US" dirty="0" smtClean="0"/>
              <a:t>kin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328973"/>
              </p:ext>
            </p:extLst>
          </p:nvPr>
        </p:nvGraphicFramePr>
        <p:xfrm>
          <a:off x="381000" y="381000"/>
          <a:ext cx="8382000" cy="1033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3245"/>
                <a:gridCol w="2003245"/>
                <a:gridCol w="2003245"/>
                <a:gridCol w="2372265"/>
              </a:tblGrid>
              <a:tr h="717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female victims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mentally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ill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intellectually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disabled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1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NC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83%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70%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995472"/>
              </p:ext>
            </p:extLst>
          </p:nvPr>
        </p:nvGraphicFramePr>
        <p:xfrm>
          <a:off x="381000" y="2819400"/>
          <a:ext cx="8305800" cy="94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5033"/>
                <a:gridCol w="1985033"/>
                <a:gridCol w="1985033"/>
                <a:gridCol w="2350701"/>
              </a:tblGrid>
              <a:tr h="32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female victims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mentally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ill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intellectually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disabled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6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78%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82%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55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Memorialization of events and commemoration of victims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33801"/>
            <a:ext cx="2133600" cy="137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Inscribed memory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90600"/>
            <a:ext cx="323775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1447800"/>
            <a:ext cx="474248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220358" y="5867400"/>
            <a:ext cx="4237841" cy="838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Incorporated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5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6106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“Eugenically” motivated family studies ca. 1875 – ca. 1925</a:t>
            </a:r>
            <a:endParaRPr lang="en-US" sz="2400" b="1" dirty="0"/>
          </a:p>
        </p:txBody>
      </p:sp>
      <p:sp>
        <p:nvSpPr>
          <p:cNvPr id="7" name="Down Arrow 6"/>
          <p:cNvSpPr/>
          <p:nvPr/>
        </p:nvSpPr>
        <p:spPr>
          <a:xfrm>
            <a:off x="2286000" y="3810000"/>
            <a:ext cx="76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190" y="990600"/>
            <a:ext cx="5758348" cy="553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4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 smtClean="0"/>
              <a:t>Biological – </a:t>
            </a:r>
            <a:r>
              <a:rPr lang="de-DE" sz="2400" b="1" dirty="0" err="1" smtClean="0"/>
              <a:t>eugenic</a:t>
            </a:r>
            <a:r>
              <a:rPr lang="en-US" sz="2400" dirty="0" smtClean="0"/>
              <a:t> model of intergenerational transmission of disability and deviance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400" y="1524000"/>
            <a:ext cx="4076701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Negative Conditions</a:t>
            </a:r>
          </a:p>
          <a:p>
            <a:pPr algn="ctr">
              <a:defRPr/>
            </a:pPr>
            <a:r>
              <a:rPr lang="en-US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Poverty</a:t>
            </a:r>
          </a:p>
          <a:p>
            <a:pPr algn="ctr">
              <a:defRPr/>
            </a:pPr>
            <a:r>
              <a:rPr lang="en-US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Sexual Deviance</a:t>
            </a:r>
          </a:p>
          <a:p>
            <a:pPr algn="ctr">
              <a:defRPr/>
            </a:pPr>
            <a:r>
              <a:rPr lang="en-US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Criminal Behavior</a:t>
            </a:r>
          </a:p>
          <a:p>
            <a:pPr algn="ctr">
              <a:defRPr/>
            </a:pPr>
            <a:r>
              <a:rPr lang="en-US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“Feeblemindedness</a:t>
            </a: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</a:p>
          <a:p>
            <a:pPr algn="ctr">
              <a:defRPr/>
            </a:pP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Other Disabilities</a:t>
            </a:r>
            <a:endParaRPr lang="en-US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endParaRPr lang="en-US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endParaRPr lang="en-US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endParaRPr lang="en-US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endParaRPr lang="en-US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Next Generation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7800" y="4158218"/>
            <a:ext cx="3521328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</a:rPr>
              <a:t>Biological Causes </a:t>
            </a:r>
          </a:p>
          <a:p>
            <a:pPr>
              <a:defRPr/>
            </a:pPr>
            <a:r>
              <a:rPr lang="en-US" sz="1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</a:rPr>
              <a:t>Biological-social Manifestations</a:t>
            </a:r>
          </a:p>
          <a:p>
            <a:pPr>
              <a:defRPr/>
            </a:pPr>
            <a:r>
              <a:rPr lang="en-US" sz="1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</a:rPr>
              <a:t>Biological Transmission</a:t>
            </a:r>
          </a:p>
        </p:txBody>
      </p:sp>
      <p:sp>
        <p:nvSpPr>
          <p:cNvPr id="7" name="Down Arrow 6"/>
          <p:cNvSpPr/>
          <p:nvPr/>
        </p:nvSpPr>
        <p:spPr>
          <a:xfrm>
            <a:off x="4681285" y="4038600"/>
            <a:ext cx="484187" cy="9779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3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3429000" cy="2849562"/>
          </a:xfrm>
        </p:spPr>
        <p:txBody>
          <a:bodyPr>
            <a:normAutofit/>
          </a:bodyPr>
          <a:lstStyle/>
          <a:p>
            <a:r>
              <a:rPr lang="en-US" sz="2400" b="1" dirty="0"/>
              <a:t>“Positive Eugenics”</a:t>
            </a:r>
            <a:br>
              <a:rPr lang="en-US" sz="2400" b="1" dirty="0"/>
            </a:br>
            <a:r>
              <a:rPr lang="en-US" sz="2400" b="1" dirty="0"/>
              <a:t>here: winner, “fitter families” contest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1925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492113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4495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Worth</a:t>
            </a:r>
            <a:r>
              <a:rPr lang="de-DE" b="1" dirty="0" smtClean="0"/>
              <a:t> </a:t>
            </a:r>
            <a:r>
              <a:rPr lang="de-DE" b="1" dirty="0" err="1" smtClean="0"/>
              <a:t>based</a:t>
            </a:r>
            <a:r>
              <a:rPr lang="de-DE" b="1" dirty="0" smtClean="0"/>
              <a:t> on </a:t>
            </a:r>
            <a:r>
              <a:rPr lang="de-DE" b="1" dirty="0" err="1" smtClean="0"/>
              <a:t>eugenic</a:t>
            </a:r>
            <a:r>
              <a:rPr lang="de-DE" b="1" dirty="0" smtClean="0"/>
              <a:t> score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father</a:t>
            </a:r>
            <a:r>
              <a:rPr lang="de-DE" b="1" dirty="0" smtClean="0"/>
              <a:t>, </a:t>
            </a:r>
            <a:r>
              <a:rPr lang="de-DE" b="1" dirty="0" err="1" smtClean="0"/>
              <a:t>mother</a:t>
            </a:r>
            <a:r>
              <a:rPr lang="de-DE" b="1" dirty="0" smtClean="0"/>
              <a:t>, </a:t>
            </a:r>
            <a:r>
              <a:rPr lang="de-DE" b="1" dirty="0" err="1" smtClean="0"/>
              <a:t>children</a:t>
            </a:r>
            <a:r>
              <a:rPr lang="de-DE" b="1" dirty="0" smtClean="0"/>
              <a:t>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3581400" y="3962400"/>
            <a:ext cx="304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133600" y="3962400"/>
            <a:ext cx="1752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62000" y="3962400"/>
            <a:ext cx="3124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39934" y="3124200"/>
            <a:ext cx="292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Illnesses</a:t>
            </a:r>
            <a:r>
              <a:rPr lang="de-DE" b="1" dirty="0" smtClean="0"/>
              <a:t>, </a:t>
            </a:r>
            <a:r>
              <a:rPr lang="en-US" b="1" dirty="0"/>
              <a:t>“defects</a:t>
            </a:r>
            <a:r>
              <a:rPr lang="en-US" b="1" dirty="0" smtClean="0"/>
              <a:t>”</a:t>
            </a:r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1752600" y="1295400"/>
            <a:ext cx="12573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009900" y="1295400"/>
            <a:ext cx="3429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81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689449"/>
              </p:ext>
            </p:extLst>
          </p:nvPr>
        </p:nvGraphicFramePr>
        <p:xfrm>
          <a:off x="304800" y="838200"/>
          <a:ext cx="8458200" cy="5389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800"/>
                <a:gridCol w="2743200"/>
                <a:gridCol w="3124200"/>
              </a:tblGrid>
              <a:tr h="242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U.S. (and Canada)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Nazi Germany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Period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1907-late 1970s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1934-1945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6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70,000+ (3,000)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350,000 </a:t>
                      </a:r>
                      <a:r>
                        <a:rPr lang="en-US" sz="1400" dirty="0" smtClean="0">
                          <a:effectLst/>
                        </a:rPr>
                        <a:t> (= </a:t>
                      </a:r>
                      <a:r>
                        <a:rPr lang="en-US" sz="1400" dirty="0">
                          <a:effectLst/>
                        </a:rPr>
                        <a:t>approx. 1% of adult population of childbearing age)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Disproportionately targeted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Disabled; also disenfranchised, poor, women, minorities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Same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Law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State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Federal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Compulsion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Typically formally </a:t>
                      </a:r>
                      <a:r>
                        <a:rPr lang="en-US" sz="1400" dirty="0">
                          <a:effectLst/>
                        </a:rPr>
                        <a:t>voluntary (required formal consent)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Compulsory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Reach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Mostly only institutionalized (in a few cases,</a:t>
                      </a:r>
                      <a:r>
                        <a:rPr lang="en-US" sz="1400" baseline="0" dirty="0" smtClean="0">
                          <a:effectLst/>
                        </a:rPr>
                        <a:t> “extra mural”)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Everyone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Text of the law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Varied across states; basic elements similar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Similar to </a:t>
                      </a:r>
                      <a:r>
                        <a:rPr lang="en-US" sz="1400" dirty="0" smtClean="0">
                          <a:effectLst/>
                        </a:rPr>
                        <a:t>H. Laughlin’s </a:t>
                      </a:r>
                      <a:r>
                        <a:rPr lang="en-US" sz="1400" dirty="0">
                          <a:effectLst/>
                        </a:rPr>
                        <a:t>model sterilization law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68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Adjudication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Typically eugenics boards; proceedings public; victims could challenge in civil court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Special “hereditary health courts”; non-public;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appeal only to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superior health courts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74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Denunciation by general public (information to commence sterilization proceedings)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0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Authorities’ access to medical </a:t>
                      </a:r>
                      <a:r>
                        <a:rPr lang="en-US" sz="1400" dirty="0" smtClean="0">
                          <a:effectLst/>
                        </a:rPr>
                        <a:t>and other records </a:t>
                      </a:r>
                      <a:r>
                        <a:rPr lang="en-US" sz="1400" dirty="0">
                          <a:effectLst/>
                        </a:rPr>
                        <a:t>of kin groups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Could</a:t>
                      </a:r>
                      <a:r>
                        <a:rPr lang="en-US" sz="1400" baseline="0" dirty="0" smtClean="0">
                          <a:effectLst/>
                        </a:rPr>
                        <a:t> be extensive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Extensive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3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914400"/>
            <a:ext cx="3048000" cy="160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Eugenics sterilizations in California and Minnesota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" y="274638"/>
            <a:ext cx="5365322" cy="3505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43959"/>
            <a:ext cx="6248400" cy="296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49680" y="357981"/>
            <a:ext cx="34290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27780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Virginia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 r="27023"/>
          <a:stretch/>
        </p:blipFill>
        <p:spPr>
          <a:xfrm>
            <a:off x="-118440" y="1295399"/>
            <a:ext cx="6214440" cy="498654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5715000" y="2165866"/>
            <a:ext cx="762000" cy="42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27800" y="1981200"/>
            <a:ext cx="2209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cumulative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796280" y="5286772"/>
            <a:ext cx="762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4876800"/>
            <a:ext cx="1905000" cy="369332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99"/>
                </a:solidFill>
              </a:rPr>
              <a:t>per period</a:t>
            </a:r>
            <a:endParaRPr lang="en-US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70235"/>
            <a:ext cx="4381117" cy="2658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84" y="3810000"/>
            <a:ext cx="4917831" cy="2831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762000"/>
            <a:ext cx="4442460" cy="286712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4000" dirty="0" smtClean="0"/>
              <a:t>Iowa, Georgia, North Carolina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37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356615"/>
              </p:ext>
            </p:extLst>
          </p:nvPr>
        </p:nvGraphicFramePr>
        <p:xfrm>
          <a:off x="914399" y="381001"/>
          <a:ext cx="7619998" cy="5453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898"/>
                <a:gridCol w="984898"/>
                <a:gridCol w="984898"/>
                <a:gridCol w="1166326"/>
                <a:gridCol w="1166326"/>
                <a:gridCol w="1166326"/>
                <a:gridCol w="1166326"/>
              </a:tblGrid>
              <a:tr h="1148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female victims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mentally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ill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intellectually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disabled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victims per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year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100,000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pop.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peak period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sterilization period (length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time)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9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National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ndalus" pitchFamily="18" charset="-78"/>
                          <a:cs typeface="Andalus" pitchFamily="18" charset="-78"/>
                        </a:rPr>
                        <a:t>61%</a:t>
                      </a:r>
                      <a:endParaRPr lang="en-US" sz="1400" dirty="0">
                        <a:effectLst/>
                        <a:latin typeface="Andalus" pitchFamily="18" charset="-78"/>
                        <a:ea typeface="Calibri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ndalus" pitchFamily="18" charset="-78"/>
                          <a:cs typeface="Andalus" pitchFamily="18" charset="-78"/>
                        </a:rPr>
                        <a:t>44%</a:t>
                      </a:r>
                      <a:endParaRPr lang="en-US" sz="1400" dirty="0">
                        <a:effectLst/>
                        <a:latin typeface="Andalus" pitchFamily="18" charset="-78"/>
                        <a:ea typeface="Calibri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ndalus" pitchFamily="18" charset="-78"/>
                          <a:cs typeface="Andalus" pitchFamily="18" charset="-78"/>
                        </a:rPr>
                        <a:t>52%</a:t>
                      </a:r>
                      <a:endParaRPr lang="en-US" sz="1400" dirty="0">
                        <a:effectLst/>
                        <a:latin typeface="Andalus" pitchFamily="18" charset="-78"/>
                        <a:ea typeface="Calibri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ndalus" pitchFamily="18" charset="-78"/>
                          <a:ea typeface="Calibri"/>
                          <a:cs typeface="Andalus" pitchFamily="18" charset="-78"/>
                        </a:rPr>
                        <a:t>Est. 70,000+</a:t>
                      </a:r>
                      <a:endParaRPr lang="en-US" sz="1400" dirty="0">
                        <a:effectLst/>
                        <a:latin typeface="Andalus" pitchFamily="18" charset="-78"/>
                        <a:ea typeface="Calibri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ndalus" pitchFamily="18" charset="-78"/>
                        <a:ea typeface="Calibri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ndalus" pitchFamily="18" charset="-78"/>
                          <a:ea typeface="Calibri"/>
                          <a:cs typeface="Andalus" pitchFamily="18" charset="-78"/>
                        </a:rPr>
                        <a:t>1907-earl.</a:t>
                      </a:r>
                      <a:r>
                        <a:rPr lang="en-US" sz="1400" baseline="0" dirty="0" smtClean="0">
                          <a:effectLst/>
                          <a:latin typeface="Andalus" pitchFamily="18" charset="-78"/>
                          <a:ea typeface="Calibri"/>
                          <a:cs typeface="Andalus" pitchFamily="18" charset="-78"/>
                        </a:rPr>
                        <a:t>1980s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Andalus" pitchFamily="18" charset="-78"/>
                          <a:ea typeface="Calibri"/>
                          <a:cs typeface="Andalus" pitchFamily="18" charset="-78"/>
                        </a:rPr>
                        <a:t>(75 years)</a:t>
                      </a:r>
                      <a:endParaRPr lang="en-US" sz="1400" dirty="0">
                        <a:effectLst/>
                        <a:latin typeface="Andalus" pitchFamily="18" charset="-78"/>
                        <a:ea typeface="Calibri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</a:tr>
              <a:tr h="451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49%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58%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20,000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1909-60s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(55 years)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36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78%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82%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2,300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1925-earl.1960s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(35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years)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5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49%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7,300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1924-1979s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(50 years)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36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71%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44%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1,910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1915-earl.</a:t>
                      </a:r>
                      <a:r>
                        <a:rPr lang="en-US" sz="1400" baseline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1960s</a:t>
                      </a:r>
                      <a:endParaRPr lang="en-US" sz="14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(35 years)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77%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3,200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1937-1963 (25 years)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NC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83%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70%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6,300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1929-1974 (45 years)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6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613</Words>
  <Application>Microsoft Office PowerPoint</Application>
  <PresentationFormat>On-screen Show (4:3)</PresentationFormat>
  <Paragraphs>174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"Eugenic" Sterilizations in the United States in the 20th Century: A Comparative Analysis Presentation at the 2012 annual conference of the Social Science History Association, Vancouver Please do not quote or cite without permission by the author</vt:lpstr>
      <vt:lpstr>“Eugenically” motivated family studies ca. 1875 – ca. 1925</vt:lpstr>
      <vt:lpstr>Biological – eugenic model of intergenerational transmission of disability and deviance</vt:lpstr>
      <vt:lpstr>“Positive Eugenics” here: winner, “fitter families” contest  1925</vt:lpstr>
      <vt:lpstr>PowerPoint Presentation</vt:lpstr>
      <vt:lpstr>Eugenics sterilizations in California and Minnesota</vt:lpstr>
      <vt:lpstr>Virginia</vt:lpstr>
      <vt:lpstr>Iowa, Georgia, North Carolina</vt:lpstr>
      <vt:lpstr>PowerPoint Presentation</vt:lpstr>
      <vt:lpstr>PowerPoint Presentation</vt:lpstr>
      <vt:lpstr>http://www.uvm.edu/~lkaelber/eugenics/CA/CA.html</vt:lpstr>
      <vt:lpstr>PowerPoint Presentation</vt:lpstr>
      <vt:lpstr>Memorialization of events and commemoration of victims</vt:lpstr>
    </vt:vector>
  </TitlesOfParts>
  <Company>University of Vermont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Nordamerikanische Eugenik</dc:title>
  <dc:creator>AMD820</dc:creator>
  <cp:lastModifiedBy>Mini 1012</cp:lastModifiedBy>
  <cp:revision>39</cp:revision>
  <dcterms:created xsi:type="dcterms:W3CDTF">2012-02-26T02:29:29Z</dcterms:created>
  <dcterms:modified xsi:type="dcterms:W3CDTF">2012-11-06T05:11:39Z</dcterms:modified>
</cp:coreProperties>
</file>