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22"/>
  </p:notesMasterIdLst>
  <p:handoutMasterIdLst>
    <p:handoutMasterId r:id="rId23"/>
  </p:handoutMasterIdLst>
  <p:sldIdLst>
    <p:sldId id="349" r:id="rId2"/>
    <p:sldId id="439" r:id="rId3"/>
    <p:sldId id="348" r:id="rId4"/>
    <p:sldId id="426" r:id="rId5"/>
    <p:sldId id="427" r:id="rId6"/>
    <p:sldId id="428" r:id="rId7"/>
    <p:sldId id="429" r:id="rId8"/>
    <p:sldId id="430" r:id="rId9"/>
    <p:sldId id="431" r:id="rId10"/>
    <p:sldId id="432" r:id="rId11"/>
    <p:sldId id="441" r:id="rId12"/>
    <p:sldId id="433" r:id="rId13"/>
    <p:sldId id="440" r:id="rId14"/>
    <p:sldId id="442" r:id="rId15"/>
    <p:sldId id="434" r:id="rId16"/>
    <p:sldId id="443" r:id="rId17"/>
    <p:sldId id="444" r:id="rId18"/>
    <p:sldId id="435" r:id="rId19"/>
    <p:sldId id="445" r:id="rId20"/>
    <p:sldId id="436" r:id="rId21"/>
  </p:sldIdLst>
  <p:sldSz cx="9144000" cy="6858000" type="letter"/>
  <p:notesSz cx="6950075"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23" autoAdjust="0"/>
    <p:restoredTop sz="65799" autoAdjust="0"/>
  </p:normalViewPr>
  <p:slideViewPr>
    <p:cSldViewPr>
      <p:cViewPr varScale="1">
        <p:scale>
          <a:sx n="70" d="100"/>
          <a:sy n="70" d="100"/>
        </p:scale>
        <p:origin x="-342" y="-102"/>
      </p:cViewPr>
      <p:guideLst>
        <p:guide orient="horz" pos="2160"/>
        <p:guide pos="2880"/>
      </p:guideLst>
    </p:cSldViewPr>
  </p:slideViewPr>
  <p:outlineViewPr>
    <p:cViewPr>
      <p:scale>
        <a:sx n="33" d="100"/>
        <a:sy n="33" d="100"/>
      </p:scale>
      <p:origin x="0" y="9600"/>
    </p:cViewPr>
  </p:outlineViewPr>
  <p:notesTextViewPr>
    <p:cViewPr>
      <p:scale>
        <a:sx n="100" d="100"/>
        <a:sy n="100" d="100"/>
      </p:scale>
      <p:origin x="0" y="0"/>
    </p:cViewPr>
  </p:notesTextViewPr>
  <p:notesViewPr>
    <p:cSldViewPr>
      <p:cViewPr varScale="1">
        <p:scale>
          <a:sx n="111" d="100"/>
          <a:sy n="111" d="100"/>
        </p:scale>
        <p:origin x="-582"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9699" name="Rectangle 3"/>
          <p:cNvSpPr>
            <a:spLocks noGrp="1" noChangeArrowheads="1"/>
          </p:cNvSpPr>
          <p:nvPr>
            <p:ph type="dt" sz="quarter" idx="1"/>
          </p:nvPr>
        </p:nvSpPr>
        <p:spPr bwMode="auto">
          <a:xfrm>
            <a:off x="3938377" y="0"/>
            <a:ext cx="3011699" cy="461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9700" name="Rectangle 4"/>
          <p:cNvSpPr>
            <a:spLocks noGrp="1" noChangeArrowheads="1"/>
          </p:cNvSpPr>
          <p:nvPr>
            <p:ph type="ftr" sz="quarter" idx="2"/>
          </p:nvPr>
        </p:nvSpPr>
        <p:spPr bwMode="auto">
          <a:xfrm>
            <a:off x="0" y="8774271"/>
            <a:ext cx="3011699"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9701" name="Rectangle 5"/>
          <p:cNvSpPr>
            <a:spLocks noGrp="1" noChangeArrowheads="1"/>
          </p:cNvSpPr>
          <p:nvPr>
            <p:ph type="sldNum" sz="quarter" idx="3"/>
          </p:nvPr>
        </p:nvSpPr>
        <p:spPr bwMode="auto">
          <a:xfrm>
            <a:off x="3938377" y="8774271"/>
            <a:ext cx="3011699"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73889FA-E948-446B-9ABD-D62728D3D353}" type="slidenum">
              <a:rPr lang="en-US"/>
              <a:pPr>
                <a:defRPr/>
              </a:pPr>
              <a:t>‹#›</a:t>
            </a:fld>
            <a:endParaRPr lang="en-US" dirty="0"/>
          </a:p>
        </p:txBody>
      </p:sp>
    </p:spTree>
    <p:extLst>
      <p:ext uri="{BB962C8B-B14F-4D97-AF65-F5344CB8AC3E}">
        <p14:creationId xmlns:p14="http://schemas.microsoft.com/office/powerpoint/2010/main" val="782441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0483" name="Rectangle 3"/>
          <p:cNvSpPr>
            <a:spLocks noGrp="1" noChangeArrowheads="1"/>
          </p:cNvSpPr>
          <p:nvPr>
            <p:ph type="dt" idx="1"/>
          </p:nvPr>
        </p:nvSpPr>
        <p:spPr bwMode="auto">
          <a:xfrm>
            <a:off x="3938377" y="0"/>
            <a:ext cx="3011699" cy="461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37892"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26678" y="4387136"/>
            <a:ext cx="5096722" cy="41562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774271"/>
            <a:ext cx="3011699"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0487" name="Rectangle 7"/>
          <p:cNvSpPr>
            <a:spLocks noGrp="1" noChangeArrowheads="1"/>
          </p:cNvSpPr>
          <p:nvPr>
            <p:ph type="sldNum" sz="quarter" idx="5"/>
          </p:nvPr>
        </p:nvSpPr>
        <p:spPr bwMode="auto">
          <a:xfrm>
            <a:off x="3938377" y="8774271"/>
            <a:ext cx="3011699"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1C5DAA9-510A-419A-B162-F32F09382316}" type="slidenum">
              <a:rPr lang="en-US"/>
              <a:pPr>
                <a:defRPr/>
              </a:pPr>
              <a:t>‹#›</a:t>
            </a:fld>
            <a:endParaRPr lang="en-US" dirty="0"/>
          </a:p>
        </p:txBody>
      </p:sp>
    </p:spTree>
    <p:extLst>
      <p:ext uri="{BB962C8B-B14F-4D97-AF65-F5344CB8AC3E}">
        <p14:creationId xmlns:p14="http://schemas.microsoft.com/office/powerpoint/2010/main" val="723539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10</a:t>
            </a:fld>
            <a:endParaRPr lang="en-US" dirty="0"/>
          </a:p>
        </p:txBody>
      </p:sp>
    </p:spTree>
    <p:extLst>
      <p:ext uri="{BB962C8B-B14F-4D97-AF65-F5344CB8AC3E}">
        <p14:creationId xmlns:p14="http://schemas.microsoft.com/office/powerpoint/2010/main" val="1219151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Mark is your direct report. He comes to you with the news that he will need to take a medical leave for six weeks. He hands you a doctor’s note, which states that Mark has a serious medical condition requiring this absence. It does not provide the diagnosis.</a:t>
            </a:r>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11</a:t>
            </a:fld>
            <a:endParaRPr lang="en-US" dirty="0"/>
          </a:p>
        </p:txBody>
      </p:sp>
    </p:spTree>
    <p:extLst>
      <p:ext uri="{BB962C8B-B14F-4D97-AF65-F5344CB8AC3E}">
        <p14:creationId xmlns:p14="http://schemas.microsoft.com/office/powerpoint/2010/main" val="3177960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Should</a:t>
            </a:r>
            <a:r>
              <a:rPr lang="en-US" baseline="0" dirty="0" smtClean="0"/>
              <a:t> you ask Mark what the medical condition is?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answer is b. no. You should not ask Mark about his condition. It is his right to keep that information to himself.</a:t>
            </a:r>
            <a:endParaRPr lang="en-US" dirty="0" smtClean="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12</a:t>
            </a:fld>
            <a:endParaRPr lang="en-US" dirty="0"/>
          </a:p>
        </p:txBody>
      </p:sp>
    </p:spTree>
    <p:extLst>
      <p:ext uri="{BB962C8B-B14F-4D97-AF65-F5344CB8AC3E}">
        <p14:creationId xmlns:p14="http://schemas.microsoft.com/office/powerpoint/2010/main" val="1042391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Mark</a:t>
            </a:r>
            <a:r>
              <a:rPr lang="en-US" baseline="0" dirty="0" smtClean="0"/>
              <a:t> shares his medical condition with you, what should you do next?</a:t>
            </a:r>
          </a:p>
          <a:p>
            <a:endParaRPr lang="en-US" baseline="0" dirty="0" smtClean="0"/>
          </a:p>
          <a:p>
            <a:r>
              <a:rPr lang="en-US" baseline="0" dirty="0" smtClean="0"/>
              <a:t>The answer is d. do nothing. You are required to keep your employee’s medical information confidential.</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13</a:t>
            </a:fld>
            <a:endParaRPr lang="en-US" dirty="0"/>
          </a:p>
        </p:txBody>
      </p:sp>
    </p:spTree>
    <p:extLst>
      <p:ext uri="{BB962C8B-B14F-4D97-AF65-F5344CB8AC3E}">
        <p14:creationId xmlns:p14="http://schemas.microsoft.com/office/powerpoint/2010/main" val="3324221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 are aware through the grapevine that Cindy’s husband has lost his job, has become depressed and is not seeking new employment effectively. Cindy seems preoccupied, losing her attention to detail and making careless mistakes in her work. You need to provide feedback to her about her performance.</a:t>
            </a:r>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14</a:t>
            </a:fld>
            <a:endParaRPr lang="en-US" dirty="0"/>
          </a:p>
        </p:txBody>
      </p:sp>
    </p:spTree>
    <p:extLst>
      <p:ext uri="{BB962C8B-B14F-4D97-AF65-F5344CB8AC3E}">
        <p14:creationId xmlns:p14="http://schemas.microsoft.com/office/powerpoint/2010/main" val="2286395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you tell Cindy that you know</a:t>
            </a:r>
            <a:r>
              <a:rPr lang="en-US" baseline="0" dirty="0" smtClean="0"/>
              <a:t> about her husband’s job loss and depression? The answer is b. no. Unless Cindy shared that information with you, it is not appropriate to address.</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15</a:t>
            </a:fld>
            <a:endParaRPr lang="en-US" dirty="0"/>
          </a:p>
        </p:txBody>
      </p:sp>
    </p:spTree>
    <p:extLst>
      <p:ext uri="{BB962C8B-B14F-4D97-AF65-F5344CB8AC3E}">
        <p14:creationId xmlns:p14="http://schemas.microsoft.com/office/powerpoint/2010/main" val="3114354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you focus on Cindy’s recent poor performance?</a:t>
            </a:r>
            <a:r>
              <a:rPr lang="en-US" baseline="0" dirty="0"/>
              <a:t> </a:t>
            </a:r>
            <a:r>
              <a:rPr lang="en-US" baseline="0" dirty="0" smtClean="0"/>
              <a:t>The answer is a. yes. Talk to Cindy about your observations regarding her work and its quality. Ask her what type of support she needs from you. If Cindy decides to tell you about her husband’s situation, you may remind her of UVM’s Employee Assistance Program or EAP.</a:t>
            </a:r>
            <a:endParaRPr lang="en-US" dirty="0" smtClean="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16</a:t>
            </a:fld>
            <a:endParaRPr lang="en-US" dirty="0"/>
          </a:p>
        </p:txBody>
      </p:sp>
    </p:spTree>
    <p:extLst>
      <p:ext uri="{BB962C8B-B14F-4D97-AF65-F5344CB8AC3E}">
        <p14:creationId xmlns:p14="http://schemas.microsoft.com/office/powerpoint/2010/main" val="3114354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You next door neighbor’s son Skip is a student in your department. At the end of the last semester, he was dismissed for academic reasons. Mom and Dad have been fooled into thinking Skip is still in school. </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17</a:t>
            </a:fld>
            <a:endParaRPr lang="en-US" dirty="0"/>
          </a:p>
        </p:txBody>
      </p:sp>
    </p:spTree>
    <p:extLst>
      <p:ext uri="{BB962C8B-B14F-4D97-AF65-F5344CB8AC3E}">
        <p14:creationId xmlns:p14="http://schemas.microsoft.com/office/powerpoint/2010/main" val="1259732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should you do in</a:t>
            </a:r>
            <a:r>
              <a:rPr lang="en-US" baseline="0" dirty="0" smtClean="0"/>
              <a:t> this situation?</a:t>
            </a:r>
            <a:r>
              <a:rPr lang="en-US" baseline="0" dirty="0"/>
              <a:t> </a:t>
            </a:r>
            <a:r>
              <a:rPr lang="en-US" baseline="0" dirty="0" smtClean="0"/>
              <a:t>The answer is d. do nothing. A UVM student’s information, including his enrollment status, is considered confidential and is not to be shared. If confronted by Skip’s parents, you can remind them of the confidential nature of such information.</a:t>
            </a:r>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18</a:t>
            </a:fld>
            <a:endParaRPr lang="en-US" dirty="0"/>
          </a:p>
        </p:txBody>
      </p:sp>
    </p:spTree>
    <p:extLst>
      <p:ext uri="{BB962C8B-B14F-4D97-AF65-F5344CB8AC3E}">
        <p14:creationId xmlns:p14="http://schemas.microsoft.com/office/powerpoint/2010/main" val="1458920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 are a supervisor.</a:t>
            </a:r>
            <a:r>
              <a:rPr lang="en-US" baseline="0" dirty="0" smtClean="0"/>
              <a:t> After hours, you have </a:t>
            </a:r>
            <a:r>
              <a:rPr lang="en-US" baseline="0" dirty="0" smtClean="0"/>
              <a:t>coffee with </a:t>
            </a:r>
            <a:r>
              <a:rPr lang="en-US" baseline="0" dirty="0" smtClean="0"/>
              <a:t>a fellow supervisor. She shares a personal story about one of her direct reports. You have a number of stories about your team as well. </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19</a:t>
            </a:fld>
            <a:endParaRPr lang="en-US" dirty="0"/>
          </a:p>
        </p:txBody>
      </p:sp>
    </p:spTree>
    <p:extLst>
      <p:ext uri="{BB962C8B-B14F-4D97-AF65-F5344CB8AC3E}">
        <p14:creationId xmlns:p14="http://schemas.microsoft.com/office/powerpoint/2010/main" val="127424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staff or faculty member of the University of Vermont, you</a:t>
            </a:r>
            <a:r>
              <a:rPr lang="en-US" baseline="0" dirty="0" smtClean="0"/>
              <a:t> are responsible for maintaining and protecting confidential employee information. The following are examples of the type of information that must be kept confidential:</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a:t>
            </a:fld>
            <a:endParaRPr lang="en-US" dirty="0"/>
          </a:p>
        </p:txBody>
      </p:sp>
    </p:spTree>
    <p:extLst>
      <p:ext uri="{BB962C8B-B14F-4D97-AF65-F5344CB8AC3E}">
        <p14:creationId xmlns:p14="http://schemas.microsoft.com/office/powerpoint/2010/main" val="3710441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you’re not at work, is it OK to share your own story about your team with your colleague? The answer is b. no. </a:t>
            </a:r>
            <a:r>
              <a:rPr lang="en-US" dirty="0" smtClean="0"/>
              <a:t>In order to protect confidential</a:t>
            </a:r>
            <a:r>
              <a:rPr lang="en-US" baseline="0" dirty="0" smtClean="0"/>
              <a:t> employee information, avoid gossip in and out of work.</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20</a:t>
            </a:fld>
            <a:endParaRPr lang="en-US" dirty="0"/>
          </a:p>
        </p:txBody>
      </p:sp>
    </p:spTree>
    <p:extLst>
      <p:ext uri="{BB962C8B-B14F-4D97-AF65-F5344CB8AC3E}">
        <p14:creationId xmlns:p14="http://schemas.microsoft.com/office/powerpoint/2010/main" val="2089971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3</a:t>
            </a:fld>
            <a:endParaRPr lang="en-US" dirty="0"/>
          </a:p>
        </p:txBody>
      </p:sp>
    </p:spTree>
    <p:extLst>
      <p:ext uri="{BB962C8B-B14F-4D97-AF65-F5344CB8AC3E}">
        <p14:creationId xmlns:p14="http://schemas.microsoft.com/office/powerpoint/2010/main" val="3619368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4</a:t>
            </a:fld>
            <a:endParaRPr lang="en-US" dirty="0"/>
          </a:p>
        </p:txBody>
      </p:sp>
    </p:spTree>
    <p:extLst>
      <p:ext uri="{BB962C8B-B14F-4D97-AF65-F5344CB8AC3E}">
        <p14:creationId xmlns:p14="http://schemas.microsoft.com/office/powerpoint/2010/main" val="3993429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5</a:t>
            </a:fld>
            <a:endParaRPr lang="en-US" dirty="0"/>
          </a:p>
        </p:txBody>
      </p:sp>
    </p:spTree>
    <p:extLst>
      <p:ext uri="{BB962C8B-B14F-4D97-AF65-F5344CB8AC3E}">
        <p14:creationId xmlns:p14="http://schemas.microsoft.com/office/powerpoint/2010/main" val="1958410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6</a:t>
            </a:fld>
            <a:endParaRPr lang="en-US" dirty="0"/>
          </a:p>
        </p:txBody>
      </p:sp>
    </p:spTree>
    <p:extLst>
      <p:ext uri="{BB962C8B-B14F-4D97-AF65-F5344CB8AC3E}">
        <p14:creationId xmlns:p14="http://schemas.microsoft.com/office/powerpoint/2010/main" val="2068491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Always</a:t>
            </a:r>
            <a:r>
              <a:rPr lang="en-US" dirty="0" smtClean="0"/>
              <a:t> maintain medical information separately and securely from other personnel information.</a:t>
            </a:r>
            <a:r>
              <a:rPr lang="en-US" baseline="0" dirty="0" smtClean="0"/>
              <a:t> </a:t>
            </a:r>
            <a:r>
              <a:rPr lang="en-US" b="0" i="0" dirty="0" smtClean="0"/>
              <a:t>Never</a:t>
            </a:r>
            <a:r>
              <a:rPr lang="en-US" dirty="0" smtClean="0"/>
              <a:t> leave confidential information unattended – either hard copies left on your desk, or leaving your computer with open employee information on the screen</a:t>
            </a:r>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7</a:t>
            </a:fld>
            <a:endParaRPr lang="en-US" dirty="0"/>
          </a:p>
        </p:txBody>
      </p:sp>
    </p:spTree>
    <p:extLst>
      <p:ext uri="{BB962C8B-B14F-4D97-AF65-F5344CB8AC3E}">
        <p14:creationId xmlns:p14="http://schemas.microsoft.com/office/powerpoint/2010/main" val="3232114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Do not discuss confidential employee information with people who do not have a “need to know,” such as a manager or administrator making employment decisions</a:t>
            </a:r>
            <a:r>
              <a:rPr lang="en-US" dirty="0" smtClean="0"/>
              <a:t>. Need to know is defined</a:t>
            </a:r>
            <a:r>
              <a:rPr lang="en-US" baseline="0" dirty="0" smtClean="0"/>
              <a:t> as </a:t>
            </a:r>
            <a:r>
              <a:rPr lang="en-US" dirty="0" smtClean="0"/>
              <a:t>information that is necessary to know for the purpose of fulfilling the managerial role.</a:t>
            </a:r>
            <a:endParaRPr lang="en-US" dirty="0" smtClean="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8</a:t>
            </a:fld>
            <a:endParaRPr lang="en-US" dirty="0"/>
          </a:p>
        </p:txBody>
      </p:sp>
    </p:spTree>
    <p:extLst>
      <p:ext uri="{BB962C8B-B14F-4D97-AF65-F5344CB8AC3E}">
        <p14:creationId xmlns:p14="http://schemas.microsoft.com/office/powerpoint/2010/main" val="3765304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discuss confidential information in a manner or setting that will not ensure confidentiality;</a:t>
            </a:r>
            <a:r>
              <a:rPr lang="en-US" baseline="0" dirty="0" smtClean="0"/>
              <a:t> i.e. in a cubicle, on speakerphone, </a:t>
            </a:r>
            <a:r>
              <a:rPr lang="en-US" dirty="0" smtClean="0"/>
              <a:t>in a hallway or other place where people may be walking by or overhear your conversation.</a:t>
            </a:r>
            <a:r>
              <a:rPr lang="en-US" baseline="0" dirty="0" smtClean="0"/>
              <a:t> </a:t>
            </a:r>
            <a:r>
              <a:rPr lang="en-US" b="0" i="0" dirty="0" smtClean="0"/>
              <a:t>Never</a:t>
            </a:r>
            <a:r>
              <a:rPr lang="en-US" dirty="0" smtClean="0"/>
              <a:t> engage in office gossip about an employee regarding any information that is </a:t>
            </a:r>
            <a:r>
              <a:rPr lang="en-US" dirty="0" smtClean="0"/>
              <a:t>confidential, even </a:t>
            </a:r>
            <a:r>
              <a:rPr lang="en-US" dirty="0" smtClean="0"/>
              <a:t>when the employee speaks of</a:t>
            </a:r>
            <a:r>
              <a:rPr lang="en-US" baseline="0" dirty="0" smtClean="0"/>
              <a:t> her or his situation openly.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9</a:t>
            </a:fld>
            <a:endParaRPr lang="en-US" dirty="0"/>
          </a:p>
        </p:txBody>
      </p:sp>
    </p:spTree>
    <p:extLst>
      <p:ext uri="{BB962C8B-B14F-4D97-AF65-F5344CB8AC3E}">
        <p14:creationId xmlns:p14="http://schemas.microsoft.com/office/powerpoint/2010/main" val="396052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dirty="0"/>
          </a:p>
        </p:txBody>
      </p:sp>
      <p:sp>
        <p:nvSpPr>
          <p:cNvPr id="17" name="Footer Placeholder 16"/>
          <p:cNvSpPr>
            <a:spLocks noGrp="1"/>
          </p:cNvSpPr>
          <p:nvPr>
            <p:ph type="ftr" sz="quarter" idx="11"/>
          </p:nvPr>
        </p:nvSpPr>
        <p:spPr/>
        <p:txBody>
          <a:bodyPr/>
          <a:lstStyle/>
          <a:p>
            <a:pPr>
              <a:defRPr/>
            </a:pPr>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chemeClr val="accent1"/>
                </a:solidFill>
              </a:defRPr>
            </a:lvl1pPr>
          </a:lstStyle>
          <a:p>
            <a:r>
              <a:rPr kumimoji="0" lang="en-US"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4267200" y="6324600"/>
            <a:ext cx="609600" cy="441324"/>
          </a:xfrm>
          <a:prstGeom prst="rect">
            <a:avLst/>
          </a:prstGeom>
        </p:spPr>
        <p:txBody>
          <a:bodyPr/>
          <a:lstStyle>
            <a:lvl1pPr>
              <a:defRPr>
                <a:solidFill>
                  <a:srgbClr val="FFFFFF"/>
                </a:solidFill>
              </a:defRPr>
            </a:lvl1pPr>
          </a:lstStyle>
          <a:p>
            <a:pPr>
              <a:defRPr/>
            </a:pPr>
            <a:fld id="{690CFC5C-1AEC-47B6-A915-1578D5391DA8}"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chemeClr val="accent1"/>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chemeClr val="accent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pPr>
              <a:defRPr/>
            </a:pPr>
            <a:endParaRPr lang="en-US" dirty="0"/>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wmf"/><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77500" lnSpcReduction="20000"/>
          </a:bodyPr>
          <a:lstStyle/>
          <a:p>
            <a:pPr>
              <a:buNone/>
            </a:pPr>
            <a:endParaRPr lang="en-US" sz="5400" dirty="0" smtClean="0"/>
          </a:p>
          <a:p>
            <a:pPr>
              <a:buNone/>
            </a:pPr>
            <a:r>
              <a:rPr lang="en-US" sz="5400" dirty="0" smtClean="0"/>
              <a:t>Confidentiality</a:t>
            </a:r>
            <a:endParaRPr lang="en-US" sz="5400" dirty="0"/>
          </a:p>
        </p:txBody>
      </p:sp>
      <p:sp>
        <p:nvSpPr>
          <p:cNvPr id="5" name="Title 1"/>
          <p:cNvSpPr>
            <a:spLocks noGrp="1"/>
          </p:cNvSpPr>
          <p:nvPr>
            <p:ph type="title"/>
          </p:nvPr>
        </p:nvSpPr>
        <p:spPr/>
        <p:txBody>
          <a:bodyPr>
            <a:noAutofit/>
          </a:bodyPr>
          <a:lstStyle/>
          <a:p>
            <a:r>
              <a:rPr lang="en-US" sz="1400" i="1" dirty="0"/>
              <a:t>All materials provided in this training, including the contents of linked pages, are provided for general informational purposes only. While we seek to provide links to current and authoritative information, neither UVM nor this office guarantees the accuracy of information accessible online; therefore, this information must not be relied upon as substitute for legal advice from a qualified attorney. </a:t>
            </a:r>
            <a:r>
              <a:rPr lang="en-US" sz="1400" i="1" u="sng" dirty="0"/>
              <a:t>Please contact the UVM Office of the General Counsel attorney to obtain current legal advice specifically responsive to your questions.</a:t>
            </a:r>
            <a:endParaRPr lang="en-US" sz="1400" dirty="0">
              <a:solidFill>
                <a:schemeClr val="bg1"/>
              </a:solidFill>
            </a:endParaRPr>
          </a:p>
        </p:txBody>
      </p:sp>
    </p:spTree>
    <p:extLst>
      <p:ext uri="{BB962C8B-B14F-4D97-AF65-F5344CB8AC3E}">
        <p14:creationId xmlns:p14="http://schemas.microsoft.com/office/powerpoint/2010/main" val="1778039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sz="quarter" idx="1"/>
          </p:nvPr>
        </p:nvSpPr>
        <p:spPr/>
        <p:txBody>
          <a:bodyPr>
            <a:normAutofit/>
          </a:bodyPr>
          <a:lstStyle/>
          <a:p>
            <a:r>
              <a:rPr lang="en-US" b="1" i="1" dirty="0" smtClean="0"/>
              <a:t>Remember</a:t>
            </a:r>
            <a:r>
              <a:rPr lang="en-US" dirty="0" smtClean="0"/>
              <a:t> it is the employee’s right to choose to whom, how, where and when to disclose confidential information (except in situations where it is necessary to disclose information to a manager for the manager to make an employment decision or in health and safety situations)</a:t>
            </a:r>
          </a:p>
          <a:p>
            <a:r>
              <a:rPr lang="en-US" b="1" i="1" dirty="0" smtClean="0"/>
              <a:t>When in doubt: </a:t>
            </a:r>
            <a:r>
              <a:rPr lang="en-US" dirty="0" smtClean="0"/>
              <a:t>discuss with your supervisor or </a:t>
            </a:r>
            <a:r>
              <a:rPr lang="en-US" dirty="0" smtClean="0"/>
              <a:t>your HRS Management </a:t>
            </a:r>
            <a:r>
              <a:rPr lang="en-US" dirty="0" smtClean="0"/>
              <a:t>Consultant.</a:t>
            </a:r>
            <a:endParaRPr lang="en-US" dirty="0"/>
          </a:p>
        </p:txBody>
      </p:sp>
    </p:spTree>
    <p:extLst>
      <p:ext uri="{BB962C8B-B14F-4D97-AF65-F5344CB8AC3E}">
        <p14:creationId xmlns:p14="http://schemas.microsoft.com/office/powerpoint/2010/main" val="3288043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Quiz #1</a:t>
            </a:r>
          </a:p>
        </p:txBody>
      </p:sp>
      <p:pic>
        <p:nvPicPr>
          <p:cNvPr id="6146" name="Picture 2" descr="C:\Users\bdcole\AppData\Local\Microsoft\Windows\Temporary Internet Files\Content.IE5\BRBKYU0I\MP90044217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3514793"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228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Quiz #1</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Should you ask Mark what the medical condition is?</a:t>
            </a:r>
          </a:p>
          <a:p>
            <a:pPr marL="731520" lvl="1" indent="-457200">
              <a:buFont typeface="+mj-lt"/>
              <a:buAutoNum type="alphaLcPeriod"/>
            </a:pPr>
            <a:r>
              <a:rPr lang="en-US" dirty="0" smtClean="0"/>
              <a:t>Yes</a:t>
            </a:r>
          </a:p>
          <a:p>
            <a:pPr marL="731520" lvl="1" indent="-457200">
              <a:buFont typeface="+mj-lt"/>
              <a:buAutoNum type="alphaLcPeriod"/>
            </a:pPr>
            <a:r>
              <a:rPr lang="en-US" dirty="0" smtClean="0"/>
              <a:t>No</a:t>
            </a:r>
          </a:p>
          <a:p>
            <a:pPr marL="457200" indent="-457200">
              <a:buFont typeface="+mj-lt"/>
              <a:buAutoNum type="alphaLcPeriod"/>
            </a:pPr>
            <a:endParaRPr lang="en-US" dirty="0"/>
          </a:p>
          <a:p>
            <a:pPr marL="0" indent="0">
              <a:buNone/>
            </a:pPr>
            <a:r>
              <a:rPr lang="en-US" dirty="0" smtClean="0"/>
              <a:t>Answer: b. No</a:t>
            </a:r>
          </a:p>
        </p:txBody>
      </p:sp>
    </p:spTree>
    <p:extLst>
      <p:ext uri="{BB962C8B-B14F-4D97-AF65-F5344CB8AC3E}">
        <p14:creationId xmlns:p14="http://schemas.microsoft.com/office/powerpoint/2010/main" val="241295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Quiz #1</a:t>
            </a:r>
          </a:p>
        </p:txBody>
      </p:sp>
      <p:sp>
        <p:nvSpPr>
          <p:cNvPr id="3" name="Content Placeholder 2"/>
          <p:cNvSpPr>
            <a:spLocks noGrp="1"/>
          </p:cNvSpPr>
          <p:nvPr>
            <p:ph sz="quarter" idx="1"/>
          </p:nvPr>
        </p:nvSpPr>
        <p:spPr/>
        <p:txBody>
          <a:bodyPr/>
          <a:lstStyle/>
          <a:p>
            <a:pPr marL="0" indent="0">
              <a:buNone/>
            </a:pPr>
            <a:r>
              <a:rPr lang="en-US" dirty="0"/>
              <a:t>If Mark shares his medical condition with you, what </a:t>
            </a:r>
            <a:r>
              <a:rPr lang="en-US" dirty="0" smtClean="0"/>
              <a:t>should you do next?</a:t>
            </a:r>
            <a:endParaRPr lang="en-US" dirty="0"/>
          </a:p>
          <a:p>
            <a:pPr marL="731520" lvl="1" indent="-457200">
              <a:buFont typeface="+mj-lt"/>
              <a:buAutoNum type="alphaLcPeriod"/>
            </a:pPr>
            <a:r>
              <a:rPr lang="en-US" dirty="0"/>
              <a:t>Inform Human Resources of his condition</a:t>
            </a:r>
          </a:p>
          <a:p>
            <a:pPr marL="731520" lvl="1" indent="-457200">
              <a:buFont typeface="+mj-lt"/>
              <a:buAutoNum type="alphaLcPeriod"/>
            </a:pPr>
            <a:r>
              <a:rPr lang="en-US" dirty="0"/>
              <a:t>Out of concern, tell Mark’s coworkers of his condition</a:t>
            </a:r>
          </a:p>
          <a:p>
            <a:pPr marL="731520" lvl="1" indent="-457200">
              <a:buFont typeface="+mj-lt"/>
              <a:buAutoNum type="alphaLcPeriod"/>
            </a:pPr>
            <a:r>
              <a:rPr lang="en-US" dirty="0"/>
              <a:t>Let your manager know of Mark’s condition</a:t>
            </a:r>
          </a:p>
          <a:p>
            <a:pPr marL="731520" lvl="1" indent="-457200">
              <a:buFont typeface="+mj-lt"/>
              <a:buAutoNum type="alphaLcPeriod"/>
            </a:pPr>
            <a:r>
              <a:rPr lang="en-US" dirty="0"/>
              <a:t>Do nothing</a:t>
            </a:r>
          </a:p>
          <a:p>
            <a:endParaRPr lang="en-US" dirty="0" smtClean="0"/>
          </a:p>
          <a:p>
            <a:pPr marL="0" indent="0">
              <a:buNone/>
            </a:pPr>
            <a:r>
              <a:rPr lang="en-US" dirty="0" smtClean="0"/>
              <a:t>Answer: d. Do nothing</a:t>
            </a:r>
            <a:endParaRPr lang="en-US" dirty="0"/>
          </a:p>
        </p:txBody>
      </p:sp>
    </p:spTree>
    <p:extLst>
      <p:ext uri="{BB962C8B-B14F-4D97-AF65-F5344CB8AC3E}">
        <p14:creationId xmlns:p14="http://schemas.microsoft.com/office/powerpoint/2010/main" val="2523442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Quiz#2</a:t>
            </a:r>
          </a:p>
        </p:txBody>
      </p:sp>
      <p:pic>
        <p:nvPicPr>
          <p:cNvPr id="7171" name="Picture 3" descr="C:\Users\bdcole\AppData\Local\Microsoft\Windows\Temporary Internet Files\Content.IE5\9CH5U919\MP90040156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2971800" cy="445552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bdcole\AppData\Local\Microsoft\Windows\Temporary Internet Files\Content.IE5\BRBKYU0I\MP90044313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260241"/>
            <a:ext cx="3509962" cy="233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222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Quiz#2</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Should you tell Cindy that you know about her husband’s job loss and depression?</a:t>
            </a:r>
          </a:p>
          <a:p>
            <a:pPr marL="731520" lvl="1" indent="-457200">
              <a:buFont typeface="+mj-lt"/>
              <a:buAutoNum type="alphaLcPeriod"/>
            </a:pPr>
            <a:r>
              <a:rPr lang="en-US" dirty="0" smtClean="0"/>
              <a:t>Yes</a:t>
            </a:r>
          </a:p>
          <a:p>
            <a:pPr marL="731520" lvl="1" indent="-457200">
              <a:buFont typeface="+mj-lt"/>
              <a:buAutoNum type="alphaLcPeriod"/>
            </a:pPr>
            <a:r>
              <a:rPr lang="en-US" dirty="0" smtClean="0"/>
              <a:t>No</a:t>
            </a:r>
          </a:p>
          <a:p>
            <a:pPr marL="457200" indent="-457200">
              <a:buFont typeface="+mj-lt"/>
              <a:buAutoNum type="alphaLcPeriod"/>
            </a:pPr>
            <a:endParaRPr lang="en-US" dirty="0"/>
          </a:p>
          <a:p>
            <a:pPr marL="0" indent="0">
              <a:buNone/>
            </a:pPr>
            <a:r>
              <a:rPr lang="en-US" dirty="0" smtClean="0"/>
              <a:t>Answer: b. No</a:t>
            </a:r>
          </a:p>
        </p:txBody>
      </p:sp>
    </p:spTree>
    <p:extLst>
      <p:ext uri="{BB962C8B-B14F-4D97-AF65-F5344CB8AC3E}">
        <p14:creationId xmlns:p14="http://schemas.microsoft.com/office/powerpoint/2010/main" val="1414575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Quiz#2</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Should you focus on Cindy’s recent poor performance?</a:t>
            </a:r>
          </a:p>
          <a:p>
            <a:pPr marL="731520" lvl="1" indent="-457200">
              <a:buFont typeface="+mj-lt"/>
              <a:buAutoNum type="alphaLcPeriod"/>
            </a:pPr>
            <a:r>
              <a:rPr lang="en-US" dirty="0" smtClean="0"/>
              <a:t>Yes</a:t>
            </a:r>
          </a:p>
          <a:p>
            <a:pPr marL="731520" lvl="1" indent="-457200">
              <a:buFont typeface="+mj-lt"/>
              <a:buAutoNum type="alphaLcPeriod"/>
            </a:pPr>
            <a:r>
              <a:rPr lang="en-US" dirty="0" smtClean="0"/>
              <a:t>No</a:t>
            </a:r>
          </a:p>
          <a:p>
            <a:pPr marL="457200" indent="-457200">
              <a:buFont typeface="+mj-lt"/>
              <a:buAutoNum type="alphaLcPeriod"/>
            </a:pPr>
            <a:endParaRPr lang="en-US" dirty="0"/>
          </a:p>
          <a:p>
            <a:pPr marL="0" indent="0">
              <a:buNone/>
            </a:pPr>
            <a:r>
              <a:rPr lang="en-US" dirty="0" smtClean="0"/>
              <a:t>Answer: a. Yes</a:t>
            </a:r>
          </a:p>
        </p:txBody>
      </p:sp>
    </p:spTree>
    <p:extLst>
      <p:ext uri="{BB962C8B-B14F-4D97-AF65-F5344CB8AC3E}">
        <p14:creationId xmlns:p14="http://schemas.microsoft.com/office/powerpoint/2010/main" val="3639371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a:t>
            </a:r>
            <a:r>
              <a:rPr lang="en-US" dirty="0" smtClean="0"/>
              <a:t>Quiz#3</a:t>
            </a:r>
            <a:endParaRPr lang="en-US" dirty="0"/>
          </a:p>
        </p:txBody>
      </p:sp>
      <p:pic>
        <p:nvPicPr>
          <p:cNvPr id="4" name="Picture 4" descr="C:\Users\bdcole\AppData\Local\Microsoft\Windows\Temporary Internet Files\Content.IE5\GU4ELVXA\MP9004225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291" y="1752600"/>
            <a:ext cx="5242619"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965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Quiz#3</a:t>
            </a:r>
          </a:p>
        </p:txBody>
      </p:sp>
      <p:sp>
        <p:nvSpPr>
          <p:cNvPr id="3" name="Content Placeholder 2"/>
          <p:cNvSpPr>
            <a:spLocks noGrp="1"/>
          </p:cNvSpPr>
          <p:nvPr>
            <p:ph sz="quarter" idx="1"/>
          </p:nvPr>
        </p:nvSpPr>
        <p:spPr/>
        <p:txBody>
          <a:bodyPr/>
          <a:lstStyle/>
          <a:p>
            <a:pPr marL="0" indent="0">
              <a:buNone/>
            </a:pPr>
            <a:r>
              <a:rPr lang="en-US" dirty="0" smtClean="0"/>
              <a:t>What should you do in this situation?</a:t>
            </a:r>
          </a:p>
          <a:p>
            <a:pPr marL="788670" lvl="1" indent="-514350">
              <a:buFont typeface="+mj-lt"/>
              <a:buAutoNum type="alphaLcPeriod"/>
            </a:pPr>
            <a:r>
              <a:rPr lang="en-US" dirty="0" smtClean="0"/>
              <a:t>Encourage Skip to tell his parents of his enrollment status</a:t>
            </a:r>
          </a:p>
          <a:p>
            <a:pPr marL="788670" lvl="1" indent="-514350">
              <a:buFont typeface="+mj-lt"/>
              <a:buAutoNum type="alphaLcPeriod"/>
            </a:pPr>
            <a:r>
              <a:rPr lang="en-US" dirty="0" smtClean="0"/>
              <a:t>Tell Skip’s parents directly that he is no longer enrolled</a:t>
            </a:r>
          </a:p>
          <a:p>
            <a:pPr marL="788670" lvl="1" indent="-514350">
              <a:buFont typeface="+mj-lt"/>
              <a:buAutoNum type="alphaLcPeriod"/>
            </a:pPr>
            <a:r>
              <a:rPr lang="en-US" dirty="0" smtClean="0"/>
              <a:t>Slip a note under Skip’s parents’ front door with the information</a:t>
            </a:r>
          </a:p>
          <a:p>
            <a:pPr marL="788670" lvl="1" indent="-514350">
              <a:buFont typeface="+mj-lt"/>
              <a:buAutoNum type="alphaLcPeriod"/>
            </a:pPr>
            <a:r>
              <a:rPr lang="en-US" dirty="0" smtClean="0"/>
              <a:t>Do nothing</a:t>
            </a:r>
          </a:p>
          <a:p>
            <a:pPr marL="514350" indent="-514350">
              <a:buFont typeface="+mj-lt"/>
              <a:buAutoNum type="alphaLcPeriod"/>
            </a:pPr>
            <a:endParaRPr lang="en-US" dirty="0"/>
          </a:p>
          <a:p>
            <a:pPr marL="0" indent="0">
              <a:buNone/>
            </a:pPr>
            <a:r>
              <a:rPr lang="en-US" dirty="0" smtClean="0"/>
              <a:t>Answer: d. Do nothing</a:t>
            </a:r>
            <a:endParaRPr lang="en-US" dirty="0"/>
          </a:p>
        </p:txBody>
      </p:sp>
    </p:spTree>
    <p:extLst>
      <p:ext uri="{BB962C8B-B14F-4D97-AF65-F5344CB8AC3E}">
        <p14:creationId xmlns:p14="http://schemas.microsoft.com/office/powerpoint/2010/main" val="1414575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a:t>
            </a:r>
            <a:r>
              <a:rPr lang="en-US" dirty="0" smtClean="0"/>
              <a:t>Quiz#4</a:t>
            </a:r>
            <a:endParaRPr lang="en-US" dirty="0"/>
          </a:p>
        </p:txBody>
      </p:sp>
      <p:pic>
        <p:nvPicPr>
          <p:cNvPr id="1028" name="Picture 4" descr="C:\Users\tmessie1\AppData\Local\Microsoft\Windows\Temporary Internet Files\Content.IE5\22VRL0KN\MP90040022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11490"/>
            <a:ext cx="337185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954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Confidential Employee Information</a:t>
            </a:r>
          </a:p>
        </p:txBody>
      </p:sp>
      <p:pic>
        <p:nvPicPr>
          <p:cNvPr id="1026" name="Picture 2" descr="C:\Users\bdcole\AppData\Local\Microsoft\Windows\Temporary Internet Files\Content.IE5\GU4ELVXA\MP900309625[1].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249200" y="1984375"/>
            <a:ext cx="2609088"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dcole\AppData\Local\Microsoft\Windows\Temporary Internet Files\Content.IE5\BRBKYU0I\MP90020216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2743200" cy="183337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dcole\AppData\Local\Microsoft\Windows\Temporary Internet Files\Content.IE5\1UXIPM2X\MP90028948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657600"/>
            <a:ext cx="1776476" cy="26647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bdcole\AppData\Local\Microsoft\Windows\Temporary Internet Files\Content.IE5\GU4ELVXA\MP90044847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4572000"/>
            <a:ext cx="24003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bdcole\AppData\Local\Microsoft\Windows\Temporary Internet Files\Content.IE5\9CH5U919\MP900216052[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7058" y="1600200"/>
            <a:ext cx="1683697" cy="2544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141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a:t>
            </a:r>
            <a:r>
              <a:rPr lang="en-US" dirty="0" smtClean="0"/>
              <a:t>Quiz#4</a:t>
            </a:r>
            <a:endParaRPr lang="en-US" dirty="0"/>
          </a:p>
        </p:txBody>
      </p:sp>
      <p:sp>
        <p:nvSpPr>
          <p:cNvPr id="3" name="Content Placeholder 2"/>
          <p:cNvSpPr>
            <a:spLocks noGrp="1"/>
          </p:cNvSpPr>
          <p:nvPr>
            <p:ph sz="quarter" idx="1"/>
          </p:nvPr>
        </p:nvSpPr>
        <p:spPr/>
        <p:txBody>
          <a:bodyPr/>
          <a:lstStyle/>
          <a:p>
            <a:pPr eaLnBrk="0" fontAlgn="base" hangingPunct="0">
              <a:spcBef>
                <a:spcPct val="30000"/>
              </a:spcBef>
              <a:spcAft>
                <a:spcPct val="0"/>
              </a:spcAft>
              <a:buClrTx/>
              <a:buSzTx/>
              <a:defRPr/>
            </a:pPr>
            <a:r>
              <a:rPr lang="en-US" dirty="0"/>
              <a:t>Since you’re not at work, is it OK to share your own story </a:t>
            </a:r>
            <a:r>
              <a:rPr lang="en-US" dirty="0" smtClean="0"/>
              <a:t>about your team with </a:t>
            </a:r>
            <a:r>
              <a:rPr lang="en-US" dirty="0"/>
              <a:t>your colleague</a:t>
            </a:r>
            <a:r>
              <a:rPr lang="en-US" dirty="0" smtClean="0"/>
              <a:t>?</a:t>
            </a:r>
          </a:p>
          <a:p>
            <a:pPr marL="731520" lvl="1" indent="-457200" eaLnBrk="0" fontAlgn="base" hangingPunct="0">
              <a:spcBef>
                <a:spcPct val="30000"/>
              </a:spcBef>
              <a:spcAft>
                <a:spcPct val="0"/>
              </a:spcAft>
              <a:buClrTx/>
              <a:buSzTx/>
              <a:buFont typeface="+mj-lt"/>
              <a:buAutoNum type="alphaLcPeriod"/>
              <a:defRPr/>
            </a:pPr>
            <a:r>
              <a:rPr lang="en-US" dirty="0" smtClean="0"/>
              <a:t>Yes</a:t>
            </a:r>
          </a:p>
          <a:p>
            <a:pPr marL="731520" lvl="1" indent="-457200" eaLnBrk="0" fontAlgn="base" hangingPunct="0">
              <a:spcBef>
                <a:spcPct val="30000"/>
              </a:spcBef>
              <a:spcAft>
                <a:spcPct val="0"/>
              </a:spcAft>
              <a:buClrTx/>
              <a:buSzTx/>
              <a:buFont typeface="+mj-lt"/>
              <a:buAutoNum type="alphaLcPeriod"/>
              <a:defRPr/>
            </a:pPr>
            <a:r>
              <a:rPr lang="en-US" dirty="0" smtClean="0"/>
              <a:t>No</a:t>
            </a:r>
          </a:p>
          <a:p>
            <a:pPr marL="457200" indent="-457200" eaLnBrk="0" fontAlgn="base" hangingPunct="0">
              <a:spcBef>
                <a:spcPct val="30000"/>
              </a:spcBef>
              <a:spcAft>
                <a:spcPct val="0"/>
              </a:spcAft>
              <a:buClrTx/>
              <a:buSzTx/>
              <a:buFont typeface="+mj-lt"/>
              <a:buAutoNum type="alphaLcPeriod"/>
              <a:defRPr/>
            </a:pPr>
            <a:endParaRPr lang="en-US" dirty="0" smtClean="0"/>
          </a:p>
          <a:p>
            <a:pPr marL="0" indent="0" eaLnBrk="0" fontAlgn="base" hangingPunct="0">
              <a:spcBef>
                <a:spcPct val="30000"/>
              </a:spcBef>
              <a:spcAft>
                <a:spcPct val="0"/>
              </a:spcAft>
              <a:buClrTx/>
              <a:buSzTx/>
              <a:buNone/>
              <a:defRPr/>
            </a:pPr>
            <a:r>
              <a:rPr lang="en-US" dirty="0" smtClean="0"/>
              <a:t>Answer: a. No</a:t>
            </a:r>
            <a:endParaRPr lang="en-US" dirty="0"/>
          </a:p>
        </p:txBody>
      </p:sp>
    </p:spTree>
    <p:extLst>
      <p:ext uri="{BB962C8B-B14F-4D97-AF65-F5344CB8AC3E}">
        <p14:creationId xmlns:p14="http://schemas.microsoft.com/office/powerpoint/2010/main" val="1414575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Confidential Employee Information</a:t>
            </a:r>
            <a:endParaRPr lang="en-US" dirty="0"/>
          </a:p>
        </p:txBody>
      </p:sp>
      <p:sp>
        <p:nvSpPr>
          <p:cNvPr id="5" name="Content Placeholder 4"/>
          <p:cNvSpPr>
            <a:spLocks noGrp="1"/>
          </p:cNvSpPr>
          <p:nvPr>
            <p:ph sz="quarter" idx="1"/>
          </p:nvPr>
        </p:nvSpPr>
        <p:spPr/>
        <p:txBody>
          <a:bodyPr>
            <a:normAutofit fontScale="92500" lnSpcReduction="10000"/>
          </a:bodyPr>
          <a:lstStyle/>
          <a:p>
            <a:r>
              <a:rPr lang="en-US" dirty="0" smtClean="0"/>
              <a:t>Criminal Record</a:t>
            </a:r>
          </a:p>
          <a:p>
            <a:r>
              <a:rPr lang="en-US" dirty="0" smtClean="0"/>
              <a:t>Financial Information and Social Security Number</a:t>
            </a:r>
          </a:p>
          <a:p>
            <a:r>
              <a:rPr lang="en-US" dirty="0" smtClean="0"/>
              <a:t>Medical Information</a:t>
            </a:r>
          </a:p>
          <a:p>
            <a:pPr lvl="1"/>
            <a:r>
              <a:rPr lang="en-US" dirty="0" smtClean="0"/>
              <a:t>Must be maintained separately</a:t>
            </a:r>
          </a:p>
          <a:p>
            <a:pPr lvl="1"/>
            <a:r>
              <a:rPr lang="en-US" dirty="0" smtClean="0"/>
              <a:t>Includes family or household members</a:t>
            </a:r>
          </a:p>
          <a:p>
            <a:r>
              <a:rPr lang="en-US" dirty="0" smtClean="0"/>
              <a:t>Personal Information</a:t>
            </a:r>
          </a:p>
          <a:p>
            <a:pPr lvl="1"/>
            <a:r>
              <a:rPr lang="en-US" dirty="0" smtClean="0"/>
              <a:t>Address, telephone number, age, date of birth</a:t>
            </a:r>
          </a:p>
          <a:p>
            <a:pPr lvl="1"/>
            <a:r>
              <a:rPr lang="en-US" dirty="0" smtClean="0"/>
              <a:t>Test scores, disciplinary action, performance ratings</a:t>
            </a:r>
          </a:p>
          <a:p>
            <a:r>
              <a:rPr lang="en-US" dirty="0" smtClean="0"/>
              <a:t>Insurance Information</a:t>
            </a:r>
          </a:p>
          <a:p>
            <a:r>
              <a:rPr lang="en-US" dirty="0" smtClean="0"/>
              <a:t>Job Application Information</a:t>
            </a:r>
          </a:p>
          <a:p>
            <a:pPr lvl="1"/>
            <a:r>
              <a:rPr lang="en-US" dirty="0" smtClean="0"/>
              <a:t>Work history, education, reasons for leaving previous jobs</a:t>
            </a:r>
            <a:endParaRPr lang="en-US" dirty="0"/>
          </a:p>
        </p:txBody>
      </p:sp>
    </p:spTree>
    <p:extLst>
      <p:ext uri="{BB962C8B-B14F-4D97-AF65-F5344CB8AC3E}">
        <p14:creationId xmlns:p14="http://schemas.microsoft.com/office/powerpoint/2010/main" val="1294518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Consequences for Inappropriate Disclosure</a:t>
            </a:r>
            <a:endParaRPr lang="en-US" sz="3200" dirty="0"/>
          </a:p>
        </p:txBody>
      </p:sp>
      <p:sp>
        <p:nvSpPr>
          <p:cNvPr id="3" name="Content Placeholder 2"/>
          <p:cNvSpPr>
            <a:spLocks noGrp="1"/>
          </p:cNvSpPr>
          <p:nvPr>
            <p:ph sz="quarter" idx="1"/>
          </p:nvPr>
        </p:nvSpPr>
        <p:spPr/>
        <p:txBody>
          <a:bodyPr>
            <a:normAutofit/>
          </a:bodyPr>
          <a:lstStyle/>
          <a:p>
            <a:r>
              <a:rPr lang="en-US" dirty="0" smtClean="0"/>
              <a:t>Unauthorized disclosure of drug test results may limit UVM’s ability to present the results as evidence in judicial proceedings.</a:t>
            </a:r>
          </a:p>
          <a:p>
            <a:r>
              <a:rPr lang="en-US" dirty="0" smtClean="0"/>
              <a:t>Unauthorized disclosure of laboratory drug test results carries either a civil penalty of fines not less than $500 or more than $2,000 or a criminal penalty of a fine not less than $500 or than $1,000 and/or imprisonment for not more than six months</a:t>
            </a:r>
            <a:endParaRPr lang="en-US" dirty="0"/>
          </a:p>
        </p:txBody>
      </p:sp>
    </p:spTree>
    <p:extLst>
      <p:ext uri="{BB962C8B-B14F-4D97-AF65-F5344CB8AC3E}">
        <p14:creationId xmlns:p14="http://schemas.microsoft.com/office/powerpoint/2010/main" val="1598664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Consequences for Inappropriate Disclosure</a:t>
            </a:r>
            <a:endParaRPr lang="en-US" dirty="0"/>
          </a:p>
        </p:txBody>
      </p:sp>
      <p:sp>
        <p:nvSpPr>
          <p:cNvPr id="3" name="Content Placeholder 2"/>
          <p:cNvSpPr>
            <a:spLocks noGrp="1"/>
          </p:cNvSpPr>
          <p:nvPr>
            <p:ph sz="quarter" idx="1"/>
          </p:nvPr>
        </p:nvSpPr>
        <p:spPr/>
        <p:txBody>
          <a:bodyPr>
            <a:normAutofit/>
          </a:bodyPr>
          <a:lstStyle/>
          <a:p>
            <a:r>
              <a:rPr lang="en-US" dirty="0" smtClean="0"/>
              <a:t>Unauthorized disclosure of any confidential public health record is subject to a civil penalty fine of not less than $10,000 or more than $25,000, costs and attorney fees as determined by the court</a:t>
            </a:r>
          </a:p>
          <a:p>
            <a:r>
              <a:rPr lang="en-US" dirty="0" smtClean="0"/>
              <a:t>Unauthorized disclosure of confidential public nursing home information can result in a fine of not more than $500 and/or imprisonment for six months</a:t>
            </a:r>
            <a:endParaRPr lang="en-US" dirty="0"/>
          </a:p>
        </p:txBody>
      </p:sp>
    </p:spTree>
    <p:extLst>
      <p:ext uri="{BB962C8B-B14F-4D97-AF65-F5344CB8AC3E}">
        <p14:creationId xmlns:p14="http://schemas.microsoft.com/office/powerpoint/2010/main" val="1372712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Consequences for Inappropriate Disclosure</a:t>
            </a:r>
            <a:endParaRPr lang="en-US" dirty="0"/>
          </a:p>
        </p:txBody>
      </p:sp>
      <p:sp>
        <p:nvSpPr>
          <p:cNvPr id="3" name="Content Placeholder 2"/>
          <p:cNvSpPr>
            <a:spLocks noGrp="1"/>
          </p:cNvSpPr>
          <p:nvPr>
            <p:ph sz="quarter" idx="1"/>
          </p:nvPr>
        </p:nvSpPr>
        <p:spPr/>
        <p:txBody>
          <a:bodyPr/>
          <a:lstStyle/>
          <a:p>
            <a:r>
              <a:rPr lang="en-US" dirty="0" smtClean="0"/>
              <a:t>Unauthorized disclosure of DNA samples shall result in imprisonment for not more than one year and/or a fine of not more than $10,000</a:t>
            </a:r>
          </a:p>
          <a:p>
            <a:r>
              <a:rPr lang="en-US" dirty="0" smtClean="0"/>
              <a:t>Civil actions for defamation, publicity given to private life, libel, intentional infliction of emotional distress, etc.</a:t>
            </a:r>
            <a:endParaRPr lang="en-US" dirty="0"/>
          </a:p>
        </p:txBody>
      </p:sp>
    </p:spTree>
    <p:extLst>
      <p:ext uri="{BB962C8B-B14F-4D97-AF65-F5344CB8AC3E}">
        <p14:creationId xmlns:p14="http://schemas.microsoft.com/office/powerpoint/2010/main" val="804842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pic>
        <p:nvPicPr>
          <p:cNvPr id="2050" name="Picture 2" descr="C:\Users\bdcole\AppData\Local\Microsoft\Windows\Temporary Internet Files\Content.IE5\1UXIPM2X\MP90042262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905000"/>
            <a:ext cx="3886200" cy="26201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dcole\AppData\Local\Microsoft\Windows\Temporary Internet Files\Content.IE5\1UXIPM2X\MP90042770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3121" y="3653504"/>
            <a:ext cx="1256004" cy="83700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dcole\AppData\Local\Microsoft\Windows\Temporary Internet Files\Content.IE5\BRBKYU0I\MP90040016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23622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956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sz="quarter" idx="1"/>
          </p:nvPr>
        </p:nvSpPr>
        <p:spPr/>
        <p:txBody>
          <a:bodyPr/>
          <a:lstStyle/>
          <a:p>
            <a:r>
              <a:rPr lang="en-US" dirty="0" smtClean="0"/>
              <a:t>It is </a:t>
            </a:r>
            <a:r>
              <a:rPr lang="en-US" dirty="0" smtClean="0"/>
              <a:t>okay to </a:t>
            </a:r>
            <a:r>
              <a:rPr lang="en-US" dirty="0" smtClean="0"/>
              <a:t>discuss information with a manager </a:t>
            </a:r>
            <a:r>
              <a:rPr lang="en-US" dirty="0" smtClean="0"/>
              <a:t>who has a </a:t>
            </a:r>
            <a:r>
              <a:rPr lang="en-US" dirty="0" smtClean="0"/>
              <a:t>“need to </a:t>
            </a:r>
            <a:r>
              <a:rPr lang="en-US" dirty="0" smtClean="0"/>
              <a:t>know.”</a:t>
            </a:r>
            <a:endParaRPr lang="en-US" dirty="0" smtClean="0"/>
          </a:p>
          <a:p>
            <a:r>
              <a:rPr lang="en-US" dirty="0" smtClean="0"/>
              <a:t>Emergency exceptions – if information is necessary to protect the health or safety of the employee or others, it is OK to disclose.</a:t>
            </a:r>
            <a:endParaRPr lang="en-US" dirty="0"/>
          </a:p>
        </p:txBody>
      </p:sp>
    </p:spTree>
    <p:extLst>
      <p:ext uri="{BB962C8B-B14F-4D97-AF65-F5344CB8AC3E}">
        <p14:creationId xmlns:p14="http://schemas.microsoft.com/office/powerpoint/2010/main" val="29207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pic>
        <p:nvPicPr>
          <p:cNvPr id="4099" name="Picture 3" descr="C:\Users\bdcole\AppData\Local\Microsoft\Windows\Temporary Internet Files\Content.IE5\BRBKYU0I\MP90039982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7354" y="3276600"/>
            <a:ext cx="3544685"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dcole\AppData\Local\Microsoft\Windows\Temporary Internet Files\Content.IE5\1UXIPM2X\MP90044319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0282" y="1706880"/>
            <a:ext cx="3211275" cy="21370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C:\Users\bdcole\AppData\Local\Microsoft\Windows\Temporary Internet Files\Content.IE5\VPWB79K7\MC900303675[1].wmf"/>
          <p:cNvPicPr>
            <a:picLocks noChangeAspect="1" noChangeArrowheads="1"/>
          </p:cNvPicPr>
          <p:nvPr/>
        </p:nvPicPr>
        <p:blipFill>
          <a:blip r:embed="rId5" cstate="print">
            <a:lum bright="35000"/>
            <a:extLst>
              <a:ext uri="{28A0092B-C50C-407E-A947-70E740481C1C}">
                <a14:useLocalDpi xmlns:a14="http://schemas.microsoft.com/office/drawing/2010/main" val="0"/>
              </a:ext>
            </a:extLst>
          </a:blip>
          <a:srcRect/>
          <a:stretch>
            <a:fillRect/>
          </a:stretch>
        </p:blipFill>
        <p:spPr bwMode="auto">
          <a:xfrm>
            <a:off x="2271594" y="2047360"/>
            <a:ext cx="1448649" cy="1456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C:\Users\bdcole\AppData\Local\Microsoft\Windows\Temporary Internet Files\Content.IE5\VPWB79K7\MC900303675[1].wmf"/>
          <p:cNvPicPr>
            <a:picLocks noChangeAspect="1" noChangeArrowheads="1"/>
          </p:cNvPicPr>
          <p:nvPr/>
        </p:nvPicPr>
        <p:blipFill>
          <a:blip r:embed="rId5" cstate="print">
            <a:lum bright="35000"/>
            <a:extLst>
              <a:ext uri="{28A0092B-C50C-407E-A947-70E740481C1C}">
                <a14:useLocalDpi xmlns:a14="http://schemas.microsoft.com/office/drawing/2010/main" val="0"/>
              </a:ext>
            </a:extLst>
          </a:blip>
          <a:srcRect/>
          <a:stretch>
            <a:fillRect/>
          </a:stretch>
        </p:blipFill>
        <p:spPr bwMode="auto">
          <a:xfrm>
            <a:off x="6205371" y="3729647"/>
            <a:ext cx="1448649" cy="14561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dcole\AppData\Local\Microsoft\Windows\Temporary Internet Files\Content.IE5\9CH5U919\MP90042275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6620" y="3947446"/>
            <a:ext cx="2367580" cy="23675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bdcole\AppData\Local\Microsoft\Windows\Temporary Internet Files\Content.IE5\VPWB79K7\MC900303675[1].wmf"/>
          <p:cNvPicPr>
            <a:picLocks noChangeAspect="1" noChangeArrowheads="1"/>
          </p:cNvPicPr>
          <p:nvPr/>
        </p:nvPicPr>
        <p:blipFill>
          <a:blip r:embed="rId5" cstate="print">
            <a:lum bright="35000"/>
            <a:extLst>
              <a:ext uri="{28A0092B-C50C-407E-A947-70E740481C1C}">
                <a14:useLocalDpi xmlns:a14="http://schemas.microsoft.com/office/drawing/2010/main" val="0"/>
              </a:ext>
            </a:extLst>
          </a:blip>
          <a:srcRect/>
          <a:stretch>
            <a:fillRect/>
          </a:stretch>
        </p:blipFill>
        <p:spPr bwMode="auto">
          <a:xfrm>
            <a:off x="1216085" y="4403183"/>
            <a:ext cx="1448649" cy="145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6226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PERKS Template</Template>
  <TotalTime>4484</TotalTime>
  <Words>1319</Words>
  <Application>Microsoft Office PowerPoint</Application>
  <PresentationFormat>Letter Paper (8.5x11 in)</PresentationFormat>
  <Paragraphs>115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Civic</vt:lpstr>
      <vt:lpstr>All materials provided in this training, including the contents of linked pages, are provided for general informational purposes only. While we seek to provide links to current and authoritative information, neither UVM nor this office guarantees the accuracy of information accessible online; therefore, this information must not be relied upon as substitute for legal advice from a qualified attorney. Please contact the UVM Office of the General Counsel attorney to obtain current legal advice specifically responsive to your questions.</vt:lpstr>
      <vt:lpstr>Confidential Employee Information</vt:lpstr>
      <vt:lpstr>Confidential Employee Information</vt:lpstr>
      <vt:lpstr>Consequences for Inappropriate Disclosure</vt:lpstr>
      <vt:lpstr>Consequences for Inappropriate Disclosure</vt:lpstr>
      <vt:lpstr>Consequences for Inappropriate Disclosure</vt:lpstr>
      <vt:lpstr>Best Practices</vt:lpstr>
      <vt:lpstr>Best Practices</vt:lpstr>
      <vt:lpstr>Best Practices</vt:lpstr>
      <vt:lpstr>Best Practices</vt:lpstr>
      <vt:lpstr>Confidentiality Quiz #1</vt:lpstr>
      <vt:lpstr>Confidentiality Quiz #1</vt:lpstr>
      <vt:lpstr>Confidentiality Quiz #1</vt:lpstr>
      <vt:lpstr>Confidentiality Quiz#2</vt:lpstr>
      <vt:lpstr>Confidentiality Quiz#2</vt:lpstr>
      <vt:lpstr>Confidentiality Quiz#2</vt:lpstr>
      <vt:lpstr>Confidentiality Quiz#3</vt:lpstr>
      <vt:lpstr>Confidentiality Quiz#3</vt:lpstr>
      <vt:lpstr>Confidentiality Quiz#4</vt:lpstr>
      <vt:lpstr>Confidentiality Quiz#4</vt:lpstr>
    </vt:vector>
  </TitlesOfParts>
  <Company>UVM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&amp; Payroll Laws</dc:title>
  <dc:creator>Lee Stewart</dc:creator>
  <cp:lastModifiedBy>tmessie1</cp:lastModifiedBy>
  <cp:revision>194</cp:revision>
  <cp:lastPrinted>2011-03-11T15:23:28Z</cp:lastPrinted>
  <dcterms:created xsi:type="dcterms:W3CDTF">2005-06-14T20:05:41Z</dcterms:created>
  <dcterms:modified xsi:type="dcterms:W3CDTF">2011-03-18T18:59:53Z</dcterms:modified>
</cp:coreProperties>
</file>