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35"/>
  </p:notesMasterIdLst>
  <p:handoutMasterIdLst>
    <p:handoutMasterId r:id="rId36"/>
  </p:handoutMasterIdLst>
  <p:sldIdLst>
    <p:sldId id="352" r:id="rId2"/>
    <p:sldId id="497" r:id="rId3"/>
    <p:sldId id="487" r:id="rId4"/>
    <p:sldId id="353" r:id="rId5"/>
    <p:sldId id="416" r:id="rId6"/>
    <p:sldId id="417" r:id="rId7"/>
    <p:sldId id="419" r:id="rId8"/>
    <p:sldId id="420" r:id="rId9"/>
    <p:sldId id="421" r:id="rId10"/>
    <p:sldId id="422" r:id="rId11"/>
    <p:sldId id="449" r:id="rId12"/>
    <p:sldId id="450" r:id="rId13"/>
    <p:sldId id="507" r:id="rId14"/>
    <p:sldId id="508" r:id="rId15"/>
    <p:sldId id="509" r:id="rId16"/>
    <p:sldId id="510" r:id="rId17"/>
    <p:sldId id="512" r:id="rId18"/>
    <p:sldId id="511" r:id="rId19"/>
    <p:sldId id="423" r:id="rId20"/>
    <p:sldId id="424" r:id="rId21"/>
    <p:sldId id="498" r:id="rId22"/>
    <p:sldId id="513" r:id="rId23"/>
    <p:sldId id="514" r:id="rId24"/>
    <p:sldId id="500" r:id="rId25"/>
    <p:sldId id="501" r:id="rId26"/>
    <p:sldId id="515" r:id="rId27"/>
    <p:sldId id="516" r:id="rId28"/>
    <p:sldId id="517" r:id="rId29"/>
    <p:sldId id="502" r:id="rId30"/>
    <p:sldId id="503" r:id="rId31"/>
    <p:sldId id="505" r:id="rId32"/>
    <p:sldId id="425" r:id="rId33"/>
    <p:sldId id="418" r:id="rId34"/>
  </p:sldIdLst>
  <p:sldSz cx="9144000" cy="6858000" type="letter"/>
  <p:notesSz cx="6950075"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23" autoAdjust="0"/>
    <p:restoredTop sz="48712" autoAdjust="0"/>
  </p:normalViewPr>
  <p:slideViewPr>
    <p:cSldViewPr>
      <p:cViewPr varScale="1">
        <p:scale>
          <a:sx n="51" d="100"/>
          <a:sy n="51" d="100"/>
        </p:scale>
        <p:origin x="-1806" y="-84"/>
      </p:cViewPr>
      <p:guideLst>
        <p:guide orient="horz" pos="2160"/>
        <p:guide pos="2880"/>
      </p:guideLst>
    </p:cSldViewPr>
  </p:slideViewPr>
  <p:outlineViewPr>
    <p:cViewPr>
      <p:scale>
        <a:sx n="33" d="100"/>
        <a:sy n="33" d="100"/>
      </p:scale>
      <p:origin x="0" y="9600"/>
    </p:cViewPr>
  </p:outlineViewPr>
  <p:notesTextViewPr>
    <p:cViewPr>
      <p:scale>
        <a:sx n="100" d="100"/>
        <a:sy n="100" d="100"/>
      </p:scale>
      <p:origin x="0" y="0"/>
    </p:cViewPr>
  </p:notesTextViewPr>
  <p:notesViewPr>
    <p:cSldViewPr>
      <p:cViewPr varScale="1">
        <p:scale>
          <a:sx n="111" d="100"/>
          <a:sy n="111" d="100"/>
        </p:scale>
        <p:origin x="-582"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9699" name="Rectangle 3"/>
          <p:cNvSpPr>
            <a:spLocks noGrp="1" noChangeArrowheads="1"/>
          </p:cNvSpPr>
          <p:nvPr>
            <p:ph type="dt" sz="quarter" idx="1"/>
          </p:nvPr>
        </p:nvSpPr>
        <p:spPr bwMode="auto">
          <a:xfrm>
            <a:off x="3938377" y="0"/>
            <a:ext cx="3011699"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9700" name="Rectangle 4"/>
          <p:cNvSpPr>
            <a:spLocks noGrp="1" noChangeArrowheads="1"/>
          </p:cNvSpPr>
          <p:nvPr>
            <p:ph type="ftr" sz="quarter" idx="2"/>
          </p:nvPr>
        </p:nvSpPr>
        <p:spPr bwMode="auto">
          <a:xfrm>
            <a:off x="0" y="8774271"/>
            <a:ext cx="3011699"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9701" name="Rectangle 5"/>
          <p:cNvSpPr>
            <a:spLocks noGrp="1" noChangeArrowheads="1"/>
          </p:cNvSpPr>
          <p:nvPr>
            <p:ph type="sldNum" sz="quarter" idx="3"/>
          </p:nvPr>
        </p:nvSpPr>
        <p:spPr bwMode="auto">
          <a:xfrm>
            <a:off x="3938377" y="8774271"/>
            <a:ext cx="3011699"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73889FA-E948-446B-9ABD-D62728D3D353}" type="slidenum">
              <a:rPr lang="en-US"/>
              <a:pPr>
                <a:defRPr/>
              </a:pPr>
              <a:t>‹#›</a:t>
            </a:fld>
            <a:endParaRPr lang="en-US" dirty="0"/>
          </a:p>
        </p:txBody>
      </p:sp>
    </p:spTree>
    <p:extLst>
      <p:ext uri="{BB962C8B-B14F-4D97-AF65-F5344CB8AC3E}">
        <p14:creationId xmlns:p14="http://schemas.microsoft.com/office/powerpoint/2010/main" val="782441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0483" name="Rectangle 3"/>
          <p:cNvSpPr>
            <a:spLocks noGrp="1" noChangeArrowheads="1"/>
          </p:cNvSpPr>
          <p:nvPr>
            <p:ph type="dt" idx="1"/>
          </p:nvPr>
        </p:nvSpPr>
        <p:spPr bwMode="auto">
          <a:xfrm>
            <a:off x="3938377" y="0"/>
            <a:ext cx="3011699"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26678" y="4387136"/>
            <a:ext cx="5096722" cy="4156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774271"/>
            <a:ext cx="3011699"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0487" name="Rectangle 7"/>
          <p:cNvSpPr>
            <a:spLocks noGrp="1" noChangeArrowheads="1"/>
          </p:cNvSpPr>
          <p:nvPr>
            <p:ph type="sldNum" sz="quarter" idx="5"/>
          </p:nvPr>
        </p:nvSpPr>
        <p:spPr bwMode="auto">
          <a:xfrm>
            <a:off x="3938377" y="8774271"/>
            <a:ext cx="3011699"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1C5DAA9-510A-419A-B162-F32F09382316}" type="slidenum">
              <a:rPr lang="en-US"/>
              <a:pPr>
                <a:defRPr/>
              </a:pPr>
              <a:t>‹#›</a:t>
            </a:fld>
            <a:endParaRPr lang="en-US" dirty="0"/>
          </a:p>
        </p:txBody>
      </p:sp>
    </p:spTree>
    <p:extLst>
      <p:ext uri="{BB962C8B-B14F-4D97-AF65-F5344CB8AC3E}">
        <p14:creationId xmlns:p14="http://schemas.microsoft.com/office/powerpoint/2010/main" val="723539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 significant differences between the Vermont Parental and Family Leave Act and the federal Family and Medical Leave Act (FMLA). In general, whichever of the two statutes provides greater protection for employees is the one that will apply.</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10</a:t>
            </a:fld>
            <a:endParaRPr lang="en-US" dirty="0"/>
          </a:p>
        </p:txBody>
      </p:sp>
    </p:spTree>
    <p:extLst>
      <p:ext uri="{BB962C8B-B14F-4D97-AF65-F5344CB8AC3E}">
        <p14:creationId xmlns:p14="http://schemas.microsoft.com/office/powerpoint/2010/main" val="3852527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11</a:t>
            </a:fld>
            <a:endParaRPr lang="en-US" dirty="0"/>
          </a:p>
        </p:txBody>
      </p:sp>
    </p:spTree>
    <p:extLst>
      <p:ext uri="{BB962C8B-B14F-4D97-AF65-F5344CB8AC3E}">
        <p14:creationId xmlns:p14="http://schemas.microsoft.com/office/powerpoint/2010/main" val="3337270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12</a:t>
            </a:fld>
            <a:endParaRPr lang="en-US" dirty="0"/>
          </a:p>
        </p:txBody>
      </p:sp>
    </p:spTree>
    <p:extLst>
      <p:ext uri="{BB962C8B-B14F-4D97-AF65-F5344CB8AC3E}">
        <p14:creationId xmlns:p14="http://schemas.microsoft.com/office/powerpoint/2010/main" val="4241648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13</a:t>
            </a:fld>
            <a:endParaRPr lang="en-US" dirty="0"/>
          </a:p>
        </p:txBody>
      </p:sp>
    </p:spTree>
    <p:extLst>
      <p:ext uri="{BB962C8B-B14F-4D97-AF65-F5344CB8AC3E}">
        <p14:creationId xmlns:p14="http://schemas.microsoft.com/office/powerpoint/2010/main" val="4241648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14</a:t>
            </a:fld>
            <a:endParaRPr lang="en-US" dirty="0"/>
          </a:p>
        </p:txBody>
      </p:sp>
    </p:spTree>
    <p:extLst>
      <p:ext uri="{BB962C8B-B14F-4D97-AF65-F5344CB8AC3E}">
        <p14:creationId xmlns:p14="http://schemas.microsoft.com/office/powerpoint/2010/main" val="4241648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15</a:t>
            </a:fld>
            <a:endParaRPr lang="en-US" dirty="0"/>
          </a:p>
        </p:txBody>
      </p:sp>
    </p:spTree>
    <p:extLst>
      <p:ext uri="{BB962C8B-B14F-4D97-AF65-F5344CB8AC3E}">
        <p14:creationId xmlns:p14="http://schemas.microsoft.com/office/powerpoint/2010/main" val="424164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16</a:t>
            </a:fld>
            <a:endParaRPr lang="en-US" dirty="0"/>
          </a:p>
        </p:txBody>
      </p:sp>
    </p:spTree>
    <p:extLst>
      <p:ext uri="{BB962C8B-B14F-4D97-AF65-F5344CB8AC3E}">
        <p14:creationId xmlns:p14="http://schemas.microsoft.com/office/powerpoint/2010/main" val="4241648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The Uniformed Services Employment and Reemployment Rights Act,</a:t>
            </a:r>
            <a:r>
              <a:rPr lang="en-US" sz="1200" kern="1200" baseline="0" dirty="0" smtClean="0">
                <a:solidFill>
                  <a:schemeClr val="tx1"/>
                </a:solidFill>
                <a:latin typeface="Times New Roman" pitchFamily="18" charset="0"/>
                <a:ea typeface="+mn-ea"/>
                <a:cs typeface="+mn-cs"/>
              </a:rPr>
              <a:t> or </a:t>
            </a:r>
            <a:r>
              <a:rPr lang="en-US" sz="1200" kern="1200" dirty="0" smtClean="0">
                <a:solidFill>
                  <a:schemeClr val="tx1"/>
                </a:solidFill>
                <a:latin typeface="Times New Roman" pitchFamily="18" charset="0"/>
                <a:ea typeface="+mn-ea"/>
                <a:cs typeface="+mn-cs"/>
              </a:rPr>
              <a:t>USERRA,</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provides employees who are called up to perform military service with reemployment rights.</a:t>
            </a:r>
            <a:endParaRPr lang="en-US" dirty="0" smtClean="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17</a:t>
            </a:fld>
            <a:endParaRPr lang="en-US" dirty="0"/>
          </a:p>
        </p:txBody>
      </p:sp>
    </p:spTree>
    <p:extLst>
      <p:ext uri="{BB962C8B-B14F-4D97-AF65-F5344CB8AC3E}">
        <p14:creationId xmlns:p14="http://schemas.microsoft.com/office/powerpoint/2010/main" val="2731686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18</a:t>
            </a:fld>
            <a:endParaRPr lang="en-US" dirty="0"/>
          </a:p>
        </p:txBody>
      </p:sp>
    </p:spTree>
    <p:extLst>
      <p:ext uri="{BB962C8B-B14F-4D97-AF65-F5344CB8AC3E}">
        <p14:creationId xmlns:p14="http://schemas.microsoft.com/office/powerpoint/2010/main" val="1831937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member or applicant for membership in the National Guard shall not be denied initial employment, reemployment, retention of employment, promotion or any benefit of employment on the basis of service, application to service or obligation to serve.</a:t>
            </a:r>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19</a:t>
            </a:fld>
            <a:endParaRPr lang="en-US" dirty="0"/>
          </a:p>
        </p:txBody>
      </p:sp>
    </p:spTree>
    <p:extLst>
      <p:ext uri="{BB962C8B-B14F-4D97-AF65-F5344CB8AC3E}">
        <p14:creationId xmlns:p14="http://schemas.microsoft.com/office/powerpoint/2010/main" val="246922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the</a:t>
            </a:r>
            <a:r>
              <a:rPr lang="en-US" baseline="0" dirty="0" smtClean="0"/>
              <a:t> amount of medical leave, also known as sick pay, that is available to you, you must identify to which benefits group you belong. Identify your group and press next to continue.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Employees in benefits</a:t>
            </a:r>
            <a:r>
              <a:rPr lang="en-US" baseline="0" dirty="0" smtClean="0"/>
              <a:t> </a:t>
            </a:r>
            <a:r>
              <a:rPr lang="en-US" dirty="0" smtClean="0"/>
              <a:t>group A earn the equivalent of one day per month</a:t>
            </a:r>
            <a:r>
              <a:rPr lang="en-US" baseline="0" dirty="0" smtClean="0"/>
              <a:t> or 12 days per year. If your standard hours are 7.5 per day, you will receive 90 hours per year. If your standard hours are 8 per day, you will receive 96 hours per year. Employees in benefits groups B through F are eligible for the same number of medical leave hours, but they are prorated based on the employees’ full time equivalent, or FTE. For example, an employee that works an 85% FTE of a 37.5 hour work week, receives 76.5 hours per year. An employee that works a 50% FTE of a 40 hour work week is entitled to 48 hours per year.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New employees automatically receive the equivalent of one year’s worth of medical leave on the day they are hired. These hours can be used immediately, however any probationary period that has been applied, can be extended by the amount of medical leave that is taken.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After one year of employment with UVM, new employees begin earning medical leave on a monthly basis.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Accrual of medical leave is unlimited, but unlike vacation time, unused hours are not paid out to the employee upon her or his leaving the University. Additionally, medical leave cannot be shared between employees.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a:t>
            </a:fld>
            <a:endParaRPr lang="en-US" dirty="0"/>
          </a:p>
        </p:txBody>
      </p:sp>
    </p:spTree>
    <p:extLst>
      <p:ext uri="{BB962C8B-B14F-4D97-AF65-F5344CB8AC3E}">
        <p14:creationId xmlns:p14="http://schemas.microsoft.com/office/powerpoint/2010/main" val="1290796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Vermont Military Service and Leave</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20</a:t>
            </a:fld>
            <a:endParaRPr lang="en-US" dirty="0"/>
          </a:p>
        </p:txBody>
      </p:sp>
    </p:spTree>
    <p:extLst>
      <p:ext uri="{BB962C8B-B14F-4D97-AF65-F5344CB8AC3E}">
        <p14:creationId xmlns:p14="http://schemas.microsoft.com/office/powerpoint/2010/main" val="3418674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manager, there are three questions you should ask yourself when you receive a staff leave request. Do I say yes? What type of leave do I grant? Should documentation be required?</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21</a:t>
            </a:fld>
            <a:endParaRPr lang="en-US" dirty="0"/>
          </a:p>
        </p:txBody>
      </p:sp>
    </p:spTree>
    <p:extLst>
      <p:ext uri="{BB962C8B-B14F-4D97-AF65-F5344CB8AC3E}">
        <p14:creationId xmlns:p14="http://schemas.microsoft.com/office/powerpoint/2010/main" val="3781661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provide answers to each</a:t>
            </a:r>
            <a:r>
              <a:rPr lang="en-US" baseline="0" dirty="0" smtClean="0"/>
              <a:t> situation. Thank you.***</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22</a:t>
            </a:fld>
            <a:endParaRPr lang="en-US" dirty="0"/>
          </a:p>
        </p:txBody>
      </p:sp>
    </p:spTree>
    <p:extLst>
      <p:ext uri="{BB962C8B-B14F-4D97-AF65-F5344CB8AC3E}">
        <p14:creationId xmlns:p14="http://schemas.microsoft.com/office/powerpoint/2010/main" val="2413607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provide answers to each</a:t>
            </a:r>
            <a:r>
              <a:rPr lang="en-US" baseline="0" dirty="0" smtClean="0"/>
              <a:t> situation. Thank you.***</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23</a:t>
            </a:fld>
            <a:endParaRPr lang="en-US" dirty="0"/>
          </a:p>
        </p:txBody>
      </p:sp>
    </p:spTree>
    <p:extLst>
      <p:ext uri="{BB962C8B-B14F-4D97-AF65-F5344CB8AC3E}">
        <p14:creationId xmlns:p14="http://schemas.microsoft.com/office/powerpoint/2010/main" val="2413607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provide answers to each</a:t>
            </a:r>
            <a:r>
              <a:rPr lang="en-US" baseline="0" dirty="0" smtClean="0"/>
              <a:t> situation. Thank you.***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24</a:t>
            </a:fld>
            <a:endParaRPr lang="en-US" dirty="0"/>
          </a:p>
        </p:txBody>
      </p:sp>
    </p:spTree>
    <p:extLst>
      <p:ext uri="{BB962C8B-B14F-4D97-AF65-F5344CB8AC3E}">
        <p14:creationId xmlns:p14="http://schemas.microsoft.com/office/powerpoint/2010/main" val="3290793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provide answers to each</a:t>
            </a:r>
            <a:r>
              <a:rPr lang="en-US" baseline="0" dirty="0" smtClean="0"/>
              <a:t> situation. Thank you.***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25</a:t>
            </a:fld>
            <a:endParaRPr lang="en-US" dirty="0"/>
          </a:p>
        </p:txBody>
      </p:sp>
    </p:spTree>
    <p:extLst>
      <p:ext uri="{BB962C8B-B14F-4D97-AF65-F5344CB8AC3E}">
        <p14:creationId xmlns:p14="http://schemas.microsoft.com/office/powerpoint/2010/main" val="3818586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provide answers to each</a:t>
            </a:r>
            <a:r>
              <a:rPr lang="en-US" baseline="0" dirty="0" smtClean="0"/>
              <a:t> situation. Thank you.***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26</a:t>
            </a:fld>
            <a:endParaRPr lang="en-US" dirty="0"/>
          </a:p>
        </p:txBody>
      </p:sp>
    </p:spTree>
    <p:extLst>
      <p:ext uri="{BB962C8B-B14F-4D97-AF65-F5344CB8AC3E}">
        <p14:creationId xmlns:p14="http://schemas.microsoft.com/office/powerpoint/2010/main" val="3818586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provide answers to each</a:t>
            </a:r>
            <a:r>
              <a:rPr lang="en-US" baseline="0" dirty="0" smtClean="0"/>
              <a:t> situation. Thank you.***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27</a:t>
            </a:fld>
            <a:endParaRPr lang="en-US" dirty="0"/>
          </a:p>
        </p:txBody>
      </p:sp>
    </p:spTree>
    <p:extLst>
      <p:ext uri="{BB962C8B-B14F-4D97-AF65-F5344CB8AC3E}">
        <p14:creationId xmlns:p14="http://schemas.microsoft.com/office/powerpoint/2010/main" val="3818586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provide answers to each</a:t>
            </a:r>
            <a:r>
              <a:rPr lang="en-US" baseline="0" dirty="0" smtClean="0"/>
              <a:t> situation. Thank you.***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28</a:t>
            </a:fld>
            <a:endParaRPr lang="en-US" dirty="0"/>
          </a:p>
        </p:txBody>
      </p:sp>
    </p:spTree>
    <p:extLst>
      <p:ext uri="{BB962C8B-B14F-4D97-AF65-F5344CB8AC3E}">
        <p14:creationId xmlns:p14="http://schemas.microsoft.com/office/powerpoint/2010/main" val="4132876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provide answers to each</a:t>
            </a:r>
            <a:r>
              <a:rPr lang="en-US" baseline="0" dirty="0" smtClean="0"/>
              <a:t> situation. Thank you.***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29</a:t>
            </a:fld>
            <a:endParaRPr lang="en-US" dirty="0"/>
          </a:p>
        </p:txBody>
      </p:sp>
    </p:spTree>
    <p:extLst>
      <p:ext uri="{BB962C8B-B14F-4D97-AF65-F5344CB8AC3E}">
        <p14:creationId xmlns:p14="http://schemas.microsoft.com/office/powerpoint/2010/main" val="413287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Medical</a:t>
            </a:r>
            <a:r>
              <a:rPr lang="en-US" baseline="0" dirty="0" smtClean="0"/>
              <a:t> leave, or sick pay, can be used in many different situations, including, but not limited to the following:</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3</a:t>
            </a:fld>
            <a:endParaRPr lang="en-US" dirty="0"/>
          </a:p>
        </p:txBody>
      </p:sp>
    </p:spTree>
    <p:extLst>
      <p:ext uri="{BB962C8B-B14F-4D97-AF65-F5344CB8AC3E}">
        <p14:creationId xmlns:p14="http://schemas.microsoft.com/office/powerpoint/2010/main" val="2399531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provide answers to each</a:t>
            </a:r>
            <a:r>
              <a:rPr lang="en-US" baseline="0" dirty="0" smtClean="0"/>
              <a:t> situation. Thank you.***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30</a:t>
            </a:fld>
            <a:endParaRPr lang="en-US" dirty="0"/>
          </a:p>
        </p:txBody>
      </p:sp>
    </p:spTree>
    <p:extLst>
      <p:ext uri="{BB962C8B-B14F-4D97-AF65-F5344CB8AC3E}">
        <p14:creationId xmlns:p14="http://schemas.microsoft.com/office/powerpoint/2010/main" val="971291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provide answers to each</a:t>
            </a:r>
            <a:r>
              <a:rPr lang="en-US" baseline="0" dirty="0" smtClean="0"/>
              <a:t> situation. Thank you.***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31</a:t>
            </a:fld>
            <a:endParaRPr lang="en-US" dirty="0"/>
          </a:p>
        </p:txBody>
      </p:sp>
    </p:spTree>
    <p:extLst>
      <p:ext uri="{BB962C8B-B14F-4D97-AF65-F5344CB8AC3E}">
        <p14:creationId xmlns:p14="http://schemas.microsoft.com/office/powerpoint/2010/main" val="3660633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more information regarding VPFLA, click on this link.</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32</a:t>
            </a:fld>
            <a:endParaRPr lang="en-US" dirty="0"/>
          </a:p>
        </p:txBody>
      </p:sp>
    </p:spTree>
    <p:extLst>
      <p:ext uri="{BB962C8B-B14F-4D97-AF65-F5344CB8AC3E}">
        <p14:creationId xmlns:p14="http://schemas.microsoft.com/office/powerpoint/2010/main" val="3702764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a:t>
            </a:r>
            <a:r>
              <a:rPr lang="en-US" baseline="0" dirty="0" smtClean="0"/>
              <a:t> more information regarding FMLA, click on these links.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33</a:t>
            </a:fld>
            <a:endParaRPr lang="en-US" dirty="0"/>
          </a:p>
        </p:txBody>
      </p:sp>
    </p:spTree>
    <p:extLst>
      <p:ext uri="{BB962C8B-B14F-4D97-AF65-F5344CB8AC3E}">
        <p14:creationId xmlns:p14="http://schemas.microsoft.com/office/powerpoint/2010/main" val="422152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Family and Medical Leave Act, or FMLA, entitles eligible employees to take unpaid leave for specified family and medical</a:t>
            </a:r>
            <a:r>
              <a:rPr lang="en-US" baseline="0" dirty="0" smtClean="0"/>
              <a:t> reasons with a guarantee of continued health insurance coverage.</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4</a:t>
            </a:fld>
            <a:endParaRPr lang="en-US" dirty="0"/>
          </a:p>
        </p:txBody>
      </p:sp>
    </p:spTree>
    <p:extLst>
      <p:ext uri="{BB962C8B-B14F-4D97-AF65-F5344CB8AC3E}">
        <p14:creationId xmlns:p14="http://schemas.microsoft.com/office/powerpoint/2010/main" val="413770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Under Federal  Family Medical Leave Act, </a:t>
            </a:r>
            <a:r>
              <a:rPr lang="en-US" baseline="0" dirty="0" smtClean="0"/>
              <a:t>eligible employees are entitled to the following:</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5</a:t>
            </a:fld>
            <a:endParaRPr lang="en-US" dirty="0"/>
          </a:p>
        </p:txBody>
      </p:sp>
    </p:spTree>
    <p:extLst>
      <p:ext uri="{BB962C8B-B14F-4D97-AF65-F5344CB8AC3E}">
        <p14:creationId xmlns:p14="http://schemas.microsoft.com/office/powerpoint/2010/main" val="246069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6</a:t>
            </a:fld>
            <a:endParaRPr lang="en-US" dirty="0"/>
          </a:p>
        </p:txBody>
      </p:sp>
    </p:spTree>
    <p:extLst>
      <p:ext uri="{BB962C8B-B14F-4D97-AF65-F5344CB8AC3E}">
        <p14:creationId xmlns:p14="http://schemas.microsoft.com/office/powerpoint/2010/main" val="448160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addition to the</a:t>
            </a:r>
            <a:r>
              <a:rPr lang="en-US" baseline="0" dirty="0" smtClean="0"/>
              <a:t> Federal FMLA law, the State of Vermont has enacted the Vermont Parental and Family Leave Act or VPFLA. The </a:t>
            </a:r>
            <a:r>
              <a:rPr lang="en-US" dirty="0" smtClean="0"/>
              <a:t>law requires many employers, including UVM, to allow full-time employees to take up to 12 weeks per year of unpaid leave for pregnancy, birth, adoption or serious illness of themselves or close family members. Employers may not retaliate against employees who exercise their rights under the law and normally must reinstate employees in their jobs on return from leave.</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7</a:t>
            </a:fld>
            <a:endParaRPr lang="en-US" dirty="0"/>
          </a:p>
        </p:txBody>
      </p:sp>
    </p:spTree>
    <p:extLst>
      <p:ext uri="{BB962C8B-B14F-4D97-AF65-F5344CB8AC3E}">
        <p14:creationId xmlns:p14="http://schemas.microsoft.com/office/powerpoint/2010/main" val="1102253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VPFLA stipulations state the following:</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8</a:t>
            </a:fld>
            <a:endParaRPr lang="en-US" dirty="0"/>
          </a:p>
        </p:txBody>
      </p:sp>
    </p:spTree>
    <p:extLst>
      <p:ext uri="{BB962C8B-B14F-4D97-AF65-F5344CB8AC3E}">
        <p14:creationId xmlns:p14="http://schemas.microsoft.com/office/powerpoint/2010/main" val="228637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9</a:t>
            </a:fld>
            <a:endParaRPr lang="en-US" dirty="0"/>
          </a:p>
        </p:txBody>
      </p:sp>
    </p:spTree>
    <p:extLst>
      <p:ext uri="{BB962C8B-B14F-4D97-AF65-F5344CB8AC3E}">
        <p14:creationId xmlns:p14="http://schemas.microsoft.com/office/powerpoint/2010/main" val="402882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dirty="0"/>
          </a:p>
        </p:txBody>
      </p:sp>
      <p:sp>
        <p:nvSpPr>
          <p:cNvPr id="17" name="Footer Placeholder 16"/>
          <p:cNvSpPr>
            <a:spLocks noGrp="1"/>
          </p:cNvSpPr>
          <p:nvPr>
            <p:ph type="ftr" sz="quarter" idx="11"/>
          </p:nvPr>
        </p:nvSpPr>
        <p:spPr/>
        <p:txBody>
          <a:bodyPr/>
          <a:lstStyle/>
          <a:p>
            <a:pPr>
              <a:defRPr/>
            </a:pPr>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chemeClr val="accent1"/>
                </a:solidFill>
              </a:defRPr>
            </a:lvl1pPr>
          </a:lstStyle>
          <a:p>
            <a:r>
              <a:rPr kumimoji="0" lang="en-US"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4267200" y="6324600"/>
            <a:ext cx="609600" cy="441324"/>
          </a:xfrm>
          <a:prstGeom prst="rect">
            <a:avLst/>
          </a:prstGeom>
        </p:spPr>
        <p:txBody>
          <a:bodyPr/>
          <a:lstStyle>
            <a:lvl1pPr>
              <a:defRPr>
                <a:solidFill>
                  <a:srgbClr val="FFFFFF"/>
                </a:solidFill>
              </a:defRPr>
            </a:lvl1pPr>
          </a:lstStyle>
          <a:p>
            <a:pPr>
              <a:defRPr/>
            </a:pPr>
            <a:fld id="{690CFC5C-1AEC-47B6-A915-1578D5391DA8}"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chemeClr val="accent1"/>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chemeClr val="accent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pPr>
              <a:defRPr/>
            </a:pPr>
            <a:endParaRPr lang="en-US" dirty="0"/>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dol.gov/whd/fmla/finalrule/MilitaryFAQs.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dol.gov/whd/fmla/finalrule/NonMilitaryFAQs.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fontScale="47500" lnSpcReduction="20000"/>
          </a:bodyPr>
          <a:lstStyle/>
          <a:p>
            <a:pPr>
              <a:buNone/>
            </a:pPr>
            <a:endParaRPr lang="en-US" sz="5400" dirty="0" smtClean="0"/>
          </a:p>
          <a:p>
            <a:r>
              <a:rPr lang="en-US" sz="5400" dirty="0" smtClean="0"/>
              <a:t>UVM </a:t>
            </a:r>
            <a:r>
              <a:rPr lang="en-US" sz="5400" dirty="0"/>
              <a:t>Medical Leave and </a:t>
            </a:r>
            <a:r>
              <a:rPr lang="en-US" sz="5400" dirty="0" smtClean="0"/>
              <a:t>FMLA/VPFLA/Military </a:t>
            </a:r>
            <a:r>
              <a:rPr lang="en-US" sz="5400" dirty="0"/>
              <a:t>Leave </a:t>
            </a:r>
          </a:p>
        </p:txBody>
      </p:sp>
      <p:sp>
        <p:nvSpPr>
          <p:cNvPr id="5" name="Title 1"/>
          <p:cNvSpPr>
            <a:spLocks noGrp="1"/>
          </p:cNvSpPr>
          <p:nvPr>
            <p:ph type="ctrTitle"/>
          </p:nvPr>
        </p:nvSpPr>
        <p:spPr/>
        <p:txBody>
          <a:bodyPr>
            <a:noAutofit/>
          </a:bodyPr>
          <a:lstStyle/>
          <a:p>
            <a:r>
              <a:rPr lang="en-US" sz="1400" i="1" dirty="0"/>
              <a:t>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a:t>
            </a:r>
            <a:r>
              <a:rPr lang="en-US" sz="1400" i="1" u="sng" dirty="0"/>
              <a:t>Please contact the UVM Office of the General Counsel attorney to obtain current legal advice specifically responsive to your questions.</a:t>
            </a:r>
            <a:endParaRPr lang="en-US" sz="1400" dirty="0">
              <a:solidFill>
                <a:schemeClr val="bg1"/>
              </a:solidFill>
            </a:endParaRPr>
          </a:p>
        </p:txBody>
      </p:sp>
    </p:spTree>
    <p:extLst>
      <p:ext uri="{BB962C8B-B14F-4D97-AF65-F5344CB8AC3E}">
        <p14:creationId xmlns:p14="http://schemas.microsoft.com/office/powerpoint/2010/main" val="3594335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FMLA and VPFLA</a:t>
            </a:r>
            <a:endParaRPr lang="en-US" dirty="0"/>
          </a:p>
        </p:txBody>
      </p:sp>
      <p:sp>
        <p:nvSpPr>
          <p:cNvPr id="6" name="TextBox 5"/>
          <p:cNvSpPr txBox="1"/>
          <p:nvPr/>
        </p:nvSpPr>
        <p:spPr>
          <a:xfrm>
            <a:off x="609600" y="2971800"/>
            <a:ext cx="3055645" cy="1323439"/>
          </a:xfrm>
          <a:prstGeom prst="rect">
            <a:avLst/>
          </a:prstGeom>
          <a:noFill/>
        </p:spPr>
        <p:txBody>
          <a:bodyPr wrap="none" rtlCol="0">
            <a:spAutoFit/>
          </a:bodyPr>
          <a:lstStyle/>
          <a:p>
            <a:r>
              <a:rPr lang="en-US" sz="8000" dirty="0" smtClean="0">
                <a:solidFill>
                  <a:schemeClr val="accent1">
                    <a:lumMod val="75000"/>
                  </a:schemeClr>
                </a:solidFill>
                <a:latin typeface="+mn-lt"/>
              </a:rPr>
              <a:t>FMLA</a:t>
            </a:r>
            <a:endParaRPr lang="en-US" sz="8000" dirty="0">
              <a:solidFill>
                <a:schemeClr val="accent1">
                  <a:lumMod val="75000"/>
                </a:schemeClr>
              </a:solidFill>
              <a:latin typeface="+mn-lt"/>
            </a:endParaRPr>
          </a:p>
        </p:txBody>
      </p:sp>
      <p:sp>
        <p:nvSpPr>
          <p:cNvPr id="7" name="TextBox 6"/>
          <p:cNvSpPr txBox="1"/>
          <p:nvPr/>
        </p:nvSpPr>
        <p:spPr>
          <a:xfrm>
            <a:off x="5334000" y="2971800"/>
            <a:ext cx="3414717" cy="1323439"/>
          </a:xfrm>
          <a:prstGeom prst="rect">
            <a:avLst/>
          </a:prstGeom>
          <a:noFill/>
        </p:spPr>
        <p:txBody>
          <a:bodyPr wrap="none" rtlCol="0">
            <a:spAutoFit/>
          </a:bodyPr>
          <a:lstStyle/>
          <a:p>
            <a:r>
              <a:rPr lang="en-US" sz="8000" dirty="0" smtClean="0">
                <a:solidFill>
                  <a:schemeClr val="accent3">
                    <a:lumMod val="50000"/>
                  </a:schemeClr>
                </a:solidFill>
                <a:latin typeface="+mn-lt"/>
              </a:rPr>
              <a:t>VPFLA</a:t>
            </a:r>
            <a:endParaRPr lang="en-US" sz="8000" dirty="0">
              <a:solidFill>
                <a:schemeClr val="accent3">
                  <a:lumMod val="50000"/>
                </a:schemeClr>
              </a:solidFill>
              <a:latin typeface="+mn-lt"/>
            </a:endParaRPr>
          </a:p>
        </p:txBody>
      </p:sp>
      <p:sp>
        <p:nvSpPr>
          <p:cNvPr id="8" name="TextBox 7"/>
          <p:cNvSpPr txBox="1"/>
          <p:nvPr/>
        </p:nvSpPr>
        <p:spPr>
          <a:xfrm>
            <a:off x="3842028" y="2971799"/>
            <a:ext cx="1415772" cy="1323439"/>
          </a:xfrm>
          <a:prstGeom prst="rect">
            <a:avLst/>
          </a:prstGeom>
          <a:noFill/>
        </p:spPr>
        <p:txBody>
          <a:bodyPr wrap="none" rtlCol="0">
            <a:spAutoFit/>
          </a:bodyPr>
          <a:lstStyle/>
          <a:p>
            <a:r>
              <a:rPr lang="en-US" sz="8000" dirty="0" smtClean="0">
                <a:latin typeface="+mn-lt"/>
              </a:rPr>
              <a:t>vs.</a:t>
            </a:r>
            <a:endParaRPr lang="en-US" sz="8000" dirty="0">
              <a:latin typeface="+mn-lt"/>
            </a:endParaRPr>
          </a:p>
        </p:txBody>
      </p:sp>
    </p:spTree>
    <p:extLst>
      <p:ext uri="{BB962C8B-B14F-4D97-AF65-F5344CB8AC3E}">
        <p14:creationId xmlns:p14="http://schemas.microsoft.com/office/powerpoint/2010/main" val="2337612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FMLA and VPFLA</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06571972"/>
              </p:ext>
            </p:extLst>
          </p:nvPr>
        </p:nvGraphicFramePr>
        <p:xfrm>
          <a:off x="301625" y="1527175"/>
          <a:ext cx="8504237" cy="4577080"/>
        </p:xfrm>
        <a:graphic>
          <a:graphicData uri="http://schemas.openxmlformats.org/drawingml/2006/table">
            <a:tbl>
              <a:tblPr firstRow="1" bandRow="1">
                <a:tableStyleId>{5C22544A-7EE6-4342-B048-85BDC9FD1C3A}</a:tableStyleId>
              </a:tblPr>
              <a:tblGrid>
                <a:gridCol w="1889831"/>
                <a:gridCol w="3307203"/>
                <a:gridCol w="3307203"/>
              </a:tblGrid>
              <a:tr h="370840">
                <a:tc>
                  <a:txBody>
                    <a:bodyPr/>
                    <a:lstStyle/>
                    <a:p>
                      <a:endParaRPr lang="en-US" dirty="0"/>
                    </a:p>
                  </a:txBody>
                  <a:tcPr marL="94492" marR="94492"/>
                </a:tc>
                <a:tc>
                  <a:txBody>
                    <a:bodyPr/>
                    <a:lstStyle/>
                    <a:p>
                      <a:r>
                        <a:rPr lang="en-US" dirty="0" smtClean="0"/>
                        <a:t>Federal Law</a:t>
                      </a:r>
                      <a:endParaRPr lang="en-US" dirty="0"/>
                    </a:p>
                  </a:txBody>
                  <a:tcPr marL="94492" marR="94492"/>
                </a:tc>
                <a:tc>
                  <a:txBody>
                    <a:bodyPr/>
                    <a:lstStyle/>
                    <a:p>
                      <a:r>
                        <a:rPr lang="en-US" dirty="0" smtClean="0"/>
                        <a:t>VT</a:t>
                      </a:r>
                      <a:r>
                        <a:rPr lang="en-US" baseline="0" dirty="0" smtClean="0"/>
                        <a:t> Law</a:t>
                      </a:r>
                      <a:endParaRPr lang="en-US" dirty="0"/>
                    </a:p>
                  </a:txBody>
                  <a:tcPr marL="94492" marR="94492"/>
                </a:tc>
              </a:tr>
              <a:tr h="370840">
                <a:tc>
                  <a:txBody>
                    <a:bodyPr/>
                    <a:lstStyle/>
                    <a:p>
                      <a:r>
                        <a:rPr lang="en-US" dirty="0" smtClean="0"/>
                        <a:t>Number of employees required for</a:t>
                      </a:r>
                      <a:r>
                        <a:rPr lang="en-US" baseline="0" dirty="0" smtClean="0"/>
                        <a:t> coverage</a:t>
                      </a:r>
                      <a:endParaRPr lang="en-US" dirty="0"/>
                    </a:p>
                  </a:txBody>
                  <a:tcPr marL="94492" marR="94492"/>
                </a:tc>
                <a:tc>
                  <a:txBody>
                    <a:bodyPr/>
                    <a:lstStyle/>
                    <a:p>
                      <a:r>
                        <a:rPr lang="en-US" dirty="0" smtClean="0"/>
                        <a:t>50 or more employees (within</a:t>
                      </a:r>
                      <a:r>
                        <a:rPr lang="en-US" baseline="0" dirty="0" smtClean="0"/>
                        <a:t> 75 miles)</a:t>
                      </a:r>
                      <a:endParaRPr lang="en-US" dirty="0"/>
                    </a:p>
                  </a:txBody>
                  <a:tcPr marL="94492" marR="94492"/>
                </a:tc>
                <a:tc>
                  <a:txBody>
                    <a:bodyPr/>
                    <a:lstStyle/>
                    <a:p>
                      <a:r>
                        <a:rPr lang="en-US" dirty="0" smtClean="0"/>
                        <a:t>10 or more employees (parental leave) or 15 or more</a:t>
                      </a:r>
                      <a:r>
                        <a:rPr lang="en-US" baseline="0" dirty="0" smtClean="0"/>
                        <a:t> employees (family &amp; short term leave) – location of employees is irrelevant</a:t>
                      </a:r>
                      <a:endParaRPr lang="en-US" dirty="0"/>
                    </a:p>
                  </a:txBody>
                  <a:tcPr marL="94492" marR="94492"/>
                </a:tc>
              </a:tr>
              <a:tr h="370840">
                <a:tc>
                  <a:txBody>
                    <a:bodyPr/>
                    <a:lstStyle/>
                    <a:p>
                      <a:r>
                        <a:rPr lang="en-US" dirty="0" smtClean="0"/>
                        <a:t>How long</a:t>
                      </a:r>
                      <a:r>
                        <a:rPr lang="en-US" baseline="0" dirty="0" smtClean="0"/>
                        <a:t> must employee work to be eligible?</a:t>
                      </a:r>
                      <a:endParaRPr lang="en-US" dirty="0"/>
                    </a:p>
                  </a:txBody>
                  <a:tcPr marL="94492" marR="94492"/>
                </a:tc>
                <a:tc>
                  <a:txBody>
                    <a:bodyPr/>
                    <a:lstStyle/>
                    <a:p>
                      <a:r>
                        <a:rPr lang="en-US" dirty="0" smtClean="0"/>
                        <a:t>12 months (minimum of 1250 hours)</a:t>
                      </a:r>
                      <a:endParaRPr lang="en-US" dirty="0"/>
                    </a:p>
                  </a:txBody>
                  <a:tcPr marL="94492" marR="94492"/>
                </a:tc>
                <a:tc>
                  <a:txBody>
                    <a:bodyPr/>
                    <a:lstStyle/>
                    <a:p>
                      <a:r>
                        <a:rPr lang="en-US" dirty="0" smtClean="0"/>
                        <a:t>12 months (average of 30 </a:t>
                      </a:r>
                    </a:p>
                    <a:p>
                      <a:r>
                        <a:rPr lang="en-US" dirty="0" smtClean="0"/>
                        <a:t>hours per week)</a:t>
                      </a:r>
                      <a:endParaRPr lang="en-US" dirty="0"/>
                    </a:p>
                  </a:txBody>
                  <a:tcPr marL="94492" marR="94492"/>
                </a:tc>
              </a:tr>
              <a:tr h="370840">
                <a:tc>
                  <a:txBody>
                    <a:bodyPr/>
                    <a:lstStyle/>
                    <a:p>
                      <a:r>
                        <a:rPr lang="en-US" dirty="0" smtClean="0"/>
                        <a:t>Weeks of leave annually</a:t>
                      </a:r>
                      <a:endParaRPr lang="en-US" dirty="0"/>
                    </a:p>
                  </a:txBody>
                  <a:tcPr marL="94492" marR="94492"/>
                </a:tc>
                <a:tc>
                  <a:txBody>
                    <a:bodyPr/>
                    <a:lstStyle/>
                    <a:p>
                      <a:r>
                        <a:rPr lang="en-US" dirty="0" smtClean="0"/>
                        <a:t>12</a:t>
                      </a:r>
                      <a:endParaRPr lang="en-US" dirty="0"/>
                    </a:p>
                  </a:txBody>
                  <a:tcPr marL="94492" marR="94492"/>
                </a:tc>
                <a:tc>
                  <a:txBody>
                    <a:bodyPr/>
                    <a:lstStyle/>
                    <a:p>
                      <a:r>
                        <a:rPr lang="en-US" dirty="0" smtClean="0"/>
                        <a:t>12</a:t>
                      </a:r>
                    </a:p>
                  </a:txBody>
                  <a:tcPr marL="94492" marR="94492"/>
                </a:tc>
              </a:tr>
              <a:tr h="370840">
                <a:tc>
                  <a:txBody>
                    <a:bodyPr/>
                    <a:lstStyle/>
                    <a:p>
                      <a:r>
                        <a:rPr lang="en-US" dirty="0" smtClean="0"/>
                        <a:t>What is family leave?</a:t>
                      </a:r>
                      <a:endParaRPr lang="en-US" dirty="0"/>
                    </a:p>
                  </a:txBody>
                  <a:tcPr marL="94492" marR="94492"/>
                </a:tc>
                <a:tc>
                  <a:txBody>
                    <a:bodyPr/>
                    <a:lstStyle/>
                    <a:p>
                      <a:r>
                        <a:rPr lang="en-US" dirty="0" smtClean="0"/>
                        <a:t>Leave</a:t>
                      </a:r>
                      <a:r>
                        <a:rPr lang="en-US" baseline="0" dirty="0" smtClean="0"/>
                        <a:t> for birth or adoption of a child or placement of a child for foster care </a:t>
                      </a:r>
                      <a:r>
                        <a:rPr lang="en-US" u="sng" baseline="0" dirty="0" smtClean="0"/>
                        <a:t>and</a:t>
                      </a:r>
                      <a:r>
                        <a:rPr lang="en-US" baseline="0" dirty="0" smtClean="0"/>
                        <a:t> in order to care for that child.</a:t>
                      </a:r>
                      <a:endParaRPr lang="en-US" dirty="0"/>
                    </a:p>
                  </a:txBody>
                  <a:tcPr marL="94492" marR="94492"/>
                </a:tc>
                <a:tc>
                  <a:txBody>
                    <a:bodyPr/>
                    <a:lstStyle/>
                    <a:p>
                      <a:r>
                        <a:rPr lang="en-US" dirty="0" smtClean="0"/>
                        <a:t>Leave for serious illness of employee or family member.</a:t>
                      </a:r>
                      <a:endParaRPr lang="en-US" dirty="0"/>
                    </a:p>
                  </a:txBody>
                  <a:tcPr marL="94492" marR="94492"/>
                </a:tc>
              </a:tr>
            </a:tbl>
          </a:graphicData>
        </a:graphic>
      </p:graphicFrame>
    </p:spTree>
    <p:extLst>
      <p:ext uri="{BB962C8B-B14F-4D97-AF65-F5344CB8AC3E}">
        <p14:creationId xmlns:p14="http://schemas.microsoft.com/office/powerpoint/2010/main" val="294793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FMLA and VPFLA</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73599780"/>
              </p:ext>
            </p:extLst>
          </p:nvPr>
        </p:nvGraphicFramePr>
        <p:xfrm>
          <a:off x="301625" y="1527175"/>
          <a:ext cx="8504237" cy="3937000"/>
        </p:xfrm>
        <a:graphic>
          <a:graphicData uri="http://schemas.openxmlformats.org/drawingml/2006/table">
            <a:tbl>
              <a:tblPr firstRow="1" bandRow="1">
                <a:tableStyleId>{5C22544A-7EE6-4342-B048-85BDC9FD1C3A}</a:tableStyleId>
              </a:tblPr>
              <a:tblGrid>
                <a:gridCol w="1889831"/>
                <a:gridCol w="3307203"/>
                <a:gridCol w="3307203"/>
              </a:tblGrid>
              <a:tr h="370840">
                <a:tc>
                  <a:txBody>
                    <a:bodyPr/>
                    <a:lstStyle/>
                    <a:p>
                      <a:endParaRPr lang="en-US" dirty="0"/>
                    </a:p>
                  </a:txBody>
                  <a:tcPr marL="94492" marR="94492"/>
                </a:tc>
                <a:tc>
                  <a:txBody>
                    <a:bodyPr/>
                    <a:lstStyle/>
                    <a:p>
                      <a:r>
                        <a:rPr lang="en-US" dirty="0" smtClean="0"/>
                        <a:t>Federal Law</a:t>
                      </a:r>
                      <a:endParaRPr lang="en-US" dirty="0"/>
                    </a:p>
                  </a:txBody>
                  <a:tcPr marL="94492" marR="94492"/>
                </a:tc>
                <a:tc>
                  <a:txBody>
                    <a:bodyPr/>
                    <a:lstStyle/>
                    <a:p>
                      <a:r>
                        <a:rPr lang="en-US" dirty="0" smtClean="0"/>
                        <a:t>VT</a:t>
                      </a:r>
                      <a:r>
                        <a:rPr lang="en-US" baseline="0" dirty="0" smtClean="0"/>
                        <a:t> Law</a:t>
                      </a:r>
                      <a:endParaRPr lang="en-US" dirty="0"/>
                    </a:p>
                  </a:txBody>
                  <a:tcPr marL="94492" marR="94492"/>
                </a:tc>
              </a:tr>
              <a:tr h="370840">
                <a:tc>
                  <a:txBody>
                    <a:bodyPr/>
                    <a:lstStyle/>
                    <a:p>
                      <a:r>
                        <a:rPr lang="en-US" dirty="0" smtClean="0"/>
                        <a:t>What is parental leave?</a:t>
                      </a:r>
                      <a:endParaRPr lang="en-US" dirty="0"/>
                    </a:p>
                  </a:txBody>
                  <a:tcPr marL="94492" marR="94492"/>
                </a:tc>
                <a:tc>
                  <a:txBody>
                    <a:bodyPr/>
                    <a:lstStyle/>
                    <a:p>
                      <a:r>
                        <a:rPr lang="en-US" dirty="0" smtClean="0"/>
                        <a:t>Not applicable – see above</a:t>
                      </a:r>
                      <a:endParaRPr lang="en-US" dirty="0"/>
                    </a:p>
                  </a:txBody>
                  <a:tcPr marL="94492" marR="94492"/>
                </a:tc>
                <a:tc>
                  <a:txBody>
                    <a:bodyPr/>
                    <a:lstStyle/>
                    <a:p>
                      <a:r>
                        <a:rPr lang="en-US" dirty="0" smtClean="0"/>
                        <a:t>Leave for pregnancy,</a:t>
                      </a:r>
                      <a:r>
                        <a:rPr lang="en-US" baseline="0" dirty="0" smtClean="0"/>
                        <a:t> birth or adoption of a child under age 16</a:t>
                      </a:r>
                      <a:endParaRPr lang="en-US" dirty="0"/>
                    </a:p>
                  </a:txBody>
                  <a:tcPr marL="94492" marR="94492"/>
                </a:tc>
              </a:tr>
              <a:tr h="370840">
                <a:tc>
                  <a:txBody>
                    <a:bodyPr/>
                    <a:lstStyle/>
                    <a:p>
                      <a:r>
                        <a:rPr lang="en-US" dirty="0" smtClean="0"/>
                        <a:t>What is parental leave?</a:t>
                      </a:r>
                      <a:endParaRPr lang="en-US" dirty="0"/>
                    </a:p>
                  </a:txBody>
                  <a:tcPr marL="94492" marR="9449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applicable – see “what is family leave” above</a:t>
                      </a:r>
                    </a:p>
                  </a:txBody>
                  <a:tcPr marL="94492" marR="94492"/>
                </a:tc>
                <a:tc>
                  <a:txBody>
                    <a:bodyPr/>
                    <a:lstStyle/>
                    <a:p>
                      <a:r>
                        <a:rPr lang="en-US" dirty="0" smtClean="0"/>
                        <a:t>Leave for pregnancy,</a:t>
                      </a:r>
                      <a:r>
                        <a:rPr lang="en-US" baseline="0" dirty="0" smtClean="0"/>
                        <a:t> birth or adoption of a child under age 16</a:t>
                      </a:r>
                      <a:endParaRPr lang="en-US" dirty="0"/>
                    </a:p>
                  </a:txBody>
                  <a:tcPr marL="94492" marR="94492"/>
                </a:tc>
              </a:tr>
              <a:tr h="370840">
                <a:tc>
                  <a:txBody>
                    <a:bodyPr/>
                    <a:lstStyle/>
                    <a:p>
                      <a:r>
                        <a:rPr lang="en-US" dirty="0" smtClean="0"/>
                        <a:t>What is medical leave?</a:t>
                      </a:r>
                      <a:endParaRPr lang="en-US" dirty="0"/>
                    </a:p>
                  </a:txBody>
                  <a:tcPr marL="94492" marR="94492"/>
                </a:tc>
                <a:tc>
                  <a:txBody>
                    <a:bodyPr/>
                    <a:lstStyle/>
                    <a:p>
                      <a:r>
                        <a:rPr lang="en-US" dirty="0" smtClean="0"/>
                        <a:t>Leave for serious</a:t>
                      </a:r>
                      <a:r>
                        <a:rPr lang="en-US" baseline="0" dirty="0" smtClean="0"/>
                        <a:t> health condition of employee, which prevents him/her from performing job duties or </a:t>
                      </a:r>
                      <a:r>
                        <a:rPr lang="en-US" u="sng" baseline="0" dirty="0" smtClean="0"/>
                        <a:t>to care for </a:t>
                      </a:r>
                      <a:r>
                        <a:rPr lang="en-US" baseline="0" dirty="0" smtClean="0"/>
                        <a:t>family member with serious health condition</a:t>
                      </a:r>
                      <a:endParaRPr lang="en-US" dirty="0"/>
                    </a:p>
                  </a:txBody>
                  <a:tcPr marL="94492" marR="94492"/>
                </a:tc>
                <a:tc>
                  <a:txBody>
                    <a:bodyPr/>
                    <a:lstStyle/>
                    <a:p>
                      <a:r>
                        <a:rPr lang="en-US" dirty="0" smtClean="0"/>
                        <a:t>Not Applicable – see “what is family leave” above</a:t>
                      </a:r>
                      <a:endParaRPr lang="en-US" dirty="0"/>
                    </a:p>
                  </a:txBody>
                  <a:tcPr marL="94492" marR="94492"/>
                </a:tc>
              </a:tr>
            </a:tbl>
          </a:graphicData>
        </a:graphic>
      </p:graphicFrame>
    </p:spTree>
    <p:extLst>
      <p:ext uri="{BB962C8B-B14F-4D97-AF65-F5344CB8AC3E}">
        <p14:creationId xmlns:p14="http://schemas.microsoft.com/office/powerpoint/2010/main" val="3437550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FMLA and VPFLA</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422126"/>
              </p:ext>
            </p:extLst>
          </p:nvPr>
        </p:nvGraphicFramePr>
        <p:xfrm>
          <a:off x="301625" y="1527175"/>
          <a:ext cx="8504237" cy="4942840"/>
        </p:xfrm>
        <a:graphic>
          <a:graphicData uri="http://schemas.openxmlformats.org/drawingml/2006/table">
            <a:tbl>
              <a:tblPr firstRow="1" bandRow="1">
                <a:tableStyleId>{5C22544A-7EE6-4342-B048-85BDC9FD1C3A}</a:tableStyleId>
              </a:tblPr>
              <a:tblGrid>
                <a:gridCol w="1889831"/>
                <a:gridCol w="3307203"/>
                <a:gridCol w="3307203"/>
              </a:tblGrid>
              <a:tr h="370840">
                <a:tc>
                  <a:txBody>
                    <a:bodyPr/>
                    <a:lstStyle/>
                    <a:p>
                      <a:endParaRPr lang="en-US" dirty="0"/>
                    </a:p>
                  </a:txBody>
                  <a:tcPr marL="94492" marR="94492"/>
                </a:tc>
                <a:tc>
                  <a:txBody>
                    <a:bodyPr/>
                    <a:lstStyle/>
                    <a:p>
                      <a:r>
                        <a:rPr lang="en-US" dirty="0" smtClean="0"/>
                        <a:t>Federal Law</a:t>
                      </a:r>
                      <a:endParaRPr lang="en-US" dirty="0"/>
                    </a:p>
                  </a:txBody>
                  <a:tcPr marL="94492" marR="94492"/>
                </a:tc>
                <a:tc>
                  <a:txBody>
                    <a:bodyPr/>
                    <a:lstStyle/>
                    <a:p>
                      <a:r>
                        <a:rPr lang="en-US" dirty="0" smtClean="0"/>
                        <a:t>VT</a:t>
                      </a:r>
                      <a:r>
                        <a:rPr lang="en-US" baseline="0" dirty="0" smtClean="0"/>
                        <a:t> Law</a:t>
                      </a:r>
                      <a:endParaRPr lang="en-US" dirty="0"/>
                    </a:p>
                  </a:txBody>
                  <a:tcPr marL="94492" marR="94492"/>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a “serious health condition” or a “serious illness?”</a:t>
                      </a:r>
                    </a:p>
                  </a:txBody>
                  <a:tcPr marL="94492" marR="9449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serious health condition is defined as one requiring</a:t>
                      </a:r>
                      <a:r>
                        <a:rPr lang="en-US" baseline="0" dirty="0" smtClean="0"/>
                        <a:t> inpatient care or continuing treatment by a health care provider. DOL regs. define this to include pregnancy or an incapacitating illness of more than 3 calendar days length.</a:t>
                      </a:r>
                      <a:endParaRPr lang="en-US" dirty="0" smtClean="0"/>
                    </a:p>
                  </a:txBody>
                  <a:tcPr marL="94492" marR="94492"/>
                </a:tc>
                <a:tc>
                  <a:txBody>
                    <a:bodyPr/>
                    <a:lstStyle/>
                    <a:p>
                      <a:r>
                        <a:rPr lang="en-US" dirty="0" smtClean="0"/>
                        <a:t>A serious illness is defined as one requiring</a:t>
                      </a:r>
                      <a:r>
                        <a:rPr lang="en-US" baseline="0" dirty="0" smtClean="0"/>
                        <a:t> inpatient care or continuing treatment by a health care provider. There are not interpretive regulations, but DOL’s federal guidelines are persuasive because the statutory definitions are so similar.</a:t>
                      </a:r>
                      <a:endParaRPr lang="en-US" dirty="0"/>
                    </a:p>
                  </a:txBody>
                  <a:tcPr marL="94492" marR="94492"/>
                </a:tc>
              </a:tr>
              <a:tr h="370840">
                <a:tc>
                  <a:txBody>
                    <a:bodyPr/>
                    <a:lstStyle/>
                    <a:p>
                      <a:r>
                        <a:rPr lang="en-US" dirty="0" smtClean="0"/>
                        <a:t>For what family member can leave be taken?</a:t>
                      </a:r>
                      <a:endParaRPr lang="en-US" dirty="0"/>
                    </a:p>
                  </a:txBody>
                  <a:tcPr marL="94492" marR="9449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Medical</a:t>
                      </a:r>
                      <a:r>
                        <a:rPr lang="en-US" baseline="0" dirty="0" smtClean="0"/>
                        <a:t> leave can be taken to care for the employee’s spouse, child or parent with a serious health condition. (Spouse probably does not include civil union partner).</a:t>
                      </a:r>
                      <a:endParaRPr lang="en-US" dirty="0" smtClean="0"/>
                    </a:p>
                  </a:txBody>
                  <a:tcPr marL="94492" marR="94492"/>
                </a:tc>
                <a:tc>
                  <a:txBody>
                    <a:bodyPr/>
                    <a:lstStyle/>
                    <a:p>
                      <a:r>
                        <a:rPr lang="en-US" dirty="0" smtClean="0"/>
                        <a:t>Family leave can be taken for the serious</a:t>
                      </a:r>
                      <a:r>
                        <a:rPr lang="en-US" baseline="0" dirty="0" smtClean="0"/>
                        <a:t> illness of the employee’s child, stepchild or ward who lives with the employee, foster child, parent, spouse or parent of spouse. Spouse includes  civil unions.</a:t>
                      </a:r>
                      <a:endParaRPr lang="en-US" dirty="0"/>
                    </a:p>
                  </a:txBody>
                  <a:tcPr marL="94492" marR="94492"/>
                </a:tc>
              </a:tr>
            </a:tbl>
          </a:graphicData>
        </a:graphic>
      </p:graphicFrame>
    </p:spTree>
    <p:extLst>
      <p:ext uri="{BB962C8B-B14F-4D97-AF65-F5344CB8AC3E}">
        <p14:creationId xmlns:p14="http://schemas.microsoft.com/office/powerpoint/2010/main" val="2484130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FMLA and VPFLA</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107335622"/>
              </p:ext>
            </p:extLst>
          </p:nvPr>
        </p:nvGraphicFramePr>
        <p:xfrm>
          <a:off x="301625" y="1527175"/>
          <a:ext cx="8504237" cy="4759960"/>
        </p:xfrm>
        <a:graphic>
          <a:graphicData uri="http://schemas.openxmlformats.org/drawingml/2006/table">
            <a:tbl>
              <a:tblPr firstRow="1" bandRow="1">
                <a:tableStyleId>{5C22544A-7EE6-4342-B048-85BDC9FD1C3A}</a:tableStyleId>
              </a:tblPr>
              <a:tblGrid>
                <a:gridCol w="1889831"/>
                <a:gridCol w="3307203"/>
                <a:gridCol w="3307203"/>
              </a:tblGrid>
              <a:tr h="370840">
                <a:tc>
                  <a:txBody>
                    <a:bodyPr/>
                    <a:lstStyle/>
                    <a:p>
                      <a:endParaRPr lang="en-US" dirty="0"/>
                    </a:p>
                  </a:txBody>
                  <a:tcPr marL="94492" marR="94492"/>
                </a:tc>
                <a:tc>
                  <a:txBody>
                    <a:bodyPr/>
                    <a:lstStyle/>
                    <a:p>
                      <a:r>
                        <a:rPr lang="en-US" dirty="0" smtClean="0"/>
                        <a:t>Federal Law</a:t>
                      </a:r>
                      <a:endParaRPr lang="en-US" dirty="0"/>
                    </a:p>
                  </a:txBody>
                  <a:tcPr marL="94492" marR="94492"/>
                </a:tc>
                <a:tc>
                  <a:txBody>
                    <a:bodyPr/>
                    <a:lstStyle/>
                    <a:p>
                      <a:r>
                        <a:rPr lang="en-US" dirty="0" smtClean="0"/>
                        <a:t>VT</a:t>
                      </a:r>
                      <a:r>
                        <a:rPr lang="en-US" baseline="0" dirty="0" smtClean="0"/>
                        <a:t> Law</a:t>
                      </a:r>
                      <a:endParaRPr lang="en-US" dirty="0"/>
                    </a:p>
                  </a:txBody>
                  <a:tcPr marL="94492" marR="94492"/>
                </a:tc>
              </a:tr>
              <a:tr h="370840">
                <a:tc>
                  <a:txBody>
                    <a:bodyPr/>
                    <a:lstStyle/>
                    <a:p>
                      <a:r>
                        <a:rPr lang="en-US" dirty="0" smtClean="0"/>
                        <a:t>Can spouses working for</a:t>
                      </a:r>
                      <a:r>
                        <a:rPr lang="en-US" baseline="0" dirty="0" smtClean="0"/>
                        <a:t> the same employer each take leave based on the same condition/event?</a:t>
                      </a:r>
                      <a:endParaRPr lang="en-US" dirty="0"/>
                    </a:p>
                  </a:txBody>
                  <a:tcPr marL="94492" marR="9449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Spouses working for the same employer may be limited to a total of 12 weeks of leave for the birth</a:t>
                      </a:r>
                      <a:r>
                        <a:rPr lang="en-US" baseline="0" dirty="0" smtClean="0"/>
                        <a:t> and care of a child, or the placement of a child for adoption of foster care or to care for such a child.</a:t>
                      </a:r>
                      <a:endParaRPr lang="en-US" dirty="0" smtClean="0"/>
                    </a:p>
                  </a:txBody>
                  <a:tcPr marL="94492" marR="94492"/>
                </a:tc>
                <a:tc>
                  <a:txBody>
                    <a:bodyPr/>
                    <a:lstStyle/>
                    <a:p>
                      <a:r>
                        <a:rPr lang="en-US" dirty="0" smtClean="0"/>
                        <a:t>Yes. Each spouse is entitled to 12 weeks of leave annually.</a:t>
                      </a:r>
                      <a:endParaRPr lang="en-US" dirty="0"/>
                    </a:p>
                  </a:txBody>
                  <a:tcPr marL="94492" marR="94492"/>
                </a:tc>
              </a:tr>
              <a:tr h="370840">
                <a:tc>
                  <a:txBody>
                    <a:bodyPr/>
                    <a:lstStyle/>
                    <a:p>
                      <a:r>
                        <a:rPr lang="en-US" dirty="0" smtClean="0"/>
                        <a:t>Do benefits continue</a:t>
                      </a:r>
                      <a:r>
                        <a:rPr lang="en-US" baseline="0" dirty="0" smtClean="0"/>
                        <a:t> during leave?</a:t>
                      </a:r>
                      <a:endParaRPr lang="en-US" dirty="0"/>
                    </a:p>
                  </a:txBody>
                  <a:tcPr marL="94492" marR="9449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 insurance only</a:t>
                      </a:r>
                    </a:p>
                  </a:txBody>
                  <a:tcPr marL="94492" marR="94492"/>
                </a:tc>
                <a:tc>
                  <a:txBody>
                    <a:bodyPr/>
                    <a:lstStyle/>
                    <a:p>
                      <a:r>
                        <a:rPr lang="en-US" dirty="0" smtClean="0"/>
                        <a:t>All benefits continue</a:t>
                      </a:r>
                      <a:endParaRPr lang="en-US" dirty="0"/>
                    </a:p>
                  </a:txBody>
                  <a:tcPr marL="94492" marR="94492"/>
                </a:tc>
              </a:tr>
              <a:tr h="370840">
                <a:tc>
                  <a:txBody>
                    <a:bodyPr/>
                    <a:lstStyle/>
                    <a:p>
                      <a:r>
                        <a:rPr lang="en-US" dirty="0" smtClean="0"/>
                        <a:t>Who pays for benefits during leave?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Employee/employer</a:t>
                      </a:r>
                      <a:r>
                        <a:rPr lang="en-US" baseline="0" dirty="0" smtClean="0"/>
                        <a:t> each pay the proportion toward health insurance that they did during regular work time.</a:t>
                      </a:r>
                      <a:endParaRPr lang="en-US" dirty="0" smtClean="0"/>
                    </a:p>
                  </a:txBody>
                  <a:tcPr/>
                </a:tc>
                <a:tc>
                  <a:txBody>
                    <a:bodyPr/>
                    <a:lstStyle/>
                    <a:p>
                      <a:r>
                        <a:rPr lang="en-US" dirty="0" smtClean="0"/>
                        <a:t>Employee/employer each pay the proportion of </a:t>
                      </a:r>
                      <a:r>
                        <a:rPr lang="en-US" u="sng" dirty="0" smtClean="0"/>
                        <a:t>all</a:t>
                      </a:r>
                      <a:r>
                        <a:rPr lang="en-US" dirty="0" smtClean="0"/>
                        <a:t> benefits</a:t>
                      </a:r>
                      <a:r>
                        <a:rPr lang="en-US" baseline="0" dirty="0" smtClean="0"/>
                        <a:t> that they did during regular work time.</a:t>
                      </a:r>
                      <a:endParaRPr lang="en-US" dirty="0"/>
                    </a:p>
                  </a:txBody>
                  <a:tcPr/>
                </a:tc>
              </a:tr>
            </a:tbl>
          </a:graphicData>
        </a:graphic>
      </p:graphicFrame>
    </p:spTree>
    <p:extLst>
      <p:ext uri="{BB962C8B-B14F-4D97-AF65-F5344CB8AC3E}">
        <p14:creationId xmlns:p14="http://schemas.microsoft.com/office/powerpoint/2010/main" val="182759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FMLA and VPFLA</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539405715"/>
              </p:ext>
            </p:extLst>
          </p:nvPr>
        </p:nvGraphicFramePr>
        <p:xfrm>
          <a:off x="301625" y="1527175"/>
          <a:ext cx="8504237" cy="3571240"/>
        </p:xfrm>
        <a:graphic>
          <a:graphicData uri="http://schemas.openxmlformats.org/drawingml/2006/table">
            <a:tbl>
              <a:tblPr firstRow="1" bandRow="1">
                <a:tableStyleId>{5C22544A-7EE6-4342-B048-85BDC9FD1C3A}</a:tableStyleId>
              </a:tblPr>
              <a:tblGrid>
                <a:gridCol w="1889831"/>
                <a:gridCol w="3307203"/>
                <a:gridCol w="3307203"/>
              </a:tblGrid>
              <a:tr h="370840">
                <a:tc>
                  <a:txBody>
                    <a:bodyPr/>
                    <a:lstStyle/>
                    <a:p>
                      <a:endParaRPr lang="en-US" dirty="0"/>
                    </a:p>
                  </a:txBody>
                  <a:tcPr marL="94492" marR="94492"/>
                </a:tc>
                <a:tc>
                  <a:txBody>
                    <a:bodyPr/>
                    <a:lstStyle/>
                    <a:p>
                      <a:r>
                        <a:rPr lang="en-US" dirty="0" smtClean="0"/>
                        <a:t>Federal Law</a:t>
                      </a:r>
                      <a:endParaRPr lang="en-US" dirty="0"/>
                    </a:p>
                  </a:txBody>
                  <a:tcPr marL="94492" marR="94492"/>
                </a:tc>
                <a:tc>
                  <a:txBody>
                    <a:bodyPr/>
                    <a:lstStyle/>
                    <a:p>
                      <a:r>
                        <a:rPr lang="en-US" dirty="0" smtClean="0"/>
                        <a:t>VT</a:t>
                      </a:r>
                      <a:r>
                        <a:rPr lang="en-US" baseline="0" dirty="0" smtClean="0"/>
                        <a:t> Law</a:t>
                      </a:r>
                      <a:endParaRPr lang="en-US" dirty="0"/>
                    </a:p>
                  </a:txBody>
                  <a:tcPr marL="94492" marR="94492"/>
                </a:tc>
              </a:tr>
              <a:tr h="370840">
                <a:tc>
                  <a:txBody>
                    <a:bodyPr/>
                    <a:lstStyle/>
                    <a:p>
                      <a:r>
                        <a:rPr lang="en-US" dirty="0" smtClean="0"/>
                        <a:t>Can employee use</a:t>
                      </a:r>
                      <a:r>
                        <a:rPr lang="en-US" baseline="0" dirty="0" smtClean="0"/>
                        <a:t> vacation, sick or other paid leave during leave?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limitation on amount of such leave employee may use</a:t>
                      </a:r>
                      <a:r>
                        <a:rPr lang="en-US" baseline="0" dirty="0" smtClean="0"/>
                        <a:t> – Employer can </a:t>
                      </a:r>
                      <a:r>
                        <a:rPr lang="en-US" u="sng" baseline="0" dirty="0" smtClean="0"/>
                        <a:t>require</a:t>
                      </a:r>
                      <a:r>
                        <a:rPr lang="en-US" baseline="0" dirty="0" smtClean="0"/>
                        <a:t> employee to use up such time.</a:t>
                      </a:r>
                      <a:endParaRPr lang="en-US" dirty="0" smtClean="0"/>
                    </a:p>
                  </a:txBody>
                  <a:tcPr/>
                </a:tc>
                <a:tc>
                  <a:txBody>
                    <a:bodyPr/>
                    <a:lstStyle/>
                    <a:p>
                      <a:r>
                        <a:rPr lang="en-US" u="sng" dirty="0" smtClean="0"/>
                        <a:t>May</a:t>
                      </a:r>
                      <a:r>
                        <a:rPr lang="en-US" dirty="0" smtClean="0"/>
                        <a:t> use up to 6 weeks (at </a:t>
                      </a:r>
                      <a:r>
                        <a:rPr lang="en-US" u="sng" dirty="0" smtClean="0"/>
                        <a:t>employee’s</a:t>
                      </a:r>
                      <a:r>
                        <a:rPr lang="en-US" dirty="0" smtClean="0"/>
                        <a:t> option only) of accrued paid</a:t>
                      </a:r>
                      <a:r>
                        <a:rPr lang="en-US" baseline="0" dirty="0" smtClean="0"/>
                        <a:t> leave time during leave.</a:t>
                      </a:r>
                      <a:endParaRPr lang="en-US" dirty="0"/>
                    </a:p>
                  </a:txBody>
                  <a:tcPr/>
                </a:tc>
              </a:tr>
              <a:tr h="370840">
                <a:tc>
                  <a:txBody>
                    <a:bodyPr/>
                    <a:lstStyle/>
                    <a:p>
                      <a:r>
                        <a:rPr lang="en-US" dirty="0" smtClean="0"/>
                        <a:t>Reinstatement of employee required when leave ends?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Yes – unless employer can show that employee was terminated or denied reinstatement for reasons unrelated to the leave.</a:t>
                      </a:r>
                    </a:p>
                  </a:txBody>
                  <a:tcPr/>
                </a:tc>
                <a:tc>
                  <a:txBody>
                    <a:bodyPr/>
                    <a:lstStyle/>
                    <a:p>
                      <a:r>
                        <a:rPr lang="en-US" dirty="0" smtClean="0"/>
                        <a:t>Yes</a:t>
                      </a:r>
                      <a:r>
                        <a:rPr lang="en-US" baseline="0" dirty="0" smtClean="0"/>
                        <a:t> – and employer has burden to prove by clear &amp; convincing evidence that employee was terminated/not reinstated for permitted reasons. </a:t>
                      </a:r>
                      <a:endParaRPr lang="en-US" dirty="0"/>
                    </a:p>
                  </a:txBody>
                  <a:tcPr/>
                </a:tc>
              </a:tr>
            </a:tbl>
          </a:graphicData>
        </a:graphic>
      </p:graphicFrame>
    </p:spTree>
    <p:extLst>
      <p:ext uri="{BB962C8B-B14F-4D97-AF65-F5344CB8AC3E}">
        <p14:creationId xmlns:p14="http://schemas.microsoft.com/office/powerpoint/2010/main" val="4025624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FMLA and VPFLA</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95312127"/>
              </p:ext>
            </p:extLst>
          </p:nvPr>
        </p:nvGraphicFramePr>
        <p:xfrm>
          <a:off x="301625" y="1527175"/>
          <a:ext cx="8504237" cy="2931160"/>
        </p:xfrm>
        <a:graphic>
          <a:graphicData uri="http://schemas.openxmlformats.org/drawingml/2006/table">
            <a:tbl>
              <a:tblPr firstRow="1" bandRow="1">
                <a:tableStyleId>{5C22544A-7EE6-4342-B048-85BDC9FD1C3A}</a:tableStyleId>
              </a:tblPr>
              <a:tblGrid>
                <a:gridCol w="1889831"/>
                <a:gridCol w="3307203"/>
                <a:gridCol w="3307203"/>
              </a:tblGrid>
              <a:tr h="370840">
                <a:tc>
                  <a:txBody>
                    <a:bodyPr/>
                    <a:lstStyle/>
                    <a:p>
                      <a:endParaRPr lang="en-US" dirty="0"/>
                    </a:p>
                  </a:txBody>
                  <a:tcPr marL="94492" marR="94492"/>
                </a:tc>
                <a:tc>
                  <a:txBody>
                    <a:bodyPr/>
                    <a:lstStyle/>
                    <a:p>
                      <a:r>
                        <a:rPr lang="en-US" dirty="0" smtClean="0"/>
                        <a:t>Federal Law</a:t>
                      </a:r>
                      <a:endParaRPr lang="en-US" dirty="0"/>
                    </a:p>
                  </a:txBody>
                  <a:tcPr marL="94492" marR="94492"/>
                </a:tc>
                <a:tc>
                  <a:txBody>
                    <a:bodyPr/>
                    <a:lstStyle/>
                    <a:p>
                      <a:r>
                        <a:rPr lang="en-US" dirty="0" smtClean="0"/>
                        <a:t>VT</a:t>
                      </a:r>
                      <a:r>
                        <a:rPr lang="en-US" baseline="0" dirty="0" smtClean="0"/>
                        <a:t> Law</a:t>
                      </a:r>
                      <a:endParaRPr lang="en-US" dirty="0"/>
                    </a:p>
                  </a:txBody>
                  <a:tcPr marL="94492" marR="94492"/>
                </a:tc>
              </a:tr>
              <a:tr h="370840">
                <a:tc>
                  <a:txBody>
                    <a:bodyPr/>
                    <a:lstStyle/>
                    <a:p>
                      <a:r>
                        <a:rPr lang="en-US" dirty="0" smtClean="0"/>
                        <a:t>Short term leave available?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t>
                      </a:r>
                    </a:p>
                  </a:txBody>
                  <a:tcPr/>
                </a:tc>
                <a:tc>
                  <a:txBody>
                    <a:bodyPr/>
                    <a:lstStyle/>
                    <a:p>
                      <a:r>
                        <a:rPr lang="en-US" dirty="0" smtClean="0"/>
                        <a:t>Yes, for a broad range</a:t>
                      </a:r>
                      <a:r>
                        <a:rPr lang="en-US" baseline="0" dirty="0" smtClean="0"/>
                        <a:t> of school, medical and professional activities for self, children and other relatives, up to 4 hours per 30 days, up to 24 hours per 12 months, in increments of 2 hours. (7 days’ notice required except in case of emergency).</a:t>
                      </a:r>
                      <a:endParaRPr lang="en-US" dirty="0"/>
                    </a:p>
                  </a:txBody>
                  <a:tcPr/>
                </a:tc>
              </a:tr>
            </a:tbl>
          </a:graphicData>
        </a:graphic>
      </p:graphicFrame>
    </p:spTree>
    <p:extLst>
      <p:ext uri="{BB962C8B-B14F-4D97-AF65-F5344CB8AC3E}">
        <p14:creationId xmlns:p14="http://schemas.microsoft.com/office/powerpoint/2010/main" val="841783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Uniformed Services Employment and Reemployment Rights Act (USERRA)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425" y="1588770"/>
            <a:ext cx="6934200" cy="450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587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Uniformed Services Employment and Reemployment Rights Act (USERRA)</a:t>
            </a:r>
          </a:p>
        </p:txBody>
      </p:sp>
      <p:sp>
        <p:nvSpPr>
          <p:cNvPr id="3" name="Content Placeholder 2"/>
          <p:cNvSpPr>
            <a:spLocks noGrp="1"/>
          </p:cNvSpPr>
          <p:nvPr>
            <p:ph sz="quarter" idx="1"/>
          </p:nvPr>
        </p:nvSpPr>
        <p:spPr/>
        <p:txBody>
          <a:bodyPr>
            <a:normAutofit fontScale="85000" lnSpcReduction="10000"/>
          </a:bodyPr>
          <a:lstStyle/>
          <a:p>
            <a:r>
              <a:rPr lang="en-US" dirty="0" smtClean="0"/>
              <a:t>Protects employees who are gone from work for up to five years.</a:t>
            </a:r>
          </a:p>
          <a:p>
            <a:r>
              <a:rPr lang="en-US" dirty="0" smtClean="0"/>
              <a:t>Existing health plans must be offered to the employee for 18 months.</a:t>
            </a:r>
          </a:p>
          <a:p>
            <a:r>
              <a:rPr lang="en-US" dirty="0" smtClean="0"/>
              <a:t>If leave is 90 days or less, the employer must promptly return the employee to the same job. Employees continue to accrue seniority during leave.</a:t>
            </a:r>
          </a:p>
          <a:p>
            <a:r>
              <a:rPr lang="en-US" dirty="0" smtClean="0"/>
              <a:t>If leave is more than 90 days, the employer may substitute a different job with the same pay, status and seniority.</a:t>
            </a:r>
          </a:p>
          <a:p>
            <a:r>
              <a:rPr lang="en-US" dirty="0" smtClean="0"/>
              <a:t>If leave lasts more than 30 days, the law provides job protection for returning employees for six to 12 months. During that time, the employee may only terminated for cause.</a:t>
            </a:r>
            <a:endParaRPr lang="en-US" dirty="0"/>
          </a:p>
        </p:txBody>
      </p:sp>
    </p:spTree>
    <p:extLst>
      <p:ext uri="{BB962C8B-B14F-4D97-AF65-F5344CB8AC3E}">
        <p14:creationId xmlns:p14="http://schemas.microsoft.com/office/powerpoint/2010/main" val="4220658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Vermont Military Service and Leave</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2886075" cy="412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C:\Users\bdcole\AppData\Local\Microsoft\Windows\Temporary Internet Files\Content.IE5\VPWB79K7\MC90001656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895600"/>
            <a:ext cx="1856232" cy="18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430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Groups</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524000"/>
            <a:ext cx="8229601" cy="339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761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Vermont Military Service and Leave</a:t>
            </a:r>
          </a:p>
        </p:txBody>
      </p:sp>
      <p:sp>
        <p:nvSpPr>
          <p:cNvPr id="3" name="Content Placeholder 2"/>
          <p:cNvSpPr>
            <a:spLocks noGrp="1"/>
          </p:cNvSpPr>
          <p:nvPr>
            <p:ph sz="quarter" idx="1"/>
          </p:nvPr>
        </p:nvSpPr>
        <p:spPr/>
        <p:txBody>
          <a:bodyPr/>
          <a:lstStyle/>
          <a:p>
            <a:r>
              <a:rPr lang="en-US" dirty="0"/>
              <a:t>Any absence for military training or state active duty shall not affect the employee’s right to receive normal vacation, sick leave, bonus, advancement, and other advantages of employment normally anticipated in the employee’s position.</a:t>
            </a:r>
          </a:p>
        </p:txBody>
      </p:sp>
    </p:spTree>
    <p:extLst>
      <p:ext uri="{BB962C8B-B14F-4D97-AF65-F5344CB8AC3E}">
        <p14:creationId xmlns:p14="http://schemas.microsoft.com/office/powerpoint/2010/main" val="264731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Leave </a:t>
            </a:r>
            <a:r>
              <a:rPr lang="en-US" dirty="0" smtClean="0"/>
              <a:t>Requests Scenarios</a:t>
            </a:r>
            <a:endParaRPr lang="en-US" dirty="0"/>
          </a:p>
        </p:txBody>
      </p:sp>
      <p:sp>
        <p:nvSpPr>
          <p:cNvPr id="3" name="Content Placeholder 2"/>
          <p:cNvSpPr>
            <a:spLocks noGrp="1"/>
          </p:cNvSpPr>
          <p:nvPr>
            <p:ph sz="quarter" idx="1"/>
          </p:nvPr>
        </p:nvSpPr>
        <p:spPr/>
        <p:txBody>
          <a:bodyPr/>
          <a:lstStyle/>
          <a:p>
            <a:r>
              <a:rPr lang="en-US" dirty="0" smtClean="0"/>
              <a:t>Do I say yes?</a:t>
            </a:r>
          </a:p>
          <a:p>
            <a:r>
              <a:rPr lang="en-US" dirty="0" smtClean="0"/>
              <a:t>What type of leave do I grant?</a:t>
            </a:r>
          </a:p>
          <a:p>
            <a:r>
              <a:rPr lang="en-US" dirty="0" smtClean="0"/>
              <a:t>Should documentation be required?</a:t>
            </a:r>
            <a:endParaRPr lang="en-US" dirty="0"/>
          </a:p>
        </p:txBody>
      </p:sp>
    </p:spTree>
    <p:extLst>
      <p:ext uri="{BB962C8B-B14F-4D97-AF65-F5344CB8AC3E}">
        <p14:creationId xmlns:p14="http://schemas.microsoft.com/office/powerpoint/2010/main" val="2849509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Leave Requests Quiz </a:t>
            </a:r>
            <a:r>
              <a:rPr lang="en-US" dirty="0" smtClean="0"/>
              <a:t>#1</a:t>
            </a:r>
            <a:endParaRPr lang="en-US" dirty="0"/>
          </a:p>
        </p:txBody>
      </p:sp>
      <p:sp>
        <p:nvSpPr>
          <p:cNvPr id="3" name="Content Placeholder 2"/>
          <p:cNvSpPr>
            <a:spLocks noGrp="1"/>
          </p:cNvSpPr>
          <p:nvPr>
            <p:ph sz="quarter" idx="1"/>
          </p:nvPr>
        </p:nvSpPr>
        <p:spPr>
          <a:xfrm>
            <a:off x="301752" y="1527048"/>
            <a:ext cx="8503920" cy="1597152"/>
          </a:xfrm>
        </p:spPr>
        <p:txBody>
          <a:bodyPr/>
          <a:lstStyle/>
          <a:p>
            <a:pPr marL="0" indent="0">
              <a:buNone/>
            </a:pPr>
            <a:r>
              <a:rPr lang="en-US" dirty="0" smtClean="0"/>
              <a:t>Jane calls </a:t>
            </a:r>
            <a:r>
              <a:rPr lang="en-US" dirty="0" smtClean="0"/>
              <a:t>you at the beginning of </a:t>
            </a:r>
            <a:r>
              <a:rPr lang="en-US" dirty="0" smtClean="0"/>
              <a:t>her work </a:t>
            </a:r>
            <a:r>
              <a:rPr lang="en-US" dirty="0" smtClean="0"/>
              <a:t>day. </a:t>
            </a:r>
            <a:r>
              <a:rPr lang="en-US" dirty="0" smtClean="0"/>
              <a:t>Her car </a:t>
            </a:r>
            <a:r>
              <a:rPr lang="en-US" dirty="0" smtClean="0"/>
              <a:t>won’t start. </a:t>
            </a:r>
            <a:r>
              <a:rPr lang="en-US" dirty="0" smtClean="0"/>
              <a:t>She </a:t>
            </a:r>
            <a:r>
              <a:rPr lang="en-US" dirty="0" smtClean="0"/>
              <a:t>wants the day off.</a:t>
            </a:r>
          </a:p>
          <a:p>
            <a:pPr marL="0" indent="0">
              <a:buNone/>
            </a:pPr>
            <a:endParaRPr lang="en-US" dirty="0"/>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messie1\AppData\Local\Microsoft\Windows\Temporary Internet Files\Content.IE5\22VRL0KN\MP90040975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670695"/>
            <a:ext cx="3043907"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675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Leave Requests Quiz #2</a:t>
            </a:r>
            <a:endParaRPr lang="en-US" dirty="0"/>
          </a:p>
        </p:txBody>
      </p:sp>
      <p:sp>
        <p:nvSpPr>
          <p:cNvPr id="3" name="Content Placeholder 2"/>
          <p:cNvSpPr>
            <a:spLocks noGrp="1"/>
          </p:cNvSpPr>
          <p:nvPr>
            <p:ph sz="quarter" idx="1"/>
          </p:nvPr>
        </p:nvSpPr>
        <p:spPr>
          <a:xfrm>
            <a:off x="301752" y="1527048"/>
            <a:ext cx="8503920" cy="1520952"/>
          </a:xfrm>
        </p:spPr>
        <p:txBody>
          <a:bodyPr/>
          <a:lstStyle/>
          <a:p>
            <a:pPr marL="0" indent="0">
              <a:buNone/>
            </a:pPr>
            <a:r>
              <a:rPr lang="en-US" dirty="0" smtClean="0"/>
              <a:t>Li’s </a:t>
            </a:r>
            <a:r>
              <a:rPr lang="en-US" dirty="0" smtClean="0"/>
              <a:t>husband passes away and she needs bereavement leave. How much time is she allowed?</a:t>
            </a:r>
          </a:p>
          <a:p>
            <a:pPr marL="0" indent="0">
              <a:buNone/>
            </a:pPr>
            <a:endParaRPr lang="en-US" dirty="0"/>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423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Leave Requests Quiz </a:t>
            </a:r>
            <a:r>
              <a:rPr lang="en-US" dirty="0" smtClean="0"/>
              <a:t>#3</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Sharon serves in the Vermont Guard</a:t>
            </a:r>
          </a:p>
          <a:p>
            <a:pPr marL="914400" lvl="1" indent="-514350"/>
            <a:r>
              <a:rPr lang="en-US" dirty="0" smtClean="0"/>
              <a:t>She asks for two weeks of </a:t>
            </a:r>
            <a:r>
              <a:rPr lang="en-US" i="1" dirty="0" smtClean="0"/>
              <a:t>paid</a:t>
            </a:r>
            <a:r>
              <a:rPr lang="en-US" dirty="0" smtClean="0"/>
              <a:t> leave to attend military summer camp. This will be in addition to the two week summer vacation that you have already approved for Sharon</a:t>
            </a:r>
          </a:p>
          <a:p>
            <a:pPr marL="914400" lvl="1" indent="-514350"/>
            <a:r>
              <a:rPr lang="en-US" dirty="0" smtClean="0"/>
              <a:t>Shortly after her vacation, Sharon’s cousin is injured in Iraq and she requests an additional 15 weeks of </a:t>
            </a:r>
            <a:r>
              <a:rPr lang="en-US" i="1" dirty="0" smtClean="0"/>
              <a:t>paid</a:t>
            </a:r>
            <a:r>
              <a:rPr lang="en-US" dirty="0" smtClean="0"/>
              <a:t> leave to care for her cousin while he is recovering from his wounds. What are your options?</a:t>
            </a:r>
          </a:p>
          <a:p>
            <a:pPr marL="0" indent="0">
              <a:buNone/>
            </a:pPr>
            <a:endParaRPr lang="en-US" dirty="0"/>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053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Leave Requests Quiz </a:t>
            </a:r>
            <a:r>
              <a:rPr lang="en-US" dirty="0" smtClean="0"/>
              <a:t>#4</a:t>
            </a:r>
            <a:endParaRPr lang="en-US" dirty="0"/>
          </a:p>
        </p:txBody>
      </p:sp>
      <p:sp>
        <p:nvSpPr>
          <p:cNvPr id="3" name="Content Placeholder 2"/>
          <p:cNvSpPr>
            <a:spLocks noGrp="1"/>
          </p:cNvSpPr>
          <p:nvPr>
            <p:ph sz="quarter" idx="1"/>
          </p:nvPr>
        </p:nvSpPr>
        <p:spPr>
          <a:xfrm>
            <a:off x="301752" y="1527048"/>
            <a:ext cx="8503920" cy="1444752"/>
          </a:xfrm>
        </p:spPr>
        <p:txBody>
          <a:bodyPr>
            <a:normAutofit/>
          </a:bodyPr>
          <a:lstStyle/>
          <a:p>
            <a:pPr marL="0" indent="0">
              <a:buNone/>
            </a:pPr>
            <a:r>
              <a:rPr lang="en-US" dirty="0" smtClean="0"/>
              <a:t>Andrew needs 10 weeks of leave because he is adopting a child.</a:t>
            </a:r>
          </a:p>
          <a:p>
            <a:pPr marL="0" indent="0">
              <a:buNone/>
            </a:pPr>
            <a:endParaRPr lang="en-US" dirty="0"/>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tmessie1\AppData\Local\Microsoft\Windows\Temporary Internet Files\Content.IE5\22VRL0KN\MP90028912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559" y="3401008"/>
            <a:ext cx="3657600" cy="245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784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Leave Requests Quiz </a:t>
            </a:r>
            <a:r>
              <a:rPr lang="en-US" dirty="0" smtClean="0"/>
              <a:t>#5</a:t>
            </a:r>
            <a:endParaRPr lang="en-US" dirty="0"/>
          </a:p>
        </p:txBody>
      </p:sp>
      <p:sp>
        <p:nvSpPr>
          <p:cNvPr id="3" name="Content Placeholder 2"/>
          <p:cNvSpPr>
            <a:spLocks noGrp="1"/>
          </p:cNvSpPr>
          <p:nvPr>
            <p:ph sz="quarter" idx="1"/>
          </p:nvPr>
        </p:nvSpPr>
        <p:spPr>
          <a:xfrm>
            <a:off x="301752" y="1527048"/>
            <a:ext cx="8503920" cy="1368552"/>
          </a:xfrm>
        </p:spPr>
        <p:txBody>
          <a:bodyPr>
            <a:normAutofit/>
          </a:bodyPr>
          <a:lstStyle/>
          <a:p>
            <a:pPr marL="0" indent="0">
              <a:buNone/>
            </a:pPr>
            <a:r>
              <a:rPr lang="en-US" dirty="0" smtClean="0"/>
              <a:t>Senad </a:t>
            </a:r>
            <a:r>
              <a:rPr lang="en-US" dirty="0" smtClean="0"/>
              <a:t>requests 10 hours of leave over a six month period to attend teacher conferences and school functions for his two children.</a:t>
            </a:r>
          </a:p>
          <a:p>
            <a:pPr marL="0" indent="0">
              <a:buNone/>
            </a:pPr>
            <a:endParaRPr lang="en-US" dirty="0"/>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tmessie1\AppData\Local\Microsoft\Windows\Temporary Internet Files\Content.IE5\1V8OJ8AW\MP90044239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52800"/>
            <a:ext cx="381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068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Leave Requests Quiz </a:t>
            </a:r>
            <a:r>
              <a:rPr lang="en-US" dirty="0" smtClean="0"/>
              <a:t>#6</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Terri </a:t>
            </a:r>
            <a:r>
              <a:rPr lang="en-US" dirty="0" smtClean="0"/>
              <a:t>needs 12 weeks of leave to care for the father (who lives in Oregon) of her same sex partner.</a:t>
            </a:r>
          </a:p>
          <a:p>
            <a:pPr marL="0" indent="0">
              <a:buNone/>
            </a:pPr>
            <a:endParaRPr lang="en-US" dirty="0"/>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tmessie1\AppData\Local\Microsoft\Windows\Temporary Internet Files\Content.IE5\TDM56QNU\MP90022757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306" y="3200400"/>
            <a:ext cx="3657600" cy="242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101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Leave Requests Quiz </a:t>
            </a:r>
            <a:r>
              <a:rPr lang="en-US" dirty="0" smtClean="0"/>
              <a:t>#7</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Percy </a:t>
            </a:r>
            <a:r>
              <a:rPr lang="en-US" dirty="0" smtClean="0"/>
              <a:t>believes he is about to receive a disciplinary warning for a performance issue and discloses that he is depressed and need time off.</a:t>
            </a:r>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519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Leave Requests Quiz </a:t>
            </a:r>
            <a:r>
              <a:rPr lang="en-US" dirty="0" smtClean="0"/>
              <a:t>#8</a:t>
            </a:r>
            <a:endParaRPr lang="en-US" dirty="0"/>
          </a:p>
        </p:txBody>
      </p:sp>
      <p:sp>
        <p:nvSpPr>
          <p:cNvPr id="3" name="Content Placeholder 2"/>
          <p:cNvSpPr>
            <a:spLocks noGrp="1"/>
          </p:cNvSpPr>
          <p:nvPr>
            <p:ph sz="quarter" idx="1"/>
          </p:nvPr>
        </p:nvSpPr>
        <p:spPr>
          <a:xfrm>
            <a:off x="301752" y="1527048"/>
            <a:ext cx="8503920" cy="1292352"/>
          </a:xfrm>
        </p:spPr>
        <p:txBody>
          <a:bodyPr>
            <a:normAutofit/>
          </a:bodyPr>
          <a:lstStyle/>
          <a:p>
            <a:pPr marL="0" indent="0">
              <a:buNone/>
            </a:pPr>
            <a:r>
              <a:rPr lang="en-US" dirty="0" smtClean="0"/>
              <a:t>Matasi wants to take March 19, 20 and 21 as his cultural holidays</a:t>
            </a:r>
            <a:r>
              <a:rPr lang="en-US" dirty="0" smtClean="0"/>
              <a:t>.</a:t>
            </a:r>
            <a:endParaRPr lang="en-US" dirty="0"/>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249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UVM Medical Leave</a:t>
            </a:r>
            <a:endParaRPr lang="en-US" dirty="0"/>
          </a:p>
        </p:txBody>
      </p:sp>
      <p:sp>
        <p:nvSpPr>
          <p:cNvPr id="3" name="Content Placeholder 2"/>
          <p:cNvSpPr>
            <a:spLocks noGrp="1"/>
          </p:cNvSpPr>
          <p:nvPr>
            <p:ph sz="quarter" idx="1"/>
          </p:nvPr>
        </p:nvSpPr>
        <p:spPr/>
        <p:txBody>
          <a:bodyPr>
            <a:normAutofit/>
          </a:bodyPr>
          <a:lstStyle/>
          <a:p>
            <a:r>
              <a:rPr lang="en-US" dirty="0" smtClean="0"/>
              <a:t>During an illness</a:t>
            </a:r>
          </a:p>
          <a:p>
            <a:r>
              <a:rPr lang="en-US" dirty="0" smtClean="0"/>
              <a:t>To attend medical/dental appointments</a:t>
            </a:r>
          </a:p>
          <a:p>
            <a:r>
              <a:rPr lang="en-US" dirty="0" smtClean="0"/>
              <a:t>To actively care for a seriously ill immediate family member</a:t>
            </a:r>
          </a:p>
          <a:p>
            <a:pPr lvl="1"/>
            <a:r>
              <a:rPr lang="en-US" dirty="0" smtClean="0"/>
              <a:t>Spouse (or partner in a civil union)</a:t>
            </a:r>
          </a:p>
          <a:p>
            <a:pPr lvl="1"/>
            <a:r>
              <a:rPr lang="en-US" dirty="0" smtClean="0"/>
              <a:t>Child/Stepchild</a:t>
            </a:r>
          </a:p>
          <a:p>
            <a:pPr lvl="1"/>
            <a:r>
              <a:rPr lang="en-US" dirty="0" smtClean="0"/>
              <a:t>Parent/Stepparent</a:t>
            </a:r>
          </a:p>
          <a:p>
            <a:pPr lvl="1"/>
            <a:r>
              <a:rPr lang="en-US" dirty="0" smtClean="0"/>
              <a:t>Parent/Stepparent of your spouse (or partner)</a:t>
            </a:r>
          </a:p>
          <a:p>
            <a:r>
              <a:rPr lang="en-US" dirty="0" smtClean="0"/>
              <a:t>For childbearing</a:t>
            </a:r>
            <a:endParaRPr lang="en-US" dirty="0"/>
          </a:p>
        </p:txBody>
      </p:sp>
    </p:spTree>
    <p:extLst>
      <p:ext uri="{BB962C8B-B14F-4D97-AF65-F5344CB8AC3E}">
        <p14:creationId xmlns:p14="http://schemas.microsoft.com/office/powerpoint/2010/main" val="3915662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Leave Requests Quiz </a:t>
            </a:r>
            <a:r>
              <a:rPr lang="en-US" dirty="0" smtClean="0"/>
              <a:t>#9</a:t>
            </a:r>
            <a:endParaRPr lang="en-US" dirty="0"/>
          </a:p>
        </p:txBody>
      </p:sp>
      <p:sp>
        <p:nvSpPr>
          <p:cNvPr id="3" name="Content Placeholder 2"/>
          <p:cNvSpPr>
            <a:spLocks noGrp="1"/>
          </p:cNvSpPr>
          <p:nvPr>
            <p:ph sz="quarter" idx="1"/>
          </p:nvPr>
        </p:nvSpPr>
        <p:spPr>
          <a:xfrm>
            <a:off x="301752" y="1527048"/>
            <a:ext cx="8503920" cy="2740152"/>
          </a:xfrm>
        </p:spPr>
        <p:txBody>
          <a:bodyPr>
            <a:normAutofit/>
          </a:bodyPr>
          <a:lstStyle/>
          <a:p>
            <a:pPr marL="0" indent="0">
              <a:buNone/>
            </a:pPr>
            <a:r>
              <a:rPr lang="en-US" dirty="0" smtClean="0"/>
              <a:t>Marty’s </a:t>
            </a:r>
            <a:r>
              <a:rPr lang="en-US" dirty="0" smtClean="0"/>
              <a:t>daycare center is closing for two weeks because the provider is recovering from surgery. Marty asks for leave to care for his child during this time. He wants to use his accrued medical leave to cover the time out.</a:t>
            </a:r>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tmessie1\AppData\Local\Microsoft\Windows\Temporary Internet Files\Content.IE5\22VRL0KN\MP90040554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677891"/>
            <a:ext cx="3756050" cy="251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23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Leave Requests Quiz </a:t>
            </a:r>
            <a:r>
              <a:rPr lang="en-US" dirty="0" smtClean="0"/>
              <a:t>#10</a:t>
            </a:r>
            <a:endParaRPr lang="en-US" dirty="0"/>
          </a:p>
        </p:txBody>
      </p:sp>
      <p:sp>
        <p:nvSpPr>
          <p:cNvPr id="3" name="Content Placeholder 2"/>
          <p:cNvSpPr>
            <a:spLocks noGrp="1"/>
          </p:cNvSpPr>
          <p:nvPr>
            <p:ph sz="quarter" idx="1"/>
          </p:nvPr>
        </p:nvSpPr>
        <p:spPr>
          <a:xfrm>
            <a:off x="301752" y="1527048"/>
            <a:ext cx="8503920" cy="3044952"/>
          </a:xfrm>
        </p:spPr>
        <p:txBody>
          <a:bodyPr>
            <a:normAutofit/>
          </a:bodyPr>
          <a:lstStyle/>
          <a:p>
            <a:pPr marL="0" indent="0">
              <a:buNone/>
            </a:pPr>
            <a:r>
              <a:rPr lang="en-US" dirty="0" smtClean="0"/>
              <a:t>Nitesh works in Student Financial Services. He wants to become a yoga master and asks for three months of educational leave to become certified. Would your answer be different if Nitesh wanted three months of educational leave to take a study course for the CPA exam?</a:t>
            </a:r>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084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VPFLA Resources</a:t>
            </a:r>
            <a:endParaRPr lang="en-US" dirty="0"/>
          </a:p>
        </p:txBody>
      </p:sp>
      <p:sp>
        <p:nvSpPr>
          <p:cNvPr id="3" name="Content Placeholder 2"/>
          <p:cNvSpPr>
            <a:spLocks noGrp="1"/>
          </p:cNvSpPr>
          <p:nvPr>
            <p:ph sz="quarter" idx="1"/>
          </p:nvPr>
        </p:nvSpPr>
        <p:spPr/>
        <p:txBody>
          <a:bodyPr/>
          <a:lstStyle/>
          <a:p>
            <a:r>
              <a:rPr lang="en-US" dirty="0"/>
              <a:t>http://www.atg.state.vt.us/issues/employment-law/leave.php</a:t>
            </a:r>
          </a:p>
        </p:txBody>
      </p:sp>
    </p:spTree>
    <p:extLst>
      <p:ext uri="{BB962C8B-B14F-4D97-AF65-F5344CB8AC3E}">
        <p14:creationId xmlns:p14="http://schemas.microsoft.com/office/powerpoint/2010/main" val="1736003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FMLA Resources</a:t>
            </a:r>
            <a:endParaRPr lang="en-US" dirty="0"/>
          </a:p>
        </p:txBody>
      </p:sp>
      <p:sp>
        <p:nvSpPr>
          <p:cNvPr id="3" name="Content Placeholder 2"/>
          <p:cNvSpPr>
            <a:spLocks noGrp="1"/>
          </p:cNvSpPr>
          <p:nvPr>
            <p:ph sz="quarter" idx="1"/>
          </p:nvPr>
        </p:nvSpPr>
        <p:spPr/>
        <p:txBody>
          <a:bodyPr/>
          <a:lstStyle/>
          <a:p>
            <a:r>
              <a:rPr lang="en-US" dirty="0">
                <a:hlinkClick r:id="rId3"/>
              </a:rPr>
              <a:t>http://www.dol.gov/whd/fmla/</a:t>
            </a:r>
          </a:p>
          <a:p>
            <a:r>
              <a:rPr lang="en-US" dirty="0" smtClean="0">
                <a:hlinkClick r:id="rId3"/>
              </a:rPr>
              <a:t>http</a:t>
            </a:r>
            <a:r>
              <a:rPr lang="en-US" dirty="0">
                <a:hlinkClick r:id="rId3"/>
              </a:rPr>
              <a:t>://</a:t>
            </a:r>
            <a:r>
              <a:rPr lang="en-US" dirty="0" smtClean="0">
                <a:hlinkClick r:id="rId3"/>
              </a:rPr>
              <a:t>www.dol.gov/whd/fmla/finalrule/MilitaryFAQs.pdf</a:t>
            </a:r>
            <a:endParaRPr lang="en-US" dirty="0" smtClean="0"/>
          </a:p>
          <a:p>
            <a:r>
              <a:rPr lang="en-US" dirty="0">
                <a:hlinkClick r:id="rId4"/>
              </a:rPr>
              <a:t>http://</a:t>
            </a:r>
            <a:r>
              <a:rPr lang="en-US" dirty="0" smtClean="0">
                <a:hlinkClick r:id="rId4"/>
              </a:rPr>
              <a:t>www.dol.gov/whd/fmla/finalrule/NonMilitaryFAQs.pdf</a:t>
            </a:r>
            <a:endParaRPr lang="en-US" dirty="0" smtClean="0"/>
          </a:p>
          <a:p>
            <a:endParaRPr lang="en-US" dirty="0"/>
          </a:p>
        </p:txBody>
      </p:sp>
    </p:spTree>
    <p:extLst>
      <p:ext uri="{BB962C8B-B14F-4D97-AF65-F5344CB8AC3E}">
        <p14:creationId xmlns:p14="http://schemas.microsoft.com/office/powerpoint/2010/main" val="452447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Family and Medical Leave Act (FMLA)</a:t>
            </a:r>
            <a:endParaRPr lang="en-US" dirty="0"/>
          </a:p>
        </p:txBody>
      </p:sp>
      <p:pic>
        <p:nvPicPr>
          <p:cNvPr id="1030" name="Picture 6" descr="C:\Users\bdcole\AppData\Local\Microsoft\Windows\Temporary Internet Files\Content.IE5\CEW4VK9M\MP900439287[1].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191000" y="160020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bdcole\AppData\Local\Microsoft\Windows\Temporary Internet Files\Content.IE5\VPWB79K7\MC90001656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2743200"/>
            <a:ext cx="1856232" cy="18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894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Family and Medical Leave Act (FMLA)</a:t>
            </a:r>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Twelve </a:t>
            </a:r>
            <a:r>
              <a:rPr lang="en-US" dirty="0"/>
              <a:t>workweeks of leave in a 12-month period for:</a:t>
            </a:r>
          </a:p>
          <a:p>
            <a:pPr lvl="1"/>
            <a:r>
              <a:rPr lang="en-US" dirty="0"/>
              <a:t>the birth of a child and to care for the newborn child within one year of birth; </a:t>
            </a:r>
          </a:p>
          <a:p>
            <a:pPr lvl="1"/>
            <a:r>
              <a:rPr lang="en-US" dirty="0"/>
              <a:t>the placement with the employee of a child for adoption or foster care and to care for the newly placed child within one year of placement; </a:t>
            </a:r>
          </a:p>
          <a:p>
            <a:pPr lvl="1"/>
            <a:r>
              <a:rPr lang="en-US" dirty="0"/>
              <a:t>to care for the employee’s spouse, child, or parent who has a serious health condition; </a:t>
            </a:r>
          </a:p>
          <a:p>
            <a:pPr lvl="1"/>
            <a:r>
              <a:rPr lang="en-US" dirty="0"/>
              <a:t>a serious health condition that makes the employee unable to perform the essential functions of his or her job;</a:t>
            </a:r>
          </a:p>
          <a:p>
            <a:pPr lvl="1"/>
            <a:r>
              <a:rPr lang="en-US" dirty="0"/>
              <a:t>any qualifying exigency arising out of the fact that the employee’s spouse, son, daughter, or parent is a covered military member on “covered active </a:t>
            </a:r>
            <a:r>
              <a:rPr lang="en-US" dirty="0" smtClean="0"/>
              <a:t>duty</a:t>
            </a:r>
            <a:endParaRPr lang="en-US" dirty="0"/>
          </a:p>
        </p:txBody>
      </p:sp>
    </p:spTree>
    <p:extLst>
      <p:ext uri="{BB962C8B-B14F-4D97-AF65-F5344CB8AC3E}">
        <p14:creationId xmlns:p14="http://schemas.microsoft.com/office/powerpoint/2010/main" val="2058508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Family and Medical Leave Act (FMLA)</a:t>
            </a:r>
          </a:p>
        </p:txBody>
      </p:sp>
      <p:sp>
        <p:nvSpPr>
          <p:cNvPr id="3" name="Content Placeholder 2"/>
          <p:cNvSpPr>
            <a:spLocks noGrp="1"/>
          </p:cNvSpPr>
          <p:nvPr>
            <p:ph sz="quarter" idx="1"/>
          </p:nvPr>
        </p:nvSpPr>
        <p:spPr/>
        <p:txBody>
          <a:bodyPr/>
          <a:lstStyle/>
          <a:p>
            <a:pPr marL="0" indent="0">
              <a:buNone/>
            </a:pPr>
            <a:r>
              <a:rPr lang="en-US" b="1" i="1" u="sng" dirty="0" smtClean="0"/>
              <a:t>OR</a:t>
            </a:r>
            <a:endParaRPr lang="en-US" dirty="0" smtClean="0"/>
          </a:p>
          <a:p>
            <a:pPr lvl="1"/>
            <a:r>
              <a:rPr lang="en-US" dirty="0" smtClean="0"/>
              <a:t>Twenty-six </a:t>
            </a:r>
            <a:r>
              <a:rPr lang="en-US" dirty="0"/>
              <a:t>workweeks of leave during a single 12-month period to care for a covered </a:t>
            </a:r>
            <a:r>
              <a:rPr lang="en-US" dirty="0" smtClean="0"/>
              <a:t>service member </a:t>
            </a:r>
            <a:r>
              <a:rPr lang="en-US" dirty="0"/>
              <a:t>with a serious injury or illness who is the spouse, son, daughter, parent, or next of kin to the employee (military caregiver leave). </a:t>
            </a:r>
          </a:p>
        </p:txBody>
      </p:sp>
    </p:spTree>
    <p:extLst>
      <p:ext uri="{BB962C8B-B14F-4D97-AF65-F5344CB8AC3E}">
        <p14:creationId xmlns:p14="http://schemas.microsoft.com/office/powerpoint/2010/main" val="591659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Vermont Parental and Family Leave (VPFLA)</a:t>
            </a:r>
            <a:endParaRPr lang="en-US" dirty="0"/>
          </a:p>
        </p:txBody>
      </p:sp>
      <p:pic>
        <p:nvPicPr>
          <p:cNvPr id="2051" name="Picture 3" descr="C:\Users\bdcole\AppData\Local\Microsoft\Windows\Temporary Internet Files\Content.IE5\18TEQCG7\MC900436774[1].wmf"/>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048813"/>
            <a:ext cx="2746375" cy="1498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bdcole\AppData\Local\Microsoft\Windows\Temporary Internet Files\Content.IE5\VPWB79K7\MC90001656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895600"/>
            <a:ext cx="1856232" cy="18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16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Vermont Parental and Family Leave </a:t>
            </a:r>
            <a:r>
              <a:rPr lang="en-US" dirty="0" smtClean="0"/>
              <a:t>(</a:t>
            </a:r>
            <a:r>
              <a:rPr lang="en-US" dirty="0"/>
              <a:t>VPFLA)</a:t>
            </a:r>
          </a:p>
        </p:txBody>
      </p:sp>
      <p:sp>
        <p:nvSpPr>
          <p:cNvPr id="3" name="Content Placeholder 2"/>
          <p:cNvSpPr>
            <a:spLocks noGrp="1"/>
          </p:cNvSpPr>
          <p:nvPr>
            <p:ph sz="quarter" idx="1"/>
          </p:nvPr>
        </p:nvSpPr>
        <p:spPr/>
        <p:txBody>
          <a:bodyPr/>
          <a:lstStyle/>
          <a:p>
            <a:r>
              <a:rPr lang="en-US" dirty="0"/>
              <a:t>The parental leave section of the act applies to employers with 10 or more employees.</a:t>
            </a:r>
          </a:p>
          <a:p>
            <a:r>
              <a:rPr lang="en-US" dirty="0"/>
              <a:t>The medical leave section of the act applies to employers with 15 or more employees.</a:t>
            </a:r>
          </a:p>
          <a:p>
            <a:r>
              <a:rPr lang="en-US" dirty="0"/>
              <a:t>To qualify under the act employees must be continuously employed by the same employer for a period of one year for an average of at least 30 hours per week</a:t>
            </a:r>
            <a:r>
              <a:rPr lang="en-US" dirty="0" smtClean="0"/>
              <a:t>.</a:t>
            </a:r>
            <a:endParaRPr lang="en-US" dirty="0"/>
          </a:p>
        </p:txBody>
      </p:sp>
    </p:spTree>
    <p:extLst>
      <p:ext uri="{BB962C8B-B14F-4D97-AF65-F5344CB8AC3E}">
        <p14:creationId xmlns:p14="http://schemas.microsoft.com/office/powerpoint/2010/main" val="1291062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Vermont Parental and Family Leave (VPFLA)</a:t>
            </a:r>
          </a:p>
        </p:txBody>
      </p:sp>
      <p:sp>
        <p:nvSpPr>
          <p:cNvPr id="3" name="Content Placeholder 2"/>
          <p:cNvSpPr>
            <a:spLocks noGrp="1"/>
          </p:cNvSpPr>
          <p:nvPr>
            <p:ph sz="quarter" idx="1"/>
          </p:nvPr>
        </p:nvSpPr>
        <p:spPr/>
        <p:txBody>
          <a:bodyPr/>
          <a:lstStyle/>
          <a:p>
            <a:r>
              <a:rPr lang="en-US" dirty="0"/>
              <a:t>Vermont law also allows many employees to take up to 24 hours per year (4 hours per month) of short-term unpaid leave for routine medical and dental care, children’s academic needs, medical emergencies, and the like.</a:t>
            </a:r>
          </a:p>
        </p:txBody>
      </p:sp>
    </p:spTree>
    <p:extLst>
      <p:ext uri="{BB962C8B-B14F-4D97-AF65-F5344CB8AC3E}">
        <p14:creationId xmlns:p14="http://schemas.microsoft.com/office/powerpoint/2010/main" val="5804739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PERKS Template</Template>
  <TotalTime>4475</TotalTime>
  <Words>2548</Words>
  <Application>Microsoft Office PowerPoint</Application>
  <PresentationFormat>Letter Paper (8.5x11 in)</PresentationFormat>
  <Paragraphs>211</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Civic</vt:lpstr>
      <vt:lpstr>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Please contact the UVM Office of the General Counsel attorney to obtain current legal advice specifically responsive to your questions.</vt:lpstr>
      <vt:lpstr>Benefits Groups</vt:lpstr>
      <vt:lpstr>When to Use UVM Medical Leave</vt:lpstr>
      <vt:lpstr>Family and Medical Leave Act (FMLA)</vt:lpstr>
      <vt:lpstr>Family and Medical Leave Act (FMLA)</vt:lpstr>
      <vt:lpstr>Family and Medical Leave Act (FMLA)</vt:lpstr>
      <vt:lpstr>Vermont Parental and Family Leave (VPFLA)</vt:lpstr>
      <vt:lpstr>Vermont Parental and Family Leave (VPFLA)</vt:lpstr>
      <vt:lpstr>Vermont Parental and Family Leave (VPFLA)</vt:lpstr>
      <vt:lpstr>Differences between FMLA and VPFLA</vt:lpstr>
      <vt:lpstr>Differences between FMLA and VPFLA</vt:lpstr>
      <vt:lpstr>Differences between FMLA and VPFLA</vt:lpstr>
      <vt:lpstr>Differences between FMLA and VPFLA</vt:lpstr>
      <vt:lpstr>Differences between FMLA and VPFLA</vt:lpstr>
      <vt:lpstr>Differences between FMLA and VPFLA</vt:lpstr>
      <vt:lpstr>Differences between FMLA and VPFLA</vt:lpstr>
      <vt:lpstr>The Uniformed Services Employment and Reemployment Rights Act (USERRA)</vt:lpstr>
      <vt:lpstr>The Uniformed Services Employment and Reemployment Rights Act (USERRA)</vt:lpstr>
      <vt:lpstr>Vermont Military Service and Leave</vt:lpstr>
      <vt:lpstr>Vermont Military Service and Leave</vt:lpstr>
      <vt:lpstr>Staff Leave Requests Scenarios</vt:lpstr>
      <vt:lpstr>Staff Leave Requests Quiz #1</vt:lpstr>
      <vt:lpstr>Staff Leave Requests Quiz #2</vt:lpstr>
      <vt:lpstr>Staff Leave Requests Quiz #3</vt:lpstr>
      <vt:lpstr>Staff Leave Requests Quiz #4</vt:lpstr>
      <vt:lpstr>Staff Leave Requests Quiz #5</vt:lpstr>
      <vt:lpstr>Staff Leave Requests Quiz #6</vt:lpstr>
      <vt:lpstr>Staff Leave Requests Quiz #7</vt:lpstr>
      <vt:lpstr>Staff Leave Requests Quiz #8</vt:lpstr>
      <vt:lpstr>Staff Leave Requests Quiz #9</vt:lpstr>
      <vt:lpstr>Staff Leave Requests Quiz #10</vt:lpstr>
      <vt:lpstr>VPFLA Resources</vt:lpstr>
      <vt:lpstr>FMLA Resources</vt:lpstr>
    </vt:vector>
  </TitlesOfParts>
  <Company>UVM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&amp; Payroll Laws</dc:title>
  <dc:creator>Lee Stewart</dc:creator>
  <cp:lastModifiedBy>tmessie1</cp:lastModifiedBy>
  <cp:revision>195</cp:revision>
  <cp:lastPrinted>2011-03-11T15:23:28Z</cp:lastPrinted>
  <dcterms:created xsi:type="dcterms:W3CDTF">2005-06-14T20:05:41Z</dcterms:created>
  <dcterms:modified xsi:type="dcterms:W3CDTF">2011-03-18T19:28:27Z</dcterms:modified>
</cp:coreProperties>
</file>