
<file path=[Content_Types].xml><?xml version="1.0" encoding="utf-8"?>
<Types xmlns="http://schemas.openxmlformats.org/package/2006/content-types">
  <Override PartName="/ppt/slides/slide12.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slides/slide13.xml" ContentType="application/vnd.openxmlformats-officedocument.presentationml.slide+xml"/>
  <Override PartName="/ppt/slides/slide40.xml" ContentType="application/vnd.openxmlformats-officedocument.presentationml.slide+xml"/>
  <Override PartName="/ppt/slides/slide14.xml" ContentType="application/vnd.openxmlformats-officedocument.presentationml.slide+xml"/>
  <Override PartName="/ppt/slides/slide3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43"/>
  </p:notesMasterIdLst>
  <p:sldIdLst>
    <p:sldId id="256" r:id="rId2"/>
    <p:sldId id="257" r:id="rId3"/>
    <p:sldId id="258" r:id="rId4"/>
    <p:sldId id="260" r:id="rId5"/>
    <p:sldId id="261" r:id="rId6"/>
    <p:sldId id="262" r:id="rId7"/>
    <p:sldId id="263" r:id="rId8"/>
    <p:sldId id="264" r:id="rId9"/>
    <p:sldId id="265" r:id="rId10"/>
    <p:sldId id="266" r:id="rId11"/>
    <p:sldId id="28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2" r:id="rId29"/>
    <p:sldId id="285" r:id="rId30"/>
    <p:sldId id="286" r:id="rId31"/>
    <p:sldId id="287" r:id="rId32"/>
    <p:sldId id="290" r:id="rId33"/>
    <p:sldId id="288" r:id="rId34"/>
    <p:sldId id="289"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7" d="100"/>
          <a:sy n="87" d="100"/>
        </p:scale>
        <p:origin x="-9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slide" Target="slides/slide38.xml"/><Relationship Id="rId40" Type="http://schemas.openxmlformats.org/officeDocument/2006/relationships/slide" Target="slides/slide39.xml"/><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notesMaster" Target="notesMasters/notesMaster1.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47" Type="http://schemas.openxmlformats.org/officeDocument/2006/relationships/theme" Target="theme/theme1.xml"/><Relationship Id="rId48"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presProps" Target="presProp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slide" Target="slides/slide41.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printerSettings" Target="printerSettings/printerSettings1.bin"/><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B351D1-76B6-4A48-8123-BF88A1D75CB6}" type="datetimeFigureOut">
              <a:rPr lang="en-US" smtClean="0"/>
              <a:pPr/>
              <a:t>11/6/09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0C618-E63D-EC4A-8871-4DB39E05A3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20C618-E63D-EC4A-8871-4DB39E05A3A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FOO!</a:t>
            </a:r>
            <a:endParaRPr lang="en-US" dirty="0"/>
          </a:p>
        </p:txBody>
      </p:sp>
      <p:sp>
        <p:nvSpPr>
          <p:cNvPr id="4" name="Slide Number Placeholder 3"/>
          <p:cNvSpPr>
            <a:spLocks noGrp="1"/>
          </p:cNvSpPr>
          <p:nvPr>
            <p:ph type="sldNum" sz="quarter" idx="10"/>
          </p:nvPr>
        </p:nvSpPr>
        <p:spPr/>
        <p:txBody>
          <a:bodyPr/>
          <a:lstStyle/>
          <a:p>
            <a:fld id="{7220C618-E63D-EC4A-8871-4DB39E05A3A9}"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20C618-E63D-EC4A-8871-4DB39E05A3A9}"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F993A9-107A-2D46-BD37-6F66303DD3A8}" type="datetimeFigureOut">
              <a:rPr lang="en-US" smtClean="0"/>
              <a:pPr/>
              <a:t>11/6/09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993A9-107A-2D46-BD37-6F66303DD3A8}" type="datetimeFigureOut">
              <a:rPr lang="en-US" smtClean="0"/>
              <a:pPr/>
              <a:t>11/6/09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993A9-107A-2D46-BD37-6F66303DD3A8}" type="datetimeFigureOut">
              <a:rPr lang="en-US" smtClean="0"/>
              <a:pPr/>
              <a:t>11/6/09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993A9-107A-2D46-BD37-6F66303DD3A8}" type="datetimeFigureOut">
              <a:rPr lang="en-US" smtClean="0"/>
              <a:pPr/>
              <a:t>11/6/09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F993A9-107A-2D46-BD37-6F66303DD3A8}" type="datetimeFigureOut">
              <a:rPr lang="en-US" smtClean="0"/>
              <a:pPr/>
              <a:t>11/6/09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F993A9-107A-2D46-BD37-6F66303DD3A8}" type="datetimeFigureOut">
              <a:rPr lang="en-US" smtClean="0"/>
              <a:pPr/>
              <a:t>11/6/09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F993A9-107A-2D46-BD37-6F66303DD3A8}" type="datetimeFigureOut">
              <a:rPr lang="en-US" smtClean="0"/>
              <a:pPr/>
              <a:t>11/6/09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F993A9-107A-2D46-BD37-6F66303DD3A8}" type="datetimeFigureOut">
              <a:rPr lang="en-US" smtClean="0"/>
              <a:pPr/>
              <a:t>11/6/09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F993A9-107A-2D46-BD37-6F66303DD3A8}" type="datetimeFigureOut">
              <a:rPr lang="en-US" smtClean="0"/>
              <a:pPr/>
              <a:t>11/6/09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993A9-107A-2D46-BD37-6F66303DD3A8}" type="datetimeFigureOut">
              <a:rPr lang="en-US" smtClean="0"/>
              <a:pPr/>
              <a:t>11/6/09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993A9-107A-2D46-BD37-6F66303DD3A8}" type="datetimeFigureOut">
              <a:rPr lang="en-US" smtClean="0"/>
              <a:pPr/>
              <a:t>11/6/09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146AE-A28B-6D4D-885A-54F8C34E5A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993A9-107A-2D46-BD37-6F66303DD3A8}" type="datetimeFigureOut">
              <a:rPr lang="en-US" smtClean="0"/>
              <a:pPr/>
              <a:t>11/6/09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8146AE-A28B-6D4D-885A-54F8C34E5A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Priority Straight</a:t>
            </a:r>
            <a:endParaRPr lang="en-US" dirty="0"/>
          </a:p>
        </p:txBody>
      </p:sp>
      <p:sp>
        <p:nvSpPr>
          <p:cNvPr id="3" name="Subtitle 2"/>
          <p:cNvSpPr>
            <a:spLocks noGrp="1"/>
          </p:cNvSpPr>
          <p:nvPr>
            <p:ph type="subTitle" idx="1"/>
          </p:nvPr>
        </p:nvSpPr>
        <p:spPr/>
        <p:txBody>
          <a:bodyPr/>
          <a:lstStyle/>
          <a:p>
            <a:r>
              <a:rPr lang="en-US" dirty="0" smtClean="0">
                <a:solidFill>
                  <a:schemeClr val="accent1"/>
                </a:solidFill>
              </a:rPr>
              <a:t>Louis deRosset</a:t>
            </a:r>
          </a:p>
          <a:p>
            <a:r>
              <a:rPr lang="en-US" dirty="0" smtClean="0">
                <a:solidFill>
                  <a:schemeClr val="accent1"/>
                </a:solidFill>
              </a:rPr>
              <a:t>University of Toronto</a:t>
            </a:r>
          </a:p>
          <a:p>
            <a:r>
              <a:rPr lang="en-US" dirty="0" smtClean="0">
                <a:solidFill>
                  <a:schemeClr val="accent1"/>
                </a:solidFill>
              </a:rPr>
              <a:t>9 November 2009</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Theory: Explanation</a:t>
            </a:r>
            <a:endParaRPr lang="en-US" dirty="0"/>
          </a:p>
        </p:txBody>
      </p:sp>
      <p:sp>
        <p:nvSpPr>
          <p:cNvPr id="3" name="Content Placeholder 2"/>
          <p:cNvSpPr>
            <a:spLocks noGrp="1"/>
          </p:cNvSpPr>
          <p:nvPr>
            <p:ph idx="1"/>
          </p:nvPr>
        </p:nvSpPr>
        <p:spPr/>
        <p:txBody>
          <a:bodyPr>
            <a:normAutofit fontScale="77500" lnSpcReduction="20000"/>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Remarks</a:t>
            </a:r>
            <a:r>
              <a:rPr lang="en-US" dirty="0" smtClean="0"/>
              <a:t>: </a:t>
            </a:r>
          </a:p>
          <a:p>
            <a:pPr>
              <a:buFont typeface="Wingdings" charset="2"/>
              <a:buChar char="§"/>
            </a:pPr>
            <a:r>
              <a:rPr lang="en-US" dirty="0" smtClean="0"/>
              <a:t>In other words,  “no macroscopic concrete individual is fundamental.”</a:t>
            </a:r>
          </a:p>
          <a:p>
            <a:pPr>
              <a:buFont typeface="Wingdings" charset="2"/>
              <a:buChar char="§"/>
            </a:pPr>
            <a:r>
              <a:rPr lang="en-US" dirty="0" smtClean="0"/>
              <a:t>What is fundamental?</a:t>
            </a:r>
          </a:p>
          <a:p>
            <a:pPr lvl="1">
              <a:buFont typeface="Wingdings" charset="2"/>
              <a:buChar char="§"/>
            </a:pPr>
            <a:r>
              <a:rPr lang="en-US" b="1" dirty="0" smtClean="0"/>
              <a:t>Priority </a:t>
            </a:r>
            <a:r>
              <a:rPr lang="en-US" b="1" dirty="0" err="1" smtClean="0"/>
              <a:t>microphysicalism</a:t>
            </a:r>
            <a:r>
              <a:rPr lang="en-US" dirty="0" smtClean="0"/>
              <a:t>: microphysical entities</a:t>
            </a:r>
          </a:p>
          <a:p>
            <a:pPr lvl="1">
              <a:buFont typeface="Wingdings" charset="2"/>
              <a:buChar char="§"/>
            </a:pPr>
            <a:r>
              <a:rPr lang="en-US" b="1" dirty="0" smtClean="0"/>
              <a:t>Priority monism</a:t>
            </a:r>
            <a:r>
              <a:rPr lang="en-US" dirty="0" smtClean="0"/>
              <a:t>: the entirety of the concrete cosmos. </a:t>
            </a:r>
          </a:p>
          <a:p>
            <a:pPr>
              <a:buNone/>
            </a:pPr>
            <a:r>
              <a:rPr lang="en-US" dirty="0" smtClean="0"/>
              <a:t> </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6" name="Rectangle 5"/>
          <p:cNvSpPr/>
          <p:nvPr/>
        </p:nvSpPr>
        <p:spPr>
          <a:xfrm>
            <a:off x="665293" y="1513925"/>
            <a:ext cx="7726471" cy="1446550"/>
          </a:xfrm>
          <a:prstGeom prst="rect">
            <a:avLst/>
          </a:prstGeom>
          <a:ln>
            <a:solidFill>
              <a:schemeClr val="accent2"/>
            </a:solidFill>
          </a:ln>
        </p:spPr>
        <p:txBody>
          <a:bodyPr wrap="square">
            <a:spAutoFit/>
          </a:bodyPr>
          <a:lstStyle/>
          <a:p>
            <a:pPr>
              <a:buNone/>
            </a:pPr>
            <a:r>
              <a:rPr lang="en-US" sz="2200" b="1" dirty="0" smtClean="0"/>
              <a:t>(EXPLANATION) </a:t>
            </a:r>
            <a:r>
              <a:rPr lang="en-US" sz="2200" dirty="0" smtClean="0"/>
              <a:t>The existence and features of the macroscopic concrete objects alleged by common sense abetted by science can be completely explained solely by reference to the existence and properties of other 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Theory in </a:t>
            </a:r>
            <a:r>
              <a:rPr lang="en-US" dirty="0" smtClean="0"/>
              <a:t>Action</a:t>
            </a:r>
            <a:endParaRPr lang="en-US" dirty="0"/>
          </a:p>
        </p:txBody>
      </p:sp>
      <p:grpSp>
        <p:nvGrpSpPr>
          <p:cNvPr id="20" name="Group 19"/>
          <p:cNvGrpSpPr/>
          <p:nvPr/>
        </p:nvGrpSpPr>
        <p:grpSpPr>
          <a:xfrm>
            <a:off x="4787191" y="4478924"/>
            <a:ext cx="2204341" cy="2009744"/>
            <a:chOff x="2043760" y="4496571"/>
            <a:chExt cx="2204341" cy="2009744"/>
          </a:xfrm>
        </p:grpSpPr>
        <p:sp>
          <p:nvSpPr>
            <p:cNvPr id="9" name="Trapezoid 8"/>
            <p:cNvSpPr/>
            <p:nvPr/>
          </p:nvSpPr>
          <p:spPr>
            <a:xfrm rot="10800000">
              <a:off x="2298199" y="4949156"/>
              <a:ext cx="1730927" cy="1007346"/>
            </a:xfrm>
            <a:prstGeom prst="trapezoid">
              <a:avLst>
                <a:gd name="adj" fmla="val 23957"/>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2366286" y="4949242"/>
              <a:ext cx="1563379" cy="646331"/>
            </a:xfrm>
            <a:prstGeom prst="rect">
              <a:avLst/>
            </a:prstGeom>
            <a:noFill/>
          </p:spPr>
          <p:txBody>
            <a:bodyPr wrap="square" rtlCol="0">
              <a:spAutoFit/>
            </a:bodyPr>
            <a:lstStyle/>
            <a:p>
              <a:pPr algn="ctr"/>
              <a:r>
                <a:rPr lang="en-US" dirty="0" smtClean="0"/>
                <a:t>All individuals</a:t>
              </a:r>
              <a:endParaRPr lang="en-US" dirty="0"/>
            </a:p>
          </p:txBody>
        </p:sp>
        <p:sp>
          <p:nvSpPr>
            <p:cNvPr id="11" name="TextBox 10"/>
            <p:cNvSpPr txBox="1"/>
            <p:nvPr/>
          </p:nvSpPr>
          <p:spPr>
            <a:xfrm>
              <a:off x="2552833" y="6136983"/>
              <a:ext cx="1200036" cy="369332"/>
            </a:xfrm>
            <a:prstGeom prst="rect">
              <a:avLst/>
            </a:prstGeom>
            <a:noFill/>
          </p:spPr>
          <p:txBody>
            <a:bodyPr wrap="square" rtlCol="0">
              <a:spAutoFit/>
            </a:bodyPr>
            <a:lstStyle/>
            <a:p>
              <a:r>
                <a:rPr lang="en-US" dirty="0" smtClean="0"/>
                <a:t>Theory</a:t>
              </a:r>
              <a:r>
                <a:rPr lang="en-US" dirty="0" smtClean="0"/>
                <a:t> B</a:t>
              </a:r>
              <a:endParaRPr lang="en-US" dirty="0"/>
            </a:p>
          </p:txBody>
        </p:sp>
        <p:sp>
          <p:nvSpPr>
            <p:cNvPr id="14" name="Rectangle 13"/>
            <p:cNvSpPr/>
            <p:nvPr/>
          </p:nvSpPr>
          <p:spPr>
            <a:xfrm>
              <a:off x="2043760" y="4496571"/>
              <a:ext cx="2204341" cy="2009744"/>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719841" y="2147900"/>
            <a:ext cx="3562236" cy="4358243"/>
            <a:chOff x="4630537" y="2148072"/>
            <a:chExt cx="3562236" cy="4358243"/>
          </a:xfrm>
        </p:grpSpPr>
        <p:sp>
          <p:nvSpPr>
            <p:cNvPr id="4" name="Trapezoid 3"/>
            <p:cNvSpPr/>
            <p:nvPr/>
          </p:nvSpPr>
          <p:spPr>
            <a:xfrm rot="10800000">
              <a:off x="4808851" y="2997987"/>
              <a:ext cx="2554701" cy="2958430"/>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p:nvSpPr>
          <p:spPr>
            <a:xfrm>
              <a:off x="5288823" y="3515245"/>
              <a:ext cx="1662841" cy="646331"/>
            </a:xfrm>
            <a:prstGeom prst="rect">
              <a:avLst/>
            </a:prstGeom>
            <a:noFill/>
          </p:spPr>
          <p:txBody>
            <a:bodyPr wrap="square" rtlCol="0">
              <a:spAutoFit/>
            </a:bodyPr>
            <a:lstStyle/>
            <a:p>
              <a:pPr algn="ctr"/>
              <a:r>
                <a:rPr lang="en-US" dirty="0" smtClean="0"/>
                <a:t>Derivative individuals</a:t>
              </a:r>
              <a:endParaRPr lang="en-US" dirty="0"/>
            </a:p>
          </p:txBody>
        </p:sp>
        <p:sp>
          <p:nvSpPr>
            <p:cNvPr id="6" name="Trapezoid 5"/>
            <p:cNvSpPr/>
            <p:nvPr/>
          </p:nvSpPr>
          <p:spPr>
            <a:xfrm rot="10800000">
              <a:off x="5220736" y="4949070"/>
              <a:ext cx="1730927" cy="1007346"/>
            </a:xfrm>
            <a:prstGeom prst="trapezoid">
              <a:avLst>
                <a:gd name="adj" fmla="val 23957"/>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288823" y="4949156"/>
              <a:ext cx="1563379" cy="646331"/>
            </a:xfrm>
            <a:prstGeom prst="rect">
              <a:avLst/>
            </a:prstGeom>
            <a:noFill/>
          </p:spPr>
          <p:txBody>
            <a:bodyPr wrap="square" rtlCol="0">
              <a:spAutoFit/>
            </a:bodyPr>
            <a:lstStyle/>
            <a:p>
              <a:pPr algn="ctr"/>
              <a:r>
                <a:rPr lang="en-US" dirty="0" smtClean="0"/>
                <a:t>Fundamental individuals</a:t>
              </a:r>
              <a:endParaRPr lang="en-US" dirty="0"/>
            </a:p>
          </p:txBody>
        </p:sp>
        <p:sp>
          <p:nvSpPr>
            <p:cNvPr id="8" name="Down Arrow 7"/>
            <p:cNvSpPr/>
            <p:nvPr/>
          </p:nvSpPr>
          <p:spPr>
            <a:xfrm>
              <a:off x="7363552" y="3052206"/>
              <a:ext cx="829221" cy="2772740"/>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Explanation</a:t>
              </a:r>
              <a:endParaRPr lang="en-US" dirty="0"/>
            </a:p>
          </p:txBody>
        </p:sp>
        <p:sp>
          <p:nvSpPr>
            <p:cNvPr id="12" name="TextBox 11"/>
            <p:cNvSpPr txBox="1"/>
            <p:nvPr/>
          </p:nvSpPr>
          <p:spPr>
            <a:xfrm>
              <a:off x="5467191" y="6136811"/>
              <a:ext cx="1200036" cy="369332"/>
            </a:xfrm>
            <a:prstGeom prst="rect">
              <a:avLst/>
            </a:prstGeom>
            <a:noFill/>
          </p:spPr>
          <p:txBody>
            <a:bodyPr wrap="square" rtlCol="0">
              <a:spAutoFit/>
            </a:bodyPr>
            <a:lstStyle/>
            <a:p>
              <a:r>
                <a:rPr lang="en-US" dirty="0" smtClean="0"/>
                <a:t>Theory</a:t>
              </a:r>
              <a:r>
                <a:rPr lang="en-US" dirty="0" smtClean="0"/>
                <a:t> A</a:t>
              </a:r>
              <a:endParaRPr lang="en-US" dirty="0"/>
            </a:p>
          </p:txBody>
        </p:sp>
        <p:sp>
          <p:nvSpPr>
            <p:cNvPr id="15" name="Rectangle 14"/>
            <p:cNvSpPr/>
            <p:nvPr/>
          </p:nvSpPr>
          <p:spPr>
            <a:xfrm>
              <a:off x="4630537" y="2148072"/>
              <a:ext cx="3562236" cy="4358243"/>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TextBox 12"/>
          <p:cNvSpPr txBox="1"/>
          <p:nvPr/>
        </p:nvSpPr>
        <p:spPr>
          <a:xfrm>
            <a:off x="4656489" y="2148072"/>
            <a:ext cx="2043759" cy="646331"/>
          </a:xfrm>
          <a:prstGeom prst="rect">
            <a:avLst/>
          </a:prstGeom>
          <a:solidFill>
            <a:schemeClr val="accent3"/>
          </a:solidFill>
          <a:ln>
            <a:solidFill>
              <a:schemeClr val="tx2"/>
            </a:solidFill>
          </a:ln>
        </p:spPr>
        <p:txBody>
          <a:bodyPr wrap="square" rtlCol="0">
            <a:spAutoFit/>
          </a:bodyPr>
          <a:lstStyle/>
          <a:p>
            <a:r>
              <a:rPr lang="en-US" dirty="0" smtClean="0"/>
              <a:t>Traditional View:</a:t>
            </a:r>
          </a:p>
          <a:p>
            <a:r>
              <a:rPr lang="en-US" dirty="0" smtClean="0"/>
              <a:t>OTBE, A</a:t>
            </a:r>
            <a:r>
              <a:rPr lang="en-US" dirty="0" smtClean="0"/>
              <a:t> &lt; </a:t>
            </a:r>
            <a:r>
              <a:rPr lang="en-US" dirty="0" smtClean="0"/>
              <a:t>B  </a:t>
            </a:r>
            <a:endParaRPr lang="en-US" dirty="0"/>
          </a:p>
        </p:txBody>
      </p:sp>
      <p:sp>
        <p:nvSpPr>
          <p:cNvPr id="16" name="Oval Callout 15"/>
          <p:cNvSpPr/>
          <p:nvPr/>
        </p:nvSpPr>
        <p:spPr>
          <a:xfrm>
            <a:off x="6700248" y="1197139"/>
            <a:ext cx="2626327" cy="1376765"/>
          </a:xfrm>
          <a:prstGeom prst="wedgeEllipseCallout">
            <a:avLst>
              <a:gd name="adj1" fmla="val -49872"/>
              <a:gd name="adj2" fmla="val 49600"/>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“Do not multiply entities beyond necessity!”</a:t>
            </a:r>
            <a:endParaRPr lang="en-US" dirty="0">
              <a:solidFill>
                <a:schemeClr val="tx1"/>
              </a:solidFill>
            </a:endParaRPr>
          </a:p>
        </p:txBody>
      </p:sp>
      <p:sp>
        <p:nvSpPr>
          <p:cNvPr id="17" name="TextBox 16"/>
          <p:cNvSpPr txBox="1"/>
          <p:nvPr/>
        </p:nvSpPr>
        <p:spPr>
          <a:xfrm>
            <a:off x="4656489" y="3524837"/>
            <a:ext cx="2043759" cy="646331"/>
          </a:xfrm>
          <a:prstGeom prst="rect">
            <a:avLst/>
          </a:prstGeom>
          <a:solidFill>
            <a:schemeClr val="accent3"/>
          </a:solidFill>
          <a:ln>
            <a:solidFill>
              <a:schemeClr val="tx2"/>
            </a:solidFill>
          </a:ln>
        </p:spPr>
        <p:txBody>
          <a:bodyPr wrap="square" rtlCol="0">
            <a:spAutoFit/>
          </a:bodyPr>
          <a:lstStyle/>
          <a:p>
            <a:r>
              <a:rPr lang="en-US" dirty="0" smtClean="0"/>
              <a:t>(SPARSITY):</a:t>
            </a:r>
          </a:p>
          <a:p>
            <a:r>
              <a:rPr lang="en-US" dirty="0" smtClean="0"/>
              <a:t>OTBE, A ≈ B  </a:t>
            </a:r>
            <a:endParaRPr lang="en-US" dirty="0"/>
          </a:p>
        </p:txBody>
      </p:sp>
      <p:sp>
        <p:nvSpPr>
          <p:cNvPr id="18" name="Oval Callout 17"/>
          <p:cNvSpPr/>
          <p:nvPr/>
        </p:nvSpPr>
        <p:spPr>
          <a:xfrm>
            <a:off x="6700248" y="2573904"/>
            <a:ext cx="2626327" cy="1587672"/>
          </a:xfrm>
          <a:prstGeom prst="wedgeEllipseCallout">
            <a:avLst>
              <a:gd name="adj1" fmla="val -49872"/>
              <a:gd name="adj2" fmla="val 34887"/>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“Do not multiply </a:t>
            </a:r>
            <a:r>
              <a:rPr lang="en-US" b="1" dirty="0" smtClean="0">
                <a:solidFill>
                  <a:schemeClr val="tx1"/>
                </a:solidFill>
              </a:rPr>
              <a:t>fundamental</a:t>
            </a:r>
            <a:r>
              <a:rPr lang="en-US" dirty="0" smtClean="0">
                <a:solidFill>
                  <a:schemeClr val="tx1"/>
                </a:solidFill>
              </a:rPr>
              <a:t> entities beyond necessity!”</a:t>
            </a:r>
            <a:endParaRPr lang="en-US" dirty="0">
              <a:solidFill>
                <a:schemeClr val="tx1"/>
              </a:solidFill>
            </a:endParaRPr>
          </a:p>
        </p:txBody>
      </p:sp>
      <p:sp>
        <p:nvSpPr>
          <p:cNvPr id="19" name="TextBox 18"/>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will argue that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(EXPLANATION) is false.</a:t>
            </a:r>
          </a:p>
          <a:p>
            <a:pPr>
              <a:buNone/>
            </a:pPr>
            <a:endParaRPr lang="en-US" dirty="0" smtClean="0"/>
          </a:p>
          <a:p>
            <a:pPr>
              <a:buNone/>
            </a:pPr>
            <a:r>
              <a:rPr lang="en-US" dirty="0" smtClean="0"/>
              <a:t>I use:</a:t>
            </a:r>
          </a:p>
          <a:p>
            <a:pPr>
              <a:buFont typeface="Wingdings" charset="2"/>
              <a:buChar char="§"/>
            </a:pPr>
            <a:r>
              <a:rPr lang="en-US" b="1" dirty="0" smtClean="0"/>
              <a:t>Two harmless premises</a:t>
            </a:r>
            <a:r>
              <a:rPr lang="en-US" dirty="0" smtClean="0"/>
              <a:t>: </a:t>
            </a:r>
          </a:p>
          <a:p>
            <a:pPr>
              <a:buNone/>
            </a:pPr>
            <a:r>
              <a:rPr lang="en-US" dirty="0" smtClean="0"/>
              <a:t>	(1) There is a macroscopic concrete object </a:t>
            </a:r>
            <a:r>
              <a:rPr lang="en-US" i="1" dirty="0" err="1" smtClean="0"/>
              <a:t>r</a:t>
            </a:r>
            <a:r>
              <a:rPr lang="en-US" dirty="0" smtClean="0"/>
              <a:t>, a raindrop, which has some feature </a:t>
            </a:r>
            <a:r>
              <a:rPr lang="en-US" i="1" dirty="0" smtClean="0"/>
              <a:t>F</a:t>
            </a:r>
            <a:r>
              <a:rPr lang="en-US" dirty="0" smtClean="0"/>
              <a:t> such that:	</a:t>
            </a:r>
          </a:p>
          <a:p>
            <a:pPr marL="1428750" lvl="2" indent="-571500">
              <a:buAutoNum type="romanLcParenBoth"/>
            </a:pPr>
            <a:r>
              <a:rPr lang="en-US" dirty="0" smtClean="0"/>
              <a:t>some other macroscopic concrete object </a:t>
            </a:r>
            <a:r>
              <a:rPr lang="en-US" i="1" dirty="0" err="1" smtClean="0"/>
              <a:t>t</a:t>
            </a:r>
            <a:r>
              <a:rPr lang="en-US" dirty="0" smtClean="0"/>
              <a:t>, a tectonic plate, lacks F; and </a:t>
            </a:r>
          </a:p>
          <a:p>
            <a:pPr marL="1428750" lvl="2" indent="-571500">
              <a:buAutoNum type="romanLcParenBoth"/>
            </a:pPr>
            <a:r>
              <a:rPr lang="en-US" dirty="0" smtClean="0"/>
              <a:t>the fact that </a:t>
            </a:r>
            <a:r>
              <a:rPr lang="en-US" dirty="0" err="1" smtClean="0"/>
              <a:t>r</a:t>
            </a:r>
            <a:r>
              <a:rPr lang="en-US" dirty="0" smtClean="0"/>
              <a:t> has F is irreducible.</a:t>
            </a:r>
          </a:p>
          <a:p>
            <a:pPr marL="1028700" lvl="1" indent="-571500">
              <a:buNone/>
            </a:pPr>
            <a:r>
              <a:rPr lang="en-US" sz="3143" dirty="0" smtClean="0"/>
              <a:t>(2) Explanation is </a:t>
            </a:r>
            <a:r>
              <a:rPr lang="en-US" sz="3143" dirty="0" err="1" smtClean="0"/>
              <a:t>factive</a:t>
            </a:r>
            <a:r>
              <a:rPr lang="en-US" sz="3143" dirty="0" smtClean="0"/>
              <a:t>: “</a:t>
            </a:r>
            <a:r>
              <a:rPr lang="en-US" sz="3143" i="1" dirty="0" smtClean="0"/>
              <a:t>P</a:t>
            </a:r>
            <a:r>
              <a:rPr lang="en-US" sz="3143" dirty="0" smtClean="0"/>
              <a:t> because </a:t>
            </a:r>
            <a:r>
              <a:rPr lang="en-US" sz="3143" i="1" dirty="0" smtClean="0"/>
              <a:t>Q</a:t>
            </a:r>
            <a:r>
              <a:rPr lang="en-US" sz="3143" dirty="0" smtClean="0"/>
              <a:t>” implies </a:t>
            </a:r>
            <a:r>
              <a:rPr lang="en-US" sz="3143" i="1" dirty="0" smtClean="0"/>
              <a:t>Q.</a:t>
            </a:r>
            <a:endParaRPr lang="en-US" sz="3143" dirty="0" smtClean="0"/>
          </a:p>
          <a:p>
            <a:endParaRPr lang="en-US" b="1" dirty="0" smtClean="0"/>
          </a:p>
          <a:p>
            <a:pPr>
              <a:buFont typeface="Wingdings" charset="2"/>
              <a:buChar char="§"/>
            </a:pPr>
            <a:r>
              <a:rPr lang="en-US" b="1" dirty="0" smtClean="0"/>
              <a:t>And one not-so-harmless premise…</a:t>
            </a:r>
            <a:endParaRPr lang="en-US" dirty="0" smtClean="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r>
              <a:rPr lang="en-US" b="1" dirty="0" smtClean="0">
                <a:solidFill>
                  <a:schemeClr val="accent1"/>
                </a:solidFill>
              </a:rPr>
              <a:t>  The proximate target: priority theory</a:t>
            </a:r>
          </a:p>
          <a:p>
            <a:pPr marL="571500" indent="-571500">
              <a:buFont typeface="+mj-lt"/>
              <a:buAutoNum type="romanUcPeriod"/>
            </a:pPr>
            <a:r>
              <a:rPr lang="en-US" b="1" dirty="0" smtClean="0"/>
              <a:t>  The determination constraint</a:t>
            </a:r>
          </a:p>
          <a:p>
            <a:pPr marL="571500" indent="-571500">
              <a:buFont typeface="+mj-lt"/>
              <a:buAutoNum type="romanUcPeriod"/>
            </a:pPr>
            <a:r>
              <a:rPr lang="en-US" b="1" dirty="0" smtClean="0">
                <a:solidFill>
                  <a:schemeClr val="tx2">
                    <a:lumMod val="60000"/>
                    <a:lumOff val="40000"/>
                  </a:schemeClr>
                </a:solidFill>
              </a:rPr>
              <a:t> The determination argument</a:t>
            </a:r>
          </a:p>
          <a:p>
            <a:pPr marL="571500" indent="-571500">
              <a:buFont typeface="+mj-lt"/>
              <a:buAutoNum type="romanUcPeriod"/>
            </a:pPr>
            <a:r>
              <a:rPr lang="en-US" b="1" dirty="0" smtClean="0">
                <a:solidFill>
                  <a:schemeClr val="tx2">
                    <a:lumMod val="60000"/>
                    <a:lumOff val="40000"/>
                  </a:schemeClr>
                </a:solidFill>
              </a:rPr>
              <a:t>   The determination constraint reconsidered</a:t>
            </a:r>
          </a:p>
          <a:p>
            <a:pPr marL="571500" indent="-571500">
              <a:buFont typeface="+mj-lt"/>
              <a:buAutoNum type="romanUcPeriod"/>
            </a:pPr>
            <a:r>
              <a:rPr lang="en-US" b="1" dirty="0" smtClean="0">
                <a:solidFill>
                  <a:schemeClr val="tx2">
                    <a:lumMod val="60000"/>
                    <a:lumOff val="40000"/>
                  </a:schemeClr>
                </a:solidFill>
              </a:rPr>
              <a:t>  Next steps for priority theorist</a:t>
            </a:r>
            <a:r>
              <a:rPr lang="en-US" b="1" dirty="0" smtClean="0">
                <a:solidFill>
                  <a:schemeClr val="accent1"/>
                </a:solidFill>
              </a:rPr>
              <a:t>s</a:t>
            </a:r>
          </a:p>
          <a:p>
            <a:pPr marL="571500" indent="-571500">
              <a:buFont typeface="+mj-lt"/>
              <a:buAutoNum type="romanUcPeriod"/>
            </a:pPr>
            <a:endParaRPr lang="en-US" b="1"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Constraint I:</a:t>
            </a:r>
            <a:br>
              <a:rPr lang="en-US" dirty="0" smtClean="0"/>
            </a:br>
            <a:r>
              <a:rPr lang="en-US" dirty="0" smtClean="0"/>
              <a:t>Apparatus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We’ll be considering explanatory proposals of the form, </a:t>
            </a:r>
          </a:p>
          <a:p>
            <a:pPr>
              <a:buNone/>
            </a:pPr>
            <a:endParaRPr lang="en-US" dirty="0" smtClean="0"/>
          </a:p>
          <a:p>
            <a:pPr>
              <a:buNone/>
            </a:pPr>
            <a:r>
              <a:rPr lang="en-US" b="1" dirty="0" smtClean="0"/>
              <a:t>Terminology</a:t>
            </a:r>
            <a:r>
              <a:rPr lang="en-US" dirty="0" smtClean="0"/>
              <a:t>:</a:t>
            </a:r>
          </a:p>
          <a:p>
            <a:pPr>
              <a:buFont typeface="Wingdings" charset="2"/>
              <a:buChar char="§"/>
            </a:pPr>
            <a:r>
              <a:rPr lang="en-US" dirty="0" smtClean="0"/>
              <a:t>A claim of this sort </a:t>
            </a:r>
            <a:r>
              <a:rPr lang="en-US" u="dash" dirty="0" smtClean="0">
                <a:solidFill>
                  <a:schemeClr val="tx2"/>
                </a:solidFill>
              </a:rPr>
              <a:t>perspicuously articulates</a:t>
            </a:r>
            <a:r>
              <a:rPr lang="en-US" dirty="0" smtClean="0"/>
              <a:t> an explanatory proposal if it “names names”: each of the individuals involved in the </a:t>
            </a:r>
            <a:r>
              <a:rPr lang="en-US" i="1" dirty="0" err="1" smtClean="0"/>
              <a:t>explanans</a:t>
            </a:r>
            <a:r>
              <a:rPr lang="en-US" dirty="0" smtClean="0"/>
              <a:t> is denoted by exactly one among </a:t>
            </a:r>
            <a:r>
              <a:rPr lang="en-US" i="1" dirty="0" err="1" smtClean="0"/>
              <a:t>r</a:t>
            </a:r>
            <a:r>
              <a:rPr lang="en-US" dirty="0" smtClean="0"/>
              <a:t>, </a:t>
            </a:r>
            <a:r>
              <a:rPr lang="en-US" i="1" dirty="0" smtClean="0"/>
              <a:t>t</a:t>
            </a:r>
            <a:r>
              <a:rPr lang="en-US" i="1" baseline="-25000" dirty="0" smtClean="0"/>
              <a:t>1</a:t>
            </a:r>
            <a:r>
              <a:rPr lang="en-US" dirty="0" smtClean="0"/>
              <a:t> , . . . , </a:t>
            </a:r>
            <a:r>
              <a:rPr lang="en-US" i="1" dirty="0" smtClean="0"/>
              <a:t>t</a:t>
            </a:r>
            <a:r>
              <a:rPr lang="en-US" i="1" baseline="-25000" dirty="0" smtClean="0"/>
              <a:t>n</a:t>
            </a:r>
            <a:r>
              <a:rPr lang="en-US" i="1" dirty="0" smtClean="0"/>
              <a:t>.</a:t>
            </a:r>
          </a:p>
          <a:p>
            <a:pPr>
              <a:buFont typeface="Wingdings" charset="2"/>
              <a:buChar char="§"/>
            </a:pPr>
            <a:r>
              <a:rPr lang="en-US" dirty="0" smtClean="0"/>
              <a:t>A </a:t>
            </a:r>
            <a:r>
              <a:rPr lang="en-US" u="dash" dirty="0" smtClean="0">
                <a:solidFill>
                  <a:schemeClr val="tx2"/>
                </a:solidFill>
              </a:rPr>
              <a:t>confounding case</a:t>
            </a:r>
            <a:r>
              <a:rPr lang="en-US" dirty="0" smtClean="0"/>
              <a:t> for an explanatory proposal is a situation just like </a:t>
            </a:r>
            <a:r>
              <a:rPr lang="en-US" i="1" dirty="0" err="1" smtClean="0"/>
              <a:t>r</a:t>
            </a:r>
            <a:r>
              <a:rPr lang="en-US" dirty="0" err="1" smtClean="0"/>
              <a:t>’s</a:t>
            </a:r>
            <a:r>
              <a:rPr lang="en-US" dirty="0" smtClean="0"/>
              <a:t> (and </a:t>
            </a:r>
            <a:r>
              <a:rPr lang="en-US" i="1" dirty="0" smtClean="0"/>
              <a:t>t</a:t>
            </a:r>
            <a:r>
              <a:rPr lang="en-US" i="1" baseline="-25000" dirty="0" smtClean="0"/>
              <a:t>1</a:t>
            </a:r>
            <a:r>
              <a:rPr lang="en-US" dirty="0" smtClean="0"/>
              <a:t> , . . . , </a:t>
            </a:r>
            <a:r>
              <a:rPr lang="en-US" i="1" dirty="0" err="1" smtClean="0"/>
              <a:t>t</a:t>
            </a:r>
            <a:r>
              <a:rPr lang="en-US" i="1" baseline="-25000" dirty="0" err="1" smtClean="0"/>
              <a:t>n</a:t>
            </a:r>
            <a:r>
              <a:rPr lang="en-US" dirty="0" err="1" smtClean="0"/>
              <a:t>’s</a:t>
            </a:r>
            <a:r>
              <a:rPr lang="en-US" dirty="0" smtClean="0"/>
              <a:t>) so far as the </a:t>
            </a:r>
            <a:r>
              <a:rPr lang="en-US" i="1" dirty="0" err="1" smtClean="0"/>
              <a:t>explanans</a:t>
            </a:r>
            <a:r>
              <a:rPr lang="en-US" dirty="0" smtClean="0"/>
              <a:t> goes, but in which 	</a:t>
            </a:r>
            <a:r>
              <a:rPr lang="en-US" i="1" dirty="0" err="1" smtClean="0"/>
              <a:t>r</a:t>
            </a:r>
            <a:r>
              <a:rPr lang="en-US" dirty="0" err="1" smtClean="0"/>
              <a:t>’s</a:t>
            </a:r>
            <a:r>
              <a:rPr lang="en-US" dirty="0" smtClean="0"/>
              <a:t> counterpart lacks </a:t>
            </a:r>
            <a:r>
              <a:rPr lang="en-US" i="1" dirty="0" smtClean="0"/>
              <a:t>F</a:t>
            </a:r>
            <a:r>
              <a:rPr lang="en-US" dirty="0" smtClean="0"/>
              <a:t>.</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5" name="Rectangle 4"/>
          <p:cNvSpPr/>
          <p:nvPr/>
        </p:nvSpPr>
        <p:spPr>
          <a:xfrm>
            <a:off x="1274704" y="2341392"/>
            <a:ext cx="5615686" cy="461665"/>
          </a:xfrm>
          <a:prstGeom prst="rect">
            <a:avLst/>
          </a:prstGeom>
          <a:ln>
            <a:solidFill>
              <a:schemeClr val="accent2"/>
            </a:solidFill>
          </a:ln>
        </p:spPr>
        <p:txBody>
          <a:bodyPr wrap="square">
            <a:spAutoFit/>
          </a:bodyPr>
          <a:lstStyle/>
          <a:p>
            <a:pPr marL="347472" indent="-347472"/>
            <a:r>
              <a:rPr lang="en-US" sz="2400" b="1" dirty="0" smtClean="0"/>
              <a:t>(PROP)</a:t>
            </a:r>
            <a:r>
              <a:rPr lang="en-US" sz="2400" dirty="0" smtClean="0"/>
              <a:t> </a:t>
            </a:r>
            <a:r>
              <a:rPr lang="en-US" sz="2400" i="1" dirty="0" err="1" smtClean="0"/>
              <a:t>r</a:t>
            </a:r>
            <a:r>
              <a:rPr lang="en-US" sz="2400" dirty="0" smtClean="0"/>
              <a:t> is </a:t>
            </a:r>
            <a:r>
              <a:rPr lang="en-US" sz="2400" i="1" dirty="0" smtClean="0"/>
              <a:t>F</a:t>
            </a:r>
            <a:r>
              <a:rPr lang="en-US" sz="2400" dirty="0" smtClean="0"/>
              <a:t> because </a:t>
            </a:r>
            <a:r>
              <a:rPr lang="en-US" sz="2400" dirty="0" err="1" smtClean="0"/>
              <a:t>φ(</a:t>
            </a:r>
            <a:r>
              <a:rPr lang="en-US" sz="2400" i="1" dirty="0" err="1" smtClean="0"/>
              <a:t>r</a:t>
            </a:r>
            <a:r>
              <a:rPr lang="en-US" sz="2400" dirty="0" smtClean="0"/>
              <a:t>, </a:t>
            </a:r>
            <a:r>
              <a:rPr lang="en-US" sz="2400" i="1" dirty="0" smtClean="0"/>
              <a:t>t</a:t>
            </a:r>
            <a:r>
              <a:rPr lang="en-US" sz="2400" i="1" baseline="-25000" dirty="0" smtClean="0"/>
              <a:t>1</a:t>
            </a:r>
            <a:r>
              <a:rPr lang="en-US" sz="2400" dirty="0" smtClean="0"/>
              <a:t> , . . . , </a:t>
            </a:r>
            <a:r>
              <a:rPr lang="en-US" sz="2400" i="1" dirty="0" err="1" smtClean="0"/>
              <a:t>t</a:t>
            </a:r>
            <a:r>
              <a:rPr lang="en-US" sz="2400" i="1" baseline="-25000" dirty="0" err="1" smtClean="0"/>
              <a:t>n</a:t>
            </a:r>
            <a:r>
              <a:rPr lang="en-US" sz="24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Constraint II:</a:t>
            </a:r>
            <a:br>
              <a:rPr lang="en-US" dirty="0" smtClean="0"/>
            </a:br>
            <a:r>
              <a:rPr lang="en-US" dirty="0" smtClean="0"/>
              <a:t>The Basic Idea</a:t>
            </a:r>
            <a:endParaRPr lang="en-US" dirty="0"/>
          </a:p>
        </p:txBody>
      </p:sp>
      <p:sp>
        <p:nvSpPr>
          <p:cNvPr id="3" name="Content Placeholder 2"/>
          <p:cNvSpPr>
            <a:spLocks noGrp="1"/>
          </p:cNvSpPr>
          <p:nvPr>
            <p:ph idx="1"/>
          </p:nvPr>
        </p:nvSpPr>
        <p:spPr>
          <a:xfrm>
            <a:off x="457200" y="1600201"/>
            <a:ext cx="8229600" cy="1103086"/>
          </a:xfrm>
        </p:spPr>
        <p:txBody>
          <a:bodyPr>
            <a:normAutofit fontScale="77500" lnSpcReduction="20000"/>
          </a:bodyPr>
          <a:lstStyle/>
          <a:p>
            <a:pPr>
              <a:buNone/>
            </a:pPr>
            <a:r>
              <a:rPr lang="en-US" i="1" dirty="0" err="1" smtClean="0"/>
              <a:t>Explanans</a:t>
            </a:r>
            <a:r>
              <a:rPr lang="en-US" dirty="0" smtClean="0"/>
              <a:t> determines </a:t>
            </a:r>
            <a:r>
              <a:rPr lang="en-US" i="1" dirty="0" err="1" smtClean="0"/>
              <a:t>explanandum</a:t>
            </a:r>
            <a:r>
              <a:rPr lang="en-US" dirty="0" smtClean="0"/>
              <a:t>; </a:t>
            </a:r>
          </a:p>
          <a:p>
            <a:pPr>
              <a:buNone/>
            </a:pPr>
            <a:r>
              <a:rPr lang="en-US" dirty="0" smtClean="0"/>
              <a:t>Confounding cases witness failures of determination.</a:t>
            </a:r>
            <a:endParaRPr lang="en-US" i="1" dirty="0" smtClean="0"/>
          </a:p>
          <a:p>
            <a:pPr>
              <a:buNone/>
            </a:pPr>
            <a:endParaRPr lang="en-US" dirty="0" smtClean="0"/>
          </a:p>
          <a:p>
            <a:pPr>
              <a:buNone/>
            </a:pPr>
            <a:endParaRPr lang="en-US" dirty="0"/>
          </a:p>
        </p:txBody>
      </p:sp>
      <p:sp>
        <p:nvSpPr>
          <p:cNvPr id="13" name="Rounded Rectangle 12"/>
          <p:cNvSpPr/>
          <p:nvPr/>
        </p:nvSpPr>
        <p:spPr>
          <a:xfrm>
            <a:off x="6315275" y="2599599"/>
            <a:ext cx="2107562" cy="178447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endParaRPr>
          </a:p>
        </p:txBody>
      </p:sp>
      <p:sp>
        <p:nvSpPr>
          <p:cNvPr id="14" name="TextBox 13"/>
          <p:cNvSpPr txBox="1"/>
          <p:nvPr/>
        </p:nvSpPr>
        <p:spPr>
          <a:xfrm>
            <a:off x="7675990" y="2599599"/>
            <a:ext cx="746847" cy="584776"/>
          </a:xfrm>
          <a:prstGeom prst="rect">
            <a:avLst/>
          </a:prstGeom>
          <a:noFill/>
        </p:spPr>
        <p:txBody>
          <a:bodyPr wrap="none" rtlCol="0">
            <a:spAutoFit/>
          </a:bodyPr>
          <a:lstStyle/>
          <a:p>
            <a:r>
              <a:rPr lang="en-US" sz="3200" i="1" dirty="0" smtClean="0"/>
              <a:t>~F</a:t>
            </a:r>
            <a:endParaRPr lang="en-US" sz="3200" i="1" dirty="0"/>
          </a:p>
        </p:txBody>
      </p:sp>
      <p:sp>
        <p:nvSpPr>
          <p:cNvPr id="15" name="Oval 14"/>
          <p:cNvSpPr/>
          <p:nvPr/>
        </p:nvSpPr>
        <p:spPr>
          <a:xfrm>
            <a:off x="6669061" y="3235884"/>
            <a:ext cx="1006928" cy="876690"/>
          </a:xfrm>
          <a:prstGeom prst="ellips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err="1" smtClean="0">
                <a:solidFill>
                  <a:schemeClr val="tx1"/>
                </a:solidFill>
              </a:rPr>
              <a:t>r</a:t>
            </a:r>
            <a:r>
              <a:rPr lang="en-US" sz="3200" i="1" baseline="30000" dirty="0" smtClean="0">
                <a:solidFill>
                  <a:schemeClr val="tx1"/>
                </a:solidFill>
              </a:rPr>
              <a:t>*</a:t>
            </a:r>
            <a:endParaRPr lang="en-US" sz="3200" i="1" baseline="30000" dirty="0">
              <a:solidFill>
                <a:schemeClr val="tx1"/>
              </a:solidFill>
            </a:endParaRPr>
          </a:p>
        </p:txBody>
      </p:sp>
      <p:cxnSp>
        <p:nvCxnSpPr>
          <p:cNvPr id="16" name="Straight Connector 15"/>
          <p:cNvCxnSpPr>
            <a:stCxn id="15" idx="7"/>
          </p:cNvCxnSpPr>
          <p:nvPr/>
        </p:nvCxnSpPr>
        <p:spPr>
          <a:xfrm rot="5400000" flipH="1" flipV="1">
            <a:off x="7623120" y="3048328"/>
            <a:ext cx="221353" cy="410536"/>
          </a:xfrm>
          <a:prstGeom prst="line">
            <a:avLst/>
          </a:prstGeom>
        </p:spPr>
        <p:style>
          <a:lnRef idx="2">
            <a:schemeClr val="accent1"/>
          </a:lnRef>
          <a:fillRef idx="0">
            <a:schemeClr val="accent1"/>
          </a:fillRef>
          <a:effectRef idx="1">
            <a:schemeClr val="accent1"/>
          </a:effectRef>
          <a:fontRef idx="minor">
            <a:schemeClr val="tx1"/>
          </a:fontRef>
        </p:style>
      </p:cxnSp>
      <p:sp>
        <p:nvSpPr>
          <p:cNvPr id="28" name="Rounded Rectangle 27"/>
          <p:cNvSpPr/>
          <p:nvPr/>
        </p:nvSpPr>
        <p:spPr>
          <a:xfrm>
            <a:off x="2748389" y="2624435"/>
            <a:ext cx="2107562" cy="178447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endParaRPr>
          </a:p>
        </p:txBody>
      </p:sp>
      <p:sp>
        <p:nvSpPr>
          <p:cNvPr id="29" name="TextBox 28"/>
          <p:cNvSpPr txBox="1"/>
          <p:nvPr/>
        </p:nvSpPr>
        <p:spPr>
          <a:xfrm>
            <a:off x="4109104" y="2624435"/>
            <a:ext cx="507599" cy="584776"/>
          </a:xfrm>
          <a:prstGeom prst="rect">
            <a:avLst/>
          </a:prstGeom>
          <a:noFill/>
        </p:spPr>
        <p:txBody>
          <a:bodyPr wrap="none" rtlCol="0">
            <a:spAutoFit/>
          </a:bodyPr>
          <a:lstStyle/>
          <a:p>
            <a:r>
              <a:rPr lang="en-US" sz="3200" i="1" dirty="0" smtClean="0"/>
              <a:t>F</a:t>
            </a:r>
            <a:endParaRPr lang="en-US" sz="3200" i="1" dirty="0"/>
          </a:p>
        </p:txBody>
      </p:sp>
      <p:sp>
        <p:nvSpPr>
          <p:cNvPr id="30" name="Oval 29"/>
          <p:cNvSpPr/>
          <p:nvPr/>
        </p:nvSpPr>
        <p:spPr>
          <a:xfrm>
            <a:off x="3102175" y="3260720"/>
            <a:ext cx="1006928" cy="876690"/>
          </a:xfrm>
          <a:prstGeom prst="ellips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err="1" smtClean="0">
                <a:solidFill>
                  <a:schemeClr val="tx1"/>
                </a:solidFill>
              </a:rPr>
              <a:t>r</a:t>
            </a:r>
            <a:endParaRPr lang="en-US" sz="3200" i="1" baseline="30000" dirty="0">
              <a:solidFill>
                <a:schemeClr val="tx1"/>
              </a:solidFill>
            </a:endParaRPr>
          </a:p>
        </p:txBody>
      </p:sp>
      <p:cxnSp>
        <p:nvCxnSpPr>
          <p:cNvPr id="31" name="Straight Connector 30"/>
          <p:cNvCxnSpPr>
            <a:stCxn id="30" idx="7"/>
          </p:cNvCxnSpPr>
          <p:nvPr/>
        </p:nvCxnSpPr>
        <p:spPr>
          <a:xfrm rot="5400000" flipH="1" flipV="1">
            <a:off x="3912280" y="3192282"/>
            <a:ext cx="246189" cy="147464"/>
          </a:xfrm>
          <a:prstGeom prst="line">
            <a:avLst/>
          </a:prstGeom>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3403347" y="4745964"/>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1</a:t>
            </a:r>
            <a:endParaRPr lang="en-US" baseline="-25000" dirty="0">
              <a:solidFill>
                <a:schemeClr val="tx1"/>
              </a:solidFill>
            </a:endParaRPr>
          </a:p>
        </p:txBody>
      </p:sp>
      <p:sp>
        <p:nvSpPr>
          <p:cNvPr id="35" name="Oval 34"/>
          <p:cNvSpPr/>
          <p:nvPr/>
        </p:nvSpPr>
        <p:spPr>
          <a:xfrm>
            <a:off x="3961642" y="5696650"/>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3</a:t>
            </a:r>
            <a:endParaRPr lang="en-US" baseline="-25000" dirty="0">
              <a:solidFill>
                <a:schemeClr val="tx1"/>
              </a:solidFill>
            </a:endParaRPr>
          </a:p>
        </p:txBody>
      </p:sp>
      <p:sp>
        <p:nvSpPr>
          <p:cNvPr id="36" name="Oval 35"/>
          <p:cNvSpPr/>
          <p:nvPr/>
        </p:nvSpPr>
        <p:spPr>
          <a:xfrm>
            <a:off x="2823027" y="5591421"/>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2</a:t>
            </a:r>
            <a:endParaRPr lang="en-US" baseline="-25000" dirty="0">
              <a:solidFill>
                <a:schemeClr val="tx1"/>
              </a:solidFill>
            </a:endParaRPr>
          </a:p>
        </p:txBody>
      </p:sp>
      <p:cxnSp>
        <p:nvCxnSpPr>
          <p:cNvPr id="40" name="Straight Connector 39"/>
          <p:cNvCxnSpPr>
            <a:endCxn id="34" idx="4"/>
          </p:cNvCxnSpPr>
          <p:nvPr/>
        </p:nvCxnSpPr>
        <p:spPr>
          <a:xfrm rot="5400000" flipH="1" flipV="1">
            <a:off x="3493935" y="5508090"/>
            <a:ext cx="370114" cy="7006"/>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10800000">
            <a:off x="3682498" y="5696651"/>
            <a:ext cx="279145" cy="185056"/>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36" idx="6"/>
          </p:cNvCxnSpPr>
          <p:nvPr/>
        </p:nvCxnSpPr>
        <p:spPr>
          <a:xfrm flipV="1">
            <a:off x="3381322" y="5696649"/>
            <a:ext cx="294167" cy="185058"/>
          </a:xfrm>
          <a:prstGeom prst="line">
            <a:avLst/>
          </a:prstGeom>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3457774" y="5373485"/>
            <a:ext cx="435429" cy="646331"/>
          </a:xfrm>
          <a:prstGeom prst="rect">
            <a:avLst/>
          </a:prstGeom>
          <a:noFill/>
        </p:spPr>
        <p:txBody>
          <a:bodyPr wrap="square" rtlCol="0">
            <a:spAutoFit/>
          </a:bodyPr>
          <a:lstStyle/>
          <a:p>
            <a:r>
              <a:rPr lang="en-US" sz="3600" dirty="0" err="1" smtClean="0">
                <a:latin typeface="Wingdings"/>
                <a:ea typeface="Wingdings"/>
                <a:cs typeface="Wingdings"/>
              </a:rPr>
              <a:t></a:t>
            </a:r>
            <a:endParaRPr lang="en-US" sz="3600" dirty="0"/>
          </a:p>
        </p:txBody>
      </p:sp>
      <p:sp>
        <p:nvSpPr>
          <p:cNvPr id="50" name="Oval 49"/>
          <p:cNvSpPr/>
          <p:nvPr/>
        </p:nvSpPr>
        <p:spPr>
          <a:xfrm>
            <a:off x="7249380" y="4793135"/>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4</a:t>
            </a:r>
            <a:endParaRPr lang="en-US" baseline="-25000" dirty="0">
              <a:solidFill>
                <a:schemeClr val="tx1"/>
              </a:solidFill>
            </a:endParaRPr>
          </a:p>
        </p:txBody>
      </p:sp>
      <p:sp>
        <p:nvSpPr>
          <p:cNvPr id="51" name="Oval 50"/>
          <p:cNvSpPr/>
          <p:nvPr/>
        </p:nvSpPr>
        <p:spPr>
          <a:xfrm>
            <a:off x="7807675" y="5743821"/>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6</a:t>
            </a:r>
            <a:endParaRPr lang="en-US" baseline="-25000" dirty="0">
              <a:solidFill>
                <a:schemeClr val="tx1"/>
              </a:solidFill>
            </a:endParaRPr>
          </a:p>
        </p:txBody>
      </p:sp>
      <p:sp>
        <p:nvSpPr>
          <p:cNvPr id="52" name="Oval 51"/>
          <p:cNvSpPr/>
          <p:nvPr/>
        </p:nvSpPr>
        <p:spPr>
          <a:xfrm>
            <a:off x="6669060" y="5638592"/>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5</a:t>
            </a:r>
            <a:endParaRPr lang="en-US" baseline="-25000" dirty="0">
              <a:solidFill>
                <a:schemeClr val="tx1"/>
              </a:solidFill>
            </a:endParaRPr>
          </a:p>
        </p:txBody>
      </p:sp>
      <p:cxnSp>
        <p:nvCxnSpPr>
          <p:cNvPr id="53" name="Straight Connector 52"/>
          <p:cNvCxnSpPr>
            <a:endCxn id="50" idx="4"/>
          </p:cNvCxnSpPr>
          <p:nvPr/>
        </p:nvCxnSpPr>
        <p:spPr>
          <a:xfrm rot="5400000" flipH="1" flipV="1">
            <a:off x="7339968" y="5555261"/>
            <a:ext cx="370114" cy="7006"/>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rot="10800000">
            <a:off x="7528531" y="5743822"/>
            <a:ext cx="279145" cy="185056"/>
          </a:xfrm>
          <a:prstGeom prst="line">
            <a:avLst/>
          </a:prstGeom>
        </p:spPr>
        <p:style>
          <a:lnRef idx="2">
            <a:schemeClr val="accent1"/>
          </a:lnRef>
          <a:fillRef idx="0">
            <a:schemeClr val="accent1"/>
          </a:fillRef>
          <a:effectRef idx="1">
            <a:schemeClr val="accent1"/>
          </a:effectRef>
          <a:fontRef idx="minor">
            <a:schemeClr val="tx1"/>
          </a:fontRef>
        </p:style>
      </p:cxnSp>
      <p:cxnSp>
        <p:nvCxnSpPr>
          <p:cNvPr id="55" name="Straight Connector 54"/>
          <p:cNvCxnSpPr>
            <a:stCxn id="52" idx="6"/>
          </p:cNvCxnSpPr>
          <p:nvPr/>
        </p:nvCxnSpPr>
        <p:spPr>
          <a:xfrm flipV="1">
            <a:off x="7227355" y="5743820"/>
            <a:ext cx="294167" cy="185058"/>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7303807" y="5420656"/>
            <a:ext cx="435429" cy="646331"/>
          </a:xfrm>
          <a:prstGeom prst="rect">
            <a:avLst/>
          </a:prstGeom>
          <a:noFill/>
        </p:spPr>
        <p:txBody>
          <a:bodyPr wrap="square" rtlCol="0">
            <a:spAutoFit/>
          </a:bodyPr>
          <a:lstStyle/>
          <a:p>
            <a:r>
              <a:rPr lang="en-US" sz="3600" dirty="0" err="1" smtClean="0">
                <a:latin typeface="Wingdings"/>
                <a:ea typeface="Wingdings"/>
                <a:cs typeface="Wingdings"/>
              </a:rPr>
              <a:t></a:t>
            </a:r>
            <a:endParaRPr lang="en-US" sz="3600" dirty="0"/>
          </a:p>
        </p:txBody>
      </p:sp>
      <p:sp>
        <p:nvSpPr>
          <p:cNvPr id="58" name="Down Arrow 57"/>
          <p:cNvSpPr/>
          <p:nvPr/>
        </p:nvSpPr>
        <p:spPr>
          <a:xfrm>
            <a:off x="517071" y="3235884"/>
            <a:ext cx="1251857" cy="2719668"/>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Explanation</a:t>
            </a:r>
            <a:endParaRPr lang="en-US" dirty="0"/>
          </a:p>
        </p:txBody>
      </p:sp>
      <p:sp>
        <p:nvSpPr>
          <p:cNvPr id="59" name="Rectangle 58"/>
          <p:cNvSpPr/>
          <p:nvPr/>
        </p:nvSpPr>
        <p:spPr>
          <a:xfrm>
            <a:off x="6052205" y="2369252"/>
            <a:ext cx="2554514" cy="4154713"/>
          </a:xfrm>
          <a:prstGeom prst="rect">
            <a:avLst/>
          </a:prstGeom>
          <a:noFill/>
          <a:ln cap="flat">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TextBox 59"/>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animBg="1"/>
      <p:bldP spid="50" grpId="0" animBg="1"/>
      <p:bldP spid="51" grpId="0" animBg="1"/>
      <p:bldP spid="52" grpId="0" animBg="1"/>
      <p:bldP spid="56" grpId="0"/>
      <p:bldP spid="59"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Constraint III:</a:t>
            </a:r>
            <a:br>
              <a:rPr lang="en-US" dirty="0" smtClean="0"/>
            </a:br>
            <a:r>
              <a:rPr lang="en-US" dirty="0" smtClean="0"/>
              <a:t>Statement</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endParaRPr lang="en-US" dirty="0" smtClean="0"/>
          </a:p>
          <a:p>
            <a:pPr>
              <a:buNone/>
            </a:pPr>
            <a:endParaRPr lang="en-US" dirty="0" smtClean="0"/>
          </a:p>
          <a:p>
            <a:pPr>
              <a:buNone/>
            </a:pPr>
            <a:r>
              <a:rPr lang="en-US" b="1" dirty="0" smtClean="0"/>
              <a:t>For example</a:t>
            </a:r>
            <a:r>
              <a:rPr lang="en-US" dirty="0" smtClean="0"/>
              <a:t>: </a:t>
            </a:r>
          </a:p>
          <a:p>
            <a:pPr>
              <a:buNone/>
            </a:pPr>
            <a:endParaRPr lang="en-US" dirty="0" smtClean="0"/>
          </a:p>
          <a:p>
            <a:r>
              <a:rPr lang="en-US" dirty="0" smtClean="0"/>
              <a:t>(NUKE) is obviously inadequate, given the existence of short-lived radioactive oxygen isotopes.</a:t>
            </a:r>
          </a:p>
          <a:p>
            <a:pPr>
              <a:buNone/>
            </a:pP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5" name="Rectangle 4"/>
          <p:cNvSpPr/>
          <p:nvPr/>
        </p:nvSpPr>
        <p:spPr>
          <a:xfrm>
            <a:off x="719969" y="4010831"/>
            <a:ext cx="8229601" cy="430887"/>
          </a:xfrm>
          <a:prstGeom prst="rect">
            <a:avLst/>
          </a:prstGeom>
          <a:ln>
            <a:solidFill>
              <a:schemeClr val="accent2"/>
            </a:solidFill>
          </a:ln>
        </p:spPr>
        <p:txBody>
          <a:bodyPr wrap="square">
            <a:spAutoFit/>
          </a:bodyPr>
          <a:lstStyle/>
          <a:p>
            <a:pPr marL="347472" indent="-347472"/>
            <a:r>
              <a:rPr lang="en-US" sz="2200" b="1" dirty="0" smtClean="0"/>
              <a:t>(NUKE)</a:t>
            </a:r>
            <a:r>
              <a:rPr lang="en-US" sz="2200" dirty="0" smtClean="0"/>
              <a:t> This nucleus is stable because it is an oxygen nucleus.</a:t>
            </a:r>
          </a:p>
        </p:txBody>
      </p:sp>
      <p:sp>
        <p:nvSpPr>
          <p:cNvPr id="6" name="Rectangle 5"/>
          <p:cNvSpPr/>
          <p:nvPr/>
        </p:nvSpPr>
        <p:spPr>
          <a:xfrm>
            <a:off x="1084925" y="1600200"/>
            <a:ext cx="7323686" cy="1569660"/>
          </a:xfrm>
          <a:prstGeom prst="rect">
            <a:avLst/>
          </a:prstGeom>
          <a:ln>
            <a:solidFill>
              <a:schemeClr val="accent2"/>
            </a:solidFill>
          </a:ln>
        </p:spPr>
        <p:txBody>
          <a:bodyPr wrap="square">
            <a:spAutoFit/>
          </a:bodyPr>
          <a:lstStyle/>
          <a:p>
            <a:pPr>
              <a:buNone/>
            </a:pPr>
            <a:r>
              <a:rPr lang="en-US" sz="2400" b="1" dirty="0" smtClean="0"/>
              <a:t>(Determination Constraint)</a:t>
            </a:r>
            <a:r>
              <a:rPr lang="en-US" sz="2400" dirty="0" smtClean="0"/>
              <a:t> If an explanatory proposal of the form, “</a:t>
            </a:r>
            <a:r>
              <a:rPr lang="en-US" sz="2400" i="1" dirty="0" err="1" smtClean="0"/>
              <a:t>r</a:t>
            </a:r>
            <a:r>
              <a:rPr lang="en-US" sz="2400" dirty="0" smtClean="0"/>
              <a:t> has </a:t>
            </a:r>
            <a:r>
              <a:rPr lang="en-US" sz="2400" i="1" dirty="0" smtClean="0"/>
              <a:t>F</a:t>
            </a:r>
            <a:r>
              <a:rPr lang="en-US" sz="2400" dirty="0" smtClean="0"/>
              <a:t> because </a:t>
            </a:r>
            <a:r>
              <a:rPr lang="en-US" sz="2400" dirty="0" err="1" smtClean="0"/>
              <a:t>φ(</a:t>
            </a:r>
            <a:r>
              <a:rPr lang="en-US" sz="2400" i="1" dirty="0" err="1" smtClean="0"/>
              <a:t>r</a:t>
            </a:r>
            <a:r>
              <a:rPr lang="en-US" sz="2400" dirty="0" smtClean="0"/>
              <a:t>, </a:t>
            </a:r>
            <a:r>
              <a:rPr lang="en-US" sz="2400" i="1" dirty="0" smtClean="0"/>
              <a:t>t1</a:t>
            </a:r>
            <a:r>
              <a:rPr lang="en-US" sz="2400" dirty="0" smtClean="0"/>
              <a:t> , . . . , </a:t>
            </a:r>
            <a:r>
              <a:rPr lang="en-US" sz="2400" i="1" dirty="0" err="1" smtClean="0"/>
              <a:t>tn</a:t>
            </a:r>
            <a:r>
              <a:rPr lang="en-US" sz="2400" dirty="0" smtClean="0"/>
              <a:t> )” is good, then there is no confounding case for 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5" grpId="0" animBg="1"/>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Constraint IV:</a:t>
            </a:r>
            <a:br>
              <a:rPr lang="en-US" dirty="0" smtClean="0"/>
            </a:br>
            <a:r>
              <a:rPr lang="en-US" dirty="0" smtClean="0"/>
              <a:t>A Useful Upshot</a:t>
            </a:r>
            <a:endParaRPr lang="en-US" dirty="0"/>
          </a:p>
        </p:txBody>
      </p:sp>
      <p:sp>
        <p:nvSpPr>
          <p:cNvPr id="3" name="Content Placeholder 2"/>
          <p:cNvSpPr>
            <a:spLocks noGrp="1"/>
          </p:cNvSpPr>
          <p:nvPr>
            <p:ph idx="1"/>
          </p:nvPr>
        </p:nvSpPr>
        <p:spPr/>
        <p:txBody>
          <a:bodyPr/>
          <a:lstStyle/>
          <a:p>
            <a:pPr>
              <a:buNone/>
            </a:pPr>
            <a:r>
              <a:rPr lang="en-US" dirty="0" smtClean="0"/>
              <a:t>Any perspicuously articulated explanatory proposal of the form</a:t>
            </a:r>
          </a:p>
          <a:p>
            <a:pPr>
              <a:buNone/>
            </a:pPr>
            <a:endParaRPr lang="en-US" dirty="0" smtClean="0"/>
          </a:p>
          <a:p>
            <a:pPr>
              <a:buNone/>
            </a:pPr>
            <a:r>
              <a:rPr lang="en-US" dirty="0" smtClean="0"/>
              <a:t>… has an associated universal generalization of the </a:t>
            </a:r>
            <a:r>
              <a:rPr lang="en-US" dirty="0" smtClean="0"/>
              <a:t>form</a:t>
            </a:r>
            <a:endParaRPr lang="en-US" dirty="0" smtClean="0"/>
          </a:p>
        </p:txBody>
      </p:sp>
      <p:sp>
        <p:nvSpPr>
          <p:cNvPr id="5" name="TextBox 4"/>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6" name="Rectangle 5"/>
          <p:cNvSpPr/>
          <p:nvPr/>
        </p:nvSpPr>
        <p:spPr>
          <a:xfrm>
            <a:off x="1274704" y="2803057"/>
            <a:ext cx="5615686" cy="461665"/>
          </a:xfrm>
          <a:prstGeom prst="rect">
            <a:avLst/>
          </a:prstGeom>
          <a:ln>
            <a:solidFill>
              <a:schemeClr val="accent2"/>
            </a:solidFill>
          </a:ln>
        </p:spPr>
        <p:txBody>
          <a:bodyPr wrap="square">
            <a:spAutoFit/>
          </a:bodyPr>
          <a:lstStyle/>
          <a:p>
            <a:pPr marL="347472" indent="-347472"/>
            <a:r>
              <a:rPr lang="en-US" sz="2400" b="1" dirty="0" smtClean="0"/>
              <a:t>(PROP)</a:t>
            </a:r>
            <a:r>
              <a:rPr lang="en-US" sz="2400" dirty="0" smtClean="0"/>
              <a:t> </a:t>
            </a:r>
            <a:r>
              <a:rPr lang="en-US" sz="2400" i="1" dirty="0" err="1" smtClean="0"/>
              <a:t>r</a:t>
            </a:r>
            <a:r>
              <a:rPr lang="en-US" sz="2400" dirty="0" smtClean="0"/>
              <a:t> is </a:t>
            </a:r>
            <a:r>
              <a:rPr lang="en-US" sz="2400" i="1" dirty="0" smtClean="0"/>
              <a:t>F</a:t>
            </a:r>
            <a:r>
              <a:rPr lang="en-US" sz="2400" dirty="0" smtClean="0"/>
              <a:t> because </a:t>
            </a:r>
            <a:r>
              <a:rPr lang="en-US" sz="2400" dirty="0" err="1" smtClean="0"/>
              <a:t>φ(</a:t>
            </a:r>
            <a:r>
              <a:rPr lang="en-US" sz="2400" i="1" dirty="0" err="1" smtClean="0"/>
              <a:t>r</a:t>
            </a:r>
            <a:r>
              <a:rPr lang="en-US" sz="2400" dirty="0" smtClean="0"/>
              <a:t>, </a:t>
            </a:r>
            <a:r>
              <a:rPr lang="en-US" sz="2400" i="1" dirty="0" smtClean="0"/>
              <a:t>t</a:t>
            </a:r>
            <a:r>
              <a:rPr lang="en-US" sz="2400" i="1" baseline="-25000" dirty="0" smtClean="0"/>
              <a:t>1</a:t>
            </a:r>
            <a:r>
              <a:rPr lang="en-US" sz="2400" dirty="0" smtClean="0"/>
              <a:t> , . . . , </a:t>
            </a:r>
            <a:r>
              <a:rPr lang="en-US" sz="2400" i="1" dirty="0" err="1" smtClean="0"/>
              <a:t>t</a:t>
            </a:r>
            <a:r>
              <a:rPr lang="en-US" sz="2400" i="1" baseline="-25000" dirty="0" err="1" smtClean="0"/>
              <a:t>n</a:t>
            </a:r>
            <a:r>
              <a:rPr lang="en-US" sz="2400" dirty="0" smtClean="0"/>
              <a:t>)</a:t>
            </a:r>
          </a:p>
        </p:txBody>
      </p:sp>
      <p:sp>
        <p:nvSpPr>
          <p:cNvPr id="7" name="Rectangle 6"/>
          <p:cNvSpPr/>
          <p:nvPr/>
        </p:nvSpPr>
        <p:spPr>
          <a:xfrm>
            <a:off x="948888" y="4464170"/>
            <a:ext cx="7299142" cy="461665"/>
          </a:xfrm>
          <a:prstGeom prst="rect">
            <a:avLst/>
          </a:prstGeom>
          <a:ln>
            <a:solidFill>
              <a:schemeClr val="accent2"/>
            </a:solidFill>
          </a:ln>
        </p:spPr>
        <p:txBody>
          <a:bodyPr wrap="square">
            <a:spAutoFit/>
          </a:bodyPr>
          <a:lstStyle/>
          <a:p>
            <a:pPr marL="347472" indent="-347472"/>
            <a:r>
              <a:rPr lang="en-US" sz="2400" b="1" dirty="0" smtClean="0"/>
              <a:t>(ASSOC</a:t>
            </a:r>
            <a:r>
              <a:rPr lang="en-US" sz="2400" b="1" dirty="0" smtClean="0"/>
              <a:t>)</a:t>
            </a:r>
            <a:r>
              <a:rPr lang="en-US" sz="2400" dirty="0" smtClean="0"/>
              <a:t> (∀</a:t>
            </a:r>
            <a:r>
              <a:rPr lang="en-US" sz="2400" i="1" dirty="0" smtClean="0"/>
              <a:t>y</a:t>
            </a:r>
            <a:r>
              <a:rPr lang="en-US" sz="2400" i="1" baseline="-25000" dirty="0" smtClean="0"/>
              <a:t>1</a:t>
            </a:r>
            <a:r>
              <a:rPr lang="en-US" sz="2400" dirty="0" smtClean="0"/>
              <a:t> , . . . , </a:t>
            </a:r>
            <a:r>
              <a:rPr lang="en-US" sz="2400" i="1" dirty="0" err="1" smtClean="0"/>
              <a:t>y</a:t>
            </a:r>
            <a:r>
              <a:rPr lang="en-US" sz="2400" i="1" baseline="-25000" dirty="0" err="1" smtClean="0"/>
              <a:t>n</a:t>
            </a:r>
            <a:r>
              <a:rPr lang="en-US" sz="2400" dirty="0" err="1" smtClean="0"/>
              <a:t>)(∀</a:t>
            </a:r>
            <a:r>
              <a:rPr lang="en-US" sz="2400" i="1" dirty="0" err="1" smtClean="0"/>
              <a:t>x</a:t>
            </a:r>
            <a:r>
              <a:rPr lang="en-US" sz="2400" dirty="0" err="1" smtClean="0"/>
              <a:t>)(φ(</a:t>
            </a:r>
            <a:r>
              <a:rPr lang="en-US" sz="2400" i="1" dirty="0" err="1" smtClean="0"/>
              <a:t>x</a:t>
            </a:r>
            <a:r>
              <a:rPr lang="en-US" sz="2400" dirty="0" smtClean="0"/>
              <a:t>, </a:t>
            </a:r>
            <a:r>
              <a:rPr lang="en-US" sz="2400" i="1" dirty="0" smtClean="0"/>
              <a:t>y</a:t>
            </a:r>
            <a:r>
              <a:rPr lang="en-US" sz="2400" i="1" baseline="-25000" dirty="0" smtClean="0"/>
              <a:t>1</a:t>
            </a:r>
            <a:r>
              <a:rPr lang="en-US" sz="2400" dirty="0" smtClean="0"/>
              <a:t> , . . . , </a:t>
            </a:r>
            <a:r>
              <a:rPr lang="en-US" sz="2400" i="1" dirty="0" err="1" smtClean="0"/>
              <a:t>y</a:t>
            </a:r>
            <a:r>
              <a:rPr lang="en-US" sz="2400" i="1" baseline="-25000" dirty="0" err="1" smtClean="0"/>
              <a:t>n</a:t>
            </a:r>
            <a:r>
              <a:rPr lang="en-US" sz="2400" dirty="0" smtClean="0"/>
              <a:t>) ⇒ </a:t>
            </a:r>
            <a:r>
              <a:rPr lang="en-US" sz="2400" i="1" dirty="0" err="1" smtClean="0"/>
              <a:t>Fx</a:t>
            </a:r>
            <a:r>
              <a:rPr lang="en-US" sz="2400" dirty="0" smtClean="0"/>
              <a:t>)</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6" grpId="0" animBg="1"/>
      <p:bldP spid="7" grpId="0"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r>
              <a:rPr lang="en-US" b="1" dirty="0" smtClean="0">
                <a:solidFill>
                  <a:schemeClr val="accent1"/>
                </a:solidFill>
              </a:rPr>
              <a:t>  The proximate target: priority theory</a:t>
            </a:r>
          </a:p>
          <a:p>
            <a:pPr marL="571500" indent="-571500">
              <a:buFont typeface="+mj-lt"/>
              <a:buAutoNum type="romanUcPeriod"/>
            </a:pPr>
            <a:r>
              <a:rPr lang="en-US" b="1" dirty="0" smtClean="0">
                <a:solidFill>
                  <a:schemeClr val="tx2">
                    <a:lumMod val="60000"/>
                    <a:lumOff val="40000"/>
                  </a:schemeClr>
                </a:solidFill>
              </a:rPr>
              <a:t>  The determination constraint</a:t>
            </a:r>
          </a:p>
          <a:p>
            <a:pPr marL="571500" indent="-571500">
              <a:buFont typeface="+mj-lt"/>
              <a:buAutoNum type="romanUcPeriod"/>
            </a:pPr>
            <a:r>
              <a:rPr lang="en-US" b="1" dirty="0" smtClean="0"/>
              <a:t> The determination argument</a:t>
            </a:r>
          </a:p>
          <a:p>
            <a:pPr marL="571500" indent="-571500">
              <a:buFont typeface="+mj-lt"/>
              <a:buAutoNum type="romanUcPeriod"/>
            </a:pPr>
            <a:r>
              <a:rPr lang="en-US" b="1" dirty="0" smtClean="0">
                <a:solidFill>
                  <a:schemeClr val="tx2">
                    <a:lumMod val="60000"/>
                    <a:lumOff val="40000"/>
                  </a:schemeClr>
                </a:solidFill>
              </a:rPr>
              <a:t>   The determination constraint reconsidered</a:t>
            </a:r>
          </a:p>
          <a:p>
            <a:pPr marL="571500" indent="-571500">
              <a:buFont typeface="+mj-lt"/>
              <a:buAutoNum type="romanUcPeriod"/>
            </a:pPr>
            <a:r>
              <a:rPr lang="en-US" b="1" dirty="0" smtClean="0">
                <a:solidFill>
                  <a:schemeClr val="tx2">
                    <a:lumMod val="60000"/>
                    <a:lumOff val="40000"/>
                  </a:schemeClr>
                </a:solidFill>
              </a:rPr>
              <a:t>  Next steps for priority theori</a:t>
            </a:r>
            <a:r>
              <a:rPr lang="en-US" b="1" dirty="0" smtClean="0">
                <a:solidFill>
                  <a:schemeClr val="accent1"/>
                </a:solidFill>
              </a:rPr>
              <a:t>sts</a:t>
            </a:r>
          </a:p>
          <a:p>
            <a:pPr marL="571500" indent="-571500">
              <a:buFont typeface="+mj-lt"/>
              <a:buAutoNum type="romanUcPeriod"/>
            </a:pPr>
            <a:endParaRPr lang="en-US" b="1"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Consequence of (EXPLANATION)</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r>
              <a:rPr lang="en-US" b="1" dirty="0" smtClean="0"/>
              <a:t>For </a:t>
            </a:r>
            <a:r>
              <a:rPr lang="en-US" b="1" dirty="0" smtClean="0"/>
              <a:t>example</a:t>
            </a:r>
            <a:r>
              <a:rPr lang="en-US" dirty="0" smtClean="0"/>
              <a:t>:</a:t>
            </a:r>
          </a:p>
          <a:p>
            <a:pPr>
              <a:buFont typeface="Wingdings" charset="2"/>
              <a:buChar char="§"/>
            </a:pPr>
            <a:r>
              <a:rPr lang="en-US" b="1" dirty="0" smtClean="0"/>
              <a:t>Priority Monism</a:t>
            </a:r>
            <a:r>
              <a:rPr lang="en-US" dirty="0" smtClean="0"/>
              <a:t> The fundamental facts are distributions of features over the entirety of the concrete cosmos. </a:t>
            </a:r>
          </a:p>
          <a:p>
            <a:pPr>
              <a:buFont typeface="Wingdings" charset="2"/>
              <a:buChar char="§"/>
            </a:pPr>
            <a:r>
              <a:rPr lang="en-US" b="1" dirty="0" smtClean="0"/>
              <a:t>Priority </a:t>
            </a:r>
            <a:r>
              <a:rPr lang="en-US" b="1" dirty="0" err="1" smtClean="0"/>
              <a:t>Microphysicalism</a:t>
            </a:r>
            <a:r>
              <a:rPr lang="en-US" dirty="0" smtClean="0"/>
              <a:t> The fundamental facts are distributions of features over particles and </a:t>
            </a:r>
            <a:r>
              <a:rPr lang="en-US" dirty="0" err="1" smtClean="0"/>
              <a:t>spacetime</a:t>
            </a:r>
            <a:r>
              <a:rPr lang="en-US" dirty="0" smtClean="0"/>
              <a:t> regions. </a:t>
            </a:r>
            <a:endParaRPr lang="en-US" dirty="0"/>
          </a:p>
        </p:txBody>
      </p:sp>
      <p:sp>
        <p:nvSpPr>
          <p:cNvPr id="5" name="TextBox 4"/>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6" name="Rectangle 5"/>
          <p:cNvSpPr/>
          <p:nvPr/>
        </p:nvSpPr>
        <p:spPr>
          <a:xfrm>
            <a:off x="632379" y="1600200"/>
            <a:ext cx="7644847" cy="1569660"/>
          </a:xfrm>
          <a:prstGeom prst="rect">
            <a:avLst/>
          </a:prstGeom>
          <a:ln>
            <a:solidFill>
              <a:schemeClr val="accent2"/>
            </a:solidFill>
          </a:ln>
        </p:spPr>
        <p:txBody>
          <a:bodyPr wrap="square">
            <a:spAutoFit/>
          </a:bodyPr>
          <a:lstStyle/>
          <a:p>
            <a:pPr>
              <a:buNone/>
            </a:pPr>
            <a:r>
              <a:rPr lang="en-US" sz="2400" b="1" dirty="0" smtClean="0"/>
              <a:t>(Priority)</a:t>
            </a:r>
            <a:r>
              <a:rPr lang="en-US" sz="2400" dirty="0" smtClean="0"/>
              <a:t> The fundamental facts do not include any distributions of features over ordinary macroscopic </a:t>
            </a:r>
            <a:r>
              <a:rPr lang="en-US" sz="2400" dirty="0" err="1" smtClean="0"/>
              <a:t>concreta</a:t>
            </a:r>
            <a:r>
              <a:rPr lang="en-US" sz="2400" dirty="0" smtClean="0"/>
              <a:t>, including tables, raindrops, tectonic plates, galaxies, and the like. </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Central Phenomenon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u="dash" dirty="0" smtClean="0">
                <a:solidFill>
                  <a:schemeClr val="tx2"/>
                </a:solidFill>
              </a:rPr>
              <a:t>Grounding explanations</a:t>
            </a:r>
            <a:r>
              <a:rPr lang="en-US" dirty="0" smtClean="0"/>
              <a:t> specify what it is in virtue of which a certain fact obtains.</a:t>
            </a:r>
          </a:p>
          <a:p>
            <a:pPr>
              <a:buNone/>
            </a:pPr>
            <a:r>
              <a:rPr lang="en-US" b="1" dirty="0" smtClean="0"/>
              <a:t>Examples</a:t>
            </a:r>
            <a:r>
              <a:rPr lang="en-US" dirty="0" smtClean="0"/>
              <a:t>:</a:t>
            </a:r>
          </a:p>
          <a:p>
            <a:pPr lvl="1">
              <a:buFont typeface="Wingdings" charset="2"/>
              <a:buChar char="§"/>
            </a:pPr>
            <a:r>
              <a:rPr lang="en-US" b="1" dirty="0" smtClean="0">
                <a:solidFill>
                  <a:schemeClr val="accent2"/>
                </a:solidFill>
              </a:rPr>
              <a:t>Epistemology</a:t>
            </a:r>
            <a:r>
              <a:rPr lang="en-US" dirty="0" smtClean="0"/>
              <a:t>: “I am justified in believing that this is a hand in virtue of the fact that …”</a:t>
            </a:r>
          </a:p>
          <a:p>
            <a:pPr lvl="1">
              <a:buFont typeface="Wingdings" charset="2"/>
              <a:buChar char="§"/>
            </a:pPr>
            <a:r>
              <a:rPr lang="en-US" b="1" dirty="0" smtClean="0">
                <a:solidFill>
                  <a:schemeClr val="accent2"/>
                </a:solidFill>
              </a:rPr>
              <a:t>Metaphysics</a:t>
            </a:r>
            <a:r>
              <a:rPr lang="en-US" dirty="0" smtClean="0"/>
              <a:t>: “This statue cannot survive squashing in virtue of the fact that …”</a:t>
            </a:r>
          </a:p>
          <a:p>
            <a:pPr lvl="1">
              <a:buFont typeface="Wingdings" charset="2"/>
              <a:buChar char="§"/>
            </a:pPr>
            <a:r>
              <a:rPr lang="en-US" b="1" dirty="0" smtClean="0">
                <a:solidFill>
                  <a:schemeClr val="accent2"/>
                </a:solidFill>
              </a:rPr>
              <a:t>Science</a:t>
            </a:r>
            <a:r>
              <a:rPr lang="en-US" dirty="0" smtClean="0"/>
              <a:t>: “Alcohol is miscible in water in virtue of the fact that it contains a hydroxide group.”</a:t>
            </a:r>
          </a:p>
          <a:p>
            <a:pPr>
              <a:buNone/>
            </a:pPr>
            <a:r>
              <a:rPr lang="en-US" b="1" dirty="0" smtClean="0"/>
              <a:t>Terminology</a:t>
            </a:r>
            <a:r>
              <a:rPr lang="en-US" dirty="0" smtClean="0"/>
              <a:t>:</a:t>
            </a:r>
          </a:p>
          <a:p>
            <a:pPr lvl="1">
              <a:buFont typeface="Wingdings" charset="2"/>
              <a:buChar char="§"/>
            </a:pPr>
            <a:r>
              <a:rPr lang="en-US" i="1" dirty="0" err="1" smtClean="0"/>
              <a:t>Explanans</a:t>
            </a:r>
            <a:r>
              <a:rPr lang="en-US" dirty="0" smtClean="0"/>
              <a:t> is </a:t>
            </a:r>
            <a:r>
              <a:rPr lang="en-US" b="1" u="dash" dirty="0" smtClean="0">
                <a:solidFill>
                  <a:schemeClr val="tx2"/>
                </a:solidFill>
              </a:rPr>
              <a:t>prior to</a:t>
            </a:r>
            <a:r>
              <a:rPr lang="en-US" b="1" dirty="0" smtClean="0"/>
              <a:t> </a:t>
            </a:r>
            <a:r>
              <a:rPr lang="en-US" i="1" dirty="0" err="1" smtClean="0"/>
              <a:t>explanandum</a:t>
            </a:r>
            <a:r>
              <a:rPr lang="en-US" dirty="0" smtClean="0"/>
              <a:t>;</a:t>
            </a:r>
          </a:p>
          <a:p>
            <a:pPr lvl="1">
              <a:buFont typeface="Wingdings" charset="2"/>
              <a:buChar char="§"/>
            </a:pPr>
            <a:r>
              <a:rPr lang="en-US" dirty="0" smtClean="0"/>
              <a:t>Unexplained (i.e. priority-minimal) facts are </a:t>
            </a:r>
            <a:r>
              <a:rPr lang="en-US" b="1" u="dash" dirty="0" smtClean="0">
                <a:solidFill>
                  <a:schemeClr val="tx2"/>
                </a:solidFill>
              </a:rPr>
              <a:t>fundamental facts</a:t>
            </a:r>
            <a:r>
              <a:rPr lang="en-US" dirty="0" smtClean="0"/>
              <a:t>;</a:t>
            </a:r>
          </a:p>
          <a:p>
            <a:pPr lvl="1">
              <a:buFont typeface="Wingdings" charset="2"/>
              <a:buChar char="§"/>
            </a:pPr>
            <a:r>
              <a:rPr lang="en-US" dirty="0" smtClean="0"/>
              <a:t>Individuals involved in fundamental facts are </a:t>
            </a:r>
            <a:r>
              <a:rPr lang="en-US" b="1" u="dash" dirty="0" smtClean="0">
                <a:solidFill>
                  <a:schemeClr val="tx2"/>
                </a:solidFill>
              </a:rPr>
              <a:t>fundamental individuals</a:t>
            </a:r>
            <a:r>
              <a:rPr lang="en-US" b="1" dirty="0" smtClean="0"/>
              <a:t>.</a:t>
            </a:r>
            <a:endParaRPr lang="en-US" dirty="0" smtClean="0"/>
          </a:p>
          <a:p>
            <a:pPr lvl="1">
              <a:buFont typeface="Wingdings" charset="2"/>
              <a:buChar char="§"/>
            </a:pPr>
            <a:endParaRPr lang="en-US" dirty="0" smtClean="0"/>
          </a:p>
          <a:p>
            <a:pPr lvl="1">
              <a:buFont typeface="Wingdings" charset="2"/>
              <a:buChar char="§"/>
            </a:pP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Argument I:</a:t>
            </a:r>
            <a:br>
              <a:rPr lang="en-US" dirty="0" smtClean="0"/>
            </a:br>
            <a:r>
              <a:rPr lang="en-US" dirty="0" smtClean="0"/>
              <a:t>The Idea</a:t>
            </a:r>
            <a:endParaRPr lang="en-US" dirty="0"/>
          </a:p>
        </p:txBody>
      </p:sp>
      <p:sp>
        <p:nvSpPr>
          <p:cNvPr id="12" name="Oval 11"/>
          <p:cNvSpPr/>
          <p:nvPr/>
        </p:nvSpPr>
        <p:spPr>
          <a:xfrm>
            <a:off x="3403347" y="4745964"/>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1</a:t>
            </a:r>
            <a:endParaRPr lang="en-US" baseline="-25000" dirty="0">
              <a:solidFill>
                <a:schemeClr val="tx1"/>
              </a:solidFill>
            </a:endParaRPr>
          </a:p>
        </p:txBody>
      </p:sp>
      <p:sp>
        <p:nvSpPr>
          <p:cNvPr id="13" name="Oval 12"/>
          <p:cNvSpPr/>
          <p:nvPr/>
        </p:nvSpPr>
        <p:spPr>
          <a:xfrm>
            <a:off x="3961642" y="5696650"/>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3</a:t>
            </a:r>
            <a:endParaRPr lang="en-US" baseline="-25000" dirty="0">
              <a:solidFill>
                <a:schemeClr val="tx1"/>
              </a:solidFill>
            </a:endParaRPr>
          </a:p>
        </p:txBody>
      </p:sp>
      <p:sp>
        <p:nvSpPr>
          <p:cNvPr id="14" name="Oval 13"/>
          <p:cNvSpPr/>
          <p:nvPr/>
        </p:nvSpPr>
        <p:spPr>
          <a:xfrm>
            <a:off x="2823027" y="5591421"/>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2</a:t>
            </a:r>
            <a:endParaRPr lang="en-US" baseline="-25000" dirty="0">
              <a:solidFill>
                <a:schemeClr val="tx1"/>
              </a:solidFill>
            </a:endParaRPr>
          </a:p>
        </p:txBody>
      </p:sp>
      <p:cxnSp>
        <p:nvCxnSpPr>
          <p:cNvPr id="15" name="Straight Connector 14"/>
          <p:cNvCxnSpPr>
            <a:endCxn id="12" idx="4"/>
          </p:cNvCxnSpPr>
          <p:nvPr/>
        </p:nvCxnSpPr>
        <p:spPr>
          <a:xfrm rot="5400000" flipH="1" flipV="1">
            <a:off x="3493935" y="5508090"/>
            <a:ext cx="370114" cy="70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0800000">
            <a:off x="3682498" y="5696651"/>
            <a:ext cx="279145" cy="185056"/>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14" idx="6"/>
          </p:cNvCxnSpPr>
          <p:nvPr/>
        </p:nvCxnSpPr>
        <p:spPr>
          <a:xfrm flipV="1">
            <a:off x="3381322" y="5696649"/>
            <a:ext cx="294167" cy="185058"/>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3457774" y="5373485"/>
            <a:ext cx="435429" cy="646331"/>
          </a:xfrm>
          <a:prstGeom prst="rect">
            <a:avLst/>
          </a:prstGeom>
          <a:noFill/>
        </p:spPr>
        <p:txBody>
          <a:bodyPr wrap="square" rtlCol="0">
            <a:spAutoFit/>
          </a:bodyPr>
          <a:lstStyle/>
          <a:p>
            <a:r>
              <a:rPr lang="en-US" sz="3600" dirty="0" err="1" smtClean="0">
                <a:latin typeface="Wingdings"/>
                <a:ea typeface="Wingdings"/>
                <a:cs typeface="Wingdings"/>
              </a:rPr>
              <a:t></a:t>
            </a:r>
            <a:endParaRPr lang="en-US" sz="3600" dirty="0"/>
          </a:p>
        </p:txBody>
      </p:sp>
      <p:sp>
        <p:nvSpPr>
          <p:cNvPr id="19" name="Oval 18"/>
          <p:cNvSpPr/>
          <p:nvPr/>
        </p:nvSpPr>
        <p:spPr>
          <a:xfrm>
            <a:off x="7249380" y="4793135"/>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1</a:t>
            </a:r>
            <a:endParaRPr lang="en-US" baseline="-25000" dirty="0">
              <a:solidFill>
                <a:schemeClr val="tx1"/>
              </a:solidFill>
            </a:endParaRPr>
          </a:p>
        </p:txBody>
      </p:sp>
      <p:sp>
        <p:nvSpPr>
          <p:cNvPr id="20" name="Oval 19"/>
          <p:cNvSpPr/>
          <p:nvPr/>
        </p:nvSpPr>
        <p:spPr>
          <a:xfrm>
            <a:off x="7807675" y="5743821"/>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3</a:t>
            </a:r>
            <a:endParaRPr lang="en-US" baseline="-25000" dirty="0">
              <a:solidFill>
                <a:schemeClr val="tx1"/>
              </a:solidFill>
            </a:endParaRPr>
          </a:p>
        </p:txBody>
      </p:sp>
      <p:sp>
        <p:nvSpPr>
          <p:cNvPr id="21" name="Oval 20"/>
          <p:cNvSpPr/>
          <p:nvPr/>
        </p:nvSpPr>
        <p:spPr>
          <a:xfrm>
            <a:off x="6669060" y="5638592"/>
            <a:ext cx="558295" cy="58057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t>
            </a:r>
            <a:r>
              <a:rPr lang="en-US" baseline="-25000" dirty="0" smtClean="0">
                <a:solidFill>
                  <a:schemeClr val="tx1"/>
                </a:solidFill>
              </a:rPr>
              <a:t>2</a:t>
            </a:r>
            <a:endParaRPr lang="en-US" baseline="-25000" dirty="0">
              <a:solidFill>
                <a:schemeClr val="tx1"/>
              </a:solidFill>
            </a:endParaRPr>
          </a:p>
        </p:txBody>
      </p:sp>
      <p:cxnSp>
        <p:nvCxnSpPr>
          <p:cNvPr id="22" name="Straight Connector 21"/>
          <p:cNvCxnSpPr>
            <a:endCxn id="19" idx="4"/>
          </p:cNvCxnSpPr>
          <p:nvPr/>
        </p:nvCxnSpPr>
        <p:spPr>
          <a:xfrm rot="5400000" flipH="1" flipV="1">
            <a:off x="7339968" y="5555261"/>
            <a:ext cx="370114" cy="70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10800000">
            <a:off x="7528531" y="5743822"/>
            <a:ext cx="279145" cy="185056"/>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21" idx="6"/>
          </p:cNvCxnSpPr>
          <p:nvPr/>
        </p:nvCxnSpPr>
        <p:spPr>
          <a:xfrm flipV="1">
            <a:off x="7227355" y="5743820"/>
            <a:ext cx="294167" cy="185058"/>
          </a:xfrm>
          <a:prstGeom prst="line">
            <a:avLst/>
          </a:prstGeom>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7303807" y="5420656"/>
            <a:ext cx="435429" cy="646331"/>
          </a:xfrm>
          <a:prstGeom prst="rect">
            <a:avLst/>
          </a:prstGeom>
          <a:noFill/>
        </p:spPr>
        <p:txBody>
          <a:bodyPr wrap="square" rtlCol="0">
            <a:spAutoFit/>
          </a:bodyPr>
          <a:lstStyle/>
          <a:p>
            <a:r>
              <a:rPr lang="en-US" sz="3600" dirty="0" err="1" smtClean="0">
                <a:latin typeface="Wingdings"/>
                <a:ea typeface="Wingdings"/>
                <a:cs typeface="Wingdings"/>
              </a:rPr>
              <a:t></a:t>
            </a:r>
            <a:endParaRPr lang="en-US" sz="3600" dirty="0"/>
          </a:p>
        </p:txBody>
      </p:sp>
      <p:sp>
        <p:nvSpPr>
          <p:cNvPr id="26" name="Down Arrow 25"/>
          <p:cNvSpPr/>
          <p:nvPr/>
        </p:nvSpPr>
        <p:spPr>
          <a:xfrm>
            <a:off x="4519937" y="3209211"/>
            <a:ext cx="1251857" cy="2719668"/>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Explanation</a:t>
            </a:r>
            <a:endParaRPr lang="en-US" dirty="0"/>
          </a:p>
        </p:txBody>
      </p:sp>
      <p:sp>
        <p:nvSpPr>
          <p:cNvPr id="27" name="Rectangle 26"/>
          <p:cNvSpPr/>
          <p:nvPr/>
        </p:nvSpPr>
        <p:spPr>
          <a:xfrm>
            <a:off x="6052205" y="2369252"/>
            <a:ext cx="2554514" cy="4154713"/>
          </a:xfrm>
          <a:prstGeom prst="rect">
            <a:avLst/>
          </a:prstGeom>
          <a:noFill/>
          <a:ln cap="flat">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Picture 28"/>
          <p:cNvPicPr>
            <a:picLocks noChangeAspect="1"/>
          </p:cNvPicPr>
          <p:nvPr/>
        </p:nvPicPr>
        <p:blipFill>
          <a:blip r:embed="rId2"/>
          <a:stretch>
            <a:fillRect/>
          </a:stretch>
        </p:blipFill>
        <p:spPr>
          <a:xfrm>
            <a:off x="3034037" y="2923574"/>
            <a:ext cx="1485900" cy="1460500"/>
          </a:xfrm>
          <a:prstGeom prst="rect">
            <a:avLst/>
          </a:prstGeom>
        </p:spPr>
      </p:pic>
      <p:sp>
        <p:nvSpPr>
          <p:cNvPr id="30" name="TextBox 29"/>
          <p:cNvSpPr txBox="1"/>
          <p:nvPr/>
        </p:nvSpPr>
        <p:spPr>
          <a:xfrm>
            <a:off x="3675489" y="3364273"/>
            <a:ext cx="464919" cy="584776"/>
          </a:xfrm>
          <a:prstGeom prst="rect">
            <a:avLst/>
          </a:prstGeom>
          <a:noFill/>
        </p:spPr>
        <p:txBody>
          <a:bodyPr wrap="none" rtlCol="0">
            <a:spAutoFit/>
          </a:bodyPr>
          <a:lstStyle/>
          <a:p>
            <a:r>
              <a:rPr lang="en-US" sz="3200" b="1" i="1" dirty="0" err="1" smtClean="0"/>
              <a:t>r</a:t>
            </a:r>
            <a:endParaRPr lang="en-US" sz="3200" b="1" i="1" dirty="0"/>
          </a:p>
        </p:txBody>
      </p:sp>
      <p:sp>
        <p:nvSpPr>
          <p:cNvPr id="32" name="Left Brace 31"/>
          <p:cNvSpPr/>
          <p:nvPr/>
        </p:nvSpPr>
        <p:spPr>
          <a:xfrm>
            <a:off x="1971445" y="4793135"/>
            <a:ext cx="549730" cy="1484087"/>
          </a:xfrm>
          <a:prstGeom prst="leftBrace">
            <a:avLst/>
          </a:prstGeom>
          <a:ln w="508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3" name="TextBox 32"/>
          <p:cNvSpPr txBox="1"/>
          <p:nvPr/>
        </p:nvSpPr>
        <p:spPr>
          <a:xfrm>
            <a:off x="703630" y="5220602"/>
            <a:ext cx="1267815" cy="523220"/>
          </a:xfrm>
          <a:prstGeom prst="rect">
            <a:avLst/>
          </a:prstGeom>
          <a:noFill/>
        </p:spPr>
        <p:txBody>
          <a:bodyPr wrap="square" rtlCol="0">
            <a:spAutoFit/>
          </a:bodyPr>
          <a:lstStyle/>
          <a:p>
            <a:r>
              <a:rPr lang="en-US" sz="2800" dirty="0" err="1" smtClean="0"/>
              <a:t>r</a:t>
            </a:r>
            <a:r>
              <a:rPr lang="en-US" sz="2800" dirty="0" smtClean="0"/>
              <a:t>-free</a:t>
            </a:r>
            <a:endParaRPr lang="en-US" sz="2800" dirty="0"/>
          </a:p>
        </p:txBody>
      </p:sp>
      <p:sp>
        <p:nvSpPr>
          <p:cNvPr id="34" name="TextBox 33"/>
          <p:cNvSpPr txBox="1"/>
          <p:nvPr/>
        </p:nvSpPr>
        <p:spPr>
          <a:xfrm>
            <a:off x="217673" y="1500587"/>
            <a:ext cx="5834531" cy="584776"/>
          </a:xfrm>
          <a:prstGeom prst="rect">
            <a:avLst/>
          </a:prstGeom>
          <a:noFill/>
        </p:spPr>
        <p:txBody>
          <a:bodyPr wrap="square" rtlCol="0">
            <a:spAutoFit/>
          </a:bodyPr>
          <a:lstStyle/>
          <a:p>
            <a:r>
              <a:rPr lang="en-US" sz="3200" i="1" dirty="0" smtClean="0"/>
              <a:t>r</a:t>
            </a:r>
            <a:r>
              <a:rPr lang="en-US" sz="3200" dirty="0" smtClean="0"/>
              <a:t> is a transparent raindrop</a:t>
            </a:r>
            <a:r>
              <a:rPr lang="en-US" sz="3200" dirty="0" smtClean="0"/>
              <a:t>;</a:t>
            </a:r>
            <a:endParaRPr lang="en-US" sz="3200" dirty="0"/>
          </a:p>
        </p:txBody>
      </p:sp>
      <p:pic>
        <p:nvPicPr>
          <p:cNvPr id="36" name="Picture 35"/>
          <p:cNvPicPr>
            <a:picLocks noChangeAspect="1"/>
          </p:cNvPicPr>
          <p:nvPr/>
        </p:nvPicPr>
        <p:blipFill>
          <a:blip r:embed="rId3"/>
          <a:stretch>
            <a:fillRect/>
          </a:stretch>
        </p:blipFill>
        <p:spPr>
          <a:xfrm>
            <a:off x="6246573" y="2759719"/>
            <a:ext cx="2119397" cy="1624355"/>
          </a:xfrm>
          <a:prstGeom prst="rect">
            <a:avLst/>
          </a:prstGeom>
        </p:spPr>
      </p:pic>
      <p:sp>
        <p:nvSpPr>
          <p:cNvPr id="37" name="TextBox 36"/>
          <p:cNvSpPr txBox="1"/>
          <p:nvPr/>
        </p:nvSpPr>
        <p:spPr>
          <a:xfrm>
            <a:off x="7158915" y="3142919"/>
            <a:ext cx="580321" cy="584776"/>
          </a:xfrm>
          <a:prstGeom prst="rect">
            <a:avLst/>
          </a:prstGeom>
          <a:noFill/>
        </p:spPr>
        <p:txBody>
          <a:bodyPr wrap="square" rtlCol="0">
            <a:spAutoFit/>
          </a:bodyPr>
          <a:lstStyle/>
          <a:p>
            <a:r>
              <a:rPr lang="en-US" sz="3200" b="1" i="1" dirty="0" err="1" smtClean="0"/>
              <a:t>t</a:t>
            </a:r>
            <a:endParaRPr lang="en-US" sz="3200" b="1" i="1" dirty="0"/>
          </a:p>
        </p:txBody>
      </p:sp>
      <p:sp>
        <p:nvSpPr>
          <p:cNvPr id="38" name="TextBox 37"/>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28" name="TextBox 27"/>
          <p:cNvSpPr txBox="1"/>
          <p:nvPr/>
        </p:nvSpPr>
        <p:spPr>
          <a:xfrm>
            <a:off x="217673" y="2076864"/>
            <a:ext cx="5834531" cy="584776"/>
          </a:xfrm>
          <a:prstGeom prst="rect">
            <a:avLst/>
          </a:prstGeom>
          <a:noFill/>
        </p:spPr>
        <p:txBody>
          <a:bodyPr wrap="square" rtlCol="0">
            <a:spAutoFit/>
          </a:bodyPr>
          <a:lstStyle/>
          <a:p>
            <a:r>
              <a:rPr lang="en-US" sz="3200" i="1" dirty="0" err="1" smtClean="0"/>
              <a:t>t</a:t>
            </a:r>
            <a:r>
              <a:rPr lang="en-US" sz="3200" dirty="0" smtClean="0"/>
              <a:t> </a:t>
            </a:r>
            <a:r>
              <a:rPr lang="en-US" sz="3200" dirty="0" smtClean="0"/>
              <a:t>is an opaque tectonic plate.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8" grpId="0"/>
      <p:bldP spid="19" grpId="0" animBg="1"/>
      <p:bldP spid="20" grpId="0" animBg="1"/>
      <p:bldP spid="21" grpId="0" animBg="1"/>
      <p:bldP spid="25" grpId="0"/>
      <p:bldP spid="26" grpId="0" animBg="1"/>
      <p:bldP spid="27" grpId="0" animBg="1"/>
      <p:bldP spid="30" grpId="0"/>
      <p:bldP spid="32" grpId="0" animBg="1"/>
      <p:bldP spid="33" grpId="0"/>
      <p:bldP spid="34" grpId="0"/>
      <p:bldP spid="37" grpId="0"/>
      <p:bldP spid="28" grpId="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Argument II:</a:t>
            </a:r>
            <a:br>
              <a:rPr lang="en-US" dirty="0" smtClean="0"/>
            </a:br>
            <a:r>
              <a:rPr lang="en-US" dirty="0" smtClean="0"/>
              <a:t>The Setup</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charset="2"/>
              <a:buChar char="§"/>
            </a:pPr>
            <a:r>
              <a:rPr lang="en-US" dirty="0" smtClean="0"/>
              <a:t>Let our raindrop </a:t>
            </a:r>
            <a:r>
              <a:rPr lang="en-US" i="1" dirty="0" err="1" smtClean="0"/>
              <a:t>r</a:t>
            </a:r>
            <a:r>
              <a:rPr lang="en-US" dirty="0" smtClean="0"/>
              <a:t> have some feature </a:t>
            </a:r>
            <a:r>
              <a:rPr lang="en-US" i="1" dirty="0" smtClean="0"/>
              <a:t>F</a:t>
            </a:r>
            <a:r>
              <a:rPr lang="en-US" dirty="0" smtClean="0"/>
              <a:t> (e.g. transparency).</a:t>
            </a:r>
          </a:p>
          <a:p>
            <a:pPr>
              <a:buFont typeface="Wingdings" charset="2"/>
              <a:buChar char="§"/>
            </a:pPr>
            <a:r>
              <a:rPr lang="en-US" dirty="0" smtClean="0"/>
              <a:t>(Priority) implies: there is a good explanation perspicuously articulated by a claim of the form:</a:t>
            </a:r>
          </a:p>
          <a:p>
            <a:pPr>
              <a:buNone/>
            </a:pPr>
            <a:endParaRPr lang="en-US" dirty="0" smtClean="0"/>
          </a:p>
          <a:p>
            <a:pPr>
              <a:buNone/>
            </a:pPr>
            <a:r>
              <a:rPr lang="en-US" b="1" dirty="0" smtClean="0"/>
              <a:t>Priority monist</a:t>
            </a:r>
            <a:r>
              <a:rPr lang="en-US" dirty="0" smtClean="0"/>
              <a:t>: “</a:t>
            </a:r>
            <a:r>
              <a:rPr lang="en-US" i="1" dirty="0" smtClean="0"/>
              <a:t>R</a:t>
            </a:r>
            <a:r>
              <a:rPr lang="en-US" dirty="0" smtClean="0"/>
              <a:t>(</a:t>
            </a:r>
            <a:r>
              <a:rPr lang="en-US" i="1" dirty="0" smtClean="0"/>
              <a:t>t</a:t>
            </a:r>
            <a:r>
              <a:rPr lang="en-US" i="1" baseline="-25000" dirty="0" smtClean="0"/>
              <a:t>1</a:t>
            </a:r>
            <a:r>
              <a:rPr lang="en-US" dirty="0" smtClean="0"/>
              <a:t> , . . . , </a:t>
            </a:r>
            <a:r>
              <a:rPr lang="en-US" i="1" dirty="0" err="1" smtClean="0"/>
              <a:t>t</a:t>
            </a:r>
            <a:r>
              <a:rPr lang="en-US" i="1" baseline="-25000" dirty="0" err="1" smtClean="0"/>
              <a:t>n</a:t>
            </a:r>
            <a:r>
              <a:rPr lang="en-US" dirty="0" smtClean="0"/>
              <a:t>)</a:t>
            </a:r>
            <a:r>
              <a:rPr lang="en-US" i="1" dirty="0" smtClean="0"/>
              <a:t> </a:t>
            </a:r>
            <a:r>
              <a:rPr lang="en-US" dirty="0" smtClean="0"/>
              <a:t>reports a fact that does not involve the raindrop </a:t>
            </a:r>
            <a:r>
              <a:rPr lang="en-US" i="1" dirty="0" err="1" smtClean="0"/>
              <a:t>r</a:t>
            </a:r>
            <a:r>
              <a:rPr lang="en-US" i="1" dirty="0" smtClean="0"/>
              <a:t>.  </a:t>
            </a:r>
            <a:r>
              <a:rPr lang="en-US" dirty="0" smtClean="0"/>
              <a:t>To wit, the distribution of certain properties and relations over particles and </a:t>
            </a:r>
            <a:r>
              <a:rPr lang="en-US" dirty="0" err="1" smtClean="0"/>
              <a:t>spacetime</a:t>
            </a:r>
            <a:r>
              <a:rPr lang="en-US" dirty="0" smtClean="0"/>
              <a:t> regions </a:t>
            </a:r>
            <a:r>
              <a:rPr lang="en-US" i="1" dirty="0" smtClean="0"/>
              <a:t>t</a:t>
            </a:r>
            <a:r>
              <a:rPr lang="en-US" i="1" baseline="-25000" dirty="0" smtClean="0"/>
              <a:t>1</a:t>
            </a:r>
            <a:r>
              <a:rPr lang="en-US" dirty="0" smtClean="0"/>
              <a:t> , . . . , </a:t>
            </a:r>
            <a:r>
              <a:rPr lang="en-US" i="1" dirty="0" smtClean="0"/>
              <a:t>t</a:t>
            </a:r>
            <a:r>
              <a:rPr lang="en-US" i="1" baseline="-25000" dirty="0" smtClean="0"/>
              <a:t>n</a:t>
            </a:r>
            <a:r>
              <a:rPr lang="en-US" dirty="0" smtClean="0"/>
              <a:t>.”</a:t>
            </a:r>
            <a:endParaRPr lang="en-US" b="1"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5" name="Rectangle 4"/>
          <p:cNvSpPr/>
          <p:nvPr/>
        </p:nvSpPr>
        <p:spPr>
          <a:xfrm>
            <a:off x="1660794" y="3606016"/>
            <a:ext cx="5352143" cy="449943"/>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buNone/>
            </a:pPr>
            <a:r>
              <a:rPr lang="en-US" sz="2200" b="1" dirty="0" smtClean="0">
                <a:solidFill>
                  <a:schemeClr val="tx1"/>
                </a:solidFill>
              </a:rPr>
              <a:t>(RAINDROP)</a:t>
            </a:r>
            <a:r>
              <a:rPr lang="en-US" sz="2200" dirty="0" smtClean="0">
                <a:solidFill>
                  <a:schemeClr val="tx1"/>
                </a:solidFill>
              </a:rPr>
              <a:t> </a:t>
            </a:r>
            <a:r>
              <a:rPr lang="en-US" sz="2200" i="1" dirty="0" err="1" smtClean="0">
                <a:solidFill>
                  <a:schemeClr val="tx1"/>
                </a:solidFill>
              </a:rPr>
              <a:t>r</a:t>
            </a:r>
            <a:r>
              <a:rPr lang="en-US" sz="2200" dirty="0" smtClean="0">
                <a:solidFill>
                  <a:schemeClr val="tx1"/>
                </a:solidFill>
              </a:rPr>
              <a:t> is </a:t>
            </a:r>
            <a:r>
              <a:rPr lang="en-US" sz="2200" i="1" dirty="0" smtClean="0">
                <a:solidFill>
                  <a:schemeClr val="tx1"/>
                </a:solidFill>
              </a:rPr>
              <a:t>F</a:t>
            </a:r>
            <a:r>
              <a:rPr lang="en-US" sz="2200" dirty="0" smtClean="0">
                <a:solidFill>
                  <a:schemeClr val="tx1"/>
                </a:solidFill>
              </a:rPr>
              <a:t> because </a:t>
            </a:r>
            <a:r>
              <a:rPr lang="en-US" sz="2200" i="1" dirty="0" smtClean="0">
                <a:solidFill>
                  <a:schemeClr val="tx1"/>
                </a:solidFill>
              </a:rPr>
              <a:t>R</a:t>
            </a:r>
            <a:r>
              <a:rPr lang="en-US" sz="2200" dirty="0" smtClean="0">
                <a:solidFill>
                  <a:schemeClr val="tx1"/>
                </a:solidFill>
              </a:rPr>
              <a:t>(</a:t>
            </a:r>
            <a:r>
              <a:rPr lang="en-US" sz="2200" i="1" dirty="0" smtClean="0">
                <a:solidFill>
                  <a:schemeClr val="tx1"/>
                </a:solidFill>
              </a:rPr>
              <a:t>t</a:t>
            </a:r>
            <a:r>
              <a:rPr lang="en-US" sz="2200" i="1" baseline="-25000" dirty="0" smtClean="0">
                <a:solidFill>
                  <a:schemeClr val="tx1"/>
                </a:solidFill>
              </a:rPr>
              <a:t>1</a:t>
            </a:r>
            <a:r>
              <a:rPr lang="en-US" sz="2200" dirty="0" smtClean="0">
                <a:solidFill>
                  <a:schemeClr val="tx1"/>
                </a:solidFill>
              </a:rPr>
              <a:t> , . . . , </a:t>
            </a:r>
            <a:r>
              <a:rPr lang="en-US" sz="2200" i="1" dirty="0" err="1" smtClean="0">
                <a:solidFill>
                  <a:schemeClr val="tx1"/>
                </a:solidFill>
              </a:rPr>
              <a:t>t</a:t>
            </a:r>
            <a:r>
              <a:rPr lang="en-US" sz="2200" i="1" baseline="-25000" dirty="0" err="1" smtClean="0">
                <a:solidFill>
                  <a:schemeClr val="tx1"/>
                </a:solidFill>
              </a:rPr>
              <a:t>n</a:t>
            </a:r>
            <a:r>
              <a:rPr lang="en-US" sz="2200" dirty="0" smtClean="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P spid="5" grpId="0" animBg="1"/>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Argument III:</a:t>
            </a:r>
            <a:br>
              <a:rPr lang="en-US" dirty="0" smtClean="0"/>
            </a:br>
            <a:r>
              <a:rPr lang="en-US" dirty="0" smtClean="0"/>
              <a:t>The </a:t>
            </a:r>
            <a:r>
              <a:rPr lang="en-US" dirty="0" err="1" smtClean="0"/>
              <a:t>Wrapup</a:t>
            </a:r>
            <a:endParaRPr lang="en-US" dirty="0"/>
          </a:p>
        </p:txBody>
      </p:sp>
      <p:sp>
        <p:nvSpPr>
          <p:cNvPr id="3" name="Content Placeholder 2"/>
          <p:cNvSpPr>
            <a:spLocks noGrp="1"/>
          </p:cNvSpPr>
          <p:nvPr>
            <p:ph idx="1"/>
          </p:nvPr>
        </p:nvSpPr>
        <p:spPr>
          <a:xfrm>
            <a:off x="457200" y="1962705"/>
            <a:ext cx="8229600" cy="4525963"/>
          </a:xfrm>
        </p:spPr>
        <p:txBody>
          <a:bodyPr>
            <a:normAutofit fontScale="62500" lnSpcReduction="20000"/>
          </a:bodyPr>
          <a:lstStyle/>
          <a:p>
            <a:pPr>
              <a:buFont typeface="Wingdings" charset="2"/>
              <a:buChar char="§"/>
            </a:pPr>
            <a:endParaRPr lang="en-US" dirty="0" smtClean="0"/>
          </a:p>
          <a:p>
            <a:pPr>
              <a:buFont typeface="Wingdings" charset="2"/>
              <a:buChar char="§"/>
            </a:pPr>
            <a:r>
              <a:rPr lang="en-US" dirty="0" smtClean="0"/>
              <a:t>(RAINDROP) is of the form,</a:t>
            </a:r>
          </a:p>
          <a:p>
            <a:pPr>
              <a:buFont typeface="Wingdings" charset="2"/>
              <a:buChar char="§"/>
            </a:pPr>
            <a:endParaRPr lang="en-US" dirty="0" smtClean="0"/>
          </a:p>
          <a:p>
            <a:pPr>
              <a:buFont typeface="Wingdings" charset="2"/>
              <a:buChar char="§"/>
            </a:pPr>
            <a:endParaRPr lang="en-US" dirty="0" smtClean="0"/>
          </a:p>
          <a:p>
            <a:pPr>
              <a:buFont typeface="Wingdings" charset="2"/>
              <a:buChar char="§"/>
            </a:pPr>
            <a:r>
              <a:rPr lang="en-US" dirty="0" smtClean="0"/>
              <a:t>So, the determination constraint applies: (RAINDROP) is good only if</a:t>
            </a:r>
          </a:p>
          <a:p>
            <a:pPr marL="347472" indent="-347472">
              <a:buFont typeface="Wingdings" charset="2"/>
              <a:buChar char="§"/>
            </a:pPr>
            <a:endParaRPr lang="en-US" dirty="0" smtClean="0"/>
          </a:p>
          <a:p>
            <a:pPr marL="347472" indent="-347472">
              <a:buFont typeface="Wingdings" charset="2"/>
              <a:buChar char="§"/>
            </a:pPr>
            <a:r>
              <a:rPr lang="en-US" dirty="0" smtClean="0"/>
              <a:t> (UG) implies</a:t>
            </a:r>
          </a:p>
          <a:p>
            <a:pPr marL="347472" indent="-347472">
              <a:buNone/>
            </a:pPr>
            <a:endParaRPr lang="en-US" dirty="0" smtClean="0"/>
          </a:p>
          <a:p>
            <a:pPr marL="347472" indent="-347472">
              <a:buFont typeface="Wingdings" charset="2"/>
              <a:buChar char="§"/>
            </a:pPr>
            <a:endParaRPr lang="en-US" dirty="0" smtClean="0"/>
          </a:p>
          <a:p>
            <a:pPr marL="347472" indent="-347472">
              <a:buFont typeface="Wingdings" charset="2"/>
              <a:buChar char="§"/>
            </a:pPr>
            <a:r>
              <a:rPr lang="en-US" dirty="0" smtClean="0"/>
              <a:t>(RAINDROP) is good only if  </a:t>
            </a:r>
            <a:r>
              <a:rPr lang="en-US" i="1" dirty="0" smtClean="0"/>
              <a:t>R</a:t>
            </a:r>
            <a:r>
              <a:rPr lang="en-US" dirty="0" smtClean="0"/>
              <a:t>(</a:t>
            </a:r>
            <a:r>
              <a:rPr lang="en-US" i="1" dirty="0" smtClean="0"/>
              <a:t>t</a:t>
            </a:r>
            <a:r>
              <a:rPr lang="en-US" i="1" baseline="-25000" dirty="0" smtClean="0"/>
              <a:t>1</a:t>
            </a:r>
            <a:r>
              <a:rPr lang="en-US" dirty="0" smtClean="0"/>
              <a:t> , . . . , </a:t>
            </a:r>
            <a:r>
              <a:rPr lang="en-US" i="1" dirty="0" err="1" smtClean="0"/>
              <a:t>t</a:t>
            </a:r>
            <a:r>
              <a:rPr lang="en-US" i="1" baseline="-25000" dirty="0" err="1" smtClean="0"/>
              <a:t>n</a:t>
            </a:r>
            <a:r>
              <a:rPr lang="en-US" dirty="0" smtClean="0"/>
              <a:t>).</a:t>
            </a:r>
          </a:p>
          <a:p>
            <a:pPr marL="347472" indent="-347472">
              <a:buFont typeface="Wingdings" charset="2"/>
              <a:buChar char="§"/>
            </a:pPr>
            <a:r>
              <a:rPr lang="en-US" dirty="0" smtClean="0"/>
              <a:t>So, (RAINDROP) is good only if everything is </a:t>
            </a:r>
            <a:r>
              <a:rPr lang="en-US" i="1" dirty="0" smtClean="0"/>
              <a:t>F</a:t>
            </a:r>
            <a:r>
              <a:rPr lang="en-US" dirty="0" smtClean="0"/>
              <a:t>.</a:t>
            </a:r>
          </a:p>
          <a:p>
            <a:pPr marL="347472" indent="-347472">
              <a:buFont typeface="Wingdings" charset="2"/>
              <a:buChar char="§"/>
            </a:pPr>
            <a:r>
              <a:rPr lang="en-US" i="1" dirty="0" smtClean="0"/>
              <a:t>t </a:t>
            </a:r>
            <a:r>
              <a:rPr lang="en-US" dirty="0" smtClean="0"/>
              <a:t>is not </a:t>
            </a:r>
            <a:r>
              <a:rPr lang="en-US" i="1" dirty="0" smtClean="0"/>
              <a:t>F.</a:t>
            </a:r>
          </a:p>
          <a:p>
            <a:pPr marL="347472" indent="-347472">
              <a:buFont typeface="Wingdings" charset="2"/>
              <a:buChar char="§"/>
            </a:pPr>
            <a:r>
              <a:rPr lang="en-US" dirty="0" smtClean="0"/>
              <a:t>So, (RAINDROP) is not good.</a:t>
            </a:r>
          </a:p>
          <a:p>
            <a:pPr>
              <a:buNone/>
            </a:pPr>
            <a:endParaRPr lang="en-US" dirty="0" smtClean="0"/>
          </a:p>
          <a:p>
            <a:pPr>
              <a:buNone/>
            </a:pPr>
            <a:endParaRPr lang="en-US" dirty="0" smtClean="0"/>
          </a:p>
          <a:p>
            <a:pPr>
              <a:buNone/>
            </a:pPr>
            <a:endParaRPr lang="en-US" dirty="0"/>
          </a:p>
        </p:txBody>
      </p:sp>
      <p:sp>
        <p:nvSpPr>
          <p:cNvPr id="6" name="TextBox 5"/>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7" name="Rectangle 6"/>
          <p:cNvSpPr/>
          <p:nvPr/>
        </p:nvSpPr>
        <p:spPr>
          <a:xfrm>
            <a:off x="1456418" y="1737733"/>
            <a:ext cx="5352143" cy="449943"/>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buNone/>
            </a:pPr>
            <a:r>
              <a:rPr lang="en-US" sz="2200" b="1" dirty="0" smtClean="0">
                <a:solidFill>
                  <a:schemeClr val="tx1"/>
                </a:solidFill>
              </a:rPr>
              <a:t>(RAINDROP)</a:t>
            </a:r>
            <a:r>
              <a:rPr lang="en-US" sz="2200" dirty="0" smtClean="0">
                <a:solidFill>
                  <a:schemeClr val="tx1"/>
                </a:solidFill>
              </a:rPr>
              <a:t> </a:t>
            </a:r>
            <a:r>
              <a:rPr lang="en-US" sz="2200" i="1" dirty="0" err="1" smtClean="0">
                <a:solidFill>
                  <a:schemeClr val="tx1"/>
                </a:solidFill>
              </a:rPr>
              <a:t>r</a:t>
            </a:r>
            <a:r>
              <a:rPr lang="en-US" sz="2200" dirty="0" smtClean="0">
                <a:solidFill>
                  <a:schemeClr val="tx1"/>
                </a:solidFill>
              </a:rPr>
              <a:t> is </a:t>
            </a:r>
            <a:r>
              <a:rPr lang="en-US" sz="2200" i="1" dirty="0" smtClean="0">
                <a:solidFill>
                  <a:schemeClr val="tx1"/>
                </a:solidFill>
              </a:rPr>
              <a:t>F</a:t>
            </a:r>
            <a:r>
              <a:rPr lang="en-US" sz="2200" dirty="0" smtClean="0">
                <a:solidFill>
                  <a:schemeClr val="tx1"/>
                </a:solidFill>
              </a:rPr>
              <a:t> because </a:t>
            </a:r>
            <a:r>
              <a:rPr lang="en-US" sz="2200" i="1" dirty="0" smtClean="0">
                <a:solidFill>
                  <a:schemeClr val="tx1"/>
                </a:solidFill>
              </a:rPr>
              <a:t>R</a:t>
            </a:r>
            <a:r>
              <a:rPr lang="en-US" sz="2200" dirty="0" smtClean="0">
                <a:solidFill>
                  <a:schemeClr val="tx1"/>
                </a:solidFill>
              </a:rPr>
              <a:t>(</a:t>
            </a:r>
            <a:r>
              <a:rPr lang="en-US" sz="2200" i="1" dirty="0" smtClean="0">
                <a:solidFill>
                  <a:schemeClr val="tx1"/>
                </a:solidFill>
              </a:rPr>
              <a:t>t</a:t>
            </a:r>
            <a:r>
              <a:rPr lang="en-US" sz="2200" i="1" baseline="-25000" dirty="0" smtClean="0">
                <a:solidFill>
                  <a:schemeClr val="tx1"/>
                </a:solidFill>
              </a:rPr>
              <a:t>1</a:t>
            </a:r>
            <a:r>
              <a:rPr lang="en-US" sz="2200" dirty="0" smtClean="0">
                <a:solidFill>
                  <a:schemeClr val="tx1"/>
                </a:solidFill>
              </a:rPr>
              <a:t> , . . . , </a:t>
            </a:r>
            <a:r>
              <a:rPr lang="en-US" sz="2200" i="1" dirty="0" err="1" smtClean="0">
                <a:solidFill>
                  <a:schemeClr val="tx1"/>
                </a:solidFill>
              </a:rPr>
              <a:t>t</a:t>
            </a:r>
            <a:r>
              <a:rPr lang="en-US" sz="2200" i="1" baseline="-25000" dirty="0" err="1" smtClean="0">
                <a:solidFill>
                  <a:schemeClr val="tx1"/>
                </a:solidFill>
              </a:rPr>
              <a:t>n</a:t>
            </a:r>
            <a:r>
              <a:rPr lang="en-US" sz="2200" dirty="0" smtClean="0">
                <a:solidFill>
                  <a:schemeClr val="tx1"/>
                </a:solidFill>
              </a:rPr>
              <a:t>)</a:t>
            </a:r>
          </a:p>
        </p:txBody>
      </p:sp>
      <p:sp>
        <p:nvSpPr>
          <p:cNvPr id="8" name="Rectangle 7"/>
          <p:cNvSpPr/>
          <p:nvPr/>
        </p:nvSpPr>
        <p:spPr>
          <a:xfrm>
            <a:off x="1456418" y="2620794"/>
            <a:ext cx="4850041" cy="449943"/>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buNone/>
            </a:pPr>
            <a:r>
              <a:rPr lang="en-US" sz="2200" b="1" dirty="0" smtClean="0">
                <a:solidFill>
                  <a:schemeClr val="tx1"/>
                </a:solidFill>
              </a:rPr>
              <a:t>(Prop)</a:t>
            </a:r>
            <a:r>
              <a:rPr lang="en-US" sz="2200" dirty="0" smtClean="0">
                <a:solidFill>
                  <a:schemeClr val="tx1"/>
                </a:solidFill>
              </a:rPr>
              <a:t> </a:t>
            </a:r>
            <a:r>
              <a:rPr lang="en-US" sz="2200" i="1" dirty="0" err="1" smtClean="0">
                <a:solidFill>
                  <a:schemeClr val="tx1"/>
                </a:solidFill>
              </a:rPr>
              <a:t>r</a:t>
            </a:r>
            <a:r>
              <a:rPr lang="en-US" sz="2200" dirty="0" smtClean="0">
                <a:solidFill>
                  <a:schemeClr val="tx1"/>
                </a:solidFill>
              </a:rPr>
              <a:t> is </a:t>
            </a:r>
            <a:r>
              <a:rPr lang="en-US" sz="2200" i="1" dirty="0" smtClean="0">
                <a:solidFill>
                  <a:schemeClr val="tx1"/>
                </a:solidFill>
              </a:rPr>
              <a:t>F</a:t>
            </a:r>
            <a:r>
              <a:rPr lang="en-US" sz="2200" dirty="0" smtClean="0">
                <a:solidFill>
                  <a:schemeClr val="tx1"/>
                </a:solidFill>
              </a:rPr>
              <a:t> because </a:t>
            </a:r>
            <a:r>
              <a:rPr lang="en-US" sz="2200" dirty="0" err="1" smtClean="0">
                <a:solidFill>
                  <a:schemeClr val="tx1"/>
                </a:solidFill>
              </a:rPr>
              <a:t>φ(</a:t>
            </a:r>
            <a:r>
              <a:rPr lang="en-US" sz="2200" i="1" dirty="0" err="1" smtClean="0">
                <a:solidFill>
                  <a:schemeClr val="tx1"/>
                </a:solidFill>
              </a:rPr>
              <a:t>r</a:t>
            </a:r>
            <a:r>
              <a:rPr lang="en-US" sz="2200" dirty="0" smtClean="0">
                <a:solidFill>
                  <a:schemeClr val="tx1"/>
                </a:solidFill>
              </a:rPr>
              <a:t>, </a:t>
            </a:r>
            <a:r>
              <a:rPr lang="en-US" sz="2200" i="1" dirty="0" smtClean="0">
                <a:solidFill>
                  <a:schemeClr val="tx1"/>
                </a:solidFill>
              </a:rPr>
              <a:t>t</a:t>
            </a:r>
            <a:r>
              <a:rPr lang="en-US" sz="2200" i="1" baseline="-25000" dirty="0" smtClean="0">
                <a:solidFill>
                  <a:schemeClr val="tx1"/>
                </a:solidFill>
              </a:rPr>
              <a:t>1</a:t>
            </a:r>
            <a:r>
              <a:rPr lang="en-US" sz="2200" dirty="0" smtClean="0">
                <a:solidFill>
                  <a:schemeClr val="tx1"/>
                </a:solidFill>
              </a:rPr>
              <a:t> , . . . , </a:t>
            </a:r>
            <a:r>
              <a:rPr lang="en-US" sz="2200" i="1" dirty="0" err="1" smtClean="0">
                <a:solidFill>
                  <a:schemeClr val="tx1"/>
                </a:solidFill>
              </a:rPr>
              <a:t>t</a:t>
            </a:r>
            <a:r>
              <a:rPr lang="en-US" sz="2200" i="1" baseline="-25000" dirty="0" err="1" smtClean="0">
                <a:solidFill>
                  <a:schemeClr val="tx1"/>
                </a:solidFill>
              </a:rPr>
              <a:t>n</a:t>
            </a:r>
            <a:r>
              <a:rPr lang="en-US" sz="2200" dirty="0" smtClean="0">
                <a:solidFill>
                  <a:schemeClr val="tx1"/>
                </a:solidFill>
              </a:rPr>
              <a:t>)</a:t>
            </a:r>
          </a:p>
        </p:txBody>
      </p:sp>
      <p:sp>
        <p:nvSpPr>
          <p:cNvPr id="9" name="Rectangle 8"/>
          <p:cNvSpPr/>
          <p:nvPr/>
        </p:nvSpPr>
        <p:spPr>
          <a:xfrm>
            <a:off x="1456418" y="3507998"/>
            <a:ext cx="5857321" cy="449943"/>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buNone/>
            </a:pPr>
            <a:r>
              <a:rPr lang="en-US" sz="2200" b="1" dirty="0" smtClean="0">
                <a:solidFill>
                  <a:schemeClr val="tx1"/>
                </a:solidFill>
              </a:rPr>
              <a:t>(UG)</a:t>
            </a:r>
            <a:r>
              <a:rPr lang="en-US" sz="2200" dirty="0" smtClean="0">
                <a:solidFill>
                  <a:schemeClr val="tx1"/>
                </a:solidFill>
              </a:rPr>
              <a:t> (∀</a:t>
            </a:r>
            <a:r>
              <a:rPr lang="en-US" sz="2200" i="1" dirty="0" smtClean="0">
                <a:solidFill>
                  <a:schemeClr val="tx1"/>
                </a:solidFill>
              </a:rPr>
              <a:t>y</a:t>
            </a:r>
            <a:r>
              <a:rPr lang="en-US" sz="2200" i="1" baseline="-25000" dirty="0" smtClean="0">
                <a:solidFill>
                  <a:schemeClr val="tx1"/>
                </a:solidFill>
              </a:rPr>
              <a:t>1</a:t>
            </a:r>
            <a:r>
              <a:rPr lang="en-US" sz="2200" dirty="0" smtClean="0">
                <a:solidFill>
                  <a:schemeClr val="tx1"/>
                </a:solidFill>
              </a:rPr>
              <a:t> , . . . , </a:t>
            </a:r>
            <a:r>
              <a:rPr lang="en-US" sz="2200" i="1" dirty="0" smtClean="0">
                <a:solidFill>
                  <a:schemeClr val="tx1"/>
                </a:solidFill>
              </a:rPr>
              <a:t>y</a:t>
            </a:r>
            <a:r>
              <a:rPr lang="en-US" sz="2200" i="1" baseline="-25000" dirty="0" smtClean="0">
                <a:solidFill>
                  <a:schemeClr val="tx1"/>
                </a:solidFill>
              </a:rPr>
              <a:t>n</a:t>
            </a:r>
            <a:r>
              <a:rPr lang="en-US" sz="2200" dirty="0" smtClean="0">
                <a:solidFill>
                  <a:schemeClr val="tx1"/>
                </a:solidFill>
              </a:rPr>
              <a:t>)(∀</a:t>
            </a:r>
            <a:r>
              <a:rPr lang="en-US" sz="2200" i="1" dirty="0" smtClean="0">
                <a:solidFill>
                  <a:schemeClr val="tx1"/>
                </a:solidFill>
              </a:rPr>
              <a:t>x</a:t>
            </a:r>
            <a:r>
              <a:rPr lang="en-US" sz="2200" dirty="0" smtClean="0">
                <a:solidFill>
                  <a:schemeClr val="tx1"/>
                </a:solidFill>
              </a:rPr>
              <a:t>)(</a:t>
            </a:r>
            <a:r>
              <a:rPr lang="en-US" sz="2200" i="1" dirty="0" smtClean="0">
                <a:solidFill>
                  <a:schemeClr val="tx1"/>
                </a:solidFill>
              </a:rPr>
              <a:t>R</a:t>
            </a:r>
            <a:r>
              <a:rPr lang="en-US" sz="2200" dirty="0" smtClean="0">
                <a:solidFill>
                  <a:schemeClr val="tx1"/>
                </a:solidFill>
              </a:rPr>
              <a:t>(</a:t>
            </a:r>
            <a:r>
              <a:rPr lang="en-US" sz="2200" i="1" dirty="0" smtClean="0">
                <a:solidFill>
                  <a:schemeClr val="tx1"/>
                </a:solidFill>
              </a:rPr>
              <a:t>y</a:t>
            </a:r>
            <a:r>
              <a:rPr lang="en-US" sz="2200" i="1" baseline="-25000" dirty="0" smtClean="0">
                <a:solidFill>
                  <a:schemeClr val="tx1"/>
                </a:solidFill>
              </a:rPr>
              <a:t>1</a:t>
            </a:r>
            <a:r>
              <a:rPr lang="en-US" sz="2200" dirty="0" smtClean="0">
                <a:solidFill>
                  <a:schemeClr val="tx1"/>
                </a:solidFill>
              </a:rPr>
              <a:t> , . . . , </a:t>
            </a:r>
            <a:r>
              <a:rPr lang="en-US" sz="2200" i="1" dirty="0" err="1" smtClean="0">
                <a:solidFill>
                  <a:schemeClr val="tx1"/>
                </a:solidFill>
              </a:rPr>
              <a:t>y</a:t>
            </a:r>
            <a:r>
              <a:rPr lang="en-US" sz="2200" i="1" baseline="-25000" dirty="0" err="1" smtClean="0">
                <a:solidFill>
                  <a:schemeClr val="tx1"/>
                </a:solidFill>
              </a:rPr>
              <a:t>n</a:t>
            </a:r>
            <a:r>
              <a:rPr lang="en-US" sz="2200" dirty="0" smtClean="0">
                <a:solidFill>
                  <a:schemeClr val="tx1"/>
                </a:solidFill>
              </a:rPr>
              <a:t>) ⇒ </a:t>
            </a:r>
            <a:r>
              <a:rPr lang="en-US" sz="2200" i="1" dirty="0" err="1" smtClean="0">
                <a:solidFill>
                  <a:schemeClr val="tx1"/>
                </a:solidFill>
              </a:rPr>
              <a:t>Fx</a:t>
            </a:r>
            <a:r>
              <a:rPr lang="en-US" sz="2200" dirty="0" smtClean="0">
                <a:solidFill>
                  <a:schemeClr val="tx1"/>
                </a:solidFill>
              </a:rPr>
              <a:t>)</a:t>
            </a:r>
          </a:p>
        </p:txBody>
      </p:sp>
      <p:sp>
        <p:nvSpPr>
          <p:cNvPr id="10" name="Rectangle 9"/>
          <p:cNvSpPr/>
          <p:nvPr/>
        </p:nvSpPr>
        <p:spPr>
          <a:xfrm>
            <a:off x="1009468" y="4407884"/>
            <a:ext cx="7412537" cy="449943"/>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marL="347472" indent="-347472">
              <a:buNone/>
            </a:pPr>
            <a:r>
              <a:rPr lang="en-US" sz="2200" b="1" dirty="0" smtClean="0">
                <a:solidFill>
                  <a:schemeClr val="tx1"/>
                </a:solidFill>
              </a:rPr>
              <a:t>(COMMUNITY)</a:t>
            </a:r>
            <a:r>
              <a:rPr lang="en-US" sz="2200" dirty="0" smtClean="0">
                <a:solidFill>
                  <a:schemeClr val="tx1"/>
                </a:solidFill>
              </a:rPr>
              <a:t> ((∃</a:t>
            </a:r>
            <a:r>
              <a:rPr lang="en-US" sz="2200" i="1" dirty="0" smtClean="0">
                <a:solidFill>
                  <a:schemeClr val="tx1"/>
                </a:solidFill>
              </a:rPr>
              <a:t>y</a:t>
            </a:r>
            <a:r>
              <a:rPr lang="en-US" sz="2200" i="1" baseline="-25000" dirty="0" smtClean="0">
                <a:solidFill>
                  <a:schemeClr val="tx1"/>
                </a:solidFill>
              </a:rPr>
              <a:t>1</a:t>
            </a:r>
            <a:r>
              <a:rPr lang="en-US" sz="2200" dirty="0" smtClean="0">
                <a:solidFill>
                  <a:schemeClr val="tx1"/>
                </a:solidFill>
              </a:rPr>
              <a:t> , . . . , </a:t>
            </a:r>
            <a:r>
              <a:rPr lang="en-US" sz="2200" i="1" dirty="0" smtClean="0">
                <a:solidFill>
                  <a:schemeClr val="tx1"/>
                </a:solidFill>
              </a:rPr>
              <a:t>y</a:t>
            </a:r>
            <a:r>
              <a:rPr lang="en-US" sz="2200" i="1" baseline="-25000" dirty="0" smtClean="0">
                <a:solidFill>
                  <a:schemeClr val="tx1"/>
                </a:solidFill>
              </a:rPr>
              <a:t>n</a:t>
            </a:r>
            <a:r>
              <a:rPr lang="en-US" sz="2200" dirty="0" smtClean="0">
                <a:solidFill>
                  <a:schemeClr val="tx1"/>
                </a:solidFill>
              </a:rPr>
              <a:t>)</a:t>
            </a:r>
            <a:r>
              <a:rPr lang="en-US" sz="2200" i="1" dirty="0" smtClean="0">
                <a:solidFill>
                  <a:schemeClr val="tx1"/>
                </a:solidFill>
              </a:rPr>
              <a:t>R</a:t>
            </a:r>
            <a:r>
              <a:rPr lang="en-US" sz="2200" dirty="0" smtClean="0">
                <a:solidFill>
                  <a:schemeClr val="tx1"/>
                </a:solidFill>
              </a:rPr>
              <a:t>(</a:t>
            </a:r>
            <a:r>
              <a:rPr lang="en-US" sz="2200" i="1" dirty="0" smtClean="0">
                <a:solidFill>
                  <a:schemeClr val="tx1"/>
                </a:solidFill>
              </a:rPr>
              <a:t>y</a:t>
            </a:r>
            <a:r>
              <a:rPr lang="en-US" sz="2200" i="1" baseline="-25000" dirty="0" smtClean="0">
                <a:solidFill>
                  <a:schemeClr val="tx1"/>
                </a:solidFill>
              </a:rPr>
              <a:t>1</a:t>
            </a:r>
            <a:r>
              <a:rPr lang="en-US" sz="2200" dirty="0" smtClean="0">
                <a:solidFill>
                  <a:schemeClr val="tx1"/>
                </a:solidFill>
              </a:rPr>
              <a:t> , . . . , </a:t>
            </a:r>
            <a:r>
              <a:rPr lang="en-US" sz="2200" i="1" dirty="0" err="1" smtClean="0">
                <a:solidFill>
                  <a:schemeClr val="tx1"/>
                </a:solidFill>
              </a:rPr>
              <a:t>y</a:t>
            </a:r>
            <a:r>
              <a:rPr lang="en-US" sz="2200" i="1" baseline="-25000" dirty="0" err="1" smtClean="0">
                <a:solidFill>
                  <a:schemeClr val="tx1"/>
                </a:solidFill>
              </a:rPr>
              <a:t>n</a:t>
            </a:r>
            <a:r>
              <a:rPr lang="en-US" sz="2200" dirty="0" smtClean="0">
                <a:solidFill>
                  <a:schemeClr val="tx1"/>
                </a:solidFill>
              </a:rPr>
              <a:t>) ⇒ (∀</a:t>
            </a:r>
            <a:r>
              <a:rPr lang="en-US" sz="2200" i="1" dirty="0" err="1" smtClean="0">
                <a:solidFill>
                  <a:schemeClr val="tx1"/>
                </a:solidFill>
              </a:rPr>
              <a:t>x</a:t>
            </a:r>
            <a:r>
              <a:rPr lang="en-US" sz="2200" dirty="0" err="1" smtClean="0">
                <a:solidFill>
                  <a:schemeClr val="tx1"/>
                </a:solidFill>
              </a:rPr>
              <a:t>)</a:t>
            </a:r>
            <a:r>
              <a:rPr lang="en-US" sz="2200" i="1" dirty="0" err="1" smtClean="0">
                <a:solidFill>
                  <a:schemeClr val="tx1"/>
                </a:solidFill>
              </a:rPr>
              <a:t>Fx</a:t>
            </a:r>
            <a:r>
              <a:rPr lang="en-US" sz="2200" dirty="0" smtClean="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3"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uiExpand="1" build="p"/>
      <p:bldP spid="3" grpId="3" build="p"/>
      <p:bldP spid="7" grpId="0" animBg="1"/>
      <p:bldP spid="8" grpId="0" animBg="1"/>
      <p:bldP spid="9" grpId="0" animBg="1"/>
      <p:bldP spid="10" grpId="0" animBg="1"/>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Argument IV:</a:t>
            </a:r>
            <a:br>
              <a:rPr lang="en-US" dirty="0" smtClean="0"/>
            </a:br>
            <a:r>
              <a:rPr lang="en-US" dirty="0" smtClean="0"/>
              <a:t>Forestalling the Incredulous Stare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Priority </a:t>
            </a:r>
            <a:r>
              <a:rPr lang="en-US" b="1" dirty="0" err="1" smtClean="0"/>
              <a:t>Microphysicalist</a:t>
            </a:r>
            <a:r>
              <a:rPr lang="en-US" dirty="0" smtClean="0"/>
              <a:t>: “You’ve just argued that </a:t>
            </a:r>
            <a:r>
              <a:rPr lang="en-US" i="1" dirty="0" err="1" smtClean="0"/>
              <a:t>r</a:t>
            </a:r>
            <a:r>
              <a:rPr lang="en-US" dirty="0" err="1" smtClean="0"/>
              <a:t>’s</a:t>
            </a:r>
            <a:r>
              <a:rPr lang="en-US" dirty="0" smtClean="0"/>
              <a:t> transparency has no explanation in terms of the arrangement of its particles.  That’s incredible!”</a:t>
            </a:r>
          </a:p>
          <a:p>
            <a:pPr>
              <a:buNone/>
            </a:pPr>
            <a:endParaRPr lang="en-US" dirty="0" smtClean="0"/>
          </a:p>
          <a:p>
            <a:pPr>
              <a:buNone/>
            </a:pPr>
            <a:r>
              <a:rPr lang="en-US" b="1" dirty="0" smtClean="0"/>
              <a:t>Reply</a:t>
            </a:r>
            <a:r>
              <a:rPr lang="en-US" dirty="0" smtClean="0"/>
              <a:t>: Not so.  </a:t>
            </a:r>
            <a:r>
              <a:rPr lang="en-US" i="1" dirty="0" err="1" smtClean="0"/>
              <a:t>r</a:t>
            </a:r>
            <a:r>
              <a:rPr lang="en-US" dirty="0" err="1" smtClean="0"/>
              <a:t>’s</a:t>
            </a:r>
            <a:r>
              <a:rPr lang="en-US" dirty="0" smtClean="0"/>
              <a:t> transparency has no </a:t>
            </a:r>
            <a:r>
              <a:rPr lang="en-US" b="1" dirty="0" smtClean="0"/>
              <a:t>complete</a:t>
            </a:r>
            <a:r>
              <a:rPr lang="en-US" dirty="0" smtClean="0"/>
              <a:t> explanation </a:t>
            </a:r>
            <a:r>
              <a:rPr lang="en-US" b="1" dirty="0" smtClean="0"/>
              <a:t>solely</a:t>
            </a:r>
            <a:r>
              <a:rPr lang="en-US" dirty="0" smtClean="0"/>
              <a:t> in terms of the arrangement of </a:t>
            </a:r>
            <a:r>
              <a:rPr lang="en-US" b="1" dirty="0" smtClean="0"/>
              <a:t>certain particles</a:t>
            </a:r>
            <a:r>
              <a:rPr lang="en-US" dirty="0" smtClean="0"/>
              <a:t> </a:t>
            </a:r>
            <a:r>
              <a:rPr lang="en-US" i="1" dirty="0" smtClean="0"/>
              <a:t>p</a:t>
            </a:r>
            <a:r>
              <a:rPr lang="en-US" i="1" baseline="-25000" dirty="0" smtClean="0"/>
              <a:t>1</a:t>
            </a:r>
            <a:r>
              <a:rPr lang="en-US" dirty="0" smtClean="0"/>
              <a:t>, …, </a:t>
            </a:r>
            <a:r>
              <a:rPr lang="en-US" i="1" dirty="0" err="1" smtClean="0"/>
              <a:t>p</a:t>
            </a:r>
            <a:r>
              <a:rPr lang="en-US" i="1" baseline="-25000" dirty="0" err="1" smtClean="0"/>
              <a:t>n</a:t>
            </a:r>
            <a:r>
              <a:rPr lang="en-US" dirty="0" smtClean="0"/>
              <a:t>.</a:t>
            </a:r>
          </a:p>
          <a:p>
            <a:pPr>
              <a:buNone/>
            </a:pPr>
            <a:endParaRPr lang="en-US" dirty="0" smtClean="0"/>
          </a:p>
          <a:p>
            <a:pPr>
              <a:buNone/>
            </a:pPr>
            <a:endParaRPr lang="en-US" dirty="0" smtClean="0"/>
          </a:p>
          <a:p>
            <a:pPr>
              <a:buNone/>
            </a:pPr>
            <a:endParaRPr lang="en-US" b="1" dirty="0" smtClean="0"/>
          </a:p>
          <a:p>
            <a:pPr>
              <a:buNone/>
            </a:pPr>
            <a:endParaRPr lang="en-US" b="1" dirty="0" smtClean="0"/>
          </a:p>
          <a:p>
            <a:pPr>
              <a:buNone/>
            </a:pPr>
            <a:r>
              <a:rPr lang="en-US" b="1" dirty="0" smtClean="0"/>
              <a:t>Slogan</a:t>
            </a:r>
            <a:r>
              <a:rPr lang="en-US" dirty="0" smtClean="0"/>
              <a:t>: “</a:t>
            </a:r>
            <a:r>
              <a:rPr lang="en-US" i="1" dirty="0" err="1" smtClean="0"/>
              <a:t>r</a:t>
            </a:r>
            <a:r>
              <a:rPr lang="en-US" dirty="0" smtClean="0"/>
              <a:t> is fundamental; its transparency is not. “</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7" name="Rectangle 6"/>
          <p:cNvSpPr/>
          <p:nvPr/>
        </p:nvSpPr>
        <p:spPr>
          <a:xfrm>
            <a:off x="661574" y="4189986"/>
            <a:ext cx="7601875" cy="1200328"/>
          </a:xfrm>
          <a:prstGeom prst="rect">
            <a:avLst/>
          </a:prstGeom>
          <a:ln>
            <a:solidFill>
              <a:schemeClr val="accent2"/>
            </a:solidFill>
          </a:ln>
        </p:spPr>
        <p:txBody>
          <a:bodyPr wrap="square">
            <a:spAutoFit/>
          </a:bodyPr>
          <a:lstStyle/>
          <a:p>
            <a:pPr>
              <a:buNone/>
            </a:pPr>
            <a:r>
              <a:rPr lang="en-US" sz="2400" b="1" dirty="0" smtClean="0"/>
              <a:t>(PARTICLES)</a:t>
            </a:r>
            <a:r>
              <a:rPr lang="en-US" sz="2400" dirty="0" smtClean="0"/>
              <a:t> </a:t>
            </a:r>
            <a:r>
              <a:rPr lang="en-US" sz="2400" i="1" dirty="0" err="1" smtClean="0"/>
              <a:t>r</a:t>
            </a:r>
            <a:r>
              <a:rPr lang="en-US" sz="2400" dirty="0" smtClean="0"/>
              <a:t> is transparent </a:t>
            </a:r>
            <a:r>
              <a:rPr lang="en-US" sz="2400" dirty="0" smtClean="0"/>
              <a:t>because:</a:t>
            </a:r>
          </a:p>
          <a:p>
            <a:pPr>
              <a:buNone/>
            </a:pPr>
            <a:r>
              <a:rPr lang="en-US" sz="2400" dirty="0" smtClean="0"/>
              <a:t>	</a:t>
            </a:r>
            <a:r>
              <a:rPr lang="en-US" sz="2400" b="1" dirty="0" smtClean="0"/>
              <a:t>(</a:t>
            </a:r>
            <a:r>
              <a:rPr lang="en-US" sz="2400" b="1" dirty="0" err="1" smtClean="0"/>
              <a:t>i</a:t>
            </a:r>
            <a:r>
              <a:rPr lang="en-US" sz="2400" b="1" dirty="0" smtClean="0"/>
              <a:t>)</a:t>
            </a:r>
            <a:r>
              <a:rPr lang="en-US" sz="2400" dirty="0" smtClean="0"/>
              <a:t> </a:t>
            </a:r>
            <a:r>
              <a:rPr lang="en-US" sz="2400" b="1" i="1" dirty="0" smtClean="0"/>
              <a:t>it</a:t>
            </a:r>
            <a:r>
              <a:rPr lang="en-US" sz="2400" dirty="0" smtClean="0"/>
              <a:t> is composed of particles </a:t>
            </a:r>
            <a:r>
              <a:rPr lang="en-US" sz="2400" i="1" dirty="0" smtClean="0"/>
              <a:t>p</a:t>
            </a:r>
            <a:r>
              <a:rPr lang="en-US" sz="2400" i="1" baseline="-25000" dirty="0" smtClean="0"/>
              <a:t>1</a:t>
            </a:r>
            <a:r>
              <a:rPr lang="en-US" sz="2400" dirty="0" smtClean="0"/>
              <a:t>, …, </a:t>
            </a:r>
            <a:r>
              <a:rPr lang="en-US" sz="2400" i="1" dirty="0" err="1" smtClean="0"/>
              <a:t>p</a:t>
            </a:r>
            <a:r>
              <a:rPr lang="en-US" sz="2400" i="1" baseline="-25000" dirty="0" err="1" smtClean="0"/>
              <a:t>n</a:t>
            </a:r>
            <a:r>
              <a:rPr lang="en-US" sz="2400" dirty="0" smtClean="0"/>
              <a:t>; and</a:t>
            </a:r>
          </a:p>
          <a:p>
            <a:pPr>
              <a:buNone/>
            </a:pPr>
            <a:r>
              <a:rPr lang="en-US" sz="2400" dirty="0" smtClean="0"/>
              <a:t>	</a:t>
            </a:r>
            <a:r>
              <a:rPr lang="en-US" sz="2400" b="1" dirty="0" smtClean="0"/>
              <a:t>(ii)</a:t>
            </a:r>
            <a:r>
              <a:rPr lang="en-US" sz="2400" dirty="0" smtClean="0"/>
              <a:t> </a:t>
            </a:r>
            <a:r>
              <a:rPr lang="en-US" sz="2400" i="1" dirty="0" smtClean="0"/>
              <a:t>p</a:t>
            </a:r>
            <a:r>
              <a:rPr lang="en-US" sz="2400" i="1" baseline="-25000" dirty="0" smtClean="0"/>
              <a:t>1</a:t>
            </a:r>
            <a:r>
              <a:rPr lang="en-US" sz="2400" dirty="0" smtClean="0"/>
              <a:t>, …, </a:t>
            </a:r>
            <a:r>
              <a:rPr lang="en-US" sz="2400" i="1" dirty="0" err="1" smtClean="0"/>
              <a:t>p</a:t>
            </a:r>
            <a:r>
              <a:rPr lang="en-US" sz="2400" i="1" baseline="-25000" dirty="0" err="1" smtClean="0"/>
              <a:t>n</a:t>
            </a:r>
            <a:r>
              <a:rPr lang="en-US" sz="2400" dirty="0" smtClean="0"/>
              <a:t> are arranged in such-and-such a way.  </a:t>
            </a:r>
          </a:p>
        </p:txBody>
      </p:sp>
      <p:sp>
        <p:nvSpPr>
          <p:cNvPr id="6" name="Rectangle 5"/>
          <p:cNvSpPr/>
          <p:nvPr/>
        </p:nvSpPr>
        <p:spPr>
          <a:xfrm>
            <a:off x="3153229" y="2262885"/>
            <a:ext cx="467145" cy="306584"/>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518222" y="4686361"/>
            <a:ext cx="5036407" cy="306584"/>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P spid="7" grpId="0" animBg="1"/>
      <p:bldP spid="6" grpId="0" animBg="1"/>
      <p:bldP spid="8" grpId="0" animBg="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Argument V:</a:t>
            </a:r>
            <a:br>
              <a:rPr lang="en-US" dirty="0" smtClean="0"/>
            </a:br>
            <a:r>
              <a:rPr lang="en-US" dirty="0" smtClean="0"/>
              <a:t>No Epistemology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For all I’ve said:</a:t>
            </a:r>
          </a:p>
          <a:p>
            <a:pPr>
              <a:buFont typeface="Wingdings" charset="2"/>
              <a:buChar char="§"/>
            </a:pPr>
            <a:r>
              <a:rPr lang="en-US" dirty="0" smtClean="0"/>
              <a:t> the fundamental facts involving </a:t>
            </a:r>
            <a:r>
              <a:rPr lang="en-US" i="1" dirty="0" err="1" smtClean="0"/>
              <a:t>r</a:t>
            </a:r>
            <a:r>
              <a:rPr lang="en-US" dirty="0" smtClean="0"/>
              <a:t> are knowable </a:t>
            </a:r>
            <a:r>
              <a:rPr lang="en-US" i="1" dirty="0" smtClean="0"/>
              <a:t>a priori</a:t>
            </a:r>
            <a:r>
              <a:rPr lang="en-US" dirty="0" smtClean="0"/>
              <a:t>.</a:t>
            </a:r>
          </a:p>
          <a:p>
            <a:pPr>
              <a:buFont typeface="Wingdings" charset="2"/>
              <a:buChar char="§"/>
            </a:pPr>
            <a:r>
              <a:rPr lang="en-US" dirty="0" smtClean="0"/>
              <a:t>the fundamental facts involving </a:t>
            </a:r>
            <a:r>
              <a:rPr lang="en-US" i="1" dirty="0" err="1" smtClean="0"/>
              <a:t>r</a:t>
            </a:r>
            <a:r>
              <a:rPr lang="en-US" dirty="0" smtClean="0"/>
              <a:t> are analytic.</a:t>
            </a:r>
          </a:p>
          <a:p>
            <a:pPr>
              <a:buFont typeface="Wingdings" charset="2"/>
              <a:buChar char="§"/>
            </a:pPr>
            <a:endParaRPr lang="en-US" dirty="0" smtClean="0"/>
          </a:p>
          <a:p>
            <a:pPr>
              <a:buNone/>
            </a:pPr>
            <a:r>
              <a:rPr lang="en-US" dirty="0" smtClean="0"/>
              <a:t>Even if they are, this </a:t>
            </a:r>
            <a:r>
              <a:rPr lang="en-US" dirty="0" smtClean="0"/>
              <a:t>epistemological or semantic </a:t>
            </a:r>
            <a:r>
              <a:rPr lang="en-US" dirty="0" smtClean="0"/>
              <a:t>status does not buy an ontological free lunch.</a:t>
            </a:r>
          </a:p>
          <a:p>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r>
              <a:rPr lang="en-US" b="1" dirty="0" smtClean="0">
                <a:solidFill>
                  <a:schemeClr val="accent1"/>
                </a:solidFill>
              </a:rPr>
              <a:t>  The proximate target: priority theory</a:t>
            </a:r>
          </a:p>
          <a:p>
            <a:pPr marL="571500" indent="-571500">
              <a:buFont typeface="+mj-lt"/>
              <a:buAutoNum type="romanUcPeriod"/>
            </a:pPr>
            <a:r>
              <a:rPr lang="en-US" b="1" dirty="0" smtClean="0">
                <a:solidFill>
                  <a:schemeClr val="tx2">
                    <a:lumMod val="60000"/>
                    <a:lumOff val="40000"/>
                  </a:schemeClr>
                </a:solidFill>
              </a:rPr>
              <a:t>  The determination constraint</a:t>
            </a:r>
          </a:p>
          <a:p>
            <a:pPr marL="571500" indent="-571500">
              <a:buFont typeface="+mj-lt"/>
              <a:buAutoNum type="romanUcPeriod"/>
            </a:pPr>
            <a:r>
              <a:rPr lang="en-US" b="1" dirty="0" smtClean="0">
                <a:solidFill>
                  <a:schemeClr val="accent1"/>
                </a:solidFill>
              </a:rPr>
              <a:t> The determination argument</a:t>
            </a:r>
          </a:p>
          <a:p>
            <a:pPr marL="571500" indent="-571500">
              <a:buFont typeface="+mj-lt"/>
              <a:buAutoNum type="romanUcPeriod"/>
            </a:pPr>
            <a:r>
              <a:rPr lang="en-US" b="1" dirty="0" smtClean="0"/>
              <a:t>   The determination constraint reconsidered</a:t>
            </a:r>
          </a:p>
          <a:p>
            <a:pPr marL="571500" indent="-571500">
              <a:buFont typeface="+mj-lt"/>
              <a:buAutoNum type="romanUcPeriod"/>
            </a:pPr>
            <a:r>
              <a:rPr lang="en-US" b="1" dirty="0" smtClean="0">
                <a:solidFill>
                  <a:schemeClr val="tx2">
                    <a:lumMod val="60000"/>
                    <a:lumOff val="40000"/>
                  </a:schemeClr>
                </a:solidFill>
              </a:rPr>
              <a:t>  Next steps for priority theori</a:t>
            </a:r>
            <a:r>
              <a:rPr lang="en-US" b="1" dirty="0" smtClean="0">
                <a:solidFill>
                  <a:schemeClr val="accent1"/>
                </a:solidFill>
              </a:rPr>
              <a:t>sts</a:t>
            </a:r>
          </a:p>
          <a:p>
            <a:pPr marL="571500" indent="-571500">
              <a:buFont typeface="+mj-lt"/>
              <a:buAutoNum type="romanUcPeriod"/>
            </a:pPr>
            <a:endParaRPr lang="en-US" b="1"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Denying the Determination Constraint</a:t>
            </a:r>
            <a:endParaRPr lang="en-US" dirty="0"/>
          </a:p>
        </p:txBody>
      </p:sp>
      <p:sp>
        <p:nvSpPr>
          <p:cNvPr id="3" name="Content Placeholder 2"/>
          <p:cNvSpPr>
            <a:spLocks noGrp="1"/>
          </p:cNvSpPr>
          <p:nvPr>
            <p:ph idx="1"/>
          </p:nvPr>
        </p:nvSpPr>
        <p:spPr/>
        <p:txBody>
          <a:bodyPr/>
          <a:lstStyle/>
          <a:p>
            <a:pPr>
              <a:buFont typeface="Wingdings" charset="2"/>
              <a:buChar char="§"/>
            </a:pPr>
            <a:r>
              <a:rPr lang="en-US" dirty="0" smtClean="0"/>
              <a:t>The harmless premises should be accepted.</a:t>
            </a:r>
          </a:p>
          <a:p>
            <a:pPr>
              <a:buFont typeface="Wingdings" charset="2"/>
              <a:buChar char="§"/>
            </a:pPr>
            <a:r>
              <a:rPr lang="en-US" b="1" dirty="0" smtClean="0"/>
              <a:t>The best option</a:t>
            </a:r>
            <a:r>
              <a:rPr lang="en-US" dirty="0" smtClean="0"/>
              <a:t>: deny the determination constraint.</a:t>
            </a:r>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the Determination Constraint Set Too High a Bar?</a:t>
            </a:r>
            <a:endParaRPr lang="en-US" dirty="0"/>
          </a:p>
        </p:txBody>
      </p:sp>
      <p:sp>
        <p:nvSpPr>
          <p:cNvPr id="3" name="Content Placeholder 2"/>
          <p:cNvSpPr>
            <a:spLocks noGrp="1"/>
          </p:cNvSpPr>
          <p:nvPr>
            <p:ph idx="1"/>
          </p:nvPr>
        </p:nvSpPr>
        <p:spPr/>
        <p:txBody>
          <a:bodyPr/>
          <a:lstStyle/>
          <a:p>
            <a:pPr>
              <a:buNone/>
            </a:pPr>
            <a:r>
              <a:rPr lang="en-US" dirty="0" smtClean="0"/>
              <a:t>No.  Consider</a:t>
            </a:r>
          </a:p>
          <a:p>
            <a:pPr>
              <a:buNone/>
            </a:pPr>
            <a:endParaRPr lang="en-US" dirty="0" smtClean="0"/>
          </a:p>
          <a:p>
            <a:pPr>
              <a:buNone/>
            </a:pPr>
            <a:endParaRPr lang="en-US" dirty="0" smtClean="0"/>
          </a:p>
          <a:p>
            <a:pPr>
              <a:buNone/>
            </a:pPr>
            <a:r>
              <a:rPr lang="en-US" dirty="0" smtClean="0"/>
              <a:t>(HEIGHT) sails easily over the bar.</a:t>
            </a:r>
          </a:p>
          <a:p>
            <a:pPr>
              <a:buNone/>
            </a:pPr>
            <a:endParaRPr lang="en-US" dirty="0" smtClean="0"/>
          </a:p>
          <a:p>
            <a:pPr>
              <a:buNone/>
            </a:pPr>
            <a:endParaRPr lang="en-US" dirty="0"/>
          </a:p>
        </p:txBody>
      </p:sp>
      <p:sp>
        <p:nvSpPr>
          <p:cNvPr id="6" name="TextBox 5"/>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5" name="Rectangle 4"/>
          <p:cNvSpPr/>
          <p:nvPr/>
        </p:nvSpPr>
        <p:spPr>
          <a:xfrm>
            <a:off x="749165" y="2423476"/>
            <a:ext cx="7323686" cy="830997"/>
          </a:xfrm>
          <a:prstGeom prst="rect">
            <a:avLst/>
          </a:prstGeom>
          <a:ln>
            <a:solidFill>
              <a:schemeClr val="accent2"/>
            </a:solidFill>
          </a:ln>
        </p:spPr>
        <p:txBody>
          <a:bodyPr wrap="square">
            <a:spAutoFit/>
          </a:bodyPr>
          <a:lstStyle/>
          <a:p>
            <a:pPr>
              <a:buNone/>
            </a:pPr>
            <a:r>
              <a:rPr lang="en-US" sz="2400" b="1" dirty="0" smtClean="0"/>
              <a:t>(HEIGHT)</a:t>
            </a:r>
            <a:r>
              <a:rPr lang="en-US" sz="2400" dirty="0" smtClean="0"/>
              <a:t> A and B’s heights average 5’6” because A is 5’4” and B is 5’8”.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5" grpId="0" animBg="1"/>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Sources of Motivation</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r>
              <a:rPr lang="en-US" dirty="0" smtClean="0"/>
              <a:t>Generalization from cases</a:t>
            </a:r>
          </a:p>
          <a:p>
            <a:pPr marL="571500" indent="-571500">
              <a:buFont typeface="+mj-lt"/>
              <a:buAutoNum type="romanUcPeriod"/>
            </a:pPr>
            <a:r>
              <a:rPr lang="en-US" dirty="0" smtClean="0">
                <a:solidFill>
                  <a:schemeClr val="accent1"/>
                </a:solidFill>
              </a:rPr>
              <a:t>Reflections on the nature of grounding explanations</a:t>
            </a:r>
            <a:endParaRPr lang="en-US" dirty="0">
              <a:solidFill>
                <a:schemeClr val="accent1"/>
              </a:solidFill>
            </a:endParaRPr>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Determination Constraint is a Generalization from Cases</a:t>
            </a:r>
            <a:endParaRPr lang="en-US" dirty="0"/>
          </a:p>
        </p:txBody>
      </p:sp>
      <p:sp>
        <p:nvSpPr>
          <p:cNvPr id="3" name="Content Placeholder 2"/>
          <p:cNvSpPr>
            <a:spLocks noGrp="1"/>
          </p:cNvSpPr>
          <p:nvPr>
            <p:ph idx="1"/>
          </p:nvPr>
        </p:nvSpPr>
        <p:spPr>
          <a:xfrm>
            <a:off x="457200" y="1417638"/>
            <a:ext cx="8229600" cy="4525963"/>
          </a:xfrm>
        </p:spPr>
        <p:txBody>
          <a:bodyPr>
            <a:normAutofit fontScale="85000" lnSpcReduction="20000"/>
          </a:bodyPr>
          <a:lstStyle/>
          <a:p>
            <a:pPr>
              <a:buNone/>
            </a:pPr>
            <a:r>
              <a:rPr lang="en-US" dirty="0" smtClean="0"/>
              <a:t>  </a:t>
            </a:r>
            <a:r>
              <a:rPr lang="en-US" sz="2800" dirty="0" smtClean="0"/>
              <a:t>Given an explanatory proposal of the form …</a:t>
            </a:r>
          </a:p>
          <a:p>
            <a:pPr>
              <a:buNone/>
            </a:pPr>
            <a:endParaRPr lang="en-US" dirty="0" smtClean="0"/>
          </a:p>
          <a:p>
            <a:pPr>
              <a:buNone/>
            </a:pPr>
            <a:r>
              <a:rPr lang="en-US" dirty="0" smtClean="0"/>
              <a:t>  … </a:t>
            </a:r>
            <a:r>
              <a:rPr lang="en-US" sz="2800" dirty="0" smtClean="0"/>
              <a:t>the following argument form is valid:</a:t>
            </a:r>
          </a:p>
          <a:p>
            <a:pPr>
              <a:buNone/>
            </a:pPr>
            <a:endParaRPr lang="en-US" sz="2800" dirty="0" smtClean="0"/>
          </a:p>
          <a:p>
            <a:pPr>
              <a:buNone/>
            </a:pPr>
            <a:endParaRPr lang="en-US" dirty="0" smtClean="0"/>
          </a:p>
          <a:p>
            <a:pPr>
              <a:buNone/>
            </a:pPr>
            <a:r>
              <a:rPr lang="en-US" b="1" dirty="0" smtClean="0"/>
              <a:t>Examples</a:t>
            </a:r>
            <a:r>
              <a:rPr lang="en-US" dirty="0" smtClean="0"/>
              <a:t>:</a:t>
            </a:r>
          </a:p>
          <a:p>
            <a:pPr>
              <a:buFont typeface="Wingdings" charset="2"/>
              <a:buChar char="§"/>
            </a:pPr>
            <a:r>
              <a:rPr lang="en-US" dirty="0" smtClean="0"/>
              <a:t>Our old friend:</a:t>
            </a:r>
          </a:p>
          <a:p>
            <a:pPr>
              <a:buFont typeface="Wingdings" charset="2"/>
              <a:buChar char="§"/>
            </a:pPr>
            <a:endParaRPr lang="en-US" dirty="0" smtClean="0"/>
          </a:p>
          <a:p>
            <a:pPr>
              <a:buFont typeface="Wingdings" charset="2"/>
              <a:buChar char="§"/>
            </a:pPr>
            <a:endParaRPr lang="en-US" dirty="0" smtClean="0"/>
          </a:p>
          <a:p>
            <a:pPr>
              <a:buFont typeface="Wingdings" charset="2"/>
              <a:buChar char="§"/>
            </a:pPr>
            <a:r>
              <a:rPr lang="en-US" dirty="0" smtClean="0"/>
              <a:t>A standard objection to Utilitarianism</a:t>
            </a:r>
          </a:p>
          <a:p>
            <a:pPr>
              <a:buFont typeface="Wingdings" charset="2"/>
              <a:buChar char="§"/>
            </a:pPr>
            <a:r>
              <a:rPr lang="en-US" dirty="0" smtClean="0"/>
              <a:t>The grounding problem.</a:t>
            </a:r>
          </a:p>
          <a:p>
            <a:pPr>
              <a:buFont typeface="Wingdings" charset="2"/>
              <a:buChar char="§"/>
            </a:pPr>
            <a:endParaRPr lang="en-US" dirty="0" smtClean="0"/>
          </a:p>
        </p:txBody>
      </p:sp>
      <p:sp>
        <p:nvSpPr>
          <p:cNvPr id="6" name="TextBox 5"/>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7" name="Rectangle 6"/>
          <p:cNvSpPr/>
          <p:nvPr/>
        </p:nvSpPr>
        <p:spPr>
          <a:xfrm>
            <a:off x="2212848" y="1828800"/>
            <a:ext cx="3557329" cy="430887"/>
          </a:xfrm>
          <a:prstGeom prst="rect">
            <a:avLst/>
          </a:prstGeom>
          <a:ln>
            <a:solidFill>
              <a:schemeClr val="accent2"/>
            </a:solidFill>
          </a:ln>
        </p:spPr>
        <p:txBody>
          <a:bodyPr wrap="square">
            <a:spAutoFit/>
          </a:bodyPr>
          <a:lstStyle/>
          <a:p>
            <a:pPr>
              <a:buNone/>
            </a:pPr>
            <a:r>
              <a:rPr lang="en-US" sz="2200" b="1" dirty="0" smtClean="0"/>
              <a:t>(Exp) </a:t>
            </a:r>
            <a:r>
              <a:rPr lang="en-US" sz="2200" i="1" dirty="0" err="1" smtClean="0"/>
              <a:t>x</a:t>
            </a:r>
            <a:r>
              <a:rPr lang="en-US" sz="2200" dirty="0" smtClean="0"/>
              <a:t> is </a:t>
            </a:r>
            <a:r>
              <a:rPr lang="en-US" sz="2200" i="1" dirty="0" smtClean="0"/>
              <a:t>F</a:t>
            </a:r>
            <a:r>
              <a:rPr lang="en-US" sz="2200" dirty="0" smtClean="0"/>
              <a:t> because </a:t>
            </a:r>
            <a:r>
              <a:rPr lang="en-US" sz="2200" dirty="0" err="1" smtClean="0"/>
              <a:t>φ(</a:t>
            </a:r>
            <a:r>
              <a:rPr lang="en-US" sz="2200" i="1" dirty="0" err="1" smtClean="0"/>
              <a:t>x</a:t>
            </a:r>
            <a:r>
              <a:rPr lang="en-US" sz="2200" dirty="0" smtClean="0"/>
              <a:t>)</a:t>
            </a:r>
          </a:p>
        </p:txBody>
      </p:sp>
      <p:grpSp>
        <p:nvGrpSpPr>
          <p:cNvPr id="9" name="Group 8"/>
          <p:cNvGrpSpPr/>
          <p:nvPr/>
        </p:nvGrpSpPr>
        <p:grpSpPr>
          <a:xfrm>
            <a:off x="2503120" y="2776598"/>
            <a:ext cx="5805464" cy="800219"/>
            <a:chOff x="2503120" y="2776598"/>
            <a:chExt cx="5805464" cy="800219"/>
          </a:xfrm>
        </p:grpSpPr>
        <p:cxnSp>
          <p:nvCxnSpPr>
            <p:cNvPr id="5" name="Straight Connector 4"/>
            <p:cNvCxnSpPr/>
            <p:nvPr/>
          </p:nvCxnSpPr>
          <p:spPr>
            <a:xfrm>
              <a:off x="2691332" y="3214575"/>
              <a:ext cx="5279926" cy="14599"/>
            </a:xfrm>
            <a:prstGeom prst="line">
              <a:avLst/>
            </a:prstGeom>
            <a:ln w="50800">
              <a:solidFill>
                <a:schemeClr val="tx1"/>
              </a:solidFill>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503120" y="2776598"/>
              <a:ext cx="5805464" cy="800219"/>
            </a:xfrm>
            <a:prstGeom prst="rect">
              <a:avLst/>
            </a:prstGeom>
            <a:ln>
              <a:solidFill>
                <a:schemeClr val="accent2"/>
              </a:solidFill>
            </a:ln>
          </p:spPr>
          <p:txBody>
            <a:bodyPr wrap="square">
              <a:spAutoFit/>
            </a:bodyPr>
            <a:lstStyle/>
            <a:p>
              <a:pPr>
                <a:buNone/>
              </a:pPr>
              <a:r>
                <a:rPr lang="en-US" sz="2200" i="1" dirty="0" smtClean="0"/>
                <a:t>	</a:t>
              </a:r>
              <a:r>
                <a:rPr lang="en-US" sz="2200" i="1" dirty="0" err="1" smtClean="0"/>
                <a:t>y</a:t>
              </a:r>
              <a:r>
                <a:rPr lang="en-US" sz="2200" dirty="0" smtClean="0"/>
                <a:t> is not </a:t>
              </a:r>
              <a:r>
                <a:rPr lang="en-US" sz="2200" i="1" dirty="0" smtClean="0"/>
                <a:t>F</a:t>
              </a:r>
              <a:r>
                <a:rPr lang="en-US" sz="2200" dirty="0" smtClean="0"/>
                <a:t>, but </a:t>
              </a:r>
              <a:r>
                <a:rPr lang="en-US" sz="2200" i="1" dirty="0" err="1" smtClean="0"/>
                <a:t>y</a:t>
              </a:r>
              <a:r>
                <a:rPr lang="en-US" sz="2200" dirty="0" smtClean="0"/>
                <a:t> is such that </a:t>
              </a:r>
              <a:r>
                <a:rPr lang="en-US" sz="2200" dirty="0" err="1" smtClean="0"/>
                <a:t>φ(</a:t>
              </a:r>
              <a:r>
                <a:rPr lang="en-US" sz="2200" i="1" dirty="0" err="1" smtClean="0"/>
                <a:t>y</a:t>
              </a:r>
              <a:r>
                <a:rPr lang="en-US" sz="2200" dirty="0" smtClean="0"/>
                <a:t>) </a:t>
              </a:r>
            </a:p>
            <a:p>
              <a:pPr>
                <a:buNone/>
              </a:pPr>
              <a:r>
                <a:rPr lang="en-US" sz="2200" dirty="0" smtClean="0"/>
                <a:t>	(Exp) is at best incomplete.</a:t>
              </a:r>
              <a:r>
                <a:rPr lang="en-US" sz="2400" dirty="0" smtClean="0"/>
                <a:t> </a:t>
              </a:r>
            </a:p>
          </p:txBody>
        </p:sp>
      </p:grpSp>
      <p:sp>
        <p:nvSpPr>
          <p:cNvPr id="10" name="Rectangle 9"/>
          <p:cNvSpPr/>
          <p:nvPr/>
        </p:nvSpPr>
        <p:spPr>
          <a:xfrm>
            <a:off x="226804" y="4441717"/>
            <a:ext cx="8686800" cy="430887"/>
          </a:xfrm>
          <a:prstGeom prst="rect">
            <a:avLst/>
          </a:prstGeom>
          <a:ln>
            <a:solidFill>
              <a:schemeClr val="accent2"/>
            </a:solidFill>
          </a:ln>
        </p:spPr>
        <p:txBody>
          <a:bodyPr wrap="square">
            <a:spAutoFit/>
          </a:bodyPr>
          <a:lstStyle/>
          <a:p>
            <a:pPr marL="347472" indent="-347472"/>
            <a:r>
              <a:rPr lang="en-US" sz="2200" b="1" dirty="0" smtClean="0"/>
              <a:t>(NUKE)</a:t>
            </a:r>
            <a:r>
              <a:rPr lang="en-US" sz="2200" dirty="0" smtClean="0"/>
              <a:t> This nucleus is stable because it is an oxygen nucleus.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3"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build="p"/>
      <p:bldP spid="3" grpId="3" build="p"/>
      <p:bldP spid="7" grpId="0" animBg="1"/>
      <p:bldP spid="10" grpId="0" animBg="1"/>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Familiar Picture: Facts</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7" name="Trapezoid 6"/>
          <p:cNvSpPr/>
          <p:nvPr/>
        </p:nvSpPr>
        <p:spPr>
          <a:xfrm rot="10800000">
            <a:off x="2685139" y="1941286"/>
            <a:ext cx="3175001" cy="4118428"/>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3465286" y="2848429"/>
            <a:ext cx="1669143" cy="369332"/>
          </a:xfrm>
          <a:prstGeom prst="rect">
            <a:avLst/>
          </a:prstGeom>
          <a:noFill/>
        </p:spPr>
        <p:txBody>
          <a:bodyPr wrap="square" rtlCol="0">
            <a:spAutoFit/>
          </a:bodyPr>
          <a:lstStyle/>
          <a:p>
            <a:r>
              <a:rPr lang="en-US" dirty="0" smtClean="0"/>
              <a:t>All of the facts</a:t>
            </a:r>
            <a:endParaRPr lang="en-US" dirty="0"/>
          </a:p>
        </p:txBody>
      </p:sp>
      <p:sp>
        <p:nvSpPr>
          <p:cNvPr id="10" name="Trapezoid 9"/>
          <p:cNvSpPr/>
          <p:nvPr/>
        </p:nvSpPr>
        <p:spPr>
          <a:xfrm rot="10800000">
            <a:off x="3211286" y="4826000"/>
            <a:ext cx="2104572" cy="1251853"/>
          </a:xfrm>
          <a:prstGeom prst="trapezoid">
            <a:avLst>
              <a:gd name="adj" fmla="val 20082"/>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465287" y="5261429"/>
            <a:ext cx="1614714" cy="646331"/>
          </a:xfrm>
          <a:prstGeom prst="rect">
            <a:avLst/>
          </a:prstGeom>
          <a:noFill/>
        </p:spPr>
        <p:txBody>
          <a:bodyPr wrap="square" rtlCol="0">
            <a:spAutoFit/>
          </a:bodyPr>
          <a:lstStyle/>
          <a:p>
            <a:pPr algn="ctr"/>
            <a:r>
              <a:rPr lang="en-US" dirty="0" smtClean="0"/>
              <a:t>Fundamental facts</a:t>
            </a:r>
            <a:endParaRPr lang="en-US" dirty="0"/>
          </a:p>
        </p:txBody>
      </p:sp>
      <p:sp>
        <p:nvSpPr>
          <p:cNvPr id="13" name="Down Arrow 12"/>
          <p:cNvSpPr/>
          <p:nvPr/>
        </p:nvSpPr>
        <p:spPr>
          <a:xfrm>
            <a:off x="1143000" y="2213429"/>
            <a:ext cx="1251857" cy="3556000"/>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Explanation</a:t>
            </a:r>
            <a:endParaRPr lang="en-US" dirty="0"/>
          </a:p>
        </p:txBody>
      </p:sp>
      <p:sp>
        <p:nvSpPr>
          <p:cNvPr id="12" name="Line Callout 2 11"/>
          <p:cNvSpPr/>
          <p:nvPr/>
        </p:nvSpPr>
        <p:spPr>
          <a:xfrm>
            <a:off x="6170623" y="2213428"/>
            <a:ext cx="1712450" cy="2393846"/>
          </a:xfrm>
          <a:prstGeom prst="borderCallout2">
            <a:avLst>
              <a:gd name="adj1" fmla="val 18750"/>
              <a:gd name="adj2" fmla="val -8333"/>
              <a:gd name="adj3" fmla="val 18750"/>
              <a:gd name="adj4" fmla="val -16667"/>
              <a:gd name="adj5" fmla="val 34127"/>
              <a:gd name="adj6" fmla="val -68173"/>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Including: the existence and features of macroscopic concrete individuals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animBg="1"/>
      <p:bldP spid="12" grpId="0" animBg="1"/>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Determination Constraint an </a:t>
            </a:r>
            <a:r>
              <a:rPr lang="en-US" i="1" dirty="0" smtClean="0"/>
              <a:t>Over</a:t>
            </a:r>
            <a:r>
              <a:rPr lang="en-US" dirty="0" smtClean="0"/>
              <a:t>generalization from Cases?</a:t>
            </a:r>
            <a:endParaRPr lang="en-US" dirty="0"/>
          </a:p>
        </p:txBody>
      </p:sp>
      <p:sp>
        <p:nvSpPr>
          <p:cNvPr id="3" name="Content Placeholder 2"/>
          <p:cNvSpPr>
            <a:spLocks noGrp="1"/>
          </p:cNvSpPr>
          <p:nvPr>
            <p:ph idx="1"/>
          </p:nvPr>
        </p:nvSpPr>
        <p:spPr/>
        <p:txBody>
          <a:bodyPr>
            <a:normAutofit/>
          </a:bodyPr>
          <a:lstStyle/>
          <a:p>
            <a:pPr>
              <a:buNone/>
            </a:pPr>
            <a:r>
              <a:rPr lang="en-US" dirty="0" smtClean="0"/>
              <a:t>All of our cases have the form, </a:t>
            </a:r>
          </a:p>
          <a:p>
            <a:pPr>
              <a:buNone/>
            </a:pPr>
            <a:endParaRPr lang="en-US" dirty="0" smtClean="0"/>
          </a:p>
          <a:p>
            <a:pPr>
              <a:buNone/>
            </a:pPr>
            <a:r>
              <a:rPr lang="en-US" dirty="0" smtClean="0"/>
              <a:t>Recall the priority theorist’s explanation: </a:t>
            </a:r>
          </a:p>
          <a:p>
            <a:pPr>
              <a:buNone/>
            </a:pPr>
            <a:endParaRPr lang="en-US" b="1" dirty="0" smtClean="0"/>
          </a:p>
          <a:p>
            <a:pPr>
              <a:buNone/>
            </a:pPr>
            <a:r>
              <a:rPr lang="en-US" b="1" dirty="0" smtClean="0"/>
              <a:t>Objection</a:t>
            </a:r>
            <a:r>
              <a:rPr lang="en-US" dirty="0" smtClean="0"/>
              <a:t>: The determination constraint should be restricted so it applies only to (SIMPLE) explanations.</a:t>
            </a:r>
          </a:p>
          <a:p>
            <a:pPr>
              <a:buNone/>
            </a:pPr>
            <a:endParaRPr lang="en-US" dirty="0" smtClean="0"/>
          </a:p>
          <a:p>
            <a:pPr>
              <a:buNone/>
            </a:pPr>
            <a:endParaRPr lang="en-US" dirty="0" smtClean="0"/>
          </a:p>
        </p:txBody>
      </p:sp>
      <p:sp>
        <p:nvSpPr>
          <p:cNvPr id="4" name="Rectangle 3"/>
          <p:cNvSpPr/>
          <p:nvPr/>
        </p:nvSpPr>
        <p:spPr>
          <a:xfrm>
            <a:off x="1824785" y="3503821"/>
            <a:ext cx="5591143" cy="437978"/>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buNone/>
            </a:pPr>
            <a:r>
              <a:rPr lang="en-US" sz="2200" b="1" dirty="0" smtClean="0">
                <a:solidFill>
                  <a:schemeClr val="tx1"/>
                </a:solidFill>
              </a:rPr>
              <a:t>(RAINDROP)</a:t>
            </a:r>
            <a:r>
              <a:rPr lang="en-US" sz="2200" dirty="0" smtClean="0">
                <a:solidFill>
                  <a:schemeClr val="tx1"/>
                </a:solidFill>
              </a:rPr>
              <a:t> </a:t>
            </a:r>
            <a:r>
              <a:rPr lang="en-US" sz="2200" i="1" dirty="0" err="1" smtClean="0">
                <a:solidFill>
                  <a:schemeClr val="tx1"/>
                </a:solidFill>
              </a:rPr>
              <a:t>r</a:t>
            </a:r>
            <a:r>
              <a:rPr lang="en-US" sz="2200" dirty="0" smtClean="0">
                <a:solidFill>
                  <a:schemeClr val="tx1"/>
                </a:solidFill>
              </a:rPr>
              <a:t> is </a:t>
            </a:r>
            <a:r>
              <a:rPr lang="en-US" sz="2200" i="1" dirty="0" smtClean="0">
                <a:solidFill>
                  <a:schemeClr val="tx1"/>
                </a:solidFill>
              </a:rPr>
              <a:t>F</a:t>
            </a:r>
            <a:r>
              <a:rPr lang="en-US" sz="2200" dirty="0" smtClean="0">
                <a:solidFill>
                  <a:schemeClr val="tx1"/>
                </a:solidFill>
              </a:rPr>
              <a:t> because </a:t>
            </a:r>
            <a:r>
              <a:rPr lang="en-US" sz="2200" i="1" dirty="0" smtClean="0">
                <a:solidFill>
                  <a:schemeClr val="tx1"/>
                </a:solidFill>
              </a:rPr>
              <a:t>R</a:t>
            </a:r>
            <a:r>
              <a:rPr lang="en-US" sz="2200" dirty="0" smtClean="0">
                <a:solidFill>
                  <a:schemeClr val="tx1"/>
                </a:solidFill>
              </a:rPr>
              <a:t>(</a:t>
            </a:r>
            <a:r>
              <a:rPr lang="en-US" sz="2200" i="1" dirty="0" smtClean="0">
                <a:solidFill>
                  <a:schemeClr val="tx1"/>
                </a:solidFill>
              </a:rPr>
              <a:t>t</a:t>
            </a:r>
            <a:r>
              <a:rPr lang="en-US" sz="2200" i="1" baseline="-25000" dirty="0" smtClean="0">
                <a:solidFill>
                  <a:schemeClr val="tx1"/>
                </a:solidFill>
              </a:rPr>
              <a:t>1</a:t>
            </a:r>
            <a:r>
              <a:rPr lang="en-US" sz="2200" dirty="0" smtClean="0">
                <a:solidFill>
                  <a:schemeClr val="tx1"/>
                </a:solidFill>
              </a:rPr>
              <a:t> , . . . , </a:t>
            </a:r>
            <a:r>
              <a:rPr lang="en-US" sz="2200" i="1" dirty="0" err="1" smtClean="0">
                <a:solidFill>
                  <a:schemeClr val="tx1"/>
                </a:solidFill>
              </a:rPr>
              <a:t>t</a:t>
            </a:r>
            <a:r>
              <a:rPr lang="en-US" sz="2200" i="1" baseline="-25000" dirty="0" err="1" smtClean="0">
                <a:solidFill>
                  <a:schemeClr val="tx1"/>
                </a:solidFill>
              </a:rPr>
              <a:t>n</a:t>
            </a:r>
            <a:r>
              <a:rPr lang="en-US" sz="2200" dirty="0" smtClean="0">
                <a:solidFill>
                  <a:schemeClr val="tx1"/>
                </a:solidFill>
              </a:rPr>
              <a:t>)</a:t>
            </a:r>
          </a:p>
        </p:txBody>
      </p:sp>
      <p:sp>
        <p:nvSpPr>
          <p:cNvPr id="5" name="Rectangle 4"/>
          <p:cNvSpPr/>
          <p:nvPr/>
        </p:nvSpPr>
        <p:spPr>
          <a:xfrm>
            <a:off x="1824785" y="2262884"/>
            <a:ext cx="4437879" cy="437978"/>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buNone/>
            </a:pPr>
            <a:r>
              <a:rPr lang="en-US" sz="2200" b="1" dirty="0" smtClean="0">
                <a:solidFill>
                  <a:schemeClr val="tx1"/>
                </a:solidFill>
              </a:rPr>
              <a:t>(SIMPLE)</a:t>
            </a:r>
            <a:r>
              <a:rPr lang="en-US" sz="2200" dirty="0" smtClean="0">
                <a:solidFill>
                  <a:schemeClr val="tx1"/>
                </a:solidFill>
              </a:rPr>
              <a:t> </a:t>
            </a:r>
            <a:r>
              <a:rPr lang="en-US" sz="2200" i="1" dirty="0" smtClean="0">
                <a:solidFill>
                  <a:schemeClr val="tx1"/>
                </a:solidFill>
              </a:rPr>
              <a:t>a</a:t>
            </a:r>
            <a:r>
              <a:rPr lang="en-US" sz="2200" dirty="0" smtClean="0">
                <a:solidFill>
                  <a:schemeClr val="tx1"/>
                </a:solidFill>
              </a:rPr>
              <a:t> is </a:t>
            </a:r>
            <a:r>
              <a:rPr lang="en-US" sz="2200" i="1" dirty="0" smtClean="0">
                <a:solidFill>
                  <a:schemeClr val="tx1"/>
                </a:solidFill>
              </a:rPr>
              <a:t>F</a:t>
            </a:r>
            <a:r>
              <a:rPr lang="en-US" sz="2200" dirty="0" smtClean="0">
                <a:solidFill>
                  <a:schemeClr val="tx1"/>
                </a:solidFill>
              </a:rPr>
              <a:t> because </a:t>
            </a:r>
            <a:r>
              <a:rPr lang="en-US" sz="2200" b="1" i="1" dirty="0" smtClean="0">
                <a:solidFill>
                  <a:schemeClr val="tx1"/>
                </a:solidFill>
              </a:rPr>
              <a:t>it</a:t>
            </a:r>
            <a:r>
              <a:rPr lang="en-US" sz="2200" dirty="0" smtClean="0">
                <a:solidFill>
                  <a:schemeClr val="tx1"/>
                </a:solidFill>
              </a:rPr>
              <a:t> is </a:t>
            </a:r>
            <a:r>
              <a:rPr lang="en-US" sz="2200" i="1" dirty="0" smtClean="0">
                <a:solidFill>
                  <a:schemeClr val="tx1"/>
                </a:solidFill>
              </a:rPr>
              <a:t>G</a:t>
            </a:r>
            <a:endParaRPr lang="en-US" sz="2200" dirty="0" smtClean="0">
              <a:solidFill>
                <a:schemeClr val="tx1"/>
              </a:solidFill>
            </a:endParaRPr>
          </a:p>
        </p:txBody>
      </p:sp>
      <p:sp>
        <p:nvSpPr>
          <p:cNvPr id="6" name="TextBox 5"/>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Determination Constraint an </a:t>
            </a:r>
            <a:r>
              <a:rPr lang="en-US" i="1" dirty="0" smtClean="0"/>
              <a:t>Over</a:t>
            </a:r>
            <a:r>
              <a:rPr lang="en-US" dirty="0" smtClean="0"/>
              <a:t>generalization from Cases?</a:t>
            </a:r>
            <a:endParaRPr lang="en-US" dirty="0"/>
          </a:p>
        </p:txBody>
      </p:sp>
      <p:sp>
        <p:nvSpPr>
          <p:cNvPr id="3" name="Content Placeholder 2"/>
          <p:cNvSpPr>
            <a:spLocks noGrp="1"/>
          </p:cNvSpPr>
          <p:nvPr>
            <p:ph idx="1"/>
          </p:nvPr>
        </p:nvSpPr>
        <p:spPr>
          <a:xfrm>
            <a:off x="457200" y="1841359"/>
            <a:ext cx="8229600" cy="4525963"/>
          </a:xfrm>
        </p:spPr>
        <p:txBody>
          <a:bodyPr>
            <a:normAutofit fontScale="85000" lnSpcReduction="20000"/>
          </a:bodyPr>
          <a:lstStyle/>
          <a:p>
            <a:pPr>
              <a:buNone/>
            </a:pPr>
            <a:r>
              <a:rPr lang="en-US" dirty="0" smtClean="0"/>
              <a:t>No.  Recall</a:t>
            </a:r>
          </a:p>
          <a:p>
            <a:pPr>
              <a:buFont typeface="Wingdings" charset="2"/>
              <a:buChar char="§"/>
            </a:pPr>
            <a:endParaRPr lang="en-US" b="1" dirty="0" smtClean="0"/>
          </a:p>
          <a:p>
            <a:pPr>
              <a:buFont typeface="Wingdings" charset="2"/>
              <a:buChar char="§"/>
            </a:pPr>
            <a:endParaRPr lang="en-US" b="1" dirty="0" smtClean="0"/>
          </a:p>
          <a:p>
            <a:pPr>
              <a:buNone/>
            </a:pPr>
            <a:r>
              <a:rPr lang="en-US" dirty="0" smtClean="0"/>
              <a:t>The problem with (NUKE) </a:t>
            </a:r>
            <a:r>
              <a:rPr lang="en-US" dirty="0" smtClean="0"/>
              <a:t>doesn’t </a:t>
            </a:r>
            <a:r>
              <a:rPr lang="en-US" dirty="0" smtClean="0"/>
              <a:t>go away if </a:t>
            </a:r>
            <a:r>
              <a:rPr lang="en-US" dirty="0" smtClean="0"/>
              <a:t>we’re careful not to mention the nucleus in the </a:t>
            </a:r>
            <a:r>
              <a:rPr lang="en-US" i="1" dirty="0" err="1" smtClean="0"/>
              <a:t>explanans</a:t>
            </a:r>
            <a:r>
              <a:rPr lang="en-US" dirty="0" smtClean="0"/>
              <a:t> clause.</a:t>
            </a:r>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r>
              <a:rPr lang="en-US" b="1" dirty="0" smtClean="0"/>
              <a:t> </a:t>
            </a:r>
          </a:p>
          <a:p>
            <a:pPr>
              <a:buNone/>
            </a:pPr>
            <a:endParaRPr lang="en-US" b="1" dirty="0" smtClean="0"/>
          </a:p>
          <a:p>
            <a:pPr>
              <a:buNone/>
            </a:pPr>
            <a:endParaRPr lang="en-US" b="1" dirty="0" smtClean="0"/>
          </a:p>
          <a:p>
            <a:pPr>
              <a:buNone/>
            </a:pPr>
            <a:endParaRPr lang="en-US" b="1" dirty="0" smtClean="0"/>
          </a:p>
          <a:p>
            <a:pPr>
              <a:buFont typeface="Wingdings" charset="2"/>
              <a:buChar char="§"/>
            </a:pPr>
            <a:endParaRPr lang="en-US" b="1" dirty="0" smtClean="0"/>
          </a:p>
          <a:p>
            <a:pPr>
              <a:buNone/>
            </a:pPr>
            <a:endParaRPr lang="en-US" dirty="0" smtClean="0"/>
          </a:p>
          <a:p>
            <a:pPr>
              <a:buNone/>
            </a:pPr>
            <a:endParaRPr lang="en-US" dirty="0" smtClean="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5" name="Rectangle 4"/>
          <p:cNvSpPr/>
          <p:nvPr/>
        </p:nvSpPr>
        <p:spPr>
          <a:xfrm>
            <a:off x="457200" y="2500498"/>
            <a:ext cx="8229600" cy="430887"/>
          </a:xfrm>
          <a:prstGeom prst="rect">
            <a:avLst/>
          </a:prstGeom>
          <a:ln>
            <a:solidFill>
              <a:schemeClr val="accent2"/>
            </a:solidFill>
          </a:ln>
        </p:spPr>
        <p:txBody>
          <a:bodyPr wrap="square">
            <a:spAutoFit/>
          </a:bodyPr>
          <a:lstStyle/>
          <a:p>
            <a:pPr marL="347472" indent="-347472"/>
            <a:r>
              <a:rPr lang="en-US" sz="2200" b="1" dirty="0" smtClean="0"/>
              <a:t>(NUKE)</a:t>
            </a:r>
            <a:r>
              <a:rPr lang="en-US" sz="2200" dirty="0" smtClean="0"/>
              <a:t> This nucleus is stable because it is an oxygen nucleus.</a:t>
            </a:r>
          </a:p>
        </p:txBody>
      </p:sp>
      <p:sp>
        <p:nvSpPr>
          <p:cNvPr id="7" name="Rectangle 6"/>
          <p:cNvSpPr/>
          <p:nvPr/>
        </p:nvSpPr>
        <p:spPr>
          <a:xfrm>
            <a:off x="457200" y="4345500"/>
            <a:ext cx="8229600" cy="769441"/>
          </a:xfrm>
          <a:prstGeom prst="rect">
            <a:avLst/>
          </a:prstGeom>
          <a:ln>
            <a:solidFill>
              <a:schemeClr val="accent2"/>
            </a:solidFill>
          </a:ln>
        </p:spPr>
        <p:txBody>
          <a:bodyPr wrap="square">
            <a:spAutoFit/>
          </a:bodyPr>
          <a:lstStyle/>
          <a:p>
            <a:r>
              <a:rPr lang="en-US" sz="2200" b="1" dirty="0" smtClean="0"/>
              <a:t>(NUKE)</a:t>
            </a:r>
            <a:r>
              <a:rPr lang="en-US" sz="2200" baseline="30000" dirty="0" smtClean="0"/>
              <a:t>−</a:t>
            </a:r>
            <a:r>
              <a:rPr lang="en-US" sz="2200" dirty="0" smtClean="0"/>
              <a:t>  This nucleus is stable because  </a:t>
            </a:r>
            <a:r>
              <a:rPr lang="en-US" sz="2200" i="1" dirty="0" smtClean="0"/>
              <a:t>p</a:t>
            </a:r>
            <a:r>
              <a:rPr lang="en-US" sz="2200" i="1" baseline="-25000" dirty="0" smtClean="0"/>
              <a:t>1</a:t>
            </a:r>
            <a:r>
              <a:rPr lang="en-US" sz="2200" dirty="0" smtClean="0"/>
              <a:t> , . . . , </a:t>
            </a:r>
            <a:r>
              <a:rPr lang="en-US" sz="2200" i="1" dirty="0" smtClean="0"/>
              <a:t>p</a:t>
            </a:r>
            <a:r>
              <a:rPr lang="en-US" sz="2200" i="1" baseline="-25000" dirty="0" smtClean="0"/>
              <a:t>8</a:t>
            </a:r>
            <a:r>
              <a:rPr lang="en-US" sz="2200" dirty="0" smtClean="0"/>
              <a:t> are protons arranged oxygen-wise.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7" grpId="0" animBg="1"/>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Sources of Motivation</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r>
              <a:rPr lang="en-US" dirty="0" smtClean="0">
                <a:solidFill>
                  <a:schemeClr val="accent1"/>
                </a:solidFill>
              </a:rPr>
              <a:t>Generalization from cases</a:t>
            </a:r>
          </a:p>
          <a:p>
            <a:pPr marL="571500" indent="-571500">
              <a:buFont typeface="+mj-lt"/>
              <a:buAutoNum type="romanUcPeriod"/>
            </a:pPr>
            <a:r>
              <a:rPr lang="en-US" dirty="0" smtClean="0"/>
              <a:t>Reflections on the nature of grounding explanations</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Reflections on the Nature of Grounding Explanations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charset="2"/>
              <a:buChar char="§"/>
            </a:pPr>
            <a:r>
              <a:rPr lang="en-US" dirty="0" smtClean="0"/>
              <a:t> A complete explanation of an individual </a:t>
            </a:r>
            <a:r>
              <a:rPr lang="en-US" i="1" dirty="0" err="1" smtClean="0"/>
              <a:t>x</a:t>
            </a:r>
            <a:r>
              <a:rPr lang="en-US" dirty="0" err="1" smtClean="0"/>
              <a:t>’s</a:t>
            </a:r>
            <a:r>
              <a:rPr lang="en-US" dirty="0" smtClean="0"/>
              <a:t> having some feature </a:t>
            </a:r>
            <a:r>
              <a:rPr lang="en-US" i="1" dirty="0" smtClean="0"/>
              <a:t>F</a:t>
            </a:r>
            <a:r>
              <a:rPr lang="en-US" dirty="0" smtClean="0"/>
              <a:t> must show why that individual, </a:t>
            </a:r>
            <a:r>
              <a:rPr lang="en-US" b="1" u="sng" dirty="0" smtClean="0"/>
              <a:t>unlike, say, some non-</a:t>
            </a:r>
            <a:r>
              <a:rPr lang="en-US" b="1" i="1" u="sng" dirty="0" smtClean="0"/>
              <a:t>F</a:t>
            </a:r>
            <a:r>
              <a:rPr lang="en-US" b="1" u="sng" dirty="0" smtClean="0"/>
              <a:t> individual </a:t>
            </a:r>
            <a:r>
              <a:rPr lang="en-US" b="1" i="1" u="sng" dirty="0" err="1" smtClean="0"/>
              <a:t>y</a:t>
            </a:r>
            <a:r>
              <a:rPr lang="en-US" dirty="0" smtClean="0"/>
              <a:t>, is </a:t>
            </a:r>
            <a:r>
              <a:rPr lang="en-US" i="1" dirty="0" smtClean="0"/>
              <a:t>F</a:t>
            </a:r>
            <a:r>
              <a:rPr lang="en-US" dirty="0" smtClean="0"/>
              <a:t>.</a:t>
            </a:r>
          </a:p>
          <a:p>
            <a:pPr>
              <a:buFont typeface="Wingdings" charset="2"/>
              <a:buChar char="§"/>
            </a:pPr>
            <a:r>
              <a:rPr lang="en-US" dirty="0" smtClean="0"/>
              <a:t>It must therefore </a:t>
            </a:r>
            <a:r>
              <a:rPr lang="en-US" b="1" u="sng" dirty="0" smtClean="0"/>
              <a:t>mention what distinguishes </a:t>
            </a:r>
            <a:r>
              <a:rPr lang="en-US" b="1" i="1" u="sng" dirty="0" err="1" smtClean="0"/>
              <a:t>x</a:t>
            </a:r>
            <a:r>
              <a:rPr lang="en-US" b="1" u="sng" dirty="0" smtClean="0"/>
              <a:t> from </a:t>
            </a:r>
            <a:r>
              <a:rPr lang="en-US" b="1" i="1" u="sng" dirty="0" err="1" smtClean="0"/>
              <a:t>y</a:t>
            </a:r>
            <a:r>
              <a:rPr lang="en-US" dirty="0" smtClean="0"/>
              <a:t> in respect of </a:t>
            </a:r>
            <a:r>
              <a:rPr lang="en-US" i="1" dirty="0" smtClean="0"/>
              <a:t>F</a:t>
            </a:r>
            <a:r>
              <a:rPr lang="en-US" dirty="0" smtClean="0"/>
              <a:t> –</a:t>
            </a:r>
            <a:r>
              <a:rPr lang="en-US" dirty="0" err="1" smtClean="0"/>
              <a:t>ness</a:t>
            </a:r>
            <a:r>
              <a:rPr lang="en-US" dirty="0" smtClean="0"/>
              <a:t>.</a:t>
            </a:r>
          </a:p>
          <a:p>
            <a:pPr>
              <a:buFont typeface="Wingdings" charset="2"/>
              <a:buChar char="§"/>
            </a:pPr>
            <a:r>
              <a:rPr lang="en-US" dirty="0" smtClean="0"/>
              <a:t>It thereby provides the means for saying what </a:t>
            </a:r>
            <a:r>
              <a:rPr lang="en-US" b="1" u="sng" dirty="0" smtClean="0"/>
              <a:t>makes them different</a:t>
            </a:r>
            <a:r>
              <a:rPr lang="en-US" dirty="0" smtClean="0"/>
              <a:t> in this respect.</a:t>
            </a:r>
          </a:p>
          <a:p>
            <a:pPr>
              <a:buFont typeface="Wingdings" charset="2"/>
              <a:buChar char="§"/>
            </a:pPr>
            <a:r>
              <a:rPr lang="en-US" dirty="0" smtClean="0"/>
              <a:t>This is just what the Determination Constraint requires. </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 Challenges for Rejecters of the Determination Constraint</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arenBoth"/>
            </a:pPr>
            <a:r>
              <a:rPr lang="en-US" b="1" dirty="0" smtClean="0"/>
              <a:t> </a:t>
            </a:r>
            <a:r>
              <a:rPr lang="en-US" dirty="0" smtClean="0"/>
              <a:t>State a plausible alternative constraint on adequate explanation that is: </a:t>
            </a:r>
          </a:p>
          <a:p>
            <a:pPr marL="914400" lvl="1" indent="-514350">
              <a:buNone/>
            </a:pPr>
            <a:r>
              <a:rPr lang="en-US" b="1" dirty="0" smtClean="0"/>
              <a:t>(</a:t>
            </a:r>
            <a:r>
              <a:rPr lang="en-US" b="1" dirty="0" err="1" smtClean="0"/>
              <a:t>i</a:t>
            </a:r>
            <a:r>
              <a:rPr lang="en-US" b="1" dirty="0" smtClean="0"/>
              <a:t> ) Strong enough</a:t>
            </a:r>
            <a:r>
              <a:rPr lang="en-US" dirty="0" smtClean="0"/>
              <a:t>: it correctly diagnoses the inadequacy of (NUKE), </a:t>
            </a:r>
            <a:r>
              <a:rPr lang="en-US" i="1" dirty="0" smtClean="0"/>
              <a:t>etc.</a:t>
            </a:r>
            <a:r>
              <a:rPr lang="en-US" dirty="0" smtClean="0"/>
              <a:t>; but </a:t>
            </a:r>
          </a:p>
          <a:p>
            <a:pPr marL="914400" lvl="1" indent="-514350">
              <a:buNone/>
            </a:pPr>
            <a:r>
              <a:rPr lang="en-US" b="1" dirty="0" smtClean="0"/>
              <a:t>(ii ) Not too strong</a:t>
            </a:r>
            <a:r>
              <a:rPr lang="en-US" dirty="0" smtClean="0"/>
              <a:t>: it cannot be used in the determination argument.</a:t>
            </a:r>
          </a:p>
          <a:p>
            <a:pPr marL="512064" lvl="1" indent="-512064">
              <a:buNone/>
            </a:pPr>
            <a:r>
              <a:rPr lang="en-US" b="1" dirty="0" smtClean="0"/>
              <a:t>(2) </a:t>
            </a:r>
            <a:r>
              <a:rPr lang="en-US" sz="3243" dirty="0" smtClean="0"/>
              <a:t>Say why the complete grounds for </a:t>
            </a:r>
            <a:r>
              <a:rPr lang="en-US" sz="3243" i="1" dirty="0" err="1" smtClean="0"/>
              <a:t>r</a:t>
            </a:r>
            <a:r>
              <a:rPr lang="en-US" sz="3243" dirty="0" err="1" smtClean="0"/>
              <a:t>’s</a:t>
            </a:r>
            <a:r>
              <a:rPr lang="en-US" sz="3243" dirty="0" smtClean="0"/>
              <a:t> being transparent need not provide the means for saying what makes it different from the opaque individual </a:t>
            </a:r>
            <a:r>
              <a:rPr lang="en-US" sz="3243" i="1" dirty="0" err="1" smtClean="0"/>
              <a:t>t</a:t>
            </a:r>
            <a:r>
              <a:rPr lang="en-US" sz="3243" dirty="0" smtClean="0"/>
              <a:t>. </a:t>
            </a:r>
          </a:p>
          <a:p>
            <a:pPr marL="914400" lvl="1" indent="-514350">
              <a:buNone/>
            </a:pPr>
            <a:endParaRPr lang="en-US" dirty="0" smtClean="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r>
              <a:rPr lang="en-US" b="1" dirty="0" smtClean="0">
                <a:solidFill>
                  <a:schemeClr val="accent1"/>
                </a:solidFill>
              </a:rPr>
              <a:t>  The proximate target: priority theory</a:t>
            </a:r>
          </a:p>
          <a:p>
            <a:pPr marL="571500" indent="-571500">
              <a:buFont typeface="+mj-lt"/>
              <a:buAutoNum type="romanUcPeriod"/>
            </a:pPr>
            <a:r>
              <a:rPr lang="en-US" b="1" dirty="0" smtClean="0">
                <a:solidFill>
                  <a:schemeClr val="tx2">
                    <a:lumMod val="60000"/>
                    <a:lumOff val="40000"/>
                  </a:schemeClr>
                </a:solidFill>
              </a:rPr>
              <a:t>  The determination constraint</a:t>
            </a:r>
          </a:p>
          <a:p>
            <a:pPr marL="571500" indent="-571500">
              <a:buFont typeface="+mj-lt"/>
              <a:buAutoNum type="romanUcPeriod"/>
            </a:pPr>
            <a:r>
              <a:rPr lang="en-US" b="1" dirty="0" smtClean="0">
                <a:solidFill>
                  <a:schemeClr val="accent1"/>
                </a:solidFill>
              </a:rPr>
              <a:t> The determination argument</a:t>
            </a:r>
          </a:p>
          <a:p>
            <a:pPr marL="571500" indent="-571500">
              <a:buFont typeface="+mj-lt"/>
              <a:buAutoNum type="romanUcPeriod"/>
            </a:pPr>
            <a:r>
              <a:rPr lang="en-US" b="1" dirty="0" smtClean="0">
                <a:solidFill>
                  <a:schemeClr val="accent1"/>
                </a:solidFill>
              </a:rPr>
              <a:t>  The determination constraint reconsidered</a:t>
            </a:r>
          </a:p>
          <a:p>
            <a:pPr marL="571500" indent="-571500">
              <a:buFont typeface="+mj-lt"/>
              <a:buAutoNum type="romanUcPeriod"/>
            </a:pPr>
            <a:r>
              <a:rPr lang="en-US" b="1" dirty="0" smtClean="0"/>
              <a:t>  Next steps for priority theorists</a:t>
            </a:r>
          </a:p>
          <a:p>
            <a:pPr marL="571500" indent="-571500">
              <a:buFont typeface="+mj-lt"/>
              <a:buAutoNum type="romanUcPeriod"/>
            </a:pPr>
            <a:endParaRPr lang="en-US" b="1"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Suppose We Give up (EXPLANATION)</a:t>
            </a:r>
            <a:endParaRPr lang="en-US" dirty="0"/>
          </a:p>
        </p:txBody>
      </p:sp>
      <p:sp>
        <p:nvSpPr>
          <p:cNvPr id="3" name="Content Placeholder 2"/>
          <p:cNvSpPr>
            <a:spLocks noGrp="1"/>
          </p:cNvSpPr>
          <p:nvPr>
            <p:ph idx="1"/>
          </p:nvPr>
        </p:nvSpPr>
        <p:spPr/>
        <p:txBody>
          <a:bodyPr/>
          <a:lstStyle/>
          <a:p>
            <a:pPr>
              <a:buFont typeface="Wingdings" charset="2"/>
              <a:buChar char="§"/>
            </a:pPr>
            <a:r>
              <a:rPr lang="en-US" dirty="0" smtClean="0"/>
              <a:t>Suppose we let in some fundamental facts involving </a:t>
            </a:r>
            <a:r>
              <a:rPr lang="en-US" i="1" dirty="0" err="1" smtClean="0"/>
              <a:t>r</a:t>
            </a:r>
            <a:r>
              <a:rPr lang="en-US" dirty="0" smtClean="0"/>
              <a:t>.</a:t>
            </a:r>
          </a:p>
          <a:p>
            <a:pPr>
              <a:buFont typeface="Wingdings" charset="2"/>
              <a:buChar char="§"/>
            </a:pPr>
            <a:r>
              <a:rPr lang="en-US" dirty="0" err="1" smtClean="0"/>
              <a:t>Sider’s</a:t>
            </a:r>
            <a:r>
              <a:rPr lang="en-US" dirty="0" smtClean="0"/>
              <a:t> suggestion:</a:t>
            </a:r>
          </a:p>
          <a:p>
            <a:pPr marL="1028700" lvl="1" indent="-571500">
              <a:buAutoNum type="romanLcParenBoth"/>
            </a:pPr>
            <a:r>
              <a:rPr lang="en-US" dirty="0" smtClean="0"/>
              <a:t>Let in</a:t>
            </a:r>
            <a:r>
              <a:rPr lang="en-US" dirty="0" smtClean="0"/>
              <a:t> only compositional </a:t>
            </a:r>
            <a:r>
              <a:rPr lang="en-US" dirty="0" smtClean="0"/>
              <a:t>facts, </a:t>
            </a:r>
            <a:r>
              <a:rPr lang="en-US" i="1" dirty="0" err="1" smtClean="0"/>
              <a:t>e.</a:t>
            </a:r>
            <a:r>
              <a:rPr lang="en-US" i="1" dirty="0" err="1" smtClean="0"/>
              <a:t>g</a:t>
            </a:r>
            <a:r>
              <a:rPr lang="en-US" dirty="0" smtClean="0"/>
              <a:t>,</a:t>
            </a:r>
            <a:endParaRPr lang="en-US" i="1" dirty="0" smtClean="0"/>
          </a:p>
          <a:p>
            <a:pPr marL="1028700" lvl="1" indent="-571500">
              <a:buAutoNum type="romanLcParenBoth"/>
            </a:pPr>
            <a:endParaRPr lang="en-US" dirty="0" smtClean="0"/>
          </a:p>
          <a:p>
            <a:pPr marL="1028700" lvl="1" indent="-571500">
              <a:buAutoNum type="romanLcParenBoth"/>
            </a:pPr>
            <a:endParaRPr lang="en-US" dirty="0" smtClean="0"/>
          </a:p>
          <a:p>
            <a:pPr marL="1028700" lvl="1" indent="-571500">
              <a:buAutoNum type="romanLcParenBoth"/>
            </a:pPr>
            <a:r>
              <a:rPr lang="en-US" dirty="0" smtClean="0"/>
              <a:t>Claim </a:t>
            </a:r>
            <a:r>
              <a:rPr lang="en-US" b="1" u="sng" dirty="0" smtClean="0">
                <a:solidFill>
                  <a:schemeClr val="tx2"/>
                </a:solidFill>
              </a:rPr>
              <a:t>ontologically innocence</a:t>
            </a:r>
            <a:r>
              <a:rPr lang="en-US" dirty="0" smtClean="0"/>
              <a:t>:</a:t>
            </a:r>
          </a:p>
          <a:p>
            <a:endParaRPr lang="en-US" dirty="0"/>
          </a:p>
        </p:txBody>
      </p:sp>
      <p:sp>
        <p:nvSpPr>
          <p:cNvPr id="7" name="Rectangle 6"/>
          <p:cNvSpPr/>
          <p:nvPr/>
        </p:nvSpPr>
        <p:spPr>
          <a:xfrm>
            <a:off x="1992665" y="4000197"/>
            <a:ext cx="4978015" cy="554771"/>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smtClean="0">
                <a:solidFill>
                  <a:schemeClr val="tx1"/>
                </a:solidFill>
              </a:rPr>
              <a:t>(COMP)</a:t>
            </a:r>
            <a:r>
              <a:rPr lang="en-US" sz="2200" dirty="0" smtClean="0">
                <a:solidFill>
                  <a:schemeClr val="tx1"/>
                </a:solidFill>
              </a:rPr>
              <a:t> </a:t>
            </a:r>
            <a:r>
              <a:rPr lang="en-US" sz="2200" i="1" dirty="0" err="1" smtClean="0">
                <a:solidFill>
                  <a:schemeClr val="tx1"/>
                </a:solidFill>
              </a:rPr>
              <a:t>r</a:t>
            </a:r>
            <a:r>
              <a:rPr lang="en-US" sz="2200" dirty="0" smtClean="0">
                <a:solidFill>
                  <a:schemeClr val="tx1"/>
                </a:solidFill>
              </a:rPr>
              <a:t> is composed of </a:t>
            </a:r>
            <a:r>
              <a:rPr lang="en-US" sz="2200" i="1" dirty="0" smtClean="0">
                <a:solidFill>
                  <a:schemeClr val="tx1"/>
                </a:solidFill>
              </a:rPr>
              <a:t>p</a:t>
            </a:r>
            <a:r>
              <a:rPr lang="en-US" sz="2200" i="1" baseline="-25000" dirty="0" smtClean="0">
                <a:solidFill>
                  <a:schemeClr val="tx1"/>
                </a:solidFill>
              </a:rPr>
              <a:t>1</a:t>
            </a:r>
            <a:r>
              <a:rPr lang="en-US" sz="2200" dirty="0" smtClean="0">
                <a:solidFill>
                  <a:schemeClr val="tx1"/>
                </a:solidFill>
              </a:rPr>
              <a:t> , . . . , </a:t>
            </a:r>
            <a:r>
              <a:rPr lang="en-US" sz="2200" i="1" dirty="0" err="1" smtClean="0">
                <a:solidFill>
                  <a:schemeClr val="tx1"/>
                </a:solidFill>
              </a:rPr>
              <a:t>p</a:t>
            </a:r>
            <a:r>
              <a:rPr lang="en-US" sz="2200" i="1" baseline="-25000" dirty="0" err="1" smtClean="0">
                <a:solidFill>
                  <a:schemeClr val="tx1"/>
                </a:solidFill>
              </a:rPr>
              <a:t>n</a:t>
            </a:r>
            <a:r>
              <a:rPr lang="en-US" sz="2200" i="1" baseline="-25000" dirty="0" smtClean="0">
                <a:solidFill>
                  <a:schemeClr val="tx1"/>
                </a:solidFill>
              </a:rPr>
              <a:t> </a:t>
            </a:r>
            <a:endParaRPr lang="en-US" sz="2200" dirty="0">
              <a:solidFill>
                <a:schemeClr val="tx1"/>
              </a:solidFill>
            </a:endParaRPr>
          </a:p>
        </p:txBody>
      </p:sp>
      <p:sp>
        <p:nvSpPr>
          <p:cNvPr id="8" name="Rectangle 7"/>
          <p:cNvSpPr/>
          <p:nvPr/>
        </p:nvSpPr>
        <p:spPr>
          <a:xfrm>
            <a:off x="1343042" y="5571392"/>
            <a:ext cx="6846595" cy="808482"/>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200" b="1" dirty="0" smtClean="0">
                <a:solidFill>
                  <a:schemeClr val="tx1"/>
                </a:solidFill>
              </a:rPr>
              <a:t>(INNOCENCE)</a:t>
            </a:r>
            <a:r>
              <a:rPr lang="en-US" sz="2200" dirty="0" smtClean="0">
                <a:solidFill>
                  <a:schemeClr val="tx1"/>
                </a:solidFill>
              </a:rPr>
              <a:t> An ontology is no </a:t>
            </a:r>
            <a:r>
              <a:rPr lang="en-US" sz="2200" dirty="0" err="1" smtClean="0">
                <a:solidFill>
                  <a:schemeClr val="tx1"/>
                </a:solidFill>
              </a:rPr>
              <a:t>lusher</a:t>
            </a:r>
            <a:r>
              <a:rPr lang="en-US" sz="2200" dirty="0" smtClean="0">
                <a:solidFill>
                  <a:schemeClr val="tx1"/>
                </a:solidFill>
              </a:rPr>
              <a:t> for containing a whole than it is for containing its parts</a:t>
            </a:r>
            <a:endParaRPr lang="en-US" sz="2200" dirty="0">
              <a:solidFill>
                <a:schemeClr val="tx1"/>
              </a:solidFill>
            </a:endParaRPr>
          </a:p>
        </p:txBody>
      </p:sp>
      <p:sp>
        <p:nvSpPr>
          <p:cNvPr id="9" name="TextBox 8"/>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8" grpId="0" animBg="1"/>
    </p:bld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Sider’s</a:t>
            </a:r>
            <a:r>
              <a:rPr lang="en-US" dirty="0" smtClean="0"/>
              <a:t> Suggestion</a:t>
            </a:r>
            <a:endParaRPr lang="en-US" dirty="0"/>
          </a:p>
        </p:txBody>
      </p:sp>
      <p:sp>
        <p:nvSpPr>
          <p:cNvPr id="17" name="TextBox 16"/>
          <p:cNvSpPr txBox="1"/>
          <p:nvPr/>
        </p:nvSpPr>
        <p:spPr>
          <a:xfrm>
            <a:off x="4962643" y="3005018"/>
            <a:ext cx="2043759" cy="646331"/>
          </a:xfrm>
          <a:prstGeom prst="rect">
            <a:avLst/>
          </a:prstGeom>
          <a:solidFill>
            <a:schemeClr val="accent3"/>
          </a:solidFill>
          <a:ln>
            <a:solidFill>
              <a:schemeClr val="tx2"/>
            </a:solidFill>
          </a:ln>
        </p:spPr>
        <p:txBody>
          <a:bodyPr wrap="square" rtlCol="0">
            <a:spAutoFit/>
          </a:bodyPr>
          <a:lstStyle/>
          <a:p>
            <a:r>
              <a:rPr lang="en-US" dirty="0" smtClean="0"/>
              <a:t>(INNOCENCE):</a:t>
            </a:r>
          </a:p>
          <a:p>
            <a:r>
              <a:rPr lang="en-US" dirty="0" smtClean="0"/>
              <a:t>OTBE, A ≈ B  </a:t>
            </a:r>
            <a:endParaRPr lang="en-US" dirty="0"/>
          </a:p>
        </p:txBody>
      </p:sp>
      <p:sp>
        <p:nvSpPr>
          <p:cNvPr id="18" name="Oval Callout 17"/>
          <p:cNvSpPr/>
          <p:nvPr/>
        </p:nvSpPr>
        <p:spPr>
          <a:xfrm>
            <a:off x="6762033" y="1175363"/>
            <a:ext cx="2626327" cy="1587672"/>
          </a:xfrm>
          <a:prstGeom prst="wedgeEllipseCallout">
            <a:avLst>
              <a:gd name="adj1" fmla="val -51221"/>
              <a:gd name="adj2" fmla="val 64340"/>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“Do not multiply </a:t>
            </a:r>
            <a:r>
              <a:rPr lang="en-US" b="1" dirty="0" smtClean="0">
                <a:solidFill>
                  <a:schemeClr val="tx1"/>
                </a:solidFill>
              </a:rPr>
              <a:t>simple parts</a:t>
            </a:r>
            <a:r>
              <a:rPr lang="en-US" dirty="0" smtClean="0">
                <a:solidFill>
                  <a:schemeClr val="tx1"/>
                </a:solidFill>
              </a:rPr>
              <a:t> beyond necessity!”</a:t>
            </a:r>
            <a:endParaRPr lang="en-US" dirty="0">
              <a:solidFill>
                <a:schemeClr val="tx1"/>
              </a:solidFill>
            </a:endParaRPr>
          </a:p>
        </p:txBody>
      </p:sp>
      <p:grpSp>
        <p:nvGrpSpPr>
          <p:cNvPr id="29" name="Group 28"/>
          <p:cNvGrpSpPr/>
          <p:nvPr/>
        </p:nvGrpSpPr>
        <p:grpSpPr>
          <a:xfrm>
            <a:off x="5075746" y="4372199"/>
            <a:ext cx="2204341" cy="2009744"/>
            <a:chOff x="5668844" y="4372199"/>
            <a:chExt cx="2204341" cy="2009744"/>
          </a:xfrm>
        </p:grpSpPr>
        <p:sp>
          <p:nvSpPr>
            <p:cNvPr id="19" name="Trapezoid 18"/>
            <p:cNvSpPr/>
            <p:nvPr/>
          </p:nvSpPr>
          <p:spPr>
            <a:xfrm rot="10800000">
              <a:off x="5923281" y="4842868"/>
              <a:ext cx="1730927" cy="1007262"/>
            </a:xfrm>
            <a:prstGeom prst="trapezoid">
              <a:avLst>
                <a:gd name="adj" fmla="val 23957"/>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5991370" y="4824870"/>
              <a:ext cx="1563379" cy="923330"/>
            </a:xfrm>
            <a:prstGeom prst="rect">
              <a:avLst/>
            </a:prstGeom>
            <a:noFill/>
          </p:spPr>
          <p:txBody>
            <a:bodyPr wrap="square" rtlCol="0">
              <a:spAutoFit/>
            </a:bodyPr>
            <a:lstStyle/>
            <a:p>
              <a:pPr algn="ctr"/>
              <a:r>
                <a:rPr lang="en-US" dirty="0" smtClean="0"/>
                <a:t>All </a:t>
              </a:r>
              <a:r>
                <a:rPr lang="en-US" dirty="0" smtClean="0"/>
                <a:t>individuals</a:t>
              </a:r>
            </a:p>
            <a:p>
              <a:pPr algn="ctr"/>
              <a:r>
                <a:rPr lang="en-US" dirty="0" smtClean="0"/>
                <a:t>(simple)</a:t>
              </a:r>
              <a:endParaRPr lang="en-US" dirty="0"/>
            </a:p>
          </p:txBody>
        </p:sp>
        <p:sp>
          <p:nvSpPr>
            <p:cNvPr id="21" name="TextBox 20"/>
            <p:cNvSpPr txBox="1"/>
            <p:nvPr/>
          </p:nvSpPr>
          <p:spPr>
            <a:xfrm>
              <a:off x="6177917" y="5918481"/>
              <a:ext cx="1200036" cy="369332"/>
            </a:xfrm>
            <a:prstGeom prst="rect">
              <a:avLst/>
            </a:prstGeom>
            <a:noFill/>
          </p:spPr>
          <p:txBody>
            <a:bodyPr wrap="square" rtlCol="0">
              <a:spAutoFit/>
            </a:bodyPr>
            <a:lstStyle/>
            <a:p>
              <a:r>
                <a:rPr lang="en-US" dirty="0" smtClean="0"/>
                <a:t>Theory</a:t>
              </a:r>
              <a:r>
                <a:rPr lang="en-US" dirty="0" smtClean="0"/>
                <a:t> B</a:t>
              </a:r>
              <a:endParaRPr lang="en-US" dirty="0"/>
            </a:p>
          </p:txBody>
        </p:sp>
        <p:sp>
          <p:nvSpPr>
            <p:cNvPr id="22" name="Rectangle 21"/>
            <p:cNvSpPr/>
            <p:nvPr/>
          </p:nvSpPr>
          <p:spPr>
            <a:xfrm>
              <a:off x="5668844" y="4372199"/>
              <a:ext cx="2204341" cy="2009744"/>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536926" y="2649716"/>
            <a:ext cx="3947866" cy="3732227"/>
            <a:chOff x="4678030" y="2649716"/>
            <a:chExt cx="3947866" cy="3732227"/>
          </a:xfrm>
        </p:grpSpPr>
        <p:sp>
          <p:nvSpPr>
            <p:cNvPr id="5" name="TextBox 4"/>
            <p:cNvSpPr txBox="1"/>
            <p:nvPr/>
          </p:nvSpPr>
          <p:spPr>
            <a:xfrm>
              <a:off x="6022613" y="3354739"/>
              <a:ext cx="1850572" cy="923330"/>
            </a:xfrm>
            <a:prstGeom prst="rect">
              <a:avLst/>
            </a:prstGeom>
            <a:noFill/>
          </p:spPr>
          <p:txBody>
            <a:bodyPr wrap="square" rtlCol="0">
              <a:spAutoFit/>
            </a:bodyPr>
            <a:lstStyle/>
            <a:p>
              <a:pPr algn="ctr"/>
              <a:r>
                <a:rPr lang="en-US" dirty="0" smtClean="0"/>
                <a:t>All Individuals (= Fundamental Individuals)</a:t>
              </a:r>
            </a:p>
          </p:txBody>
        </p:sp>
        <p:sp>
          <p:nvSpPr>
            <p:cNvPr id="11" name="Trapezoid 10"/>
            <p:cNvSpPr/>
            <p:nvPr/>
          </p:nvSpPr>
          <p:spPr>
            <a:xfrm rot="10800000">
              <a:off x="5644306" y="2891699"/>
              <a:ext cx="2554701" cy="2958430"/>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rapezoid 12"/>
            <p:cNvSpPr/>
            <p:nvPr/>
          </p:nvSpPr>
          <p:spPr>
            <a:xfrm rot="10800000">
              <a:off x="6056191" y="4842782"/>
              <a:ext cx="1730927" cy="1007346"/>
            </a:xfrm>
            <a:prstGeom prst="trapezoid">
              <a:avLst>
                <a:gd name="adj" fmla="val 23957"/>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6124278" y="5027534"/>
              <a:ext cx="1563379" cy="369332"/>
            </a:xfrm>
            <a:prstGeom prst="rect">
              <a:avLst/>
            </a:prstGeom>
            <a:noFill/>
          </p:spPr>
          <p:txBody>
            <a:bodyPr wrap="square" rtlCol="0">
              <a:spAutoFit/>
            </a:bodyPr>
            <a:lstStyle/>
            <a:p>
              <a:pPr algn="ctr"/>
              <a:r>
                <a:rPr lang="en-US" dirty="0" smtClean="0"/>
                <a:t>Simple Parts</a:t>
              </a:r>
              <a:endParaRPr lang="en-US" dirty="0"/>
            </a:p>
          </p:txBody>
        </p:sp>
        <p:sp>
          <p:nvSpPr>
            <p:cNvPr id="15" name="Down Arrow 14"/>
            <p:cNvSpPr/>
            <p:nvPr/>
          </p:nvSpPr>
          <p:spPr>
            <a:xfrm>
              <a:off x="4794383" y="2945918"/>
              <a:ext cx="829221" cy="2772740"/>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Composition</a:t>
              </a:r>
              <a:endParaRPr lang="en-US" dirty="0"/>
            </a:p>
          </p:txBody>
        </p:sp>
        <p:sp>
          <p:nvSpPr>
            <p:cNvPr id="16" name="TextBox 15"/>
            <p:cNvSpPr txBox="1"/>
            <p:nvPr/>
          </p:nvSpPr>
          <p:spPr>
            <a:xfrm>
              <a:off x="6056190" y="3354739"/>
              <a:ext cx="1748908" cy="646331"/>
            </a:xfrm>
            <a:prstGeom prst="rect">
              <a:avLst/>
            </a:prstGeom>
            <a:noFill/>
          </p:spPr>
          <p:txBody>
            <a:bodyPr wrap="square" rtlCol="0">
              <a:spAutoFit/>
            </a:bodyPr>
            <a:lstStyle/>
            <a:p>
              <a:pPr algn="ctr"/>
              <a:r>
                <a:rPr lang="en-US" dirty="0" smtClean="0"/>
                <a:t>Complex Wholes</a:t>
              </a:r>
              <a:endParaRPr lang="en-US" dirty="0"/>
            </a:p>
          </p:txBody>
        </p:sp>
        <p:sp>
          <p:nvSpPr>
            <p:cNvPr id="23" name="TextBox 22"/>
            <p:cNvSpPr txBox="1"/>
            <p:nvPr/>
          </p:nvSpPr>
          <p:spPr>
            <a:xfrm>
              <a:off x="6381437" y="5918481"/>
              <a:ext cx="1200036" cy="369332"/>
            </a:xfrm>
            <a:prstGeom prst="rect">
              <a:avLst/>
            </a:prstGeom>
            <a:noFill/>
          </p:spPr>
          <p:txBody>
            <a:bodyPr wrap="square" rtlCol="0">
              <a:spAutoFit/>
            </a:bodyPr>
            <a:lstStyle/>
            <a:p>
              <a:r>
                <a:rPr lang="en-US" dirty="0" smtClean="0"/>
                <a:t>Theory</a:t>
              </a:r>
              <a:r>
                <a:rPr lang="en-US" dirty="0" smtClean="0"/>
                <a:t> A</a:t>
              </a:r>
              <a:endParaRPr lang="en-US" dirty="0"/>
            </a:p>
          </p:txBody>
        </p:sp>
        <p:sp>
          <p:nvSpPr>
            <p:cNvPr id="24" name="Rectangle 23"/>
            <p:cNvSpPr/>
            <p:nvPr/>
          </p:nvSpPr>
          <p:spPr>
            <a:xfrm>
              <a:off x="4678030" y="2649716"/>
              <a:ext cx="3947866" cy="3732227"/>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TextBox 24"/>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Support for (INNOCENCE)</a:t>
            </a:r>
            <a:endParaRPr lang="en-US" dirty="0"/>
          </a:p>
        </p:txBody>
      </p:sp>
      <p:sp>
        <p:nvSpPr>
          <p:cNvPr id="3" name="Content Placeholder 2"/>
          <p:cNvSpPr>
            <a:spLocks noGrp="1"/>
          </p:cNvSpPr>
          <p:nvPr>
            <p:ph idx="1"/>
          </p:nvPr>
        </p:nvSpPr>
        <p:spPr/>
        <p:txBody>
          <a:bodyPr/>
          <a:lstStyle/>
          <a:p>
            <a:pPr>
              <a:buFont typeface="Wingdings" charset="2"/>
              <a:buChar char="§"/>
            </a:pPr>
            <a:r>
              <a:rPr lang="en-US" dirty="0" smtClean="0"/>
              <a:t>Why think composition is ontologically innocent?</a:t>
            </a:r>
          </a:p>
          <a:p>
            <a:pPr>
              <a:buFont typeface="Wingdings" charset="2"/>
              <a:buChar char="§"/>
            </a:pPr>
            <a:r>
              <a:rPr lang="en-US" dirty="0" smtClean="0"/>
              <a:t>A familiar view (Lewis 1991; </a:t>
            </a:r>
            <a:r>
              <a:rPr lang="en-US" dirty="0" err="1" smtClean="0"/>
              <a:t>Sider</a:t>
            </a:r>
            <a:r>
              <a:rPr lang="en-US" dirty="0" smtClean="0"/>
              <a:t> 2007):</a:t>
            </a:r>
          </a:p>
          <a:p>
            <a:pPr lvl="1">
              <a:buNone/>
            </a:pPr>
            <a:r>
              <a:rPr lang="en-US" u="dash" dirty="0" smtClean="0">
                <a:solidFill>
                  <a:schemeClr val="tx2"/>
                </a:solidFill>
              </a:rPr>
              <a:t>Composition is identity </a:t>
            </a:r>
            <a:endParaRPr lang="en-US" u="dash" dirty="0" smtClean="0">
              <a:solidFill>
                <a:schemeClr val="tx2"/>
              </a:solidFill>
            </a:endParaRPr>
          </a:p>
          <a:p>
            <a:pPr lvl="1">
              <a:buNone/>
            </a:pPr>
            <a:r>
              <a:rPr lang="en-US" dirty="0" smtClean="0"/>
              <a:t>ALT: </a:t>
            </a:r>
            <a:r>
              <a:rPr lang="en-US" u="dash" dirty="0" smtClean="0">
                <a:solidFill>
                  <a:schemeClr val="tx2"/>
                </a:solidFill>
              </a:rPr>
              <a:t>Composition is </a:t>
            </a:r>
            <a:r>
              <a:rPr lang="en-US" u="dash" dirty="0" smtClean="0">
                <a:solidFill>
                  <a:schemeClr val="tx2"/>
                </a:solidFill>
              </a:rPr>
              <a:t>sufficiently identity-</a:t>
            </a:r>
            <a:r>
              <a:rPr lang="en-US" u="dash" dirty="0" smtClean="0">
                <a:solidFill>
                  <a:schemeClr val="tx2"/>
                </a:solidFill>
              </a:rPr>
              <a:t>like</a:t>
            </a:r>
          </a:p>
          <a:p>
            <a:pPr marL="347472" lvl="1" indent="-347472">
              <a:buFont typeface="Wingdings" charset="2"/>
              <a:buChar char="§"/>
            </a:pPr>
            <a:r>
              <a:rPr lang="en-US" dirty="0" smtClean="0"/>
              <a:t> An ontology is no </a:t>
            </a:r>
            <a:r>
              <a:rPr lang="en-US" dirty="0" err="1" smtClean="0"/>
              <a:t>lusher</a:t>
            </a:r>
            <a:r>
              <a:rPr lang="en-US" dirty="0" smtClean="0"/>
              <a:t> for containing an individual that it is for containing its …</a:t>
            </a:r>
          </a:p>
          <a:p>
            <a:pPr marL="1204722" lvl="3" indent="-347472">
              <a:buNone/>
            </a:pPr>
            <a:r>
              <a:rPr lang="en-US" sz="2200" b="1" u="dash" dirty="0" smtClean="0">
                <a:solidFill>
                  <a:schemeClr val="tx2"/>
                </a:solidFill>
              </a:rPr>
              <a:t>… </a:t>
            </a:r>
            <a:r>
              <a:rPr lang="en-US" sz="2200" b="1" u="dash" dirty="0" err="1" smtClean="0">
                <a:solidFill>
                  <a:schemeClr val="tx2"/>
                </a:solidFill>
              </a:rPr>
              <a:t>identicals</a:t>
            </a:r>
            <a:r>
              <a:rPr lang="en-US" sz="2200" b="1" dirty="0" smtClean="0">
                <a:solidFill>
                  <a:schemeClr val="tx2"/>
                </a:solidFill>
              </a:rPr>
              <a:t> </a:t>
            </a:r>
            <a:r>
              <a:rPr lang="en-US" sz="2200" b="1" dirty="0" smtClean="0"/>
              <a:t>(that’s a truism)</a:t>
            </a:r>
          </a:p>
          <a:p>
            <a:pPr marL="1204722" lvl="3" indent="-347472">
              <a:buNone/>
            </a:pPr>
            <a:r>
              <a:rPr lang="en-US" sz="2200" b="1" u="dash" dirty="0" smtClean="0">
                <a:solidFill>
                  <a:schemeClr val="tx2"/>
                </a:solidFill>
              </a:rPr>
              <a:t>… composers</a:t>
            </a:r>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Composition as Identity Implies Symmetry</a:t>
            </a:r>
            <a:endParaRPr lang="en-US" dirty="0"/>
          </a:p>
        </p:txBody>
      </p:sp>
      <p:sp>
        <p:nvSpPr>
          <p:cNvPr id="3" name="Content Placeholder 2"/>
          <p:cNvSpPr>
            <a:spLocks noGrp="1"/>
          </p:cNvSpPr>
          <p:nvPr>
            <p:ph idx="1"/>
          </p:nvPr>
        </p:nvSpPr>
        <p:spPr/>
        <p:txBody>
          <a:bodyPr/>
          <a:lstStyle/>
          <a:p>
            <a:pPr>
              <a:buFont typeface="Wingdings" charset="2"/>
              <a:buChar char="§"/>
            </a:pPr>
            <a:r>
              <a:rPr lang="en-US" dirty="0" smtClean="0"/>
              <a:t>Identity (ALT: any identity-like relation) is symmetric. </a:t>
            </a:r>
          </a:p>
          <a:p>
            <a:pPr>
              <a:buFont typeface="Wingdings" charset="2"/>
              <a:buChar char="§"/>
            </a:pPr>
            <a:r>
              <a:rPr lang="en-US" b="1" dirty="0" smtClean="0"/>
              <a:t>An upshot</a:t>
            </a:r>
            <a:r>
              <a:rPr lang="en-US" dirty="0" smtClean="0"/>
              <a:t>: An ontology is no </a:t>
            </a:r>
            <a:r>
              <a:rPr lang="en-US" dirty="0" err="1" smtClean="0"/>
              <a:t>lusher</a:t>
            </a:r>
            <a:r>
              <a:rPr lang="en-US" dirty="0" smtClean="0"/>
              <a:t> for containing some individuals than it is for containing their …</a:t>
            </a:r>
            <a:r>
              <a:rPr lang="en-US" dirty="0" smtClean="0"/>
              <a:t> </a:t>
            </a:r>
          </a:p>
          <a:p>
            <a:pPr lvl="1">
              <a:buNone/>
            </a:pPr>
            <a:r>
              <a:rPr lang="en-US" dirty="0" smtClean="0">
                <a:solidFill>
                  <a:schemeClr val="tx2"/>
                </a:solidFill>
              </a:rPr>
              <a:t>… </a:t>
            </a:r>
            <a:r>
              <a:rPr lang="en-US" u="dash" dirty="0" err="1" smtClean="0">
                <a:solidFill>
                  <a:schemeClr val="tx2"/>
                </a:solidFill>
              </a:rPr>
              <a:t>composee</a:t>
            </a:r>
            <a:endParaRPr lang="en-US" u="dash" dirty="0" smtClean="0"/>
          </a:p>
          <a:p>
            <a:endParaRPr lang="en-US" dirty="0"/>
          </a:p>
        </p:txBody>
      </p:sp>
      <p:sp>
        <p:nvSpPr>
          <p:cNvPr id="18" name="Rectangle 17"/>
          <p:cNvSpPr/>
          <p:nvPr/>
        </p:nvSpPr>
        <p:spPr>
          <a:xfrm>
            <a:off x="1343042" y="4978345"/>
            <a:ext cx="6846595" cy="1147817"/>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200" b="1" dirty="0" smtClean="0">
                <a:solidFill>
                  <a:schemeClr val="tx1"/>
                </a:solidFill>
              </a:rPr>
              <a:t>(INNOCENCE)</a:t>
            </a:r>
            <a:r>
              <a:rPr lang="en-US" sz="2200" b="1" baseline="30000" dirty="0" smtClean="0">
                <a:solidFill>
                  <a:schemeClr val="tx1"/>
                </a:solidFill>
              </a:rPr>
              <a:t>+</a:t>
            </a:r>
            <a:r>
              <a:rPr lang="en-US" sz="2200" dirty="0" smtClean="0">
                <a:solidFill>
                  <a:schemeClr val="tx1"/>
                </a:solidFill>
              </a:rPr>
              <a:t> An</a:t>
            </a:r>
            <a:r>
              <a:rPr lang="en-US" sz="2200" dirty="0" smtClean="0">
                <a:solidFill>
                  <a:schemeClr val="tx1"/>
                </a:solidFill>
              </a:rPr>
              <a:t> </a:t>
            </a:r>
            <a:r>
              <a:rPr lang="en-US" sz="2400" dirty="0" smtClean="0">
                <a:solidFill>
                  <a:schemeClr val="tx1"/>
                </a:solidFill>
              </a:rPr>
              <a:t>ontology </a:t>
            </a:r>
            <a:r>
              <a:rPr lang="en-US" sz="2400" dirty="0" smtClean="0">
                <a:solidFill>
                  <a:schemeClr val="tx1"/>
                </a:solidFill>
              </a:rPr>
              <a:t>is no </a:t>
            </a:r>
            <a:r>
              <a:rPr lang="en-US" sz="2400" dirty="0" err="1" smtClean="0">
                <a:solidFill>
                  <a:schemeClr val="tx1"/>
                </a:solidFill>
              </a:rPr>
              <a:t>lusher</a:t>
            </a:r>
            <a:r>
              <a:rPr lang="en-US" sz="2400" dirty="0" smtClean="0">
                <a:solidFill>
                  <a:schemeClr val="tx1"/>
                </a:solidFill>
              </a:rPr>
              <a:t> for containing some parts than it is for containing their </a:t>
            </a:r>
            <a:r>
              <a:rPr lang="en-US" sz="2400" dirty="0" smtClean="0">
                <a:solidFill>
                  <a:schemeClr val="tx1"/>
                </a:solidFill>
              </a:rPr>
              <a:t>whole.</a:t>
            </a:r>
            <a:endParaRPr lang="en-US" sz="2200" dirty="0">
              <a:solidFill>
                <a:schemeClr val="tx1"/>
              </a:solidFill>
            </a:endParaRPr>
          </a:p>
        </p:txBody>
      </p:sp>
      <p:sp>
        <p:nvSpPr>
          <p:cNvPr id="19" name="TextBox 18"/>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8" grpId="0" animBg="1"/>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Familiar Picture: Individuals</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7" name="Trapezoid 6"/>
          <p:cNvSpPr/>
          <p:nvPr/>
        </p:nvSpPr>
        <p:spPr>
          <a:xfrm rot="10800000">
            <a:off x="2685139" y="1941286"/>
            <a:ext cx="3175001" cy="4118428"/>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3265714" y="2848429"/>
            <a:ext cx="1850572" cy="369332"/>
          </a:xfrm>
          <a:prstGeom prst="rect">
            <a:avLst/>
          </a:prstGeom>
          <a:noFill/>
        </p:spPr>
        <p:txBody>
          <a:bodyPr wrap="square" rtlCol="0">
            <a:spAutoFit/>
          </a:bodyPr>
          <a:lstStyle/>
          <a:p>
            <a:pPr algn="ctr"/>
            <a:r>
              <a:rPr lang="en-US" dirty="0" smtClean="0"/>
              <a:t>All Individuals</a:t>
            </a:r>
            <a:endParaRPr lang="en-US" dirty="0"/>
          </a:p>
        </p:txBody>
      </p:sp>
      <p:sp>
        <p:nvSpPr>
          <p:cNvPr id="10" name="Trapezoid 9"/>
          <p:cNvSpPr/>
          <p:nvPr/>
        </p:nvSpPr>
        <p:spPr>
          <a:xfrm rot="10800000">
            <a:off x="3211286" y="4826000"/>
            <a:ext cx="2104572" cy="1251853"/>
          </a:xfrm>
          <a:prstGeom prst="trapezoid">
            <a:avLst>
              <a:gd name="adj" fmla="val 20082"/>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465287" y="5261429"/>
            <a:ext cx="1614714" cy="646331"/>
          </a:xfrm>
          <a:prstGeom prst="rect">
            <a:avLst/>
          </a:prstGeom>
          <a:noFill/>
        </p:spPr>
        <p:txBody>
          <a:bodyPr wrap="square" rtlCol="0">
            <a:spAutoFit/>
          </a:bodyPr>
          <a:lstStyle/>
          <a:p>
            <a:pPr algn="ctr"/>
            <a:r>
              <a:rPr lang="en-US" dirty="0" smtClean="0"/>
              <a:t>Fundamental individuals</a:t>
            </a:r>
            <a:endParaRPr lang="en-US" dirty="0"/>
          </a:p>
        </p:txBody>
      </p:sp>
      <p:sp>
        <p:nvSpPr>
          <p:cNvPr id="13" name="Down Arrow 12"/>
          <p:cNvSpPr/>
          <p:nvPr/>
        </p:nvSpPr>
        <p:spPr>
          <a:xfrm>
            <a:off x="1143000" y="2213429"/>
            <a:ext cx="1251857" cy="3556000"/>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Explanation</a:t>
            </a:r>
            <a:endParaRPr lang="en-US" dirty="0"/>
          </a:p>
        </p:txBody>
      </p:sp>
      <p:sp>
        <p:nvSpPr>
          <p:cNvPr id="12" name="Line Callout 2 11"/>
          <p:cNvSpPr/>
          <p:nvPr/>
        </p:nvSpPr>
        <p:spPr>
          <a:xfrm>
            <a:off x="6838157" y="4287041"/>
            <a:ext cx="1497882" cy="1790813"/>
          </a:xfrm>
          <a:prstGeom prst="borderCallout2">
            <a:avLst>
              <a:gd name="adj1" fmla="val 18750"/>
              <a:gd name="adj2" fmla="val -8333"/>
              <a:gd name="adj3" fmla="val 18750"/>
              <a:gd name="adj4" fmla="val -16667"/>
              <a:gd name="adj5" fmla="val 69773"/>
              <a:gd name="adj6" fmla="val -116232"/>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 elite class: point-particles, vibrating strings,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animBg="1"/>
      <p:bldP spid="12" grpId="0" animBg="1"/>
    </p:bld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Upshot</a:t>
            </a:r>
            <a:endParaRPr lang="en-US" dirty="0"/>
          </a:p>
        </p:txBody>
      </p:sp>
      <p:sp>
        <p:nvSpPr>
          <p:cNvPr id="10" name="TextBox 9"/>
          <p:cNvSpPr txBox="1"/>
          <p:nvPr/>
        </p:nvSpPr>
        <p:spPr>
          <a:xfrm>
            <a:off x="457200" y="1918938"/>
            <a:ext cx="2043759" cy="646331"/>
          </a:xfrm>
          <a:prstGeom prst="rect">
            <a:avLst/>
          </a:prstGeom>
          <a:solidFill>
            <a:schemeClr val="accent3"/>
          </a:solidFill>
          <a:ln>
            <a:solidFill>
              <a:schemeClr val="tx2"/>
            </a:solidFill>
          </a:ln>
        </p:spPr>
        <p:txBody>
          <a:bodyPr wrap="square" rtlCol="0">
            <a:spAutoFit/>
          </a:bodyPr>
          <a:lstStyle/>
          <a:p>
            <a:r>
              <a:rPr lang="en-US" dirty="0" smtClean="0"/>
              <a:t>(INNOCENCE)</a:t>
            </a:r>
            <a:r>
              <a:rPr lang="en-US" baseline="30000" dirty="0" smtClean="0"/>
              <a:t>+</a:t>
            </a:r>
            <a:r>
              <a:rPr lang="en-US" dirty="0" smtClean="0"/>
              <a:t>:</a:t>
            </a:r>
          </a:p>
          <a:p>
            <a:r>
              <a:rPr lang="en-US" dirty="0" smtClean="0"/>
              <a:t>OTBE, A ≈ B  </a:t>
            </a:r>
            <a:endParaRPr lang="en-US" dirty="0"/>
          </a:p>
        </p:txBody>
      </p:sp>
      <p:grpSp>
        <p:nvGrpSpPr>
          <p:cNvPr id="23" name="Group 22"/>
          <p:cNvGrpSpPr/>
          <p:nvPr/>
        </p:nvGrpSpPr>
        <p:grpSpPr>
          <a:xfrm>
            <a:off x="457200" y="2649716"/>
            <a:ext cx="3947866" cy="3732227"/>
            <a:chOff x="4678030" y="2649716"/>
            <a:chExt cx="3947866" cy="3732227"/>
          </a:xfrm>
        </p:grpSpPr>
        <p:sp>
          <p:nvSpPr>
            <p:cNvPr id="4" name="TextBox 3"/>
            <p:cNvSpPr txBox="1"/>
            <p:nvPr/>
          </p:nvSpPr>
          <p:spPr>
            <a:xfrm>
              <a:off x="6022613" y="3354739"/>
              <a:ext cx="1850572" cy="923330"/>
            </a:xfrm>
            <a:prstGeom prst="rect">
              <a:avLst/>
            </a:prstGeom>
            <a:noFill/>
          </p:spPr>
          <p:txBody>
            <a:bodyPr wrap="square" rtlCol="0">
              <a:spAutoFit/>
            </a:bodyPr>
            <a:lstStyle/>
            <a:p>
              <a:pPr algn="ctr"/>
              <a:r>
                <a:rPr lang="en-US" dirty="0" smtClean="0"/>
                <a:t>All Individuals (= Fundamental Individuals)</a:t>
              </a:r>
            </a:p>
          </p:txBody>
        </p:sp>
        <p:sp>
          <p:nvSpPr>
            <p:cNvPr id="5" name="Trapezoid 4"/>
            <p:cNvSpPr/>
            <p:nvPr/>
          </p:nvSpPr>
          <p:spPr>
            <a:xfrm rot="10800000">
              <a:off x="5644306" y="2891699"/>
              <a:ext cx="2554701" cy="2958430"/>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rapezoid 5"/>
            <p:cNvSpPr/>
            <p:nvPr/>
          </p:nvSpPr>
          <p:spPr>
            <a:xfrm rot="10800000">
              <a:off x="6056191" y="4842782"/>
              <a:ext cx="1730927" cy="1007346"/>
            </a:xfrm>
            <a:prstGeom prst="trapezoid">
              <a:avLst>
                <a:gd name="adj" fmla="val 23957"/>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6056190" y="5027534"/>
              <a:ext cx="1563379" cy="369332"/>
            </a:xfrm>
            <a:prstGeom prst="rect">
              <a:avLst/>
            </a:prstGeom>
            <a:noFill/>
          </p:spPr>
          <p:txBody>
            <a:bodyPr wrap="square" rtlCol="0">
              <a:spAutoFit/>
            </a:bodyPr>
            <a:lstStyle/>
            <a:p>
              <a:pPr algn="ctr"/>
              <a:r>
                <a:rPr lang="en-US" dirty="0" smtClean="0"/>
                <a:t>Simples</a:t>
              </a:r>
              <a:endParaRPr lang="en-US" dirty="0"/>
            </a:p>
          </p:txBody>
        </p:sp>
        <p:sp>
          <p:nvSpPr>
            <p:cNvPr id="8" name="Down Arrow 7"/>
            <p:cNvSpPr/>
            <p:nvPr/>
          </p:nvSpPr>
          <p:spPr>
            <a:xfrm>
              <a:off x="4794383" y="2945918"/>
              <a:ext cx="829221" cy="2772740"/>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Composition</a:t>
              </a:r>
              <a:endParaRPr lang="en-US" dirty="0"/>
            </a:p>
          </p:txBody>
        </p:sp>
        <p:sp>
          <p:nvSpPr>
            <p:cNvPr id="9" name="TextBox 8"/>
            <p:cNvSpPr txBox="1"/>
            <p:nvPr/>
          </p:nvSpPr>
          <p:spPr>
            <a:xfrm>
              <a:off x="6056190" y="3354739"/>
              <a:ext cx="1748908" cy="646331"/>
            </a:xfrm>
            <a:prstGeom prst="rect">
              <a:avLst/>
            </a:prstGeom>
            <a:noFill/>
          </p:spPr>
          <p:txBody>
            <a:bodyPr wrap="square" rtlCol="0">
              <a:spAutoFit/>
            </a:bodyPr>
            <a:lstStyle/>
            <a:p>
              <a:pPr algn="ctr"/>
              <a:r>
                <a:rPr lang="en-US" dirty="0" smtClean="0"/>
                <a:t>Complex Wholes</a:t>
              </a:r>
              <a:endParaRPr lang="en-US" dirty="0"/>
            </a:p>
          </p:txBody>
        </p:sp>
        <p:sp>
          <p:nvSpPr>
            <p:cNvPr id="16" name="TextBox 15"/>
            <p:cNvSpPr txBox="1"/>
            <p:nvPr/>
          </p:nvSpPr>
          <p:spPr>
            <a:xfrm>
              <a:off x="6381437" y="5918481"/>
              <a:ext cx="1200036" cy="369332"/>
            </a:xfrm>
            <a:prstGeom prst="rect">
              <a:avLst/>
            </a:prstGeom>
            <a:noFill/>
          </p:spPr>
          <p:txBody>
            <a:bodyPr wrap="square" rtlCol="0">
              <a:spAutoFit/>
            </a:bodyPr>
            <a:lstStyle/>
            <a:p>
              <a:r>
                <a:rPr lang="en-US" dirty="0" smtClean="0"/>
                <a:t>Theory</a:t>
              </a:r>
              <a:r>
                <a:rPr lang="en-US" dirty="0" smtClean="0"/>
                <a:t> A</a:t>
              </a:r>
              <a:endParaRPr lang="en-US" dirty="0"/>
            </a:p>
          </p:txBody>
        </p:sp>
        <p:sp>
          <p:nvSpPr>
            <p:cNvPr id="17" name="Rectangle 16"/>
            <p:cNvSpPr/>
            <p:nvPr/>
          </p:nvSpPr>
          <p:spPr>
            <a:xfrm>
              <a:off x="4678030" y="2649716"/>
              <a:ext cx="3947866" cy="3732227"/>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4523857" y="2649716"/>
            <a:ext cx="3947866" cy="3732227"/>
            <a:chOff x="143407" y="2649716"/>
            <a:chExt cx="3947866" cy="3732227"/>
          </a:xfrm>
        </p:grpSpPr>
        <p:sp>
          <p:nvSpPr>
            <p:cNvPr id="26" name="TextBox 25"/>
            <p:cNvSpPr txBox="1"/>
            <p:nvPr/>
          </p:nvSpPr>
          <p:spPr>
            <a:xfrm>
              <a:off x="1487990" y="3354739"/>
              <a:ext cx="1850572" cy="923330"/>
            </a:xfrm>
            <a:prstGeom prst="rect">
              <a:avLst/>
            </a:prstGeom>
            <a:noFill/>
          </p:spPr>
          <p:txBody>
            <a:bodyPr wrap="square" rtlCol="0">
              <a:spAutoFit/>
            </a:bodyPr>
            <a:lstStyle/>
            <a:p>
              <a:pPr algn="ctr"/>
              <a:r>
                <a:rPr lang="en-US" dirty="0" smtClean="0"/>
                <a:t>All Individuals (= Fundamental Individuals)</a:t>
              </a:r>
            </a:p>
          </p:txBody>
        </p:sp>
        <p:sp>
          <p:nvSpPr>
            <p:cNvPr id="27" name="Trapezoid 26"/>
            <p:cNvSpPr/>
            <p:nvPr/>
          </p:nvSpPr>
          <p:spPr>
            <a:xfrm rot="10800000">
              <a:off x="1109683" y="2891699"/>
              <a:ext cx="2554701" cy="2958430"/>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rapezoid 27"/>
            <p:cNvSpPr/>
            <p:nvPr/>
          </p:nvSpPr>
          <p:spPr>
            <a:xfrm rot="10800000">
              <a:off x="1521568" y="4842782"/>
              <a:ext cx="1730927" cy="1007346"/>
            </a:xfrm>
            <a:prstGeom prst="trapezoid">
              <a:avLst>
                <a:gd name="adj" fmla="val 23957"/>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2361708" y="5027534"/>
              <a:ext cx="1563379" cy="369332"/>
            </a:xfrm>
            <a:prstGeom prst="rect">
              <a:avLst/>
            </a:prstGeom>
            <a:noFill/>
          </p:spPr>
          <p:txBody>
            <a:bodyPr wrap="square" rtlCol="0">
              <a:spAutoFit/>
            </a:bodyPr>
            <a:lstStyle/>
            <a:p>
              <a:pPr algn="ctr"/>
              <a:r>
                <a:rPr lang="en-US" dirty="0" smtClean="0"/>
                <a:t>Simples</a:t>
              </a:r>
              <a:endParaRPr lang="en-US" dirty="0"/>
            </a:p>
          </p:txBody>
        </p:sp>
        <p:sp>
          <p:nvSpPr>
            <p:cNvPr id="30" name="Down Arrow 29"/>
            <p:cNvSpPr/>
            <p:nvPr/>
          </p:nvSpPr>
          <p:spPr>
            <a:xfrm>
              <a:off x="259760" y="2945918"/>
              <a:ext cx="829221" cy="2772740"/>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Composition</a:t>
              </a:r>
              <a:endParaRPr lang="en-US" dirty="0"/>
            </a:p>
          </p:txBody>
        </p:sp>
        <p:sp>
          <p:nvSpPr>
            <p:cNvPr id="31" name="TextBox 30"/>
            <p:cNvSpPr txBox="1"/>
            <p:nvPr/>
          </p:nvSpPr>
          <p:spPr>
            <a:xfrm>
              <a:off x="1521567" y="3354739"/>
              <a:ext cx="1748908" cy="646331"/>
            </a:xfrm>
            <a:prstGeom prst="rect">
              <a:avLst/>
            </a:prstGeom>
            <a:noFill/>
          </p:spPr>
          <p:txBody>
            <a:bodyPr wrap="square" rtlCol="0">
              <a:spAutoFit/>
            </a:bodyPr>
            <a:lstStyle/>
            <a:p>
              <a:pPr algn="ctr"/>
              <a:r>
                <a:rPr lang="en-US" dirty="0" smtClean="0"/>
                <a:t>Complex Wholes</a:t>
              </a:r>
              <a:endParaRPr lang="en-US" dirty="0"/>
            </a:p>
          </p:txBody>
        </p:sp>
        <p:sp>
          <p:nvSpPr>
            <p:cNvPr id="32" name="TextBox 31"/>
            <p:cNvSpPr txBox="1"/>
            <p:nvPr/>
          </p:nvSpPr>
          <p:spPr>
            <a:xfrm>
              <a:off x="1846814" y="5918481"/>
              <a:ext cx="1200036" cy="369332"/>
            </a:xfrm>
            <a:prstGeom prst="rect">
              <a:avLst/>
            </a:prstGeom>
            <a:noFill/>
          </p:spPr>
          <p:txBody>
            <a:bodyPr wrap="square" rtlCol="0">
              <a:spAutoFit/>
            </a:bodyPr>
            <a:lstStyle/>
            <a:p>
              <a:r>
                <a:rPr lang="en-US" dirty="0" smtClean="0"/>
                <a:t>Theory</a:t>
              </a:r>
              <a:r>
                <a:rPr lang="en-US" dirty="0" smtClean="0"/>
                <a:t> B</a:t>
              </a:r>
              <a:endParaRPr lang="en-US" dirty="0"/>
            </a:p>
          </p:txBody>
        </p:sp>
        <p:sp>
          <p:nvSpPr>
            <p:cNvPr id="33" name="Rectangle 32"/>
            <p:cNvSpPr/>
            <p:nvPr/>
          </p:nvSpPr>
          <p:spPr>
            <a:xfrm>
              <a:off x="143407" y="2649716"/>
              <a:ext cx="3947866" cy="3732227"/>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Manual Input 35"/>
            <p:cNvSpPr/>
            <p:nvPr/>
          </p:nvSpPr>
          <p:spPr>
            <a:xfrm rot="16200000">
              <a:off x="1527162" y="4837186"/>
              <a:ext cx="1007347" cy="1018537"/>
            </a:xfrm>
            <a:prstGeom prst="flowChartManualInpu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7" name="Oval Callout 36"/>
          <p:cNvSpPr/>
          <p:nvPr/>
        </p:nvSpPr>
        <p:spPr>
          <a:xfrm>
            <a:off x="3017978" y="1125102"/>
            <a:ext cx="3004635" cy="1587672"/>
          </a:xfrm>
          <a:prstGeom prst="wedgeEllipseCallout">
            <a:avLst>
              <a:gd name="adj1" fmla="val -70120"/>
              <a:gd name="adj2" fmla="val 24800"/>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“Do not multiply </a:t>
            </a:r>
            <a:r>
              <a:rPr lang="en-US" b="1" dirty="0" smtClean="0">
                <a:solidFill>
                  <a:schemeClr val="tx1"/>
                </a:solidFill>
              </a:rPr>
              <a:t>complex wholes</a:t>
            </a:r>
            <a:r>
              <a:rPr lang="en-US" dirty="0" smtClean="0">
                <a:solidFill>
                  <a:schemeClr val="tx1"/>
                </a:solidFill>
              </a:rPr>
              <a:t> beyond necessity!”</a:t>
            </a:r>
            <a:endParaRPr lang="en-US" dirty="0">
              <a:solidFill>
                <a:schemeClr val="tx1"/>
              </a:solidFill>
            </a:endParaRPr>
          </a:p>
        </p:txBody>
      </p:sp>
      <p:sp>
        <p:nvSpPr>
          <p:cNvPr id="38" name="TextBox 37"/>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7" grpId="0" animBg="1"/>
    </p:bld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Challenge for </a:t>
            </a:r>
            <a:r>
              <a:rPr lang="en-US" dirty="0" err="1" smtClean="0"/>
              <a:t>Sider’s</a:t>
            </a:r>
            <a:r>
              <a:rPr lang="en-US" dirty="0" smtClean="0"/>
              <a:t> Suggestion</a:t>
            </a:r>
            <a:endParaRPr lang="en-US" dirty="0"/>
          </a:p>
        </p:txBody>
      </p:sp>
      <p:sp>
        <p:nvSpPr>
          <p:cNvPr id="3" name="Content Placeholder 2"/>
          <p:cNvSpPr>
            <a:spLocks noGrp="1"/>
          </p:cNvSpPr>
          <p:nvPr>
            <p:ph idx="1"/>
          </p:nvPr>
        </p:nvSpPr>
        <p:spPr/>
        <p:txBody>
          <a:bodyPr/>
          <a:lstStyle/>
          <a:p>
            <a:pPr>
              <a:buFont typeface="Wingdings" charset="2"/>
              <a:buChar char="§"/>
            </a:pPr>
            <a:r>
              <a:rPr lang="en-US" dirty="0" smtClean="0"/>
              <a:t>(INNOCENCE)</a:t>
            </a:r>
            <a:r>
              <a:rPr lang="en-US" baseline="30000" dirty="0" smtClean="0"/>
              <a:t>+</a:t>
            </a:r>
            <a:r>
              <a:rPr lang="en-US" dirty="0" smtClean="0"/>
              <a:t> is highly implausible.</a:t>
            </a:r>
          </a:p>
          <a:p>
            <a:pPr>
              <a:buFont typeface="Wingdings" charset="2"/>
              <a:buChar char="§"/>
            </a:pPr>
            <a:r>
              <a:rPr lang="en-US" b="1" dirty="0" smtClean="0"/>
              <a:t>For example</a:t>
            </a:r>
            <a:r>
              <a:rPr lang="en-US" dirty="0" smtClean="0"/>
              <a:t>: Avogadro’s hypothesis: O</a:t>
            </a:r>
            <a:r>
              <a:rPr lang="en-US" baseline="-25000" dirty="0" smtClean="0"/>
              <a:t>2</a:t>
            </a:r>
            <a:r>
              <a:rPr lang="en-US" dirty="0" smtClean="0"/>
              <a:t> vs. </a:t>
            </a:r>
            <a:r>
              <a:rPr lang="en-US" dirty="0" smtClean="0"/>
              <a:t>O</a:t>
            </a:r>
            <a:r>
              <a:rPr lang="en-US" baseline="-25000" dirty="0" smtClean="0"/>
              <a:t>34</a:t>
            </a:r>
            <a:r>
              <a:rPr lang="en-US" baseline="-25000" dirty="0" smtClean="0"/>
              <a:t>,000</a:t>
            </a:r>
            <a:r>
              <a:rPr lang="en-US" dirty="0" smtClean="0"/>
              <a:t> (Nolan, 1997)</a:t>
            </a:r>
          </a:p>
          <a:p>
            <a:pPr>
              <a:buFont typeface="Wingdings" charset="2"/>
              <a:buChar char="§"/>
            </a:pPr>
            <a:r>
              <a:rPr lang="en-US" b="1" dirty="0" smtClean="0"/>
              <a:t>Challenge</a:t>
            </a:r>
            <a:r>
              <a:rPr lang="en-US" dirty="0" smtClean="0"/>
              <a:t>: motivate (INNOCENCE) without also motivating (INNOCENCE)</a:t>
            </a:r>
            <a:r>
              <a:rPr lang="en-US" baseline="30000" dirty="0" smtClean="0"/>
              <a:t>+</a:t>
            </a:r>
            <a:r>
              <a:rPr lang="en-US" dirty="0" smtClean="0"/>
              <a:t>.</a:t>
            </a:r>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Big Idea?</a:t>
            </a:r>
            <a:endParaRPr lang="en-US" dirty="0"/>
          </a:p>
        </p:txBody>
      </p:sp>
      <p:sp>
        <p:nvSpPr>
          <p:cNvPr id="4" name="Trapezoid 3"/>
          <p:cNvSpPr/>
          <p:nvPr/>
        </p:nvSpPr>
        <p:spPr>
          <a:xfrm rot="10800000">
            <a:off x="5591142" y="3182634"/>
            <a:ext cx="2554700" cy="2905253"/>
          </a:xfrm>
          <a:prstGeom prst="trapezoid">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p:nvSpPr>
        <p:spPr>
          <a:xfrm>
            <a:off x="5919245" y="3646717"/>
            <a:ext cx="1850572" cy="923330"/>
          </a:xfrm>
          <a:prstGeom prst="rect">
            <a:avLst/>
          </a:prstGeom>
          <a:noFill/>
        </p:spPr>
        <p:txBody>
          <a:bodyPr wrap="square" rtlCol="0">
            <a:spAutoFit/>
          </a:bodyPr>
          <a:lstStyle/>
          <a:p>
            <a:pPr algn="ctr"/>
            <a:r>
              <a:rPr lang="en-US" dirty="0" smtClean="0"/>
              <a:t>All Individuals (= Fundamental Individuals)</a:t>
            </a:r>
          </a:p>
        </p:txBody>
      </p:sp>
      <p:sp>
        <p:nvSpPr>
          <p:cNvPr id="8" name="TextBox 7"/>
          <p:cNvSpPr txBox="1"/>
          <p:nvPr/>
        </p:nvSpPr>
        <p:spPr>
          <a:xfrm>
            <a:off x="5094801" y="1417638"/>
            <a:ext cx="3791251" cy="1569660"/>
          </a:xfrm>
          <a:prstGeom prst="rect">
            <a:avLst/>
          </a:prstGeom>
          <a:solidFill>
            <a:schemeClr val="accent3"/>
          </a:solidFill>
          <a:ln>
            <a:solidFill>
              <a:schemeClr val="tx2"/>
            </a:solidFill>
          </a:ln>
        </p:spPr>
        <p:txBody>
          <a:bodyPr wrap="square" rtlCol="0">
            <a:spAutoFit/>
          </a:bodyPr>
          <a:lstStyle/>
          <a:p>
            <a:r>
              <a:rPr lang="en-US" sz="2400" dirty="0" smtClean="0"/>
              <a:t>…reject it for </a:t>
            </a:r>
            <a:r>
              <a:rPr lang="en-US" sz="2400" u="dash" dirty="0" smtClean="0">
                <a:solidFill>
                  <a:schemeClr val="accent1"/>
                </a:solidFill>
              </a:rPr>
              <a:t>individuals</a:t>
            </a:r>
            <a:r>
              <a:rPr lang="en-US" sz="2400" dirty="0" smtClean="0"/>
              <a:t>:  (Barring reduction) all individuals are </a:t>
            </a:r>
            <a:r>
              <a:rPr lang="en-US" sz="2400" dirty="0" err="1" smtClean="0"/>
              <a:t>funda</a:t>
            </a:r>
            <a:r>
              <a:rPr lang="en-US" sz="2400" dirty="0" smtClean="0"/>
              <a:t>-mental.</a:t>
            </a:r>
            <a:endParaRPr lang="en-US" sz="2400" dirty="0"/>
          </a:p>
        </p:txBody>
      </p:sp>
      <p:sp>
        <p:nvSpPr>
          <p:cNvPr id="9" name="TextBox 8"/>
          <p:cNvSpPr txBox="1"/>
          <p:nvPr/>
        </p:nvSpPr>
        <p:spPr>
          <a:xfrm>
            <a:off x="886191" y="1417638"/>
            <a:ext cx="3348131" cy="830997"/>
          </a:xfrm>
          <a:prstGeom prst="rect">
            <a:avLst/>
          </a:prstGeom>
          <a:solidFill>
            <a:schemeClr val="accent3"/>
          </a:solidFill>
          <a:ln>
            <a:solidFill>
              <a:schemeClr val="tx2"/>
            </a:solidFill>
          </a:ln>
        </p:spPr>
        <p:txBody>
          <a:bodyPr wrap="square" rtlCol="0">
            <a:spAutoFit/>
          </a:bodyPr>
          <a:lstStyle/>
          <a:p>
            <a:r>
              <a:rPr lang="en-US" sz="2400" dirty="0" smtClean="0"/>
              <a:t>We keep the familiar picture for </a:t>
            </a:r>
            <a:r>
              <a:rPr lang="en-US" sz="2400" u="dash" dirty="0" smtClean="0">
                <a:solidFill>
                  <a:schemeClr val="accent1"/>
                </a:solidFill>
              </a:rPr>
              <a:t>facts</a:t>
            </a:r>
            <a:r>
              <a:rPr lang="en-US" sz="2400" dirty="0" smtClean="0"/>
              <a:t>, but …</a:t>
            </a:r>
            <a:endParaRPr lang="en-US" sz="2400" dirty="0"/>
          </a:p>
        </p:txBody>
      </p:sp>
      <p:sp>
        <p:nvSpPr>
          <p:cNvPr id="10" name="TextBox 9"/>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14" name="Trapezoid 13"/>
          <p:cNvSpPr/>
          <p:nvPr/>
        </p:nvSpPr>
        <p:spPr>
          <a:xfrm rot="10800000">
            <a:off x="1286421" y="3129458"/>
            <a:ext cx="2554701" cy="2958430"/>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1766393" y="3646716"/>
            <a:ext cx="1662841" cy="369332"/>
          </a:xfrm>
          <a:prstGeom prst="rect">
            <a:avLst/>
          </a:prstGeom>
          <a:noFill/>
        </p:spPr>
        <p:txBody>
          <a:bodyPr wrap="square" rtlCol="0">
            <a:spAutoFit/>
          </a:bodyPr>
          <a:lstStyle/>
          <a:p>
            <a:r>
              <a:rPr lang="en-US" dirty="0" smtClean="0"/>
              <a:t>All of the facts</a:t>
            </a:r>
            <a:endParaRPr lang="en-US" dirty="0"/>
          </a:p>
        </p:txBody>
      </p:sp>
      <p:sp>
        <p:nvSpPr>
          <p:cNvPr id="16" name="Trapezoid 15"/>
          <p:cNvSpPr/>
          <p:nvPr/>
        </p:nvSpPr>
        <p:spPr>
          <a:xfrm rot="10800000">
            <a:off x="1698306" y="5080541"/>
            <a:ext cx="1730927" cy="1007346"/>
          </a:xfrm>
          <a:prstGeom prst="trapezoid">
            <a:avLst>
              <a:gd name="adj" fmla="val 23957"/>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1766393" y="5080627"/>
            <a:ext cx="1563379" cy="646331"/>
          </a:xfrm>
          <a:prstGeom prst="rect">
            <a:avLst/>
          </a:prstGeom>
          <a:noFill/>
        </p:spPr>
        <p:txBody>
          <a:bodyPr wrap="square" rtlCol="0">
            <a:spAutoFit/>
          </a:bodyPr>
          <a:lstStyle/>
          <a:p>
            <a:pPr algn="ctr"/>
            <a:r>
              <a:rPr lang="en-US" dirty="0" smtClean="0"/>
              <a:t>Fundamental facts</a:t>
            </a:r>
            <a:endParaRPr lang="en-US" dirty="0"/>
          </a:p>
        </p:txBody>
      </p:sp>
      <p:sp>
        <p:nvSpPr>
          <p:cNvPr id="18" name="Down Arrow 17"/>
          <p:cNvSpPr/>
          <p:nvPr/>
        </p:nvSpPr>
        <p:spPr>
          <a:xfrm>
            <a:off x="457200" y="3183677"/>
            <a:ext cx="829221" cy="2772740"/>
          </a:xfrm>
          <a:prstGeom prst="down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en-US" dirty="0" smtClean="0"/>
              <a:t>Explanation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9" grpId="0" animBg="1"/>
      <p:bldP spid="14" grpId="0" animBg="1"/>
      <p:bldP spid="15" grpId="0"/>
      <p:bldP spid="16" grpId="0" animBg="1"/>
      <p:bldP spid="17" grpId="0"/>
      <p:bldP spid="18" grpId="0"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r>
              <a:rPr lang="en-US" b="1" dirty="0" smtClean="0"/>
              <a:t>  The proximate target: priority theory</a:t>
            </a:r>
          </a:p>
          <a:p>
            <a:pPr marL="571500" indent="-571500">
              <a:buFont typeface="+mj-lt"/>
              <a:buAutoNum type="romanUcPeriod"/>
            </a:pPr>
            <a:r>
              <a:rPr lang="en-US" b="1" dirty="0" smtClean="0">
                <a:solidFill>
                  <a:schemeClr val="tx2">
                    <a:lumMod val="60000"/>
                    <a:lumOff val="40000"/>
                  </a:schemeClr>
                </a:solidFill>
              </a:rPr>
              <a:t>  The determination constraint</a:t>
            </a:r>
          </a:p>
          <a:p>
            <a:pPr marL="571500" indent="-571500">
              <a:buFont typeface="+mj-lt"/>
              <a:buAutoNum type="romanUcPeriod"/>
            </a:pPr>
            <a:r>
              <a:rPr lang="en-US" b="1" dirty="0" smtClean="0">
                <a:solidFill>
                  <a:schemeClr val="tx2">
                    <a:lumMod val="60000"/>
                    <a:lumOff val="40000"/>
                  </a:schemeClr>
                </a:solidFill>
              </a:rPr>
              <a:t> The determination argument</a:t>
            </a:r>
          </a:p>
          <a:p>
            <a:pPr marL="571500" indent="-571500">
              <a:buFont typeface="+mj-lt"/>
              <a:buAutoNum type="romanUcPeriod"/>
            </a:pPr>
            <a:r>
              <a:rPr lang="en-US" b="1" dirty="0" smtClean="0">
                <a:solidFill>
                  <a:schemeClr val="tx2">
                    <a:lumMod val="60000"/>
                    <a:lumOff val="40000"/>
                  </a:schemeClr>
                </a:solidFill>
              </a:rPr>
              <a:t>   The determination constraint reconsidered</a:t>
            </a:r>
          </a:p>
          <a:p>
            <a:pPr marL="571500" indent="-571500">
              <a:buFont typeface="+mj-lt"/>
              <a:buAutoNum type="romanUcPeriod"/>
            </a:pPr>
            <a:r>
              <a:rPr lang="en-US" b="1" dirty="0" smtClean="0">
                <a:solidFill>
                  <a:schemeClr val="tx2">
                    <a:lumMod val="60000"/>
                    <a:lumOff val="40000"/>
                  </a:schemeClr>
                </a:solidFill>
              </a:rPr>
              <a:t>  Next steps for priority theo</a:t>
            </a:r>
            <a:r>
              <a:rPr lang="en-US" b="1" dirty="0" smtClean="0">
                <a:solidFill>
                  <a:schemeClr val="accent1"/>
                </a:solidFill>
              </a:rPr>
              <a:t>rists</a:t>
            </a:r>
          </a:p>
          <a:p>
            <a:pPr marL="571500" indent="-571500">
              <a:buFont typeface="+mj-lt"/>
              <a:buAutoNum type="romanUcPeriod"/>
            </a:pPr>
            <a:endParaRPr lang="en-US" b="1"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Priority Theory: Modesty</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pPr>
              <a:buNone/>
            </a:pPr>
            <a:endParaRPr lang="en-US" dirty="0" smtClean="0"/>
          </a:p>
          <a:p>
            <a:pPr>
              <a:buNone/>
            </a:pPr>
            <a:endParaRPr lang="en-US" b="1" dirty="0" smtClean="0"/>
          </a:p>
          <a:p>
            <a:pPr>
              <a:buNone/>
            </a:pPr>
            <a:endParaRPr lang="en-US" b="1" dirty="0" smtClean="0"/>
          </a:p>
          <a:p>
            <a:pPr>
              <a:buNone/>
            </a:pPr>
            <a:r>
              <a:rPr lang="en-US" b="1" dirty="0" smtClean="0"/>
              <a:t>Remarks:</a:t>
            </a:r>
          </a:p>
          <a:p>
            <a:pPr>
              <a:buFont typeface="Wingdings" charset="2"/>
              <a:buChar char="§"/>
            </a:pPr>
            <a:r>
              <a:rPr lang="en-US" dirty="0" smtClean="0"/>
              <a:t>(MODESTY) is opposed by </a:t>
            </a:r>
            <a:r>
              <a:rPr lang="en-US" i="1" dirty="0" smtClean="0"/>
              <a:t>ontological radicals</a:t>
            </a:r>
            <a:r>
              <a:rPr lang="en-US" dirty="0" smtClean="0"/>
              <a:t> (</a:t>
            </a:r>
            <a:r>
              <a:rPr lang="en-US" i="1" dirty="0" smtClean="0"/>
              <a:t>e.g.</a:t>
            </a:r>
            <a:r>
              <a:rPr lang="en-US" dirty="0" smtClean="0"/>
              <a:t>, van </a:t>
            </a:r>
            <a:r>
              <a:rPr lang="en-US" dirty="0" err="1" smtClean="0"/>
              <a:t>Inwagen</a:t>
            </a:r>
            <a:r>
              <a:rPr lang="en-US" dirty="0" smtClean="0"/>
              <a:t>, </a:t>
            </a:r>
            <a:r>
              <a:rPr lang="en-US" dirty="0" err="1" smtClean="0"/>
              <a:t>Merricks</a:t>
            </a:r>
            <a:r>
              <a:rPr lang="en-US" dirty="0" smtClean="0"/>
              <a:t>, Dorr sometimes).</a:t>
            </a:r>
          </a:p>
          <a:p>
            <a:pPr>
              <a:buFont typeface="Wingdings" charset="2"/>
              <a:buChar char="§"/>
            </a:pPr>
            <a:r>
              <a:rPr lang="en-US" dirty="0" smtClean="0"/>
              <a:t>(MODESTY) seems favored by considerations of plausibility.</a:t>
            </a:r>
          </a:p>
          <a:p>
            <a:pPr>
              <a:buFont typeface="Wingdings" charset="2"/>
              <a:buChar char="§"/>
            </a:pPr>
            <a:r>
              <a:rPr lang="en-US" dirty="0" smtClean="0"/>
              <a:t> Radicalism seems favored by considerations of ontological </a:t>
            </a:r>
            <a:r>
              <a:rPr lang="en-US" dirty="0" err="1" smtClean="0"/>
              <a:t>sparsity</a:t>
            </a:r>
            <a:r>
              <a:rPr lang="en-US" dirty="0" smtClean="0"/>
              <a:t>.</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5" name="Rectangle 4"/>
          <p:cNvSpPr/>
          <p:nvPr/>
        </p:nvSpPr>
        <p:spPr>
          <a:xfrm>
            <a:off x="1084925" y="1417638"/>
            <a:ext cx="6987925" cy="1446550"/>
          </a:xfrm>
          <a:prstGeom prst="rect">
            <a:avLst/>
          </a:prstGeom>
          <a:ln>
            <a:solidFill>
              <a:schemeClr val="accent2"/>
            </a:solidFill>
          </a:ln>
        </p:spPr>
        <p:txBody>
          <a:bodyPr wrap="square">
            <a:spAutoFit/>
          </a:bodyPr>
          <a:lstStyle/>
          <a:p>
            <a:pPr>
              <a:buNone/>
            </a:pPr>
            <a:r>
              <a:rPr lang="en-US" sz="2200" dirty="0" smtClean="0"/>
              <a:t>(</a:t>
            </a:r>
            <a:r>
              <a:rPr lang="en-US" sz="2200" b="1" dirty="0" smtClean="0"/>
              <a:t>MODESTY</a:t>
            </a:r>
            <a:r>
              <a:rPr lang="en-US" sz="2200" dirty="0" smtClean="0"/>
              <a:t>) The claims of common sense abetted by science about the existence and features of macroscopic </a:t>
            </a:r>
            <a:r>
              <a:rPr lang="en-US" sz="2200" dirty="0" err="1" smtClean="0"/>
              <a:t>concreta</a:t>
            </a:r>
            <a:r>
              <a:rPr lang="en-US" sz="2200" dirty="0" smtClean="0"/>
              <a:t> are roughly correct: there are tables, raindrops, tectonic plates, galaxies, </a:t>
            </a:r>
            <a:r>
              <a:rPr lang="en-US" sz="2200" i="1" dirty="0" smtClean="0"/>
              <a:t>etc.</a:t>
            </a:r>
            <a:r>
              <a:rPr lang="en-US" sz="22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Theory: </a:t>
            </a:r>
            <a:r>
              <a:rPr lang="en-US" dirty="0" err="1" smtClean="0"/>
              <a:t>Sparsity</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endParaRPr lang="en-US" b="1" dirty="0" smtClean="0"/>
          </a:p>
          <a:p>
            <a:pPr>
              <a:buNone/>
            </a:pPr>
            <a:r>
              <a:rPr lang="en-US" b="1" dirty="0" smtClean="0"/>
              <a:t>Remarks</a:t>
            </a:r>
            <a:r>
              <a:rPr lang="en-US" dirty="0" smtClean="0"/>
              <a:t>:</a:t>
            </a:r>
          </a:p>
          <a:p>
            <a:pPr>
              <a:buFont typeface="Wingdings" charset="2"/>
              <a:buChar char="§"/>
            </a:pPr>
            <a:r>
              <a:rPr lang="en-US" dirty="0" smtClean="0"/>
              <a:t>(SPARSITY) is opposed by followers of </a:t>
            </a:r>
            <a:r>
              <a:rPr lang="en-US" dirty="0" err="1" smtClean="0"/>
              <a:t>Quine</a:t>
            </a:r>
            <a:r>
              <a:rPr lang="en-US" dirty="0" smtClean="0"/>
              <a:t> (1948)– in practice, almost everybody.</a:t>
            </a:r>
          </a:p>
          <a:p>
            <a:pPr>
              <a:buFont typeface="Wingdings" charset="2"/>
              <a:buChar char="§"/>
            </a:pPr>
            <a:r>
              <a:rPr lang="en-US" dirty="0" smtClean="0"/>
              <a:t>Priority theorists concentrate their efforts here.</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
        <p:nvSpPr>
          <p:cNvPr id="5" name="Rectangle 4"/>
          <p:cNvSpPr/>
          <p:nvPr/>
        </p:nvSpPr>
        <p:spPr>
          <a:xfrm>
            <a:off x="1084926" y="1600200"/>
            <a:ext cx="6798148" cy="1107996"/>
          </a:xfrm>
          <a:prstGeom prst="rect">
            <a:avLst/>
          </a:prstGeom>
          <a:ln>
            <a:solidFill>
              <a:schemeClr val="accent2"/>
            </a:solidFill>
          </a:ln>
        </p:spPr>
        <p:txBody>
          <a:bodyPr wrap="square">
            <a:spAutoFit/>
          </a:bodyPr>
          <a:lstStyle/>
          <a:p>
            <a:pPr>
              <a:buNone/>
            </a:pPr>
            <a:r>
              <a:rPr lang="en-US" sz="2200" b="1" dirty="0" smtClean="0"/>
              <a:t>(SPARSITY)</a:t>
            </a:r>
            <a:r>
              <a:rPr lang="en-US" sz="2200" dirty="0" smtClean="0"/>
              <a:t> The ontological </a:t>
            </a:r>
            <a:r>
              <a:rPr lang="en-US" sz="2200" dirty="0" err="1" smtClean="0"/>
              <a:t>sparsity</a:t>
            </a:r>
            <a:r>
              <a:rPr lang="en-US" sz="2200" dirty="0" smtClean="0"/>
              <a:t> of the world is determined by the number and variety of </a:t>
            </a:r>
            <a:r>
              <a:rPr lang="en-US" sz="2200" i="1" u="dash" dirty="0" smtClean="0">
                <a:solidFill>
                  <a:schemeClr val="tx2"/>
                </a:solidFill>
              </a:rPr>
              <a:t>fundamental</a:t>
            </a:r>
            <a:r>
              <a:rPr lang="en-US" sz="2200" dirty="0" smtClean="0"/>
              <a:t> entities and kinds.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Interlude: What is “Ontological </a:t>
            </a:r>
            <a:r>
              <a:rPr lang="en-US" dirty="0" err="1" smtClean="0"/>
              <a:t>Sparsity</a:t>
            </a:r>
            <a:r>
              <a:rPr lang="en-US" dirty="0" smtClean="0"/>
              <a:t>”?</a:t>
            </a:r>
            <a:endParaRPr lang="en-US" dirty="0"/>
          </a:p>
        </p:txBody>
      </p:sp>
      <p:sp>
        <p:nvSpPr>
          <p:cNvPr id="3" name="Content Placeholder 2"/>
          <p:cNvSpPr>
            <a:spLocks noGrp="1"/>
          </p:cNvSpPr>
          <p:nvPr>
            <p:ph idx="1"/>
          </p:nvPr>
        </p:nvSpPr>
        <p:spPr/>
        <p:txBody>
          <a:bodyPr>
            <a:normAutofit/>
          </a:bodyPr>
          <a:lstStyle/>
          <a:p>
            <a:pPr>
              <a:buFont typeface="Wingdings" charset="2"/>
              <a:buChar char="§"/>
            </a:pPr>
            <a:r>
              <a:rPr lang="en-US" dirty="0" smtClean="0"/>
              <a:t>Good question – and one I won’t attempt to answer.</a:t>
            </a:r>
          </a:p>
          <a:p>
            <a:pPr>
              <a:buFont typeface="Wingdings" charset="2"/>
              <a:buChar char="§"/>
            </a:pPr>
            <a:r>
              <a:rPr lang="en-US" dirty="0" smtClean="0"/>
              <a:t>I assume: other things being equal, Ockham’s Razor favors a sparser theory over a </a:t>
            </a:r>
            <a:r>
              <a:rPr lang="en-US" dirty="0" err="1" smtClean="0"/>
              <a:t>lusher</a:t>
            </a:r>
            <a:r>
              <a:rPr lang="en-US" dirty="0" smtClean="0"/>
              <a:t> one.</a:t>
            </a:r>
          </a:p>
          <a:p>
            <a:pPr>
              <a:buFont typeface="Wingdings" charset="2"/>
              <a:buChar char="§"/>
            </a:pPr>
            <a:r>
              <a:rPr lang="en-US" dirty="0" smtClean="0"/>
              <a:t>(SPARSITY) translated: “Pay no attention to the derivative entities and kinds when wielding Ockham’s Razor.”</a:t>
            </a:r>
            <a:endParaRPr lang="en-US" dirty="0"/>
          </a:p>
        </p:txBody>
      </p:sp>
      <p:sp>
        <p:nvSpPr>
          <p:cNvPr id="4" name="TextBox 3"/>
          <p:cNvSpPr txBox="1"/>
          <p:nvPr/>
        </p:nvSpPr>
        <p:spPr>
          <a:xfrm>
            <a:off x="0" y="6488668"/>
            <a:ext cx="9144000" cy="369332"/>
          </a:xfrm>
          <a:prstGeom prst="rect">
            <a:avLst/>
          </a:prstGeom>
          <a:noFill/>
          <a:ln>
            <a:noFill/>
          </a:ln>
        </p:spPr>
        <p:txBody>
          <a:bodyPr wrap="square" rtlCol="0">
            <a:spAutoFit/>
          </a:bodyPr>
          <a:lstStyle/>
          <a:p>
            <a:r>
              <a:rPr lang="en-US" dirty="0" smtClean="0">
                <a:solidFill>
                  <a:schemeClr val="tx2"/>
                </a:solidFill>
              </a:rPr>
              <a:t>deRosset					Getting Priority Straight 		</a:t>
            </a:r>
            <a:r>
              <a:rPr lang="en-US" dirty="0" smtClean="0">
                <a:solidFill>
                  <a:schemeClr val="tx2"/>
                </a:solidFill>
              </a:rPr>
              <a:t>	</a:t>
            </a:r>
            <a:r>
              <a:rPr lang="en-US" dirty="0" smtClean="0">
                <a:solidFill>
                  <a:schemeClr val="tx2"/>
                </a:solidFill>
              </a:rPr>
              <a:t>9</a:t>
            </a:r>
            <a:r>
              <a:rPr lang="en-US" dirty="0" smtClean="0">
                <a:solidFill>
                  <a:schemeClr val="tx2"/>
                </a:solidFill>
              </a:rPr>
              <a:t> </a:t>
            </a:r>
            <a:r>
              <a:rPr lang="en-US" dirty="0" smtClean="0">
                <a:solidFill>
                  <a:schemeClr val="tx2"/>
                </a:solidFill>
              </a:rPr>
              <a:t>November 2009</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sic_gre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basic_grey.thmx</Template>
  <TotalTime>1663</TotalTime>
  <Words>3058</Words>
  <Application>Microsoft Macintosh PowerPoint</Application>
  <PresentationFormat>On-screen Show (4:3)</PresentationFormat>
  <Paragraphs>387</Paragraphs>
  <Slides>41</Slides>
  <Notes>3</Notes>
  <HiddenSlides>0</HiddenSlides>
  <MMClips>0</MMClips>
  <ScaleCrop>false</ScaleCrop>
  <HeadingPairs>
    <vt:vector size="4" baseType="variant">
      <vt:variant>
        <vt:lpstr>Design Template</vt:lpstr>
      </vt:variant>
      <vt:variant>
        <vt:i4>1</vt:i4>
      </vt:variant>
      <vt:variant>
        <vt:lpstr>Slide Titles</vt:lpstr>
      </vt:variant>
      <vt:variant>
        <vt:i4>41</vt:i4>
      </vt:variant>
    </vt:vector>
  </HeadingPairs>
  <TitlesOfParts>
    <vt:vector size="42" baseType="lpstr">
      <vt:lpstr>basic_grey</vt:lpstr>
      <vt:lpstr>Getting Priority Straight</vt:lpstr>
      <vt:lpstr>The Central Phenomenon</vt:lpstr>
      <vt:lpstr>A Familiar Picture: Facts</vt:lpstr>
      <vt:lpstr>A Familiar Picture: Individuals</vt:lpstr>
      <vt:lpstr>What’s the Big Idea?</vt:lpstr>
      <vt:lpstr>The Plan</vt:lpstr>
      <vt:lpstr>Priority Theory: Modesty</vt:lpstr>
      <vt:lpstr>Priority Theory: Sparsity</vt:lpstr>
      <vt:lpstr>Interlude: What is “Ontological Sparsity”?</vt:lpstr>
      <vt:lpstr>Priority Theory: Explanation</vt:lpstr>
      <vt:lpstr>Priority Theory in Action</vt:lpstr>
      <vt:lpstr>I will argue that …</vt:lpstr>
      <vt:lpstr>The Plan</vt:lpstr>
      <vt:lpstr>The Determination Constraint I: Apparatus</vt:lpstr>
      <vt:lpstr>The Determination Constraint II: The Basic Idea</vt:lpstr>
      <vt:lpstr>The Determination Constraint III: Statement</vt:lpstr>
      <vt:lpstr>The Determination Constraint IV: A Useful Upshot</vt:lpstr>
      <vt:lpstr>The Plan</vt:lpstr>
      <vt:lpstr>A Consequence of (EXPLANATION)</vt:lpstr>
      <vt:lpstr>The Determination Argument I: The Idea</vt:lpstr>
      <vt:lpstr>The Determination Argument II: The Setup</vt:lpstr>
      <vt:lpstr>The Determination Argument III: The Wrapup</vt:lpstr>
      <vt:lpstr>The Determination Argument IV: Forestalling the Incredulous Stare</vt:lpstr>
      <vt:lpstr>The Determination Argument V: No Epistemology</vt:lpstr>
      <vt:lpstr>The Plan</vt:lpstr>
      <vt:lpstr>Denying the Determination Constraint</vt:lpstr>
      <vt:lpstr>Does the Determination Constraint Set Too High a Bar?</vt:lpstr>
      <vt:lpstr>Two Sources of Motivation</vt:lpstr>
      <vt:lpstr>The Determination Constraint is a Generalization from Cases</vt:lpstr>
      <vt:lpstr>Is the Determination Constraint an Overgeneralization from Cases?</vt:lpstr>
      <vt:lpstr>Is the Determination Constraint an Overgeneralization from Cases?</vt:lpstr>
      <vt:lpstr>Two Sources of Motivation</vt:lpstr>
      <vt:lpstr>Reflections on the Nature of Grounding Explanations</vt:lpstr>
      <vt:lpstr>Two Challenges for Rejecters of the Determination Constraint</vt:lpstr>
      <vt:lpstr>The Plan</vt:lpstr>
      <vt:lpstr>Suppose We Give up (EXPLANATION)</vt:lpstr>
      <vt:lpstr>Sider’s Suggestion</vt:lpstr>
      <vt:lpstr>Support for (INNOCENCE)</vt:lpstr>
      <vt:lpstr>Composition as Identity Implies Symmetry</vt:lpstr>
      <vt:lpstr>The Upshot</vt:lpstr>
      <vt:lpstr>A Challenge for Sider’s Suggestion</vt:lpstr>
    </vt:vector>
  </TitlesOfParts>
  <Company>UVM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Priority Straight</dc:title>
  <dc:creator>Louis deRosset</dc:creator>
  <cp:lastModifiedBy>Louis deRosset</cp:lastModifiedBy>
  <cp:revision>94</cp:revision>
  <cp:lastPrinted>2009-11-06T20:37:42Z</cp:lastPrinted>
  <dcterms:created xsi:type="dcterms:W3CDTF">2009-11-06T15:02:47Z</dcterms:created>
  <dcterms:modified xsi:type="dcterms:W3CDTF">2009-11-06T20:38:56Z</dcterms:modified>
</cp:coreProperties>
</file>