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7" r:id="rId3"/>
    <p:sldId id="265" r:id="rId4"/>
    <p:sldId id="278" r:id="rId5"/>
    <p:sldId id="279" r:id="rId6"/>
    <p:sldId id="280" r:id="rId7"/>
    <p:sldId id="281" r:id="rId8"/>
    <p:sldId id="282" r:id="rId9"/>
    <p:sldId id="300" r:id="rId10"/>
    <p:sldId id="275" r:id="rId11"/>
    <p:sldId id="284" r:id="rId12"/>
    <p:sldId id="276" r:id="rId13"/>
    <p:sldId id="291" r:id="rId14"/>
    <p:sldId id="298" r:id="rId15"/>
    <p:sldId id="277" r:id="rId16"/>
    <p:sldId id="297" r:id="rId17"/>
    <p:sldId id="258" r:id="rId18"/>
    <p:sldId id="266" r:id="rId19"/>
    <p:sldId id="267" r:id="rId20"/>
    <p:sldId id="259" r:id="rId21"/>
    <p:sldId id="293" r:id="rId22"/>
    <p:sldId id="294" r:id="rId23"/>
    <p:sldId id="295" r:id="rId24"/>
    <p:sldId id="296" r:id="rId25"/>
    <p:sldId id="283" r:id="rId26"/>
    <p:sldId id="260" r:id="rId27"/>
    <p:sldId id="261" r:id="rId28"/>
    <p:sldId id="262" r:id="rId29"/>
    <p:sldId id="263" r:id="rId30"/>
    <p:sldId id="264" r:id="rId31"/>
    <p:sldId id="268" r:id="rId32"/>
    <p:sldId id="285" r:id="rId33"/>
    <p:sldId id="269" r:id="rId34"/>
    <p:sldId id="299" r:id="rId35"/>
    <p:sldId id="289" r:id="rId36"/>
    <p:sldId id="270" r:id="rId37"/>
    <p:sldId id="271" r:id="rId38"/>
    <p:sldId id="288" r:id="rId39"/>
    <p:sldId id="272" r:id="rId40"/>
    <p:sldId id="286" r:id="rId41"/>
    <p:sldId id="287" r:id="rId42"/>
    <p:sldId id="273" r:id="rId43"/>
    <p:sldId id="274" r:id="rId44"/>
    <p:sldId id="29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09"/>
    <p:restoredTop sz="92643"/>
  </p:normalViewPr>
  <p:slideViewPr>
    <p:cSldViewPr snapToGrid="0" snapToObjects="1">
      <p:cViewPr varScale="1">
        <p:scale>
          <a:sx n="124" d="100"/>
          <a:sy n="124" d="100"/>
        </p:scale>
        <p:origin x="16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3DB73-1B1D-6E46-8B4A-C6A5DE7B4BE5}" type="datetimeFigureOut">
              <a:rPr lang="en-US" smtClean="0"/>
              <a:t>1/24/21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D975A-1CA7-6645-9678-3CB7A460CE04}" type="slidenum">
              <a:rPr lang="en-US" smtClean="0"/>
              <a:t>‹#›</a:t>
            </a:fld>
            <a:endParaRPr lang="en-US"/>
          </a:p>
        </p:txBody>
      </p:sp>
    </p:spTree>
    <p:extLst>
      <p:ext uri="{BB962C8B-B14F-4D97-AF65-F5344CB8AC3E}">
        <p14:creationId xmlns:p14="http://schemas.microsoft.com/office/powerpoint/2010/main" val="3017990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D975A-1CA7-6645-9678-3CB7A460CE04}" type="slidenum">
              <a:rPr lang="en-US" smtClean="0"/>
              <a:t>3</a:t>
            </a:fld>
            <a:endParaRPr lang="en-US"/>
          </a:p>
        </p:txBody>
      </p:sp>
    </p:spTree>
    <p:extLst>
      <p:ext uri="{BB962C8B-B14F-4D97-AF65-F5344CB8AC3E}">
        <p14:creationId xmlns:p14="http://schemas.microsoft.com/office/powerpoint/2010/main" val="652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Professor Robert Triffin warned that the gold-exchange system was programmed to collapse in the long run.</a:t>
            </a:r>
          </a:p>
          <a:p>
            <a:pPr eaLnBrk="1" hangingPunct="1">
              <a:spcBef>
                <a:spcPct val="0"/>
              </a:spcBef>
            </a:pPr>
            <a:r>
              <a:rPr lang="en-US" altLang="en-US" dirty="0"/>
              <a:t>To satisfy the growing need for reserves, the United States had to run balance-of-payments deficits continuously, thereby supplying the dollar to the rest of the world.</a:t>
            </a:r>
          </a:p>
          <a:p>
            <a:pPr eaLnBrk="1" hangingPunct="1">
              <a:spcBef>
                <a:spcPct val="0"/>
              </a:spcBef>
            </a:pPr>
            <a:r>
              <a:rPr lang="en-US" altLang="en-US" dirty="0"/>
              <a:t>But if the U.S. did just that, eventually the world will lose confidence in the dollar—which indeed happened in the early 1970s.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763A65-3599-467F-82EC-F7173570D795}"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01/26: stock market started to fall for &gt;10% in the following </a:t>
            </a:r>
            <a:r>
              <a:rPr lang="en-US"/>
              <a:t>7 trading days.</a:t>
            </a:r>
          </a:p>
        </p:txBody>
      </p:sp>
      <p:sp>
        <p:nvSpPr>
          <p:cNvPr id="4" name="Slide Number Placeholder 3"/>
          <p:cNvSpPr>
            <a:spLocks noGrp="1"/>
          </p:cNvSpPr>
          <p:nvPr>
            <p:ph type="sldNum" sz="quarter" idx="10"/>
          </p:nvPr>
        </p:nvSpPr>
        <p:spPr/>
        <p:txBody>
          <a:bodyPr/>
          <a:lstStyle/>
          <a:p>
            <a:fld id="{755D975A-1CA7-6645-9678-3CB7A460CE04}" type="slidenum">
              <a:rPr lang="en-US" smtClean="0"/>
              <a:t>24</a:t>
            </a:fld>
            <a:endParaRPr lang="en-US"/>
          </a:p>
        </p:txBody>
      </p:sp>
    </p:spTree>
    <p:extLst>
      <p:ext uri="{BB962C8B-B14F-4D97-AF65-F5344CB8AC3E}">
        <p14:creationId xmlns:p14="http://schemas.microsoft.com/office/powerpoint/2010/main" val="316088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Australia, Canada, Japan, the United Kingdom, the euro area, and the United States all allow their currencies to freely float.</a:t>
            </a:r>
          </a:p>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3248700-5517-448F-932A-5D84A68C1308}" type="slidenum">
              <a:rPr lang="en-US" altLang="en-US" smtClean="0">
                <a:latin typeface="Arial" charset="0"/>
              </a:rPr>
              <a:pPr eaLnBrk="1" hangingPunct="1">
                <a:spcBef>
                  <a:spcPct val="0"/>
                </a:spcBef>
              </a:pPr>
              <a:t>25</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J-curve effect occurs about 40% of the cases.</a:t>
            </a:r>
          </a:p>
        </p:txBody>
      </p:sp>
      <p:sp>
        <p:nvSpPr>
          <p:cNvPr id="4" name="Slide Number Placeholder 3"/>
          <p:cNvSpPr>
            <a:spLocks noGrp="1"/>
          </p:cNvSpPr>
          <p:nvPr>
            <p:ph type="sldNum" sz="quarter" idx="10"/>
          </p:nvPr>
        </p:nvSpPr>
        <p:spPr/>
        <p:txBody>
          <a:bodyPr/>
          <a:lstStyle/>
          <a:p>
            <a:fld id="{755D975A-1CA7-6645-9678-3CB7A460CE04}" type="slidenum">
              <a:rPr lang="en-US" smtClean="0"/>
              <a:t>35</a:t>
            </a:fld>
            <a:endParaRPr lang="en-US"/>
          </a:p>
        </p:txBody>
      </p:sp>
    </p:spTree>
    <p:extLst>
      <p:ext uri="{BB962C8B-B14F-4D97-AF65-F5344CB8AC3E}">
        <p14:creationId xmlns:p14="http://schemas.microsoft.com/office/powerpoint/2010/main" val="62201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- 473.6 + 410.1 + x - 15.9.= 0.  </a:t>
            </a:r>
            <a:r>
              <a:rPr lang="en-US"/>
              <a:t>Thus, x </a:t>
            </a:r>
            <a:r>
              <a:rPr lang="en-US" dirty="0"/>
              <a:t>= 79.4.  US military aids to Israel is $38B, about 25% of $154B unilateral transfers debits. Portfolio investment are those do not involve transferring of control.</a:t>
            </a:r>
          </a:p>
        </p:txBody>
      </p:sp>
      <p:sp>
        <p:nvSpPr>
          <p:cNvPr id="4" name="Slide Number Placeholder 3"/>
          <p:cNvSpPr>
            <a:spLocks noGrp="1"/>
          </p:cNvSpPr>
          <p:nvPr>
            <p:ph type="sldNum" sz="quarter" idx="10"/>
          </p:nvPr>
        </p:nvSpPr>
        <p:spPr/>
        <p:txBody>
          <a:bodyPr/>
          <a:lstStyle/>
          <a:p>
            <a:fld id="{755D975A-1CA7-6645-9678-3CB7A460CE04}" type="slidenum">
              <a:rPr lang="en-US" smtClean="0"/>
              <a:t>40</a:t>
            </a:fld>
            <a:endParaRPr lang="en-US"/>
          </a:p>
        </p:txBody>
      </p:sp>
    </p:spTree>
    <p:extLst>
      <p:ext uri="{BB962C8B-B14F-4D97-AF65-F5344CB8AC3E}">
        <p14:creationId xmlns:p14="http://schemas.microsoft.com/office/powerpoint/2010/main" val="1213792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EFC59D6-1696-7449-91FE-9E1AE4FEC42F}" type="datetimeFigureOut">
              <a:rPr lang="en-US" smtClean="0"/>
              <a:t>1/24/21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59D6-1696-7449-91FE-9E1AE4FEC42F}"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EFC59D6-1696-7449-91FE-9E1AE4FEC42F}" type="datetimeFigureOut">
              <a:rPr lang="en-US" smtClean="0"/>
              <a:t>1/24/21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89CFA-09AA-E24E-9FF1-1DAED68D6B5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EFC59D6-1696-7449-91FE-9E1AE4FEC42F}"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FC59D6-1696-7449-91FE-9E1AE4FEC42F}" type="datetimeFigureOut">
              <a:rPr lang="en-US" smtClean="0"/>
              <a:t>1/24/21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EFC59D6-1696-7449-91FE-9E1AE4FEC42F}" type="datetimeFigureOut">
              <a:rPr lang="en-US" smtClean="0"/>
              <a:t>1/24/21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3A289CFA-09AA-E24E-9FF1-1DAED68D6B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429" y="1469571"/>
            <a:ext cx="8181521" cy="2492829"/>
          </a:xfrm>
        </p:spPr>
        <p:txBody>
          <a:bodyPr/>
          <a:lstStyle/>
          <a:p>
            <a:r>
              <a:rPr lang="en-US" dirty="0"/>
              <a:t>Monetary and Exchange-Rate Systems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67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 regime, after 1976</a:t>
            </a:r>
          </a:p>
        </p:txBody>
      </p:sp>
      <p:sp>
        <p:nvSpPr>
          <p:cNvPr id="3" name="Content Placeholder 2"/>
          <p:cNvSpPr>
            <a:spLocks noGrp="1"/>
          </p:cNvSpPr>
          <p:nvPr>
            <p:ph idx="1"/>
          </p:nvPr>
        </p:nvSpPr>
        <p:spPr/>
        <p:txBody>
          <a:bodyPr>
            <a:normAutofit/>
          </a:bodyPr>
          <a:lstStyle/>
          <a:p>
            <a:r>
              <a:rPr lang="en-US" sz="2800" dirty="0"/>
              <a:t>Jamaica Agreement (January 1976): flexible exchange rates were declared acceptable to the IMF members.</a:t>
            </a:r>
          </a:p>
          <a:p>
            <a:pPr marL="282575" lvl="1" indent="-282575">
              <a:spcBef>
                <a:spcPts val="2000"/>
              </a:spcBef>
            </a:pPr>
            <a:r>
              <a:rPr lang="en-US" altLang="en-US" sz="2800" dirty="0"/>
              <a:t>Central banks were allowed to intervene in the FX markets to iron out unwarranted volatilities.</a:t>
            </a:r>
            <a:endParaRPr lang="en-US" sz="2800" dirty="0"/>
          </a:p>
          <a:p>
            <a:r>
              <a:rPr lang="en-US" sz="2800" dirty="0"/>
              <a:t>Gold was officially abandoned as an international reserve asset. </a:t>
            </a:r>
          </a:p>
        </p:txBody>
      </p:sp>
    </p:spTree>
    <p:extLst>
      <p:ext uri="{BB962C8B-B14F-4D97-AF65-F5344CB8AC3E}">
        <p14:creationId xmlns:p14="http://schemas.microsoft.com/office/powerpoint/2010/main" val="111098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316163"/>
            <a:ext cx="832485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Rectangle 4"/>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1000" b="0" dirty="0">
              <a:cs typeface="Arial" charset="0"/>
            </a:endParaRPr>
          </a:p>
        </p:txBody>
      </p:sp>
      <p:sp>
        <p:nvSpPr>
          <p:cNvPr id="29700" name="Rectangle 20"/>
          <p:cNvSpPr>
            <a:spLocks noGrp="1" noChangeArrowheads="1"/>
          </p:cNvSpPr>
          <p:nvPr>
            <p:ph type="ftr" sz="quarter" idx="10"/>
          </p:nvPr>
        </p:nvSpPr>
        <p:spPr bwMode="auto">
          <a:xfrm>
            <a:off x="59436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dirty="0"/>
          </a:p>
          <a:p>
            <a:pPr eaLnBrk="1" hangingPunct="1"/>
            <a:endParaRPr lang="en-US" altLang="en-US" b="0"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altLang="en-US" dirty="0"/>
              <a:t>The value of the U.S. dollar since 1960</a:t>
            </a:r>
            <a:endParaRPr lang="en-US" dirty="0"/>
          </a:p>
        </p:txBody>
      </p:sp>
    </p:spTree>
    <p:extLst>
      <p:ext uri="{BB962C8B-B14F-4D97-AF65-F5344CB8AC3E}">
        <p14:creationId xmlns:p14="http://schemas.microsoft.com/office/powerpoint/2010/main" val="77830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Plaza Accord (September 1985)</a:t>
            </a:r>
          </a:p>
        </p:txBody>
      </p:sp>
      <p:sp>
        <p:nvSpPr>
          <p:cNvPr id="3" name="Content Placeholder 2"/>
          <p:cNvSpPr>
            <a:spLocks noGrp="1"/>
          </p:cNvSpPr>
          <p:nvPr>
            <p:ph idx="1"/>
          </p:nvPr>
        </p:nvSpPr>
        <p:spPr/>
        <p:txBody>
          <a:bodyPr>
            <a:normAutofit lnSpcReduction="10000"/>
          </a:bodyPr>
          <a:lstStyle/>
          <a:p>
            <a:r>
              <a:rPr lang="en-US" sz="2400" dirty="0"/>
              <a:t>U.S. trade deficit (particularly relative to Japan) was a big problem, economically and politically.</a:t>
            </a:r>
          </a:p>
          <a:p>
            <a:r>
              <a:rPr lang="en-US" sz="2400" dirty="0"/>
              <a:t>Japan was under pressure.</a:t>
            </a:r>
          </a:p>
          <a:p>
            <a:r>
              <a:rPr lang="en-US" sz="2400" dirty="0"/>
              <a:t>G-5 (France, Japan, Germany, the U.K., the U.S.) agreed that USD should depreciate and G-5 intervened in the FX market.</a:t>
            </a:r>
          </a:p>
          <a:p>
            <a:r>
              <a:rPr lang="en-US" sz="2400" b="1" dirty="0"/>
              <a:t>¥</a:t>
            </a:r>
            <a:r>
              <a:rPr lang="en-US" sz="2400" dirty="0"/>
              <a:t>/$ = 260 in 09/1985; </a:t>
            </a:r>
            <a:r>
              <a:rPr lang="en-US" sz="2400" b="1" dirty="0"/>
              <a:t>¥</a:t>
            </a:r>
            <a:r>
              <a:rPr lang="en-US" sz="2400" dirty="0"/>
              <a:t>/$ = 120 in 11/1988.</a:t>
            </a:r>
          </a:p>
          <a:p>
            <a:r>
              <a:rPr lang="en-US" sz="2400" dirty="0"/>
              <a:t>This led to (1) hot money in Japan, (2) asset bubble in Japan, (3) lost of almost 3 decades.</a:t>
            </a:r>
          </a:p>
        </p:txBody>
      </p:sp>
    </p:spTree>
    <p:extLst>
      <p:ext uri="{BB962C8B-B14F-4D97-AF65-F5344CB8AC3E}">
        <p14:creationId xmlns:p14="http://schemas.microsoft.com/office/powerpoint/2010/main" val="277032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Yen/USD after 1985</a:t>
            </a:r>
          </a:p>
        </p:txBody>
      </p:sp>
      <p:pic>
        <p:nvPicPr>
          <p:cNvPr id="4" name="Content Placeholder 3"/>
          <p:cNvPicPr>
            <a:picLocks noGrp="1" noChangeAspect="1"/>
          </p:cNvPicPr>
          <p:nvPr>
            <p:ph idx="1"/>
          </p:nvPr>
        </p:nvPicPr>
        <p:blipFill>
          <a:blip r:embed="rId2"/>
          <a:srcRect t="-9582" b="-9582"/>
          <a:stretch>
            <a:fillRect/>
          </a:stretch>
        </p:blipFill>
        <p:spPr>
          <a:xfrm>
            <a:off x="779463" y="1575351"/>
            <a:ext cx="8014854" cy="4951101"/>
          </a:xfrm>
        </p:spPr>
      </p:pic>
    </p:spTree>
    <p:extLst>
      <p:ext uri="{BB962C8B-B14F-4D97-AF65-F5344CB8AC3E}">
        <p14:creationId xmlns:p14="http://schemas.microsoft.com/office/powerpoint/2010/main" val="263192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8C85-4B2F-CC41-BBAF-99FAF40225D9}"/>
              </a:ext>
            </a:extLst>
          </p:cNvPr>
          <p:cNvSpPr>
            <a:spLocks noGrp="1"/>
          </p:cNvSpPr>
          <p:nvPr>
            <p:ph type="title"/>
          </p:nvPr>
        </p:nvSpPr>
        <p:spPr/>
        <p:txBody>
          <a:bodyPr/>
          <a:lstStyle/>
          <a:p>
            <a:r>
              <a:rPr lang="en-US" dirty="0"/>
              <a:t>Looking back</a:t>
            </a:r>
          </a:p>
        </p:txBody>
      </p:sp>
      <p:sp>
        <p:nvSpPr>
          <p:cNvPr id="3" name="Content Placeholder 2">
            <a:extLst>
              <a:ext uri="{FF2B5EF4-FFF2-40B4-BE49-F238E27FC236}">
                <a16:creationId xmlns:a16="http://schemas.microsoft.com/office/drawing/2014/main" id="{DED2C375-D4F4-2145-8CB3-8B12F3249F7C}"/>
              </a:ext>
            </a:extLst>
          </p:cNvPr>
          <p:cNvSpPr>
            <a:spLocks noGrp="1"/>
          </p:cNvSpPr>
          <p:nvPr>
            <p:ph idx="1"/>
          </p:nvPr>
        </p:nvSpPr>
        <p:spPr/>
        <p:txBody>
          <a:bodyPr>
            <a:normAutofit fontScale="92500" lnSpcReduction="10000"/>
          </a:bodyPr>
          <a:lstStyle/>
          <a:p>
            <a:pPr fontAlgn="base"/>
            <a:r>
              <a:rPr lang="en-US" dirty="0"/>
              <a:t>As China and the U.S. prepare to resume trade talks, a Chinese state-run media outlet has reminded its readers of Japan’s economic plight after it </a:t>
            </a:r>
            <a:r>
              <a:rPr lang="en-US" dirty="0">
                <a:solidFill>
                  <a:srgbClr val="FF0000"/>
                </a:solidFill>
              </a:rPr>
              <a:t>agreed to U.S. demands </a:t>
            </a:r>
            <a:r>
              <a:rPr lang="en-US" dirty="0"/>
              <a:t>in 1985.</a:t>
            </a:r>
          </a:p>
          <a:p>
            <a:pPr fontAlgn="base"/>
            <a:r>
              <a:rPr lang="en-US" dirty="0"/>
              <a:t>That year, under pressure from the U.S., Japan signed the Plaza Accord, agreeing to strengthen its currency against the U.S. dollar. Rapid and </a:t>
            </a:r>
            <a:r>
              <a:rPr lang="en-US" dirty="0">
                <a:solidFill>
                  <a:srgbClr val="FF0000"/>
                </a:solidFill>
              </a:rPr>
              <a:t>steep yen appreciation </a:t>
            </a:r>
            <a:r>
              <a:rPr lang="en-US" dirty="0"/>
              <a:t>and Japan’s </a:t>
            </a:r>
            <a:r>
              <a:rPr lang="en-US" dirty="0">
                <a:solidFill>
                  <a:srgbClr val="FF0000"/>
                </a:solidFill>
              </a:rPr>
              <a:t>domestic policy mistakes </a:t>
            </a:r>
            <a:r>
              <a:rPr lang="en-US" dirty="0"/>
              <a:t>(Note: not taking structural economic reform) eventually brought about the nation’s "lost decade," according to an article published Friday by China’s official Xinhua News Agency.</a:t>
            </a:r>
          </a:p>
          <a:p>
            <a:r>
              <a:rPr lang="en-US" dirty="0"/>
              <a:t>Source: Bloomberg, 08/17/2018</a:t>
            </a:r>
          </a:p>
        </p:txBody>
      </p:sp>
    </p:spTree>
    <p:extLst>
      <p:ext uri="{BB962C8B-B14F-4D97-AF65-F5344CB8AC3E}">
        <p14:creationId xmlns:p14="http://schemas.microsoft.com/office/powerpoint/2010/main" val="349360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a:t>
            </a:r>
          </a:p>
        </p:txBody>
      </p:sp>
      <p:sp>
        <p:nvSpPr>
          <p:cNvPr id="3" name="Content Placeholder 2"/>
          <p:cNvSpPr>
            <a:spLocks noGrp="1"/>
          </p:cNvSpPr>
          <p:nvPr>
            <p:ph idx="1"/>
          </p:nvPr>
        </p:nvSpPr>
        <p:spPr/>
        <p:txBody>
          <a:bodyPr>
            <a:normAutofit/>
          </a:bodyPr>
          <a:lstStyle/>
          <a:p>
            <a:r>
              <a:rPr lang="en-US" sz="2800" dirty="0"/>
              <a:t>On January 1, 1999, 11 of the then 15 EU countries adopted euro (</a:t>
            </a:r>
            <a:r>
              <a:rPr lang="en-US" sz="2800" b="1" dirty="0"/>
              <a:t>€</a:t>
            </a:r>
            <a:r>
              <a:rPr lang="en-US" sz="2800" dirty="0"/>
              <a:t>).</a:t>
            </a:r>
          </a:p>
          <a:p>
            <a:r>
              <a:rPr lang="en-US" sz="2800" dirty="0"/>
              <a:t>Euro is the official currency of 19 out of 28 (?) EU member countries.</a:t>
            </a:r>
          </a:p>
          <a:p>
            <a:r>
              <a:rPr lang="en-US" sz="2800" dirty="0"/>
              <a:t>European Central Bank (ECB) is the monetary policy authority.</a:t>
            </a:r>
          </a:p>
          <a:p>
            <a:r>
              <a:rPr lang="en-US" sz="2800" dirty="0"/>
              <a:t>EU is under attacked; e.g., </a:t>
            </a:r>
            <a:r>
              <a:rPr lang="en-US" sz="2800" dirty="0" err="1"/>
              <a:t>brexit</a:t>
            </a:r>
            <a:r>
              <a:rPr lang="en-US" sz="2800" dirty="0"/>
              <a:t>.</a:t>
            </a:r>
          </a:p>
        </p:txBody>
      </p:sp>
    </p:spTree>
    <p:extLst>
      <p:ext uri="{BB962C8B-B14F-4D97-AF65-F5344CB8AC3E}">
        <p14:creationId xmlns:p14="http://schemas.microsoft.com/office/powerpoint/2010/main" val="176109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18AD-8302-9E4D-847A-1232B7BE2344}"/>
              </a:ext>
            </a:extLst>
          </p:cNvPr>
          <p:cNvSpPr>
            <a:spLocks noGrp="1"/>
          </p:cNvSpPr>
          <p:nvPr>
            <p:ph type="title"/>
          </p:nvPr>
        </p:nvSpPr>
        <p:spPr/>
        <p:txBody>
          <a:bodyPr/>
          <a:lstStyle/>
          <a:p>
            <a:r>
              <a:rPr lang="en-US" dirty="0"/>
              <a:t>Trade war in disguise: little to do with trade deficit and FX rate</a:t>
            </a:r>
          </a:p>
        </p:txBody>
      </p:sp>
      <p:sp>
        <p:nvSpPr>
          <p:cNvPr id="3" name="Content Placeholder 2">
            <a:extLst>
              <a:ext uri="{FF2B5EF4-FFF2-40B4-BE49-F238E27FC236}">
                <a16:creationId xmlns:a16="http://schemas.microsoft.com/office/drawing/2014/main" id="{1AF80D93-72F5-7A4B-88BE-F9AA0A7F5127}"/>
              </a:ext>
            </a:extLst>
          </p:cNvPr>
          <p:cNvSpPr>
            <a:spLocks noGrp="1"/>
          </p:cNvSpPr>
          <p:nvPr>
            <p:ph idx="1"/>
          </p:nvPr>
        </p:nvSpPr>
        <p:spPr/>
        <p:txBody>
          <a:bodyPr>
            <a:normAutofit fontScale="92500" lnSpcReduction="10000"/>
          </a:bodyPr>
          <a:lstStyle/>
          <a:p>
            <a:r>
              <a:rPr lang="en-US" b="1" dirty="0"/>
              <a:t>March 23, 2018:</a:t>
            </a:r>
            <a:r>
              <a:rPr lang="en-US" dirty="0"/>
              <a:t> US imposes tariffs on steel imports and </a:t>
            </a:r>
            <a:r>
              <a:rPr lang="en-US" dirty="0" err="1"/>
              <a:t>aluminium</a:t>
            </a:r>
            <a:r>
              <a:rPr lang="en-US" dirty="0"/>
              <a:t> imports.</a:t>
            </a:r>
          </a:p>
          <a:p>
            <a:r>
              <a:rPr lang="en-US" b="1" dirty="0"/>
              <a:t>April 2, 2018: </a:t>
            </a:r>
            <a:r>
              <a:rPr lang="en-US" dirty="0"/>
              <a:t>China imposes tariffs (ranging 15-25 percent) on 128 products in retaliation to the US’ steel and </a:t>
            </a:r>
            <a:r>
              <a:rPr lang="en-US" dirty="0" err="1"/>
              <a:t>aluminium</a:t>
            </a:r>
            <a:r>
              <a:rPr lang="en-US" dirty="0"/>
              <a:t> tariffs.</a:t>
            </a:r>
          </a:p>
          <a:p>
            <a:r>
              <a:rPr lang="en-US" b="1" dirty="0"/>
              <a:t>April 16, 2018: </a:t>
            </a:r>
            <a:r>
              <a:rPr lang="en-US" dirty="0"/>
              <a:t>Chinese telecom company ZTE was found violate US sanctions. US companies are banned from doing business with ZTE for seven years.</a:t>
            </a:r>
          </a:p>
          <a:p>
            <a:r>
              <a:rPr lang="en-US" b="1" dirty="0"/>
              <a:t>July 6, 2018 – </a:t>
            </a:r>
            <a:r>
              <a:rPr lang="en-US" dirty="0"/>
              <a:t>US implements first China-specific tariffs</a:t>
            </a:r>
          </a:p>
          <a:p>
            <a:r>
              <a:rPr lang="en-US" b="1" dirty="0"/>
              <a:t>December 6, 2018:</a:t>
            </a:r>
            <a:r>
              <a:rPr lang="en-US" dirty="0"/>
              <a:t> Huawei (5G leader) CFO was arrested in Canada and was facing extradition to the US.</a:t>
            </a:r>
          </a:p>
        </p:txBody>
      </p:sp>
    </p:spTree>
    <p:extLst>
      <p:ext uri="{BB962C8B-B14F-4D97-AF65-F5344CB8AC3E}">
        <p14:creationId xmlns:p14="http://schemas.microsoft.com/office/powerpoint/2010/main" val="70236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Impossible trinity</a:t>
            </a:r>
          </a:p>
        </p:txBody>
      </p:sp>
      <p:sp>
        <p:nvSpPr>
          <p:cNvPr id="3" name="Content Placeholder 2"/>
          <p:cNvSpPr>
            <a:spLocks noGrp="1"/>
          </p:cNvSpPr>
          <p:nvPr>
            <p:ph idx="1"/>
          </p:nvPr>
        </p:nvSpPr>
        <p:spPr/>
        <p:txBody>
          <a:bodyPr/>
          <a:lstStyle/>
          <a:p>
            <a:r>
              <a:rPr lang="en-US" sz="2800" dirty="0"/>
              <a:t>It is not possible for a country to maintain all three of the following:</a:t>
            </a:r>
          </a:p>
          <a:p>
            <a:pPr lvl="1"/>
            <a:r>
              <a:rPr lang="en-US" sz="2800" dirty="0"/>
              <a:t>Free capital flows</a:t>
            </a:r>
          </a:p>
          <a:p>
            <a:pPr lvl="1"/>
            <a:r>
              <a:rPr lang="en-US" sz="2800" dirty="0"/>
              <a:t>A fixed exchange rate</a:t>
            </a:r>
          </a:p>
          <a:p>
            <a:pPr lvl="1"/>
            <a:r>
              <a:rPr lang="en-US" sz="2800" dirty="0"/>
              <a:t>An independent monetary policy – essential for managing inflation and to grow the economy</a:t>
            </a:r>
          </a:p>
          <a:p>
            <a:pPr marL="282575" lvl="1" indent="0">
              <a:buNone/>
            </a:pPr>
            <a:endParaRPr lang="en-US" dirty="0"/>
          </a:p>
        </p:txBody>
      </p:sp>
    </p:spTree>
    <p:extLst>
      <p:ext uri="{BB962C8B-B14F-4D97-AF65-F5344CB8AC3E}">
        <p14:creationId xmlns:p14="http://schemas.microsoft.com/office/powerpoint/2010/main" val="155290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see this impossibility</a:t>
            </a:r>
          </a:p>
        </p:txBody>
      </p:sp>
      <p:sp>
        <p:nvSpPr>
          <p:cNvPr id="3" name="Content Placeholder 2"/>
          <p:cNvSpPr>
            <a:spLocks noGrp="1"/>
          </p:cNvSpPr>
          <p:nvPr>
            <p:ph idx="1"/>
          </p:nvPr>
        </p:nvSpPr>
        <p:spPr/>
        <p:txBody>
          <a:bodyPr/>
          <a:lstStyle/>
          <a:p>
            <a:r>
              <a:rPr lang="en-US" dirty="0"/>
              <a:t>Suppose that China adopts a </a:t>
            </a:r>
            <a:r>
              <a:rPr lang="en-US" i="1" dirty="0">
                <a:solidFill>
                  <a:srgbClr val="FF0000"/>
                </a:solidFill>
              </a:rPr>
              <a:t>fixed FX rate</a:t>
            </a:r>
            <a:r>
              <a:rPr lang="en-US" dirty="0"/>
              <a:t>.</a:t>
            </a:r>
          </a:p>
          <a:p>
            <a:r>
              <a:rPr lang="en-US" dirty="0"/>
              <a:t>Suppose that China wants to adopts an expansionary </a:t>
            </a:r>
            <a:r>
              <a:rPr lang="en-US" i="1" dirty="0"/>
              <a:t>monetary policy </a:t>
            </a:r>
            <a:r>
              <a:rPr lang="en-US" dirty="0">
                <a:latin typeface="Wingdings"/>
                <a:ea typeface="Wingdings"/>
                <a:cs typeface="Wingdings"/>
                <a:sym typeface="Wingdings"/>
              </a:rPr>
              <a:t></a:t>
            </a:r>
            <a:r>
              <a:rPr lang="en-US" dirty="0"/>
              <a:t> increase monetary supply </a:t>
            </a:r>
            <a:r>
              <a:rPr lang="en-US" dirty="0">
                <a:latin typeface="Wingdings"/>
                <a:ea typeface="Wingdings"/>
                <a:cs typeface="Wingdings"/>
                <a:sym typeface="Wingdings"/>
              </a:rPr>
              <a:t></a:t>
            </a:r>
            <a:r>
              <a:rPr lang="en-US" dirty="0"/>
              <a:t> lower domestic interest rate</a:t>
            </a:r>
          </a:p>
          <a:p>
            <a:r>
              <a:rPr lang="en-US" dirty="0"/>
              <a:t>Carry trade: (1) borrow CNY at a lower interest rate and (2) lend abroad, say the U.S., and earn at a higher interest rate.</a:t>
            </a:r>
          </a:p>
          <a:p>
            <a:r>
              <a:rPr lang="en-US" dirty="0"/>
              <a:t>If </a:t>
            </a:r>
            <a:r>
              <a:rPr lang="en-US" i="1" dirty="0"/>
              <a:t>no capital control</a:t>
            </a:r>
            <a:r>
              <a:rPr lang="en-US" dirty="0"/>
              <a:t>, investors will do this </a:t>
            </a:r>
            <a:r>
              <a:rPr lang="en-US" i="1" dirty="0"/>
              <a:t>en masse</a:t>
            </a:r>
            <a:r>
              <a:rPr lang="en-US" dirty="0"/>
              <a:t>.</a:t>
            </a:r>
          </a:p>
          <a:p>
            <a:r>
              <a:rPr lang="en-US" dirty="0"/>
              <a:t>Oversupply of CNY in the FX market </a:t>
            </a:r>
            <a:r>
              <a:rPr lang="en-US" dirty="0">
                <a:latin typeface="Wingdings"/>
                <a:ea typeface="Wingdings"/>
                <a:cs typeface="Wingdings"/>
                <a:sym typeface="Wingdings"/>
              </a:rPr>
              <a:t></a:t>
            </a:r>
            <a:r>
              <a:rPr lang="en-US" dirty="0"/>
              <a:t> </a:t>
            </a:r>
            <a:r>
              <a:rPr lang="en-US" dirty="0">
                <a:solidFill>
                  <a:srgbClr val="FF0000"/>
                </a:solidFill>
              </a:rPr>
              <a:t>CNY depreciates</a:t>
            </a:r>
            <a:r>
              <a:rPr lang="en-US" dirty="0"/>
              <a:t>.</a:t>
            </a:r>
          </a:p>
        </p:txBody>
      </p:sp>
    </p:spTree>
    <p:extLst>
      <p:ext uri="{BB962C8B-B14F-4D97-AF65-F5344CB8AC3E}">
        <p14:creationId xmlns:p14="http://schemas.microsoft.com/office/powerpoint/2010/main" val="246743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Disaster</a:t>
            </a:r>
          </a:p>
        </p:txBody>
      </p:sp>
      <p:sp>
        <p:nvSpPr>
          <p:cNvPr id="3" name="Content Placeholder 2"/>
          <p:cNvSpPr>
            <a:spLocks noGrp="1"/>
          </p:cNvSpPr>
          <p:nvPr>
            <p:ph idx="1"/>
          </p:nvPr>
        </p:nvSpPr>
        <p:spPr/>
        <p:txBody>
          <a:bodyPr>
            <a:normAutofit fontScale="85000" lnSpcReduction="20000"/>
          </a:bodyPr>
          <a:lstStyle/>
          <a:p>
            <a:r>
              <a:rPr lang="en-US" sz="3000" dirty="0">
                <a:solidFill>
                  <a:srgbClr val="FFFFFF"/>
                </a:solidFill>
              </a:rPr>
              <a:t>UK went for the trinity in the early 90s. </a:t>
            </a:r>
          </a:p>
          <a:p>
            <a:r>
              <a:rPr lang="en-US" sz="3000" dirty="0">
                <a:solidFill>
                  <a:srgbClr val="FFFFFF"/>
                </a:solidFill>
              </a:rPr>
              <a:t>Britain upped its interest rates to 15% to attract investors to the pound in an attempt to keep the pound in the European exchange rate mechanism (keep its currency above 2.7 marks to the pound).</a:t>
            </a:r>
          </a:p>
          <a:p>
            <a:r>
              <a:rPr lang="en-US" sz="3000" dirty="0">
                <a:solidFill>
                  <a:srgbClr val="FFFFFF"/>
                </a:solidFill>
              </a:rPr>
              <a:t>Led to a housing collapse and a recession in the process.</a:t>
            </a:r>
          </a:p>
          <a:p>
            <a:r>
              <a:rPr lang="en-US" sz="3000" dirty="0">
                <a:solidFill>
                  <a:srgbClr val="FFFFFF"/>
                </a:solidFill>
              </a:rPr>
              <a:t>Soros shorted the pound and made $$$ in 09/1992.</a:t>
            </a:r>
          </a:p>
          <a:p>
            <a:endParaRPr lang="en-US" dirty="0"/>
          </a:p>
        </p:txBody>
      </p:sp>
    </p:spTree>
    <p:extLst>
      <p:ext uri="{BB962C8B-B14F-4D97-AF65-F5344CB8AC3E}">
        <p14:creationId xmlns:p14="http://schemas.microsoft.com/office/powerpoint/2010/main" val="109740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a:t>
            </a:r>
          </a:p>
        </p:txBody>
      </p:sp>
      <p:sp>
        <p:nvSpPr>
          <p:cNvPr id="3" name="Content Placeholder 2"/>
          <p:cNvSpPr>
            <a:spLocks noGrp="1"/>
          </p:cNvSpPr>
          <p:nvPr>
            <p:ph idx="1"/>
          </p:nvPr>
        </p:nvSpPr>
        <p:spPr/>
        <p:txBody>
          <a:bodyPr>
            <a:normAutofit/>
          </a:bodyPr>
          <a:lstStyle/>
          <a:p>
            <a:r>
              <a:rPr lang="en-US" sz="2800" dirty="0"/>
              <a:t>Exchange rate arrangements</a:t>
            </a:r>
          </a:p>
          <a:p>
            <a:r>
              <a:rPr lang="en-US" sz="2800" dirty="0"/>
              <a:t>Balance of payments</a:t>
            </a:r>
          </a:p>
        </p:txBody>
      </p:sp>
    </p:spTree>
    <p:extLst>
      <p:ext uri="{BB962C8B-B14F-4D97-AF65-F5344CB8AC3E}">
        <p14:creationId xmlns:p14="http://schemas.microsoft.com/office/powerpoint/2010/main" val="24831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pairs</a:t>
            </a:r>
          </a:p>
        </p:txBody>
      </p:sp>
      <p:pic>
        <p:nvPicPr>
          <p:cNvPr id="4" name="Content Placeholder 3" descr="fig15-1small.jpg"/>
          <p:cNvPicPr>
            <a:picLocks noGrp="1" noChangeAspect="1"/>
          </p:cNvPicPr>
          <p:nvPr>
            <p:ph idx="1"/>
          </p:nvPr>
        </p:nvPicPr>
        <p:blipFill>
          <a:blip r:embed="rId2">
            <a:extLst>
              <a:ext uri="{28A0092B-C50C-407E-A947-70E740481C1C}">
                <a14:useLocalDpi xmlns:a14="http://schemas.microsoft.com/office/drawing/2010/main" val="0"/>
              </a:ext>
            </a:extLst>
          </a:blip>
          <a:srcRect t="1322" b="1322"/>
          <a:stretch>
            <a:fillRect/>
          </a:stretch>
        </p:blipFill>
        <p:spPr bwMode="auto">
          <a:xfrm>
            <a:off x="471714" y="1596571"/>
            <a:ext cx="8291286" cy="4662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86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Bloomberg, 01/11/2016</a:t>
            </a:r>
          </a:p>
        </p:txBody>
      </p:sp>
      <p:sp>
        <p:nvSpPr>
          <p:cNvPr id="3" name="Content Placeholder 2"/>
          <p:cNvSpPr>
            <a:spLocks noGrp="1"/>
          </p:cNvSpPr>
          <p:nvPr>
            <p:ph idx="1"/>
          </p:nvPr>
        </p:nvSpPr>
        <p:spPr>
          <a:xfrm>
            <a:off x="779463" y="1828800"/>
            <a:ext cx="7583487" cy="4649428"/>
          </a:xfrm>
        </p:spPr>
        <p:txBody>
          <a:bodyPr>
            <a:normAutofit lnSpcReduction="10000"/>
          </a:bodyPr>
          <a:lstStyle/>
          <a:p>
            <a:r>
              <a:rPr lang="en-US" dirty="0"/>
              <a:t>“</a:t>
            </a:r>
            <a:r>
              <a:rPr lang="en-US" dirty="0">
                <a:solidFill>
                  <a:srgbClr val="FF0000"/>
                </a:solidFill>
              </a:rPr>
              <a:t>China</a:t>
            </a:r>
            <a:r>
              <a:rPr lang="en-US" dirty="0"/>
              <a:t> stepped up its </a:t>
            </a:r>
            <a:r>
              <a:rPr lang="en-US" dirty="0">
                <a:solidFill>
                  <a:srgbClr val="FF0000"/>
                </a:solidFill>
              </a:rPr>
              <a:t>defense of the </a:t>
            </a:r>
            <a:r>
              <a:rPr lang="en-US" dirty="0" err="1">
                <a:solidFill>
                  <a:srgbClr val="FF0000"/>
                </a:solidFill>
              </a:rPr>
              <a:t>yuan</a:t>
            </a:r>
            <a:r>
              <a:rPr lang="en-US" dirty="0"/>
              <a:t>, buying the currency in </a:t>
            </a:r>
            <a:r>
              <a:rPr lang="en-US" dirty="0">
                <a:solidFill>
                  <a:srgbClr val="FF0000"/>
                </a:solidFill>
              </a:rPr>
              <a:t>Hong Kong </a:t>
            </a:r>
            <a:r>
              <a:rPr lang="en-US" dirty="0"/>
              <a:t>and sparking a record surge in the city’s money-market rates to deter bearish speculators.”</a:t>
            </a:r>
          </a:p>
          <a:p>
            <a:r>
              <a:rPr lang="en-US" dirty="0"/>
              <a:t>“The People’s Bank of China repeatedly intervened in the offshore market on Tuesday, according to people familiar with the matter, following efforts to talk up the currency from two senior government officials on Monday. The </a:t>
            </a:r>
            <a:r>
              <a:rPr lang="en-US" dirty="0" err="1"/>
              <a:t>yuan</a:t>
            </a:r>
            <a:r>
              <a:rPr lang="en-US" dirty="0"/>
              <a:t> rose as much as 0.7 percent versus the dollar in Hong Kong, briefly erasing its discount to the onshore rate for the first time since October. The cost to borrow </a:t>
            </a:r>
            <a:r>
              <a:rPr lang="en-US" dirty="0" err="1"/>
              <a:t>yuan</a:t>
            </a:r>
            <a:r>
              <a:rPr lang="en-US" dirty="0"/>
              <a:t> overnight in the city’s interbank market surged to </a:t>
            </a:r>
            <a:r>
              <a:rPr lang="en-US" dirty="0">
                <a:solidFill>
                  <a:srgbClr val="FF0000"/>
                </a:solidFill>
              </a:rPr>
              <a:t>66.82</a:t>
            </a:r>
            <a:r>
              <a:rPr lang="en-US" dirty="0"/>
              <a:t> percent.”</a:t>
            </a:r>
          </a:p>
        </p:txBody>
      </p:sp>
    </p:spTree>
    <p:extLst>
      <p:ext uri="{BB962C8B-B14F-4D97-AF65-F5344CB8AC3E}">
        <p14:creationId xmlns:p14="http://schemas.microsoft.com/office/powerpoint/2010/main" val="409455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88926"/>
          </a:xfrm>
        </p:spPr>
        <p:txBody>
          <a:bodyPr/>
          <a:lstStyle/>
          <a:p>
            <a:r>
              <a:rPr lang="en-US" dirty="0"/>
              <a:t>Currency spread</a:t>
            </a:r>
          </a:p>
        </p:txBody>
      </p:sp>
      <p:pic>
        <p:nvPicPr>
          <p:cNvPr id="4" name="Content Placeholder 3"/>
          <p:cNvPicPr>
            <a:picLocks noGrp="1" noChangeAspect="1"/>
          </p:cNvPicPr>
          <p:nvPr>
            <p:ph idx="1"/>
          </p:nvPr>
        </p:nvPicPr>
        <p:blipFill>
          <a:blip r:embed="rId2"/>
          <a:srcRect l="-675" r="-675"/>
          <a:stretch>
            <a:fillRect/>
          </a:stretch>
        </p:blipFill>
        <p:spPr>
          <a:xfrm>
            <a:off x="546630" y="1687876"/>
            <a:ext cx="8102991" cy="4726052"/>
          </a:xfrm>
        </p:spPr>
      </p:pic>
    </p:spTree>
    <p:extLst>
      <p:ext uri="{BB962C8B-B14F-4D97-AF65-F5344CB8AC3E}">
        <p14:creationId xmlns:p14="http://schemas.microsoft.com/office/powerpoint/2010/main" val="99589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 of intervention</a:t>
            </a:r>
          </a:p>
        </p:txBody>
      </p:sp>
      <p:pic>
        <p:nvPicPr>
          <p:cNvPr id="4" name="Content Placeholder 3"/>
          <p:cNvPicPr>
            <a:picLocks noGrp="1" noChangeAspect="1"/>
          </p:cNvPicPr>
          <p:nvPr>
            <p:ph idx="1"/>
          </p:nvPr>
        </p:nvPicPr>
        <p:blipFill>
          <a:blip r:embed="rId2"/>
          <a:srcRect l="-675" r="-675"/>
          <a:stretch>
            <a:fillRect/>
          </a:stretch>
        </p:blipFill>
        <p:spPr>
          <a:xfrm>
            <a:off x="643095" y="1828800"/>
            <a:ext cx="7926139" cy="4552978"/>
          </a:xfrm>
        </p:spPr>
      </p:pic>
    </p:spTree>
    <p:extLst>
      <p:ext uri="{BB962C8B-B14F-4D97-AF65-F5344CB8AC3E}">
        <p14:creationId xmlns:p14="http://schemas.microsoft.com/office/powerpoint/2010/main" val="51842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D9CF-F346-7A43-99C1-D0E6FFF633E1}"/>
              </a:ext>
            </a:extLst>
          </p:cNvPr>
          <p:cNvSpPr>
            <a:spLocks noGrp="1"/>
          </p:cNvSpPr>
          <p:nvPr>
            <p:ph type="title"/>
          </p:nvPr>
        </p:nvSpPr>
        <p:spPr/>
        <p:txBody>
          <a:bodyPr/>
          <a:lstStyle/>
          <a:p>
            <a:r>
              <a:rPr lang="en-US" dirty="0"/>
              <a:t>Trump’s $ policy</a:t>
            </a:r>
          </a:p>
        </p:txBody>
      </p:sp>
      <p:sp>
        <p:nvSpPr>
          <p:cNvPr id="3" name="Content Placeholder 2">
            <a:extLst>
              <a:ext uri="{FF2B5EF4-FFF2-40B4-BE49-F238E27FC236}">
                <a16:creationId xmlns:a16="http://schemas.microsoft.com/office/drawing/2014/main" id="{D2AC744B-4269-FE4E-BC5E-1A20AE34C6A6}"/>
              </a:ext>
            </a:extLst>
          </p:cNvPr>
          <p:cNvSpPr>
            <a:spLocks noGrp="1"/>
          </p:cNvSpPr>
          <p:nvPr>
            <p:ph idx="1"/>
          </p:nvPr>
        </p:nvSpPr>
        <p:spPr>
          <a:xfrm>
            <a:off x="779463" y="1679943"/>
            <a:ext cx="7583487" cy="4965405"/>
          </a:xfrm>
        </p:spPr>
        <p:txBody>
          <a:bodyPr>
            <a:normAutofit fontScale="85000" lnSpcReduction="20000"/>
          </a:bodyPr>
          <a:lstStyle/>
          <a:p>
            <a:pPr fontAlgn="base"/>
            <a:r>
              <a:rPr lang="en-US" dirty="0"/>
              <a:t>Treasury Secretary Steven </a:t>
            </a:r>
            <a:r>
              <a:rPr lang="en-US" dirty="0" err="1">
                <a:solidFill>
                  <a:srgbClr val="FF0000"/>
                </a:solidFill>
              </a:rPr>
              <a:t>Mnuchin</a:t>
            </a:r>
            <a:r>
              <a:rPr lang="en-US" dirty="0" err="1"/>
              <a:t>’s</a:t>
            </a:r>
            <a:r>
              <a:rPr lang="en-US" dirty="0"/>
              <a:t> embrace of a </a:t>
            </a:r>
            <a:r>
              <a:rPr lang="en-US" dirty="0">
                <a:solidFill>
                  <a:srgbClr val="FF0000"/>
                </a:solidFill>
              </a:rPr>
              <a:t>weak dollar </a:t>
            </a:r>
            <a:r>
              <a:rPr lang="en-US" dirty="0"/>
              <a:t>on Wednesday caught traders by surprise. It shouldn’t have.</a:t>
            </a:r>
          </a:p>
          <a:p>
            <a:pPr fontAlgn="base"/>
            <a:r>
              <a:rPr lang="en-US" dirty="0"/>
              <a:t>The U.S. dollar index slumped to a </a:t>
            </a:r>
            <a:r>
              <a:rPr lang="en-US"/>
              <a:t>three-year low</a:t>
            </a:r>
            <a:r>
              <a:rPr lang="en-US" dirty="0"/>
              <a:t> after Mnuchin told reporters in Davos, Switzerland.</a:t>
            </a:r>
          </a:p>
          <a:p>
            <a:pPr fontAlgn="base"/>
            <a:r>
              <a:rPr lang="en-US" dirty="0"/>
              <a:t>“A weaker dollar is good for trade. In the longer term, a stronger dollar is a reflection of the strength of the U.S. economy,” he said.</a:t>
            </a:r>
          </a:p>
          <a:p>
            <a:pPr fontAlgn="base"/>
            <a:r>
              <a:rPr lang="en-US" dirty="0"/>
              <a:t>A U.S. Treasury secretary actively embracing a weaker dollar,.., appeared to come as a shock to traders. Investors have to go back more than 20 years …to find a Treasury secretary seeming to endorse dollar weakness. </a:t>
            </a:r>
          </a:p>
          <a:p>
            <a:pPr fontAlgn="base"/>
            <a:r>
              <a:rPr lang="en-US" dirty="0"/>
              <a:t>Source: </a:t>
            </a:r>
            <a:r>
              <a:rPr lang="en-US" dirty="0" err="1"/>
              <a:t>MarketWatch</a:t>
            </a:r>
            <a:r>
              <a:rPr lang="en-US" dirty="0"/>
              <a:t>, 01/24/2018</a:t>
            </a:r>
          </a:p>
          <a:p>
            <a:pPr fontAlgn="base"/>
            <a:r>
              <a:rPr lang="en-US" dirty="0">
                <a:solidFill>
                  <a:srgbClr val="FF0000"/>
                </a:solidFill>
              </a:rPr>
              <a:t>Question: </a:t>
            </a:r>
            <a:r>
              <a:rPr lang="en-US" dirty="0"/>
              <a:t>What are the possible macroeconomic consequences of a weaker dollar?</a:t>
            </a:r>
            <a:endParaRPr lang="en-US" dirty="0">
              <a:solidFill>
                <a:srgbClr val="FF0000"/>
              </a:solidFill>
            </a:endParaRPr>
          </a:p>
          <a:p>
            <a:endParaRPr lang="en-US" dirty="0"/>
          </a:p>
        </p:txBody>
      </p:sp>
    </p:spTree>
    <p:extLst>
      <p:ext uri="{BB962C8B-B14F-4D97-AF65-F5344CB8AC3E}">
        <p14:creationId xmlns:p14="http://schemas.microsoft.com/office/powerpoint/2010/main" val="128834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1000" b="0" dirty="0">
              <a:cs typeface="Arial" charset="0"/>
            </a:endParaRPr>
          </a:p>
        </p:txBody>
      </p:sp>
      <p:sp>
        <p:nvSpPr>
          <p:cNvPr id="26627" name="Rectangle 20"/>
          <p:cNvSpPr>
            <a:spLocks noGrp="1" noChangeArrowheads="1"/>
          </p:cNvSpPr>
          <p:nvPr>
            <p:ph type="ftr" sz="quarter" idx="10"/>
          </p:nvPr>
        </p:nvSpPr>
        <p:spPr bwMode="auto">
          <a:xfrm>
            <a:off x="59436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dirty="0"/>
          </a:p>
          <a:p>
            <a:pPr eaLnBrk="1" hangingPunct="1"/>
            <a:endParaRPr lang="en-US" altLang="en-US" b="0" dirty="0"/>
          </a:p>
        </p:txBody>
      </p:sp>
      <p:sp>
        <p:nvSpPr>
          <p:cNvPr id="2" name="Title 1"/>
          <p:cNvSpPr>
            <a:spLocks noGrp="1"/>
          </p:cNvSpPr>
          <p:nvPr>
            <p:ph type="title"/>
          </p:nvPr>
        </p:nvSpPr>
        <p:spPr>
          <a:xfrm>
            <a:off x="228600" y="558270"/>
            <a:ext cx="8686800" cy="823449"/>
          </a:xfrm>
        </p:spPr>
        <p:txBody>
          <a:bodyPr rtlCol="0">
            <a:normAutofit/>
          </a:bodyPr>
          <a:lstStyle/>
          <a:p>
            <a:pPr eaLnBrk="1" fontAlgn="auto" hangingPunct="1">
              <a:spcAft>
                <a:spcPts val="0"/>
              </a:spcAft>
              <a:defRPr/>
            </a:pPr>
            <a:r>
              <a:rPr lang="en-US" altLang="en-US" dirty="0"/>
              <a:t>Current exchange rate arrangements</a:t>
            </a:r>
            <a:endParaRPr lang="en-US" dirty="0"/>
          </a:p>
        </p:txBody>
      </p:sp>
      <p:sp>
        <p:nvSpPr>
          <p:cNvPr id="26629"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90000"/>
              </a:lnSpc>
            </a:pPr>
            <a:r>
              <a:rPr lang="en-US" altLang="en-US" sz="2400" dirty="0"/>
              <a:t>Free Float </a:t>
            </a:r>
          </a:p>
          <a:p>
            <a:pPr lvl="1" eaLnBrk="1" hangingPunct="1">
              <a:lnSpc>
                <a:spcPct val="90000"/>
              </a:lnSpc>
            </a:pPr>
            <a:r>
              <a:rPr lang="en-US" altLang="en-US" dirty="0"/>
              <a:t>A</a:t>
            </a:r>
            <a:r>
              <a:rPr lang="en-US" altLang="en-US" sz="2000" dirty="0"/>
              <a:t>bout 33 countries allow market forces to determine their currency’s value; e.g., $, €, JPY, £.</a:t>
            </a:r>
          </a:p>
          <a:p>
            <a:pPr eaLnBrk="1" hangingPunct="1">
              <a:lnSpc>
                <a:spcPct val="90000"/>
              </a:lnSpc>
            </a:pPr>
            <a:r>
              <a:rPr lang="en-US" altLang="en-US" sz="2400" dirty="0"/>
              <a:t>Managed Float </a:t>
            </a:r>
          </a:p>
          <a:p>
            <a:pPr lvl="1" eaLnBrk="1" hangingPunct="1">
              <a:lnSpc>
                <a:spcPct val="90000"/>
              </a:lnSpc>
            </a:pPr>
            <a:r>
              <a:rPr lang="en-US" altLang="en-US" sz="2000" dirty="0"/>
              <a:t>About 46 countries combine government intervention with market forces to set exchange rates; e.g., CNY.</a:t>
            </a:r>
          </a:p>
          <a:p>
            <a:pPr eaLnBrk="1" hangingPunct="1">
              <a:lnSpc>
                <a:spcPct val="90000"/>
              </a:lnSpc>
            </a:pPr>
            <a:r>
              <a:rPr lang="en-US" altLang="en-US" sz="2400" dirty="0"/>
              <a:t>Pegged to another currency </a:t>
            </a:r>
          </a:p>
          <a:p>
            <a:pPr lvl="1" eaLnBrk="1" hangingPunct="1">
              <a:lnSpc>
                <a:spcPct val="90000"/>
              </a:lnSpc>
            </a:pPr>
            <a:r>
              <a:rPr lang="en-US" altLang="en-US" sz="2000" dirty="0"/>
              <a:t>Such as to the U.S. dollar or euro; e.g., HKD (7.75-7.85).</a:t>
            </a:r>
          </a:p>
          <a:p>
            <a:pPr eaLnBrk="1" hangingPunct="1">
              <a:lnSpc>
                <a:spcPct val="90000"/>
              </a:lnSpc>
            </a:pPr>
            <a:r>
              <a:rPr lang="en-US" altLang="en-US" sz="2400" dirty="0"/>
              <a:t>No national currency</a:t>
            </a:r>
          </a:p>
          <a:p>
            <a:pPr lvl="1" eaLnBrk="1" hangingPunct="1">
              <a:lnSpc>
                <a:spcPct val="90000"/>
              </a:lnSpc>
            </a:pPr>
            <a:r>
              <a:rPr lang="en-US" altLang="en-US" sz="2000" dirty="0"/>
              <a:t>Some countries do not bother printing their own currency. For example, Ecuador, Panama, and El Salvador have </a:t>
            </a:r>
            <a:r>
              <a:rPr lang="en-US" altLang="en-US" sz="2000" i="1" dirty="0"/>
              <a:t>dollarized</a:t>
            </a:r>
            <a:r>
              <a:rPr lang="en-US" altLang="en-US" sz="2000" dirty="0"/>
              <a:t>. Montenegro and San Marino use the euro.</a:t>
            </a:r>
          </a:p>
          <a:p>
            <a:pPr eaLnBrk="1" hangingPunct="1"/>
            <a:endParaRPr lang="en-US" altLang="en-US" sz="2800" dirty="0"/>
          </a:p>
        </p:txBody>
      </p:sp>
    </p:spTree>
    <p:extLst>
      <p:ext uri="{BB962C8B-B14F-4D97-AF65-F5344CB8AC3E}">
        <p14:creationId xmlns:p14="http://schemas.microsoft.com/office/powerpoint/2010/main" val="3877133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exchange rate</a:t>
            </a:r>
          </a:p>
        </p:txBody>
      </p:sp>
      <p:sp>
        <p:nvSpPr>
          <p:cNvPr id="3" name="Content Placeholder 2"/>
          <p:cNvSpPr>
            <a:spLocks noGrp="1"/>
          </p:cNvSpPr>
          <p:nvPr>
            <p:ph idx="1"/>
          </p:nvPr>
        </p:nvSpPr>
        <p:spPr/>
        <p:txBody>
          <a:bodyPr/>
          <a:lstStyle/>
          <a:p>
            <a:r>
              <a:rPr lang="en-US" sz="2800" dirty="0">
                <a:solidFill>
                  <a:srgbClr val="FFFFFF"/>
                </a:solidFill>
              </a:rPr>
              <a:t>Fixed exchange rates are still popular among developing economies (e.g., Croatia, Vietnam, and, to some degree, China).  By tying their currencies to a dominant currency (e.g., US$), they promote</a:t>
            </a:r>
          </a:p>
          <a:p>
            <a:pPr lvl="1"/>
            <a:r>
              <a:rPr lang="en-US" sz="2800" dirty="0"/>
              <a:t>a stable means of international settlement</a:t>
            </a:r>
          </a:p>
          <a:p>
            <a:pPr lvl="1"/>
            <a:r>
              <a:rPr lang="en-US" sz="2800" dirty="0"/>
              <a:t>stable prices for imports/exports</a:t>
            </a:r>
          </a:p>
          <a:p>
            <a:pPr lvl="1"/>
            <a:endParaRPr lang="en-US" dirty="0"/>
          </a:p>
        </p:txBody>
      </p:sp>
    </p:spTree>
    <p:extLst>
      <p:ext uri="{BB962C8B-B14F-4D97-AF65-F5344CB8AC3E}">
        <p14:creationId xmlns:p14="http://schemas.microsoft.com/office/powerpoint/2010/main" val="607621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of flexible exchange rate </a:t>
            </a:r>
          </a:p>
        </p:txBody>
      </p:sp>
      <p:sp>
        <p:nvSpPr>
          <p:cNvPr id="3" name="Content Placeholder 2"/>
          <p:cNvSpPr>
            <a:spLocks noGrp="1"/>
          </p:cNvSpPr>
          <p:nvPr>
            <p:ph idx="1"/>
          </p:nvPr>
        </p:nvSpPr>
        <p:spPr/>
        <p:txBody>
          <a:bodyPr/>
          <a:lstStyle/>
          <a:p>
            <a:r>
              <a:rPr lang="en-US" dirty="0"/>
              <a:t>Easier external adjustments: if balance-of-payments </a:t>
            </a:r>
            <a:r>
              <a:rPr lang="en-US" dirty="0">
                <a:solidFill>
                  <a:srgbClr val="FF0000"/>
                </a:solidFill>
              </a:rPr>
              <a:t>deficit</a:t>
            </a:r>
            <a:r>
              <a:rPr lang="en-US" dirty="0"/>
              <a:t> </a:t>
            </a:r>
            <a:r>
              <a:rPr lang="en-US" dirty="0">
                <a:latin typeface="Wingdings"/>
                <a:ea typeface="Wingdings"/>
                <a:cs typeface="Wingdings"/>
                <a:sym typeface="Wingdings"/>
              </a:rPr>
              <a:t></a:t>
            </a:r>
            <a:r>
              <a:rPr lang="en-US" dirty="0">
                <a:sym typeface="Wingdings"/>
              </a:rPr>
              <a:t> </a:t>
            </a:r>
            <a:r>
              <a:rPr lang="en-US" dirty="0">
                <a:solidFill>
                  <a:srgbClr val="FF0000"/>
                </a:solidFill>
                <a:sym typeface="Wingdings"/>
              </a:rPr>
              <a:t>excess supply of domestic currency </a:t>
            </a:r>
            <a:r>
              <a:rPr lang="en-US" dirty="0">
                <a:sym typeface="Wingdings"/>
              </a:rPr>
              <a:t>in the FX market @ the prevailing exchange rate </a:t>
            </a:r>
            <a:r>
              <a:rPr lang="en-US" dirty="0">
                <a:latin typeface="Wingdings"/>
                <a:ea typeface="Wingdings"/>
                <a:cs typeface="Wingdings"/>
                <a:sym typeface="Wingdings"/>
              </a:rPr>
              <a:t></a:t>
            </a:r>
            <a:r>
              <a:rPr lang="en-US" dirty="0">
                <a:sym typeface="Wingdings"/>
              </a:rPr>
              <a:t> the external value of domestic currency </a:t>
            </a:r>
            <a:r>
              <a:rPr lang="en-US" dirty="0">
                <a:solidFill>
                  <a:srgbClr val="FF0000"/>
                </a:solidFill>
                <a:sym typeface="Wingdings"/>
              </a:rPr>
              <a:t>depreciates</a:t>
            </a:r>
            <a:r>
              <a:rPr lang="en-US" dirty="0">
                <a:sym typeface="Wingdings"/>
              </a:rPr>
              <a:t> to </a:t>
            </a:r>
            <a:r>
              <a:rPr lang="en-US" dirty="0">
                <a:solidFill>
                  <a:srgbClr val="FF0000"/>
                </a:solidFill>
                <a:sym typeface="Wingdings"/>
              </a:rPr>
              <a:t>reduce the excess supply</a:t>
            </a:r>
            <a:r>
              <a:rPr lang="en-US" dirty="0">
                <a:sym typeface="Wingdings"/>
              </a:rPr>
              <a:t> of domestic currency; e.g., </a:t>
            </a:r>
            <a:r>
              <a:rPr lang="en-US" dirty="0">
                <a:solidFill>
                  <a:srgbClr val="FF0000"/>
                </a:solidFill>
                <a:sym typeface="Wingdings"/>
              </a:rPr>
              <a:t>improved trade</a:t>
            </a:r>
            <a:r>
              <a:rPr lang="en-US" dirty="0">
                <a:sym typeface="Wingdings"/>
              </a:rPr>
              <a:t>.</a:t>
            </a:r>
            <a:endParaRPr lang="en-US" dirty="0"/>
          </a:p>
          <a:p>
            <a:r>
              <a:rPr lang="en-US" dirty="0"/>
              <a:t>National policy autonomy: the above adjustment occurs in a free market; the government does not need to intervene; the government can use its monetary and fiscal policies to pursue whatever economic goals it chooses.</a:t>
            </a:r>
          </a:p>
        </p:txBody>
      </p:sp>
    </p:spTree>
    <p:extLst>
      <p:ext uri="{BB962C8B-B14F-4D97-AF65-F5344CB8AC3E}">
        <p14:creationId xmlns:p14="http://schemas.microsoft.com/office/powerpoint/2010/main" val="3955922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 of flexible exchange rate</a:t>
            </a:r>
          </a:p>
        </p:txBody>
      </p:sp>
      <p:sp>
        <p:nvSpPr>
          <p:cNvPr id="3" name="Content Placeholder 2"/>
          <p:cNvSpPr>
            <a:spLocks noGrp="1"/>
          </p:cNvSpPr>
          <p:nvPr>
            <p:ph idx="1"/>
          </p:nvPr>
        </p:nvSpPr>
        <p:spPr/>
        <p:txBody>
          <a:bodyPr>
            <a:normAutofit/>
          </a:bodyPr>
          <a:lstStyle/>
          <a:p>
            <a:r>
              <a:rPr lang="en-US" sz="2800" dirty="0"/>
              <a:t>FX volatility can be great, making international trades and investments subject to FX risk.</a:t>
            </a:r>
          </a:p>
          <a:p>
            <a:r>
              <a:rPr lang="en-US" sz="2800" dirty="0"/>
              <a:t>FX variability may adversely affect a country’s economy; e.g., Japan in the 80’s and 90’s.</a:t>
            </a:r>
            <a:endParaRPr lang="en-US" sz="2800" dirty="0">
              <a:solidFill>
                <a:srgbClr val="0D0D0D"/>
              </a:solidFill>
            </a:endParaRPr>
          </a:p>
        </p:txBody>
      </p:sp>
    </p:spTree>
    <p:extLst>
      <p:ext uri="{BB962C8B-B14F-4D97-AF65-F5344CB8AC3E}">
        <p14:creationId xmlns:p14="http://schemas.microsoft.com/office/powerpoint/2010/main" val="384198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control (aka exchange control)</a:t>
            </a:r>
          </a:p>
        </p:txBody>
      </p:sp>
      <p:sp>
        <p:nvSpPr>
          <p:cNvPr id="3" name="Content Placeholder 2"/>
          <p:cNvSpPr>
            <a:spLocks noGrp="1"/>
          </p:cNvSpPr>
          <p:nvPr>
            <p:ph idx="1"/>
          </p:nvPr>
        </p:nvSpPr>
        <p:spPr/>
        <p:txBody>
          <a:bodyPr>
            <a:normAutofit/>
          </a:bodyPr>
          <a:lstStyle/>
          <a:p>
            <a:r>
              <a:rPr lang="en-US" sz="2800" dirty="0">
                <a:solidFill>
                  <a:srgbClr val="FFFFFF"/>
                </a:solidFill>
              </a:rPr>
              <a:t>Barriers to international monies investing in domestic firms and assets</a:t>
            </a:r>
          </a:p>
          <a:p>
            <a:r>
              <a:rPr lang="en-US" sz="2800" dirty="0">
                <a:solidFill>
                  <a:srgbClr val="FFFFFF"/>
                </a:solidFill>
              </a:rPr>
              <a:t>Pro: government can control its balance of payments position and possibly prevent speculative attacks</a:t>
            </a:r>
          </a:p>
          <a:p>
            <a:r>
              <a:rPr lang="en-US" sz="2800" dirty="0">
                <a:solidFill>
                  <a:srgbClr val="FFFFFF"/>
                </a:solidFill>
              </a:rPr>
              <a:t>Con: weakened </a:t>
            </a:r>
            <a:r>
              <a:rPr lang="en-US" sz="2800" dirty="0">
                <a:solidFill>
                  <a:srgbClr val="FF0000"/>
                </a:solidFill>
              </a:rPr>
              <a:t>confidence</a:t>
            </a:r>
            <a:r>
              <a:rPr lang="en-US" sz="2800" dirty="0">
                <a:solidFill>
                  <a:srgbClr val="FFFFFF"/>
                </a:solidFill>
              </a:rPr>
              <a:t> in the government may actually cause an increase in capital outflows + </a:t>
            </a:r>
            <a:r>
              <a:rPr lang="en-US" sz="2800" dirty="0">
                <a:solidFill>
                  <a:srgbClr val="FF0000"/>
                </a:solidFill>
              </a:rPr>
              <a:t>market expectation</a:t>
            </a:r>
          </a:p>
          <a:p>
            <a:endParaRPr lang="en-US" sz="2400" dirty="0">
              <a:solidFill>
                <a:srgbClr val="253CE7"/>
              </a:solidFill>
            </a:endParaRPr>
          </a:p>
          <a:p>
            <a:endParaRPr lang="en-US" sz="2400" dirty="0">
              <a:solidFill>
                <a:srgbClr val="253CE7"/>
              </a:solidFill>
            </a:endParaRPr>
          </a:p>
          <a:p>
            <a:endParaRPr lang="en-US" dirty="0"/>
          </a:p>
        </p:txBody>
      </p:sp>
    </p:spTree>
    <p:extLst>
      <p:ext uri="{BB962C8B-B14F-4D97-AF65-F5344CB8AC3E}">
        <p14:creationId xmlns:p14="http://schemas.microsoft.com/office/powerpoint/2010/main" val="143964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3" y="381000"/>
            <a:ext cx="8191500" cy="1044388"/>
          </a:xfrm>
        </p:spPr>
        <p:txBody>
          <a:bodyPr/>
          <a:lstStyle/>
          <a:p>
            <a:r>
              <a:rPr lang="en-US" dirty="0"/>
              <a:t>Exchange rate regime, before 1976</a:t>
            </a:r>
          </a:p>
        </p:txBody>
      </p:sp>
      <p:sp>
        <p:nvSpPr>
          <p:cNvPr id="3" name="Content Placeholder 2"/>
          <p:cNvSpPr>
            <a:spLocks noGrp="1"/>
          </p:cNvSpPr>
          <p:nvPr>
            <p:ph idx="1"/>
          </p:nvPr>
        </p:nvSpPr>
        <p:spPr/>
        <p:txBody>
          <a:bodyPr>
            <a:normAutofit/>
          </a:bodyPr>
          <a:lstStyle/>
          <a:p>
            <a:r>
              <a:rPr lang="en-US" sz="2800" dirty="0"/>
              <a:t>Desired exchange rate stability.</a:t>
            </a:r>
          </a:p>
          <a:p>
            <a:r>
              <a:rPr lang="en-US" sz="2800" dirty="0"/>
              <a:t>Currencies were largely anchored, either directly or indirectly, on gold.</a:t>
            </a:r>
          </a:p>
        </p:txBody>
      </p:sp>
      <p:pic>
        <p:nvPicPr>
          <p:cNvPr id="4" name="Picture 3">
            <a:extLst>
              <a:ext uri="{FF2B5EF4-FFF2-40B4-BE49-F238E27FC236}">
                <a16:creationId xmlns:a16="http://schemas.microsoft.com/office/drawing/2014/main" id="{78145147-CB47-7B40-B4A9-29B98882CA6F}"/>
              </a:ext>
            </a:extLst>
          </p:cNvPr>
          <p:cNvPicPr>
            <a:picLocks noChangeAspect="1"/>
          </p:cNvPicPr>
          <p:nvPr/>
        </p:nvPicPr>
        <p:blipFill>
          <a:blip r:embed="rId3"/>
          <a:stretch>
            <a:fillRect/>
          </a:stretch>
        </p:blipFill>
        <p:spPr>
          <a:xfrm>
            <a:off x="2948683" y="3472664"/>
            <a:ext cx="3164441" cy="3154167"/>
          </a:xfrm>
          <a:prstGeom prst="rect">
            <a:avLst/>
          </a:prstGeom>
        </p:spPr>
      </p:pic>
    </p:spTree>
    <p:extLst>
      <p:ext uri="{BB962C8B-B14F-4D97-AF65-F5344CB8AC3E}">
        <p14:creationId xmlns:p14="http://schemas.microsoft.com/office/powerpoint/2010/main" val="4165188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of capital control</a:t>
            </a:r>
          </a:p>
        </p:txBody>
      </p:sp>
      <p:sp>
        <p:nvSpPr>
          <p:cNvPr id="3" name="Content Placeholder 2"/>
          <p:cNvSpPr>
            <a:spLocks noGrp="1"/>
          </p:cNvSpPr>
          <p:nvPr>
            <p:ph idx="1"/>
          </p:nvPr>
        </p:nvSpPr>
        <p:spPr>
          <a:xfrm>
            <a:off x="779463" y="1828800"/>
            <a:ext cx="7583487" cy="4738914"/>
          </a:xfrm>
        </p:spPr>
        <p:txBody>
          <a:bodyPr>
            <a:normAutofit fontScale="70000" lnSpcReduction="20000"/>
          </a:bodyPr>
          <a:lstStyle/>
          <a:p>
            <a:r>
              <a:rPr lang="en-US" sz="3300" dirty="0" err="1">
                <a:solidFill>
                  <a:srgbClr val="FFFFFF"/>
                </a:solidFill>
              </a:rPr>
              <a:t>Deutsche’s</a:t>
            </a:r>
            <a:r>
              <a:rPr lang="en-US" sz="3300" dirty="0">
                <a:solidFill>
                  <a:srgbClr val="FFFFFF"/>
                </a:solidFill>
              </a:rPr>
              <a:t> </a:t>
            </a:r>
            <a:r>
              <a:rPr lang="en-US" sz="3300" dirty="0" err="1">
                <a:solidFill>
                  <a:srgbClr val="FFFFFF"/>
                </a:solidFill>
              </a:rPr>
              <a:t>Zhiwei</a:t>
            </a:r>
            <a:r>
              <a:rPr lang="en-US" sz="3300" dirty="0">
                <a:solidFill>
                  <a:srgbClr val="FFFFFF"/>
                </a:solidFill>
              </a:rPr>
              <a:t> Zhang explains how capital is flying out of </a:t>
            </a:r>
            <a:r>
              <a:rPr lang="en-US" sz="3300" dirty="0">
                <a:solidFill>
                  <a:srgbClr val="FF0000"/>
                </a:solidFill>
              </a:rPr>
              <a:t>China</a:t>
            </a:r>
            <a:r>
              <a:rPr lang="en-US" sz="3300" dirty="0">
                <a:solidFill>
                  <a:srgbClr val="FFFFFF"/>
                </a:solidFill>
              </a:rPr>
              <a:t>:</a:t>
            </a:r>
          </a:p>
          <a:p>
            <a:r>
              <a:rPr lang="en-US" sz="3300" dirty="0">
                <a:solidFill>
                  <a:srgbClr val="FFFFFF"/>
                </a:solidFill>
              </a:rPr>
              <a:t>“We…find that </a:t>
            </a:r>
            <a:r>
              <a:rPr lang="en-US" sz="3300" dirty="0" err="1">
                <a:solidFill>
                  <a:srgbClr val="FF0000"/>
                </a:solidFill>
              </a:rPr>
              <a:t>overreporting</a:t>
            </a:r>
            <a:r>
              <a:rPr lang="en-US" sz="3300" dirty="0">
                <a:solidFill>
                  <a:srgbClr val="FF0000"/>
                </a:solidFill>
              </a:rPr>
              <a:t> imports </a:t>
            </a:r>
            <a:r>
              <a:rPr lang="en-US" sz="3300" dirty="0">
                <a:solidFill>
                  <a:srgbClr val="FFFFFF"/>
                </a:solidFill>
              </a:rPr>
              <a:t>appears to be the most important channel of capital outflows. In 2015 the China Customs reported total goods imports of USD1.7tr. But the actual payment importers made was much higher, at USD2.2tr. The difference is a stunning half trillion of US dollars.”</a:t>
            </a:r>
          </a:p>
          <a:p>
            <a:r>
              <a:rPr lang="en-US" sz="3300" dirty="0">
                <a:solidFill>
                  <a:srgbClr val="FFFFFF"/>
                </a:solidFill>
              </a:rPr>
              <a:t>Deutsche note that discrepancies do exist on the export side but they are smaller — “it may be easier to meet the documentation requirements for imports with fake contracts.”</a:t>
            </a:r>
          </a:p>
          <a:p>
            <a:r>
              <a:rPr lang="en-US" sz="2800" dirty="0"/>
              <a:t>Source: FT </a:t>
            </a:r>
            <a:r>
              <a:rPr lang="en-US" sz="2800" dirty="0" err="1"/>
              <a:t>Alphaville</a:t>
            </a:r>
            <a:endParaRPr lang="en-US" sz="2800" dirty="0"/>
          </a:p>
          <a:p>
            <a:endParaRPr lang="en-US" sz="3300" dirty="0">
              <a:solidFill>
                <a:srgbClr val="FFFFFF"/>
              </a:solidFill>
            </a:endParaRPr>
          </a:p>
          <a:p>
            <a:endParaRPr lang="en-US" dirty="0"/>
          </a:p>
          <a:p>
            <a:endParaRPr lang="en-US" dirty="0">
              <a:solidFill>
                <a:srgbClr val="0D0D0D"/>
              </a:solidFill>
            </a:endParaRPr>
          </a:p>
        </p:txBody>
      </p:sp>
    </p:spTree>
    <p:extLst>
      <p:ext uri="{BB962C8B-B14F-4D97-AF65-F5344CB8AC3E}">
        <p14:creationId xmlns:p14="http://schemas.microsoft.com/office/powerpoint/2010/main" val="258429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a:t>
            </a:r>
          </a:p>
        </p:txBody>
      </p:sp>
      <p:sp>
        <p:nvSpPr>
          <p:cNvPr id="3" name="Content Placeholder 2"/>
          <p:cNvSpPr>
            <a:spLocks noGrp="1"/>
          </p:cNvSpPr>
          <p:nvPr>
            <p:ph idx="1"/>
          </p:nvPr>
        </p:nvSpPr>
        <p:spPr/>
        <p:txBody>
          <a:bodyPr>
            <a:normAutofit fontScale="92500"/>
          </a:bodyPr>
          <a:lstStyle/>
          <a:p>
            <a:r>
              <a:rPr lang="en-US" altLang="en-US" sz="2800" dirty="0"/>
              <a:t>The balance of payments is the statistical record of a country’s </a:t>
            </a:r>
            <a:r>
              <a:rPr lang="en-US" altLang="en-US" sz="2800" dirty="0">
                <a:solidFill>
                  <a:srgbClr val="FF0000"/>
                </a:solidFill>
              </a:rPr>
              <a:t>international transactions </a:t>
            </a:r>
            <a:r>
              <a:rPr lang="en-US" altLang="en-US" sz="2800" dirty="0"/>
              <a:t>over a certain period of time presented in the form of double-entry bookkeeping.</a:t>
            </a:r>
            <a:endParaRPr lang="en-US" sz="2800" dirty="0"/>
          </a:p>
          <a:p>
            <a:r>
              <a:rPr lang="en-US" sz="2800" dirty="0"/>
              <a:t>This leads to a </a:t>
            </a:r>
            <a:r>
              <a:rPr lang="en-US" sz="2800" dirty="0">
                <a:solidFill>
                  <a:srgbClr val="FF0000"/>
                </a:solidFill>
              </a:rPr>
              <a:t>cash balance </a:t>
            </a:r>
            <a:r>
              <a:rPr lang="en-US" sz="2800" dirty="0"/>
              <a:t>of a country relative to the rest of the world. </a:t>
            </a:r>
          </a:p>
          <a:p>
            <a:r>
              <a:rPr lang="en-US" sz="2800" dirty="0"/>
              <a:t>3 major components: (1) current account, (2) capital account, (3) official reserve account.</a:t>
            </a:r>
          </a:p>
        </p:txBody>
      </p:sp>
    </p:spTree>
    <p:extLst>
      <p:ext uri="{BB962C8B-B14F-4D97-AF65-F5344CB8AC3E}">
        <p14:creationId xmlns:p14="http://schemas.microsoft.com/office/powerpoint/2010/main" val="90916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Balance of payments example</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eaLnBrk="1" hangingPunct="1">
              <a:lnSpc>
                <a:spcPct val="90000"/>
              </a:lnSpc>
            </a:pPr>
            <a:r>
              <a:rPr lang="en-US" altLang="en-US" sz="2800" dirty="0"/>
              <a:t>Suppose that Maplewood Bicycle in Maplewood, Missouri, USA imports $100,000 worth of bicycle frames from Sterling Bicycles in Darby, England. </a:t>
            </a:r>
          </a:p>
          <a:p>
            <a:pPr eaLnBrk="1" hangingPunct="1">
              <a:lnSpc>
                <a:spcPct val="90000"/>
              </a:lnSpc>
            </a:pPr>
            <a:r>
              <a:rPr lang="en-US" altLang="en-US" sz="2800" dirty="0"/>
              <a:t>A $100,000 credit is recorded for Sterling that offsets a $100,000 debit at Maplewood’s bank account.</a:t>
            </a:r>
          </a:p>
          <a:p>
            <a:pPr eaLnBrk="1" hangingPunct="1">
              <a:lnSpc>
                <a:spcPct val="90000"/>
              </a:lnSpc>
            </a:pPr>
            <a:r>
              <a:rPr lang="en-US" altLang="en-US" sz="2800" dirty="0"/>
              <a:t>This will lead to a rise in the supply of dollars (all other things being equal, leading to a lower value of $) and the demand for British pounds in the FX market.</a:t>
            </a:r>
          </a:p>
        </p:txBody>
      </p:sp>
      <p:sp>
        <p:nvSpPr>
          <p:cNvPr id="17412" name="Rectangle 20"/>
          <p:cNvSpPr>
            <a:spLocks noGrp="1" noChangeArrowheads="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
        <p:nvSpPr>
          <p:cNvPr id="17413"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793688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account</a:t>
            </a:r>
          </a:p>
        </p:txBody>
      </p:sp>
      <p:sp>
        <p:nvSpPr>
          <p:cNvPr id="3" name="Content Placeholder 2"/>
          <p:cNvSpPr>
            <a:spLocks noGrp="1"/>
          </p:cNvSpPr>
          <p:nvPr>
            <p:ph idx="1"/>
          </p:nvPr>
        </p:nvSpPr>
        <p:spPr/>
        <p:txBody>
          <a:bodyPr>
            <a:normAutofit fontScale="92500" lnSpcReduction="10000"/>
          </a:bodyPr>
          <a:lstStyle/>
          <a:p>
            <a:pPr lvl="0"/>
            <a:r>
              <a:rPr lang="en-US" sz="2800" dirty="0"/>
              <a:t>The current account: includes the balance of goods and services, income received or paid on existing investments, and unrequited transfers (flows entailing no compensation).</a:t>
            </a:r>
          </a:p>
          <a:p>
            <a:r>
              <a:rPr lang="en-US" altLang="en-US" sz="2800" dirty="0"/>
              <a:t>If the debits exceed the credits, then a country is running a </a:t>
            </a:r>
            <a:r>
              <a:rPr lang="en-US" altLang="en-US" sz="2800" i="1" dirty="0"/>
              <a:t>trade deficit</a:t>
            </a:r>
            <a:r>
              <a:rPr lang="en-US" altLang="en-US" sz="2800" dirty="0"/>
              <a:t>.</a:t>
            </a:r>
          </a:p>
          <a:p>
            <a:r>
              <a:rPr lang="en-US" altLang="en-US" sz="2800" dirty="0"/>
              <a:t>If the credits exceed the debits, then a country is running a </a:t>
            </a:r>
            <a:r>
              <a:rPr lang="en-US" altLang="en-US" sz="2800" i="1" dirty="0"/>
              <a:t>trade surplus</a:t>
            </a:r>
            <a:r>
              <a:rPr lang="en-US" altLang="en-US" sz="2800" dirty="0"/>
              <a:t>.</a:t>
            </a:r>
            <a:endParaRPr lang="en-US" sz="2800" dirty="0"/>
          </a:p>
          <a:p>
            <a:pPr lvl="0"/>
            <a:r>
              <a:rPr lang="en-US" sz="2800" dirty="0"/>
              <a:t>BCA: balance on the current account.</a:t>
            </a:r>
          </a:p>
          <a:p>
            <a:endParaRPr lang="en-US" dirty="0"/>
          </a:p>
        </p:txBody>
      </p:sp>
    </p:spTree>
    <p:extLst>
      <p:ext uri="{BB962C8B-B14F-4D97-AF65-F5344CB8AC3E}">
        <p14:creationId xmlns:p14="http://schemas.microsoft.com/office/powerpoint/2010/main" val="247603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70E4-2A6D-DB48-A2AC-D389F87FA278}"/>
              </a:ext>
            </a:extLst>
          </p:cNvPr>
          <p:cNvSpPr>
            <a:spLocks noGrp="1"/>
          </p:cNvSpPr>
          <p:nvPr>
            <p:ph type="title"/>
          </p:nvPr>
        </p:nvSpPr>
        <p:spPr/>
        <p:txBody>
          <a:bodyPr/>
          <a:lstStyle/>
          <a:p>
            <a:r>
              <a:rPr lang="en-US" dirty="0"/>
              <a:t>Tariffs, reduced trade surplus, lower value of RMB</a:t>
            </a:r>
          </a:p>
        </p:txBody>
      </p:sp>
      <p:sp>
        <p:nvSpPr>
          <p:cNvPr id="3" name="Content Placeholder 2">
            <a:extLst>
              <a:ext uri="{FF2B5EF4-FFF2-40B4-BE49-F238E27FC236}">
                <a16:creationId xmlns:a16="http://schemas.microsoft.com/office/drawing/2014/main" id="{2C354D4D-5E56-0544-A3FA-33352E80D247}"/>
              </a:ext>
            </a:extLst>
          </p:cNvPr>
          <p:cNvSpPr>
            <a:spLocks noGrp="1"/>
          </p:cNvSpPr>
          <p:nvPr>
            <p:ph idx="1"/>
          </p:nvPr>
        </p:nvSpPr>
        <p:spPr/>
        <p:txBody>
          <a:bodyPr>
            <a:normAutofit lnSpcReduction="10000"/>
          </a:bodyPr>
          <a:lstStyle/>
          <a:p>
            <a:r>
              <a:rPr lang="en-US" dirty="0"/>
              <a:t>Stocks were pummeled by selling Monday, pushing indexes from New York to Shanghai lower, as the yuan reeled and fresh trade threats between Beijing and Washington raised fears of an economic slowdown.</a:t>
            </a:r>
          </a:p>
          <a:p>
            <a:r>
              <a:rPr lang="en-US" dirty="0"/>
              <a:t>The Chinese </a:t>
            </a:r>
            <a:r>
              <a:rPr lang="en-US" dirty="0">
                <a:solidFill>
                  <a:srgbClr val="FF0000"/>
                </a:solidFill>
              </a:rPr>
              <a:t>yuan</a:t>
            </a:r>
            <a:r>
              <a:rPr lang="en-US" dirty="0"/>
              <a:t> sank </a:t>
            </a:r>
            <a:r>
              <a:rPr lang="en-US" dirty="0">
                <a:solidFill>
                  <a:srgbClr val="FF0000"/>
                </a:solidFill>
              </a:rPr>
              <a:t>below 7 per dollar </a:t>
            </a:r>
            <a:r>
              <a:rPr lang="en-US" dirty="0"/>
              <a:t>and hit an all-time low in offshore trading Monday, with local officials blaming the depreciation on President Trump’s decision last week to </a:t>
            </a:r>
            <a:r>
              <a:rPr lang="en-US" dirty="0">
                <a:solidFill>
                  <a:srgbClr val="FF0000"/>
                </a:solidFill>
              </a:rPr>
              <a:t>extend tariffs </a:t>
            </a:r>
            <a:r>
              <a:rPr lang="en-US" dirty="0"/>
              <a:t>to almost all Chinese </a:t>
            </a:r>
            <a:r>
              <a:rPr lang="en-US" dirty="0">
                <a:solidFill>
                  <a:srgbClr val="FF0000"/>
                </a:solidFill>
              </a:rPr>
              <a:t>imports</a:t>
            </a:r>
            <a:r>
              <a:rPr lang="en-US" dirty="0"/>
              <a:t>. Mr. Trump responded on Twitter, accusing China of engaging in currency manipulation.</a:t>
            </a:r>
          </a:p>
          <a:p>
            <a:r>
              <a:rPr lang="en-US" dirty="0"/>
              <a:t>Source: WSJ, 08/05/2019</a:t>
            </a:r>
          </a:p>
        </p:txBody>
      </p:sp>
    </p:spTree>
    <p:extLst>
      <p:ext uri="{BB962C8B-B14F-4D97-AF65-F5344CB8AC3E}">
        <p14:creationId xmlns:p14="http://schemas.microsoft.com/office/powerpoint/2010/main" val="144783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a:t>The J-curve effect</a:t>
            </a:r>
          </a:p>
        </p:txBody>
      </p:sp>
      <p:grpSp>
        <p:nvGrpSpPr>
          <p:cNvPr id="35844" name="Group 10"/>
          <p:cNvGrpSpPr>
            <a:grpSpLocks/>
          </p:cNvGrpSpPr>
          <p:nvPr/>
        </p:nvGrpSpPr>
        <p:grpSpPr bwMode="auto">
          <a:xfrm>
            <a:off x="612775" y="1828800"/>
            <a:ext cx="4383088" cy="3533775"/>
            <a:chOff x="443" y="1056"/>
            <a:chExt cx="2485" cy="2112"/>
          </a:xfrm>
        </p:grpSpPr>
        <p:sp>
          <p:nvSpPr>
            <p:cNvPr id="35849" name="Line 4"/>
            <p:cNvSpPr>
              <a:spLocks noChangeShapeType="1"/>
            </p:cNvSpPr>
            <p:nvPr/>
          </p:nvSpPr>
          <p:spPr bwMode="auto">
            <a:xfrm>
              <a:off x="768" y="1056"/>
              <a:ext cx="0" cy="21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50" name="Line 5"/>
            <p:cNvSpPr>
              <a:spLocks noChangeShapeType="1"/>
            </p:cNvSpPr>
            <p:nvPr/>
          </p:nvSpPr>
          <p:spPr bwMode="auto">
            <a:xfrm rot="5400000">
              <a:off x="1824" y="1152"/>
              <a:ext cx="0" cy="21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51" name="Text Box 6"/>
            <p:cNvSpPr txBox="1">
              <a:spLocks noChangeArrowheads="1"/>
            </p:cNvSpPr>
            <p:nvPr/>
          </p:nvSpPr>
          <p:spPr bwMode="auto">
            <a:xfrm rot="-5400000">
              <a:off x="-383" y="2103"/>
              <a:ext cx="1862"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Times New Roman" pitchFamily="18" charset="0"/>
                </a:rPr>
                <a:t>Change in the Trade Balance</a:t>
              </a:r>
            </a:p>
          </p:txBody>
        </p:sp>
        <p:sp>
          <p:nvSpPr>
            <p:cNvPr id="35852" name="Text Box 7"/>
            <p:cNvSpPr txBox="1">
              <a:spLocks noChangeArrowheads="1"/>
            </p:cNvSpPr>
            <p:nvPr/>
          </p:nvSpPr>
          <p:spPr bwMode="auto">
            <a:xfrm>
              <a:off x="1575" y="2208"/>
              <a:ext cx="1353"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a:latin typeface="Times New Roman" pitchFamily="18" charset="0"/>
                </a:rPr>
                <a:t>Time</a:t>
              </a:r>
            </a:p>
          </p:txBody>
        </p:sp>
      </p:grpSp>
      <p:sp>
        <p:nvSpPr>
          <p:cNvPr id="570377" name="Freeform 9"/>
          <p:cNvSpPr>
            <a:spLocks/>
          </p:cNvSpPr>
          <p:nvPr/>
        </p:nvSpPr>
        <p:spPr bwMode="auto">
          <a:xfrm>
            <a:off x="1185863" y="1981200"/>
            <a:ext cx="3081337" cy="2825750"/>
          </a:xfrm>
          <a:custGeom>
            <a:avLst/>
            <a:gdLst>
              <a:gd name="T0" fmla="*/ 0 w 1296"/>
              <a:gd name="T1" fmla="*/ 2147483647 h 1712"/>
              <a:gd name="T2" fmla="*/ 2147483647 w 1296"/>
              <a:gd name="T3" fmla="*/ 2147483647 h 1712"/>
              <a:gd name="T4" fmla="*/ 2147483647 w 1296"/>
              <a:gd name="T5" fmla="*/ 0 h 1712"/>
              <a:gd name="T6" fmla="*/ 0 60000 65536"/>
              <a:gd name="T7" fmla="*/ 0 60000 65536"/>
              <a:gd name="T8" fmla="*/ 0 60000 65536"/>
              <a:gd name="T9" fmla="*/ 0 w 1296"/>
              <a:gd name="T10" fmla="*/ 0 h 1712"/>
              <a:gd name="T11" fmla="*/ 1296 w 1296"/>
              <a:gd name="T12" fmla="*/ 1712 h 1712"/>
            </a:gdLst>
            <a:ahLst/>
            <a:cxnLst>
              <a:cxn ang="T6">
                <a:pos x="T0" y="T1"/>
              </a:cxn>
              <a:cxn ang="T7">
                <a:pos x="T2" y="T3"/>
              </a:cxn>
              <a:cxn ang="T8">
                <a:pos x="T4" y="T5"/>
              </a:cxn>
            </a:cxnLst>
            <a:rect l="T9" t="T10" r="T11" b="T12"/>
            <a:pathLst>
              <a:path w="1296" h="1712">
                <a:moveTo>
                  <a:pt x="0" y="1056"/>
                </a:moveTo>
                <a:cubicBezTo>
                  <a:pt x="180" y="1384"/>
                  <a:pt x="360" y="1712"/>
                  <a:pt x="576" y="1536"/>
                </a:cubicBezTo>
                <a:cubicBezTo>
                  <a:pt x="792" y="1360"/>
                  <a:pt x="1044" y="680"/>
                  <a:pt x="1296" y="0"/>
                </a:cubicBezTo>
              </a:path>
            </a:pathLst>
          </a:custGeom>
          <a:noFill/>
          <a:ln w="28575" cmpd="sng">
            <a:solidFill>
              <a:srgbClr val="CC3300"/>
            </a:solidFill>
            <a:round/>
            <a:headEnd/>
            <a:tailEnd/>
          </a:ln>
          <a:extLst>
            <a:ext uri="{909E8E84-426E-40dd-AFC4-6F175D3DCCD1}">
              <a14:hiddenFill xmlns:a14="http://schemas.microsoft.com/office/drawing/2010/main" xmlns="">
                <a:solidFill>
                  <a:srgbClr val="FFFFFF"/>
                </a:solidFill>
              </a14:hiddenFill>
            </a:ext>
          </a:extLst>
        </p:spPr>
        <p:txBody>
          <a:bodyPr lIns="103236" tIns="51618" rIns="103236" bIns="51618"/>
          <a:lstStyle/>
          <a:p>
            <a:endParaRPr lang="en-US"/>
          </a:p>
        </p:txBody>
      </p:sp>
      <p:sp>
        <p:nvSpPr>
          <p:cNvPr id="570379" name="Text Box 11"/>
          <p:cNvSpPr txBox="1">
            <a:spLocks noChangeArrowheads="1"/>
          </p:cNvSpPr>
          <p:nvPr/>
        </p:nvSpPr>
        <p:spPr bwMode="auto">
          <a:xfrm>
            <a:off x="5334000" y="2592388"/>
            <a:ext cx="2895600"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dirty="0">
                <a:solidFill>
                  <a:srgbClr val="FFFFFF"/>
                </a:solidFill>
                <a:latin typeface="Arial Unicode MS" pitchFamily="34" charset="-128"/>
                <a:ea typeface="Arial Unicode MS" pitchFamily="34" charset="-128"/>
                <a:cs typeface="Arial Unicode MS" pitchFamily="34" charset="-128"/>
              </a:rPr>
              <a:t>Following a currency depreciation, the trade balance may at first deteriorate before it improves.</a:t>
            </a:r>
          </a:p>
          <a:p>
            <a:pPr eaLnBrk="1" hangingPunct="1">
              <a:spcBef>
                <a:spcPct val="50000"/>
              </a:spcBef>
            </a:pPr>
            <a:r>
              <a:rPr lang="en-US" altLang="en-US" sz="2000" dirty="0">
                <a:solidFill>
                  <a:srgbClr val="FFFFFF"/>
                </a:solidFill>
                <a:latin typeface="Arial Unicode MS" pitchFamily="34" charset="-128"/>
                <a:ea typeface="Arial Unicode MS" pitchFamily="34" charset="-128"/>
                <a:cs typeface="Arial Unicode MS" pitchFamily="34" charset="-128"/>
              </a:rPr>
              <a:t>The shape depends on the elasticity of the imports and exports.</a:t>
            </a:r>
          </a:p>
        </p:txBody>
      </p:sp>
      <p:sp>
        <p:nvSpPr>
          <p:cNvPr id="570380" name="Text Box 12"/>
          <p:cNvSpPr txBox="1">
            <a:spLocks noChangeArrowheads="1"/>
          </p:cNvSpPr>
          <p:nvPr/>
        </p:nvSpPr>
        <p:spPr bwMode="auto">
          <a:xfrm>
            <a:off x="1144588" y="5208588"/>
            <a:ext cx="7770812" cy="133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dirty="0">
                <a:solidFill>
                  <a:srgbClr val="FFFFFF"/>
                </a:solidFill>
                <a:latin typeface="Arial Unicode MS" pitchFamily="34" charset="-128"/>
                <a:ea typeface="Arial Unicode MS" pitchFamily="34" charset="-128"/>
                <a:cs typeface="Arial Unicode MS" pitchFamily="34" charset="-128"/>
              </a:rPr>
              <a:t>As an example, consider an imported good for which there is no domestic producer. If demand is price inelastic (domestic residents continue to purchase imports), then following a depreciation the trade balance gets worse (until domestic production begins).</a:t>
            </a:r>
          </a:p>
        </p:txBody>
      </p:sp>
      <p:sp>
        <p:nvSpPr>
          <p:cNvPr id="35848"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98480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0377"/>
                                        </p:tgtEl>
                                        <p:attrNameLst>
                                          <p:attrName>style.visibility</p:attrName>
                                        </p:attrNameLst>
                                      </p:cBhvr>
                                      <p:to>
                                        <p:strVal val="visible"/>
                                      </p:to>
                                    </p:set>
                                    <p:animEffect transition="in" filter="wipe(left)">
                                      <p:cBhvr>
                                        <p:cTn id="7" dur="1000"/>
                                        <p:tgtEl>
                                          <p:spTgt spid="570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037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70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7" grpId="0" animBg="1"/>
      <p:bldP spid="570379" grpId="0"/>
      <p:bldP spid="57038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account</a:t>
            </a:r>
          </a:p>
        </p:txBody>
      </p:sp>
      <p:sp>
        <p:nvSpPr>
          <p:cNvPr id="3" name="Content Placeholder 2"/>
          <p:cNvSpPr>
            <a:spLocks noGrp="1"/>
          </p:cNvSpPr>
          <p:nvPr>
            <p:ph idx="1"/>
          </p:nvPr>
        </p:nvSpPr>
        <p:spPr/>
        <p:txBody>
          <a:bodyPr/>
          <a:lstStyle/>
          <a:p>
            <a:pPr lvl="0"/>
            <a:r>
              <a:rPr lang="en-US" sz="2800" dirty="0"/>
              <a:t>The capital account: includes all short-term and long-term capital transactions, e.g., direct investment, portfolio investment, other investment (transactions in currency, bank deposits, trade credits, etc.), and net errors and omissions.</a:t>
            </a:r>
          </a:p>
          <a:p>
            <a:pPr lvl="0"/>
            <a:r>
              <a:rPr lang="en-US" sz="2800" dirty="0"/>
              <a:t>BKA: balance on the capital account.</a:t>
            </a:r>
          </a:p>
          <a:p>
            <a:endParaRPr lang="en-US" dirty="0"/>
          </a:p>
        </p:txBody>
      </p:sp>
    </p:spTree>
    <p:extLst>
      <p:ext uri="{BB962C8B-B14F-4D97-AF65-F5344CB8AC3E}">
        <p14:creationId xmlns:p14="http://schemas.microsoft.com/office/powerpoint/2010/main" val="867438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Official reserve account</a:t>
            </a:r>
          </a:p>
        </p:txBody>
      </p:sp>
      <p:sp>
        <p:nvSpPr>
          <p:cNvPr id="3" name="Content Placeholder 2"/>
          <p:cNvSpPr>
            <a:spLocks noGrp="1"/>
          </p:cNvSpPr>
          <p:nvPr>
            <p:ph idx="1"/>
          </p:nvPr>
        </p:nvSpPr>
        <p:spPr/>
        <p:txBody>
          <a:bodyPr/>
          <a:lstStyle/>
          <a:p>
            <a:pPr lvl="0"/>
            <a:r>
              <a:rPr lang="en-US" sz="2800" dirty="0"/>
              <a:t>The official reserve account: reflects net changes in the government’s international reserves.</a:t>
            </a:r>
          </a:p>
          <a:p>
            <a:pPr lvl="0"/>
            <a:r>
              <a:rPr lang="en-US" sz="2800" dirty="0"/>
              <a:t>BRA: balance on the reserve account.</a:t>
            </a:r>
          </a:p>
          <a:p>
            <a:endParaRPr lang="en-US" dirty="0"/>
          </a:p>
        </p:txBody>
      </p:sp>
    </p:spTree>
    <p:extLst>
      <p:ext uri="{BB962C8B-B14F-4D97-AF65-F5344CB8AC3E}">
        <p14:creationId xmlns:p14="http://schemas.microsoft.com/office/powerpoint/2010/main" val="2802391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Sovereign wealth funds (SWFs)</a:t>
            </a:r>
          </a:p>
        </p:txBody>
      </p:sp>
      <p:sp>
        <p:nvSpPr>
          <p:cNvPr id="34819"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eaLnBrk="1" hangingPunct="1"/>
            <a:r>
              <a:rPr lang="en-US" altLang="en-US" sz="2800" dirty="0"/>
              <a:t>Official reserve account covers purchases and sales of reserve assets: dollars, foreign exchanges, gold, etc.</a:t>
            </a:r>
          </a:p>
          <a:p>
            <a:pPr eaLnBrk="1" hangingPunct="1"/>
            <a:r>
              <a:rPr lang="en-US" altLang="en-US" sz="2800" dirty="0"/>
              <a:t>SWF: government-controlled investment funds are playing an increasingly visible role in international investments.</a:t>
            </a:r>
          </a:p>
          <a:p>
            <a:pPr eaLnBrk="1" hangingPunct="1"/>
            <a:r>
              <a:rPr lang="en-US" altLang="en-US" sz="2800" dirty="0"/>
              <a:t>SWFs are mostly domiciled in Asian and Mid-East countries and usually are responsible for recycling foreign exchange reserves of these countries swelled by trade surpluses and oil revenues.</a:t>
            </a:r>
          </a:p>
          <a:p>
            <a:pPr eaLnBrk="1" hangingPunct="1"/>
            <a:r>
              <a:rPr lang="en-US" altLang="en-US" sz="2800"/>
              <a:t>Abu Dhabi </a:t>
            </a:r>
            <a:r>
              <a:rPr lang="en-US" altLang="en-US" sz="2800" dirty="0"/>
              <a:t>Investment Authority: about $800 billion as of 09/2017.</a:t>
            </a:r>
          </a:p>
        </p:txBody>
      </p:sp>
      <p:sp>
        <p:nvSpPr>
          <p:cNvPr id="34820" name="Rectangle 20"/>
          <p:cNvSpPr>
            <a:spLocks noGrp="1" noChangeArrowheads="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sp>
        <p:nvSpPr>
          <p:cNvPr id="34821"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676651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29" y="381000"/>
            <a:ext cx="8509000" cy="1044388"/>
          </a:xfrm>
        </p:spPr>
        <p:txBody>
          <a:bodyPr/>
          <a:lstStyle/>
          <a:p>
            <a:r>
              <a:rPr lang="en-US" dirty="0"/>
              <a:t>Balance-of-payments identity (BOPI)</a:t>
            </a:r>
          </a:p>
        </p:txBody>
      </p:sp>
      <p:sp>
        <p:nvSpPr>
          <p:cNvPr id="3" name="Content Placeholder 2"/>
          <p:cNvSpPr>
            <a:spLocks noGrp="1"/>
          </p:cNvSpPr>
          <p:nvPr>
            <p:ph idx="1"/>
          </p:nvPr>
        </p:nvSpPr>
        <p:spPr/>
        <p:txBody>
          <a:bodyPr/>
          <a:lstStyle/>
          <a:p>
            <a:r>
              <a:rPr lang="en-US" sz="2800" dirty="0"/>
              <a:t>BCA + BKA + BRA = 0</a:t>
            </a:r>
          </a:p>
          <a:p>
            <a:r>
              <a:rPr lang="en-US" sz="2800" dirty="0"/>
              <a:t>Note: a (-) BRA account indicates an increase in official reserve.</a:t>
            </a:r>
          </a:p>
          <a:p>
            <a:endParaRPr lang="en-US" dirty="0"/>
          </a:p>
          <a:p>
            <a:endParaRPr lang="en-US" dirty="0"/>
          </a:p>
        </p:txBody>
      </p:sp>
    </p:spTree>
    <p:extLst>
      <p:ext uri="{BB962C8B-B14F-4D97-AF65-F5344CB8AC3E}">
        <p14:creationId xmlns:p14="http://schemas.microsoft.com/office/powerpoint/2010/main" val="107625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Classical gold standard: 1875-</a:t>
            </a:r>
            <a:br>
              <a:rPr lang="en-US" altLang="en-US" dirty="0"/>
            </a:br>
            <a:r>
              <a:rPr lang="en-US" altLang="en-US" dirty="0"/>
              <a:t>1914 (WWI)</a:t>
            </a:r>
          </a:p>
        </p:txBody>
      </p:sp>
      <p:sp>
        <p:nvSpPr>
          <p:cNvPr id="18435" name="Rectangle 3"/>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a:t>During this period in most major countries:</a:t>
            </a:r>
          </a:p>
          <a:p>
            <a:pPr lvl="1" eaLnBrk="1" hangingPunct="1"/>
            <a:r>
              <a:rPr lang="en-US" altLang="en-US" sz="2400"/>
              <a:t>Gold alone was assured of unrestricted coinage.</a:t>
            </a:r>
          </a:p>
          <a:p>
            <a:pPr lvl="1" eaLnBrk="1" hangingPunct="1"/>
            <a:r>
              <a:rPr lang="en-US" altLang="en-US" sz="2400"/>
              <a:t>There was two-way convertibility between gold and national currencies at a stable ratio.</a:t>
            </a:r>
          </a:p>
          <a:p>
            <a:pPr lvl="1" eaLnBrk="1" hangingPunct="1"/>
            <a:r>
              <a:rPr lang="en-US" altLang="en-US" sz="2400"/>
              <a:t>Gold could be freely exported or imported.</a:t>
            </a:r>
          </a:p>
          <a:p>
            <a:pPr eaLnBrk="1" hangingPunct="1"/>
            <a:r>
              <a:rPr lang="en-US" altLang="en-US" sz="2800"/>
              <a:t>The exchange rate between two country’s currencies would be determined by their relative gold contents.</a:t>
            </a:r>
          </a:p>
        </p:txBody>
      </p:sp>
      <p:sp>
        <p:nvSpPr>
          <p:cNvPr id="18436" name="Rectangle 4"/>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1000" b="0" dirty="0">
              <a:cs typeface="Arial" charset="0"/>
            </a:endParaRPr>
          </a:p>
        </p:txBody>
      </p:sp>
      <p:sp>
        <p:nvSpPr>
          <p:cNvPr id="18437" name="Rectangle 20"/>
          <p:cNvSpPr>
            <a:spLocks noGrp="1" noChangeArrowheads="1"/>
          </p:cNvSpPr>
          <p:nvPr>
            <p:ph type="ftr" sz="quarter" idx="10"/>
          </p:nvPr>
        </p:nvSpPr>
        <p:spPr bwMode="auto">
          <a:xfrm>
            <a:off x="59436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dirty="0"/>
          </a:p>
          <a:p>
            <a:pPr eaLnBrk="1" hangingPunct="1"/>
            <a:endParaRPr lang="en-US" altLang="en-US" b="0" dirty="0"/>
          </a:p>
        </p:txBody>
      </p:sp>
    </p:spTree>
    <p:extLst>
      <p:ext uri="{BB962C8B-B14F-4D97-AF65-F5344CB8AC3E}">
        <p14:creationId xmlns:p14="http://schemas.microsoft.com/office/powerpoint/2010/main" val="942499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US: Statistical Discrepancy</a:t>
            </a:r>
          </a:p>
        </p:txBody>
      </p:sp>
      <p:sp>
        <p:nvSpPr>
          <p:cNvPr id="21507" name="Rectangle 20"/>
          <p:cNvSpPr>
            <a:spLocks noGrp="1" noChangeArrowheads="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a:p>
            <a:pPr eaLnBrk="1" hangingPunct="1"/>
            <a:endParaRPr lang="en-US" altLang="en-US" dirty="0"/>
          </a:p>
        </p:txBody>
      </p:sp>
      <p:grpSp>
        <p:nvGrpSpPr>
          <p:cNvPr id="21508" name="Group 157"/>
          <p:cNvGrpSpPr>
            <a:grpSpLocks/>
          </p:cNvGrpSpPr>
          <p:nvPr/>
        </p:nvGrpSpPr>
        <p:grpSpPr bwMode="auto">
          <a:xfrm>
            <a:off x="3109913" y="1425388"/>
            <a:ext cx="5843587" cy="5008675"/>
            <a:chOff x="192" y="1056"/>
            <a:chExt cx="3313" cy="2304"/>
          </a:xfrm>
        </p:grpSpPr>
        <p:sp>
          <p:nvSpPr>
            <p:cNvPr id="21512" name="Rectangle 4"/>
            <p:cNvSpPr>
              <a:spLocks noChangeArrowheads="1"/>
            </p:cNvSpPr>
            <p:nvPr/>
          </p:nvSpPr>
          <p:spPr bwMode="auto">
            <a:xfrm>
              <a:off x="192" y="1056"/>
              <a:ext cx="3312" cy="230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nvGrpSpPr>
            <p:cNvPr id="21513" name="Group 5"/>
            <p:cNvGrpSpPr>
              <a:grpSpLocks/>
            </p:cNvGrpSpPr>
            <p:nvPr/>
          </p:nvGrpSpPr>
          <p:grpSpPr bwMode="auto">
            <a:xfrm>
              <a:off x="194" y="1057"/>
              <a:ext cx="1891" cy="158"/>
              <a:chOff x="0" y="0"/>
              <a:chExt cx="1755" cy="422"/>
            </a:xfrm>
          </p:grpSpPr>
          <p:sp>
            <p:nvSpPr>
              <p:cNvPr id="21661" name="Rectangle 6"/>
              <p:cNvSpPr>
                <a:spLocks noChangeArrowheads="1"/>
              </p:cNvSpPr>
              <p:nvPr/>
            </p:nvSpPr>
            <p:spPr bwMode="auto">
              <a:xfrm>
                <a:off x="43" y="0"/>
                <a:ext cx="166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 </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62" name="Rectangle 7"/>
              <p:cNvSpPr>
                <a:spLocks noChangeArrowheads="1"/>
              </p:cNvSpPr>
              <p:nvPr/>
            </p:nvSpPr>
            <p:spPr bwMode="auto">
              <a:xfrm>
                <a:off x="0" y="0"/>
                <a:ext cx="175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14" name="Group 8"/>
            <p:cNvGrpSpPr>
              <a:grpSpLocks/>
            </p:cNvGrpSpPr>
            <p:nvPr/>
          </p:nvGrpSpPr>
          <p:grpSpPr bwMode="auto">
            <a:xfrm>
              <a:off x="2085" y="1057"/>
              <a:ext cx="668" cy="158"/>
              <a:chOff x="1755" y="0"/>
              <a:chExt cx="620" cy="422"/>
            </a:xfrm>
          </p:grpSpPr>
          <p:sp>
            <p:nvSpPr>
              <p:cNvPr id="21659" name="Rectangle 9"/>
              <p:cNvSpPr>
                <a:spLocks noChangeArrowheads="1"/>
              </p:cNvSpPr>
              <p:nvPr/>
            </p:nvSpPr>
            <p:spPr bwMode="auto">
              <a:xfrm>
                <a:off x="1798" y="0"/>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solidFill>
                      <a:srgbClr val="FFFFFF"/>
                    </a:solidFill>
                    <a:latin typeface="Arial Unicode MS" pitchFamily="34" charset="-128"/>
                    <a:ea typeface="Arial Unicode MS" pitchFamily="34" charset="-128"/>
                    <a:cs typeface="Arial Unicode MS" pitchFamily="34" charset="-128"/>
                  </a:rPr>
                  <a:t>Credits</a:t>
                </a:r>
                <a:endParaRPr lang="en-US" altLang="en-US" sz="1600">
                  <a:solidFill>
                    <a:srgbClr val="FFFFFF"/>
                  </a:solidFill>
                  <a:latin typeface="Arial Unicode MS" pitchFamily="34" charset="-128"/>
                  <a:ea typeface="Arial Unicode MS" pitchFamily="34" charset="-128"/>
                  <a:cs typeface="Arial Unicode MS" pitchFamily="34" charset="-128"/>
                </a:endParaRP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60" name="Rectangle 10"/>
              <p:cNvSpPr>
                <a:spLocks noChangeArrowheads="1"/>
              </p:cNvSpPr>
              <p:nvPr/>
            </p:nvSpPr>
            <p:spPr bwMode="auto">
              <a:xfrm>
                <a:off x="1755" y="0"/>
                <a:ext cx="620"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15" name="Group 11"/>
            <p:cNvGrpSpPr>
              <a:grpSpLocks/>
            </p:cNvGrpSpPr>
            <p:nvPr/>
          </p:nvGrpSpPr>
          <p:grpSpPr bwMode="auto">
            <a:xfrm>
              <a:off x="2753" y="1057"/>
              <a:ext cx="749" cy="158"/>
              <a:chOff x="2375" y="0"/>
              <a:chExt cx="695" cy="422"/>
            </a:xfrm>
          </p:grpSpPr>
          <p:sp>
            <p:nvSpPr>
              <p:cNvPr id="21657" name="Rectangle 12"/>
              <p:cNvSpPr>
                <a:spLocks noChangeArrowheads="1"/>
              </p:cNvSpPr>
              <p:nvPr/>
            </p:nvSpPr>
            <p:spPr bwMode="auto">
              <a:xfrm>
                <a:off x="2418" y="0"/>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solidFill>
                      <a:srgbClr val="FFFFFF"/>
                    </a:solidFill>
                    <a:latin typeface="Arial Unicode MS" pitchFamily="34" charset="-128"/>
                    <a:ea typeface="Arial Unicode MS" pitchFamily="34" charset="-128"/>
                    <a:cs typeface="Arial Unicode MS" pitchFamily="34" charset="-128"/>
                  </a:rPr>
                  <a:t>Debits</a:t>
                </a:r>
                <a:endParaRPr lang="en-US" altLang="en-US" sz="1600">
                  <a:solidFill>
                    <a:srgbClr val="FFFFFF"/>
                  </a:solidFill>
                  <a:latin typeface="Arial Unicode MS" pitchFamily="34" charset="-128"/>
                  <a:ea typeface="Arial Unicode MS" pitchFamily="34" charset="-128"/>
                  <a:cs typeface="Arial Unicode MS" pitchFamily="34" charset="-128"/>
                </a:endParaRP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58" name="Rectangle 13"/>
              <p:cNvSpPr>
                <a:spLocks noChangeArrowheads="1"/>
              </p:cNvSpPr>
              <p:nvPr/>
            </p:nvSpPr>
            <p:spPr bwMode="auto">
              <a:xfrm>
                <a:off x="2375" y="0"/>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16" name="Group 14"/>
            <p:cNvGrpSpPr>
              <a:grpSpLocks/>
            </p:cNvGrpSpPr>
            <p:nvPr/>
          </p:nvGrpSpPr>
          <p:grpSpPr bwMode="auto">
            <a:xfrm>
              <a:off x="194" y="1215"/>
              <a:ext cx="1891" cy="151"/>
              <a:chOff x="0" y="422"/>
              <a:chExt cx="1755" cy="403"/>
            </a:xfrm>
          </p:grpSpPr>
          <p:sp>
            <p:nvSpPr>
              <p:cNvPr id="21655" name="Rectangle 15"/>
              <p:cNvSpPr>
                <a:spLocks noChangeArrowheads="1"/>
              </p:cNvSpPr>
              <p:nvPr/>
            </p:nvSpPr>
            <p:spPr bwMode="auto">
              <a:xfrm>
                <a:off x="43" y="422"/>
                <a:ext cx="1669"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dirty="0">
                    <a:solidFill>
                      <a:srgbClr val="FFFFFF"/>
                    </a:solidFill>
                    <a:latin typeface="Arial Unicode MS" pitchFamily="34" charset="-128"/>
                    <a:ea typeface="Arial Unicode MS" pitchFamily="34" charset="-128"/>
                    <a:cs typeface="Arial Unicode MS" pitchFamily="34" charset="-128"/>
                  </a:rPr>
                  <a:t>Current Account</a:t>
                </a:r>
              </a:p>
              <a:p>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56" name="Rectangle 16"/>
              <p:cNvSpPr>
                <a:spLocks noChangeArrowheads="1"/>
              </p:cNvSpPr>
              <p:nvPr/>
            </p:nvSpPr>
            <p:spPr bwMode="auto">
              <a:xfrm>
                <a:off x="0" y="422"/>
                <a:ext cx="1755"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17" name="Group 17"/>
            <p:cNvGrpSpPr>
              <a:grpSpLocks/>
            </p:cNvGrpSpPr>
            <p:nvPr/>
          </p:nvGrpSpPr>
          <p:grpSpPr bwMode="auto">
            <a:xfrm>
              <a:off x="2085" y="1215"/>
              <a:ext cx="668" cy="151"/>
              <a:chOff x="1755" y="422"/>
              <a:chExt cx="620" cy="403"/>
            </a:xfrm>
          </p:grpSpPr>
          <p:sp>
            <p:nvSpPr>
              <p:cNvPr id="21653" name="Rectangle 18"/>
              <p:cNvSpPr>
                <a:spLocks noChangeArrowheads="1"/>
              </p:cNvSpPr>
              <p:nvPr/>
            </p:nvSpPr>
            <p:spPr bwMode="auto">
              <a:xfrm>
                <a:off x="1798" y="422"/>
                <a:ext cx="53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 </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54" name="Rectangle 19"/>
              <p:cNvSpPr>
                <a:spLocks noChangeArrowheads="1"/>
              </p:cNvSpPr>
              <p:nvPr/>
            </p:nvSpPr>
            <p:spPr bwMode="auto">
              <a:xfrm>
                <a:off x="1755" y="422"/>
                <a:ext cx="620"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18" name="Group 20"/>
            <p:cNvGrpSpPr>
              <a:grpSpLocks/>
            </p:cNvGrpSpPr>
            <p:nvPr/>
          </p:nvGrpSpPr>
          <p:grpSpPr bwMode="auto">
            <a:xfrm>
              <a:off x="2753" y="1215"/>
              <a:ext cx="749" cy="151"/>
              <a:chOff x="2375" y="422"/>
              <a:chExt cx="695" cy="403"/>
            </a:xfrm>
          </p:grpSpPr>
          <p:sp>
            <p:nvSpPr>
              <p:cNvPr id="21651" name="Rectangle 21"/>
              <p:cNvSpPr>
                <a:spLocks noChangeArrowheads="1"/>
              </p:cNvSpPr>
              <p:nvPr/>
            </p:nvSpPr>
            <p:spPr bwMode="auto">
              <a:xfrm>
                <a:off x="2418" y="422"/>
                <a:ext cx="609"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 </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52" name="Rectangle 22"/>
              <p:cNvSpPr>
                <a:spLocks noChangeArrowheads="1"/>
              </p:cNvSpPr>
              <p:nvPr/>
            </p:nvSpPr>
            <p:spPr bwMode="auto">
              <a:xfrm>
                <a:off x="2375" y="422"/>
                <a:ext cx="695"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19" name="Group 23"/>
            <p:cNvGrpSpPr>
              <a:grpSpLocks/>
            </p:cNvGrpSpPr>
            <p:nvPr/>
          </p:nvGrpSpPr>
          <p:grpSpPr bwMode="auto">
            <a:xfrm>
              <a:off x="194" y="1366"/>
              <a:ext cx="326" cy="209"/>
              <a:chOff x="0" y="825"/>
              <a:chExt cx="303" cy="556"/>
            </a:xfrm>
          </p:grpSpPr>
          <p:sp>
            <p:nvSpPr>
              <p:cNvPr id="21649" name="Rectangle 24"/>
              <p:cNvSpPr>
                <a:spLocks noChangeArrowheads="1"/>
              </p:cNvSpPr>
              <p:nvPr/>
            </p:nvSpPr>
            <p:spPr bwMode="auto">
              <a:xfrm>
                <a:off x="43" y="825"/>
                <a:ext cx="217"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1</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50" name="Rectangle 25"/>
              <p:cNvSpPr>
                <a:spLocks noChangeArrowheads="1"/>
              </p:cNvSpPr>
              <p:nvPr/>
            </p:nvSpPr>
            <p:spPr bwMode="auto">
              <a:xfrm>
                <a:off x="0" y="825"/>
                <a:ext cx="303"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0" name="Group 26"/>
            <p:cNvGrpSpPr>
              <a:grpSpLocks/>
            </p:cNvGrpSpPr>
            <p:nvPr/>
          </p:nvGrpSpPr>
          <p:grpSpPr bwMode="auto">
            <a:xfrm>
              <a:off x="520" y="1366"/>
              <a:ext cx="1565" cy="209"/>
              <a:chOff x="303" y="825"/>
              <a:chExt cx="1452" cy="556"/>
            </a:xfrm>
          </p:grpSpPr>
          <p:sp>
            <p:nvSpPr>
              <p:cNvPr id="21647" name="Rectangle 27"/>
              <p:cNvSpPr>
                <a:spLocks noChangeArrowheads="1"/>
              </p:cNvSpPr>
              <p:nvPr/>
            </p:nvSpPr>
            <p:spPr bwMode="auto">
              <a:xfrm>
                <a:off x="346" y="825"/>
                <a:ext cx="1366"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solidFill>
                      <a:srgbClr val="FFFFFF"/>
                    </a:solidFill>
                    <a:latin typeface="Arial Unicode MS" pitchFamily="34" charset="-128"/>
                    <a:ea typeface="Arial Unicode MS" pitchFamily="34" charset="-128"/>
                    <a:cs typeface="Arial Unicode MS" pitchFamily="34" charset="-128"/>
                  </a:rPr>
                  <a:t>Exports</a:t>
                </a:r>
              </a:p>
              <a:p>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48" name="Rectangle 28"/>
              <p:cNvSpPr>
                <a:spLocks noChangeArrowheads="1"/>
              </p:cNvSpPr>
              <p:nvPr/>
            </p:nvSpPr>
            <p:spPr bwMode="auto">
              <a:xfrm>
                <a:off x="303" y="825"/>
                <a:ext cx="1452"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1" name="Group 29"/>
            <p:cNvGrpSpPr>
              <a:grpSpLocks/>
            </p:cNvGrpSpPr>
            <p:nvPr/>
          </p:nvGrpSpPr>
          <p:grpSpPr bwMode="auto">
            <a:xfrm>
              <a:off x="2085" y="1366"/>
              <a:ext cx="668" cy="209"/>
              <a:chOff x="1755" y="825"/>
              <a:chExt cx="620" cy="556"/>
            </a:xfrm>
          </p:grpSpPr>
          <p:sp>
            <p:nvSpPr>
              <p:cNvPr id="21645" name="Rectangle 30"/>
              <p:cNvSpPr>
                <a:spLocks noChangeArrowheads="1"/>
              </p:cNvSpPr>
              <p:nvPr/>
            </p:nvSpPr>
            <p:spPr bwMode="auto">
              <a:xfrm>
                <a:off x="1798" y="825"/>
                <a:ext cx="534"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$2,843.7</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46" name="Rectangle 31"/>
              <p:cNvSpPr>
                <a:spLocks noChangeArrowheads="1"/>
              </p:cNvSpPr>
              <p:nvPr/>
            </p:nvSpPr>
            <p:spPr bwMode="auto">
              <a:xfrm>
                <a:off x="1755" y="825"/>
                <a:ext cx="620"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2" name="Group 32"/>
            <p:cNvGrpSpPr>
              <a:grpSpLocks/>
            </p:cNvGrpSpPr>
            <p:nvPr/>
          </p:nvGrpSpPr>
          <p:grpSpPr bwMode="auto">
            <a:xfrm>
              <a:off x="2753" y="1366"/>
              <a:ext cx="749" cy="209"/>
              <a:chOff x="2375" y="825"/>
              <a:chExt cx="695" cy="556"/>
            </a:xfrm>
          </p:grpSpPr>
          <p:sp>
            <p:nvSpPr>
              <p:cNvPr id="21643" name="Rectangle 33"/>
              <p:cNvSpPr>
                <a:spLocks noChangeArrowheads="1"/>
              </p:cNvSpPr>
              <p:nvPr/>
            </p:nvSpPr>
            <p:spPr bwMode="auto">
              <a:xfrm>
                <a:off x="2418" y="825"/>
                <a:ext cx="609"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44" name="Rectangle 34"/>
              <p:cNvSpPr>
                <a:spLocks noChangeArrowheads="1"/>
              </p:cNvSpPr>
              <p:nvPr/>
            </p:nvSpPr>
            <p:spPr bwMode="auto">
              <a:xfrm>
                <a:off x="2375" y="825"/>
                <a:ext cx="695"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3" name="Group 35"/>
            <p:cNvGrpSpPr>
              <a:grpSpLocks/>
            </p:cNvGrpSpPr>
            <p:nvPr/>
          </p:nvGrpSpPr>
          <p:grpSpPr bwMode="auto">
            <a:xfrm>
              <a:off x="194" y="1575"/>
              <a:ext cx="326" cy="208"/>
              <a:chOff x="0" y="1381"/>
              <a:chExt cx="303" cy="556"/>
            </a:xfrm>
          </p:grpSpPr>
          <p:sp>
            <p:nvSpPr>
              <p:cNvPr id="21641" name="Rectangle 36"/>
              <p:cNvSpPr>
                <a:spLocks noChangeArrowheads="1"/>
              </p:cNvSpPr>
              <p:nvPr/>
            </p:nvSpPr>
            <p:spPr bwMode="auto">
              <a:xfrm>
                <a:off x="43" y="1381"/>
                <a:ext cx="217"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2</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42" name="Rectangle 37"/>
              <p:cNvSpPr>
                <a:spLocks noChangeArrowheads="1"/>
              </p:cNvSpPr>
              <p:nvPr/>
            </p:nvSpPr>
            <p:spPr bwMode="auto">
              <a:xfrm>
                <a:off x="0" y="1381"/>
                <a:ext cx="303"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4" name="Group 38"/>
            <p:cNvGrpSpPr>
              <a:grpSpLocks/>
            </p:cNvGrpSpPr>
            <p:nvPr/>
          </p:nvGrpSpPr>
          <p:grpSpPr bwMode="auto">
            <a:xfrm>
              <a:off x="520" y="1575"/>
              <a:ext cx="1565" cy="208"/>
              <a:chOff x="303" y="1381"/>
              <a:chExt cx="1452" cy="556"/>
            </a:xfrm>
          </p:grpSpPr>
          <p:sp>
            <p:nvSpPr>
              <p:cNvPr id="21639" name="Rectangle 39"/>
              <p:cNvSpPr>
                <a:spLocks noChangeArrowheads="1"/>
              </p:cNvSpPr>
              <p:nvPr/>
            </p:nvSpPr>
            <p:spPr bwMode="auto">
              <a:xfrm>
                <a:off x="346" y="1381"/>
                <a:ext cx="1366"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solidFill>
                      <a:srgbClr val="FFFFFF"/>
                    </a:solidFill>
                    <a:latin typeface="Arial Unicode MS" pitchFamily="34" charset="-128"/>
                    <a:ea typeface="Arial Unicode MS" pitchFamily="34" charset="-128"/>
                    <a:cs typeface="Arial Unicode MS" pitchFamily="34" charset="-128"/>
                  </a:rPr>
                  <a:t>Imports</a:t>
                </a:r>
              </a:p>
              <a:p>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40" name="Rectangle 40"/>
              <p:cNvSpPr>
                <a:spLocks noChangeArrowheads="1"/>
              </p:cNvSpPr>
              <p:nvPr/>
            </p:nvSpPr>
            <p:spPr bwMode="auto">
              <a:xfrm>
                <a:off x="303" y="1381"/>
                <a:ext cx="1452"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5" name="Group 41"/>
            <p:cNvGrpSpPr>
              <a:grpSpLocks/>
            </p:cNvGrpSpPr>
            <p:nvPr/>
          </p:nvGrpSpPr>
          <p:grpSpPr bwMode="auto">
            <a:xfrm>
              <a:off x="2085" y="1575"/>
              <a:ext cx="668" cy="208"/>
              <a:chOff x="1755" y="1381"/>
              <a:chExt cx="620" cy="556"/>
            </a:xfrm>
          </p:grpSpPr>
          <p:sp>
            <p:nvSpPr>
              <p:cNvPr id="21637" name="Rectangle 42"/>
              <p:cNvSpPr>
                <a:spLocks noChangeArrowheads="1"/>
              </p:cNvSpPr>
              <p:nvPr/>
            </p:nvSpPr>
            <p:spPr bwMode="auto">
              <a:xfrm>
                <a:off x="1798" y="1381"/>
                <a:ext cx="534"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38" name="Rectangle 43"/>
              <p:cNvSpPr>
                <a:spLocks noChangeArrowheads="1"/>
              </p:cNvSpPr>
              <p:nvPr/>
            </p:nvSpPr>
            <p:spPr bwMode="auto">
              <a:xfrm>
                <a:off x="1755" y="1381"/>
                <a:ext cx="620"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6" name="Group 44"/>
            <p:cNvGrpSpPr>
              <a:grpSpLocks/>
            </p:cNvGrpSpPr>
            <p:nvPr/>
          </p:nvGrpSpPr>
          <p:grpSpPr bwMode="auto">
            <a:xfrm>
              <a:off x="2753" y="1575"/>
              <a:ext cx="749" cy="208"/>
              <a:chOff x="2375" y="1381"/>
              <a:chExt cx="695" cy="556"/>
            </a:xfrm>
          </p:grpSpPr>
          <p:sp>
            <p:nvSpPr>
              <p:cNvPr id="21635" name="Rectangle 45"/>
              <p:cNvSpPr>
                <a:spLocks noChangeArrowheads="1"/>
              </p:cNvSpPr>
              <p:nvPr/>
            </p:nvSpPr>
            <p:spPr bwMode="auto">
              <a:xfrm>
                <a:off x="2418" y="1381"/>
                <a:ext cx="609"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($3,182.8)</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36" name="Rectangle 46"/>
              <p:cNvSpPr>
                <a:spLocks noChangeArrowheads="1"/>
              </p:cNvSpPr>
              <p:nvPr/>
            </p:nvSpPr>
            <p:spPr bwMode="auto">
              <a:xfrm>
                <a:off x="2375" y="1381"/>
                <a:ext cx="695" cy="556"/>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7" name="Group 47"/>
            <p:cNvGrpSpPr>
              <a:grpSpLocks/>
            </p:cNvGrpSpPr>
            <p:nvPr/>
          </p:nvGrpSpPr>
          <p:grpSpPr bwMode="auto">
            <a:xfrm>
              <a:off x="194" y="1783"/>
              <a:ext cx="326" cy="159"/>
              <a:chOff x="0" y="1937"/>
              <a:chExt cx="303" cy="422"/>
            </a:xfrm>
          </p:grpSpPr>
          <p:sp>
            <p:nvSpPr>
              <p:cNvPr id="21633" name="Rectangle 48"/>
              <p:cNvSpPr>
                <a:spLocks noChangeArrowheads="1"/>
              </p:cNvSpPr>
              <p:nvPr/>
            </p:nvSpPr>
            <p:spPr bwMode="auto">
              <a:xfrm>
                <a:off x="43" y="1937"/>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3</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34" name="Rectangle 49"/>
              <p:cNvSpPr>
                <a:spLocks noChangeArrowheads="1"/>
              </p:cNvSpPr>
              <p:nvPr/>
            </p:nvSpPr>
            <p:spPr bwMode="auto">
              <a:xfrm>
                <a:off x="0" y="1937"/>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8" name="Group 50"/>
            <p:cNvGrpSpPr>
              <a:grpSpLocks/>
            </p:cNvGrpSpPr>
            <p:nvPr/>
          </p:nvGrpSpPr>
          <p:grpSpPr bwMode="auto">
            <a:xfrm>
              <a:off x="520" y="1783"/>
              <a:ext cx="1565" cy="159"/>
              <a:chOff x="303" y="1937"/>
              <a:chExt cx="1452" cy="422"/>
            </a:xfrm>
          </p:grpSpPr>
          <p:sp>
            <p:nvSpPr>
              <p:cNvPr id="21631" name="Rectangle 51"/>
              <p:cNvSpPr>
                <a:spLocks noChangeArrowheads="1"/>
              </p:cNvSpPr>
              <p:nvPr/>
            </p:nvSpPr>
            <p:spPr bwMode="auto">
              <a:xfrm>
                <a:off x="346" y="1937"/>
                <a:ext cx="136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solidFill>
                      <a:srgbClr val="FFFFFF"/>
                    </a:solidFill>
                    <a:latin typeface="Arial Unicode MS" pitchFamily="34" charset="-128"/>
                    <a:ea typeface="Arial Unicode MS" pitchFamily="34" charset="-128"/>
                    <a:cs typeface="Arial Unicode MS" pitchFamily="34" charset="-128"/>
                  </a:rPr>
                  <a:t>Unilateral Transfers</a:t>
                </a:r>
              </a:p>
              <a:p>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32" name="Rectangle 52"/>
              <p:cNvSpPr>
                <a:spLocks noChangeArrowheads="1"/>
              </p:cNvSpPr>
              <p:nvPr/>
            </p:nvSpPr>
            <p:spPr bwMode="auto">
              <a:xfrm>
                <a:off x="303" y="1937"/>
                <a:ext cx="145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29" name="Group 53"/>
            <p:cNvGrpSpPr>
              <a:grpSpLocks/>
            </p:cNvGrpSpPr>
            <p:nvPr/>
          </p:nvGrpSpPr>
          <p:grpSpPr bwMode="auto">
            <a:xfrm>
              <a:off x="2085" y="1783"/>
              <a:ext cx="668" cy="159"/>
              <a:chOff x="1755" y="1937"/>
              <a:chExt cx="620" cy="422"/>
            </a:xfrm>
          </p:grpSpPr>
          <p:sp>
            <p:nvSpPr>
              <p:cNvPr id="21629" name="Rectangle 54"/>
              <p:cNvSpPr>
                <a:spLocks noChangeArrowheads="1"/>
              </p:cNvSpPr>
              <p:nvPr/>
            </p:nvSpPr>
            <p:spPr bwMode="auto">
              <a:xfrm>
                <a:off x="1798" y="1937"/>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$19.5</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30" name="Rectangle 55"/>
              <p:cNvSpPr>
                <a:spLocks noChangeArrowheads="1"/>
              </p:cNvSpPr>
              <p:nvPr/>
            </p:nvSpPr>
            <p:spPr bwMode="auto">
              <a:xfrm>
                <a:off x="1755" y="1937"/>
                <a:ext cx="620"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0" name="Group 56"/>
            <p:cNvGrpSpPr>
              <a:grpSpLocks/>
            </p:cNvGrpSpPr>
            <p:nvPr/>
          </p:nvGrpSpPr>
          <p:grpSpPr bwMode="auto">
            <a:xfrm>
              <a:off x="2753" y="1783"/>
              <a:ext cx="749" cy="159"/>
              <a:chOff x="2375" y="1937"/>
              <a:chExt cx="695" cy="422"/>
            </a:xfrm>
          </p:grpSpPr>
          <p:sp>
            <p:nvSpPr>
              <p:cNvPr id="21627" name="Rectangle 57"/>
              <p:cNvSpPr>
                <a:spLocks noChangeArrowheads="1"/>
              </p:cNvSpPr>
              <p:nvPr/>
            </p:nvSpPr>
            <p:spPr bwMode="auto">
              <a:xfrm>
                <a:off x="2418" y="1937"/>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($154.0)</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28" name="Rectangle 58"/>
              <p:cNvSpPr>
                <a:spLocks noChangeArrowheads="1"/>
              </p:cNvSpPr>
              <p:nvPr/>
            </p:nvSpPr>
            <p:spPr bwMode="auto">
              <a:xfrm>
                <a:off x="2375" y="1937"/>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1" name="Group 59"/>
            <p:cNvGrpSpPr>
              <a:grpSpLocks/>
            </p:cNvGrpSpPr>
            <p:nvPr/>
          </p:nvGrpSpPr>
          <p:grpSpPr bwMode="auto">
            <a:xfrm>
              <a:off x="194" y="1942"/>
              <a:ext cx="326" cy="158"/>
              <a:chOff x="0" y="2359"/>
              <a:chExt cx="303" cy="422"/>
            </a:xfrm>
          </p:grpSpPr>
          <p:sp>
            <p:nvSpPr>
              <p:cNvPr id="21625" name="Rectangle 60"/>
              <p:cNvSpPr>
                <a:spLocks noChangeArrowheads="1"/>
              </p:cNvSpPr>
              <p:nvPr/>
            </p:nvSpPr>
            <p:spPr bwMode="auto">
              <a:xfrm>
                <a:off x="43" y="2359"/>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 </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26" name="Rectangle 61"/>
              <p:cNvSpPr>
                <a:spLocks noChangeArrowheads="1"/>
              </p:cNvSpPr>
              <p:nvPr/>
            </p:nvSpPr>
            <p:spPr bwMode="auto">
              <a:xfrm>
                <a:off x="0" y="2359"/>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2" name="Group 62"/>
            <p:cNvGrpSpPr>
              <a:grpSpLocks/>
            </p:cNvGrpSpPr>
            <p:nvPr/>
          </p:nvGrpSpPr>
          <p:grpSpPr bwMode="auto">
            <a:xfrm>
              <a:off x="520" y="1942"/>
              <a:ext cx="2233" cy="158"/>
              <a:chOff x="303" y="2359"/>
              <a:chExt cx="2072" cy="422"/>
            </a:xfrm>
          </p:grpSpPr>
          <p:sp>
            <p:nvSpPr>
              <p:cNvPr id="21623" name="Rectangle 63"/>
              <p:cNvSpPr>
                <a:spLocks noChangeArrowheads="1"/>
              </p:cNvSpPr>
              <p:nvPr/>
            </p:nvSpPr>
            <p:spPr bwMode="auto">
              <a:xfrm>
                <a:off x="346" y="2359"/>
                <a:ext cx="198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dirty="0">
                    <a:solidFill>
                      <a:srgbClr val="FFFFFF"/>
                    </a:solidFill>
                    <a:latin typeface="Arial Unicode MS" pitchFamily="34" charset="-128"/>
                    <a:ea typeface="Arial Unicode MS" pitchFamily="34" charset="-128"/>
                    <a:cs typeface="Arial Unicode MS" pitchFamily="34" charset="-128"/>
                  </a:rPr>
                  <a:t>Balance on Current Account</a:t>
                </a:r>
              </a:p>
              <a:p>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24" name="Rectangle 64"/>
              <p:cNvSpPr>
                <a:spLocks noChangeArrowheads="1"/>
              </p:cNvSpPr>
              <p:nvPr/>
            </p:nvSpPr>
            <p:spPr bwMode="auto">
              <a:xfrm>
                <a:off x="303" y="2359"/>
                <a:ext cx="207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3" name="Group 65"/>
            <p:cNvGrpSpPr>
              <a:grpSpLocks/>
            </p:cNvGrpSpPr>
            <p:nvPr/>
          </p:nvGrpSpPr>
          <p:grpSpPr bwMode="auto">
            <a:xfrm>
              <a:off x="2753" y="1942"/>
              <a:ext cx="749" cy="158"/>
              <a:chOff x="2375" y="2359"/>
              <a:chExt cx="695" cy="422"/>
            </a:xfrm>
          </p:grpSpPr>
          <p:sp>
            <p:nvSpPr>
              <p:cNvPr id="21621" name="Rectangle 66"/>
              <p:cNvSpPr>
                <a:spLocks noChangeArrowheads="1"/>
              </p:cNvSpPr>
              <p:nvPr/>
            </p:nvSpPr>
            <p:spPr bwMode="auto">
              <a:xfrm>
                <a:off x="2418" y="2359"/>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($473.6)</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22" name="Rectangle 67"/>
              <p:cNvSpPr>
                <a:spLocks noChangeArrowheads="1"/>
              </p:cNvSpPr>
              <p:nvPr/>
            </p:nvSpPr>
            <p:spPr bwMode="auto">
              <a:xfrm>
                <a:off x="2375" y="2359"/>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4" name="Group 68"/>
            <p:cNvGrpSpPr>
              <a:grpSpLocks/>
            </p:cNvGrpSpPr>
            <p:nvPr/>
          </p:nvGrpSpPr>
          <p:grpSpPr bwMode="auto">
            <a:xfrm>
              <a:off x="194" y="2100"/>
              <a:ext cx="1891" cy="151"/>
              <a:chOff x="0" y="2781"/>
              <a:chExt cx="1755" cy="403"/>
            </a:xfrm>
          </p:grpSpPr>
          <p:sp>
            <p:nvSpPr>
              <p:cNvPr id="21619" name="Rectangle 69"/>
              <p:cNvSpPr>
                <a:spLocks noChangeArrowheads="1"/>
              </p:cNvSpPr>
              <p:nvPr/>
            </p:nvSpPr>
            <p:spPr bwMode="auto">
              <a:xfrm>
                <a:off x="43" y="2781"/>
                <a:ext cx="1669"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dirty="0">
                    <a:solidFill>
                      <a:srgbClr val="FFFFFF"/>
                    </a:solidFill>
                    <a:latin typeface="Arial Unicode MS" pitchFamily="34" charset="-128"/>
                    <a:ea typeface="Arial Unicode MS" pitchFamily="34" charset="-128"/>
                    <a:cs typeface="Arial Unicode MS" pitchFamily="34" charset="-128"/>
                  </a:rPr>
                  <a:t>Capital Account</a:t>
                </a:r>
              </a:p>
              <a:p>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20" name="Rectangle 70"/>
              <p:cNvSpPr>
                <a:spLocks noChangeArrowheads="1"/>
              </p:cNvSpPr>
              <p:nvPr/>
            </p:nvSpPr>
            <p:spPr bwMode="auto">
              <a:xfrm>
                <a:off x="0" y="2781"/>
                <a:ext cx="1755"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5" name="Group 71"/>
            <p:cNvGrpSpPr>
              <a:grpSpLocks/>
            </p:cNvGrpSpPr>
            <p:nvPr/>
          </p:nvGrpSpPr>
          <p:grpSpPr bwMode="auto">
            <a:xfrm>
              <a:off x="2085" y="2100"/>
              <a:ext cx="668" cy="151"/>
              <a:chOff x="1755" y="2781"/>
              <a:chExt cx="620" cy="403"/>
            </a:xfrm>
          </p:grpSpPr>
          <p:sp>
            <p:nvSpPr>
              <p:cNvPr id="21617" name="Rectangle 72"/>
              <p:cNvSpPr>
                <a:spLocks noChangeArrowheads="1"/>
              </p:cNvSpPr>
              <p:nvPr/>
            </p:nvSpPr>
            <p:spPr bwMode="auto">
              <a:xfrm>
                <a:off x="1798" y="2781"/>
                <a:ext cx="53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18" name="Rectangle 73"/>
              <p:cNvSpPr>
                <a:spLocks noChangeArrowheads="1"/>
              </p:cNvSpPr>
              <p:nvPr/>
            </p:nvSpPr>
            <p:spPr bwMode="auto">
              <a:xfrm>
                <a:off x="1755" y="2781"/>
                <a:ext cx="620"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6" name="Group 74"/>
            <p:cNvGrpSpPr>
              <a:grpSpLocks/>
            </p:cNvGrpSpPr>
            <p:nvPr/>
          </p:nvGrpSpPr>
          <p:grpSpPr bwMode="auto">
            <a:xfrm>
              <a:off x="2753" y="2100"/>
              <a:ext cx="749" cy="151"/>
              <a:chOff x="2375" y="2781"/>
              <a:chExt cx="695" cy="403"/>
            </a:xfrm>
          </p:grpSpPr>
          <p:sp>
            <p:nvSpPr>
              <p:cNvPr id="21615" name="Rectangle 75"/>
              <p:cNvSpPr>
                <a:spLocks noChangeArrowheads="1"/>
              </p:cNvSpPr>
              <p:nvPr/>
            </p:nvSpPr>
            <p:spPr bwMode="auto">
              <a:xfrm>
                <a:off x="2418" y="2781"/>
                <a:ext cx="609"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16" name="Rectangle 76"/>
              <p:cNvSpPr>
                <a:spLocks noChangeArrowheads="1"/>
              </p:cNvSpPr>
              <p:nvPr/>
            </p:nvSpPr>
            <p:spPr bwMode="auto">
              <a:xfrm>
                <a:off x="2375" y="2781"/>
                <a:ext cx="695" cy="403"/>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7" name="Group 77"/>
            <p:cNvGrpSpPr>
              <a:grpSpLocks/>
            </p:cNvGrpSpPr>
            <p:nvPr/>
          </p:nvGrpSpPr>
          <p:grpSpPr bwMode="auto">
            <a:xfrm>
              <a:off x="194" y="2251"/>
              <a:ext cx="326" cy="158"/>
              <a:chOff x="0" y="3184"/>
              <a:chExt cx="303" cy="422"/>
            </a:xfrm>
          </p:grpSpPr>
          <p:sp>
            <p:nvSpPr>
              <p:cNvPr id="21613" name="Rectangle 78"/>
              <p:cNvSpPr>
                <a:spLocks noChangeArrowheads="1"/>
              </p:cNvSpPr>
              <p:nvPr/>
            </p:nvSpPr>
            <p:spPr bwMode="auto">
              <a:xfrm>
                <a:off x="43" y="3184"/>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4</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14" name="Rectangle 79"/>
              <p:cNvSpPr>
                <a:spLocks noChangeArrowheads="1"/>
              </p:cNvSpPr>
              <p:nvPr/>
            </p:nvSpPr>
            <p:spPr bwMode="auto">
              <a:xfrm>
                <a:off x="0" y="3184"/>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8" name="Group 80"/>
            <p:cNvGrpSpPr>
              <a:grpSpLocks/>
            </p:cNvGrpSpPr>
            <p:nvPr/>
          </p:nvGrpSpPr>
          <p:grpSpPr bwMode="auto">
            <a:xfrm>
              <a:off x="520" y="2251"/>
              <a:ext cx="1565" cy="158"/>
              <a:chOff x="303" y="3184"/>
              <a:chExt cx="1452" cy="422"/>
            </a:xfrm>
          </p:grpSpPr>
          <p:sp>
            <p:nvSpPr>
              <p:cNvPr id="21611" name="Rectangle 81"/>
              <p:cNvSpPr>
                <a:spLocks noChangeArrowheads="1"/>
              </p:cNvSpPr>
              <p:nvPr/>
            </p:nvSpPr>
            <p:spPr bwMode="auto">
              <a:xfrm>
                <a:off x="346" y="3184"/>
                <a:ext cx="136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solidFill>
                      <a:srgbClr val="FFFFFF"/>
                    </a:solidFill>
                    <a:latin typeface="Arial Unicode MS" pitchFamily="34" charset="-128"/>
                    <a:ea typeface="Arial Unicode MS" pitchFamily="34" charset="-128"/>
                    <a:cs typeface="Arial Unicode MS" pitchFamily="34" charset="-128"/>
                  </a:rPr>
                  <a:t>Direct Investment</a:t>
                </a:r>
              </a:p>
              <a:p>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12" name="Rectangle 82"/>
              <p:cNvSpPr>
                <a:spLocks noChangeArrowheads="1"/>
              </p:cNvSpPr>
              <p:nvPr/>
            </p:nvSpPr>
            <p:spPr bwMode="auto">
              <a:xfrm>
                <a:off x="303" y="3184"/>
                <a:ext cx="145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39" name="Group 83"/>
            <p:cNvGrpSpPr>
              <a:grpSpLocks/>
            </p:cNvGrpSpPr>
            <p:nvPr/>
          </p:nvGrpSpPr>
          <p:grpSpPr bwMode="auto">
            <a:xfrm>
              <a:off x="2085" y="2251"/>
              <a:ext cx="668" cy="158"/>
              <a:chOff x="1755" y="3184"/>
              <a:chExt cx="620" cy="422"/>
            </a:xfrm>
          </p:grpSpPr>
          <p:sp>
            <p:nvSpPr>
              <p:cNvPr id="21609" name="Rectangle 84"/>
              <p:cNvSpPr>
                <a:spLocks noChangeArrowheads="1"/>
              </p:cNvSpPr>
              <p:nvPr/>
            </p:nvSpPr>
            <p:spPr bwMode="auto">
              <a:xfrm>
                <a:off x="1798" y="3184"/>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$227.9</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610" name="Rectangle 85"/>
              <p:cNvSpPr>
                <a:spLocks noChangeArrowheads="1"/>
              </p:cNvSpPr>
              <p:nvPr/>
            </p:nvSpPr>
            <p:spPr bwMode="auto">
              <a:xfrm>
                <a:off x="1755" y="3184"/>
                <a:ext cx="620"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0" name="Group 86"/>
            <p:cNvGrpSpPr>
              <a:grpSpLocks/>
            </p:cNvGrpSpPr>
            <p:nvPr/>
          </p:nvGrpSpPr>
          <p:grpSpPr bwMode="auto">
            <a:xfrm>
              <a:off x="2753" y="2251"/>
              <a:ext cx="749" cy="158"/>
              <a:chOff x="2375" y="3184"/>
              <a:chExt cx="695" cy="422"/>
            </a:xfrm>
          </p:grpSpPr>
          <p:sp>
            <p:nvSpPr>
              <p:cNvPr id="21607" name="Rectangle 87"/>
              <p:cNvSpPr>
                <a:spLocks noChangeArrowheads="1"/>
              </p:cNvSpPr>
              <p:nvPr/>
            </p:nvSpPr>
            <p:spPr bwMode="auto">
              <a:xfrm>
                <a:off x="2418" y="3184"/>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($406.2)</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08" name="Rectangle 88"/>
              <p:cNvSpPr>
                <a:spLocks noChangeArrowheads="1"/>
              </p:cNvSpPr>
              <p:nvPr/>
            </p:nvSpPr>
            <p:spPr bwMode="auto">
              <a:xfrm>
                <a:off x="2375" y="3184"/>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1" name="Group 89"/>
            <p:cNvGrpSpPr>
              <a:grpSpLocks/>
            </p:cNvGrpSpPr>
            <p:nvPr/>
          </p:nvGrpSpPr>
          <p:grpSpPr bwMode="auto">
            <a:xfrm>
              <a:off x="194" y="2409"/>
              <a:ext cx="326" cy="159"/>
              <a:chOff x="0" y="3606"/>
              <a:chExt cx="303" cy="422"/>
            </a:xfrm>
          </p:grpSpPr>
          <p:sp>
            <p:nvSpPr>
              <p:cNvPr id="21605" name="Rectangle 90"/>
              <p:cNvSpPr>
                <a:spLocks noChangeArrowheads="1"/>
              </p:cNvSpPr>
              <p:nvPr/>
            </p:nvSpPr>
            <p:spPr bwMode="auto">
              <a:xfrm>
                <a:off x="43" y="3606"/>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5</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06" name="Rectangle 91"/>
              <p:cNvSpPr>
                <a:spLocks noChangeArrowheads="1"/>
              </p:cNvSpPr>
              <p:nvPr/>
            </p:nvSpPr>
            <p:spPr bwMode="auto">
              <a:xfrm>
                <a:off x="0" y="3606"/>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2" name="Group 92"/>
            <p:cNvGrpSpPr>
              <a:grpSpLocks/>
            </p:cNvGrpSpPr>
            <p:nvPr/>
          </p:nvGrpSpPr>
          <p:grpSpPr bwMode="auto">
            <a:xfrm>
              <a:off x="520" y="2409"/>
              <a:ext cx="1565" cy="159"/>
              <a:chOff x="303" y="3606"/>
              <a:chExt cx="1452" cy="422"/>
            </a:xfrm>
          </p:grpSpPr>
          <p:sp>
            <p:nvSpPr>
              <p:cNvPr id="21603" name="Rectangle 93"/>
              <p:cNvSpPr>
                <a:spLocks noChangeArrowheads="1"/>
              </p:cNvSpPr>
              <p:nvPr/>
            </p:nvSpPr>
            <p:spPr bwMode="auto">
              <a:xfrm>
                <a:off x="346" y="3606"/>
                <a:ext cx="136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Portfolio Investment</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04" name="Rectangle 94"/>
              <p:cNvSpPr>
                <a:spLocks noChangeArrowheads="1"/>
              </p:cNvSpPr>
              <p:nvPr/>
            </p:nvSpPr>
            <p:spPr bwMode="auto">
              <a:xfrm>
                <a:off x="303" y="3606"/>
                <a:ext cx="145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3" name="Group 95"/>
            <p:cNvGrpSpPr>
              <a:grpSpLocks/>
            </p:cNvGrpSpPr>
            <p:nvPr/>
          </p:nvGrpSpPr>
          <p:grpSpPr bwMode="auto">
            <a:xfrm>
              <a:off x="2085" y="2409"/>
              <a:ext cx="668" cy="159"/>
              <a:chOff x="1755" y="3606"/>
              <a:chExt cx="620" cy="422"/>
            </a:xfrm>
          </p:grpSpPr>
          <p:sp>
            <p:nvSpPr>
              <p:cNvPr id="21601" name="Rectangle 96"/>
              <p:cNvSpPr>
                <a:spLocks noChangeArrowheads="1"/>
              </p:cNvSpPr>
              <p:nvPr/>
            </p:nvSpPr>
            <p:spPr bwMode="auto">
              <a:xfrm>
                <a:off x="1798" y="3606"/>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$166.9</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02" name="Rectangle 97"/>
              <p:cNvSpPr>
                <a:spLocks noChangeArrowheads="1"/>
              </p:cNvSpPr>
              <p:nvPr/>
            </p:nvSpPr>
            <p:spPr bwMode="auto">
              <a:xfrm>
                <a:off x="1755" y="3606"/>
                <a:ext cx="620"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4" name="Group 98"/>
            <p:cNvGrpSpPr>
              <a:grpSpLocks/>
            </p:cNvGrpSpPr>
            <p:nvPr/>
          </p:nvGrpSpPr>
          <p:grpSpPr bwMode="auto">
            <a:xfrm>
              <a:off x="2753" y="2409"/>
              <a:ext cx="749" cy="159"/>
              <a:chOff x="2375" y="3606"/>
              <a:chExt cx="695" cy="422"/>
            </a:xfrm>
          </p:grpSpPr>
          <p:sp>
            <p:nvSpPr>
              <p:cNvPr id="21599" name="Rectangle 99"/>
              <p:cNvSpPr>
                <a:spLocks noChangeArrowheads="1"/>
              </p:cNvSpPr>
              <p:nvPr/>
            </p:nvSpPr>
            <p:spPr bwMode="auto">
              <a:xfrm>
                <a:off x="2418" y="3606"/>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($14.7)</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600" name="Rectangle 100"/>
              <p:cNvSpPr>
                <a:spLocks noChangeArrowheads="1"/>
              </p:cNvSpPr>
              <p:nvPr/>
            </p:nvSpPr>
            <p:spPr bwMode="auto">
              <a:xfrm>
                <a:off x="2375" y="3606"/>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5" name="Group 101"/>
            <p:cNvGrpSpPr>
              <a:grpSpLocks/>
            </p:cNvGrpSpPr>
            <p:nvPr/>
          </p:nvGrpSpPr>
          <p:grpSpPr bwMode="auto">
            <a:xfrm>
              <a:off x="194" y="2568"/>
              <a:ext cx="326" cy="158"/>
              <a:chOff x="0" y="4028"/>
              <a:chExt cx="303" cy="422"/>
            </a:xfrm>
          </p:grpSpPr>
          <p:sp>
            <p:nvSpPr>
              <p:cNvPr id="21597" name="Rectangle 102"/>
              <p:cNvSpPr>
                <a:spLocks noChangeArrowheads="1"/>
              </p:cNvSpPr>
              <p:nvPr/>
            </p:nvSpPr>
            <p:spPr bwMode="auto">
              <a:xfrm>
                <a:off x="43" y="4028"/>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6</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98" name="Rectangle 103"/>
              <p:cNvSpPr>
                <a:spLocks noChangeArrowheads="1"/>
              </p:cNvSpPr>
              <p:nvPr/>
            </p:nvSpPr>
            <p:spPr bwMode="auto">
              <a:xfrm>
                <a:off x="0" y="4028"/>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6" name="Group 104"/>
            <p:cNvGrpSpPr>
              <a:grpSpLocks/>
            </p:cNvGrpSpPr>
            <p:nvPr/>
          </p:nvGrpSpPr>
          <p:grpSpPr bwMode="auto">
            <a:xfrm>
              <a:off x="520" y="2568"/>
              <a:ext cx="1565" cy="158"/>
              <a:chOff x="303" y="4028"/>
              <a:chExt cx="1452" cy="422"/>
            </a:xfrm>
          </p:grpSpPr>
          <p:sp>
            <p:nvSpPr>
              <p:cNvPr id="21595" name="Rectangle 105"/>
              <p:cNvSpPr>
                <a:spLocks noChangeArrowheads="1"/>
              </p:cNvSpPr>
              <p:nvPr/>
            </p:nvSpPr>
            <p:spPr bwMode="auto">
              <a:xfrm>
                <a:off x="346" y="4028"/>
                <a:ext cx="136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Other Investments</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96" name="Rectangle 106"/>
              <p:cNvSpPr>
                <a:spLocks noChangeArrowheads="1"/>
              </p:cNvSpPr>
              <p:nvPr/>
            </p:nvSpPr>
            <p:spPr bwMode="auto">
              <a:xfrm>
                <a:off x="303" y="4028"/>
                <a:ext cx="145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7" name="Group 107"/>
            <p:cNvGrpSpPr>
              <a:grpSpLocks/>
            </p:cNvGrpSpPr>
            <p:nvPr/>
          </p:nvGrpSpPr>
          <p:grpSpPr bwMode="auto">
            <a:xfrm>
              <a:off x="2085" y="2568"/>
              <a:ext cx="668" cy="158"/>
              <a:chOff x="1755" y="4028"/>
              <a:chExt cx="620" cy="422"/>
            </a:xfrm>
          </p:grpSpPr>
          <p:sp>
            <p:nvSpPr>
              <p:cNvPr id="21593" name="Rectangle 108"/>
              <p:cNvSpPr>
                <a:spLocks noChangeArrowheads="1"/>
              </p:cNvSpPr>
              <p:nvPr/>
            </p:nvSpPr>
            <p:spPr bwMode="auto">
              <a:xfrm>
                <a:off x="1798" y="4028"/>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$395.8</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94" name="Rectangle 109"/>
              <p:cNvSpPr>
                <a:spLocks noChangeArrowheads="1"/>
              </p:cNvSpPr>
              <p:nvPr/>
            </p:nvSpPr>
            <p:spPr bwMode="auto">
              <a:xfrm>
                <a:off x="1755" y="4028"/>
                <a:ext cx="620"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8" name="Group 110"/>
            <p:cNvGrpSpPr>
              <a:grpSpLocks/>
            </p:cNvGrpSpPr>
            <p:nvPr/>
          </p:nvGrpSpPr>
          <p:grpSpPr bwMode="auto">
            <a:xfrm>
              <a:off x="2753" y="2568"/>
              <a:ext cx="749" cy="158"/>
              <a:chOff x="2375" y="4028"/>
              <a:chExt cx="695" cy="422"/>
            </a:xfrm>
          </p:grpSpPr>
          <p:sp>
            <p:nvSpPr>
              <p:cNvPr id="21591" name="Rectangle 111"/>
              <p:cNvSpPr>
                <a:spLocks noChangeArrowheads="1"/>
              </p:cNvSpPr>
              <p:nvPr/>
            </p:nvSpPr>
            <p:spPr bwMode="auto">
              <a:xfrm>
                <a:off x="2418" y="4028"/>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$40.4</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592" name="Rectangle 112"/>
              <p:cNvSpPr>
                <a:spLocks noChangeArrowheads="1"/>
              </p:cNvSpPr>
              <p:nvPr/>
            </p:nvSpPr>
            <p:spPr bwMode="auto">
              <a:xfrm>
                <a:off x="2375" y="4028"/>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49" name="Group 113"/>
            <p:cNvGrpSpPr>
              <a:grpSpLocks/>
            </p:cNvGrpSpPr>
            <p:nvPr/>
          </p:nvGrpSpPr>
          <p:grpSpPr bwMode="auto">
            <a:xfrm>
              <a:off x="194" y="2726"/>
              <a:ext cx="326" cy="158"/>
              <a:chOff x="0" y="4450"/>
              <a:chExt cx="303" cy="422"/>
            </a:xfrm>
          </p:grpSpPr>
          <p:sp>
            <p:nvSpPr>
              <p:cNvPr id="21589" name="Rectangle 114"/>
              <p:cNvSpPr>
                <a:spLocks noChangeArrowheads="1"/>
              </p:cNvSpPr>
              <p:nvPr/>
            </p:nvSpPr>
            <p:spPr bwMode="auto">
              <a:xfrm>
                <a:off x="43" y="4450"/>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90" name="Rectangle 115"/>
              <p:cNvSpPr>
                <a:spLocks noChangeArrowheads="1"/>
              </p:cNvSpPr>
              <p:nvPr/>
            </p:nvSpPr>
            <p:spPr bwMode="auto">
              <a:xfrm>
                <a:off x="0" y="4450"/>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0" name="Group 116"/>
            <p:cNvGrpSpPr>
              <a:grpSpLocks/>
            </p:cNvGrpSpPr>
            <p:nvPr/>
          </p:nvGrpSpPr>
          <p:grpSpPr bwMode="auto">
            <a:xfrm>
              <a:off x="520" y="2726"/>
              <a:ext cx="1565" cy="158"/>
              <a:chOff x="303" y="4450"/>
              <a:chExt cx="1452" cy="422"/>
            </a:xfrm>
          </p:grpSpPr>
          <p:sp>
            <p:nvSpPr>
              <p:cNvPr id="21587" name="Rectangle 117"/>
              <p:cNvSpPr>
                <a:spLocks noChangeArrowheads="1"/>
              </p:cNvSpPr>
              <p:nvPr/>
            </p:nvSpPr>
            <p:spPr bwMode="auto">
              <a:xfrm>
                <a:off x="346" y="4450"/>
                <a:ext cx="136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solidFill>
                      <a:srgbClr val="FFFFFF"/>
                    </a:solidFill>
                    <a:latin typeface="Arial Unicode MS" pitchFamily="34" charset="-128"/>
                    <a:ea typeface="Arial Unicode MS" pitchFamily="34" charset="-128"/>
                    <a:cs typeface="Arial Unicode MS" pitchFamily="34" charset="-128"/>
                  </a:rPr>
                  <a:t>Balance on Capital Account</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88" name="Rectangle 118"/>
              <p:cNvSpPr>
                <a:spLocks noChangeArrowheads="1"/>
              </p:cNvSpPr>
              <p:nvPr/>
            </p:nvSpPr>
            <p:spPr bwMode="auto">
              <a:xfrm>
                <a:off x="303" y="4450"/>
                <a:ext cx="145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1" name="Group 119"/>
            <p:cNvGrpSpPr>
              <a:grpSpLocks/>
            </p:cNvGrpSpPr>
            <p:nvPr/>
          </p:nvGrpSpPr>
          <p:grpSpPr bwMode="auto">
            <a:xfrm>
              <a:off x="2085" y="2726"/>
              <a:ext cx="668" cy="158"/>
              <a:chOff x="1755" y="4450"/>
              <a:chExt cx="620" cy="422"/>
            </a:xfrm>
          </p:grpSpPr>
          <p:sp>
            <p:nvSpPr>
              <p:cNvPr id="21585" name="Rectangle 120"/>
              <p:cNvSpPr>
                <a:spLocks noChangeArrowheads="1"/>
              </p:cNvSpPr>
              <p:nvPr/>
            </p:nvSpPr>
            <p:spPr bwMode="auto">
              <a:xfrm>
                <a:off x="1798" y="4450"/>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$410.1</a:t>
                </a:r>
              </a:p>
            </p:txBody>
          </p:sp>
          <p:sp>
            <p:nvSpPr>
              <p:cNvPr id="21586" name="Rectangle 121"/>
              <p:cNvSpPr>
                <a:spLocks noChangeArrowheads="1"/>
              </p:cNvSpPr>
              <p:nvPr/>
            </p:nvSpPr>
            <p:spPr bwMode="auto">
              <a:xfrm>
                <a:off x="1755" y="4450"/>
                <a:ext cx="620"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2" name="Group 122"/>
            <p:cNvGrpSpPr>
              <a:grpSpLocks/>
            </p:cNvGrpSpPr>
            <p:nvPr/>
          </p:nvGrpSpPr>
          <p:grpSpPr bwMode="auto">
            <a:xfrm>
              <a:off x="2753" y="2726"/>
              <a:ext cx="749" cy="158"/>
              <a:chOff x="2375" y="4450"/>
              <a:chExt cx="695" cy="422"/>
            </a:xfrm>
          </p:grpSpPr>
          <p:sp>
            <p:nvSpPr>
              <p:cNvPr id="21583" name="Rectangle 123"/>
              <p:cNvSpPr>
                <a:spLocks noChangeArrowheads="1"/>
              </p:cNvSpPr>
              <p:nvPr/>
            </p:nvSpPr>
            <p:spPr bwMode="auto">
              <a:xfrm>
                <a:off x="2418" y="4450"/>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84" name="Rectangle 124"/>
              <p:cNvSpPr>
                <a:spLocks noChangeArrowheads="1"/>
              </p:cNvSpPr>
              <p:nvPr/>
            </p:nvSpPr>
            <p:spPr bwMode="auto">
              <a:xfrm>
                <a:off x="2375" y="4450"/>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3" name="Group 125"/>
            <p:cNvGrpSpPr>
              <a:grpSpLocks/>
            </p:cNvGrpSpPr>
            <p:nvPr/>
          </p:nvGrpSpPr>
          <p:grpSpPr bwMode="auto">
            <a:xfrm>
              <a:off x="194" y="2884"/>
              <a:ext cx="326" cy="158"/>
              <a:chOff x="0" y="4872"/>
              <a:chExt cx="303" cy="422"/>
            </a:xfrm>
          </p:grpSpPr>
          <p:sp>
            <p:nvSpPr>
              <p:cNvPr id="21581" name="Rectangle 126"/>
              <p:cNvSpPr>
                <a:spLocks noChangeArrowheads="1"/>
              </p:cNvSpPr>
              <p:nvPr/>
            </p:nvSpPr>
            <p:spPr bwMode="auto">
              <a:xfrm>
                <a:off x="43" y="4872"/>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7</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82" name="Rectangle 127"/>
              <p:cNvSpPr>
                <a:spLocks noChangeArrowheads="1"/>
              </p:cNvSpPr>
              <p:nvPr/>
            </p:nvSpPr>
            <p:spPr bwMode="auto">
              <a:xfrm>
                <a:off x="0" y="4872"/>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4" name="Group 128"/>
            <p:cNvGrpSpPr>
              <a:grpSpLocks/>
            </p:cNvGrpSpPr>
            <p:nvPr/>
          </p:nvGrpSpPr>
          <p:grpSpPr bwMode="auto">
            <a:xfrm>
              <a:off x="520" y="2884"/>
              <a:ext cx="1565" cy="158"/>
              <a:chOff x="303" y="4872"/>
              <a:chExt cx="1452" cy="422"/>
            </a:xfrm>
          </p:grpSpPr>
          <p:sp>
            <p:nvSpPr>
              <p:cNvPr id="21579" name="Rectangle 129"/>
              <p:cNvSpPr>
                <a:spLocks noChangeArrowheads="1"/>
              </p:cNvSpPr>
              <p:nvPr/>
            </p:nvSpPr>
            <p:spPr bwMode="auto">
              <a:xfrm>
                <a:off x="346" y="4872"/>
                <a:ext cx="136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Statistical Discrepancies</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80" name="Rectangle 130"/>
              <p:cNvSpPr>
                <a:spLocks noChangeArrowheads="1"/>
              </p:cNvSpPr>
              <p:nvPr/>
            </p:nvSpPr>
            <p:spPr bwMode="auto">
              <a:xfrm>
                <a:off x="303" y="4872"/>
                <a:ext cx="145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5" name="Group 131"/>
            <p:cNvGrpSpPr>
              <a:grpSpLocks/>
            </p:cNvGrpSpPr>
            <p:nvPr/>
          </p:nvGrpSpPr>
          <p:grpSpPr bwMode="auto">
            <a:xfrm>
              <a:off x="2085" y="2884"/>
              <a:ext cx="668" cy="158"/>
              <a:chOff x="1755" y="4872"/>
              <a:chExt cx="620" cy="422"/>
            </a:xfrm>
          </p:grpSpPr>
          <p:sp>
            <p:nvSpPr>
              <p:cNvPr id="21577" name="Rectangle 132"/>
              <p:cNvSpPr>
                <a:spLocks noChangeArrowheads="1"/>
              </p:cNvSpPr>
              <p:nvPr/>
            </p:nvSpPr>
            <p:spPr bwMode="auto">
              <a:xfrm>
                <a:off x="1799" y="4872"/>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78" name="Rectangle 133"/>
              <p:cNvSpPr>
                <a:spLocks noChangeArrowheads="1"/>
              </p:cNvSpPr>
              <p:nvPr/>
            </p:nvSpPr>
            <p:spPr bwMode="auto">
              <a:xfrm>
                <a:off x="1755" y="4872"/>
                <a:ext cx="620"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6" name="Group 134"/>
            <p:cNvGrpSpPr>
              <a:grpSpLocks/>
            </p:cNvGrpSpPr>
            <p:nvPr/>
          </p:nvGrpSpPr>
          <p:grpSpPr bwMode="auto">
            <a:xfrm>
              <a:off x="2753" y="2884"/>
              <a:ext cx="749" cy="158"/>
              <a:chOff x="2375" y="4872"/>
              <a:chExt cx="695" cy="422"/>
            </a:xfrm>
          </p:grpSpPr>
          <p:sp>
            <p:nvSpPr>
              <p:cNvPr id="21575" name="Rectangle 135"/>
              <p:cNvSpPr>
                <a:spLocks noChangeArrowheads="1"/>
              </p:cNvSpPr>
              <p:nvPr/>
            </p:nvSpPr>
            <p:spPr bwMode="auto">
              <a:xfrm>
                <a:off x="2418" y="4872"/>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76" name="Rectangle 136"/>
              <p:cNvSpPr>
                <a:spLocks noChangeArrowheads="1"/>
              </p:cNvSpPr>
              <p:nvPr/>
            </p:nvSpPr>
            <p:spPr bwMode="auto">
              <a:xfrm>
                <a:off x="2375" y="4872"/>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7" name="Group 137"/>
            <p:cNvGrpSpPr>
              <a:grpSpLocks/>
            </p:cNvGrpSpPr>
            <p:nvPr/>
          </p:nvGrpSpPr>
          <p:grpSpPr bwMode="auto">
            <a:xfrm>
              <a:off x="194" y="3042"/>
              <a:ext cx="326" cy="159"/>
              <a:chOff x="0" y="5294"/>
              <a:chExt cx="303" cy="422"/>
            </a:xfrm>
          </p:grpSpPr>
          <p:sp>
            <p:nvSpPr>
              <p:cNvPr id="21573" name="Rectangle 138"/>
              <p:cNvSpPr>
                <a:spLocks noChangeArrowheads="1"/>
              </p:cNvSpPr>
              <p:nvPr/>
            </p:nvSpPr>
            <p:spPr bwMode="auto">
              <a:xfrm>
                <a:off x="43" y="5294"/>
                <a:ext cx="217"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rgbClr val="FFFFFF"/>
                    </a:solidFill>
                    <a:latin typeface="Arial Unicode MS" pitchFamily="34" charset="-128"/>
                    <a:ea typeface="Arial Unicode MS" pitchFamily="34" charset="-128"/>
                    <a:cs typeface="Arial Unicode MS" pitchFamily="34" charset="-128"/>
                  </a:rPr>
                  <a:t> </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74" name="Rectangle 139"/>
              <p:cNvSpPr>
                <a:spLocks noChangeArrowheads="1"/>
              </p:cNvSpPr>
              <p:nvPr/>
            </p:nvSpPr>
            <p:spPr bwMode="auto">
              <a:xfrm>
                <a:off x="0" y="5294"/>
                <a:ext cx="303"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8" name="Group 140"/>
            <p:cNvGrpSpPr>
              <a:grpSpLocks/>
            </p:cNvGrpSpPr>
            <p:nvPr/>
          </p:nvGrpSpPr>
          <p:grpSpPr bwMode="auto">
            <a:xfrm>
              <a:off x="520" y="3042"/>
              <a:ext cx="1565" cy="159"/>
              <a:chOff x="303" y="5294"/>
              <a:chExt cx="1452" cy="422"/>
            </a:xfrm>
          </p:grpSpPr>
          <p:sp>
            <p:nvSpPr>
              <p:cNvPr id="21571" name="Rectangle 141"/>
              <p:cNvSpPr>
                <a:spLocks noChangeArrowheads="1"/>
              </p:cNvSpPr>
              <p:nvPr/>
            </p:nvSpPr>
            <p:spPr bwMode="auto">
              <a:xfrm>
                <a:off x="346" y="5294"/>
                <a:ext cx="1366"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solidFill>
                      <a:srgbClr val="FFFFFF"/>
                    </a:solidFill>
                    <a:latin typeface="Arial Unicode MS" pitchFamily="34" charset="-128"/>
                    <a:ea typeface="Arial Unicode MS" pitchFamily="34" charset="-128"/>
                    <a:cs typeface="Arial Unicode MS" pitchFamily="34" charset="-128"/>
                  </a:rPr>
                  <a:t>Overall Balance</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72" name="Rectangle 142"/>
              <p:cNvSpPr>
                <a:spLocks noChangeArrowheads="1"/>
              </p:cNvSpPr>
              <p:nvPr/>
            </p:nvSpPr>
            <p:spPr bwMode="auto">
              <a:xfrm>
                <a:off x="303" y="5294"/>
                <a:ext cx="1452"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59" name="Group 143"/>
            <p:cNvGrpSpPr>
              <a:grpSpLocks/>
            </p:cNvGrpSpPr>
            <p:nvPr/>
          </p:nvGrpSpPr>
          <p:grpSpPr bwMode="auto">
            <a:xfrm>
              <a:off x="2123" y="3042"/>
              <a:ext cx="1382" cy="159"/>
              <a:chOff x="1092" y="5294"/>
              <a:chExt cx="1284" cy="422"/>
            </a:xfrm>
          </p:grpSpPr>
          <p:sp>
            <p:nvSpPr>
              <p:cNvPr id="21569" name="Rectangle 144"/>
              <p:cNvSpPr>
                <a:spLocks noChangeArrowheads="1"/>
              </p:cNvSpPr>
              <p:nvPr/>
            </p:nvSpPr>
            <p:spPr bwMode="auto">
              <a:xfrm>
                <a:off x="1092" y="5294"/>
                <a:ext cx="534"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Arial Unicode MS" pitchFamily="34" charset="-128"/>
                    <a:ea typeface="Arial Unicode MS" pitchFamily="34" charset="-128"/>
                    <a:cs typeface="Arial Unicode MS" pitchFamily="34" charset="-128"/>
                  </a:rPr>
                  <a:t>$15.9</a:t>
                </a: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a:p>
                <a:pPr algn="r"/>
                <a:endParaRPr lang="en-US" altLang="en-US" sz="1600" dirty="0">
                  <a:solidFill>
                    <a:srgbClr val="FFFFFF"/>
                  </a:solidFill>
                  <a:latin typeface="Arial Unicode MS" pitchFamily="34" charset="-128"/>
                  <a:ea typeface="Arial Unicode MS" pitchFamily="34" charset="-128"/>
                  <a:cs typeface="Arial Unicode MS" pitchFamily="34" charset="-128"/>
                </a:endParaRPr>
              </a:p>
            </p:txBody>
          </p:sp>
          <p:sp>
            <p:nvSpPr>
              <p:cNvPr id="21570" name="Rectangle 145"/>
              <p:cNvSpPr>
                <a:spLocks noChangeArrowheads="1"/>
              </p:cNvSpPr>
              <p:nvPr/>
            </p:nvSpPr>
            <p:spPr bwMode="auto">
              <a:xfrm>
                <a:off x="1679" y="5294"/>
                <a:ext cx="697"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60" name="Group 146"/>
            <p:cNvGrpSpPr>
              <a:grpSpLocks/>
            </p:cNvGrpSpPr>
            <p:nvPr/>
          </p:nvGrpSpPr>
          <p:grpSpPr bwMode="auto">
            <a:xfrm>
              <a:off x="2753" y="3042"/>
              <a:ext cx="749" cy="159"/>
              <a:chOff x="2375" y="5294"/>
              <a:chExt cx="695" cy="422"/>
            </a:xfrm>
          </p:grpSpPr>
          <p:sp>
            <p:nvSpPr>
              <p:cNvPr id="21567" name="Rectangle 147"/>
              <p:cNvSpPr>
                <a:spLocks noChangeArrowheads="1"/>
              </p:cNvSpPr>
              <p:nvPr/>
            </p:nvSpPr>
            <p:spPr bwMode="auto">
              <a:xfrm>
                <a:off x="2418" y="5294"/>
                <a:ext cx="60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a:solidFill>
                      <a:srgbClr val="FFFFFF"/>
                    </a:solidFill>
                    <a:latin typeface="Arial Unicode MS" pitchFamily="34" charset="-128"/>
                    <a:ea typeface="Arial Unicode MS" pitchFamily="34" charset="-128"/>
                    <a:cs typeface="Arial Unicode MS" pitchFamily="34" charset="-128"/>
                  </a:rPr>
                  <a:t> </a:t>
                </a:r>
              </a:p>
              <a:p>
                <a:pPr algn="r"/>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68" name="Rectangle 148"/>
              <p:cNvSpPr>
                <a:spLocks noChangeArrowheads="1"/>
              </p:cNvSpPr>
              <p:nvPr/>
            </p:nvSpPr>
            <p:spPr bwMode="auto">
              <a:xfrm>
                <a:off x="2375" y="5294"/>
                <a:ext cx="69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grpSp>
          <p:nvGrpSpPr>
            <p:cNvPr id="21561" name="Group 149"/>
            <p:cNvGrpSpPr>
              <a:grpSpLocks/>
            </p:cNvGrpSpPr>
            <p:nvPr/>
          </p:nvGrpSpPr>
          <p:grpSpPr bwMode="auto">
            <a:xfrm>
              <a:off x="194" y="3201"/>
              <a:ext cx="2559" cy="158"/>
              <a:chOff x="0" y="5716"/>
              <a:chExt cx="2375" cy="422"/>
            </a:xfrm>
          </p:grpSpPr>
          <p:sp>
            <p:nvSpPr>
              <p:cNvPr id="21565" name="Rectangle 150"/>
              <p:cNvSpPr>
                <a:spLocks noChangeArrowheads="1"/>
              </p:cNvSpPr>
              <p:nvPr/>
            </p:nvSpPr>
            <p:spPr bwMode="auto">
              <a:xfrm>
                <a:off x="43" y="5716"/>
                <a:ext cx="2289"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a:solidFill>
                      <a:srgbClr val="FFFFFF"/>
                    </a:solidFill>
                    <a:latin typeface="Arial Unicode MS" pitchFamily="34" charset="-128"/>
                    <a:ea typeface="Arial Unicode MS" pitchFamily="34" charset="-128"/>
                    <a:cs typeface="Arial Unicode MS" pitchFamily="34" charset="-128"/>
                  </a:rPr>
                  <a:t>Official Reserve Account</a:t>
                </a:r>
              </a:p>
              <a:p>
                <a:endParaRPr lang="en-US" altLang="en-US" sz="1600">
                  <a:solidFill>
                    <a:srgbClr val="FFFFFF"/>
                  </a:solidFill>
                  <a:latin typeface="Arial Unicode MS" pitchFamily="34" charset="-128"/>
                  <a:ea typeface="Arial Unicode MS" pitchFamily="34" charset="-128"/>
                  <a:cs typeface="Arial Unicode MS" pitchFamily="34" charset="-128"/>
                </a:endParaRPr>
              </a:p>
            </p:txBody>
          </p:sp>
          <p:sp>
            <p:nvSpPr>
              <p:cNvPr id="21566" name="Rectangle 151"/>
              <p:cNvSpPr>
                <a:spLocks noChangeArrowheads="1"/>
              </p:cNvSpPr>
              <p:nvPr/>
            </p:nvSpPr>
            <p:spPr bwMode="auto">
              <a:xfrm>
                <a:off x="0" y="5716"/>
                <a:ext cx="2375" cy="422"/>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grpSp>
        <p:sp>
          <p:nvSpPr>
            <p:cNvPr id="21562" name="Rectangle 154"/>
            <p:cNvSpPr>
              <a:spLocks noChangeArrowheads="1"/>
            </p:cNvSpPr>
            <p:nvPr/>
          </p:nvSpPr>
          <p:spPr bwMode="auto">
            <a:xfrm>
              <a:off x="2753" y="3201"/>
              <a:ext cx="749" cy="158"/>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sp>
          <p:nvSpPr>
            <p:cNvPr id="21563" name="Rectangle 155"/>
            <p:cNvSpPr>
              <a:spLocks noChangeArrowheads="1"/>
            </p:cNvSpPr>
            <p:nvPr/>
          </p:nvSpPr>
          <p:spPr bwMode="auto">
            <a:xfrm>
              <a:off x="192" y="1056"/>
              <a:ext cx="3312" cy="2304"/>
            </a:xfrm>
            <a:prstGeom prst="rect">
              <a:avLst/>
            </a:prstGeom>
            <a:noFill/>
            <a:ln w="793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Arial Unicode MS" pitchFamily="34" charset="-128"/>
                <a:ea typeface="Arial Unicode MS" pitchFamily="34" charset="-128"/>
                <a:cs typeface="Arial Unicode MS" pitchFamily="34" charset="-128"/>
              </a:endParaRPr>
            </a:p>
          </p:txBody>
        </p:sp>
        <p:sp>
          <p:nvSpPr>
            <p:cNvPr id="21564" name="Text Box 156"/>
            <p:cNvSpPr txBox="1">
              <a:spLocks noChangeArrowheads="1"/>
            </p:cNvSpPr>
            <p:nvPr/>
          </p:nvSpPr>
          <p:spPr bwMode="auto">
            <a:xfrm>
              <a:off x="2209" y="2880"/>
              <a:ext cx="48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1600">
                  <a:solidFill>
                    <a:srgbClr val="FFFFFF"/>
                  </a:solidFill>
                  <a:latin typeface="Arial Unicode MS" pitchFamily="34" charset="-128"/>
                  <a:ea typeface="Arial Unicode MS" pitchFamily="34" charset="-128"/>
                  <a:cs typeface="Arial Unicode MS" pitchFamily="34" charset="-128"/>
                </a:rPr>
                <a:t>$79.4</a:t>
              </a:r>
            </a:p>
          </p:txBody>
        </p:sp>
      </p:grpSp>
      <p:sp>
        <p:nvSpPr>
          <p:cNvPr id="21509" name="Rectangle 310"/>
          <p:cNvSpPr>
            <a:spLocks noChangeArrowheads="1"/>
          </p:cNvSpPr>
          <p:nvPr/>
        </p:nvSpPr>
        <p:spPr bwMode="auto">
          <a:xfrm>
            <a:off x="7910514" y="6126163"/>
            <a:ext cx="955958" cy="305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dirty="0">
                <a:solidFill>
                  <a:srgbClr val="FFFFFF"/>
                </a:solidFill>
                <a:latin typeface="Times New Roman" pitchFamily="18" charset="0"/>
                <a:cs typeface="Times New Roman" pitchFamily="18" charset="0"/>
              </a:rPr>
              <a:t>($15.9)</a:t>
            </a:r>
          </a:p>
          <a:p>
            <a:pPr algn="r"/>
            <a:endParaRPr lang="en-US" altLang="en-US" sz="1600" dirty="0">
              <a:latin typeface="Times New Roman" pitchFamily="18" charset="0"/>
            </a:endParaRPr>
          </a:p>
        </p:txBody>
      </p:sp>
      <p:sp>
        <p:nvSpPr>
          <p:cNvPr id="21511" name="Rectangle 3"/>
          <p:cNvSpPr txBox="1">
            <a:spLocks noChangeArrowheads="1"/>
          </p:cNvSpPr>
          <p:nvPr/>
        </p:nvSpPr>
        <p:spPr bwMode="auto">
          <a:xfrm>
            <a:off x="152400" y="1935163"/>
            <a:ext cx="28956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1" tIns="46036" rIns="92071" bIns="46036"/>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eaLnBrk="1" hangingPunct="1">
              <a:lnSpc>
                <a:spcPct val="90000"/>
              </a:lnSpc>
              <a:spcBef>
                <a:spcPct val="20000"/>
              </a:spcBef>
              <a:buFont typeface="Arial" panose="020B0604020202020204" pitchFamily="34" charset="0"/>
              <a:buChar char="•"/>
              <a:defRPr/>
            </a:pPr>
            <a:r>
              <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There are going to be some omissions and </a:t>
            </a:r>
            <a:r>
              <a:rPr lang="en-US" altLang="en-US" sz="24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mis</a:t>
            </a:r>
            <a:r>
              <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-recorded transactions; thus we use a “plug” figure to get things to balance.</a:t>
            </a:r>
          </a:p>
          <a:p>
            <a:pPr marL="0" indent="0" eaLnBrk="1" hangingPunct="1">
              <a:lnSpc>
                <a:spcPct val="90000"/>
              </a:lnSpc>
              <a:spcBef>
                <a:spcPct val="20000"/>
              </a:spcBef>
              <a:defRPr/>
            </a:pPr>
            <a:endPar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eaLnBrk="1" hangingPunct="1">
              <a:lnSpc>
                <a:spcPct val="90000"/>
              </a:lnSpc>
              <a:spcBef>
                <a:spcPct val="20000"/>
              </a:spcBef>
              <a:buFont typeface="Arial" panose="020B0604020202020204" pitchFamily="34" charset="0"/>
              <a:buChar char="•"/>
              <a:defRPr/>
            </a:pPr>
            <a:r>
              <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It shows a discrepancy of $79.40 billion.</a:t>
            </a:r>
          </a:p>
        </p:txBody>
      </p:sp>
      <p:sp>
        <p:nvSpPr>
          <p:cNvPr id="2"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978169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Interpretations</a:t>
            </a:r>
          </a:p>
        </p:txBody>
      </p:sp>
      <p:sp>
        <p:nvSpPr>
          <p:cNvPr id="3" name="Content Placeholder 2"/>
          <p:cNvSpPr>
            <a:spLocks noGrp="1"/>
          </p:cNvSpPr>
          <p:nvPr>
            <p:ph idx="1"/>
          </p:nvPr>
        </p:nvSpPr>
        <p:spPr>
          <a:xfrm>
            <a:off x="779463" y="1828800"/>
            <a:ext cx="7583487" cy="4828572"/>
          </a:xfrm>
        </p:spPr>
        <p:txBody>
          <a:bodyPr>
            <a:normAutofit lnSpcReduction="10000"/>
          </a:bodyPr>
          <a:lstStyle/>
          <a:p>
            <a:r>
              <a:rPr lang="en-US" altLang="en-US" sz="2600" dirty="0">
                <a:latin typeface="Arial Unicode MS" pitchFamily="34" charset="-128"/>
                <a:ea typeface="Arial Unicode MS" pitchFamily="34" charset="-128"/>
                <a:cs typeface="Arial Unicode MS" pitchFamily="34" charset="-128"/>
              </a:rPr>
              <a:t>For this given year, the U.S. imported more than it exported, thus running a current account deficit of $473.6 billion.</a:t>
            </a:r>
          </a:p>
          <a:p>
            <a:r>
              <a:rPr lang="en-US" altLang="en-US" sz="2600" dirty="0">
                <a:latin typeface="Arial Unicode MS" pitchFamily="34" charset="-128"/>
                <a:ea typeface="Arial Unicode MS" pitchFamily="34" charset="-128"/>
                <a:cs typeface="Arial Unicode MS" pitchFamily="34" charset="-128"/>
              </a:rPr>
              <a:t>During the same year, the U.S. attracted net investment of $410.1 billion; the rest of the world found the U.S. to be a good place to invest.</a:t>
            </a:r>
          </a:p>
          <a:p>
            <a:r>
              <a:rPr lang="en-US" altLang="en-US" sz="2600" dirty="0">
                <a:latin typeface="Arial Unicode MS" pitchFamily="34" charset="-128"/>
                <a:ea typeface="Arial Unicode MS" pitchFamily="34" charset="-128"/>
                <a:cs typeface="Arial Unicode MS" pitchFamily="34" charset="-128"/>
              </a:rPr>
              <a:t>BRA account is </a:t>
            </a:r>
            <a:r>
              <a:rPr lang="en-US" altLang="en-US" sz="2600" dirty="0">
                <a:solidFill>
                  <a:srgbClr val="FF0000"/>
                </a:solidFill>
                <a:latin typeface="Arial Unicode MS" pitchFamily="34" charset="-128"/>
                <a:ea typeface="Arial Unicode MS" pitchFamily="34" charset="-128"/>
                <a:cs typeface="Arial Unicode MS" pitchFamily="34" charset="-128"/>
              </a:rPr>
              <a:t>-$15.9 billion</a:t>
            </a:r>
            <a:r>
              <a:rPr lang="en-US" altLang="en-US" sz="2600" dirty="0">
                <a:latin typeface="Arial Unicode MS" pitchFamily="34" charset="-128"/>
                <a:ea typeface="Arial Unicode MS" pitchFamily="34" charset="-128"/>
                <a:cs typeface="Arial Unicode MS" pitchFamily="34" charset="-128"/>
              </a:rPr>
              <a:t>.  This shows that the U.S. might </a:t>
            </a:r>
            <a:r>
              <a:rPr lang="en-US" altLang="en-US" sz="2600" dirty="0">
                <a:solidFill>
                  <a:srgbClr val="FF0000"/>
                </a:solidFill>
                <a:latin typeface="Arial Unicode MS" pitchFamily="34" charset="-128"/>
                <a:ea typeface="Arial Unicode MS" pitchFamily="34" charset="-128"/>
                <a:cs typeface="Arial Unicode MS" pitchFamily="34" charset="-128"/>
              </a:rPr>
              <a:t>increase</a:t>
            </a:r>
            <a:r>
              <a:rPr lang="en-US" altLang="en-US" sz="2600" dirty="0">
                <a:latin typeface="Arial Unicode MS" pitchFamily="34" charset="-128"/>
                <a:ea typeface="Arial Unicode MS" pitchFamily="34" charset="-128"/>
                <a:cs typeface="Arial Unicode MS" pitchFamily="34" charset="-128"/>
              </a:rPr>
              <a:t> its external reserve holdings in the amount of $15.9 billion (alternatively, the U.S. might retire its foreign debts in this amount if she chooses to do so).</a:t>
            </a:r>
          </a:p>
          <a:p>
            <a:endParaRPr lang="en-US" altLang="en-US" sz="2400" dirty="0">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3940738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891918" cy="1044388"/>
          </a:xfrm>
        </p:spPr>
        <p:txBody>
          <a:bodyPr/>
          <a:lstStyle/>
          <a:p>
            <a:r>
              <a:rPr lang="en-US" dirty="0"/>
              <a:t>Under fixed exchange rate regime</a:t>
            </a:r>
          </a:p>
        </p:txBody>
      </p:sp>
      <p:sp>
        <p:nvSpPr>
          <p:cNvPr id="3" name="Content Placeholder 2"/>
          <p:cNvSpPr>
            <a:spLocks noGrp="1"/>
          </p:cNvSpPr>
          <p:nvPr>
            <p:ph idx="1"/>
          </p:nvPr>
        </p:nvSpPr>
        <p:spPr>
          <a:xfrm>
            <a:off x="779463" y="1828799"/>
            <a:ext cx="8092394" cy="4539343"/>
          </a:xfrm>
        </p:spPr>
        <p:txBody>
          <a:bodyPr>
            <a:normAutofit fontScale="62500" lnSpcReduction="20000"/>
          </a:bodyPr>
          <a:lstStyle/>
          <a:p>
            <a:pPr marL="0" indent="0">
              <a:buNone/>
            </a:pPr>
            <a:r>
              <a:rPr lang="en-US" sz="3400" dirty="0"/>
              <a:t>Suppose that Hong Kong has a BCA of -$100 and a BKA of -$100</a:t>
            </a:r>
          </a:p>
          <a:p>
            <a:pPr marL="0" indent="0">
              <a:buNone/>
            </a:pPr>
            <a:r>
              <a:rPr lang="en-US" sz="3400" dirty="0">
                <a:sym typeface="Symbol"/>
              </a:rPr>
              <a:t></a:t>
            </a:r>
            <a:r>
              <a:rPr lang="en-US" sz="3400" dirty="0"/>
              <a:t>-$200 net cash outflows</a:t>
            </a:r>
          </a:p>
          <a:p>
            <a:pPr marL="0" indent="0">
              <a:buNone/>
            </a:pPr>
            <a:r>
              <a:rPr lang="en-US" sz="3400" dirty="0">
                <a:sym typeface="Symbol"/>
              </a:rPr>
              <a:t></a:t>
            </a:r>
            <a:r>
              <a:rPr lang="en-US" sz="3400" dirty="0"/>
              <a:t>Investors need more foreign currencies (e.g.,  investors buy J¥)</a:t>
            </a:r>
          </a:p>
          <a:p>
            <a:pPr marL="0" indent="0">
              <a:buNone/>
            </a:pPr>
            <a:r>
              <a:rPr lang="en-US" sz="3400" dirty="0">
                <a:sym typeface="Symbol"/>
              </a:rPr>
              <a:t></a:t>
            </a:r>
            <a:r>
              <a:rPr lang="en-US" sz="3400" dirty="0"/>
              <a:t>Disequilibrium</a:t>
            </a:r>
          </a:p>
          <a:p>
            <a:pPr marL="0" indent="0">
              <a:buNone/>
            </a:pPr>
            <a:r>
              <a:rPr lang="en-US" sz="3400" dirty="0">
                <a:sym typeface="Symbol"/>
              </a:rPr>
              <a:t>Hong Kong Monetary Authority</a:t>
            </a:r>
            <a:r>
              <a:rPr lang="en-US" sz="3400" dirty="0"/>
              <a:t> sells foreign currencies (e.g., J¥) from its foreign reserve and </a:t>
            </a:r>
            <a:r>
              <a:rPr lang="en-US" sz="3400" dirty="0">
                <a:solidFill>
                  <a:srgbClr val="FF0000"/>
                </a:solidFill>
              </a:rPr>
              <a:t>receives HKD (reduction in money supply)</a:t>
            </a:r>
            <a:r>
              <a:rPr lang="en-US" sz="3400" dirty="0"/>
              <a:t> </a:t>
            </a:r>
          </a:p>
          <a:p>
            <a:pPr marL="0" indent="0">
              <a:buNone/>
            </a:pPr>
            <a:r>
              <a:rPr lang="en-US" sz="3400" dirty="0">
                <a:sym typeface="Symbol"/>
              </a:rPr>
              <a:t></a:t>
            </a:r>
            <a:r>
              <a:rPr lang="en-US" sz="3400" dirty="0"/>
              <a:t>A </a:t>
            </a:r>
            <a:r>
              <a:rPr lang="en-US" sz="3400" dirty="0">
                <a:solidFill>
                  <a:srgbClr val="FF0000"/>
                </a:solidFill>
              </a:rPr>
              <a:t>reduction (-) in the official reserve</a:t>
            </a:r>
          </a:p>
          <a:p>
            <a:pPr marL="0" indent="0">
              <a:buNone/>
            </a:pPr>
            <a:r>
              <a:rPr lang="en-US" sz="3400" dirty="0">
                <a:sym typeface="Symbol"/>
              </a:rPr>
              <a:t></a:t>
            </a:r>
            <a:r>
              <a:rPr lang="en-US" sz="3400" dirty="0"/>
              <a:t>But, </a:t>
            </a:r>
            <a:r>
              <a:rPr lang="en-US" sz="3400" dirty="0">
                <a:solidFill>
                  <a:srgbClr val="FF0000"/>
                </a:solidFill>
              </a:rPr>
              <a:t>a positive (+) sign for the BRA </a:t>
            </a:r>
            <a:r>
              <a:rPr lang="en-US" sz="3400" dirty="0"/>
              <a:t>such that </a:t>
            </a:r>
          </a:p>
          <a:p>
            <a:pPr marL="0" indent="0">
              <a:buNone/>
            </a:pPr>
            <a:r>
              <a:rPr lang="en-US" sz="3400" dirty="0"/>
              <a:t>BRA = - BCA – BKA = 100 + 100 = 200</a:t>
            </a:r>
          </a:p>
          <a:p>
            <a:pPr marL="0" indent="0">
              <a:buNone/>
            </a:pPr>
            <a:endParaRPr lang="en-US" dirty="0"/>
          </a:p>
        </p:txBody>
      </p:sp>
    </p:spTree>
    <p:extLst>
      <p:ext uri="{BB962C8B-B14F-4D97-AF65-F5344CB8AC3E}">
        <p14:creationId xmlns:p14="http://schemas.microsoft.com/office/powerpoint/2010/main" val="90225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52" y="381000"/>
            <a:ext cx="8364817" cy="1044388"/>
          </a:xfrm>
        </p:spPr>
        <p:txBody>
          <a:bodyPr/>
          <a:lstStyle/>
          <a:p>
            <a:r>
              <a:rPr lang="en-US" dirty="0"/>
              <a:t>Under flexible exchange rate regime</a:t>
            </a:r>
          </a:p>
        </p:txBody>
      </p:sp>
      <p:sp>
        <p:nvSpPr>
          <p:cNvPr id="3" name="Content Placeholder 2"/>
          <p:cNvSpPr>
            <a:spLocks noGrp="1"/>
          </p:cNvSpPr>
          <p:nvPr>
            <p:ph idx="1"/>
          </p:nvPr>
        </p:nvSpPr>
        <p:spPr/>
        <p:txBody>
          <a:bodyPr>
            <a:normAutofit fontScale="92500" lnSpcReduction="10000"/>
          </a:bodyPr>
          <a:lstStyle/>
          <a:p>
            <a:r>
              <a:rPr lang="en-US" dirty="0"/>
              <a:t>In general, central banks do not intervene in the FX markets.</a:t>
            </a:r>
          </a:p>
          <a:p>
            <a:r>
              <a:rPr lang="en-US" dirty="0"/>
              <a:t>In fact, central banks have little need to maintain official reserves.</a:t>
            </a:r>
          </a:p>
          <a:p>
            <a:r>
              <a:rPr lang="en-US" dirty="0"/>
              <a:t>BCA = - BKA</a:t>
            </a:r>
          </a:p>
          <a:p>
            <a:r>
              <a:rPr lang="en-US" dirty="0"/>
              <a:t>In the U.S., we have persistent negative BCA and persistent positive BKA.</a:t>
            </a:r>
          </a:p>
          <a:p>
            <a:r>
              <a:rPr lang="en-US" dirty="0"/>
              <a:t>It is unclear whether the causality goes from BCA to BKA or from BKA to BCA.</a:t>
            </a:r>
          </a:p>
          <a:p>
            <a:r>
              <a:rPr lang="en-US" dirty="0"/>
              <a:t>Comparison: as </a:t>
            </a:r>
            <a:r>
              <a:rPr lang="en-US"/>
              <a:t>of 2020, </a:t>
            </a:r>
            <a:r>
              <a:rPr lang="en-US" dirty="0"/>
              <a:t>US has </a:t>
            </a:r>
            <a:r>
              <a:rPr lang="en-US"/>
              <a:t>$130 </a:t>
            </a:r>
            <a:r>
              <a:rPr lang="en-US" dirty="0"/>
              <a:t>billion official reserves; China has </a:t>
            </a:r>
            <a:r>
              <a:rPr lang="en-US"/>
              <a:t>$3.1 </a:t>
            </a:r>
            <a:r>
              <a:rPr lang="en-US" dirty="0"/>
              <a:t>trillion official reserves.</a:t>
            </a:r>
          </a:p>
        </p:txBody>
      </p:sp>
    </p:spTree>
    <p:extLst>
      <p:ext uri="{BB962C8B-B14F-4D97-AF65-F5344CB8AC3E}">
        <p14:creationId xmlns:p14="http://schemas.microsoft.com/office/powerpoint/2010/main" val="1962071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End-of-chapter</a:t>
            </a:r>
          </a:p>
        </p:txBody>
      </p:sp>
      <p:sp>
        <p:nvSpPr>
          <p:cNvPr id="3" name="Content Placeholder 2"/>
          <p:cNvSpPr>
            <a:spLocks noGrp="1"/>
          </p:cNvSpPr>
          <p:nvPr>
            <p:ph idx="1"/>
          </p:nvPr>
        </p:nvSpPr>
        <p:spPr/>
        <p:txBody>
          <a:bodyPr>
            <a:normAutofit/>
          </a:bodyPr>
          <a:lstStyle/>
          <a:p>
            <a:r>
              <a:rPr lang="en-US" sz="2400" u="sng" dirty="0"/>
              <a:t>Chapter 2</a:t>
            </a:r>
            <a:r>
              <a:rPr lang="en-US" sz="2400" dirty="0"/>
              <a:t> Questions: 3, 4, 9, 12.</a:t>
            </a:r>
          </a:p>
          <a:p>
            <a:r>
              <a:rPr lang="en-US" sz="2400" u="sng" dirty="0"/>
              <a:t>Chapter 3</a:t>
            </a:r>
            <a:r>
              <a:rPr lang="en-US" sz="2400" dirty="0"/>
              <a:t> Questions: 1-6, 9-12; Problems: 1.</a:t>
            </a:r>
          </a:p>
        </p:txBody>
      </p:sp>
    </p:spTree>
    <p:extLst>
      <p:ext uri="{BB962C8B-B14F-4D97-AF65-F5344CB8AC3E}">
        <p14:creationId xmlns:p14="http://schemas.microsoft.com/office/powerpoint/2010/main" val="311262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bwMode="auto">
          <a:xfrm>
            <a:off x="457200" y="1828800"/>
            <a:ext cx="8154988" cy="3794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3363" indent="-233363" eaLnBrk="1" hangingPunct="1"/>
            <a:r>
              <a:rPr lang="en-US" altLang="en-US" sz="2400"/>
              <a:t>For example, if the dollar is pegged to gold at U.S. $30 = </a:t>
            </a:r>
            <a:r>
              <a:rPr lang="en-US" altLang="en-US" sz="2400">
                <a:cs typeface="Times New Roman" pitchFamily="18" charset="0"/>
              </a:rPr>
              <a:t>1 ounce </a:t>
            </a:r>
            <a:r>
              <a:rPr lang="en-US" altLang="en-US" sz="2400"/>
              <a:t>of gold, and the British pound is pegged to gold at £6 = 1 ounce of gold, it must be the case that the exchange rate is determined by the relative gold contents:</a:t>
            </a:r>
          </a:p>
          <a:p>
            <a:pPr marL="233363" indent="-233363" eaLnBrk="1" hangingPunct="1"/>
            <a:endParaRPr lang="en-US" altLang="en-US" sz="2400"/>
          </a:p>
        </p:txBody>
      </p:sp>
      <p:sp>
        <p:nvSpPr>
          <p:cNvPr id="19459" name="Text Box 4"/>
          <p:cNvSpPr txBox="1">
            <a:spLocks noChangeArrowheads="1"/>
          </p:cNvSpPr>
          <p:nvPr/>
        </p:nvSpPr>
        <p:spPr bwMode="auto">
          <a:xfrm>
            <a:off x="2255838" y="3733800"/>
            <a:ext cx="5273675"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altLang="en-US" sz="3200" b="0" dirty="0">
                <a:solidFill>
                  <a:srgbClr val="FFFFFF"/>
                </a:solidFill>
                <a:latin typeface="Arial Unicode MS" pitchFamily="34" charset="-128"/>
                <a:ea typeface="Arial Unicode MS" pitchFamily="34" charset="-128"/>
                <a:cs typeface="Arial Unicode MS" pitchFamily="34" charset="-128"/>
              </a:rPr>
              <a:t>$30 =</a:t>
            </a:r>
            <a:r>
              <a:rPr lang="en-US" altLang="en-US" sz="3000" b="0" dirty="0">
                <a:solidFill>
                  <a:srgbClr val="FFFFFF"/>
                </a:solidFill>
                <a:latin typeface="Arial Unicode MS" pitchFamily="34" charset="-128"/>
                <a:ea typeface="Arial Unicode MS" pitchFamily="34" charset="-128"/>
                <a:cs typeface="Arial Unicode MS" pitchFamily="34" charset="-128"/>
              </a:rPr>
              <a:t> 1 ounce of gold =</a:t>
            </a:r>
            <a:r>
              <a:rPr lang="en-US" altLang="en-US" sz="3200" b="0" dirty="0">
                <a:solidFill>
                  <a:srgbClr val="FFFFFF"/>
                </a:solidFill>
                <a:latin typeface="Arial Unicode MS" pitchFamily="34" charset="-128"/>
                <a:ea typeface="Arial Unicode MS" pitchFamily="34" charset="-128"/>
                <a:cs typeface="Arial Unicode MS" pitchFamily="34" charset="-128"/>
              </a:rPr>
              <a:t> £6</a:t>
            </a:r>
          </a:p>
          <a:p>
            <a:pPr>
              <a:spcBef>
                <a:spcPct val="50000"/>
              </a:spcBef>
            </a:pPr>
            <a:r>
              <a:rPr lang="en-US" altLang="en-US" sz="3200" b="0" dirty="0">
                <a:solidFill>
                  <a:srgbClr val="FFFFFF"/>
                </a:solidFill>
                <a:latin typeface="Arial Unicode MS" pitchFamily="34" charset="-128"/>
                <a:ea typeface="Arial Unicode MS" pitchFamily="34" charset="-128"/>
                <a:cs typeface="Arial Unicode MS" pitchFamily="34" charset="-128"/>
              </a:rPr>
              <a:t>$30 =</a:t>
            </a:r>
            <a:r>
              <a:rPr lang="en-US" altLang="en-US" sz="3000" b="0" dirty="0">
                <a:solidFill>
                  <a:srgbClr val="FFFFFF"/>
                </a:solidFill>
                <a:latin typeface="Arial Unicode MS" pitchFamily="34" charset="-128"/>
                <a:ea typeface="Arial Unicode MS" pitchFamily="34" charset="-128"/>
                <a:cs typeface="Arial Unicode MS" pitchFamily="34" charset="-128"/>
              </a:rPr>
              <a:t> </a:t>
            </a:r>
            <a:r>
              <a:rPr lang="en-US" altLang="en-US" sz="3200" b="0" dirty="0">
                <a:solidFill>
                  <a:srgbClr val="FFFFFF"/>
                </a:solidFill>
                <a:latin typeface="Arial Unicode MS" pitchFamily="34" charset="-128"/>
                <a:ea typeface="Arial Unicode MS" pitchFamily="34" charset="-128"/>
                <a:cs typeface="Arial Unicode MS" pitchFamily="34" charset="-128"/>
              </a:rPr>
              <a:t>£6</a:t>
            </a:r>
          </a:p>
          <a:p>
            <a:pPr>
              <a:spcBef>
                <a:spcPct val="50000"/>
              </a:spcBef>
            </a:pPr>
            <a:r>
              <a:rPr lang="en-US" altLang="en-US" sz="3200" b="0" dirty="0">
                <a:solidFill>
                  <a:srgbClr val="FFFFFF"/>
                </a:solidFill>
                <a:latin typeface="Arial Unicode MS" pitchFamily="34" charset="-128"/>
                <a:ea typeface="Arial Unicode MS" pitchFamily="34" charset="-128"/>
                <a:cs typeface="Arial Unicode MS" pitchFamily="34" charset="-128"/>
              </a:rPr>
              <a:t>$5 = £1</a:t>
            </a:r>
          </a:p>
        </p:txBody>
      </p:sp>
      <p:sp>
        <p:nvSpPr>
          <p:cNvPr id="19460" name="Rectangle 5"/>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1000" b="0" dirty="0">
              <a:cs typeface="Arial" charset="0"/>
            </a:endParaRPr>
          </a:p>
        </p:txBody>
      </p:sp>
      <p:sp>
        <p:nvSpPr>
          <p:cNvPr id="19461" name="Rectangle 20"/>
          <p:cNvSpPr>
            <a:spLocks noGrp="1" noChangeArrowheads="1"/>
          </p:cNvSpPr>
          <p:nvPr>
            <p:ph type="ftr" sz="quarter" idx="10"/>
          </p:nvPr>
        </p:nvSpPr>
        <p:spPr bwMode="auto">
          <a:xfrm>
            <a:off x="59436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dirty="0"/>
          </a:p>
          <a:p>
            <a:pPr eaLnBrk="1" hangingPunct="1"/>
            <a:endParaRPr lang="en-US" altLang="en-US" b="0"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altLang="en-US" dirty="0"/>
              <a:t>Classical gold standard: 1875-1914</a:t>
            </a:r>
            <a:endParaRPr lang="en-US" dirty="0"/>
          </a:p>
        </p:txBody>
      </p:sp>
    </p:spTree>
    <p:extLst>
      <p:ext uri="{BB962C8B-B14F-4D97-AF65-F5344CB8AC3E}">
        <p14:creationId xmlns:p14="http://schemas.microsoft.com/office/powerpoint/2010/main" val="356443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1000" b="0" dirty="0">
              <a:cs typeface="Arial" charset="0"/>
            </a:endParaRPr>
          </a:p>
        </p:txBody>
      </p:sp>
      <p:sp>
        <p:nvSpPr>
          <p:cNvPr id="22531" name="Rectangle 20"/>
          <p:cNvSpPr>
            <a:spLocks noGrp="1" noChangeArrowheads="1"/>
          </p:cNvSpPr>
          <p:nvPr>
            <p:ph type="ftr" sz="quarter" idx="10"/>
          </p:nvPr>
        </p:nvSpPr>
        <p:spPr bwMode="auto">
          <a:xfrm>
            <a:off x="59436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dirty="0"/>
          </a:p>
          <a:p>
            <a:pPr eaLnBrk="1" hangingPunct="1"/>
            <a:endParaRPr lang="en-US" altLang="en-US" b="0" dirty="0"/>
          </a:p>
        </p:txBody>
      </p:sp>
      <p:sp>
        <p:nvSpPr>
          <p:cNvPr id="22532" name="Title 1"/>
          <p:cNvSpPr>
            <a:spLocks noGrp="1"/>
          </p:cNvSpPr>
          <p:nvPr>
            <p:ph type="title"/>
          </p:nvPr>
        </p:nvSpPr>
        <p:spPr/>
        <p:txBody>
          <a:bodyPr/>
          <a:lstStyle/>
          <a:p>
            <a:pPr eaLnBrk="1" hangingPunct="1"/>
            <a:r>
              <a:rPr lang="en-US" altLang="en-US" dirty="0"/>
              <a:t>Interwar period: 1915-1944</a:t>
            </a:r>
          </a:p>
        </p:txBody>
      </p:sp>
      <p:sp>
        <p:nvSpPr>
          <p:cNvPr id="22533"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z="2400" dirty="0"/>
              <a:t>Exchange rates fluctuated as countries widely used “predatory” depreciations of their currencies as a means of gaining advantage in the world export market.</a:t>
            </a:r>
          </a:p>
          <a:p>
            <a:pPr eaLnBrk="1" hangingPunct="1"/>
            <a:r>
              <a:rPr lang="en-US" altLang="en-US" sz="2400" dirty="0"/>
              <a:t>Attempts were made to restore the gold standard, but participants lacked the political will to “follow the rules of the game.”</a:t>
            </a:r>
          </a:p>
          <a:p>
            <a:pPr eaLnBrk="1" hangingPunct="1"/>
            <a:r>
              <a:rPr lang="en-US" altLang="en-US" sz="2400" dirty="0"/>
              <a:t>The result for international trade and investment was profoundly detrimental.</a:t>
            </a:r>
          </a:p>
          <a:p>
            <a:pPr eaLnBrk="1" hangingPunct="1"/>
            <a:r>
              <a:rPr lang="en-US" altLang="en-US" sz="2400" dirty="0"/>
              <a:t>Great Depression: 1929-1939.</a:t>
            </a:r>
          </a:p>
          <a:p>
            <a:pPr eaLnBrk="1" hangingPunct="1"/>
            <a:endParaRPr lang="en-US" altLang="en-US" sz="2400" dirty="0"/>
          </a:p>
        </p:txBody>
      </p:sp>
    </p:spTree>
    <p:extLst>
      <p:ext uri="{BB962C8B-B14F-4D97-AF65-F5344CB8AC3E}">
        <p14:creationId xmlns:p14="http://schemas.microsoft.com/office/powerpoint/2010/main" val="144359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1000" b="0" dirty="0">
              <a:cs typeface="Arial" charset="0"/>
            </a:endParaRPr>
          </a:p>
        </p:txBody>
      </p:sp>
      <p:sp>
        <p:nvSpPr>
          <p:cNvPr id="23555" name="Rectangle 20"/>
          <p:cNvSpPr>
            <a:spLocks noGrp="1" noChangeArrowheads="1"/>
          </p:cNvSpPr>
          <p:nvPr>
            <p:ph type="ftr" sz="quarter" idx="10"/>
          </p:nvPr>
        </p:nvSpPr>
        <p:spPr bwMode="auto">
          <a:xfrm>
            <a:off x="59436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dirty="0"/>
          </a:p>
          <a:p>
            <a:pPr eaLnBrk="1" hangingPunct="1"/>
            <a:endParaRPr lang="en-US" altLang="en-US" b="0"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altLang="en-US" dirty="0"/>
              <a:t>Bretton Woods system: 1945-1972</a:t>
            </a:r>
            <a:endParaRPr lang="en-US" dirty="0"/>
          </a:p>
        </p:txBody>
      </p:sp>
      <p:sp>
        <p:nvSpPr>
          <p:cNvPr id="23557"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eaLnBrk="1" hangingPunct="1"/>
            <a:r>
              <a:rPr lang="en-US" altLang="en-US" sz="2800" dirty="0"/>
              <a:t>Named for a 1944 meeting of 44 nations at Bretton Woods, New Hampshire.</a:t>
            </a:r>
          </a:p>
          <a:p>
            <a:pPr eaLnBrk="1" hangingPunct="1"/>
            <a:r>
              <a:rPr lang="en-US" altLang="en-US" sz="2800" dirty="0"/>
              <a:t>The purpose was to design a postwar international monetary system.</a:t>
            </a:r>
          </a:p>
          <a:p>
            <a:pPr eaLnBrk="1" hangingPunct="1"/>
            <a:r>
              <a:rPr lang="en-US" altLang="en-US" sz="2800" dirty="0"/>
              <a:t>The goal was exchange rate stability without the gold standard.</a:t>
            </a:r>
          </a:p>
          <a:p>
            <a:pPr eaLnBrk="1" hangingPunct="1"/>
            <a:r>
              <a:rPr lang="en-US" altLang="en-US" sz="2800" dirty="0"/>
              <a:t>Instead, </a:t>
            </a:r>
            <a:r>
              <a:rPr lang="en-US" altLang="en-US" sz="2800" dirty="0">
                <a:solidFill>
                  <a:srgbClr val="FF0000"/>
                </a:solidFill>
              </a:rPr>
              <a:t>US$</a:t>
            </a:r>
            <a:r>
              <a:rPr lang="en-US" altLang="en-US" sz="2800" dirty="0"/>
              <a:t> became the single reserve currency.</a:t>
            </a:r>
          </a:p>
          <a:p>
            <a:pPr eaLnBrk="1" hangingPunct="1"/>
            <a:r>
              <a:rPr lang="en-US" altLang="en-US" sz="2800" dirty="0"/>
              <a:t>The byproduct was the creation of the IMF and the World Bank.</a:t>
            </a:r>
          </a:p>
          <a:p>
            <a:pPr eaLnBrk="1" hangingPunct="1"/>
            <a:endParaRPr lang="en-US" altLang="en-US" sz="2800" dirty="0"/>
          </a:p>
        </p:txBody>
      </p:sp>
    </p:spTree>
    <p:extLst>
      <p:ext uri="{BB962C8B-B14F-4D97-AF65-F5344CB8AC3E}">
        <p14:creationId xmlns:p14="http://schemas.microsoft.com/office/powerpoint/2010/main" val="228758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78" name="Group 26"/>
          <p:cNvGrpSpPr>
            <a:grpSpLocks/>
          </p:cNvGrpSpPr>
          <p:nvPr/>
        </p:nvGrpSpPr>
        <p:grpSpPr bwMode="auto">
          <a:xfrm>
            <a:off x="2133600" y="1758950"/>
            <a:ext cx="5159375" cy="3860800"/>
            <a:chOff x="1524000" y="1758950"/>
            <a:chExt cx="6448231" cy="4723772"/>
          </a:xfrm>
        </p:grpSpPr>
        <p:sp>
          <p:nvSpPr>
            <p:cNvPr id="14341" name="Rectangle 2"/>
            <p:cNvSpPr>
              <a:spLocks noChangeArrowheads="1"/>
            </p:cNvSpPr>
            <p:nvPr/>
          </p:nvSpPr>
          <p:spPr bwMode="auto">
            <a:xfrm>
              <a:off x="3472358" y="4396648"/>
              <a:ext cx="2200335" cy="965344"/>
            </a:xfrm>
            <a:prstGeom prst="rect">
              <a:avLst/>
            </a:prstGeom>
            <a:solidFill>
              <a:schemeClr val="accent6">
                <a:lumMod val="60000"/>
                <a:lumOff val="40000"/>
              </a:schemeClr>
            </a:solidFill>
            <a:ln w="9525">
              <a:solidFill>
                <a:schemeClr val="tx1"/>
              </a:solidFill>
              <a:miter lim="800000"/>
              <a:headEnd/>
              <a:tailEnd/>
            </a:ln>
          </p:spPr>
          <p:txBody>
            <a:bodyPr wrap="none" lIns="103236" tIns="51618" rIns="103236" bIns="51618"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grpSp>
          <p:nvGrpSpPr>
            <p:cNvPr id="24584" name="Group 4"/>
            <p:cNvGrpSpPr>
              <a:grpSpLocks/>
            </p:cNvGrpSpPr>
            <p:nvPr/>
          </p:nvGrpSpPr>
          <p:grpSpPr bwMode="auto">
            <a:xfrm>
              <a:off x="3810000" y="1758950"/>
              <a:ext cx="1524000" cy="1406525"/>
              <a:chOff x="2160" y="960"/>
              <a:chExt cx="864" cy="768"/>
            </a:xfrm>
          </p:grpSpPr>
          <p:sp>
            <p:nvSpPr>
              <p:cNvPr id="14363" name="Oval 5"/>
              <p:cNvSpPr>
                <a:spLocks noChangeArrowheads="1"/>
              </p:cNvSpPr>
              <p:nvPr/>
            </p:nvSpPr>
            <p:spPr bwMode="auto">
              <a:xfrm>
                <a:off x="2160" y="960"/>
                <a:ext cx="864" cy="768"/>
              </a:xfrm>
              <a:prstGeom prst="ellipse">
                <a:avLst/>
              </a:prstGeom>
              <a:solidFill>
                <a:schemeClr val="accent2">
                  <a:lumMod val="20000"/>
                  <a:lumOff val="80000"/>
                </a:schemeClr>
              </a:solidFill>
              <a:ln w="9525">
                <a:solidFill>
                  <a:schemeClr val="tx1"/>
                </a:solidFill>
                <a:round/>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sp>
            <p:nvSpPr>
              <p:cNvPr id="24605" name="Text Box 6"/>
              <p:cNvSpPr txBox="1">
                <a:spLocks noChangeArrowheads="1"/>
              </p:cNvSpPr>
              <p:nvPr/>
            </p:nvSpPr>
            <p:spPr bwMode="auto">
              <a:xfrm>
                <a:off x="2220" y="1085"/>
                <a:ext cx="744"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b="0">
                    <a:latin typeface="Arial Unicode MS" pitchFamily="34" charset="-128"/>
                    <a:ea typeface="Arial Unicode MS" pitchFamily="34" charset="-128"/>
                    <a:cs typeface="Arial Unicode MS" pitchFamily="34" charset="-128"/>
                  </a:rPr>
                  <a:t>German mark</a:t>
                </a:r>
              </a:p>
            </p:txBody>
          </p:sp>
        </p:grpSp>
        <p:grpSp>
          <p:nvGrpSpPr>
            <p:cNvPr id="24585" name="Group 7"/>
            <p:cNvGrpSpPr>
              <a:grpSpLocks/>
            </p:cNvGrpSpPr>
            <p:nvPr/>
          </p:nvGrpSpPr>
          <p:grpSpPr bwMode="auto">
            <a:xfrm>
              <a:off x="1524000" y="2198689"/>
              <a:ext cx="1524000" cy="1406525"/>
              <a:chOff x="1008" y="1344"/>
              <a:chExt cx="864" cy="768"/>
            </a:xfrm>
          </p:grpSpPr>
          <p:sp>
            <p:nvSpPr>
              <p:cNvPr id="14361" name="Oval 8"/>
              <p:cNvSpPr>
                <a:spLocks noChangeArrowheads="1"/>
              </p:cNvSpPr>
              <p:nvPr/>
            </p:nvSpPr>
            <p:spPr bwMode="auto">
              <a:xfrm>
                <a:off x="1008" y="1344"/>
                <a:ext cx="864" cy="770"/>
              </a:xfrm>
              <a:prstGeom prst="ellipse">
                <a:avLst/>
              </a:prstGeom>
              <a:solidFill>
                <a:schemeClr val="accent5">
                  <a:lumMod val="20000"/>
                  <a:lumOff val="80000"/>
                </a:schemeClr>
              </a:solidFill>
              <a:ln w="9525">
                <a:solidFill>
                  <a:schemeClr val="tx1"/>
                </a:solidFill>
                <a:round/>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sp>
            <p:nvSpPr>
              <p:cNvPr id="24603" name="Text Box 9"/>
              <p:cNvSpPr txBox="1">
                <a:spLocks noChangeArrowheads="1"/>
              </p:cNvSpPr>
              <p:nvPr/>
            </p:nvSpPr>
            <p:spPr bwMode="auto">
              <a:xfrm>
                <a:off x="1080" y="1469"/>
                <a:ext cx="720"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b="0">
                    <a:latin typeface="Arial Unicode MS" pitchFamily="34" charset="-128"/>
                    <a:ea typeface="Arial Unicode MS" pitchFamily="34" charset="-128"/>
                    <a:cs typeface="Arial Unicode MS" pitchFamily="34" charset="-128"/>
                  </a:rPr>
                  <a:t>British pound</a:t>
                </a:r>
              </a:p>
            </p:txBody>
          </p:sp>
        </p:grpSp>
        <p:grpSp>
          <p:nvGrpSpPr>
            <p:cNvPr id="24586" name="Group 10"/>
            <p:cNvGrpSpPr>
              <a:grpSpLocks/>
            </p:cNvGrpSpPr>
            <p:nvPr/>
          </p:nvGrpSpPr>
          <p:grpSpPr bwMode="auto">
            <a:xfrm>
              <a:off x="6096000" y="2198688"/>
              <a:ext cx="1524000" cy="1406525"/>
              <a:chOff x="3312" y="1344"/>
              <a:chExt cx="864" cy="768"/>
            </a:xfrm>
          </p:grpSpPr>
          <p:sp>
            <p:nvSpPr>
              <p:cNvPr id="14359" name="Oval 11"/>
              <p:cNvSpPr>
                <a:spLocks noChangeArrowheads="1"/>
              </p:cNvSpPr>
              <p:nvPr/>
            </p:nvSpPr>
            <p:spPr bwMode="auto">
              <a:xfrm>
                <a:off x="3312" y="1344"/>
                <a:ext cx="864" cy="770"/>
              </a:xfrm>
              <a:prstGeom prst="ellipse">
                <a:avLst/>
              </a:prstGeom>
              <a:solidFill>
                <a:schemeClr val="accent3">
                  <a:lumMod val="20000"/>
                  <a:lumOff val="80000"/>
                </a:schemeClr>
              </a:solidFill>
              <a:ln w="9525">
                <a:solidFill>
                  <a:schemeClr val="tx1"/>
                </a:solidFill>
                <a:round/>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sp>
            <p:nvSpPr>
              <p:cNvPr id="24601" name="Text Box 12"/>
              <p:cNvSpPr txBox="1">
                <a:spLocks noChangeArrowheads="1"/>
              </p:cNvSpPr>
              <p:nvPr/>
            </p:nvSpPr>
            <p:spPr bwMode="auto">
              <a:xfrm>
                <a:off x="3384" y="1469"/>
                <a:ext cx="720"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b="0">
                    <a:latin typeface="Arial Unicode MS" pitchFamily="34" charset="-128"/>
                    <a:ea typeface="Arial Unicode MS" pitchFamily="34" charset="-128"/>
                    <a:cs typeface="Arial Unicode MS" pitchFamily="34" charset="-128"/>
                  </a:rPr>
                  <a:t>French franc</a:t>
                </a:r>
              </a:p>
            </p:txBody>
          </p:sp>
        </p:grpSp>
        <p:sp>
          <p:nvSpPr>
            <p:cNvPr id="24587" name="Text Box 13"/>
            <p:cNvSpPr txBox="1">
              <a:spLocks noChangeArrowheads="1"/>
            </p:cNvSpPr>
            <p:nvPr/>
          </p:nvSpPr>
          <p:spPr bwMode="auto">
            <a:xfrm>
              <a:off x="3556000" y="4572001"/>
              <a:ext cx="2032000" cy="504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sz="2000" b="0">
                  <a:latin typeface="Arial Unicode MS" pitchFamily="34" charset="-128"/>
                  <a:ea typeface="Arial Unicode MS" pitchFamily="34" charset="-128"/>
                  <a:cs typeface="Arial Unicode MS" pitchFamily="34" charset="-128"/>
                </a:rPr>
                <a:t>U.S. dollar</a:t>
              </a:r>
            </a:p>
          </p:txBody>
        </p:sp>
        <p:sp>
          <p:nvSpPr>
            <p:cNvPr id="14346" name="Text Box 14"/>
            <p:cNvSpPr txBox="1">
              <a:spLocks noChangeArrowheads="1"/>
            </p:cNvSpPr>
            <p:nvPr/>
          </p:nvSpPr>
          <p:spPr bwMode="auto">
            <a:xfrm>
              <a:off x="3555689" y="5977713"/>
              <a:ext cx="2031689" cy="505009"/>
            </a:xfrm>
            <a:prstGeom prst="rect">
              <a:avLst/>
            </a:prstGeom>
            <a:solidFill>
              <a:schemeClr val="accent6">
                <a:lumMod val="60000"/>
                <a:lumOff val="4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defRPr/>
              </a:pPr>
              <a:r>
                <a:rPr lang="en-US" altLang="en-US" sz="2000" b="0" dirty="0">
                  <a:latin typeface="Arial Unicode MS" panose="020B0604020202020204" pitchFamily="34" charset="-128"/>
                  <a:ea typeface="Arial Unicode MS" panose="020B0604020202020204" pitchFamily="34" charset="-128"/>
                  <a:cs typeface="Arial Unicode MS" panose="020B0604020202020204" pitchFamily="34" charset="-128"/>
                </a:rPr>
                <a:t>Gold</a:t>
              </a:r>
            </a:p>
          </p:txBody>
        </p:sp>
        <p:sp>
          <p:nvSpPr>
            <p:cNvPr id="14347" name="AutoShape 15"/>
            <p:cNvSpPr>
              <a:spLocks noChangeArrowheads="1"/>
            </p:cNvSpPr>
            <p:nvPr/>
          </p:nvSpPr>
          <p:spPr bwMode="auto">
            <a:xfrm>
              <a:off x="4297731" y="5361992"/>
              <a:ext cx="591253" cy="615721"/>
            </a:xfrm>
            <a:prstGeom prst="upDownArrow">
              <a:avLst>
                <a:gd name="adj1" fmla="val 50000"/>
                <a:gd name="adj2" fmla="val 20034"/>
              </a:avLst>
            </a:prstGeom>
            <a:solidFill>
              <a:schemeClr val="accent1">
                <a:lumMod val="40000"/>
                <a:lumOff val="60000"/>
              </a:schemeClr>
            </a:solidFill>
            <a:ln w="9525">
              <a:solidFill>
                <a:schemeClr val="tx1"/>
              </a:solidFill>
              <a:miter lim="800000"/>
              <a:headEnd/>
              <a:tailEnd/>
            </a:ln>
          </p:spPr>
          <p:txBody>
            <a:bodyPr wrap="none" lIns="103236" tIns="51618" rIns="103236" bIns="51618"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sp>
          <p:nvSpPr>
            <p:cNvPr id="24590" name="Text Box 16"/>
            <p:cNvSpPr txBox="1">
              <a:spLocks noChangeArrowheads="1"/>
            </p:cNvSpPr>
            <p:nvPr/>
          </p:nvSpPr>
          <p:spPr bwMode="auto">
            <a:xfrm>
              <a:off x="5104148" y="5456113"/>
              <a:ext cx="2868083" cy="428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236" tIns="51618" rIns="103236" bIns="51618">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sz="1600" b="0" dirty="0">
                  <a:solidFill>
                    <a:srgbClr val="FFFFFF"/>
                  </a:solidFill>
                  <a:latin typeface="Arial Unicode MS" pitchFamily="34" charset="-128"/>
                  <a:ea typeface="Arial Unicode MS" pitchFamily="34" charset="-128"/>
                  <a:cs typeface="Arial Unicode MS" pitchFamily="34" charset="-128"/>
                </a:rPr>
                <a:t>Pegged at $35/oz.</a:t>
              </a:r>
            </a:p>
          </p:txBody>
        </p:sp>
        <p:grpSp>
          <p:nvGrpSpPr>
            <p:cNvPr id="24591" name="Group 17"/>
            <p:cNvGrpSpPr>
              <a:grpSpLocks/>
            </p:cNvGrpSpPr>
            <p:nvPr/>
          </p:nvGrpSpPr>
          <p:grpSpPr bwMode="auto">
            <a:xfrm>
              <a:off x="3894138" y="3252788"/>
              <a:ext cx="1355725" cy="1143000"/>
              <a:chOff x="2208" y="1728"/>
              <a:chExt cx="768" cy="624"/>
            </a:xfrm>
          </p:grpSpPr>
          <p:sp>
            <p:nvSpPr>
              <p:cNvPr id="14357" name="AutoShape 18"/>
              <p:cNvSpPr>
                <a:spLocks noChangeArrowheads="1"/>
              </p:cNvSpPr>
              <p:nvPr/>
            </p:nvSpPr>
            <p:spPr bwMode="auto">
              <a:xfrm>
                <a:off x="2208" y="1728"/>
                <a:ext cx="768" cy="626"/>
              </a:xfrm>
              <a:prstGeom prst="upDownArrow">
                <a:avLst>
                  <a:gd name="adj1" fmla="val 50000"/>
                  <a:gd name="adj2" fmla="val 20000"/>
                </a:avLst>
              </a:prstGeom>
              <a:solidFill>
                <a:schemeClr val="accent1">
                  <a:lumMod val="40000"/>
                  <a:lumOff val="60000"/>
                </a:schemeClr>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sp>
            <p:nvSpPr>
              <p:cNvPr id="24599" name="Rectangle 19"/>
              <p:cNvSpPr>
                <a:spLocks noChangeArrowheads="1"/>
              </p:cNvSpPr>
              <p:nvPr/>
            </p:nvSpPr>
            <p:spPr bwMode="auto">
              <a:xfrm>
                <a:off x="2304" y="1872"/>
                <a:ext cx="567" cy="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sz="1400" b="0">
                    <a:latin typeface="Arial Unicode MS" pitchFamily="34" charset="-128"/>
                    <a:ea typeface="Arial Unicode MS" pitchFamily="34" charset="-128"/>
                    <a:cs typeface="Arial Unicode MS" pitchFamily="34" charset="-128"/>
                  </a:rPr>
                  <a:t>Par Value</a:t>
                </a:r>
              </a:p>
            </p:txBody>
          </p:sp>
        </p:grpSp>
        <p:grpSp>
          <p:nvGrpSpPr>
            <p:cNvPr id="24592" name="Group 20"/>
            <p:cNvGrpSpPr>
              <a:grpSpLocks/>
            </p:cNvGrpSpPr>
            <p:nvPr/>
          </p:nvGrpSpPr>
          <p:grpSpPr bwMode="auto">
            <a:xfrm rot="2309255">
              <a:off x="5334000" y="3341688"/>
              <a:ext cx="1354138" cy="1143000"/>
              <a:chOff x="2208" y="1728"/>
              <a:chExt cx="768" cy="624"/>
            </a:xfrm>
          </p:grpSpPr>
          <p:sp>
            <p:nvSpPr>
              <p:cNvPr id="14355" name="AutoShape 21"/>
              <p:cNvSpPr>
                <a:spLocks noChangeArrowheads="1"/>
              </p:cNvSpPr>
              <p:nvPr/>
            </p:nvSpPr>
            <p:spPr bwMode="auto">
              <a:xfrm>
                <a:off x="2207" y="1728"/>
                <a:ext cx="770" cy="624"/>
              </a:xfrm>
              <a:prstGeom prst="upDownArrow">
                <a:avLst>
                  <a:gd name="adj1" fmla="val 50000"/>
                  <a:gd name="adj2" fmla="val 20000"/>
                </a:avLst>
              </a:prstGeom>
              <a:solidFill>
                <a:schemeClr val="accent1">
                  <a:lumMod val="40000"/>
                  <a:lumOff val="60000"/>
                </a:schemeClr>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sp>
            <p:nvSpPr>
              <p:cNvPr id="24597" name="Rectangle 22"/>
              <p:cNvSpPr>
                <a:spLocks noChangeArrowheads="1"/>
              </p:cNvSpPr>
              <p:nvPr/>
            </p:nvSpPr>
            <p:spPr bwMode="auto">
              <a:xfrm>
                <a:off x="2304" y="1918"/>
                <a:ext cx="567" cy="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sz="1400" b="0">
                    <a:latin typeface="Arial Unicode MS" pitchFamily="34" charset="-128"/>
                    <a:ea typeface="Arial Unicode MS" pitchFamily="34" charset="-128"/>
                    <a:cs typeface="Arial Unicode MS" pitchFamily="34" charset="-128"/>
                  </a:rPr>
                  <a:t>Par Value</a:t>
                </a:r>
              </a:p>
            </p:txBody>
          </p:sp>
        </p:grpSp>
        <p:grpSp>
          <p:nvGrpSpPr>
            <p:cNvPr id="24593" name="Group 23"/>
            <p:cNvGrpSpPr>
              <a:grpSpLocks/>
            </p:cNvGrpSpPr>
            <p:nvPr/>
          </p:nvGrpSpPr>
          <p:grpSpPr bwMode="auto">
            <a:xfrm rot="-2474260">
              <a:off x="2455863" y="3341688"/>
              <a:ext cx="1354137" cy="1143000"/>
              <a:chOff x="2208" y="1728"/>
              <a:chExt cx="768" cy="624"/>
            </a:xfrm>
          </p:grpSpPr>
          <p:sp>
            <p:nvSpPr>
              <p:cNvPr id="14353" name="AutoShape 24"/>
              <p:cNvSpPr>
                <a:spLocks noChangeArrowheads="1"/>
              </p:cNvSpPr>
              <p:nvPr/>
            </p:nvSpPr>
            <p:spPr bwMode="auto">
              <a:xfrm>
                <a:off x="2209" y="1728"/>
                <a:ext cx="766" cy="624"/>
              </a:xfrm>
              <a:prstGeom prst="upDownArrow">
                <a:avLst>
                  <a:gd name="adj1" fmla="val 50000"/>
                  <a:gd name="adj2" fmla="val 20000"/>
                </a:avLst>
              </a:prstGeom>
              <a:solidFill>
                <a:schemeClr val="accent1">
                  <a:lumMod val="40000"/>
                  <a:lumOff val="60000"/>
                </a:schemeClr>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en-US" altLang="en-US" b="0"/>
              </a:p>
            </p:txBody>
          </p:sp>
          <p:sp>
            <p:nvSpPr>
              <p:cNvPr id="24595" name="Rectangle 25"/>
              <p:cNvSpPr>
                <a:spLocks noChangeArrowheads="1"/>
              </p:cNvSpPr>
              <p:nvPr/>
            </p:nvSpPr>
            <p:spPr bwMode="auto">
              <a:xfrm>
                <a:off x="2304" y="1919"/>
                <a:ext cx="567" cy="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sz="1400" b="0">
                    <a:latin typeface="Arial Unicode MS" pitchFamily="34" charset="-128"/>
                    <a:ea typeface="Arial Unicode MS" pitchFamily="34" charset="-128"/>
                    <a:cs typeface="Arial Unicode MS" pitchFamily="34" charset="-128"/>
                  </a:rPr>
                  <a:t>Par Value</a:t>
                </a:r>
              </a:p>
            </p:txBody>
          </p:sp>
        </p:grpSp>
      </p:grpSp>
      <p:sp>
        <p:nvSpPr>
          <p:cNvPr id="24579" name="Rectangle 27"/>
          <p:cNvSpPr>
            <a:spLocks noChangeArrowheads="1"/>
          </p:cNvSpPr>
          <p:nvPr/>
        </p:nvSpPr>
        <p:spPr bwMode="auto">
          <a:xfrm>
            <a:off x="304800" y="4086225"/>
            <a:ext cx="2946400"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 typeface="Arial" charset="0"/>
              <a:buChar char="•"/>
            </a:pPr>
            <a:r>
              <a:rPr lang="en-US" altLang="en-US" sz="2000" b="0" dirty="0">
                <a:solidFill>
                  <a:schemeClr val="bg1"/>
                </a:solidFill>
                <a:latin typeface="Arial Unicode MS" pitchFamily="34" charset="-128"/>
                <a:ea typeface="Arial Unicode MS" pitchFamily="34" charset="-128"/>
                <a:cs typeface="Arial Unicode MS" pitchFamily="34" charset="-128"/>
              </a:rPr>
              <a:t>The U.S. dollar was pegged to gold at $35/ounce and other currencies were pegged to the U.S. dollar</a:t>
            </a:r>
            <a:r>
              <a:rPr lang="en-US" altLang="en-US" sz="2000" b="0" dirty="0">
                <a:solidFill>
                  <a:srgbClr val="000000"/>
                </a:solidFill>
                <a:latin typeface="Arial Unicode MS" pitchFamily="34" charset="-128"/>
                <a:ea typeface="Arial Unicode MS" pitchFamily="34" charset="-128"/>
                <a:cs typeface="Arial Unicode MS" pitchFamily="34" charset="-128"/>
              </a:rPr>
              <a:t>.</a:t>
            </a:r>
          </a:p>
        </p:txBody>
      </p:sp>
      <p:sp>
        <p:nvSpPr>
          <p:cNvPr id="24580" name="Rectangle 28"/>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1000" b="0" dirty="0">
              <a:cs typeface="Arial" charset="0"/>
            </a:endParaRPr>
          </a:p>
        </p:txBody>
      </p:sp>
      <p:sp>
        <p:nvSpPr>
          <p:cNvPr id="24581" name="Rectangle 20"/>
          <p:cNvSpPr>
            <a:spLocks noGrp="1" noChangeArrowheads="1"/>
          </p:cNvSpPr>
          <p:nvPr>
            <p:ph type="ftr" sz="quarter" idx="10"/>
          </p:nvPr>
        </p:nvSpPr>
        <p:spPr bwMode="auto">
          <a:xfrm>
            <a:off x="5943600" y="6553200"/>
            <a:ext cx="28956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dirty="0"/>
          </a:p>
          <a:p>
            <a:pPr eaLnBrk="1" hangingPunct="1"/>
            <a:endParaRPr lang="en-US" altLang="en-US" b="0" dirty="0"/>
          </a:p>
        </p:txBody>
      </p:sp>
      <p:sp>
        <p:nvSpPr>
          <p:cNvPr id="34" name="Title 1"/>
          <p:cNvSpPr>
            <a:spLocks noGrp="1"/>
          </p:cNvSpPr>
          <p:nvPr>
            <p:ph type="title"/>
          </p:nvPr>
        </p:nvSpPr>
        <p:spPr/>
        <p:txBody>
          <a:bodyPr rtlCol="0">
            <a:normAutofit/>
          </a:bodyPr>
          <a:lstStyle/>
          <a:p>
            <a:pPr eaLnBrk="1" fontAlgn="auto" hangingPunct="1">
              <a:spcAft>
                <a:spcPts val="0"/>
              </a:spcAft>
              <a:defRPr/>
            </a:pPr>
            <a:r>
              <a:rPr lang="en-US" altLang="en-US" dirty="0"/>
              <a:t>Bretton Woods system: 1945-1972</a:t>
            </a:r>
            <a:endParaRPr lang="en-US" dirty="0"/>
          </a:p>
        </p:txBody>
      </p:sp>
    </p:spTree>
    <p:extLst>
      <p:ext uri="{BB962C8B-B14F-4D97-AF65-F5344CB8AC3E}">
        <p14:creationId xmlns:p14="http://schemas.microsoft.com/office/powerpoint/2010/main" val="251129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8BB1-28F9-EB46-A50B-4357BF9E5E16}"/>
              </a:ext>
            </a:extLst>
          </p:cNvPr>
          <p:cNvSpPr>
            <a:spLocks noGrp="1"/>
          </p:cNvSpPr>
          <p:nvPr>
            <p:ph type="title"/>
          </p:nvPr>
        </p:nvSpPr>
        <p:spPr/>
        <p:txBody>
          <a:bodyPr/>
          <a:lstStyle/>
          <a:p>
            <a:r>
              <a:rPr lang="en-US" dirty="0"/>
              <a:t>SWIFT</a:t>
            </a:r>
          </a:p>
        </p:txBody>
      </p:sp>
      <p:sp>
        <p:nvSpPr>
          <p:cNvPr id="3" name="Content Placeholder 2">
            <a:extLst>
              <a:ext uri="{FF2B5EF4-FFF2-40B4-BE49-F238E27FC236}">
                <a16:creationId xmlns:a16="http://schemas.microsoft.com/office/drawing/2014/main" id="{E843E9D0-DB42-5743-A032-0C5F988D8C96}"/>
              </a:ext>
            </a:extLst>
          </p:cNvPr>
          <p:cNvSpPr>
            <a:spLocks noGrp="1"/>
          </p:cNvSpPr>
          <p:nvPr>
            <p:ph idx="1"/>
          </p:nvPr>
        </p:nvSpPr>
        <p:spPr/>
        <p:txBody>
          <a:bodyPr/>
          <a:lstStyle/>
          <a:p>
            <a:r>
              <a:rPr lang="en-US" dirty="0"/>
              <a:t>The Society for Worldwide Interbank Financial Telecommunication (SWIFT), founded in 1973, provides a network that enables financial institutions worldwide to settle US dollar transactions. </a:t>
            </a:r>
          </a:p>
          <a:p>
            <a:r>
              <a:rPr lang="en-US" dirty="0"/>
              <a:t>Analysts and officials continue to say it is highly unlikely United States will cut off China or Hong Kong from US dollar payment system SWIFT.</a:t>
            </a:r>
          </a:p>
          <a:p>
            <a:r>
              <a:rPr lang="en-US" dirty="0"/>
              <a:t>The issue is seen as a major threat to … China’s future economic development.</a:t>
            </a:r>
          </a:p>
          <a:p>
            <a:r>
              <a:rPr lang="en-US" dirty="0"/>
              <a:t>Source: SCMP, 07/2020</a:t>
            </a:r>
          </a:p>
        </p:txBody>
      </p:sp>
    </p:spTree>
    <p:extLst>
      <p:ext uri="{BB962C8B-B14F-4D97-AF65-F5344CB8AC3E}">
        <p14:creationId xmlns:p14="http://schemas.microsoft.com/office/powerpoint/2010/main" val="4131701914"/>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545</TotalTime>
  <Words>3074</Words>
  <Application>Microsoft Macintosh PowerPoint</Application>
  <PresentationFormat>On-screen Show (4:3)</PresentationFormat>
  <Paragraphs>258</Paragraphs>
  <Slides>44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 Unicode MS</vt:lpstr>
      <vt:lpstr>Arial</vt:lpstr>
      <vt:lpstr>Calibri</vt:lpstr>
      <vt:lpstr>Symbol</vt:lpstr>
      <vt:lpstr>Times New Roman</vt:lpstr>
      <vt:lpstr>Trebuchet MS</vt:lpstr>
      <vt:lpstr>Wingdings</vt:lpstr>
      <vt:lpstr>Wingdings 2</vt:lpstr>
      <vt:lpstr>Revolution</vt:lpstr>
      <vt:lpstr>Monetary and Exchange-Rate Systems </vt:lpstr>
      <vt:lpstr>Sections</vt:lpstr>
      <vt:lpstr>Exchange rate regime, before 1976</vt:lpstr>
      <vt:lpstr>Classical gold standard: 1875- 1914 (WWI)</vt:lpstr>
      <vt:lpstr>Classical gold standard: 1875-1914</vt:lpstr>
      <vt:lpstr>Interwar period: 1915-1944</vt:lpstr>
      <vt:lpstr>Bretton Woods system: 1945-1972</vt:lpstr>
      <vt:lpstr>Bretton Woods system: 1945-1972</vt:lpstr>
      <vt:lpstr>SWIFT</vt:lpstr>
      <vt:lpstr>Exchange rate regime, after 1976</vt:lpstr>
      <vt:lpstr>The value of the U.S. dollar since 1960</vt:lpstr>
      <vt:lpstr>Plaza Accord (September 1985)</vt:lpstr>
      <vt:lpstr>Yen/USD after 1985</vt:lpstr>
      <vt:lpstr>Looking back</vt:lpstr>
      <vt:lpstr>Euro</vt:lpstr>
      <vt:lpstr>Trade war in disguise: little to do with trade deficit and FX rate</vt:lpstr>
      <vt:lpstr>Impossible trinity</vt:lpstr>
      <vt:lpstr>To see this impossibility</vt:lpstr>
      <vt:lpstr>A Disaster</vt:lpstr>
      <vt:lpstr>Different pairs</vt:lpstr>
      <vt:lpstr>Bloomberg, 01/11/2016</vt:lpstr>
      <vt:lpstr>Currency spread</vt:lpstr>
      <vt:lpstr>Consequence of intervention</vt:lpstr>
      <vt:lpstr>Trump’s $ policy</vt:lpstr>
      <vt:lpstr>Current exchange rate arrangements</vt:lpstr>
      <vt:lpstr>Fixed exchange rate</vt:lpstr>
      <vt:lpstr>Pros of flexible exchange rate </vt:lpstr>
      <vt:lpstr>Cons of flexible exchange rate</vt:lpstr>
      <vt:lpstr>Capital control (aka exchange control)</vt:lpstr>
      <vt:lpstr>Difficulties of capital control</vt:lpstr>
      <vt:lpstr>Balance of payments</vt:lpstr>
      <vt:lpstr>Balance of payments example</vt:lpstr>
      <vt:lpstr>Current account</vt:lpstr>
      <vt:lpstr>Tariffs, reduced trade surplus, lower value of RMB</vt:lpstr>
      <vt:lpstr>The J-curve effect</vt:lpstr>
      <vt:lpstr>Capital account</vt:lpstr>
      <vt:lpstr>Official reserve account</vt:lpstr>
      <vt:lpstr>Sovereign wealth funds (SWFs)</vt:lpstr>
      <vt:lpstr>Balance-of-payments identity (BOPI)</vt:lpstr>
      <vt:lpstr>US: Statistical Discrepancy</vt:lpstr>
      <vt:lpstr>Interpretations</vt:lpstr>
      <vt:lpstr>Under fixed exchange rate regime</vt:lpstr>
      <vt:lpstr>Under flexible exchange rate regime</vt:lpstr>
      <vt:lpstr>End-of-chapter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Monetary System and Exchange-Rate Systems </dc:title>
  <dc:creator>Kevin Chiang</dc:creator>
  <cp:lastModifiedBy>Microsoft Office User</cp:lastModifiedBy>
  <cp:revision>154</cp:revision>
  <dcterms:created xsi:type="dcterms:W3CDTF">2016-02-29T18:39:39Z</dcterms:created>
  <dcterms:modified xsi:type="dcterms:W3CDTF">2021-01-24T11:40:56Z</dcterms:modified>
</cp:coreProperties>
</file>