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5" r:id="rId3"/>
    <p:sldId id="257" r:id="rId4"/>
    <p:sldId id="258" r:id="rId5"/>
    <p:sldId id="259" r:id="rId6"/>
    <p:sldId id="260" r:id="rId7"/>
    <p:sldId id="261" r:id="rId8"/>
    <p:sldId id="263" r:id="rId9"/>
    <p:sldId id="264" r:id="rId10"/>
    <p:sldId id="262"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07"/>
    <p:restoredTop sz="81335"/>
  </p:normalViewPr>
  <p:slideViewPr>
    <p:cSldViewPr snapToGrid="0" snapToObjects="1">
      <p:cViewPr varScale="1">
        <p:scale>
          <a:sx n="44" d="100"/>
          <a:sy n="44" d="100"/>
        </p:scale>
        <p:origin x="224"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4A4CFA-1EEA-7640-B9F8-9BEAA2B9216C}" type="datetimeFigureOut">
              <a:rPr lang="en-US" smtClean="0"/>
              <a:t>2/15/17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66E7F-A03A-1B4F-B102-499A1C87F55F}" type="slidenum">
              <a:rPr lang="en-US" smtClean="0"/>
              <a:t>‹#›</a:t>
            </a:fld>
            <a:endParaRPr lang="en-US"/>
          </a:p>
        </p:txBody>
      </p:sp>
    </p:spTree>
    <p:extLst>
      <p:ext uri="{BB962C8B-B14F-4D97-AF65-F5344CB8AC3E}">
        <p14:creationId xmlns:p14="http://schemas.microsoft.com/office/powerpoint/2010/main" val="69956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Computing historians: early 1960s – the </a:t>
            </a:r>
            <a:r>
              <a:rPr lang="en-US" dirty="0" err="1" smtClean="0"/>
              <a:t>cliometrics</a:t>
            </a:r>
            <a:r>
              <a:rPr lang="en-US" dirty="0" smtClean="0"/>
              <a:t> revolution and disaster</a:t>
            </a:r>
          </a:p>
          <a:p>
            <a:r>
              <a:rPr lang="en-US" dirty="0" smtClean="0"/>
              <a:t>1980s: the PC and the format wars – how can historians/humanists share? Text Encoding Initiative</a:t>
            </a:r>
          </a:p>
          <a:p>
            <a:r>
              <a:rPr lang="en-US" dirty="0" smtClean="0"/>
              <a:t>1990s: The Web: is it any good for history? Yes: Rome</a:t>
            </a:r>
            <a:r>
              <a:rPr lang="en-US" baseline="0" dirty="0" smtClean="0"/>
              <a:t> Reborn, one of the first major exhibits to show historic documents, in color, viewed on the new GUI web browser, Mosaic. The web companion exhibit to the physical exhibit at the Library of Congress.</a:t>
            </a:r>
            <a:endParaRPr lang="en-US" dirty="0"/>
          </a:p>
        </p:txBody>
      </p:sp>
      <p:sp>
        <p:nvSpPr>
          <p:cNvPr id="4" name="Slide Number Placeholder 3"/>
          <p:cNvSpPr>
            <a:spLocks noGrp="1"/>
          </p:cNvSpPr>
          <p:nvPr>
            <p:ph type="sldNum" sz="quarter" idx="10"/>
          </p:nvPr>
        </p:nvSpPr>
        <p:spPr/>
        <p:txBody>
          <a:bodyPr/>
          <a:lstStyle/>
          <a:p>
            <a:fld id="{57666E7F-A03A-1B4F-B102-499A1C87F55F}" type="slidenum">
              <a:rPr lang="en-US" smtClean="0"/>
              <a:t>2</a:t>
            </a:fld>
            <a:endParaRPr lang="en-US"/>
          </a:p>
        </p:txBody>
      </p:sp>
    </p:spTree>
    <p:extLst>
      <p:ext uri="{BB962C8B-B14F-4D97-AF65-F5344CB8AC3E}">
        <p14:creationId xmlns:p14="http://schemas.microsoft.com/office/powerpoint/2010/main" val="564595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(and continuing) collection of digitized documents.</a:t>
            </a:r>
            <a:endParaRPr lang="en-US" dirty="0"/>
          </a:p>
        </p:txBody>
      </p:sp>
      <p:sp>
        <p:nvSpPr>
          <p:cNvPr id="4" name="Slide Number Placeholder 3"/>
          <p:cNvSpPr>
            <a:spLocks noGrp="1"/>
          </p:cNvSpPr>
          <p:nvPr>
            <p:ph type="sldNum" sz="quarter" idx="10"/>
          </p:nvPr>
        </p:nvSpPr>
        <p:spPr/>
        <p:txBody>
          <a:bodyPr/>
          <a:lstStyle/>
          <a:p>
            <a:fld id="{57666E7F-A03A-1B4F-B102-499A1C87F55F}" type="slidenum">
              <a:rPr lang="en-US" smtClean="0"/>
              <a:t>3</a:t>
            </a:fld>
            <a:endParaRPr lang="en-US"/>
          </a:p>
        </p:txBody>
      </p:sp>
    </p:spTree>
    <p:extLst>
      <p:ext uri="{BB962C8B-B14F-4D97-AF65-F5344CB8AC3E}">
        <p14:creationId xmlns:p14="http://schemas.microsoft.com/office/powerpoint/2010/main" val="196930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Digitized documents used to build focused exhibits,</a:t>
            </a:r>
            <a:r>
              <a:rPr lang="en-US" baseline="0" dirty="0" smtClean="0"/>
              <a:t> including many images.</a:t>
            </a:r>
            <a:endParaRPr lang="en-US" dirty="0"/>
          </a:p>
        </p:txBody>
      </p:sp>
      <p:sp>
        <p:nvSpPr>
          <p:cNvPr id="4" name="Slide Number Placeholder 3"/>
          <p:cNvSpPr>
            <a:spLocks noGrp="1"/>
          </p:cNvSpPr>
          <p:nvPr>
            <p:ph type="sldNum" sz="quarter" idx="10"/>
          </p:nvPr>
        </p:nvSpPr>
        <p:spPr/>
        <p:txBody>
          <a:bodyPr/>
          <a:lstStyle/>
          <a:p>
            <a:fld id="{57666E7F-A03A-1B4F-B102-499A1C87F55F}" type="slidenum">
              <a:rPr lang="en-US" smtClean="0"/>
              <a:t>4</a:t>
            </a:fld>
            <a:endParaRPr lang="en-US"/>
          </a:p>
        </p:txBody>
      </p:sp>
    </p:spTree>
    <p:extLst>
      <p:ext uri="{BB962C8B-B14F-4D97-AF65-F5344CB8AC3E}">
        <p14:creationId xmlns:p14="http://schemas.microsoft.com/office/powerpoint/2010/main" val="1022053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Illustrated books have limits on the number of illustrations. The web has no such limits. Thus, an online</a:t>
            </a:r>
            <a:r>
              <a:rPr lang="en-US" baseline="0" dirty="0" smtClean="0"/>
              <a:t> exhibit can contain many images (digitized documents), can make them keyword searchable through transcription, can add metadata to help with searches, and can contain, in addition to the images used for the exhibit, many more images. The Valley of the Shadow was one of, if not the, earliest collection that included a narrative with supporting documents as well as thousands of documents, newspapers, and photographs that could be searched and mined by historians and the public. In other words, visitors and researchers were encouraged to weave their own narratives from the material.</a:t>
            </a:r>
          </a:p>
          <a:p>
            <a:r>
              <a:rPr lang="en-US" baseline="0" dirty="0" smtClean="0"/>
              <a:t>The exhibit on Frances Parkinson Keyes provides the same approach: it builds on previous work, expands that work, and provides access to over 400 documents.</a:t>
            </a:r>
            <a:endParaRPr lang="en-US" dirty="0"/>
          </a:p>
        </p:txBody>
      </p:sp>
      <p:sp>
        <p:nvSpPr>
          <p:cNvPr id="4" name="Slide Number Placeholder 3"/>
          <p:cNvSpPr>
            <a:spLocks noGrp="1"/>
          </p:cNvSpPr>
          <p:nvPr>
            <p:ph type="sldNum" sz="quarter" idx="10"/>
          </p:nvPr>
        </p:nvSpPr>
        <p:spPr/>
        <p:txBody>
          <a:bodyPr/>
          <a:lstStyle/>
          <a:p>
            <a:fld id="{57666E7F-A03A-1B4F-B102-499A1C87F55F}" type="slidenum">
              <a:rPr lang="en-US" smtClean="0"/>
              <a:t>5</a:t>
            </a:fld>
            <a:endParaRPr lang="en-US"/>
          </a:p>
        </p:txBody>
      </p:sp>
    </p:spTree>
    <p:extLst>
      <p:ext uri="{BB962C8B-B14F-4D97-AF65-F5344CB8AC3E}">
        <p14:creationId xmlns:p14="http://schemas.microsoft.com/office/powerpoint/2010/main" val="647295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Roy</a:t>
            </a:r>
            <a:r>
              <a:rPr lang="en-US" baseline="0" dirty="0" smtClean="0"/>
              <a:t> </a:t>
            </a:r>
            <a:r>
              <a:rPr lang="en-US" baseline="0" dirty="0" err="1" smtClean="0"/>
              <a:t>Rosensweig</a:t>
            </a:r>
            <a:r>
              <a:rPr lang="en-US" baseline="0" dirty="0" smtClean="0"/>
              <a:t>, founding father of so many digital history projects and acknowledged leader of digital history, argued that digital scholarship had to move from experimentation with tools and methods to something more permanent, more ingrained in the discipline of history. These projects are from two grad students who created them not as end products, although they work well that way, but as a way of exploring and developing the ideas that would lead to their dissertations.</a:t>
            </a:r>
            <a:endParaRPr lang="en-US" dirty="0"/>
          </a:p>
        </p:txBody>
      </p:sp>
      <p:sp>
        <p:nvSpPr>
          <p:cNvPr id="4" name="Slide Number Placeholder 3"/>
          <p:cNvSpPr>
            <a:spLocks noGrp="1"/>
          </p:cNvSpPr>
          <p:nvPr>
            <p:ph type="sldNum" sz="quarter" idx="10"/>
          </p:nvPr>
        </p:nvSpPr>
        <p:spPr/>
        <p:txBody>
          <a:bodyPr/>
          <a:lstStyle/>
          <a:p>
            <a:fld id="{57666E7F-A03A-1B4F-B102-499A1C87F55F}" type="slidenum">
              <a:rPr lang="en-US" smtClean="0"/>
              <a:t>6</a:t>
            </a:fld>
            <a:endParaRPr lang="en-US"/>
          </a:p>
        </p:txBody>
      </p:sp>
    </p:spTree>
    <p:extLst>
      <p:ext uri="{BB962C8B-B14F-4D97-AF65-F5344CB8AC3E}">
        <p14:creationId xmlns:p14="http://schemas.microsoft.com/office/powerpoint/2010/main" val="68061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Lone historians, especially historians who</a:t>
            </a:r>
            <a:r>
              <a:rPr lang="en-US" baseline="0" dirty="0" smtClean="0"/>
              <a:t> are the first and only digital historians in their departments, need infrastructure and collegial support to hone their work. Stanford’s Spatial History Project provides that space and support. Building on similar earlier models like that of UVA: IATH (Institute for Advanced Technology in the Humanities) the SHP provides support for historians interested in exploring spatial history.</a:t>
            </a:r>
            <a:endParaRPr lang="en-US" dirty="0"/>
          </a:p>
        </p:txBody>
      </p:sp>
      <p:sp>
        <p:nvSpPr>
          <p:cNvPr id="4" name="Slide Number Placeholder 3"/>
          <p:cNvSpPr>
            <a:spLocks noGrp="1"/>
          </p:cNvSpPr>
          <p:nvPr>
            <p:ph type="sldNum" sz="quarter" idx="10"/>
          </p:nvPr>
        </p:nvSpPr>
        <p:spPr/>
        <p:txBody>
          <a:bodyPr/>
          <a:lstStyle/>
          <a:p>
            <a:fld id="{57666E7F-A03A-1B4F-B102-499A1C87F55F}" type="slidenum">
              <a:rPr lang="en-US" smtClean="0"/>
              <a:t>7</a:t>
            </a:fld>
            <a:endParaRPr lang="en-US"/>
          </a:p>
        </p:txBody>
      </p:sp>
    </p:spTree>
    <p:extLst>
      <p:ext uri="{BB962C8B-B14F-4D97-AF65-F5344CB8AC3E}">
        <p14:creationId xmlns:p14="http://schemas.microsoft.com/office/powerpoint/2010/main" val="1895432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also encourage colleagues to share methods and ideas. A similar example is that of the French Revolutionary Images project that brings together scholars to study a small topic,</a:t>
            </a:r>
            <a:r>
              <a:rPr lang="en-US" baseline="0" dirty="0" smtClean="0"/>
              <a:t> create the web site, discuss their work with each other, and contribute collaboratively.</a:t>
            </a:r>
            <a:endParaRPr lang="en-US" dirty="0"/>
          </a:p>
        </p:txBody>
      </p:sp>
      <p:sp>
        <p:nvSpPr>
          <p:cNvPr id="4" name="Slide Number Placeholder 3"/>
          <p:cNvSpPr>
            <a:spLocks noGrp="1"/>
          </p:cNvSpPr>
          <p:nvPr>
            <p:ph type="sldNum" sz="quarter" idx="10"/>
          </p:nvPr>
        </p:nvSpPr>
        <p:spPr/>
        <p:txBody>
          <a:bodyPr/>
          <a:lstStyle/>
          <a:p>
            <a:fld id="{57666E7F-A03A-1B4F-B102-499A1C87F55F}" type="slidenum">
              <a:rPr lang="en-US" smtClean="0"/>
              <a:t>8</a:t>
            </a:fld>
            <a:endParaRPr lang="en-US"/>
          </a:p>
        </p:txBody>
      </p:sp>
    </p:spTree>
    <p:extLst>
      <p:ext uri="{BB962C8B-B14F-4D97-AF65-F5344CB8AC3E}">
        <p14:creationId xmlns:p14="http://schemas.microsoft.com/office/powerpoint/2010/main" val="356780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geospatial history is a quickly growing field, many scholars are questioning whether maps, especially modern maps like Google, are the only way, or even the best way, to model history. Kindred Britain creates a different kind of “map”, a network map of relationships between people to explore how those connections impact history.</a:t>
            </a:r>
            <a:endParaRPr lang="en-US" dirty="0"/>
          </a:p>
        </p:txBody>
      </p:sp>
      <p:sp>
        <p:nvSpPr>
          <p:cNvPr id="4" name="Slide Number Placeholder 3"/>
          <p:cNvSpPr>
            <a:spLocks noGrp="1"/>
          </p:cNvSpPr>
          <p:nvPr>
            <p:ph type="sldNum" sz="quarter" idx="10"/>
          </p:nvPr>
        </p:nvSpPr>
        <p:spPr/>
        <p:txBody>
          <a:bodyPr/>
          <a:lstStyle/>
          <a:p>
            <a:fld id="{57666E7F-A03A-1B4F-B102-499A1C87F55F}" type="slidenum">
              <a:rPr lang="en-US" smtClean="0"/>
              <a:t>9</a:t>
            </a:fld>
            <a:endParaRPr lang="en-US"/>
          </a:p>
        </p:txBody>
      </p:sp>
    </p:spTree>
    <p:extLst>
      <p:ext uri="{BB962C8B-B14F-4D97-AF65-F5344CB8AC3E}">
        <p14:creationId xmlns:p14="http://schemas.microsoft.com/office/powerpoint/2010/main" val="907171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Supporting digital historians means providing venues for them to share their work, to discuss their methods and strategies,</a:t>
            </a:r>
            <a:r>
              <a:rPr lang="en-US" baseline="0" dirty="0" smtClean="0"/>
              <a:t> to learn about new scholarship in the field, and to learn about what tools are being developed. The AHA has begun to gather and provide these types of resources to further the development of DH.</a:t>
            </a:r>
            <a:endParaRPr lang="en-US" dirty="0"/>
          </a:p>
        </p:txBody>
      </p:sp>
      <p:sp>
        <p:nvSpPr>
          <p:cNvPr id="4" name="Slide Number Placeholder 3"/>
          <p:cNvSpPr>
            <a:spLocks noGrp="1"/>
          </p:cNvSpPr>
          <p:nvPr>
            <p:ph type="sldNum" sz="quarter" idx="10"/>
          </p:nvPr>
        </p:nvSpPr>
        <p:spPr/>
        <p:txBody>
          <a:bodyPr/>
          <a:lstStyle/>
          <a:p>
            <a:fld id="{57666E7F-A03A-1B4F-B102-499A1C87F55F}" type="slidenum">
              <a:rPr lang="en-US" smtClean="0"/>
              <a:t>10</a:t>
            </a:fld>
            <a:endParaRPr lang="en-US"/>
          </a:p>
        </p:txBody>
      </p:sp>
    </p:spTree>
    <p:extLst>
      <p:ext uri="{BB962C8B-B14F-4D97-AF65-F5344CB8AC3E}">
        <p14:creationId xmlns:p14="http://schemas.microsoft.com/office/powerpoint/2010/main" val="11823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2/15/17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2/15/17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2/15/17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2/15/17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2/15/17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2/15/17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2/15/17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2/15/17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2/15/17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2/15/17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2/15/17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2/15/17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s://www.historians.org/teaching-and-learning/digital-history-resources/resources-for-getting-started-in-digital-history"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eb.archive.org/web/20020830141821/http://www.loc.gov/exhibits/vatican/toc.html"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memory.loc.gov/ammem/index.html" TargetMode="External"/><Relationship Id="rId6" Type="http://schemas.openxmlformats.org/officeDocument/2006/relationships/hyperlink" Target="https://www.archives.gov/"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hyperlink" Target="https://www.cliohistory.org/" TargetMode="External"/><Relationship Id="rId6" Type="http://schemas.openxmlformats.org/officeDocument/2006/relationships/hyperlink" Target="https://www.cliohistory.org/click/"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valley.lib.virginia.edu/" TargetMode="External"/><Relationship Id="rId5" Type="http://schemas.openxmlformats.org/officeDocument/2006/relationships/image" Target="../media/image7.png"/><Relationship Id="rId6" Type="http://schemas.openxmlformats.org/officeDocument/2006/relationships/hyperlink" Target="http://badger.uvm.edu/omeka"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texasslaveryproject.org/about/" TargetMode="External"/><Relationship Id="rId5" Type="http://schemas.openxmlformats.org/officeDocument/2006/relationships/image" Target="../media/image9.png"/><Relationship Id="rId6" Type="http://schemas.openxmlformats.org/officeDocument/2006/relationships/hyperlink" Target="http://gildedage.unl.edu/"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spatialhistory.stanford.edu/"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hyperlink" Target="http://chnm.gmu.edu/revolution/imaging/home.html" TargetMode="External"/><Relationship Id="rId6" Type="http://schemas.openxmlformats.org/officeDocument/2006/relationships/hyperlink" Target="http://web.stanford.edu/group/spatialhistory/cgi-bin/site/index.php"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kindred.stanford.edu/"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Digital History?</a:t>
            </a:r>
            <a:endParaRPr lang="en-US" dirty="0"/>
          </a:p>
        </p:txBody>
      </p:sp>
      <p:sp>
        <p:nvSpPr>
          <p:cNvPr id="3" name="Subtitle 2"/>
          <p:cNvSpPr>
            <a:spLocks noGrp="1"/>
          </p:cNvSpPr>
          <p:nvPr>
            <p:ph type="subTitle" idx="1"/>
          </p:nvPr>
        </p:nvSpPr>
        <p:spPr/>
        <p:txBody>
          <a:bodyPr/>
          <a:lstStyle/>
          <a:p>
            <a:r>
              <a:rPr lang="en-US" dirty="0" smtClean="0"/>
              <a:t>Hope Greenberg, Center for Teaching and Learning, University of Vermont</a:t>
            </a:r>
            <a:endParaRPr lang="en-US" dirty="0"/>
          </a:p>
        </p:txBody>
      </p:sp>
    </p:spTree>
    <p:extLst>
      <p:ext uri="{BB962C8B-B14F-4D97-AF65-F5344CB8AC3E}">
        <p14:creationId xmlns:p14="http://schemas.microsoft.com/office/powerpoint/2010/main" val="1280742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Doing Digital History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5107" y="1998663"/>
            <a:ext cx="6242694" cy="3583163"/>
          </a:xfrm>
          <a:ln>
            <a:solidFill>
              <a:schemeClr val="tx1"/>
            </a:solidFill>
          </a:ln>
        </p:spPr>
      </p:pic>
      <p:sp>
        <p:nvSpPr>
          <p:cNvPr id="5" name="TextBox 4"/>
          <p:cNvSpPr txBox="1"/>
          <p:nvPr/>
        </p:nvSpPr>
        <p:spPr>
          <a:xfrm>
            <a:off x="307323" y="5735355"/>
            <a:ext cx="11638314" cy="646331"/>
          </a:xfrm>
          <a:prstGeom prst="rect">
            <a:avLst/>
          </a:prstGeom>
          <a:noFill/>
        </p:spPr>
        <p:txBody>
          <a:bodyPr wrap="none" rtlCol="0">
            <a:spAutoFit/>
          </a:bodyPr>
          <a:lstStyle/>
          <a:p>
            <a:r>
              <a:rPr lang="en-US" dirty="0">
                <a:hlinkClick r:id="rId4"/>
              </a:rPr>
              <a:t>https://</a:t>
            </a:r>
            <a:r>
              <a:rPr lang="en-US" dirty="0" smtClean="0">
                <a:hlinkClick r:id="rId4"/>
              </a:rPr>
              <a:t>www.historians.org/teaching-and-learning/digital-history-resources/resources-for-getting-started-in-digital-history</a:t>
            </a:r>
            <a:endParaRPr lang="en-US" dirty="0" smtClean="0"/>
          </a:p>
          <a:p>
            <a:endParaRPr lang="en-US" dirty="0"/>
          </a:p>
        </p:txBody>
      </p:sp>
    </p:spTree>
    <p:extLst>
      <p:ext uri="{BB962C8B-B14F-4D97-AF65-F5344CB8AC3E}">
        <p14:creationId xmlns:p14="http://schemas.microsoft.com/office/powerpoint/2010/main" val="1996927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Hope Greenberg</a:t>
            </a:r>
          </a:p>
          <a:p>
            <a:r>
              <a:rPr lang="en-US" dirty="0" err="1"/>
              <a:t>h</a:t>
            </a:r>
            <a:r>
              <a:rPr lang="en-US" dirty="0" err="1" smtClean="0"/>
              <a:t>ope.greenberg@uvm.edu</a:t>
            </a:r>
            <a:endParaRPr lang="en-US" dirty="0"/>
          </a:p>
        </p:txBody>
      </p:sp>
    </p:spTree>
    <p:extLst>
      <p:ext uri="{BB962C8B-B14F-4D97-AF65-F5344CB8AC3E}">
        <p14:creationId xmlns:p14="http://schemas.microsoft.com/office/powerpoint/2010/main" val="149986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Revelations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155" y="2241755"/>
            <a:ext cx="5236650" cy="3445796"/>
          </a:xfrm>
          <a:prstGeom prst="rect">
            <a:avLst/>
          </a:prstGeom>
          <a:ln>
            <a:solidFill>
              <a:schemeClr val="tx1"/>
            </a:solidFill>
          </a:ln>
        </p:spPr>
      </p:pic>
      <p:sp>
        <p:nvSpPr>
          <p:cNvPr id="9" name="TextBox 8"/>
          <p:cNvSpPr txBox="1"/>
          <p:nvPr/>
        </p:nvSpPr>
        <p:spPr>
          <a:xfrm>
            <a:off x="1620695" y="5803162"/>
            <a:ext cx="9011570" cy="369332"/>
          </a:xfrm>
          <a:prstGeom prst="rect">
            <a:avLst/>
          </a:prstGeom>
          <a:noFill/>
        </p:spPr>
        <p:txBody>
          <a:bodyPr wrap="none" rtlCol="0">
            <a:spAutoFit/>
          </a:bodyPr>
          <a:lstStyle/>
          <a:p>
            <a:r>
              <a:rPr lang="en-US" dirty="0">
                <a:hlinkClick r:id="rId4"/>
              </a:rPr>
              <a:t>https://web.archive.org/web/20020830141821/http://</a:t>
            </a:r>
            <a:r>
              <a:rPr lang="en-US" dirty="0" smtClean="0">
                <a:hlinkClick r:id="rId4"/>
              </a:rPr>
              <a:t>www.loc.gov/exhibits/vatican/toc.html</a:t>
            </a:r>
            <a:endParaRPr lang="en-US" dirty="0" smtClean="0"/>
          </a:p>
        </p:txBody>
      </p:sp>
    </p:spTree>
    <p:extLst>
      <p:ext uri="{BB962C8B-B14F-4D97-AF65-F5344CB8AC3E}">
        <p14:creationId xmlns:p14="http://schemas.microsoft.com/office/powerpoint/2010/main" val="1354045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Digitizing the Archives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7280" y="2055412"/>
            <a:ext cx="4349363" cy="3367969"/>
          </a:xfr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666" y="1998060"/>
            <a:ext cx="4595748" cy="3425321"/>
          </a:xfrm>
          <a:prstGeom prst="rect">
            <a:avLst/>
          </a:prstGeom>
          <a:ln>
            <a:solidFill>
              <a:schemeClr val="tx1"/>
            </a:solidFill>
          </a:ln>
        </p:spPr>
      </p:pic>
      <p:sp>
        <p:nvSpPr>
          <p:cNvPr id="6" name="TextBox 5"/>
          <p:cNvSpPr txBox="1"/>
          <p:nvPr/>
        </p:nvSpPr>
        <p:spPr>
          <a:xfrm>
            <a:off x="1135895" y="5684081"/>
            <a:ext cx="4272132" cy="646331"/>
          </a:xfrm>
          <a:prstGeom prst="rect">
            <a:avLst/>
          </a:prstGeom>
          <a:noFill/>
        </p:spPr>
        <p:txBody>
          <a:bodyPr wrap="none" rtlCol="0">
            <a:spAutoFit/>
          </a:bodyPr>
          <a:lstStyle/>
          <a:p>
            <a:r>
              <a:rPr lang="en-US" u="sng" dirty="0">
                <a:hlinkClick r:id="rId5"/>
              </a:rPr>
              <a:t>http://memory.loc.gov/ammem/index.html</a:t>
            </a:r>
            <a:endParaRPr lang="en-US" dirty="0"/>
          </a:p>
          <a:p>
            <a:endParaRPr lang="en-US" dirty="0"/>
          </a:p>
        </p:txBody>
      </p:sp>
      <p:sp>
        <p:nvSpPr>
          <p:cNvPr id="7" name="TextBox 6"/>
          <p:cNvSpPr txBox="1"/>
          <p:nvPr/>
        </p:nvSpPr>
        <p:spPr>
          <a:xfrm>
            <a:off x="7391259" y="5684081"/>
            <a:ext cx="2750561" cy="369332"/>
          </a:xfrm>
          <a:prstGeom prst="rect">
            <a:avLst/>
          </a:prstGeom>
          <a:noFill/>
        </p:spPr>
        <p:txBody>
          <a:bodyPr wrap="none" rtlCol="0">
            <a:spAutoFit/>
          </a:bodyPr>
          <a:lstStyle/>
          <a:p>
            <a:r>
              <a:rPr lang="en-US" u="sng" dirty="0">
                <a:hlinkClick r:id="rId6"/>
              </a:rPr>
              <a:t>https://www.archives.gov/</a:t>
            </a:r>
            <a:r>
              <a:rPr lang="en-US" dirty="0"/>
              <a:t> </a:t>
            </a:r>
          </a:p>
        </p:txBody>
      </p:sp>
    </p:spTree>
    <p:extLst>
      <p:ext uri="{BB962C8B-B14F-4D97-AF65-F5344CB8AC3E}">
        <p14:creationId xmlns:p14="http://schemas.microsoft.com/office/powerpoint/2010/main" val="1326367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Focused Collections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7280" y="2303463"/>
            <a:ext cx="4369508" cy="3182937"/>
          </a:xfr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601" y="2303463"/>
            <a:ext cx="4002362" cy="3182937"/>
          </a:xfrm>
          <a:prstGeom prst="rect">
            <a:avLst/>
          </a:prstGeom>
          <a:ln>
            <a:solidFill>
              <a:schemeClr val="tx1"/>
            </a:solidFill>
          </a:ln>
        </p:spPr>
      </p:pic>
      <p:sp>
        <p:nvSpPr>
          <p:cNvPr id="6" name="TextBox 5"/>
          <p:cNvSpPr txBox="1"/>
          <p:nvPr/>
        </p:nvSpPr>
        <p:spPr>
          <a:xfrm>
            <a:off x="1822788" y="5683171"/>
            <a:ext cx="2918491" cy="369332"/>
          </a:xfrm>
          <a:prstGeom prst="rect">
            <a:avLst/>
          </a:prstGeom>
          <a:noFill/>
        </p:spPr>
        <p:txBody>
          <a:bodyPr wrap="none" rtlCol="0">
            <a:spAutoFit/>
          </a:bodyPr>
          <a:lstStyle/>
          <a:p>
            <a:r>
              <a:rPr lang="en-US" u="sng" dirty="0">
                <a:hlinkClick r:id="rId5"/>
              </a:rPr>
              <a:t>https://www.cliohistory.org/</a:t>
            </a:r>
            <a:r>
              <a:rPr lang="en-US" dirty="0"/>
              <a:t> </a:t>
            </a:r>
          </a:p>
        </p:txBody>
      </p:sp>
      <p:sp>
        <p:nvSpPr>
          <p:cNvPr id="7" name="TextBox 6"/>
          <p:cNvSpPr txBox="1"/>
          <p:nvPr/>
        </p:nvSpPr>
        <p:spPr>
          <a:xfrm>
            <a:off x="6747956" y="5683608"/>
            <a:ext cx="3409651" cy="369332"/>
          </a:xfrm>
          <a:prstGeom prst="rect">
            <a:avLst/>
          </a:prstGeom>
          <a:noFill/>
        </p:spPr>
        <p:txBody>
          <a:bodyPr wrap="none" rtlCol="0">
            <a:spAutoFit/>
          </a:bodyPr>
          <a:lstStyle/>
          <a:p>
            <a:r>
              <a:rPr lang="en-US" u="sng" dirty="0">
                <a:hlinkClick r:id="rId6"/>
              </a:rPr>
              <a:t>https://www.cliohistory.org/click/</a:t>
            </a:r>
            <a:r>
              <a:rPr lang="en-US" dirty="0"/>
              <a:t> </a:t>
            </a:r>
          </a:p>
        </p:txBody>
      </p:sp>
    </p:spTree>
    <p:extLst>
      <p:ext uri="{BB962C8B-B14F-4D97-AF65-F5344CB8AC3E}">
        <p14:creationId xmlns:p14="http://schemas.microsoft.com/office/powerpoint/2010/main" val="1373509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 Archive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7280" y="2346961"/>
            <a:ext cx="3804920" cy="3145936"/>
          </a:xfrm>
          <a:ln>
            <a:solidFill>
              <a:schemeClr val="tx1"/>
            </a:solidFill>
          </a:ln>
        </p:spPr>
      </p:pic>
      <p:sp>
        <p:nvSpPr>
          <p:cNvPr id="5" name="TextBox 4"/>
          <p:cNvSpPr txBox="1"/>
          <p:nvPr/>
        </p:nvSpPr>
        <p:spPr>
          <a:xfrm>
            <a:off x="1568675" y="5779332"/>
            <a:ext cx="2862130" cy="646331"/>
          </a:xfrm>
          <a:prstGeom prst="rect">
            <a:avLst/>
          </a:prstGeom>
          <a:noFill/>
        </p:spPr>
        <p:txBody>
          <a:bodyPr wrap="none" rtlCol="0">
            <a:spAutoFit/>
          </a:bodyPr>
          <a:lstStyle/>
          <a:p>
            <a:r>
              <a:rPr lang="en-US" u="sng" dirty="0">
                <a:hlinkClick r:id="rId4"/>
              </a:rPr>
              <a:t>http://valley.lib.virginia.edu/</a:t>
            </a:r>
            <a:endParaRPr lang="en-US" dirty="0"/>
          </a:p>
          <a:p>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500" y="2346961"/>
            <a:ext cx="5297730" cy="3145936"/>
          </a:xfrm>
          <a:prstGeom prst="rect">
            <a:avLst/>
          </a:prstGeom>
          <a:ln>
            <a:solidFill>
              <a:schemeClr val="tx1"/>
            </a:solidFill>
          </a:ln>
        </p:spPr>
      </p:pic>
      <p:sp>
        <p:nvSpPr>
          <p:cNvPr id="7" name="TextBox 6"/>
          <p:cNvSpPr txBox="1"/>
          <p:nvPr/>
        </p:nvSpPr>
        <p:spPr>
          <a:xfrm>
            <a:off x="6391318" y="5767464"/>
            <a:ext cx="3056093" cy="646331"/>
          </a:xfrm>
          <a:prstGeom prst="rect">
            <a:avLst/>
          </a:prstGeom>
          <a:noFill/>
        </p:spPr>
        <p:txBody>
          <a:bodyPr wrap="none" rtlCol="0">
            <a:spAutoFit/>
          </a:bodyPr>
          <a:lstStyle/>
          <a:p>
            <a:r>
              <a:rPr lang="en-US" dirty="0" smtClean="0">
                <a:hlinkClick r:id="rId6"/>
              </a:rPr>
              <a:t>http://badger.uvm.edu/omeka</a:t>
            </a:r>
            <a:endParaRPr lang="en-US" dirty="0" smtClean="0"/>
          </a:p>
          <a:p>
            <a:endParaRPr lang="en-US" dirty="0"/>
          </a:p>
        </p:txBody>
      </p:sp>
    </p:spTree>
    <p:extLst>
      <p:ext uri="{BB962C8B-B14F-4D97-AF65-F5344CB8AC3E}">
        <p14:creationId xmlns:p14="http://schemas.microsoft.com/office/powerpoint/2010/main" val="179179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Narratives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7280" y="2354263"/>
            <a:ext cx="4863996" cy="2700337"/>
          </a:xfrm>
          <a:ln>
            <a:solidFill>
              <a:schemeClr val="tx1"/>
            </a:solidFill>
          </a:ln>
        </p:spPr>
      </p:pic>
      <p:sp>
        <p:nvSpPr>
          <p:cNvPr id="5" name="TextBox 4"/>
          <p:cNvSpPr txBox="1"/>
          <p:nvPr/>
        </p:nvSpPr>
        <p:spPr>
          <a:xfrm>
            <a:off x="1401548" y="5625336"/>
            <a:ext cx="4255460" cy="646331"/>
          </a:xfrm>
          <a:prstGeom prst="rect">
            <a:avLst/>
          </a:prstGeom>
          <a:noFill/>
        </p:spPr>
        <p:txBody>
          <a:bodyPr wrap="none" rtlCol="0">
            <a:spAutoFit/>
          </a:bodyPr>
          <a:lstStyle/>
          <a:p>
            <a:r>
              <a:rPr lang="en-US" dirty="0">
                <a:hlinkClick r:id="rId4"/>
              </a:rPr>
              <a:t>http://www.texasslaveryproject.org/about</a:t>
            </a:r>
            <a:r>
              <a:rPr lang="en-US" dirty="0" smtClean="0">
                <a:hlinkClick r:id="rId4"/>
              </a:rPr>
              <a:t>/</a:t>
            </a:r>
            <a:endParaRPr lang="en-US" dirty="0" smtClean="0"/>
          </a:p>
          <a:p>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280" y="2354262"/>
            <a:ext cx="4211320" cy="2760205"/>
          </a:xfrm>
          <a:prstGeom prst="rect">
            <a:avLst/>
          </a:prstGeom>
          <a:ln>
            <a:solidFill>
              <a:schemeClr val="tx1"/>
            </a:solidFill>
          </a:ln>
        </p:spPr>
      </p:pic>
      <p:sp>
        <p:nvSpPr>
          <p:cNvPr id="9" name="TextBox 8"/>
          <p:cNvSpPr txBox="1"/>
          <p:nvPr/>
        </p:nvSpPr>
        <p:spPr>
          <a:xfrm>
            <a:off x="7245464" y="5625336"/>
            <a:ext cx="2582951" cy="369332"/>
          </a:xfrm>
          <a:prstGeom prst="rect">
            <a:avLst/>
          </a:prstGeom>
          <a:noFill/>
        </p:spPr>
        <p:txBody>
          <a:bodyPr wrap="none" rtlCol="0">
            <a:spAutoFit/>
          </a:bodyPr>
          <a:lstStyle/>
          <a:p>
            <a:r>
              <a:rPr lang="en-US" u="sng" dirty="0">
                <a:hlinkClick r:id="rId6"/>
              </a:rPr>
              <a:t>http://gildedage.unl.edu/</a:t>
            </a:r>
            <a:endParaRPr lang="en-US" dirty="0"/>
          </a:p>
        </p:txBody>
      </p:sp>
    </p:spTree>
    <p:extLst>
      <p:ext uri="{BB962C8B-B14F-4D97-AF65-F5344CB8AC3E}">
        <p14:creationId xmlns:p14="http://schemas.microsoft.com/office/powerpoint/2010/main" val="115113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Supporting the Model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14960" y="2060571"/>
            <a:ext cx="5023039" cy="3585217"/>
          </a:xfrm>
          <a:ln>
            <a:solidFill>
              <a:schemeClr val="tx1"/>
            </a:solidFill>
          </a:ln>
        </p:spPr>
      </p:pic>
      <p:sp>
        <p:nvSpPr>
          <p:cNvPr id="5" name="TextBox 4"/>
          <p:cNvSpPr txBox="1"/>
          <p:nvPr/>
        </p:nvSpPr>
        <p:spPr>
          <a:xfrm>
            <a:off x="4699000" y="5784333"/>
            <a:ext cx="3310906" cy="369332"/>
          </a:xfrm>
          <a:prstGeom prst="rect">
            <a:avLst/>
          </a:prstGeom>
          <a:noFill/>
        </p:spPr>
        <p:txBody>
          <a:bodyPr wrap="none" rtlCol="0">
            <a:spAutoFit/>
          </a:bodyPr>
          <a:lstStyle/>
          <a:p>
            <a:r>
              <a:rPr lang="en-US" u="sng" dirty="0">
                <a:hlinkClick r:id="rId4"/>
              </a:rPr>
              <a:t>http://spatialhistory.stanford.edu</a:t>
            </a:r>
            <a:endParaRPr lang="en-US" dirty="0"/>
          </a:p>
        </p:txBody>
      </p:sp>
    </p:spTree>
    <p:extLst>
      <p:ext uri="{BB962C8B-B14F-4D97-AF65-F5344CB8AC3E}">
        <p14:creationId xmlns:p14="http://schemas.microsoft.com/office/powerpoint/2010/main" val="19808584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Collaboration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7280" y="1998663"/>
            <a:ext cx="4667440" cy="3331407"/>
          </a:xfr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235" y="1998662"/>
            <a:ext cx="4696616" cy="3331407"/>
          </a:xfrm>
          <a:prstGeom prst="rect">
            <a:avLst/>
          </a:prstGeom>
          <a:ln>
            <a:solidFill>
              <a:schemeClr val="tx1"/>
            </a:solidFill>
          </a:ln>
        </p:spPr>
      </p:pic>
      <p:sp>
        <p:nvSpPr>
          <p:cNvPr id="7" name="TextBox 6"/>
          <p:cNvSpPr txBox="1"/>
          <p:nvPr/>
        </p:nvSpPr>
        <p:spPr>
          <a:xfrm>
            <a:off x="6277786" y="5772249"/>
            <a:ext cx="5249514" cy="646331"/>
          </a:xfrm>
          <a:prstGeom prst="rect">
            <a:avLst/>
          </a:prstGeom>
          <a:noFill/>
        </p:spPr>
        <p:txBody>
          <a:bodyPr wrap="none" rtlCol="0">
            <a:spAutoFit/>
          </a:bodyPr>
          <a:lstStyle/>
          <a:p>
            <a:r>
              <a:rPr lang="en-US" dirty="0">
                <a:hlinkClick r:id="rId5"/>
              </a:rPr>
              <a:t>http://</a:t>
            </a:r>
            <a:r>
              <a:rPr lang="en-US" dirty="0" smtClean="0">
                <a:hlinkClick r:id="rId5"/>
              </a:rPr>
              <a:t>chnm.gmu.edu/revolution/imaging/home.html</a:t>
            </a:r>
            <a:endParaRPr lang="en-US" dirty="0" smtClean="0"/>
          </a:p>
          <a:p>
            <a:endParaRPr lang="en-US" dirty="0"/>
          </a:p>
        </p:txBody>
      </p:sp>
      <p:sp>
        <p:nvSpPr>
          <p:cNvPr id="8" name="TextBox 7"/>
          <p:cNvSpPr txBox="1"/>
          <p:nvPr/>
        </p:nvSpPr>
        <p:spPr>
          <a:xfrm>
            <a:off x="128846" y="5445713"/>
            <a:ext cx="6604308" cy="646331"/>
          </a:xfrm>
          <a:prstGeom prst="rect">
            <a:avLst/>
          </a:prstGeom>
          <a:noFill/>
        </p:spPr>
        <p:txBody>
          <a:bodyPr wrap="none" rtlCol="0">
            <a:spAutoFit/>
          </a:bodyPr>
          <a:lstStyle/>
          <a:p>
            <a:r>
              <a:rPr lang="en-US" dirty="0">
                <a:hlinkClick r:id="rId6"/>
              </a:rPr>
              <a:t>http://</a:t>
            </a:r>
            <a:r>
              <a:rPr lang="en-US" dirty="0" smtClean="0">
                <a:hlinkClick r:id="rId6"/>
              </a:rPr>
              <a:t>web.stanford.edu/group/spatialhistory/cgi-bin/site/index.php</a:t>
            </a:r>
            <a:endParaRPr lang="en-US" dirty="0" smtClean="0"/>
          </a:p>
          <a:p>
            <a:endParaRPr lang="en-US" dirty="0"/>
          </a:p>
        </p:txBody>
      </p:sp>
    </p:spTree>
    <p:extLst>
      <p:ext uri="{BB962C8B-B14F-4D97-AF65-F5344CB8AC3E}">
        <p14:creationId xmlns:p14="http://schemas.microsoft.com/office/powerpoint/2010/main" val="1740083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Expanding Models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33837" y="1998664"/>
            <a:ext cx="6385286" cy="3675294"/>
          </a:xfrm>
          <a:ln>
            <a:solidFill>
              <a:schemeClr val="tx1"/>
            </a:solidFill>
          </a:ln>
        </p:spPr>
      </p:pic>
      <p:sp>
        <p:nvSpPr>
          <p:cNvPr id="5" name="TextBox 4"/>
          <p:cNvSpPr txBox="1"/>
          <p:nvPr/>
        </p:nvSpPr>
        <p:spPr>
          <a:xfrm>
            <a:off x="4876800" y="5750596"/>
            <a:ext cx="2993192" cy="369332"/>
          </a:xfrm>
          <a:prstGeom prst="rect">
            <a:avLst/>
          </a:prstGeom>
          <a:noFill/>
        </p:spPr>
        <p:txBody>
          <a:bodyPr wrap="none" rtlCol="0">
            <a:spAutoFit/>
          </a:bodyPr>
          <a:lstStyle/>
          <a:p>
            <a:r>
              <a:rPr lang="en-US" u="sng" dirty="0">
                <a:hlinkClick r:id="rId4"/>
              </a:rPr>
              <a:t>http://kindred.stanford.edu/#</a:t>
            </a:r>
            <a:endParaRPr lang="en-US" dirty="0"/>
          </a:p>
        </p:txBody>
      </p:sp>
    </p:spTree>
    <p:extLst>
      <p:ext uri="{BB962C8B-B14F-4D97-AF65-F5344CB8AC3E}">
        <p14:creationId xmlns:p14="http://schemas.microsoft.com/office/powerpoint/2010/main" val="110748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251</TotalTime>
  <Words>686</Words>
  <Application>Microsoft Macintosh PowerPoint</Application>
  <PresentationFormat>Widescreen</PresentationFormat>
  <Paragraphs>51</Paragraphs>
  <Slides>11</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Calibri</vt:lpstr>
      <vt:lpstr>Calibri Light</vt:lpstr>
      <vt:lpstr>Retrospect</vt:lpstr>
      <vt:lpstr>What is Digital History?</vt:lpstr>
      <vt:lpstr>Web Revelations</vt:lpstr>
      <vt:lpstr>Digitizing the Archives</vt:lpstr>
      <vt:lpstr>Focused Collections</vt:lpstr>
      <vt:lpstr>Focus + Archive</vt:lpstr>
      <vt:lpstr>Spatial Narratives</vt:lpstr>
      <vt:lpstr>Supporting the Model</vt:lpstr>
      <vt:lpstr>A Culture of Collaboration</vt:lpstr>
      <vt:lpstr>Expanding Models</vt:lpstr>
      <vt:lpstr>Doing Digital History</vt:lpstr>
      <vt:lpstr>Questions?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Digital History?</dc:title>
  <dc:creator>Microsoft Office User</dc:creator>
  <cp:lastModifiedBy>Microsoft Office User</cp:lastModifiedBy>
  <cp:revision>16</cp:revision>
  <dcterms:created xsi:type="dcterms:W3CDTF">2017-02-14T17:20:19Z</dcterms:created>
  <dcterms:modified xsi:type="dcterms:W3CDTF">2017-02-15T20:13:05Z</dcterms:modified>
</cp:coreProperties>
</file>