
<file path=[Content_Types].xml><?xml version="1.0" encoding="utf-8"?>
<Types xmlns="http://schemas.openxmlformats.org/package/2006/content-types">
  <Override PartName="/ppt/notesSlides/notesSlide29.xml" ContentType="application/vnd.openxmlformats-officedocument.presentationml.notesSlide+xml"/>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slides/slide17.xml" ContentType="application/vnd.openxmlformats-officedocument.presentationml.slide+xml"/>
  <Override PartName="/ppt/notesSlides/notesSlide26.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notesSlides/notesSlide28.xml" ContentType="application/vnd.openxmlformats-officedocument.presentationml.notes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slides/slide33.xml" ContentType="application/vnd.openxmlformats-officedocument.presentationml.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notesSlides/notesSlide30.xml" ContentType="application/vnd.openxmlformats-officedocument.presentationml.notesSlide+xml"/>
  <Override PartName="/ppt/slides/slide16.xml" ContentType="application/vnd.openxmlformats-officedocument.presentationml.slide+xml"/>
  <Override PartName="/ppt/notesSlides/notesSlide25.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notesSlides/notesSlide27.xml" ContentType="application/vnd.openxmlformats-officedocument.presentationml.notes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Default Extension="gif" ContentType="image/gif"/>
  <Override PartName="/ppt/notesSlides/notesSlide12.xml" ContentType="application/vnd.openxmlformats-officedocument.presentationml.notesSlide+xml"/>
  <Override PartName="/ppt/slides/slide2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5"/>
  </p:notesMasterIdLst>
  <p:sldIdLst>
    <p:sldId id="256" r:id="rId2"/>
    <p:sldId id="288" r:id="rId3"/>
    <p:sldId id="257" r:id="rId4"/>
    <p:sldId id="259" r:id="rId5"/>
    <p:sldId id="289" r:id="rId6"/>
    <p:sldId id="261" r:id="rId7"/>
    <p:sldId id="290" r:id="rId8"/>
    <p:sldId id="264" r:id="rId9"/>
    <p:sldId id="265" r:id="rId10"/>
    <p:sldId id="267" r:id="rId11"/>
    <p:sldId id="268" r:id="rId12"/>
    <p:sldId id="269" r:id="rId13"/>
    <p:sldId id="271" r:id="rId14"/>
    <p:sldId id="270" r:id="rId15"/>
    <p:sldId id="272" r:id="rId16"/>
    <p:sldId id="273" r:id="rId17"/>
    <p:sldId id="274" r:id="rId18"/>
    <p:sldId id="275" r:id="rId19"/>
    <p:sldId id="276" r:id="rId20"/>
    <p:sldId id="262" r:id="rId21"/>
    <p:sldId id="263" r:id="rId22"/>
    <p:sldId id="277" r:id="rId23"/>
    <p:sldId id="278" r:id="rId24"/>
    <p:sldId id="279" r:id="rId25"/>
    <p:sldId id="280" r:id="rId26"/>
    <p:sldId id="281" r:id="rId27"/>
    <p:sldId id="282" r:id="rId28"/>
    <p:sldId id="283" r:id="rId29"/>
    <p:sldId id="284" r:id="rId30"/>
    <p:sldId id="292" r:id="rId31"/>
    <p:sldId id="285" r:id="rId32"/>
    <p:sldId id="286"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5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viewProps" Target="viewProps.xml"/><Relationship Id="rId3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3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FC294-BD32-CA44-AD1C-25037F38152E}" type="datetimeFigureOut">
              <a:rPr lang="en-US" smtClean="0"/>
              <a:pPr/>
              <a:t>3/12/08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13A45-40D8-984B-9540-51C40CAA3E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talk today is going to be about how digital humanities projects have evolved at UVM, a historical tale, or perhaps…</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Together we planned a series of lectures and small events to inform and to gauge interest.</a:t>
            </a:r>
            <a:r>
              <a:rPr lang="en-US" dirty="0" smtClean="0"/>
              <a:t> Attendance was…..disappointing.</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second experiment we decided to build some model collections. I’ll show you a couple of those.</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Library Special Collections and Academic Computing, received a grant from </a:t>
            </a:r>
            <a:r>
              <a:rPr lang="en-US" sz="1200" kern="1200" dirty="0" err="1" smtClean="0">
                <a:solidFill>
                  <a:schemeClr val="tx1"/>
                </a:solidFill>
                <a:latin typeface="+mn-lt"/>
                <a:ea typeface="+mn-ea"/>
                <a:cs typeface="+mn-cs"/>
              </a:rPr>
              <a:t>Inso</a:t>
            </a:r>
            <a:r>
              <a:rPr lang="en-US" sz="1200" kern="1200" dirty="0" smtClean="0">
                <a:solidFill>
                  <a:schemeClr val="tx1"/>
                </a:solidFill>
                <a:latin typeface="+mn-lt"/>
                <a:ea typeface="+mn-ea"/>
                <a:cs typeface="+mn-cs"/>
              </a:rPr>
              <a:t> Corporation to install 2 </a:t>
            </a:r>
            <a:r>
              <a:rPr lang="en-US" sz="1200" kern="1200" dirty="0" err="1" smtClean="0">
                <a:solidFill>
                  <a:schemeClr val="tx1"/>
                </a:solidFill>
                <a:latin typeface="+mn-lt"/>
                <a:ea typeface="+mn-ea"/>
                <a:cs typeface="+mn-cs"/>
              </a:rPr>
              <a:t>DynaWeb</a:t>
            </a:r>
            <a:r>
              <a:rPr lang="en-US" sz="1200" kern="1200" dirty="0" smtClean="0">
                <a:solidFill>
                  <a:schemeClr val="tx1"/>
                </a:solidFill>
                <a:latin typeface="+mn-lt"/>
                <a:ea typeface="+mn-ea"/>
                <a:cs typeface="+mn-cs"/>
              </a:rPr>
              <a:t> servers to house electronic text collections. </a:t>
            </a:r>
            <a:r>
              <a:rPr lang="en-US" sz="1200" kern="1200" dirty="0" err="1" smtClean="0">
                <a:solidFill>
                  <a:schemeClr val="tx1"/>
                </a:solidFill>
                <a:latin typeface="+mn-lt"/>
                <a:ea typeface="+mn-ea"/>
                <a:cs typeface="+mn-cs"/>
              </a:rPr>
              <a:t>DynaWeb</a:t>
            </a:r>
            <a:r>
              <a:rPr lang="en-US" sz="1200" kern="1200" dirty="0" smtClean="0">
                <a:solidFill>
                  <a:schemeClr val="tx1"/>
                </a:solidFill>
                <a:latin typeface="+mn-lt"/>
                <a:ea typeface="+mn-ea"/>
                <a:cs typeface="+mn-cs"/>
              </a:rPr>
              <a:t> was an SGML-based corporate document publishing system.</a:t>
            </a:r>
            <a:r>
              <a:rPr lang="en-US" dirty="0" smtClean="0"/>
              <a:t>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library proceeded to digitize and publish their Finding Aids using the Encoded Archival </a:t>
            </a:r>
            <a:r>
              <a:rPr lang="en-US" dirty="0" err="1" smtClean="0"/>
              <a:t>Decsription</a:t>
            </a:r>
            <a:r>
              <a:rPr lang="en-US" dirty="0" smtClean="0"/>
              <a:t> DTD.</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my sample project I chose to</a:t>
            </a:r>
            <a:r>
              <a:rPr lang="en-US" baseline="0" dirty="0" smtClean="0"/>
              <a:t> digitize several issues of Godey’s Lady’s Book, one of mid- 19</a:t>
            </a:r>
            <a:r>
              <a:rPr lang="en-US" baseline="30000" dirty="0" smtClean="0"/>
              <a:t>th</a:t>
            </a:r>
            <a:r>
              <a:rPr lang="en-US" baseline="0" dirty="0" smtClean="0"/>
              <a:t> century  America’s most popular magazines. It is a frequently used primary resource for History, Literature or any scholars interested in the culture of this time period. So, great resource.  Each page was scanned and </a:t>
            </a:r>
            <a:r>
              <a:rPr lang="en-US" baseline="0" dirty="0" err="1" smtClean="0"/>
              <a:t>OCRd</a:t>
            </a:r>
            <a:r>
              <a:rPr lang="en-US" baseline="0" dirty="0" smtClean="0"/>
              <a:t>, with the resulting text being marked up according to the Text Encoding Initiatives guidelines. The quality of the </a:t>
            </a:r>
            <a:r>
              <a:rPr lang="en-US" baseline="0" dirty="0" err="1" smtClean="0"/>
              <a:t>OCRd</a:t>
            </a:r>
            <a:r>
              <a:rPr lang="en-US" baseline="0" dirty="0" smtClean="0"/>
              <a:t> text was too poor to be displayed as a transcription, but it was just good enough to provide reasonable search results, upon which time we would display the actual page image. This model, fondly known as “dirty OCR,” was used by several humanities computing projects. This project gave us a sense of how much time would be involved in creating this type of resource.</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Meanwhile. The library had received a grant from the Woodstock Foundation to digitize correspondence</a:t>
            </a:r>
            <a:r>
              <a:rPr lang="en-US" baseline="0" dirty="0" smtClean="0"/>
              <a:t> from its George Perkins Marsh collection. </a:t>
            </a:r>
            <a:r>
              <a:rPr lang="en-US" sz="1200" kern="1200" dirty="0" smtClean="0">
                <a:solidFill>
                  <a:schemeClr val="tx1"/>
                </a:solidFill>
                <a:latin typeface="+mn-lt"/>
                <a:ea typeface="+mn-ea"/>
                <a:cs typeface="+mn-cs"/>
              </a:rPr>
              <a:t>author of Man and Nature, published in 1864, was one of the first to recognize and describe in detail the significance of human action in transforming the natural world.” He has been called the father of the environmental movement.  This project also used the Text Encoding Initiative DTD but, as the TEI was built to be extensible, they used </a:t>
            </a:r>
            <a:r>
              <a:rPr lang="en-US" sz="1200" kern="1200" baseline="0" dirty="0" smtClean="0">
                <a:solidFill>
                  <a:schemeClr val="tx1"/>
                </a:solidFill>
                <a:latin typeface="+mn-lt"/>
                <a:ea typeface="+mn-ea"/>
                <a:cs typeface="+mn-cs"/>
              </a:rPr>
              <a:t>a customized version specific to letters/ correspondence. </a:t>
            </a:r>
            <a:r>
              <a:rPr lang="en-US" sz="1200" kern="1200" dirty="0" smtClean="0">
                <a:solidFill>
                  <a:schemeClr val="tx1"/>
                </a:solidFill>
                <a:latin typeface="+mn-lt"/>
                <a:ea typeface="+mn-ea"/>
                <a:cs typeface="+mn-cs"/>
              </a:rPr>
              <a:t>In terms of our experiments, we learned the importance of help.  This project hired</a:t>
            </a:r>
            <a:r>
              <a:rPr lang="en-US" sz="1200" kern="1200" baseline="0" dirty="0" smtClean="0">
                <a:solidFill>
                  <a:schemeClr val="tx1"/>
                </a:solidFill>
                <a:latin typeface="+mn-lt"/>
                <a:ea typeface="+mn-ea"/>
                <a:cs typeface="+mn-cs"/>
              </a:rPr>
              <a:t> student workers and also received many hours of help from some dedicated volunteers, including a professor emeritus who was interested in Marsh.</a:t>
            </a:r>
            <a:r>
              <a:rPr lang="en-US" sz="1200" kern="1200" dirty="0" smtClean="0">
                <a:solidFill>
                  <a:schemeClr val="tx1"/>
                </a:solidFill>
                <a:latin typeface="+mn-lt"/>
                <a:ea typeface="+mn-ea"/>
                <a:cs typeface="+mn-cs"/>
              </a:rPr>
              <a:t> </a:t>
            </a:r>
            <a:r>
              <a:rPr lang="en-US" dirty="0" smtClean="0"/>
              <a:t>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4</a:t>
            </a:r>
            <a:r>
              <a:rPr lang="en-US" baseline="30000" dirty="0" smtClean="0"/>
              <a:t>th</a:t>
            </a:r>
            <a:r>
              <a:rPr lang="en-US" dirty="0" smtClean="0"/>
              <a:t> project came from Nancy Gallagher, a woman who had  just completed an MA in History at UVM and had published her</a:t>
            </a:r>
            <a:r>
              <a:rPr lang="en-US" baseline="0" dirty="0" smtClean="0"/>
              <a:t> book “Breeding Better Vermonters; The Eugenics Project in the Green Mountain State.” As part of the research for that book she had scanned hundreds of documents from repositories across the state. She had received a grant to develop this topic into an interdisciplinary educational resource to facilitate use of primary historical sources. But there was enough interest in the community for something broader than that. Most of the grant went to student help, which was an excellent investment.   </a:t>
            </a:r>
            <a:r>
              <a:rPr lang="en-US" dirty="0" smtClean="0"/>
              <a:t>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 response to our model projects was wonderful. Many users, many inquiries. At least from people outside the university. Our faculty… well. So we planned the next experiment. We had had such good results with student help. We thought that if we could develop a cadre of experienced students, we could then match to faculty projects, either pay them or give them credit. I also wanted an opportunity to teach about digital humanities. Neither History nor English were interested in such a course at that time, but the Computer Science department allowed me to offer CS005: Introduction to Applied Humanities Computing, as an undergraduate course. The course was a combination of the theoretical and the practical. We studied topics in humanities computing and also the practical aspects of digitization, scanning, OCR, etc. I taught them xml in the form of the TEI, and </a:t>
            </a:r>
            <a:r>
              <a:rPr lang="en-US" baseline="0" dirty="0" err="1" smtClean="0"/>
              <a:t>xslt</a:t>
            </a:r>
            <a:r>
              <a:rPr lang="en-US" baseline="0" dirty="0" smtClean="0"/>
              <a:t> to transform our marked up text for web publication.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text that published was from Special Collections. It was an unbound edition of </a:t>
            </a:r>
            <a:r>
              <a:rPr lang="en-US" baseline="0" dirty="0" err="1" smtClean="0"/>
              <a:t>Hiland</a:t>
            </a:r>
            <a:r>
              <a:rPr lang="en-US" baseline="0" dirty="0" smtClean="0"/>
              <a:t> Hall’s “History of Vermont” published in 1868. It had been unbound and then each page had been remounted on individual pages. This had been done at the behest of Hall’s great-grandson. Hall had been a collector of autographs and documents related to Vermont History. His great-grandson continued to acquire documents, and envisioned including one such document for each page of the History. What he was creating was a sort of paper hypertext. At any rate the students loved working with real historical documents and building something that could be used by others. There was just one little problem. Because the course could not be used by lower level students to fulfill History or English requirements, most of the students who took it were seniors. Our cadre of experienced students… graduated.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UVM tends to be a highly distributed environment. Ideas</a:t>
            </a:r>
            <a:r>
              <a:rPr lang="en-US" baseline="0" dirty="0" smtClean="0"/>
              <a:t> and projects tend to happen in isolation, or to use an icon of the Vermont landscape…</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cautionary tale. Unless we define failure</a:t>
            </a:r>
            <a:r>
              <a:rPr lang="en-US" baseline="0" dirty="0" smtClean="0"/>
              <a:t> as </a:t>
            </a:r>
            <a:endParaRPr lang="en-US" dirty="0" smtClean="0"/>
          </a:p>
          <a:p>
            <a:r>
              <a:rPr lang="en-US" dirty="0" smtClean="0"/>
              <a:t>Edison </a:t>
            </a:r>
            <a:r>
              <a:rPr lang="en-US" dirty="0" smtClean="0"/>
              <a:t>did…</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Silos. Projects and resources developed</a:t>
            </a:r>
            <a:r>
              <a:rPr lang="en-US" baseline="0" dirty="0" smtClean="0"/>
              <a:t> in one area don’t necessarily connect to similar resources developed in others. </a:t>
            </a:r>
            <a:r>
              <a:rPr lang="en-US" dirty="0" smtClean="0"/>
              <a:t>This isn’t necessarily a bad thing, except, of course</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makes project longevity a more precarious proposition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Interest in online collections was growing, so we decided to bring together the various groups and people</a:t>
            </a:r>
            <a:r>
              <a:rPr lang="en-US" baseline="0" dirty="0" smtClean="0"/>
              <a:t> on campus who wanted to further efforts in this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made several discoveries: our several constituencies really did have differing needs. In fact, though we had been thinking in terms of “humanities computing” several of the projects were not actually in the humanities. The types of needs fell, roughly, into:</a:t>
            </a:r>
          </a:p>
          <a:p>
            <a:r>
              <a:rPr lang="en-US" sz="1200" kern="1200" dirty="0" smtClean="0">
                <a:solidFill>
                  <a:schemeClr val="tx1"/>
                </a:solidFill>
                <a:latin typeface="+mn-lt"/>
                <a:ea typeface="+mn-ea"/>
                <a:cs typeface="+mn-cs"/>
              </a:rPr>
              <a:t>- image collections for use among several faculty in conjunction with courses, whether in classroom or for assignments. Challenges: need for secure access due to copyright restrictions</a:t>
            </a:r>
          </a:p>
          <a:p>
            <a:r>
              <a:rPr lang="en-US" sz="1200" kern="1200" dirty="0" smtClean="0">
                <a:solidFill>
                  <a:schemeClr val="tx1"/>
                </a:solidFill>
                <a:latin typeface="+mn-lt"/>
                <a:ea typeface="+mn-ea"/>
                <a:cs typeface="+mn-cs"/>
              </a:rPr>
              <a:t>- exhibitions which combined searchable image</a:t>
            </a:r>
            <a:r>
              <a:rPr lang="en-US" sz="1200" kern="1200" baseline="0" dirty="0" smtClean="0">
                <a:solidFill>
                  <a:schemeClr val="tx1"/>
                </a:solidFill>
                <a:latin typeface="+mn-lt"/>
                <a:ea typeface="+mn-ea"/>
                <a:cs typeface="+mn-cs"/>
              </a:rPr>
              <a:t> collections with narrative frameworks</a:t>
            </a:r>
            <a:r>
              <a:rPr lang="en-US" sz="1200" kern="1200" dirty="0" smtClean="0">
                <a:solidFill>
                  <a:schemeClr val="tx1"/>
                </a:solidFill>
                <a:latin typeface="+mn-lt"/>
                <a:ea typeface="+mn-ea"/>
                <a:cs typeface="+mn-cs"/>
              </a:rPr>
              <a:t>, for class use, but also for the larger community.</a:t>
            </a:r>
          </a:p>
          <a:p>
            <a:r>
              <a:rPr lang="en-US" sz="1200" kern="1200" dirty="0" smtClean="0">
                <a:solidFill>
                  <a:schemeClr val="tx1"/>
                </a:solidFill>
                <a:latin typeface="+mn-lt"/>
                <a:ea typeface="+mn-ea"/>
                <a:cs typeface="+mn-cs"/>
              </a:rPr>
              <a:t>- electronic texts, both for display and for study.</a:t>
            </a:r>
          </a:p>
          <a:p>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members of our group were looking</a:t>
            </a:r>
            <a:r>
              <a:rPr lang="en-US" baseline="0" dirty="0" smtClean="0"/>
              <a:t> for ways to build image collections, so we started there. We had already installed </a:t>
            </a:r>
            <a:r>
              <a:rPr lang="en-US" baseline="0" dirty="0" err="1" smtClean="0"/>
              <a:t>dSpace</a:t>
            </a:r>
            <a:r>
              <a:rPr lang="en-US" baseline="0" dirty="0" smtClean="0"/>
              <a:t> for experiments with an Institutional Repository but it also provided an easy interface for our faculty to build image collections. We added </a:t>
            </a:r>
            <a:r>
              <a:rPr lang="en-US" baseline="0" dirty="0" err="1" smtClean="0"/>
              <a:t>ContentDM</a:t>
            </a:r>
            <a:r>
              <a:rPr lang="en-US" baseline="0" dirty="0" smtClean="0"/>
              <a:t> for its image handling capabilities and easy interface, then began to compare the two. BTW we are a mixed Mac/Windows environment, and </a:t>
            </a:r>
            <a:r>
              <a:rPr lang="en-US" baseline="0" dirty="0" err="1" smtClean="0"/>
              <a:t>ContentDM</a:t>
            </a:r>
            <a:r>
              <a:rPr lang="en-US" baseline="0" dirty="0" smtClean="0"/>
              <a:t> was and is a Windows-only product, which was why we did not go completely in that </a:t>
            </a:r>
            <a:r>
              <a:rPr lang="en-US" baseline="0" dirty="0" smtClean="0"/>
              <a:t>direction, although we later wrote some scripts to batch upload jobs from Excel so that Mac-using Art faculty could use the product.</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six to seven faculty who rotate through teaching the several sections of Intro to American History built the History 11/12 collective</a:t>
            </a:r>
            <a:r>
              <a:rPr lang="en-US" baseline="0" dirty="0" smtClean="0"/>
              <a:t> where each member could add the images they needed for their sections.</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a:t>
            </a:r>
            <a:r>
              <a:rPr lang="en-US" baseline="0" dirty="0" smtClean="0"/>
              <a:t>Art History courses built a similar collection of art images</a:t>
            </a:r>
            <a:r>
              <a:rPr lang="en-US" baseline="0" dirty="0" smtClean="0"/>
              <a:t>. Many of their images were under copyright restriction which necessitated a secure environment which </a:t>
            </a:r>
            <a:r>
              <a:rPr lang="en-US" baseline="0" dirty="0" err="1" smtClean="0"/>
              <a:t>ContentDM</a:t>
            </a:r>
            <a:r>
              <a:rPr lang="en-US" baseline="0" dirty="0" smtClean="0"/>
              <a:t> handled easily.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Landscape</a:t>
            </a:r>
            <a:r>
              <a:rPr lang="en-US" baseline="0" dirty="0" smtClean="0"/>
              <a:t> Change Program was funded externally and was built from the ground up. The project itself compares historical images of Vermont with contemporary images. In many cases the contemporary images are taken by students in the related course but the project also accepts mages taken by community members. You can search by town, etc.</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experiments led us to conclude that there was indeed room for digitization efforts at UVM,</a:t>
            </a:r>
            <a:r>
              <a:rPr lang="en-US" baseline="0" dirty="0" smtClean="0"/>
              <a:t> and that broader institutional support might now be possible. </a:t>
            </a:r>
            <a:r>
              <a:rPr lang="en-US" dirty="0" smtClean="0"/>
              <a:t>We needed a more formal approach</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after </a:t>
            </a:r>
            <a:r>
              <a:rPr lang="en-US" dirty="0" smtClean="0"/>
              <a:t>successful</a:t>
            </a:r>
            <a:r>
              <a:rPr lang="en-US" baseline="0" dirty="0" smtClean="0"/>
              <a:t> application and granting of earmark funds, </a:t>
            </a:r>
            <a:r>
              <a:rPr lang="en-US" dirty="0" smtClean="0"/>
              <a:t>we </a:t>
            </a:r>
            <a:r>
              <a:rPr lang="en-US" dirty="0" smtClean="0"/>
              <a:t>hired</a:t>
            </a:r>
            <a:r>
              <a:rPr lang="en-US" baseline="0" dirty="0" smtClean="0"/>
              <a:t> our first Digital </a:t>
            </a:r>
            <a:r>
              <a:rPr lang="en-US" baseline="0" dirty="0" err="1" smtClean="0"/>
              <a:t>Initiaitves</a:t>
            </a:r>
            <a:r>
              <a:rPr lang="en-US" baseline="0" dirty="0" smtClean="0"/>
              <a:t> Librarian, Winona </a:t>
            </a:r>
            <a:r>
              <a:rPr lang="en-US" baseline="0" dirty="0" err="1" smtClean="0"/>
              <a:t>Salesky</a:t>
            </a:r>
            <a:r>
              <a:rPr lang="en-US" baseline="0" dirty="0" smtClean="0"/>
              <a:t>, in </a:t>
            </a:r>
            <a:r>
              <a:rPr lang="en-US" baseline="0" dirty="0" smtClean="0"/>
              <a:t>2006. The current emphasis (based on the main source of funding) is on the congressional papers of Senators Jeffords and Leahy. Another large project is to digitize the thousands of photographs of Vermont in the McAllister collection. BTW this system is built using </a:t>
            </a:r>
            <a:r>
              <a:rPr lang="en-US" baseline="0" dirty="0" err="1" smtClean="0"/>
              <a:t>eXist</a:t>
            </a:r>
            <a:r>
              <a:rPr lang="en-US" baseline="0" dirty="0" smtClean="0"/>
              <a:t>, the XML database. Winona has also created a system using </a:t>
            </a:r>
            <a:r>
              <a:rPr lang="en-US" baseline="0" dirty="0" err="1" smtClean="0"/>
              <a:t>xForms</a:t>
            </a:r>
            <a:r>
              <a:rPr lang="en-US" baseline="0" dirty="0" smtClean="0"/>
              <a:t> whereby library cataloguers can handle the creation and application of the metadata for these items so that task is not left up to the students who are scanning and transcribing.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ideas/vision: good</a:t>
            </a:r>
          </a:p>
          <a:p>
            <a:r>
              <a:rPr lang="en-US" sz="1200" dirty="0" smtClean="0"/>
              <a:t>Institutional buy-in (support or money) is necessary</a:t>
            </a:r>
            <a:endParaRPr lang="en-US" sz="1200" dirty="0" smtClean="0"/>
          </a:p>
          <a:p>
            <a:r>
              <a:rPr lang="en-US" sz="1200" dirty="0" smtClean="0"/>
              <a:t>We will continue</a:t>
            </a:r>
            <a:r>
              <a:rPr lang="en-US" sz="1200" baseline="0" dirty="0" smtClean="0"/>
              <a:t> </a:t>
            </a:r>
            <a:r>
              <a:rPr lang="en-US" sz="1200" baseline="0" dirty="0" smtClean="0"/>
              <a:t>to build </a:t>
            </a:r>
            <a:r>
              <a:rPr lang="en-US" sz="1200" baseline="0" dirty="0" smtClean="0"/>
              <a:t>collaborations and are mindful that many faculty are quite IT-skilled, while many IT people have a deep interest in the content that is being created.</a:t>
            </a:r>
          </a:p>
          <a:p>
            <a:r>
              <a:rPr lang="en-US" sz="1200" baseline="0" dirty="0" smtClean="0"/>
              <a:t>One size need not fit </a:t>
            </a:r>
            <a:r>
              <a:rPr lang="en-US" sz="1200" baseline="0" dirty="0" smtClean="0"/>
              <a:t>all: we do not have to build one major system that will do it all. Working with multiple systems is still a viable approach, not quite the support nightmare one might envision. </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A2E13A45-40D8-984B-9540-51C40CAA3E73}"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terms of Academic</a:t>
            </a:r>
            <a:r>
              <a:rPr lang="en-US" baseline="0" dirty="0" smtClean="0"/>
              <a:t> Computing and faculty projects, the CDI relies on a Collections Development Committee, so the initial faculty-built collections will likely</a:t>
            </a:r>
            <a:r>
              <a:rPr lang="en-US" baseline="0" dirty="0" smtClean="0"/>
              <a:t>  </a:t>
            </a:r>
            <a:r>
              <a:rPr lang="en-US" baseline="0" dirty="0" smtClean="0"/>
              <a:t>use materials drawn from Special Collections. However, we will probably run a parallel server based on the systems Winona is developing, for faculty-built collections that are drawn from </a:t>
            </a:r>
            <a:r>
              <a:rPr lang="en-US" baseline="0" dirty="0" smtClean="0"/>
              <a:t>elsewhere, especially those that may not have the metadata needs of the “official” projects (for example, faculty photograph collections used for classes).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t>
            </a:r>
            <a:r>
              <a:rPr lang="en-US" baseline="0" dirty="0" smtClean="0"/>
              <a:t>still need to work on getting more faculty to think like producers of digital projects instead of just consumers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will continue to experiment, to find new methodologies for adaptation, to encourage and react to our faculty needs.</a:t>
            </a:r>
            <a:r>
              <a:rPr lang="en-US" baseline="0" dirty="0" smtClean="0"/>
              <a:t> We will continue</a:t>
            </a:r>
            <a:r>
              <a:rPr lang="en-US" dirty="0" smtClean="0"/>
              <a:t> to do research</a:t>
            </a:r>
            <a:r>
              <a:rPr lang="en-US"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of course, o</a:t>
            </a:r>
            <a:r>
              <a:rPr lang="en-US" dirty="0" smtClean="0"/>
              <a:t>ur definition of research has been and may continue to be…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History methods class</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University of Vermont (http://</a:t>
            </a:r>
            <a:r>
              <a:rPr lang="en-US" baseline="0" dirty="0" err="1" smtClean="0"/>
              <a:t>www.uvm.edu</a:t>
            </a:r>
            <a:r>
              <a:rPr lang="en-US" baseline="0" dirty="0" smtClean="0"/>
              <a:t>) is a mid-size university of approximately 12,000 undergraduate, graduate and medical students, across 7 colleges and over 100 programs.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core IT organization is Enterprise Technical Services, but many colleges and departments have IT groups of their own. Generally, at </a:t>
            </a:r>
            <a:r>
              <a:rPr lang="en-US" baseline="0" dirty="0" smtClean="0"/>
              <a:t>present the central IT organization and the satellite IT groups support things like administrative systems, the network, the computer store</a:t>
            </a:r>
            <a:r>
              <a:rPr lang="en-US" baseline="0" dirty="0" smtClean="0"/>
              <a:t>, </a:t>
            </a:r>
            <a:r>
              <a:rPr lang="en-US" baseline="0" dirty="0" smtClean="0"/>
              <a:t>the helpline,</a:t>
            </a:r>
            <a:r>
              <a:rPr lang="en-US" baseline="0" dirty="0" smtClean="0"/>
              <a:t> etc. In </a:t>
            </a:r>
            <a:r>
              <a:rPr lang="en-US" baseline="0" dirty="0" smtClean="0"/>
              <a:t>other words,</a:t>
            </a:r>
            <a:r>
              <a:rPr lang="en-US" baseline="0" dirty="0" smtClean="0"/>
              <a:t> faculty, staff, and student </a:t>
            </a:r>
            <a:r>
              <a:rPr lang="en-US" baseline="0" dirty="0" smtClean="0"/>
              <a:t>computing needs from the hardware level up through the application level.   </a:t>
            </a:r>
            <a:endParaRPr lang="en-US" dirty="0" smtClean="0"/>
          </a:p>
          <a:p>
            <a:endParaRPr lang="en-US" dirty="0" smtClean="0"/>
          </a:p>
          <a:p>
            <a:r>
              <a:rPr lang="en-US" dirty="0" smtClean="0"/>
              <a:t>I am ¼ of Academic Computing Services which was recently moved out of the main IT department</a:t>
            </a:r>
            <a:r>
              <a:rPr lang="en-US" baseline="0" dirty="0" smtClean="0"/>
              <a:t> and </a:t>
            </a:r>
            <a:r>
              <a:rPr lang="en-US" dirty="0" smtClean="0"/>
              <a:t> combined with the Center for Teaching and Learning and Media Development</a:t>
            </a:r>
            <a:r>
              <a:rPr lang="en-US" baseline="0" dirty="0" smtClean="0"/>
              <a:t> to form the Learning Resources Group. In our case, our mission, our credo if you will, has not changed…</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not always possible or </a:t>
            </a:r>
            <a:r>
              <a:rPr lang="en-US" baseline="0" dirty="0" smtClean="0"/>
              <a:t>desirable </a:t>
            </a:r>
            <a:r>
              <a:rPr lang="en-US" baseline="0" dirty="0" smtClean="0"/>
              <a:t>we try to stick to this credo. Partly because our size makes any other option impossible, but mostly because </a:t>
            </a:r>
            <a:r>
              <a:rPr lang="en-US" sz="1200" kern="1200" dirty="0" smtClean="0">
                <a:solidFill>
                  <a:schemeClr val="tx1"/>
                </a:solidFill>
                <a:latin typeface="+mn-lt"/>
                <a:ea typeface="+mn-ea"/>
                <a:cs typeface="+mn-cs"/>
              </a:rPr>
              <a:t>we feel that the best way to understand </a:t>
            </a:r>
            <a:r>
              <a:rPr lang="en-US" sz="1200" kern="1200" dirty="0" err="1" smtClean="0">
                <a:solidFill>
                  <a:schemeClr val="tx1"/>
                </a:solidFill>
                <a:latin typeface="+mn-lt"/>
                <a:ea typeface="+mn-ea"/>
                <a:cs typeface="+mn-cs"/>
              </a:rPr>
              <a:t>ITs</a:t>
            </a:r>
            <a:r>
              <a:rPr lang="en-US" sz="1200" kern="1200" dirty="0" smtClean="0">
                <a:solidFill>
                  <a:schemeClr val="tx1"/>
                </a:solidFill>
                <a:latin typeface="+mn-lt"/>
                <a:ea typeface="+mn-ea"/>
                <a:cs typeface="+mn-cs"/>
              </a:rPr>
              <a:t> impact on scholarship is </a:t>
            </a:r>
            <a:r>
              <a:rPr lang="en-US" sz="1200" kern="1200" dirty="0" smtClean="0">
                <a:solidFill>
                  <a:schemeClr val="tx1"/>
                </a:solidFill>
                <a:latin typeface="+mn-lt"/>
                <a:ea typeface="+mn-ea"/>
                <a:cs typeface="+mn-cs"/>
              </a:rPr>
              <a:t>to </a:t>
            </a:r>
            <a:r>
              <a:rPr lang="en-US" sz="1200" kern="1200" dirty="0" smtClean="0">
                <a:solidFill>
                  <a:schemeClr val="tx1"/>
                </a:solidFill>
                <a:latin typeface="+mn-lt"/>
                <a:ea typeface="+mn-ea"/>
                <a:cs typeface="+mn-cs"/>
              </a:rPr>
              <a:t>experience it. But what does this mean in actuality?</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we teach and support applications, but these are always changing.</a:t>
            </a:r>
            <a:r>
              <a:rPr lang="en-US" dirty="0" smtClean="0"/>
              <a:t> So when faculty come to us with questions, ideas, or pedagogical problems that IT might solve,</a:t>
            </a:r>
            <a:r>
              <a:rPr lang="en-US" baseline="0" dirty="0" smtClean="0"/>
              <a:t> we work with</a:t>
            </a:r>
            <a:r>
              <a:rPr lang="en-US" dirty="0" smtClean="0"/>
              <a:t> them to find</a:t>
            </a:r>
            <a:r>
              <a:rPr lang="en-US" baseline="0" dirty="0" smtClean="0"/>
              <a:t> a solution. And</a:t>
            </a:r>
            <a:r>
              <a:rPr lang="en-US" baseline="0" dirty="0" smtClean="0"/>
              <a:t> sometimes </a:t>
            </a:r>
            <a:r>
              <a:rPr lang="en-US" baseline="0" dirty="0" smtClean="0"/>
              <a:t>we work to find a solution to a problem that has not yet been </a:t>
            </a:r>
            <a:r>
              <a:rPr lang="en-US" baseline="0" dirty="0" smtClean="0"/>
              <a:t>expressed.</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that’s where the digital humanities story starts. In the early1990s, about the same time we were installing our first</a:t>
            </a:r>
            <a:r>
              <a:rPr lang="en-US" baseline="0" dirty="0" smtClean="0"/>
              <a:t> web servers, I discovered the Text Encoding Initiative. Wonderful. It seemed obvious that this was something with true scholarly potential. That deep involvement with texts through markup combined with the delivery potential of the web, would </a:t>
            </a:r>
            <a:r>
              <a:rPr lang="en-US" baseline="0" dirty="0" smtClean="0"/>
              <a:t>add </a:t>
            </a:r>
            <a:r>
              <a:rPr lang="en-US" baseline="0" dirty="0" smtClean="0"/>
              <a:t>a fascinating dimension to humanities scholarship. So…</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our first experiments began with some research:</a:t>
            </a:r>
            <a:r>
              <a:rPr lang="en-US" baseline="0" dirty="0" smtClean="0"/>
              <a:t> what were emerging standards, what technologies</a:t>
            </a:r>
            <a:r>
              <a:rPr lang="en-US" baseline="0" dirty="0" smtClean="0"/>
              <a:t>, what applications,  </a:t>
            </a:r>
            <a:r>
              <a:rPr lang="en-US" baseline="0" dirty="0" smtClean="0"/>
              <a:t>etc. </a:t>
            </a:r>
            <a:r>
              <a:rPr lang="en-US" dirty="0" smtClean="0"/>
              <a:t>and some marketing. I found that a colleague in Special Collections was also interested in the</a:t>
            </a:r>
            <a:r>
              <a:rPr lang="en-US" baseline="0" dirty="0" smtClean="0"/>
              <a:t> application of SGML to humanities texts. </a:t>
            </a:r>
            <a:endParaRPr lang="en-US" dirty="0"/>
          </a:p>
        </p:txBody>
      </p:sp>
      <p:sp>
        <p:nvSpPr>
          <p:cNvPr id="4" name="Slide Number Placeholder 3"/>
          <p:cNvSpPr>
            <a:spLocks noGrp="1"/>
          </p:cNvSpPr>
          <p:nvPr>
            <p:ph type="sldNum" sz="quarter" idx="10"/>
          </p:nvPr>
        </p:nvSpPr>
        <p:spPr/>
        <p:txBody>
          <a:bodyPr/>
          <a:lstStyle/>
          <a:p>
            <a:fld id="{A2E13A45-40D8-984B-9540-51C40CAA3E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0A9DC-1962-4742-9049-078AEA0DCBEF}" type="datetimeFigureOut">
              <a:rPr lang="en-US" smtClean="0"/>
              <a:pPr/>
              <a:t>3/12/08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0A9DC-1962-4742-9049-078AEA0DCBEF}" type="datetimeFigureOut">
              <a:rPr lang="en-US" smtClean="0"/>
              <a:pPr/>
              <a:t>3/12/08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0A9DC-1962-4742-9049-078AEA0DCBEF}" type="datetimeFigureOut">
              <a:rPr lang="en-US" smtClean="0"/>
              <a:pPr/>
              <a:t>3/12/08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0A9DC-1962-4742-9049-078AEA0DCBEF}" type="datetimeFigureOut">
              <a:rPr lang="en-US" smtClean="0"/>
              <a:pPr/>
              <a:t>3/12/08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0A9DC-1962-4742-9049-078AEA0DCBEF}" type="datetimeFigureOut">
              <a:rPr lang="en-US" smtClean="0"/>
              <a:pPr/>
              <a:t>3/12/08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0A9DC-1962-4742-9049-078AEA0DCBEF}" type="datetimeFigureOut">
              <a:rPr lang="en-US" smtClean="0"/>
              <a:pPr/>
              <a:t>3/12/08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0A9DC-1962-4742-9049-078AEA0DCBEF}" type="datetimeFigureOut">
              <a:rPr lang="en-US" smtClean="0"/>
              <a:pPr/>
              <a:t>3/12/08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0A9DC-1962-4742-9049-078AEA0DCBEF}" type="datetimeFigureOut">
              <a:rPr lang="en-US" smtClean="0"/>
              <a:pPr/>
              <a:t>3/12/08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A9DC-1962-4742-9049-078AEA0DCBEF}" type="datetimeFigureOut">
              <a:rPr lang="en-US" smtClean="0"/>
              <a:pPr/>
              <a:t>3/12/08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0A9DC-1962-4742-9049-078AEA0DCBEF}" type="datetimeFigureOut">
              <a:rPr lang="en-US" smtClean="0"/>
              <a:pPr/>
              <a:t>3/12/08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0A9DC-1962-4742-9049-078AEA0DCBEF}" type="datetimeFigureOut">
              <a:rPr lang="en-US" smtClean="0"/>
              <a:pPr/>
              <a:t>3/12/08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1995C-16AA-5A40-A146-1655BB7AC3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0A9DC-1962-4742-9049-078AEA0DCBEF}" type="datetimeFigureOut">
              <a:rPr lang="en-US" smtClean="0"/>
              <a:pPr/>
              <a:t>3/12/08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1995C-16AA-5A40-A146-1655BB7AC3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Digital Humanities at the University of Vermont</a:t>
            </a:r>
            <a:endParaRPr lang="en-US" dirty="0"/>
          </a:p>
        </p:txBody>
      </p:sp>
      <p:sp>
        <p:nvSpPr>
          <p:cNvPr id="4" name="TextBox 3"/>
          <p:cNvSpPr txBox="1"/>
          <p:nvPr/>
        </p:nvSpPr>
        <p:spPr>
          <a:xfrm>
            <a:off x="2438400" y="3886200"/>
            <a:ext cx="4295617" cy="2000548"/>
          </a:xfrm>
          <a:prstGeom prst="rect">
            <a:avLst/>
          </a:prstGeom>
          <a:noFill/>
        </p:spPr>
        <p:txBody>
          <a:bodyPr wrap="none" rtlCol="0">
            <a:spAutoFit/>
          </a:bodyPr>
          <a:lstStyle/>
          <a:p>
            <a:pPr algn="ctr"/>
            <a:r>
              <a:rPr lang="en-US" sz="2800" dirty="0" smtClean="0"/>
              <a:t>Hope Greenberg</a:t>
            </a:r>
          </a:p>
          <a:p>
            <a:pPr algn="ctr"/>
            <a:endParaRPr lang="en-US" sz="2400" dirty="0" smtClean="0"/>
          </a:p>
          <a:p>
            <a:pPr algn="ctr"/>
            <a:r>
              <a:rPr lang="en-US" sz="2400" dirty="0" smtClean="0"/>
              <a:t>Academic Computing Services</a:t>
            </a:r>
          </a:p>
          <a:p>
            <a:pPr algn="ctr"/>
            <a:r>
              <a:rPr lang="en-US" sz="2400" dirty="0" smtClean="0"/>
              <a:t>Center for Teaching and Learning</a:t>
            </a:r>
          </a:p>
          <a:p>
            <a:pPr algn="ctr"/>
            <a:r>
              <a:rPr lang="en-US" sz="2400" dirty="0" smtClean="0"/>
              <a:t>Learning Resources Group</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iz-hope-etext.png"/>
          <p:cNvPicPr>
            <a:picLocks noChangeAspect="1"/>
          </p:cNvPicPr>
          <p:nvPr/>
        </p:nvPicPr>
        <p:blipFill>
          <a:blip r:embed="rId3"/>
          <a:stretch>
            <a:fillRect/>
          </a:stretch>
        </p:blipFill>
        <p:spPr>
          <a:xfrm>
            <a:off x="869950" y="1930400"/>
            <a:ext cx="7404100" cy="2997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133600" y="1600200"/>
            <a:ext cx="5010456" cy="1938992"/>
          </a:xfrm>
          <a:prstGeom prst="rect">
            <a:avLst/>
          </a:prstGeom>
          <a:noFill/>
        </p:spPr>
        <p:txBody>
          <a:bodyPr wrap="none" rtlCol="0">
            <a:spAutoFit/>
          </a:bodyPr>
          <a:lstStyle/>
          <a:p>
            <a:pPr algn="ctr"/>
            <a:r>
              <a:rPr lang="en-US" sz="4000" dirty="0" smtClean="0"/>
              <a:t>Experiment 2:</a:t>
            </a:r>
          </a:p>
          <a:p>
            <a:pPr algn="ctr"/>
            <a:endParaRPr lang="en-US" sz="4000" dirty="0" smtClean="0"/>
          </a:p>
          <a:p>
            <a:pPr algn="ctr"/>
            <a:r>
              <a:rPr lang="en-US" sz="4000" dirty="0" smtClean="0"/>
              <a:t>Inspire with exemplars</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ynaweb.png"/>
          <p:cNvPicPr>
            <a:picLocks noChangeAspect="1"/>
          </p:cNvPicPr>
          <p:nvPr/>
        </p:nvPicPr>
        <p:blipFill>
          <a:blip r:embed="rId3"/>
          <a:stretch>
            <a:fillRect/>
          </a:stretch>
        </p:blipFill>
        <p:spPr>
          <a:xfrm>
            <a:off x="2768600" y="457200"/>
            <a:ext cx="3606800" cy="4572000"/>
          </a:xfrm>
          <a:prstGeom prst="rect">
            <a:avLst/>
          </a:prstGeom>
        </p:spPr>
      </p:pic>
      <p:pic>
        <p:nvPicPr>
          <p:cNvPr id="3" name="Picture 2" descr="dyna-icons.png"/>
          <p:cNvPicPr>
            <a:picLocks noChangeAspect="1"/>
          </p:cNvPicPr>
          <p:nvPr/>
        </p:nvPicPr>
        <p:blipFill>
          <a:blip r:embed="rId4"/>
          <a:stretch>
            <a:fillRect/>
          </a:stretch>
        </p:blipFill>
        <p:spPr>
          <a:xfrm>
            <a:off x="914400" y="5257800"/>
            <a:ext cx="7759700" cy="1104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finding-aids.png"/>
          <p:cNvPicPr>
            <a:picLocks noChangeAspect="1"/>
          </p:cNvPicPr>
          <p:nvPr/>
        </p:nvPicPr>
        <p:blipFill>
          <a:blip r:embed="rId3"/>
          <a:stretch>
            <a:fillRect/>
          </a:stretch>
        </p:blipFill>
        <p:spPr>
          <a:xfrm>
            <a:off x="1422400" y="1314450"/>
            <a:ext cx="6299200" cy="4229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lb1-57.jpg"/>
          <p:cNvPicPr>
            <a:picLocks noChangeAspect="1"/>
          </p:cNvPicPr>
          <p:nvPr/>
        </p:nvPicPr>
        <p:blipFill>
          <a:blip r:embed="rId3"/>
          <a:stretch>
            <a:fillRect/>
          </a:stretch>
        </p:blipFill>
        <p:spPr>
          <a:xfrm>
            <a:off x="609600" y="304800"/>
            <a:ext cx="3962400" cy="6329658"/>
          </a:xfrm>
          <a:prstGeom prst="rect">
            <a:avLst/>
          </a:prstGeom>
        </p:spPr>
      </p:pic>
      <p:pic>
        <p:nvPicPr>
          <p:cNvPr id="3" name="Picture 2" descr="p5507009.jpg"/>
          <p:cNvPicPr>
            <a:picLocks noChangeAspect="1"/>
          </p:cNvPicPr>
          <p:nvPr/>
        </p:nvPicPr>
        <p:blipFill>
          <a:blip r:embed="rId4"/>
          <a:stretch>
            <a:fillRect/>
          </a:stretch>
        </p:blipFill>
        <p:spPr>
          <a:xfrm>
            <a:off x="4572000" y="0"/>
            <a:ext cx="4136780" cy="6634458"/>
          </a:xfrm>
          <a:prstGeom prst="rect">
            <a:avLst/>
          </a:prstGeom>
        </p:spPr>
      </p:pic>
      <p:sp>
        <p:nvSpPr>
          <p:cNvPr id="4" name="TextBox 3"/>
          <p:cNvSpPr txBox="1"/>
          <p:nvPr/>
        </p:nvSpPr>
        <p:spPr>
          <a:xfrm>
            <a:off x="228600" y="0"/>
            <a:ext cx="5715000" cy="1815882"/>
          </a:xfrm>
          <a:prstGeom prst="rect">
            <a:avLst/>
          </a:prstGeom>
          <a:solidFill>
            <a:schemeClr val="bg1"/>
          </a:solidFill>
          <a:ln>
            <a:solidFill>
              <a:schemeClr val="accent3">
                <a:lumMod val="50000"/>
              </a:schemeClr>
            </a:solidFill>
          </a:ln>
        </p:spPr>
        <p:txBody>
          <a:bodyPr wrap="square" rtlCol="0">
            <a:spAutoFit/>
          </a:bodyPr>
          <a:lstStyle/>
          <a:p>
            <a:r>
              <a:rPr lang="en-US" sz="1600" dirty="0" smtClean="0"/>
              <a:t>&lt;HEAD TYPE="article"&gt;PERFUMES FOR THE LADIES, AND WHERE THEY COME FROM.&lt;/HEAD&gt;&lt;DIV2 TYPE="images”&gt;</a:t>
            </a:r>
          </a:p>
          <a:p>
            <a:r>
              <a:rPr lang="en-US" sz="1600" dirty="0" smtClean="0"/>
              <a:t>&lt;</a:t>
            </a:r>
            <a:r>
              <a:rPr lang="en-US" sz="1600" dirty="0" err="1" smtClean="0"/>
              <a:t>p</a:t>
            </a:r>
            <a:r>
              <a:rPr lang="en-US" sz="1600" dirty="0" smtClean="0"/>
              <a:t>&gt;Perfumes appear to have been in general use throughout Asia from the remotest times. Their   ~</a:t>
            </a:r>
            <a:r>
              <a:rPr lang="en-US" sz="1600" dirty="0" err="1" smtClean="0"/>
              <a:t>eneral</a:t>
            </a:r>
            <a:r>
              <a:rPr lang="en-US" sz="1600" dirty="0" smtClean="0"/>
              <a:t> introduction into Europe was of comparatively recent date; and up to the present time,   </a:t>
            </a:r>
            <a:r>
              <a:rPr lang="en-US" sz="1600" dirty="0" err="1" smtClean="0"/>
              <a:t>tl~e</a:t>
            </a:r>
            <a:r>
              <a:rPr lang="en-US" sz="1600" dirty="0" smtClean="0"/>
              <a:t> favorite and costly perfumes are still brought from the </a:t>
            </a:r>
            <a:r>
              <a:rPr lang="en-US" sz="1600" dirty="0" err="1" smtClean="0"/>
              <a:t>EasL</a:t>
            </a:r>
            <a:r>
              <a:rPr lang="en-US" sz="1600" dirty="0" smtClean="0"/>
              <a:t>&lt;/</a:t>
            </a:r>
            <a:r>
              <a:rPr lang="en-US" sz="1600" dirty="0" err="1" smtClean="0"/>
              <a:t>p</a:t>
            </a:r>
            <a:r>
              <a:rPr lang="en-US" sz="1600" dirty="0" smtClean="0"/>
              <a:t>&gt;&lt;/DIV2&gt;</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rsh-home.png"/>
          <p:cNvPicPr>
            <a:picLocks noChangeAspect="1"/>
          </p:cNvPicPr>
          <p:nvPr/>
        </p:nvPicPr>
        <p:blipFill>
          <a:blip r:embed="rId3"/>
          <a:stretch>
            <a:fillRect/>
          </a:stretch>
        </p:blipFill>
        <p:spPr>
          <a:xfrm>
            <a:off x="0" y="573667"/>
            <a:ext cx="9144000" cy="57106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ugenics.png"/>
          <p:cNvPicPr>
            <a:picLocks noChangeAspect="1"/>
          </p:cNvPicPr>
          <p:nvPr/>
        </p:nvPicPr>
        <p:blipFill>
          <a:blip r:embed="rId3"/>
          <a:stretch>
            <a:fillRect/>
          </a:stretch>
        </p:blipFill>
        <p:spPr>
          <a:xfrm>
            <a:off x="152400" y="381000"/>
            <a:ext cx="8394700" cy="3327400"/>
          </a:xfrm>
          <a:prstGeom prst="rect">
            <a:avLst/>
          </a:prstGeom>
        </p:spPr>
      </p:pic>
      <p:pic>
        <p:nvPicPr>
          <p:cNvPr id="2" name="Picture 1" descr="eugenics-tree.png"/>
          <p:cNvPicPr>
            <a:picLocks noChangeAspect="1"/>
          </p:cNvPicPr>
          <p:nvPr/>
        </p:nvPicPr>
        <p:blipFill>
          <a:blip r:embed="rId4"/>
          <a:stretch>
            <a:fillRect/>
          </a:stretch>
        </p:blipFill>
        <p:spPr>
          <a:xfrm>
            <a:off x="0" y="1727200"/>
            <a:ext cx="3145721" cy="3962399"/>
          </a:xfrm>
          <a:prstGeom prst="rect">
            <a:avLst/>
          </a:prstGeom>
        </p:spPr>
      </p:pic>
      <p:pic>
        <p:nvPicPr>
          <p:cNvPr id="5" name="Picture 4" descr="louis-letter.png"/>
          <p:cNvPicPr>
            <a:picLocks noChangeAspect="1"/>
          </p:cNvPicPr>
          <p:nvPr/>
        </p:nvPicPr>
        <p:blipFill>
          <a:blip r:embed="rId5"/>
          <a:stretch>
            <a:fillRect/>
          </a:stretch>
        </p:blipFill>
        <p:spPr>
          <a:xfrm>
            <a:off x="2362200" y="3708400"/>
            <a:ext cx="5257800" cy="267799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1524000"/>
            <a:ext cx="5497369" cy="1938992"/>
          </a:xfrm>
          <a:prstGeom prst="rect">
            <a:avLst/>
          </a:prstGeom>
          <a:noFill/>
        </p:spPr>
        <p:txBody>
          <a:bodyPr wrap="none" rtlCol="0">
            <a:spAutoFit/>
          </a:bodyPr>
          <a:lstStyle/>
          <a:p>
            <a:pPr algn="ctr"/>
            <a:r>
              <a:rPr lang="en-US" sz="4000" dirty="0" smtClean="0"/>
              <a:t>Experiment 3:</a:t>
            </a:r>
          </a:p>
          <a:p>
            <a:pPr algn="ctr"/>
            <a:endParaRPr lang="en-US" sz="4000" dirty="0" smtClean="0"/>
          </a:p>
          <a:p>
            <a:pPr algn="ctr"/>
            <a:r>
              <a:rPr lang="en-US" sz="4000" dirty="0" smtClean="0"/>
              <a:t>“Grow” student expertise</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iland-hall.jpg"/>
          <p:cNvPicPr>
            <a:picLocks noChangeAspect="1"/>
          </p:cNvPicPr>
          <p:nvPr/>
        </p:nvPicPr>
        <p:blipFill>
          <a:blip r:embed="rId3"/>
          <a:stretch>
            <a:fillRect/>
          </a:stretch>
        </p:blipFill>
        <p:spPr>
          <a:xfrm>
            <a:off x="0" y="762000"/>
            <a:ext cx="3479800" cy="5334000"/>
          </a:xfrm>
          <a:prstGeom prst="rect">
            <a:avLst/>
          </a:prstGeom>
        </p:spPr>
      </p:pic>
      <p:pic>
        <p:nvPicPr>
          <p:cNvPr id="3" name="Picture 2" descr="hall-sample-1.jpg"/>
          <p:cNvPicPr>
            <a:picLocks noChangeAspect="1"/>
          </p:cNvPicPr>
          <p:nvPr/>
        </p:nvPicPr>
        <p:blipFill>
          <a:blip r:embed="rId4"/>
          <a:stretch>
            <a:fillRect/>
          </a:stretch>
        </p:blipFill>
        <p:spPr>
          <a:xfrm>
            <a:off x="3245597" y="3709416"/>
            <a:ext cx="5898403" cy="3148584"/>
          </a:xfrm>
          <a:prstGeom prst="rect">
            <a:avLst/>
          </a:prstGeom>
        </p:spPr>
      </p:pic>
      <p:pic>
        <p:nvPicPr>
          <p:cNvPr id="4" name="Picture 3" descr="hall-sample-2.jpg"/>
          <p:cNvPicPr>
            <a:picLocks noChangeAspect="1"/>
          </p:cNvPicPr>
          <p:nvPr/>
        </p:nvPicPr>
        <p:blipFill>
          <a:blip r:embed="rId5"/>
          <a:stretch>
            <a:fillRect/>
          </a:stretch>
        </p:blipFill>
        <p:spPr>
          <a:xfrm>
            <a:off x="5029200" y="2121408"/>
            <a:ext cx="1989310" cy="2209800"/>
          </a:xfrm>
          <a:prstGeom prst="rect">
            <a:avLst/>
          </a:prstGeom>
        </p:spPr>
      </p:pic>
      <p:pic>
        <p:nvPicPr>
          <p:cNvPr id="5" name="Picture 4" descr="hall-sample-3.jpg"/>
          <p:cNvPicPr>
            <a:picLocks noChangeAspect="1"/>
          </p:cNvPicPr>
          <p:nvPr/>
        </p:nvPicPr>
        <p:blipFill>
          <a:blip r:embed="rId6"/>
          <a:stretch>
            <a:fillRect/>
          </a:stretch>
        </p:blipFill>
        <p:spPr>
          <a:xfrm>
            <a:off x="4120896" y="304800"/>
            <a:ext cx="5023104" cy="18166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95600" y="1600200"/>
            <a:ext cx="3426739" cy="1938992"/>
          </a:xfrm>
          <a:prstGeom prst="rect">
            <a:avLst/>
          </a:prstGeom>
          <a:noFill/>
        </p:spPr>
        <p:txBody>
          <a:bodyPr wrap="none" rtlCol="0">
            <a:spAutoFit/>
          </a:bodyPr>
          <a:lstStyle/>
          <a:p>
            <a:pPr algn="ctr"/>
            <a:r>
              <a:rPr lang="en-US" sz="4000" dirty="0" smtClean="0"/>
              <a:t>Experiment 4:</a:t>
            </a:r>
          </a:p>
          <a:p>
            <a:pPr algn="ctr"/>
            <a:endParaRPr lang="en-US" sz="4000" dirty="0" smtClean="0"/>
          </a:p>
          <a:p>
            <a:pPr algn="ctr"/>
            <a:r>
              <a:rPr lang="en-US" sz="4000" dirty="0" smtClean="0"/>
              <a:t>Combine forces</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Digital Humanities at UVM:</a:t>
            </a:r>
            <a:endParaRPr lang="en-US" dirty="0"/>
          </a:p>
        </p:txBody>
      </p:sp>
      <p:sp>
        <p:nvSpPr>
          <p:cNvPr id="3" name="Subtitle 2"/>
          <p:cNvSpPr>
            <a:spLocks noGrp="1"/>
          </p:cNvSpPr>
          <p:nvPr>
            <p:ph type="subTitle" idx="1"/>
          </p:nvPr>
        </p:nvSpPr>
        <p:spPr>
          <a:xfrm>
            <a:off x="1371600" y="3276600"/>
            <a:ext cx="6400800" cy="1752600"/>
          </a:xfrm>
        </p:spPr>
        <p:txBody>
          <a:bodyPr>
            <a:normAutofit/>
          </a:bodyPr>
          <a:lstStyle/>
          <a:p>
            <a:r>
              <a:rPr lang="en-US" sz="4000" dirty="0" smtClean="0">
                <a:solidFill>
                  <a:schemeClr val="accent3">
                    <a:lumMod val="50000"/>
                  </a:schemeClr>
                </a:solidFill>
              </a:rPr>
              <a:t>A History of Failure</a:t>
            </a:r>
            <a:endParaRPr lang="en-US" sz="40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los2.jpg"/>
          <p:cNvPicPr>
            <a:picLocks noChangeAspect="1"/>
          </p:cNvPicPr>
          <p:nvPr/>
        </p:nvPicPr>
        <p:blipFill>
          <a:blip r:embed="rId3"/>
          <a:stretch>
            <a:fillRect/>
          </a:stretch>
        </p:blipFill>
        <p:spPr>
          <a:xfrm>
            <a:off x="4000500" y="0"/>
            <a:ext cx="5143500" cy="6858000"/>
          </a:xfrm>
          <a:prstGeom prst="rect">
            <a:avLst/>
          </a:prstGeom>
        </p:spPr>
      </p:pic>
      <p:pic>
        <p:nvPicPr>
          <p:cNvPr id="6" name="Picture 5" descr="barn.jpg"/>
          <p:cNvPicPr>
            <a:picLocks noChangeAspect="1"/>
          </p:cNvPicPr>
          <p:nvPr/>
        </p:nvPicPr>
        <p:blipFill>
          <a:blip r:embed="rId4"/>
          <a:stretch>
            <a:fillRect/>
          </a:stretch>
        </p:blipFill>
        <p:spPr>
          <a:xfrm>
            <a:off x="0" y="0"/>
            <a:ext cx="4470400" cy="3352800"/>
          </a:xfrm>
          <a:prstGeom prst="rect">
            <a:avLst/>
          </a:prstGeom>
        </p:spPr>
      </p:pic>
      <p:pic>
        <p:nvPicPr>
          <p:cNvPr id="7" name="Picture 6" descr="ph_silo_trans.jpg"/>
          <p:cNvPicPr>
            <a:picLocks noChangeAspect="1"/>
          </p:cNvPicPr>
          <p:nvPr/>
        </p:nvPicPr>
        <p:blipFill>
          <a:blip r:embed="rId5"/>
          <a:stretch>
            <a:fillRect/>
          </a:stretch>
        </p:blipFill>
        <p:spPr>
          <a:xfrm>
            <a:off x="685800" y="3101340"/>
            <a:ext cx="2590800" cy="37566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los_downed.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uvmdc-about.png"/>
          <p:cNvPicPr>
            <a:picLocks noChangeAspect="1"/>
          </p:cNvPicPr>
          <p:nvPr/>
        </p:nvPicPr>
        <p:blipFill>
          <a:blip r:embed="rId3"/>
          <a:stretch>
            <a:fillRect/>
          </a:stretch>
        </p:blipFill>
        <p:spPr>
          <a:xfrm>
            <a:off x="0" y="1313234"/>
            <a:ext cx="9144000" cy="42315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90800" y="1524000"/>
            <a:ext cx="3859550" cy="1938992"/>
          </a:xfrm>
          <a:prstGeom prst="rect">
            <a:avLst/>
          </a:prstGeom>
          <a:noFill/>
        </p:spPr>
        <p:txBody>
          <a:bodyPr wrap="none" rtlCol="0">
            <a:spAutoFit/>
          </a:bodyPr>
          <a:lstStyle/>
          <a:p>
            <a:pPr algn="ctr"/>
            <a:r>
              <a:rPr lang="en-US" sz="4000" dirty="0" smtClean="0"/>
              <a:t>Experiment 5:</a:t>
            </a:r>
          </a:p>
          <a:p>
            <a:pPr algn="ctr"/>
            <a:endParaRPr lang="en-US" sz="4000" dirty="0" smtClean="0"/>
          </a:p>
          <a:p>
            <a:pPr algn="ctr"/>
            <a:r>
              <a:rPr lang="en-US" sz="4000" dirty="0" smtClean="0"/>
              <a:t>Image Collections</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space-hst1112.png"/>
          <p:cNvPicPr>
            <a:picLocks noChangeAspect="1"/>
          </p:cNvPicPr>
          <p:nvPr/>
        </p:nvPicPr>
        <p:blipFill>
          <a:blip r:embed="rId3"/>
          <a:stretch>
            <a:fillRect/>
          </a:stretch>
        </p:blipFill>
        <p:spPr>
          <a:xfrm>
            <a:off x="356127" y="552809"/>
            <a:ext cx="8431746" cy="57523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ntentdm-art188.png"/>
          <p:cNvPicPr>
            <a:picLocks noChangeAspect="1"/>
          </p:cNvPicPr>
          <p:nvPr/>
        </p:nvPicPr>
        <p:blipFill>
          <a:blip r:embed="rId3"/>
          <a:stretch>
            <a:fillRect/>
          </a:stretch>
        </p:blipFill>
        <p:spPr>
          <a:xfrm>
            <a:off x="0" y="622486"/>
            <a:ext cx="9144000" cy="56130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and-change-home.png"/>
          <p:cNvPicPr>
            <a:picLocks noChangeAspect="1"/>
          </p:cNvPicPr>
          <p:nvPr/>
        </p:nvPicPr>
        <p:blipFill>
          <a:blip r:embed="rId3"/>
          <a:stretch>
            <a:fillRect/>
          </a:stretch>
        </p:blipFill>
        <p:spPr>
          <a:xfrm>
            <a:off x="0" y="329629"/>
            <a:ext cx="9144000" cy="619874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1524000"/>
            <a:ext cx="5617343" cy="1938992"/>
          </a:xfrm>
          <a:prstGeom prst="rect">
            <a:avLst/>
          </a:prstGeom>
          <a:noFill/>
        </p:spPr>
        <p:txBody>
          <a:bodyPr wrap="none" rtlCol="0">
            <a:spAutoFit/>
          </a:bodyPr>
          <a:lstStyle/>
          <a:p>
            <a:pPr algn="ctr"/>
            <a:r>
              <a:rPr lang="en-US" sz="4000" dirty="0" smtClean="0"/>
              <a:t>Experiment 6:</a:t>
            </a:r>
          </a:p>
          <a:p>
            <a:pPr algn="ctr"/>
            <a:endParaRPr lang="en-US" sz="4000" dirty="0" smtClean="0"/>
          </a:p>
          <a:p>
            <a:pPr algn="ctr"/>
            <a:r>
              <a:rPr lang="en-US" sz="4000" dirty="0" smtClean="0"/>
              <a:t>A more formal approach…</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2590800"/>
            <a:ext cx="5789491" cy="1107996"/>
          </a:xfrm>
          <a:prstGeom prst="rect">
            <a:avLst/>
          </a:prstGeom>
          <a:noFill/>
        </p:spPr>
        <p:txBody>
          <a:bodyPr wrap="none" rtlCol="0">
            <a:spAutoFit/>
          </a:bodyPr>
          <a:lstStyle/>
          <a:p>
            <a:r>
              <a:rPr lang="en-US" sz="6600" dirty="0" smtClean="0"/>
              <a:t>i.e., get more $$</a:t>
            </a:r>
            <a:endParaRPr lang="en-US" sz="6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di.png"/>
          <p:cNvPicPr>
            <a:picLocks noChangeAspect="1"/>
          </p:cNvPicPr>
          <p:nvPr/>
        </p:nvPicPr>
        <p:blipFill>
          <a:blip r:embed="rId3"/>
          <a:stretch>
            <a:fillRect/>
          </a:stretch>
        </p:blipFill>
        <p:spPr>
          <a:xfrm>
            <a:off x="0" y="136432"/>
            <a:ext cx="9144000" cy="65851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114800" y="1371600"/>
            <a:ext cx="3810000" cy="3170099"/>
          </a:xfrm>
          <a:prstGeom prst="rect">
            <a:avLst/>
          </a:prstGeom>
          <a:noFill/>
        </p:spPr>
        <p:txBody>
          <a:bodyPr wrap="square" rtlCol="0">
            <a:spAutoFit/>
          </a:bodyPr>
          <a:lstStyle/>
          <a:p>
            <a:pPr algn="ctr"/>
            <a:r>
              <a:rPr lang="en-US" sz="3600" dirty="0"/>
              <a:t>“I have not failed.</a:t>
            </a:r>
            <a:r>
              <a:rPr lang="en-US" sz="3600" dirty="0" smtClean="0"/>
              <a:t> </a:t>
            </a:r>
          </a:p>
          <a:p>
            <a:pPr algn="ctr"/>
            <a:r>
              <a:rPr lang="en-US" sz="3600" dirty="0" smtClean="0"/>
              <a:t>I've </a:t>
            </a:r>
            <a:r>
              <a:rPr lang="en-US" sz="3600" dirty="0"/>
              <a:t>just found 10,000 ways that haven't </a:t>
            </a:r>
            <a:r>
              <a:rPr lang="en-US" sz="3600" dirty="0" smtClean="0"/>
              <a:t>worked.”</a:t>
            </a:r>
          </a:p>
          <a:p>
            <a:endParaRPr lang="en-US" sz="2800" dirty="0" smtClean="0"/>
          </a:p>
          <a:p>
            <a:pPr algn="r"/>
            <a:r>
              <a:rPr lang="en-US" sz="2800" dirty="0" smtClean="0"/>
              <a:t>- Thomas Alva Edison</a:t>
            </a:r>
            <a:endParaRPr lang="en-US" sz="2800" dirty="0"/>
          </a:p>
        </p:txBody>
      </p:sp>
      <p:pic>
        <p:nvPicPr>
          <p:cNvPr id="3" name="Picture 2" descr="light13z.jpg"/>
          <p:cNvPicPr>
            <a:picLocks noChangeAspect="1"/>
          </p:cNvPicPr>
          <p:nvPr/>
        </p:nvPicPr>
        <p:blipFill>
          <a:blip r:embed="rId3"/>
          <a:stretch>
            <a:fillRect/>
          </a:stretch>
        </p:blipFill>
        <p:spPr>
          <a:xfrm>
            <a:off x="381000" y="609600"/>
            <a:ext cx="2922740" cy="533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62200" y="1905000"/>
            <a:ext cx="4043895" cy="1938992"/>
          </a:xfrm>
          <a:prstGeom prst="rect">
            <a:avLst/>
          </a:prstGeom>
          <a:noFill/>
        </p:spPr>
        <p:txBody>
          <a:bodyPr wrap="none" rtlCol="0">
            <a:spAutoFit/>
          </a:bodyPr>
          <a:lstStyle/>
          <a:p>
            <a:r>
              <a:rPr lang="en-US" sz="4000" dirty="0" smtClean="0"/>
              <a:t>We have learned…</a:t>
            </a:r>
          </a:p>
          <a:p>
            <a:endParaRPr lang="en-US" sz="4000" dirty="0" smtClean="0"/>
          </a:p>
          <a:p>
            <a:r>
              <a:rPr lang="en-US" sz="4000" dirty="0" smtClean="0"/>
              <a:t>	</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743200" y="1905000"/>
            <a:ext cx="3644397" cy="707886"/>
          </a:xfrm>
          <a:prstGeom prst="rect">
            <a:avLst/>
          </a:prstGeom>
          <a:noFill/>
        </p:spPr>
        <p:txBody>
          <a:bodyPr wrap="none" rtlCol="0">
            <a:spAutoFit/>
          </a:bodyPr>
          <a:lstStyle/>
          <a:p>
            <a:r>
              <a:rPr lang="en-US" sz="4000" dirty="0" smtClean="0"/>
              <a:t>Looking Ahead…</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71600" y="1752600"/>
            <a:ext cx="6019800" cy="1938992"/>
          </a:xfrm>
          <a:prstGeom prst="rect">
            <a:avLst/>
          </a:prstGeom>
          <a:noFill/>
        </p:spPr>
        <p:txBody>
          <a:bodyPr wrap="square" rtlCol="0">
            <a:spAutoFit/>
          </a:bodyPr>
          <a:lstStyle/>
          <a:p>
            <a:r>
              <a:rPr lang="en-US" sz="4000" dirty="0" smtClean="0"/>
              <a:t>“If we knew what we were doing it wouldn’t be called research.”</a:t>
            </a: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346769"/>
            <a:ext cx="8499091" cy="3539431"/>
          </a:xfrm>
          <a:prstGeom prst="rect">
            <a:avLst/>
          </a:prstGeom>
          <a:noFill/>
        </p:spPr>
        <p:txBody>
          <a:bodyPr wrap="none" rtlCol="0">
            <a:spAutoFit/>
          </a:bodyPr>
          <a:lstStyle/>
          <a:p>
            <a:r>
              <a:rPr lang="en-US" sz="2800" dirty="0" smtClean="0"/>
              <a:t>University of Vermont Center for Digital Initiatives:</a:t>
            </a:r>
          </a:p>
          <a:p>
            <a:r>
              <a:rPr lang="en-US" sz="2800" dirty="0" smtClean="0"/>
              <a:t>	http://cdi.uvm.edu</a:t>
            </a:r>
          </a:p>
          <a:p>
            <a:endParaRPr lang="en-US" sz="2800" dirty="0" smtClean="0"/>
          </a:p>
          <a:p>
            <a:r>
              <a:rPr lang="en-US" sz="2800" dirty="0" smtClean="0"/>
              <a:t>Questions: </a:t>
            </a:r>
          </a:p>
          <a:p>
            <a:r>
              <a:rPr lang="en-US" sz="2800" dirty="0" smtClean="0"/>
              <a:t>	</a:t>
            </a:r>
            <a:r>
              <a:rPr lang="en-US" sz="2800" dirty="0" err="1" smtClean="0"/>
              <a:t>hope.greenberg@uvm.edu</a:t>
            </a:r>
            <a:endParaRPr lang="en-US" sz="2800" dirty="0" smtClean="0"/>
          </a:p>
          <a:p>
            <a:endParaRPr lang="en-US" sz="2800" dirty="0" smtClean="0"/>
          </a:p>
          <a:p>
            <a:r>
              <a:rPr lang="en-US" sz="2800" dirty="0" smtClean="0"/>
              <a:t>Winona </a:t>
            </a:r>
            <a:r>
              <a:rPr lang="en-US" sz="2800" dirty="0" err="1" smtClean="0"/>
              <a:t>Salesky’s</a:t>
            </a:r>
            <a:r>
              <a:rPr lang="en-US" sz="2800" dirty="0" smtClean="0"/>
              <a:t> </a:t>
            </a:r>
            <a:r>
              <a:rPr lang="en-US" sz="2800" dirty="0" err="1" smtClean="0"/>
              <a:t>blog</a:t>
            </a:r>
            <a:r>
              <a:rPr lang="en-US" sz="2800" dirty="0" smtClean="0"/>
              <a:t> on the process of building the CDI:</a:t>
            </a:r>
          </a:p>
          <a:p>
            <a:r>
              <a:rPr lang="en-US" sz="2800" dirty="0" smtClean="0"/>
              <a:t>	http://</a:t>
            </a:r>
            <a:r>
              <a:rPr lang="en-US" sz="2800" dirty="0" err="1" smtClean="0"/>
              <a:t>thedil.wordpress.com</a:t>
            </a:r>
            <a:r>
              <a:rPr lang="en-US" sz="2800" dirty="0" smtClean="0"/>
              <a:t>/</a:t>
            </a:r>
            <a:endParaRPr lang="en-US" sz="2800" dirty="0"/>
          </a:p>
        </p:txBody>
      </p:sp>
      <p:pic>
        <p:nvPicPr>
          <p:cNvPr id="3" name="Picture 2" descr="uvm-green-sjc.jpg"/>
          <p:cNvPicPr>
            <a:picLocks noChangeAspect="1"/>
          </p:cNvPicPr>
          <p:nvPr/>
        </p:nvPicPr>
        <p:blipFill>
          <a:blip r:embed="rId2"/>
          <a:stretch>
            <a:fillRect/>
          </a:stretch>
        </p:blipFill>
        <p:spPr>
          <a:xfrm>
            <a:off x="5359400" y="4019550"/>
            <a:ext cx="3784600" cy="28384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Oval 8"/>
          <p:cNvSpPr/>
          <p:nvPr/>
        </p:nvSpPr>
        <p:spPr>
          <a:xfrm>
            <a:off x="1143000" y="2133600"/>
            <a:ext cx="6781800" cy="426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Oval 4"/>
          <p:cNvSpPr/>
          <p:nvPr/>
        </p:nvSpPr>
        <p:spPr>
          <a:xfrm>
            <a:off x="1866900" y="3429000"/>
            <a:ext cx="1943100" cy="1447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Center for Teaching and Learning (CTL)</a:t>
            </a:r>
            <a:endParaRPr lang="en-US" dirty="0"/>
          </a:p>
        </p:txBody>
      </p:sp>
      <p:sp>
        <p:nvSpPr>
          <p:cNvPr id="7" name="Oval 6"/>
          <p:cNvSpPr/>
          <p:nvPr/>
        </p:nvSpPr>
        <p:spPr>
          <a:xfrm>
            <a:off x="5257800" y="3429000"/>
            <a:ext cx="1905000" cy="124950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Academic Computing Services (ACS)</a:t>
            </a:r>
            <a:endParaRPr lang="en-US" dirty="0"/>
          </a:p>
        </p:txBody>
      </p:sp>
      <p:sp>
        <p:nvSpPr>
          <p:cNvPr id="8" name="Oval 7"/>
          <p:cNvSpPr/>
          <p:nvPr/>
        </p:nvSpPr>
        <p:spPr>
          <a:xfrm>
            <a:off x="3505200" y="4495800"/>
            <a:ext cx="2286000" cy="1257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Center for Media Development (CMD)</a:t>
            </a:r>
            <a:endParaRPr lang="en-US" dirty="0"/>
          </a:p>
        </p:txBody>
      </p:sp>
      <p:sp>
        <p:nvSpPr>
          <p:cNvPr id="10" name="TextBox 9"/>
          <p:cNvSpPr txBox="1"/>
          <p:nvPr/>
        </p:nvSpPr>
        <p:spPr>
          <a:xfrm>
            <a:off x="2743200" y="2507902"/>
            <a:ext cx="3447879" cy="461665"/>
          </a:xfrm>
          <a:prstGeom prst="rect">
            <a:avLst/>
          </a:prstGeom>
          <a:noFill/>
        </p:spPr>
        <p:txBody>
          <a:bodyPr wrap="none" rtlCol="0">
            <a:spAutoFit/>
          </a:bodyPr>
          <a:lstStyle/>
          <a:p>
            <a:r>
              <a:rPr lang="en-US" sz="2400" dirty="0" smtClean="0"/>
              <a:t>Learning Resources Group</a:t>
            </a:r>
            <a:endParaRPr lang="en-US" sz="2400" dirty="0"/>
          </a:p>
        </p:txBody>
      </p:sp>
      <p:sp>
        <p:nvSpPr>
          <p:cNvPr id="11" name="TextBox 10"/>
          <p:cNvSpPr txBox="1"/>
          <p:nvPr/>
        </p:nvSpPr>
        <p:spPr>
          <a:xfrm>
            <a:off x="0" y="0"/>
            <a:ext cx="6705599" cy="2246769"/>
          </a:xfrm>
          <a:prstGeom prst="rect">
            <a:avLst/>
          </a:prstGeom>
          <a:noFill/>
        </p:spPr>
        <p:txBody>
          <a:bodyPr wrap="square" rtlCol="0">
            <a:spAutoFit/>
          </a:bodyPr>
          <a:lstStyle/>
          <a:p>
            <a:r>
              <a:rPr lang="en-US" sz="2800" dirty="0" smtClean="0"/>
              <a:t>IT Support, serving 12,000 students, </a:t>
            </a:r>
          </a:p>
          <a:p>
            <a:r>
              <a:rPr lang="en-US" sz="2800" dirty="0" smtClean="0"/>
              <a:t>3,000+ faculty and staff: </a:t>
            </a:r>
          </a:p>
          <a:p>
            <a:r>
              <a:rPr lang="en-US" sz="2800" dirty="0" smtClean="0"/>
              <a:t>	Enterprise Technical Services</a:t>
            </a:r>
          </a:p>
          <a:p>
            <a:r>
              <a:rPr lang="en-US" sz="2800" dirty="0" smtClean="0"/>
              <a:t>	Departmental IT Groups</a:t>
            </a:r>
          </a:p>
          <a:p>
            <a:r>
              <a:rPr lang="en-US" sz="2800" dirty="0" smtClean="0"/>
              <a:t>	and then there is us: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84325" y="228600"/>
            <a:ext cx="8331075" cy="4770537"/>
          </a:xfrm>
          <a:prstGeom prst="rect">
            <a:avLst/>
          </a:prstGeom>
          <a:noFill/>
        </p:spPr>
        <p:txBody>
          <a:bodyPr wrap="square" rtlCol="0">
            <a:spAutoFit/>
          </a:bodyPr>
          <a:lstStyle/>
          <a:p>
            <a:pPr algn="ctr"/>
            <a:r>
              <a:rPr lang="en-US" sz="4000" dirty="0" smtClean="0"/>
              <a:t>Academic Computing Services</a:t>
            </a:r>
          </a:p>
          <a:p>
            <a:pPr algn="ctr"/>
            <a:endParaRPr lang="en-US" sz="3200" dirty="0" smtClean="0"/>
          </a:p>
          <a:p>
            <a:r>
              <a:rPr lang="en-US" sz="3200" dirty="0" smtClean="0"/>
              <a:t>“We will explore</a:t>
            </a:r>
          </a:p>
          <a:p>
            <a:r>
              <a:rPr lang="en-US" sz="3200" dirty="0" smtClean="0"/>
              <a:t>       we will recommend</a:t>
            </a:r>
          </a:p>
          <a:p>
            <a:r>
              <a:rPr lang="en-US" sz="3200" dirty="0" smtClean="0"/>
              <a:t>           we will encourage you</a:t>
            </a:r>
          </a:p>
          <a:p>
            <a:r>
              <a:rPr lang="en-US" sz="3200" dirty="0" smtClean="0"/>
              <a:t>               we will teach you how to do it</a:t>
            </a:r>
          </a:p>
          <a:p>
            <a:pPr algn="ctr"/>
            <a:endParaRPr lang="en-US" sz="3600" dirty="0" smtClean="0"/>
          </a:p>
          <a:p>
            <a:pPr algn="ctr"/>
            <a:r>
              <a:rPr lang="en-US" sz="3600" dirty="0" smtClean="0"/>
              <a:t>but we can’t do it for you</a:t>
            </a:r>
            <a:r>
              <a:rPr lang="en-US" sz="3200" dirty="0" smtClean="0"/>
              <a:t>.”</a:t>
            </a:r>
          </a:p>
          <a:p>
            <a:pPr algn="ctr"/>
            <a:endParaRPr lang="en-US" sz="3200" dirty="0" smtClean="0"/>
          </a:p>
          <a:p>
            <a:pPr algn="ctr"/>
            <a:endParaRPr lang="en-US" sz="3600" dirty="0" smtClean="0"/>
          </a:p>
        </p:txBody>
      </p:sp>
      <p:pic>
        <p:nvPicPr>
          <p:cNvPr id="6" name="Picture 5" descr="wired.gif"/>
          <p:cNvPicPr>
            <a:picLocks noChangeAspect="1"/>
          </p:cNvPicPr>
          <p:nvPr/>
        </p:nvPicPr>
        <p:blipFill>
          <a:blip r:embed="rId3"/>
          <a:stretch>
            <a:fillRect/>
          </a:stretch>
        </p:blipFill>
        <p:spPr>
          <a:xfrm>
            <a:off x="0" y="4876800"/>
            <a:ext cx="1981200" cy="1981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190466" y="2802017"/>
            <a:ext cx="5405508" cy="707886"/>
          </a:xfrm>
          <a:prstGeom prst="rect">
            <a:avLst/>
          </a:prstGeom>
          <a:noFill/>
        </p:spPr>
        <p:txBody>
          <a:bodyPr wrap="none" rtlCol="0">
            <a:spAutoFit/>
          </a:bodyPr>
          <a:lstStyle/>
          <a:p>
            <a:r>
              <a:rPr lang="en-US" sz="4000" i="1" dirty="0" err="1" smtClean="0">
                <a:solidFill>
                  <a:schemeClr val="accent3">
                    <a:lumMod val="50000"/>
                  </a:schemeClr>
                </a:solidFill>
              </a:rPr>
              <a:t>WebCT</a:t>
            </a:r>
            <a:r>
              <a:rPr lang="en-US" sz="4000" i="1" dirty="0" smtClean="0">
                <a:solidFill>
                  <a:schemeClr val="accent3">
                    <a:lumMod val="50000"/>
                  </a:schemeClr>
                </a:solidFill>
              </a:rPr>
              <a:t>  </a:t>
            </a:r>
            <a:r>
              <a:rPr lang="en-US" sz="4000" i="1" dirty="0" err="1" smtClean="0">
                <a:solidFill>
                  <a:schemeClr val="accent3">
                    <a:lumMod val="50000"/>
                  </a:schemeClr>
                </a:solidFill>
                <a:latin typeface="Wingdings"/>
                <a:ea typeface="Wingdings"/>
                <a:cs typeface="Wingdings"/>
              </a:rPr>
              <a:t></a:t>
            </a:r>
            <a:r>
              <a:rPr lang="en-US" sz="4000" i="1" dirty="0" smtClean="0">
                <a:solidFill>
                  <a:schemeClr val="accent3">
                    <a:lumMod val="50000"/>
                  </a:schemeClr>
                </a:solidFill>
                <a:latin typeface="Wingdings"/>
                <a:ea typeface="Wingdings"/>
                <a:cs typeface="Wingdings"/>
              </a:rPr>
              <a:t> </a:t>
            </a:r>
            <a:r>
              <a:rPr lang="en-US" sz="4000" i="1" dirty="0" smtClean="0">
                <a:solidFill>
                  <a:schemeClr val="accent3">
                    <a:lumMod val="50000"/>
                  </a:schemeClr>
                </a:solidFill>
                <a:ea typeface="Wingdings"/>
                <a:cs typeface="Wingdings"/>
              </a:rPr>
              <a:t>Blackboard</a:t>
            </a:r>
            <a:endParaRPr lang="en-US" sz="4000" i="1" dirty="0">
              <a:solidFill>
                <a:schemeClr val="accent3">
                  <a:lumMod val="50000"/>
                </a:schemeClr>
              </a:solidFill>
            </a:endParaRPr>
          </a:p>
        </p:txBody>
      </p:sp>
      <p:sp>
        <p:nvSpPr>
          <p:cNvPr id="3" name="TextBox 2"/>
          <p:cNvSpPr txBox="1"/>
          <p:nvPr/>
        </p:nvSpPr>
        <p:spPr>
          <a:xfrm>
            <a:off x="2190466" y="4588133"/>
            <a:ext cx="982886" cy="646331"/>
          </a:xfrm>
          <a:prstGeom prst="rect">
            <a:avLst/>
          </a:prstGeom>
          <a:noFill/>
        </p:spPr>
        <p:txBody>
          <a:bodyPr wrap="none" rtlCol="0">
            <a:spAutoFit/>
          </a:bodyPr>
          <a:lstStyle/>
          <a:p>
            <a:r>
              <a:rPr lang="en-US" sz="3600" dirty="0" smtClean="0">
                <a:solidFill>
                  <a:srgbClr val="284304"/>
                </a:solidFill>
              </a:rPr>
              <a:t>web</a:t>
            </a:r>
            <a:endParaRPr lang="en-US" sz="3600" dirty="0">
              <a:solidFill>
                <a:srgbClr val="284304"/>
              </a:solidFill>
            </a:endParaRPr>
          </a:p>
        </p:txBody>
      </p:sp>
      <p:sp>
        <p:nvSpPr>
          <p:cNvPr id="6" name="TextBox 5"/>
          <p:cNvSpPr txBox="1"/>
          <p:nvPr/>
        </p:nvSpPr>
        <p:spPr>
          <a:xfrm>
            <a:off x="3361591" y="4195464"/>
            <a:ext cx="1174495" cy="646331"/>
          </a:xfrm>
          <a:prstGeom prst="rect">
            <a:avLst/>
          </a:prstGeom>
          <a:noFill/>
        </p:spPr>
        <p:txBody>
          <a:bodyPr wrap="square" rtlCol="0">
            <a:spAutoFit/>
          </a:bodyPr>
          <a:lstStyle/>
          <a:p>
            <a:r>
              <a:rPr lang="en-US" sz="3600" dirty="0" err="1" smtClean="0">
                <a:solidFill>
                  <a:srgbClr val="284304"/>
                </a:solidFill>
              </a:rPr>
              <a:t>blogs</a:t>
            </a:r>
            <a:endParaRPr lang="en-US" sz="3600" dirty="0">
              <a:solidFill>
                <a:srgbClr val="284304"/>
              </a:solidFill>
            </a:endParaRPr>
          </a:p>
        </p:txBody>
      </p:sp>
      <p:sp>
        <p:nvSpPr>
          <p:cNvPr id="7" name="TextBox 6"/>
          <p:cNvSpPr txBox="1"/>
          <p:nvPr/>
        </p:nvSpPr>
        <p:spPr>
          <a:xfrm>
            <a:off x="4222759" y="3186737"/>
            <a:ext cx="1117013" cy="646331"/>
          </a:xfrm>
          <a:prstGeom prst="rect">
            <a:avLst/>
          </a:prstGeom>
          <a:noFill/>
        </p:spPr>
        <p:txBody>
          <a:bodyPr wrap="none" rtlCol="0">
            <a:spAutoFit/>
          </a:bodyPr>
          <a:lstStyle/>
          <a:p>
            <a:r>
              <a:rPr lang="en-US" sz="3600" dirty="0" err="1" smtClean="0">
                <a:solidFill>
                  <a:srgbClr val="284304"/>
                </a:solidFill>
              </a:rPr>
              <a:t>wikis</a:t>
            </a:r>
            <a:endParaRPr lang="en-US" sz="3600" dirty="0">
              <a:solidFill>
                <a:srgbClr val="284304"/>
              </a:solidFill>
            </a:endParaRPr>
          </a:p>
        </p:txBody>
      </p:sp>
      <p:sp>
        <p:nvSpPr>
          <p:cNvPr id="8" name="TextBox 7"/>
          <p:cNvSpPr txBox="1"/>
          <p:nvPr/>
        </p:nvSpPr>
        <p:spPr>
          <a:xfrm>
            <a:off x="2952466" y="3826133"/>
            <a:ext cx="1469297" cy="523220"/>
          </a:xfrm>
          <a:prstGeom prst="rect">
            <a:avLst/>
          </a:prstGeom>
          <a:noFill/>
        </p:spPr>
        <p:txBody>
          <a:bodyPr wrap="none" rtlCol="0">
            <a:spAutoFit/>
          </a:bodyPr>
          <a:lstStyle/>
          <a:p>
            <a:r>
              <a:rPr lang="en-US" sz="2800" dirty="0" err="1" smtClean="0">
                <a:solidFill>
                  <a:srgbClr val="284304"/>
                </a:solidFill>
              </a:rPr>
              <a:t>podcasts</a:t>
            </a:r>
            <a:endParaRPr lang="en-US" sz="2800" dirty="0">
              <a:solidFill>
                <a:srgbClr val="284304"/>
              </a:solidFill>
            </a:endParaRPr>
          </a:p>
        </p:txBody>
      </p:sp>
      <p:sp>
        <p:nvSpPr>
          <p:cNvPr id="9" name="TextBox 8"/>
          <p:cNvSpPr txBox="1"/>
          <p:nvPr/>
        </p:nvSpPr>
        <p:spPr>
          <a:xfrm>
            <a:off x="3948839" y="4914781"/>
            <a:ext cx="2432627" cy="707886"/>
          </a:xfrm>
          <a:prstGeom prst="rect">
            <a:avLst/>
          </a:prstGeom>
          <a:noFill/>
        </p:spPr>
        <p:txBody>
          <a:bodyPr wrap="none" rtlCol="0">
            <a:spAutoFit/>
          </a:bodyPr>
          <a:lstStyle/>
          <a:p>
            <a:r>
              <a:rPr lang="en-US" sz="4000" dirty="0" smtClean="0">
                <a:solidFill>
                  <a:srgbClr val="284304"/>
                </a:solidFill>
              </a:rPr>
              <a:t>workshops</a:t>
            </a:r>
            <a:endParaRPr lang="en-US" sz="4000" dirty="0">
              <a:solidFill>
                <a:srgbClr val="284304"/>
              </a:solidFill>
            </a:endParaRPr>
          </a:p>
        </p:txBody>
      </p:sp>
      <p:sp>
        <p:nvSpPr>
          <p:cNvPr id="10" name="TextBox 9"/>
          <p:cNvSpPr txBox="1"/>
          <p:nvPr/>
        </p:nvSpPr>
        <p:spPr>
          <a:xfrm>
            <a:off x="5339772" y="3509903"/>
            <a:ext cx="985917" cy="523220"/>
          </a:xfrm>
          <a:prstGeom prst="rect">
            <a:avLst/>
          </a:prstGeom>
          <a:noFill/>
        </p:spPr>
        <p:txBody>
          <a:bodyPr wrap="none" rtlCol="0">
            <a:spAutoFit/>
          </a:bodyPr>
          <a:lstStyle/>
          <a:p>
            <a:r>
              <a:rPr lang="en-US" sz="2800" dirty="0" smtClean="0">
                <a:solidFill>
                  <a:srgbClr val="284304"/>
                </a:solidFill>
              </a:rPr>
              <a:t>video</a:t>
            </a:r>
            <a:endParaRPr lang="en-US" sz="2800" dirty="0">
              <a:solidFill>
                <a:srgbClr val="284304"/>
              </a:solidFill>
            </a:endParaRPr>
          </a:p>
        </p:txBody>
      </p:sp>
      <p:sp>
        <p:nvSpPr>
          <p:cNvPr id="11" name="TextBox 10"/>
          <p:cNvSpPr txBox="1"/>
          <p:nvPr/>
        </p:nvSpPr>
        <p:spPr>
          <a:xfrm>
            <a:off x="2190466" y="4087743"/>
            <a:ext cx="865116" cy="523220"/>
          </a:xfrm>
          <a:prstGeom prst="rect">
            <a:avLst/>
          </a:prstGeom>
          <a:noFill/>
        </p:spPr>
        <p:txBody>
          <a:bodyPr wrap="none" rtlCol="0">
            <a:spAutoFit/>
          </a:bodyPr>
          <a:lstStyle/>
          <a:p>
            <a:r>
              <a:rPr lang="en-US" sz="2800" dirty="0" smtClean="0">
                <a:solidFill>
                  <a:srgbClr val="284304"/>
                </a:solidFill>
              </a:rPr>
              <a:t>SPSS</a:t>
            </a:r>
            <a:endParaRPr lang="en-US" sz="2800" dirty="0">
              <a:solidFill>
                <a:srgbClr val="284304"/>
              </a:solidFill>
            </a:endParaRPr>
          </a:p>
        </p:txBody>
      </p:sp>
      <p:sp>
        <p:nvSpPr>
          <p:cNvPr id="12" name="TextBox 11"/>
          <p:cNvSpPr txBox="1"/>
          <p:nvPr/>
        </p:nvSpPr>
        <p:spPr>
          <a:xfrm>
            <a:off x="2077021" y="5164961"/>
            <a:ext cx="666644" cy="523220"/>
          </a:xfrm>
          <a:prstGeom prst="rect">
            <a:avLst/>
          </a:prstGeom>
          <a:noFill/>
        </p:spPr>
        <p:txBody>
          <a:bodyPr wrap="none" rtlCol="0">
            <a:spAutoFit/>
          </a:bodyPr>
          <a:lstStyle/>
          <a:p>
            <a:r>
              <a:rPr lang="en-US" sz="2800" dirty="0" smtClean="0">
                <a:solidFill>
                  <a:schemeClr val="accent3">
                    <a:lumMod val="50000"/>
                  </a:schemeClr>
                </a:solidFill>
              </a:rPr>
              <a:t>GIS</a:t>
            </a:r>
            <a:endParaRPr lang="en-US" sz="2800" dirty="0">
              <a:solidFill>
                <a:schemeClr val="accent3">
                  <a:lumMod val="50000"/>
                </a:schemeClr>
              </a:solidFill>
            </a:endParaRPr>
          </a:p>
        </p:txBody>
      </p:sp>
      <p:sp>
        <p:nvSpPr>
          <p:cNvPr id="13" name="TextBox 12"/>
          <p:cNvSpPr txBox="1"/>
          <p:nvPr/>
        </p:nvSpPr>
        <p:spPr>
          <a:xfrm>
            <a:off x="4781266" y="4195465"/>
            <a:ext cx="1816047" cy="646331"/>
          </a:xfrm>
          <a:prstGeom prst="rect">
            <a:avLst/>
          </a:prstGeom>
          <a:noFill/>
        </p:spPr>
        <p:txBody>
          <a:bodyPr wrap="none" rtlCol="0">
            <a:spAutoFit/>
          </a:bodyPr>
          <a:lstStyle/>
          <a:p>
            <a:r>
              <a:rPr lang="en-US" sz="3600" dirty="0" err="1" smtClean="0">
                <a:solidFill>
                  <a:srgbClr val="284304"/>
                </a:solidFill>
              </a:rPr>
              <a:t>EndNote</a:t>
            </a:r>
            <a:endParaRPr lang="en-US" sz="3600" dirty="0">
              <a:solidFill>
                <a:srgbClr val="284304"/>
              </a:solidFill>
            </a:endParaRPr>
          </a:p>
        </p:txBody>
      </p:sp>
      <p:sp>
        <p:nvSpPr>
          <p:cNvPr id="14" name="TextBox 13"/>
          <p:cNvSpPr txBox="1"/>
          <p:nvPr/>
        </p:nvSpPr>
        <p:spPr>
          <a:xfrm>
            <a:off x="6821989" y="4518630"/>
            <a:ext cx="1216649" cy="646331"/>
          </a:xfrm>
          <a:prstGeom prst="rect">
            <a:avLst/>
          </a:prstGeom>
          <a:noFill/>
        </p:spPr>
        <p:txBody>
          <a:bodyPr wrap="none" rtlCol="0">
            <a:spAutoFit/>
          </a:bodyPr>
          <a:lstStyle/>
          <a:p>
            <a:r>
              <a:rPr lang="en-US" sz="3600" dirty="0" smtClean="0">
                <a:solidFill>
                  <a:srgbClr val="284304"/>
                </a:solidFill>
              </a:rPr>
              <a:t>Word</a:t>
            </a:r>
            <a:endParaRPr lang="en-US" sz="3600" dirty="0">
              <a:solidFill>
                <a:srgbClr val="284304"/>
              </a:solidFill>
            </a:endParaRPr>
          </a:p>
        </p:txBody>
      </p:sp>
      <p:sp>
        <p:nvSpPr>
          <p:cNvPr id="15" name="TextBox 14"/>
          <p:cNvSpPr txBox="1"/>
          <p:nvPr/>
        </p:nvSpPr>
        <p:spPr>
          <a:xfrm>
            <a:off x="5565701" y="5426571"/>
            <a:ext cx="1864613" cy="523220"/>
          </a:xfrm>
          <a:prstGeom prst="rect">
            <a:avLst/>
          </a:prstGeom>
          <a:noFill/>
        </p:spPr>
        <p:txBody>
          <a:bodyPr wrap="none" rtlCol="0">
            <a:spAutoFit/>
          </a:bodyPr>
          <a:lstStyle/>
          <a:p>
            <a:r>
              <a:rPr lang="en-US" sz="2800" dirty="0" smtClean="0">
                <a:solidFill>
                  <a:srgbClr val="284304"/>
                </a:solidFill>
              </a:rPr>
              <a:t>PowerPoint</a:t>
            </a:r>
            <a:endParaRPr lang="en-US" sz="2800" dirty="0">
              <a:solidFill>
                <a:srgbClr val="284304"/>
              </a:solidFill>
            </a:endParaRPr>
          </a:p>
        </p:txBody>
      </p:sp>
      <p:sp>
        <p:nvSpPr>
          <p:cNvPr id="16" name="TextBox 15"/>
          <p:cNvSpPr txBox="1"/>
          <p:nvPr/>
        </p:nvSpPr>
        <p:spPr>
          <a:xfrm>
            <a:off x="6679688" y="4816733"/>
            <a:ext cx="750626" cy="523220"/>
          </a:xfrm>
          <a:prstGeom prst="rect">
            <a:avLst/>
          </a:prstGeom>
          <a:noFill/>
        </p:spPr>
        <p:txBody>
          <a:bodyPr wrap="none" rtlCol="0">
            <a:spAutoFit/>
          </a:bodyPr>
          <a:lstStyle/>
          <a:p>
            <a:r>
              <a:rPr lang="en-US" sz="2800" dirty="0" err="1" smtClean="0">
                <a:solidFill>
                  <a:srgbClr val="284304"/>
                </a:solidFill>
              </a:rPr>
              <a:t>php</a:t>
            </a:r>
            <a:endParaRPr lang="en-US" sz="2800" dirty="0">
              <a:solidFill>
                <a:srgbClr val="284304"/>
              </a:solidFill>
            </a:endParaRPr>
          </a:p>
        </p:txBody>
      </p:sp>
      <p:sp>
        <p:nvSpPr>
          <p:cNvPr id="17" name="TextBox 16"/>
          <p:cNvSpPr txBox="1"/>
          <p:nvPr/>
        </p:nvSpPr>
        <p:spPr>
          <a:xfrm>
            <a:off x="6026754" y="4847510"/>
            <a:ext cx="709424" cy="523220"/>
          </a:xfrm>
          <a:prstGeom prst="rect">
            <a:avLst/>
          </a:prstGeom>
          <a:noFill/>
        </p:spPr>
        <p:txBody>
          <a:bodyPr wrap="none" rtlCol="0">
            <a:spAutoFit/>
          </a:bodyPr>
          <a:lstStyle/>
          <a:p>
            <a:r>
              <a:rPr lang="en-US" sz="2800" dirty="0" smtClean="0">
                <a:solidFill>
                  <a:srgbClr val="284304"/>
                </a:solidFill>
              </a:rPr>
              <a:t>xml</a:t>
            </a:r>
            <a:endParaRPr lang="en-US" sz="2800" dirty="0">
              <a:solidFill>
                <a:srgbClr val="284304"/>
              </a:solidFill>
            </a:endParaRPr>
          </a:p>
        </p:txBody>
      </p:sp>
      <p:sp>
        <p:nvSpPr>
          <p:cNvPr id="18" name="TextBox 17"/>
          <p:cNvSpPr txBox="1"/>
          <p:nvPr/>
        </p:nvSpPr>
        <p:spPr>
          <a:xfrm>
            <a:off x="3055582" y="5109120"/>
            <a:ext cx="1080194" cy="461665"/>
          </a:xfrm>
          <a:prstGeom prst="rect">
            <a:avLst/>
          </a:prstGeom>
          <a:noFill/>
        </p:spPr>
        <p:txBody>
          <a:bodyPr wrap="none" rtlCol="0">
            <a:spAutoFit/>
          </a:bodyPr>
          <a:lstStyle/>
          <a:p>
            <a:r>
              <a:rPr lang="en-US" sz="2400" dirty="0" err="1" smtClean="0">
                <a:solidFill>
                  <a:srgbClr val="284304"/>
                </a:solidFill>
              </a:rPr>
              <a:t>dSpace</a:t>
            </a:r>
            <a:endParaRPr lang="en-US" sz="2400" dirty="0">
              <a:solidFill>
                <a:srgbClr val="284304"/>
              </a:solidFill>
            </a:endParaRPr>
          </a:p>
        </p:txBody>
      </p:sp>
      <p:sp>
        <p:nvSpPr>
          <p:cNvPr id="19" name="TextBox 18"/>
          <p:cNvSpPr txBox="1"/>
          <p:nvPr/>
        </p:nvSpPr>
        <p:spPr>
          <a:xfrm>
            <a:off x="5778669" y="3964632"/>
            <a:ext cx="1637287" cy="461665"/>
          </a:xfrm>
          <a:prstGeom prst="rect">
            <a:avLst/>
          </a:prstGeom>
          <a:noFill/>
        </p:spPr>
        <p:txBody>
          <a:bodyPr wrap="none" rtlCol="0">
            <a:spAutoFit/>
          </a:bodyPr>
          <a:lstStyle/>
          <a:p>
            <a:r>
              <a:rPr lang="en-US" sz="2400" dirty="0" err="1" smtClean="0">
                <a:solidFill>
                  <a:srgbClr val="284304"/>
                </a:solidFill>
              </a:rPr>
              <a:t>ContentDM</a:t>
            </a:r>
            <a:endParaRPr lang="en-US" sz="2400" dirty="0">
              <a:solidFill>
                <a:srgbClr val="284304"/>
              </a:solidFill>
            </a:endParaRPr>
          </a:p>
        </p:txBody>
      </p:sp>
      <p:sp>
        <p:nvSpPr>
          <p:cNvPr id="20" name="TextBox 19"/>
          <p:cNvSpPr txBox="1"/>
          <p:nvPr/>
        </p:nvSpPr>
        <p:spPr>
          <a:xfrm>
            <a:off x="6244266" y="3564523"/>
            <a:ext cx="706093" cy="523220"/>
          </a:xfrm>
          <a:prstGeom prst="rect">
            <a:avLst/>
          </a:prstGeom>
          <a:noFill/>
        </p:spPr>
        <p:txBody>
          <a:bodyPr wrap="none" rtlCol="0">
            <a:spAutoFit/>
          </a:bodyPr>
          <a:lstStyle/>
          <a:p>
            <a:r>
              <a:rPr lang="en-US" sz="2800" dirty="0" smtClean="0">
                <a:solidFill>
                  <a:srgbClr val="284304"/>
                </a:solidFill>
              </a:rPr>
              <a:t>CSS</a:t>
            </a:r>
            <a:endParaRPr lang="en-US" sz="2800" dirty="0">
              <a:solidFill>
                <a:srgbClr val="284304"/>
              </a:solidFill>
            </a:endParaRPr>
          </a:p>
        </p:txBody>
      </p:sp>
      <p:sp>
        <p:nvSpPr>
          <p:cNvPr id="21" name="TextBox 20"/>
          <p:cNvSpPr txBox="1"/>
          <p:nvPr/>
        </p:nvSpPr>
        <p:spPr>
          <a:xfrm>
            <a:off x="3173352" y="5622667"/>
            <a:ext cx="1785941" cy="523220"/>
          </a:xfrm>
          <a:prstGeom prst="rect">
            <a:avLst/>
          </a:prstGeom>
          <a:noFill/>
        </p:spPr>
        <p:txBody>
          <a:bodyPr wrap="none" rtlCol="0">
            <a:spAutoFit/>
          </a:bodyPr>
          <a:lstStyle/>
          <a:p>
            <a:r>
              <a:rPr lang="en-US" sz="2800" dirty="0" err="1" smtClean="0">
                <a:solidFill>
                  <a:srgbClr val="284304"/>
                </a:solidFill>
              </a:rPr>
              <a:t>PhotoShop</a:t>
            </a:r>
            <a:endParaRPr lang="en-US" sz="2800" dirty="0">
              <a:solidFill>
                <a:srgbClr val="284304"/>
              </a:solidFill>
            </a:endParaRPr>
          </a:p>
        </p:txBody>
      </p:sp>
      <p:sp>
        <p:nvSpPr>
          <p:cNvPr id="22" name="TextBox 21"/>
          <p:cNvSpPr txBox="1"/>
          <p:nvPr/>
        </p:nvSpPr>
        <p:spPr>
          <a:xfrm>
            <a:off x="2445595" y="3186737"/>
            <a:ext cx="1358465" cy="584776"/>
          </a:xfrm>
          <a:prstGeom prst="rect">
            <a:avLst/>
          </a:prstGeom>
          <a:noFill/>
        </p:spPr>
        <p:txBody>
          <a:bodyPr wrap="none" rtlCol="0">
            <a:spAutoFit/>
          </a:bodyPr>
          <a:lstStyle/>
          <a:p>
            <a:r>
              <a:rPr lang="en-US" sz="3200" dirty="0" err="1" smtClean="0">
                <a:solidFill>
                  <a:srgbClr val="284304"/>
                </a:solidFill>
              </a:rPr>
              <a:t>MySQL</a:t>
            </a:r>
            <a:endParaRPr lang="en-US" sz="3200" dirty="0">
              <a:solidFill>
                <a:srgbClr val="284304"/>
              </a:solidFill>
            </a:endParaRPr>
          </a:p>
        </p:txBody>
      </p:sp>
      <p:sp>
        <p:nvSpPr>
          <p:cNvPr id="23" name="Multiply 22"/>
          <p:cNvSpPr/>
          <p:nvPr/>
        </p:nvSpPr>
        <p:spPr>
          <a:xfrm>
            <a:off x="568126" y="1144726"/>
            <a:ext cx="8782334" cy="5886034"/>
          </a:xfrm>
          <a:prstGeom prst="mathMultiply">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767028" y="533400"/>
            <a:ext cx="6384530" cy="1015663"/>
          </a:xfrm>
          <a:prstGeom prst="rect">
            <a:avLst/>
          </a:prstGeom>
          <a:noFill/>
        </p:spPr>
        <p:txBody>
          <a:bodyPr wrap="none" rtlCol="0">
            <a:spAutoFit/>
          </a:bodyPr>
          <a:lstStyle/>
          <a:p>
            <a:r>
              <a:rPr lang="en-US" sz="6000" dirty="0" smtClean="0">
                <a:solidFill>
                  <a:srgbClr val="800000"/>
                </a:solidFill>
              </a:rPr>
              <a:t>We support PEOPLE</a:t>
            </a:r>
            <a:endParaRPr lang="en-US" sz="6000" dirty="0">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58908" y="5235714"/>
            <a:ext cx="7485092" cy="707886"/>
          </a:xfrm>
          <a:prstGeom prst="rect">
            <a:avLst/>
          </a:prstGeom>
          <a:noFill/>
        </p:spPr>
        <p:txBody>
          <a:bodyPr wrap="none" rtlCol="0">
            <a:spAutoFit/>
          </a:bodyPr>
          <a:lstStyle/>
          <a:p>
            <a:r>
              <a:rPr lang="en-US" sz="4000" dirty="0" smtClean="0"/>
              <a:t>But what about digital humanities?</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95400" y="1066800"/>
            <a:ext cx="6934199" cy="4647426"/>
          </a:xfrm>
          <a:prstGeom prst="rect">
            <a:avLst/>
          </a:prstGeom>
          <a:noFill/>
        </p:spPr>
        <p:txBody>
          <a:bodyPr wrap="square" rtlCol="0">
            <a:spAutoFit/>
          </a:bodyPr>
          <a:lstStyle/>
          <a:p>
            <a:pPr algn="ctr"/>
            <a:r>
              <a:rPr lang="en-US" sz="4400" dirty="0" smtClean="0"/>
              <a:t>The Idea</a:t>
            </a:r>
          </a:p>
          <a:p>
            <a:pPr algn="ctr"/>
            <a:endParaRPr lang="en-US" sz="3600" dirty="0" smtClean="0"/>
          </a:p>
          <a:p>
            <a:pPr algn="ctr"/>
            <a:r>
              <a:rPr lang="en-US" sz="3600" dirty="0" smtClean="0"/>
              <a:t>We can build and support an infrastructure for humanities faculty and students to create the digital resources they need to advance their teaching, learning, and scholarship goals.  </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95400" y="1295400"/>
            <a:ext cx="6578087" cy="3170099"/>
          </a:xfrm>
          <a:prstGeom prst="rect">
            <a:avLst/>
          </a:prstGeom>
          <a:noFill/>
        </p:spPr>
        <p:txBody>
          <a:bodyPr wrap="square" rtlCol="0">
            <a:spAutoFit/>
          </a:bodyPr>
          <a:lstStyle/>
          <a:p>
            <a:pPr algn="ctr"/>
            <a:r>
              <a:rPr lang="en-US" sz="4000" dirty="0" smtClean="0"/>
              <a:t>Experiment 1:</a:t>
            </a:r>
          </a:p>
          <a:p>
            <a:pPr algn="ctr"/>
            <a:endParaRPr lang="en-US" sz="4000" dirty="0" smtClean="0"/>
          </a:p>
          <a:p>
            <a:pPr algn="ctr"/>
            <a:r>
              <a:rPr lang="en-US" sz="4000" dirty="0" smtClean="0"/>
              <a:t>R&amp;D</a:t>
            </a:r>
          </a:p>
          <a:p>
            <a:pPr algn="ctr"/>
            <a:r>
              <a:rPr lang="en-US" sz="4000" dirty="0" smtClean="0"/>
              <a:t> </a:t>
            </a:r>
          </a:p>
          <a:p>
            <a:pPr algn="ctr"/>
            <a:r>
              <a:rPr lang="en-US" sz="4000" dirty="0" smtClean="0"/>
              <a:t>Marketing</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1003</TotalTime>
  <Words>2564</Words>
  <Application>Microsoft Macintosh PowerPoint</Application>
  <PresentationFormat>On-screen Show (4:3)</PresentationFormat>
  <Paragraphs>165</Paragraphs>
  <Slides>33</Slides>
  <Notes>31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Digital Humanities at the University of Vermont</vt:lpstr>
      <vt:lpstr>Digital Humanities at UVM:</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Humanities at UVM:</dc:title>
  <dc:creator>Hope Greenberg</dc:creator>
  <cp:lastModifiedBy>Hope Greenberg</cp:lastModifiedBy>
  <cp:revision>71</cp:revision>
  <dcterms:created xsi:type="dcterms:W3CDTF">2008-03-12T19:31:47Z</dcterms:created>
  <dcterms:modified xsi:type="dcterms:W3CDTF">2008-03-12T19:47:42Z</dcterms:modified>
</cp:coreProperties>
</file>