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62"/>
  </p:notesMasterIdLst>
  <p:sldIdLst>
    <p:sldId id="256" r:id="rId2"/>
    <p:sldId id="260" r:id="rId3"/>
    <p:sldId id="300" r:id="rId4"/>
    <p:sldId id="301" r:id="rId5"/>
    <p:sldId id="299" r:id="rId6"/>
    <p:sldId id="278" r:id="rId7"/>
    <p:sldId id="282" r:id="rId8"/>
    <p:sldId id="266" r:id="rId9"/>
    <p:sldId id="267" r:id="rId10"/>
    <p:sldId id="289" r:id="rId11"/>
    <p:sldId id="263" r:id="rId12"/>
    <p:sldId id="283" r:id="rId13"/>
    <p:sldId id="284" r:id="rId14"/>
    <p:sldId id="285" r:id="rId15"/>
    <p:sldId id="286" r:id="rId16"/>
    <p:sldId id="287" r:id="rId17"/>
    <p:sldId id="340" r:id="rId18"/>
    <p:sldId id="305" r:id="rId19"/>
    <p:sldId id="306" r:id="rId20"/>
    <p:sldId id="307" r:id="rId21"/>
    <p:sldId id="308" r:id="rId22"/>
    <p:sldId id="309" r:id="rId23"/>
    <p:sldId id="310" r:id="rId24"/>
    <p:sldId id="311" r:id="rId25"/>
    <p:sldId id="312" r:id="rId26"/>
    <p:sldId id="313" r:id="rId27"/>
    <p:sldId id="314" r:id="rId28"/>
    <p:sldId id="315" r:id="rId29"/>
    <p:sldId id="316" r:id="rId30"/>
    <p:sldId id="317" r:id="rId31"/>
    <p:sldId id="318" r:id="rId32"/>
    <p:sldId id="319" r:id="rId33"/>
    <p:sldId id="320" r:id="rId34"/>
    <p:sldId id="321" r:id="rId35"/>
    <p:sldId id="323" r:id="rId36"/>
    <p:sldId id="324" r:id="rId37"/>
    <p:sldId id="325" r:id="rId38"/>
    <p:sldId id="326" r:id="rId39"/>
    <p:sldId id="327" r:id="rId40"/>
    <p:sldId id="328" r:id="rId41"/>
    <p:sldId id="303" r:id="rId42"/>
    <p:sldId id="337" r:id="rId43"/>
    <p:sldId id="338" r:id="rId44"/>
    <p:sldId id="339" r:id="rId45"/>
    <p:sldId id="304" r:id="rId46"/>
    <p:sldId id="295" r:id="rId47"/>
    <p:sldId id="281" r:id="rId48"/>
    <p:sldId id="280" r:id="rId49"/>
    <p:sldId id="334" r:id="rId50"/>
    <p:sldId id="333" r:id="rId51"/>
    <p:sldId id="329" r:id="rId52"/>
    <p:sldId id="293" r:id="rId53"/>
    <p:sldId id="268" r:id="rId54"/>
    <p:sldId id="330" r:id="rId55"/>
    <p:sldId id="335" r:id="rId56"/>
    <p:sldId id="336" r:id="rId57"/>
    <p:sldId id="298" r:id="rId58"/>
    <p:sldId id="294" r:id="rId59"/>
    <p:sldId id="270" r:id="rId60"/>
    <p:sldId id="271" r:id="rId6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9D7"/>
    <a:srgbClr val="00704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0" autoAdjust="0"/>
    <p:restoredTop sz="81675" autoAdjust="0"/>
  </p:normalViewPr>
  <p:slideViewPr>
    <p:cSldViewPr snapToGrid="0" snapToObjects="1">
      <p:cViewPr varScale="1">
        <p:scale>
          <a:sx n="65" d="100"/>
          <a:sy n="65" d="100"/>
        </p:scale>
        <p:origin x="-2088"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6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interSettings" Target="printerSettings/printerSettings1.bin"/><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7FCF18-2A36-2F48-AB3B-5CA9EB343F83}" type="doc">
      <dgm:prSet loTypeId="urn:microsoft.com/office/officeart/2005/8/layout/process1" loCatId="" qsTypeId="urn:microsoft.com/office/officeart/2005/8/quickstyle/simple4" qsCatId="simple" csTypeId="urn:microsoft.com/office/officeart/2005/8/colors/accent1_2" csCatId="accent1" phldr="1"/>
      <dgm:spPr/>
    </dgm:pt>
    <dgm:pt modelId="{E4E88E7B-388F-1242-B03C-4326A5027DE2}">
      <dgm:prSet phldrT="[Text]" custT="1"/>
      <dgm:spPr/>
      <dgm:t>
        <a:bodyPr/>
        <a:lstStyle/>
        <a:p>
          <a:pPr>
            <a:lnSpc>
              <a:spcPct val="100000"/>
            </a:lnSpc>
          </a:pPr>
          <a:r>
            <a:rPr lang="en-US" sz="2400" dirty="0" smtClean="0">
              <a:solidFill>
                <a:schemeClr val="tx1"/>
              </a:solidFill>
            </a:rPr>
            <a:t>Introduction</a:t>
          </a:r>
          <a:endParaRPr lang="en-US" sz="2400" dirty="0">
            <a:solidFill>
              <a:schemeClr val="tx1"/>
            </a:solidFill>
          </a:endParaRPr>
        </a:p>
      </dgm:t>
    </dgm:pt>
    <dgm:pt modelId="{0DBDC669-1C9A-084A-84F0-2A8C8FAEEF5C}" type="parTrans" cxnId="{5C79D798-6A19-6E4D-A86C-A2B1273881E4}">
      <dgm:prSet/>
      <dgm:spPr/>
      <dgm:t>
        <a:bodyPr/>
        <a:lstStyle/>
        <a:p>
          <a:endParaRPr lang="en-US"/>
        </a:p>
      </dgm:t>
    </dgm:pt>
    <dgm:pt modelId="{BFDD7331-E19F-4243-9D8A-8BE30DE3A9AE}" type="sibTrans" cxnId="{5C79D798-6A19-6E4D-A86C-A2B1273881E4}">
      <dgm:prSet/>
      <dgm:spPr/>
      <dgm:t>
        <a:bodyPr/>
        <a:lstStyle/>
        <a:p>
          <a:endParaRPr lang="en-US"/>
        </a:p>
      </dgm:t>
    </dgm:pt>
    <dgm:pt modelId="{91384E80-B2CD-474F-9C61-328B147D69FD}">
      <dgm:prSet phldrT="[Text]" custT="1"/>
      <dgm:spPr/>
      <dgm:t>
        <a:bodyPr/>
        <a:lstStyle/>
        <a:p>
          <a:pPr>
            <a:lnSpc>
              <a:spcPct val="100000"/>
            </a:lnSpc>
          </a:pPr>
          <a:r>
            <a:rPr lang="en-US" sz="2400" dirty="0" smtClean="0">
              <a:solidFill>
                <a:srgbClr val="000000"/>
              </a:solidFill>
            </a:rPr>
            <a:t>Methods</a:t>
          </a:r>
          <a:endParaRPr lang="en-US" sz="2400" dirty="0">
            <a:solidFill>
              <a:srgbClr val="000000"/>
            </a:solidFill>
          </a:endParaRPr>
        </a:p>
      </dgm:t>
    </dgm:pt>
    <dgm:pt modelId="{02CE9B29-5CAA-744C-AFF4-EB32BDC7900E}" type="parTrans" cxnId="{6C5224F2-7FD5-DD4E-9A62-9E1424ED6E02}">
      <dgm:prSet/>
      <dgm:spPr/>
      <dgm:t>
        <a:bodyPr/>
        <a:lstStyle/>
        <a:p>
          <a:endParaRPr lang="en-US"/>
        </a:p>
      </dgm:t>
    </dgm:pt>
    <dgm:pt modelId="{D8328FC7-3D0F-0244-AC49-50B89FD85E1F}" type="sibTrans" cxnId="{6C5224F2-7FD5-DD4E-9A62-9E1424ED6E02}">
      <dgm:prSet/>
      <dgm:spPr/>
      <dgm:t>
        <a:bodyPr/>
        <a:lstStyle/>
        <a:p>
          <a:endParaRPr lang="en-US"/>
        </a:p>
      </dgm:t>
    </dgm:pt>
    <dgm:pt modelId="{CD2C8163-5385-2342-B060-949A04B3BB65}">
      <dgm:prSet phldrT="[Text]" custT="1"/>
      <dgm:spPr/>
      <dgm:t>
        <a:bodyPr/>
        <a:lstStyle/>
        <a:p>
          <a:pPr>
            <a:lnSpc>
              <a:spcPct val="100000"/>
            </a:lnSpc>
          </a:pPr>
          <a:r>
            <a:rPr lang="en-US" sz="2400" dirty="0" smtClean="0">
              <a:solidFill>
                <a:srgbClr val="000000"/>
              </a:solidFill>
            </a:rPr>
            <a:t>Results</a:t>
          </a:r>
          <a:endParaRPr lang="en-US" sz="2400" dirty="0">
            <a:solidFill>
              <a:srgbClr val="000000"/>
            </a:solidFill>
          </a:endParaRPr>
        </a:p>
      </dgm:t>
    </dgm:pt>
    <dgm:pt modelId="{FCE236F1-7B49-1445-9F2D-BBA420FFEE8E}" type="parTrans" cxnId="{A40A96BB-4F0B-7842-9167-79509919C711}">
      <dgm:prSet/>
      <dgm:spPr/>
      <dgm:t>
        <a:bodyPr/>
        <a:lstStyle/>
        <a:p>
          <a:endParaRPr lang="en-US"/>
        </a:p>
      </dgm:t>
    </dgm:pt>
    <dgm:pt modelId="{BED3C898-7D3C-754F-9071-433659C59441}" type="sibTrans" cxnId="{A40A96BB-4F0B-7842-9167-79509919C711}">
      <dgm:prSet/>
      <dgm:spPr/>
      <dgm:t>
        <a:bodyPr/>
        <a:lstStyle/>
        <a:p>
          <a:endParaRPr lang="en-US"/>
        </a:p>
      </dgm:t>
    </dgm:pt>
    <dgm:pt modelId="{2FCAC947-E95A-2E40-BE4A-C1A56382EE6A}">
      <dgm:prSet phldrT="[Text]" custT="1"/>
      <dgm:spPr/>
      <dgm:t>
        <a:bodyPr/>
        <a:lstStyle/>
        <a:p>
          <a:pPr>
            <a:lnSpc>
              <a:spcPct val="100000"/>
            </a:lnSpc>
          </a:pPr>
          <a:r>
            <a:rPr lang="en-US" sz="2400" dirty="0" smtClean="0">
              <a:solidFill>
                <a:srgbClr val="000000"/>
              </a:solidFill>
            </a:rPr>
            <a:t>Conclusions</a:t>
          </a:r>
          <a:endParaRPr lang="en-US" sz="2400" dirty="0">
            <a:solidFill>
              <a:srgbClr val="000000"/>
            </a:solidFill>
          </a:endParaRPr>
        </a:p>
      </dgm:t>
    </dgm:pt>
    <dgm:pt modelId="{7C735C57-ECFC-9949-BEE5-B9BD89FAFD91}" type="parTrans" cxnId="{5F769242-4F30-3341-887B-1026305668EA}">
      <dgm:prSet/>
      <dgm:spPr/>
      <dgm:t>
        <a:bodyPr/>
        <a:lstStyle/>
        <a:p>
          <a:endParaRPr lang="en-US"/>
        </a:p>
      </dgm:t>
    </dgm:pt>
    <dgm:pt modelId="{B4FA2AEA-31A1-4B4F-8650-56BD9059059B}" type="sibTrans" cxnId="{5F769242-4F30-3341-887B-1026305668EA}">
      <dgm:prSet/>
      <dgm:spPr/>
      <dgm:t>
        <a:bodyPr/>
        <a:lstStyle/>
        <a:p>
          <a:endParaRPr lang="en-US"/>
        </a:p>
      </dgm:t>
    </dgm:pt>
    <dgm:pt modelId="{89B082F7-7F18-D14C-BABA-2C3C4A63F501}" type="pres">
      <dgm:prSet presAssocID="{B47FCF18-2A36-2F48-AB3B-5CA9EB343F83}" presName="Name0" presStyleCnt="0">
        <dgm:presLayoutVars>
          <dgm:dir/>
          <dgm:resizeHandles val="exact"/>
        </dgm:presLayoutVars>
      </dgm:prSet>
      <dgm:spPr/>
    </dgm:pt>
    <dgm:pt modelId="{4AF93E77-F7BB-5842-95DB-582B2865C005}" type="pres">
      <dgm:prSet presAssocID="{E4E88E7B-388F-1242-B03C-4326A5027DE2}" presName="node" presStyleLbl="node1" presStyleIdx="0" presStyleCnt="4" custScaleX="155892">
        <dgm:presLayoutVars>
          <dgm:bulletEnabled val="1"/>
        </dgm:presLayoutVars>
      </dgm:prSet>
      <dgm:spPr/>
      <dgm:t>
        <a:bodyPr/>
        <a:lstStyle/>
        <a:p>
          <a:endParaRPr lang="en-US"/>
        </a:p>
      </dgm:t>
    </dgm:pt>
    <dgm:pt modelId="{CA7821A0-4E1C-3B46-AD75-D2B4E95C9250}" type="pres">
      <dgm:prSet presAssocID="{BFDD7331-E19F-4243-9D8A-8BE30DE3A9AE}" presName="sibTrans" presStyleLbl="sibTrans2D1" presStyleIdx="0" presStyleCnt="3"/>
      <dgm:spPr/>
      <dgm:t>
        <a:bodyPr/>
        <a:lstStyle/>
        <a:p>
          <a:endParaRPr lang="en-US"/>
        </a:p>
      </dgm:t>
    </dgm:pt>
    <dgm:pt modelId="{074522E5-0082-164F-B65E-3A39EFF4E2AD}" type="pres">
      <dgm:prSet presAssocID="{BFDD7331-E19F-4243-9D8A-8BE30DE3A9AE}" presName="connectorText" presStyleLbl="sibTrans2D1" presStyleIdx="0" presStyleCnt="3"/>
      <dgm:spPr/>
      <dgm:t>
        <a:bodyPr/>
        <a:lstStyle/>
        <a:p>
          <a:endParaRPr lang="en-US"/>
        </a:p>
      </dgm:t>
    </dgm:pt>
    <dgm:pt modelId="{316040D4-186E-2B4C-A288-DD8267AF62E9}" type="pres">
      <dgm:prSet presAssocID="{91384E80-B2CD-474F-9C61-328B147D69FD}" presName="node" presStyleLbl="node1" presStyleIdx="1" presStyleCnt="4" custScaleX="121112">
        <dgm:presLayoutVars>
          <dgm:bulletEnabled val="1"/>
        </dgm:presLayoutVars>
      </dgm:prSet>
      <dgm:spPr/>
      <dgm:t>
        <a:bodyPr/>
        <a:lstStyle/>
        <a:p>
          <a:endParaRPr lang="en-US"/>
        </a:p>
      </dgm:t>
    </dgm:pt>
    <dgm:pt modelId="{7CD0D568-7371-DD4F-A97B-2E6FFE01C7C4}" type="pres">
      <dgm:prSet presAssocID="{D8328FC7-3D0F-0244-AC49-50B89FD85E1F}" presName="sibTrans" presStyleLbl="sibTrans2D1" presStyleIdx="1" presStyleCnt="3"/>
      <dgm:spPr/>
      <dgm:t>
        <a:bodyPr/>
        <a:lstStyle/>
        <a:p>
          <a:endParaRPr lang="en-US"/>
        </a:p>
      </dgm:t>
    </dgm:pt>
    <dgm:pt modelId="{59E3481E-BC6D-CD41-B480-B10901DA8D69}" type="pres">
      <dgm:prSet presAssocID="{D8328FC7-3D0F-0244-AC49-50B89FD85E1F}" presName="connectorText" presStyleLbl="sibTrans2D1" presStyleIdx="1" presStyleCnt="3"/>
      <dgm:spPr/>
      <dgm:t>
        <a:bodyPr/>
        <a:lstStyle/>
        <a:p>
          <a:endParaRPr lang="en-US"/>
        </a:p>
      </dgm:t>
    </dgm:pt>
    <dgm:pt modelId="{D98B2099-B548-9B4B-B4E6-1134935D297B}" type="pres">
      <dgm:prSet presAssocID="{CD2C8163-5385-2342-B060-949A04B3BB65}" presName="node" presStyleLbl="node1" presStyleIdx="2" presStyleCnt="4" custLinFactNeighborX="-19560">
        <dgm:presLayoutVars>
          <dgm:bulletEnabled val="1"/>
        </dgm:presLayoutVars>
      </dgm:prSet>
      <dgm:spPr/>
      <dgm:t>
        <a:bodyPr/>
        <a:lstStyle/>
        <a:p>
          <a:endParaRPr lang="en-US"/>
        </a:p>
      </dgm:t>
    </dgm:pt>
    <dgm:pt modelId="{0CE50E65-A5D8-BA41-A6DF-92B3CAAABD08}" type="pres">
      <dgm:prSet presAssocID="{BED3C898-7D3C-754F-9071-433659C59441}" presName="sibTrans" presStyleLbl="sibTrans2D1" presStyleIdx="2" presStyleCnt="3"/>
      <dgm:spPr/>
      <dgm:t>
        <a:bodyPr/>
        <a:lstStyle/>
        <a:p>
          <a:endParaRPr lang="en-US"/>
        </a:p>
      </dgm:t>
    </dgm:pt>
    <dgm:pt modelId="{0E89F1A1-4348-CE4D-AF8E-962862ECD7E8}" type="pres">
      <dgm:prSet presAssocID="{BED3C898-7D3C-754F-9071-433659C59441}" presName="connectorText" presStyleLbl="sibTrans2D1" presStyleIdx="2" presStyleCnt="3"/>
      <dgm:spPr/>
      <dgm:t>
        <a:bodyPr/>
        <a:lstStyle/>
        <a:p>
          <a:endParaRPr lang="en-US"/>
        </a:p>
      </dgm:t>
    </dgm:pt>
    <dgm:pt modelId="{7900F626-C1E1-5344-9B91-A2F7262F9381}" type="pres">
      <dgm:prSet presAssocID="{2FCAC947-E95A-2E40-BE4A-C1A56382EE6A}" presName="node" presStyleLbl="node1" presStyleIdx="3" presStyleCnt="4" custScaleX="170934">
        <dgm:presLayoutVars>
          <dgm:bulletEnabled val="1"/>
        </dgm:presLayoutVars>
      </dgm:prSet>
      <dgm:spPr/>
      <dgm:t>
        <a:bodyPr/>
        <a:lstStyle/>
        <a:p>
          <a:endParaRPr lang="en-US"/>
        </a:p>
      </dgm:t>
    </dgm:pt>
  </dgm:ptLst>
  <dgm:cxnLst>
    <dgm:cxn modelId="{5F769242-4F30-3341-887B-1026305668EA}" srcId="{B47FCF18-2A36-2F48-AB3B-5CA9EB343F83}" destId="{2FCAC947-E95A-2E40-BE4A-C1A56382EE6A}" srcOrd="3" destOrd="0" parTransId="{7C735C57-ECFC-9949-BEE5-B9BD89FAFD91}" sibTransId="{B4FA2AEA-31A1-4B4F-8650-56BD9059059B}"/>
    <dgm:cxn modelId="{4017F104-BCC8-3446-BED5-7A793CAFA689}" type="presOf" srcId="{B47FCF18-2A36-2F48-AB3B-5CA9EB343F83}" destId="{89B082F7-7F18-D14C-BABA-2C3C4A63F501}" srcOrd="0" destOrd="0" presId="urn:microsoft.com/office/officeart/2005/8/layout/process1"/>
    <dgm:cxn modelId="{A5E51DFE-70D6-D242-B6E6-8B991CE144CA}" type="presOf" srcId="{BED3C898-7D3C-754F-9071-433659C59441}" destId="{0CE50E65-A5D8-BA41-A6DF-92B3CAAABD08}" srcOrd="0" destOrd="0" presId="urn:microsoft.com/office/officeart/2005/8/layout/process1"/>
    <dgm:cxn modelId="{652A692B-FF42-BB4D-99C0-35F0BACB10A5}" type="presOf" srcId="{2FCAC947-E95A-2E40-BE4A-C1A56382EE6A}" destId="{7900F626-C1E1-5344-9B91-A2F7262F9381}" srcOrd="0" destOrd="0" presId="urn:microsoft.com/office/officeart/2005/8/layout/process1"/>
    <dgm:cxn modelId="{BB016F5A-9F72-E540-98D4-344F6E1D25FC}" type="presOf" srcId="{D8328FC7-3D0F-0244-AC49-50B89FD85E1F}" destId="{59E3481E-BC6D-CD41-B480-B10901DA8D69}" srcOrd="1" destOrd="0" presId="urn:microsoft.com/office/officeart/2005/8/layout/process1"/>
    <dgm:cxn modelId="{94836D1D-C445-2F4A-A5DF-46C30821125C}" type="presOf" srcId="{BFDD7331-E19F-4243-9D8A-8BE30DE3A9AE}" destId="{CA7821A0-4E1C-3B46-AD75-D2B4E95C9250}" srcOrd="0" destOrd="0" presId="urn:microsoft.com/office/officeart/2005/8/layout/process1"/>
    <dgm:cxn modelId="{3063858D-0847-6542-BE44-91DE062B60FE}" type="presOf" srcId="{BED3C898-7D3C-754F-9071-433659C59441}" destId="{0E89F1A1-4348-CE4D-AF8E-962862ECD7E8}" srcOrd="1" destOrd="0" presId="urn:microsoft.com/office/officeart/2005/8/layout/process1"/>
    <dgm:cxn modelId="{4BF12E2F-FDAF-4741-BFC0-B49D80BFAADF}" type="presOf" srcId="{E4E88E7B-388F-1242-B03C-4326A5027DE2}" destId="{4AF93E77-F7BB-5842-95DB-582B2865C005}" srcOrd="0" destOrd="0" presId="urn:microsoft.com/office/officeart/2005/8/layout/process1"/>
    <dgm:cxn modelId="{6C5224F2-7FD5-DD4E-9A62-9E1424ED6E02}" srcId="{B47FCF18-2A36-2F48-AB3B-5CA9EB343F83}" destId="{91384E80-B2CD-474F-9C61-328B147D69FD}" srcOrd="1" destOrd="0" parTransId="{02CE9B29-5CAA-744C-AFF4-EB32BDC7900E}" sibTransId="{D8328FC7-3D0F-0244-AC49-50B89FD85E1F}"/>
    <dgm:cxn modelId="{AC3C0532-2AB4-BA40-8B75-396AFC354984}" type="presOf" srcId="{91384E80-B2CD-474F-9C61-328B147D69FD}" destId="{316040D4-186E-2B4C-A288-DD8267AF62E9}" srcOrd="0" destOrd="0" presId="urn:microsoft.com/office/officeart/2005/8/layout/process1"/>
    <dgm:cxn modelId="{5B83B7FC-8F22-8A4A-AE89-64E59C26C023}" type="presOf" srcId="{BFDD7331-E19F-4243-9D8A-8BE30DE3A9AE}" destId="{074522E5-0082-164F-B65E-3A39EFF4E2AD}" srcOrd="1" destOrd="0" presId="urn:microsoft.com/office/officeart/2005/8/layout/process1"/>
    <dgm:cxn modelId="{5C79D798-6A19-6E4D-A86C-A2B1273881E4}" srcId="{B47FCF18-2A36-2F48-AB3B-5CA9EB343F83}" destId="{E4E88E7B-388F-1242-B03C-4326A5027DE2}" srcOrd="0" destOrd="0" parTransId="{0DBDC669-1C9A-084A-84F0-2A8C8FAEEF5C}" sibTransId="{BFDD7331-E19F-4243-9D8A-8BE30DE3A9AE}"/>
    <dgm:cxn modelId="{A40A96BB-4F0B-7842-9167-79509919C711}" srcId="{B47FCF18-2A36-2F48-AB3B-5CA9EB343F83}" destId="{CD2C8163-5385-2342-B060-949A04B3BB65}" srcOrd="2" destOrd="0" parTransId="{FCE236F1-7B49-1445-9F2D-BBA420FFEE8E}" sibTransId="{BED3C898-7D3C-754F-9071-433659C59441}"/>
    <dgm:cxn modelId="{17BDC244-1BEF-1640-BE57-6307C569BCCE}" type="presOf" srcId="{CD2C8163-5385-2342-B060-949A04B3BB65}" destId="{D98B2099-B548-9B4B-B4E6-1134935D297B}" srcOrd="0" destOrd="0" presId="urn:microsoft.com/office/officeart/2005/8/layout/process1"/>
    <dgm:cxn modelId="{AC908016-6F4E-A349-9A01-50EF0AC4F526}" type="presOf" srcId="{D8328FC7-3D0F-0244-AC49-50B89FD85E1F}" destId="{7CD0D568-7371-DD4F-A97B-2E6FFE01C7C4}" srcOrd="0" destOrd="0" presId="urn:microsoft.com/office/officeart/2005/8/layout/process1"/>
    <dgm:cxn modelId="{963BA509-3B8C-DC40-9D04-E499AF220D56}" type="presParOf" srcId="{89B082F7-7F18-D14C-BABA-2C3C4A63F501}" destId="{4AF93E77-F7BB-5842-95DB-582B2865C005}" srcOrd="0" destOrd="0" presId="urn:microsoft.com/office/officeart/2005/8/layout/process1"/>
    <dgm:cxn modelId="{F4E3D0BA-1682-254F-8521-F77041BC5328}" type="presParOf" srcId="{89B082F7-7F18-D14C-BABA-2C3C4A63F501}" destId="{CA7821A0-4E1C-3B46-AD75-D2B4E95C9250}" srcOrd="1" destOrd="0" presId="urn:microsoft.com/office/officeart/2005/8/layout/process1"/>
    <dgm:cxn modelId="{5EC2B7D0-20D9-BF48-A3B9-C3A5F66BAAF3}" type="presParOf" srcId="{CA7821A0-4E1C-3B46-AD75-D2B4E95C9250}" destId="{074522E5-0082-164F-B65E-3A39EFF4E2AD}" srcOrd="0" destOrd="0" presId="urn:microsoft.com/office/officeart/2005/8/layout/process1"/>
    <dgm:cxn modelId="{A5C27309-4F4E-AC40-8E52-55329FCBB130}" type="presParOf" srcId="{89B082F7-7F18-D14C-BABA-2C3C4A63F501}" destId="{316040D4-186E-2B4C-A288-DD8267AF62E9}" srcOrd="2" destOrd="0" presId="urn:microsoft.com/office/officeart/2005/8/layout/process1"/>
    <dgm:cxn modelId="{4396C1C6-1ECC-0D4E-B6DE-6E4DCB80C0E8}" type="presParOf" srcId="{89B082F7-7F18-D14C-BABA-2C3C4A63F501}" destId="{7CD0D568-7371-DD4F-A97B-2E6FFE01C7C4}" srcOrd="3" destOrd="0" presId="urn:microsoft.com/office/officeart/2005/8/layout/process1"/>
    <dgm:cxn modelId="{CE728DD4-475D-0A49-8E8C-C7AC9801B79C}" type="presParOf" srcId="{7CD0D568-7371-DD4F-A97B-2E6FFE01C7C4}" destId="{59E3481E-BC6D-CD41-B480-B10901DA8D69}" srcOrd="0" destOrd="0" presId="urn:microsoft.com/office/officeart/2005/8/layout/process1"/>
    <dgm:cxn modelId="{A82781DC-1D1A-E445-A3DF-ACA1E635FF05}" type="presParOf" srcId="{89B082F7-7F18-D14C-BABA-2C3C4A63F501}" destId="{D98B2099-B548-9B4B-B4E6-1134935D297B}" srcOrd="4" destOrd="0" presId="urn:microsoft.com/office/officeart/2005/8/layout/process1"/>
    <dgm:cxn modelId="{FAEB6C34-6FE1-7243-A999-F0C68DEBBDC4}" type="presParOf" srcId="{89B082F7-7F18-D14C-BABA-2C3C4A63F501}" destId="{0CE50E65-A5D8-BA41-A6DF-92B3CAAABD08}" srcOrd="5" destOrd="0" presId="urn:microsoft.com/office/officeart/2005/8/layout/process1"/>
    <dgm:cxn modelId="{6A4D9015-E6C5-944B-B4F9-7554B2DDBDFA}" type="presParOf" srcId="{0CE50E65-A5D8-BA41-A6DF-92B3CAAABD08}" destId="{0E89F1A1-4348-CE4D-AF8E-962862ECD7E8}" srcOrd="0" destOrd="0" presId="urn:microsoft.com/office/officeart/2005/8/layout/process1"/>
    <dgm:cxn modelId="{415EA16C-50E4-0F42-863E-8B80DCF81EFE}" type="presParOf" srcId="{89B082F7-7F18-D14C-BABA-2C3C4A63F501}" destId="{7900F626-C1E1-5344-9B91-A2F7262F9381}" srcOrd="6"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7FCF18-2A36-2F48-AB3B-5CA9EB343F83}" type="doc">
      <dgm:prSet loTypeId="urn:microsoft.com/office/officeart/2005/8/layout/process1" loCatId="" qsTypeId="urn:microsoft.com/office/officeart/2005/8/quickstyle/simple4" qsCatId="simple" csTypeId="urn:microsoft.com/office/officeart/2005/8/colors/accent1_2" csCatId="accent1" phldr="1"/>
      <dgm:spPr/>
    </dgm:pt>
    <dgm:pt modelId="{E4E88E7B-388F-1242-B03C-4326A5027DE2}">
      <dgm:prSet phldrT="[Text]" custT="1"/>
      <dgm:spPr/>
      <dgm:t>
        <a:bodyPr/>
        <a:lstStyle/>
        <a:p>
          <a:pPr>
            <a:lnSpc>
              <a:spcPct val="100000"/>
            </a:lnSpc>
          </a:pPr>
          <a:r>
            <a:rPr lang="en-US" sz="2400" dirty="0" smtClean="0">
              <a:solidFill>
                <a:schemeClr val="tx1"/>
              </a:solidFill>
            </a:rPr>
            <a:t>Introduction</a:t>
          </a:r>
          <a:endParaRPr lang="en-US" sz="2400" dirty="0">
            <a:solidFill>
              <a:schemeClr val="tx1"/>
            </a:solidFill>
          </a:endParaRPr>
        </a:p>
      </dgm:t>
    </dgm:pt>
    <dgm:pt modelId="{0DBDC669-1C9A-084A-84F0-2A8C8FAEEF5C}" type="parTrans" cxnId="{5C79D798-6A19-6E4D-A86C-A2B1273881E4}">
      <dgm:prSet/>
      <dgm:spPr/>
      <dgm:t>
        <a:bodyPr/>
        <a:lstStyle/>
        <a:p>
          <a:endParaRPr lang="en-US"/>
        </a:p>
      </dgm:t>
    </dgm:pt>
    <dgm:pt modelId="{BFDD7331-E19F-4243-9D8A-8BE30DE3A9AE}" type="sibTrans" cxnId="{5C79D798-6A19-6E4D-A86C-A2B1273881E4}">
      <dgm:prSet/>
      <dgm:spPr/>
      <dgm:t>
        <a:bodyPr/>
        <a:lstStyle/>
        <a:p>
          <a:endParaRPr lang="en-US"/>
        </a:p>
      </dgm:t>
    </dgm:pt>
    <dgm:pt modelId="{CD2C8163-5385-2342-B060-949A04B3BB65}">
      <dgm:prSet phldrT="[Text]" custT="1"/>
      <dgm:spPr/>
      <dgm:t>
        <a:bodyPr/>
        <a:lstStyle/>
        <a:p>
          <a:pPr>
            <a:lnSpc>
              <a:spcPct val="100000"/>
            </a:lnSpc>
          </a:pPr>
          <a:r>
            <a:rPr lang="en-US" sz="2400" dirty="0" smtClean="0">
              <a:solidFill>
                <a:srgbClr val="000000"/>
              </a:solidFill>
            </a:rPr>
            <a:t>Key Points</a:t>
          </a:r>
          <a:endParaRPr lang="en-US" sz="2400" dirty="0">
            <a:solidFill>
              <a:srgbClr val="000000"/>
            </a:solidFill>
          </a:endParaRPr>
        </a:p>
      </dgm:t>
    </dgm:pt>
    <dgm:pt modelId="{FCE236F1-7B49-1445-9F2D-BBA420FFEE8E}" type="parTrans" cxnId="{A40A96BB-4F0B-7842-9167-79509919C711}">
      <dgm:prSet/>
      <dgm:spPr/>
      <dgm:t>
        <a:bodyPr/>
        <a:lstStyle/>
        <a:p>
          <a:endParaRPr lang="en-US"/>
        </a:p>
      </dgm:t>
    </dgm:pt>
    <dgm:pt modelId="{BED3C898-7D3C-754F-9071-433659C59441}" type="sibTrans" cxnId="{A40A96BB-4F0B-7842-9167-79509919C711}">
      <dgm:prSet/>
      <dgm:spPr/>
      <dgm:t>
        <a:bodyPr/>
        <a:lstStyle/>
        <a:p>
          <a:endParaRPr lang="en-US"/>
        </a:p>
      </dgm:t>
    </dgm:pt>
    <dgm:pt modelId="{2FCAC947-E95A-2E40-BE4A-C1A56382EE6A}">
      <dgm:prSet phldrT="[Text]" custT="1"/>
      <dgm:spPr/>
      <dgm:t>
        <a:bodyPr/>
        <a:lstStyle/>
        <a:p>
          <a:pPr>
            <a:lnSpc>
              <a:spcPct val="100000"/>
            </a:lnSpc>
          </a:pPr>
          <a:r>
            <a:rPr lang="en-US" sz="2400" dirty="0" smtClean="0">
              <a:solidFill>
                <a:srgbClr val="000000"/>
              </a:solidFill>
            </a:rPr>
            <a:t>Conclusions</a:t>
          </a:r>
          <a:endParaRPr lang="en-US" sz="2400" dirty="0">
            <a:solidFill>
              <a:srgbClr val="000000"/>
            </a:solidFill>
          </a:endParaRPr>
        </a:p>
      </dgm:t>
    </dgm:pt>
    <dgm:pt modelId="{7C735C57-ECFC-9949-BEE5-B9BD89FAFD91}" type="parTrans" cxnId="{5F769242-4F30-3341-887B-1026305668EA}">
      <dgm:prSet/>
      <dgm:spPr/>
      <dgm:t>
        <a:bodyPr/>
        <a:lstStyle/>
        <a:p>
          <a:endParaRPr lang="en-US"/>
        </a:p>
      </dgm:t>
    </dgm:pt>
    <dgm:pt modelId="{B4FA2AEA-31A1-4B4F-8650-56BD9059059B}" type="sibTrans" cxnId="{5F769242-4F30-3341-887B-1026305668EA}">
      <dgm:prSet/>
      <dgm:spPr/>
      <dgm:t>
        <a:bodyPr/>
        <a:lstStyle/>
        <a:p>
          <a:endParaRPr lang="en-US"/>
        </a:p>
      </dgm:t>
    </dgm:pt>
    <dgm:pt modelId="{89B082F7-7F18-D14C-BABA-2C3C4A63F501}" type="pres">
      <dgm:prSet presAssocID="{B47FCF18-2A36-2F48-AB3B-5CA9EB343F83}" presName="Name0" presStyleCnt="0">
        <dgm:presLayoutVars>
          <dgm:dir/>
          <dgm:resizeHandles val="exact"/>
        </dgm:presLayoutVars>
      </dgm:prSet>
      <dgm:spPr/>
    </dgm:pt>
    <dgm:pt modelId="{4AF93E77-F7BB-5842-95DB-582B2865C005}" type="pres">
      <dgm:prSet presAssocID="{E4E88E7B-388F-1242-B03C-4326A5027DE2}" presName="node" presStyleLbl="node1" presStyleIdx="0" presStyleCnt="3" custScaleX="155892">
        <dgm:presLayoutVars>
          <dgm:bulletEnabled val="1"/>
        </dgm:presLayoutVars>
      </dgm:prSet>
      <dgm:spPr/>
      <dgm:t>
        <a:bodyPr/>
        <a:lstStyle/>
        <a:p>
          <a:endParaRPr lang="en-US"/>
        </a:p>
      </dgm:t>
    </dgm:pt>
    <dgm:pt modelId="{CA7821A0-4E1C-3B46-AD75-D2B4E95C9250}" type="pres">
      <dgm:prSet presAssocID="{BFDD7331-E19F-4243-9D8A-8BE30DE3A9AE}" presName="sibTrans" presStyleLbl="sibTrans2D1" presStyleIdx="0" presStyleCnt="2"/>
      <dgm:spPr/>
      <dgm:t>
        <a:bodyPr/>
        <a:lstStyle/>
        <a:p>
          <a:endParaRPr lang="en-US"/>
        </a:p>
      </dgm:t>
    </dgm:pt>
    <dgm:pt modelId="{074522E5-0082-164F-B65E-3A39EFF4E2AD}" type="pres">
      <dgm:prSet presAssocID="{BFDD7331-E19F-4243-9D8A-8BE30DE3A9AE}" presName="connectorText" presStyleLbl="sibTrans2D1" presStyleIdx="0" presStyleCnt="2"/>
      <dgm:spPr/>
      <dgm:t>
        <a:bodyPr/>
        <a:lstStyle/>
        <a:p>
          <a:endParaRPr lang="en-US"/>
        </a:p>
      </dgm:t>
    </dgm:pt>
    <dgm:pt modelId="{D98B2099-B548-9B4B-B4E6-1134935D297B}" type="pres">
      <dgm:prSet presAssocID="{CD2C8163-5385-2342-B060-949A04B3BB65}" presName="node" presStyleLbl="node1" presStyleIdx="1" presStyleCnt="3" custLinFactNeighborX="-19560">
        <dgm:presLayoutVars>
          <dgm:bulletEnabled val="1"/>
        </dgm:presLayoutVars>
      </dgm:prSet>
      <dgm:spPr/>
      <dgm:t>
        <a:bodyPr/>
        <a:lstStyle/>
        <a:p>
          <a:endParaRPr lang="en-US"/>
        </a:p>
      </dgm:t>
    </dgm:pt>
    <dgm:pt modelId="{0CE50E65-A5D8-BA41-A6DF-92B3CAAABD08}" type="pres">
      <dgm:prSet presAssocID="{BED3C898-7D3C-754F-9071-433659C59441}" presName="sibTrans" presStyleLbl="sibTrans2D1" presStyleIdx="1" presStyleCnt="2"/>
      <dgm:spPr/>
      <dgm:t>
        <a:bodyPr/>
        <a:lstStyle/>
        <a:p>
          <a:endParaRPr lang="en-US"/>
        </a:p>
      </dgm:t>
    </dgm:pt>
    <dgm:pt modelId="{0E89F1A1-4348-CE4D-AF8E-962862ECD7E8}" type="pres">
      <dgm:prSet presAssocID="{BED3C898-7D3C-754F-9071-433659C59441}" presName="connectorText" presStyleLbl="sibTrans2D1" presStyleIdx="1" presStyleCnt="2"/>
      <dgm:spPr/>
      <dgm:t>
        <a:bodyPr/>
        <a:lstStyle/>
        <a:p>
          <a:endParaRPr lang="en-US"/>
        </a:p>
      </dgm:t>
    </dgm:pt>
    <dgm:pt modelId="{7900F626-C1E1-5344-9B91-A2F7262F9381}" type="pres">
      <dgm:prSet presAssocID="{2FCAC947-E95A-2E40-BE4A-C1A56382EE6A}" presName="node" presStyleLbl="node1" presStyleIdx="2" presStyleCnt="3" custScaleX="170934">
        <dgm:presLayoutVars>
          <dgm:bulletEnabled val="1"/>
        </dgm:presLayoutVars>
      </dgm:prSet>
      <dgm:spPr/>
      <dgm:t>
        <a:bodyPr/>
        <a:lstStyle/>
        <a:p>
          <a:endParaRPr lang="en-US"/>
        </a:p>
      </dgm:t>
    </dgm:pt>
  </dgm:ptLst>
  <dgm:cxnLst>
    <dgm:cxn modelId="{5F769242-4F30-3341-887B-1026305668EA}" srcId="{B47FCF18-2A36-2F48-AB3B-5CA9EB343F83}" destId="{2FCAC947-E95A-2E40-BE4A-C1A56382EE6A}" srcOrd="2" destOrd="0" parTransId="{7C735C57-ECFC-9949-BEE5-B9BD89FAFD91}" sibTransId="{B4FA2AEA-31A1-4B4F-8650-56BD9059059B}"/>
    <dgm:cxn modelId="{0267972B-1DEF-9247-9C76-AEBEB8CDA6E2}" type="presOf" srcId="{B47FCF18-2A36-2F48-AB3B-5CA9EB343F83}" destId="{89B082F7-7F18-D14C-BABA-2C3C4A63F501}" srcOrd="0" destOrd="0" presId="urn:microsoft.com/office/officeart/2005/8/layout/process1"/>
    <dgm:cxn modelId="{7407F00E-5089-B049-8790-A1E8B81F9697}" type="presOf" srcId="{CD2C8163-5385-2342-B060-949A04B3BB65}" destId="{D98B2099-B548-9B4B-B4E6-1134935D297B}" srcOrd="0" destOrd="0" presId="urn:microsoft.com/office/officeart/2005/8/layout/process1"/>
    <dgm:cxn modelId="{5C79D798-6A19-6E4D-A86C-A2B1273881E4}" srcId="{B47FCF18-2A36-2F48-AB3B-5CA9EB343F83}" destId="{E4E88E7B-388F-1242-B03C-4326A5027DE2}" srcOrd="0" destOrd="0" parTransId="{0DBDC669-1C9A-084A-84F0-2A8C8FAEEF5C}" sibTransId="{BFDD7331-E19F-4243-9D8A-8BE30DE3A9AE}"/>
    <dgm:cxn modelId="{F824B1F7-C132-0E4D-8224-05FABD5CF3A2}" type="presOf" srcId="{BED3C898-7D3C-754F-9071-433659C59441}" destId="{0E89F1A1-4348-CE4D-AF8E-962862ECD7E8}" srcOrd="1" destOrd="0" presId="urn:microsoft.com/office/officeart/2005/8/layout/process1"/>
    <dgm:cxn modelId="{2E05DE33-30AA-2F49-BAF6-4D04AB2DE5BE}" type="presOf" srcId="{BFDD7331-E19F-4243-9D8A-8BE30DE3A9AE}" destId="{074522E5-0082-164F-B65E-3A39EFF4E2AD}" srcOrd="1" destOrd="0" presId="urn:microsoft.com/office/officeart/2005/8/layout/process1"/>
    <dgm:cxn modelId="{A40A96BB-4F0B-7842-9167-79509919C711}" srcId="{B47FCF18-2A36-2F48-AB3B-5CA9EB343F83}" destId="{CD2C8163-5385-2342-B060-949A04B3BB65}" srcOrd="1" destOrd="0" parTransId="{FCE236F1-7B49-1445-9F2D-BBA420FFEE8E}" sibTransId="{BED3C898-7D3C-754F-9071-433659C59441}"/>
    <dgm:cxn modelId="{DDBEEFBD-96B1-8141-BE57-F28866BF8FB9}" type="presOf" srcId="{E4E88E7B-388F-1242-B03C-4326A5027DE2}" destId="{4AF93E77-F7BB-5842-95DB-582B2865C005}" srcOrd="0" destOrd="0" presId="urn:microsoft.com/office/officeart/2005/8/layout/process1"/>
    <dgm:cxn modelId="{0FC321AD-0C10-934E-BE34-2F686C69D19D}" type="presOf" srcId="{BED3C898-7D3C-754F-9071-433659C59441}" destId="{0CE50E65-A5D8-BA41-A6DF-92B3CAAABD08}" srcOrd="0" destOrd="0" presId="urn:microsoft.com/office/officeart/2005/8/layout/process1"/>
    <dgm:cxn modelId="{6E583E57-4D23-314C-A79C-1D17247616FD}" type="presOf" srcId="{BFDD7331-E19F-4243-9D8A-8BE30DE3A9AE}" destId="{CA7821A0-4E1C-3B46-AD75-D2B4E95C9250}" srcOrd="0" destOrd="0" presId="urn:microsoft.com/office/officeart/2005/8/layout/process1"/>
    <dgm:cxn modelId="{97FDCA23-8109-F54F-AAEE-45C5D4AF8119}" type="presOf" srcId="{2FCAC947-E95A-2E40-BE4A-C1A56382EE6A}" destId="{7900F626-C1E1-5344-9B91-A2F7262F9381}" srcOrd="0" destOrd="0" presId="urn:microsoft.com/office/officeart/2005/8/layout/process1"/>
    <dgm:cxn modelId="{1140098C-4B31-D14C-AEDC-95B5E5A93B27}" type="presParOf" srcId="{89B082F7-7F18-D14C-BABA-2C3C4A63F501}" destId="{4AF93E77-F7BB-5842-95DB-582B2865C005}" srcOrd="0" destOrd="0" presId="urn:microsoft.com/office/officeart/2005/8/layout/process1"/>
    <dgm:cxn modelId="{94368410-7413-8741-8DAE-2C5FE84DABFC}" type="presParOf" srcId="{89B082F7-7F18-D14C-BABA-2C3C4A63F501}" destId="{CA7821A0-4E1C-3B46-AD75-D2B4E95C9250}" srcOrd="1" destOrd="0" presId="urn:microsoft.com/office/officeart/2005/8/layout/process1"/>
    <dgm:cxn modelId="{7AEED8B6-B79B-A04F-9DBF-570C846E4D5D}" type="presParOf" srcId="{CA7821A0-4E1C-3B46-AD75-D2B4E95C9250}" destId="{074522E5-0082-164F-B65E-3A39EFF4E2AD}" srcOrd="0" destOrd="0" presId="urn:microsoft.com/office/officeart/2005/8/layout/process1"/>
    <dgm:cxn modelId="{8A444A45-3439-AE4E-B8A2-A20A9FFD1339}" type="presParOf" srcId="{89B082F7-7F18-D14C-BABA-2C3C4A63F501}" destId="{D98B2099-B548-9B4B-B4E6-1134935D297B}" srcOrd="2" destOrd="0" presId="urn:microsoft.com/office/officeart/2005/8/layout/process1"/>
    <dgm:cxn modelId="{3772F53E-701C-5A4E-A2D2-8E70A7879A49}" type="presParOf" srcId="{89B082F7-7F18-D14C-BABA-2C3C4A63F501}" destId="{0CE50E65-A5D8-BA41-A6DF-92B3CAAABD08}" srcOrd="3" destOrd="0" presId="urn:microsoft.com/office/officeart/2005/8/layout/process1"/>
    <dgm:cxn modelId="{C13C95E2-513C-7647-B20C-FCF3A835A8DD}" type="presParOf" srcId="{0CE50E65-A5D8-BA41-A6DF-92B3CAAABD08}" destId="{0E89F1A1-4348-CE4D-AF8E-962862ECD7E8}" srcOrd="0" destOrd="0" presId="urn:microsoft.com/office/officeart/2005/8/layout/process1"/>
    <dgm:cxn modelId="{42821978-0830-154E-80D7-CF11EF6C6387}" type="presParOf" srcId="{89B082F7-7F18-D14C-BABA-2C3C4A63F501}" destId="{7900F626-C1E1-5344-9B91-A2F7262F9381}" srcOrd="4" destOrd="0" presId="urn:microsoft.com/office/officeart/2005/8/layout/process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7FCF18-2A36-2F48-AB3B-5CA9EB343F83}" type="doc">
      <dgm:prSet loTypeId="urn:microsoft.com/office/officeart/2005/8/layout/process1" loCatId="" qsTypeId="urn:microsoft.com/office/officeart/2005/8/quickstyle/simple4" qsCatId="simple" csTypeId="urn:microsoft.com/office/officeart/2005/8/colors/accent1_2" csCatId="accent1" phldr="1"/>
      <dgm:spPr/>
    </dgm:pt>
    <dgm:pt modelId="{E4E88E7B-388F-1242-B03C-4326A5027DE2}">
      <dgm:prSet phldrT="[Text]" custT="1"/>
      <dgm:spPr/>
      <dgm:t>
        <a:bodyPr/>
        <a:lstStyle/>
        <a:p>
          <a:pPr>
            <a:lnSpc>
              <a:spcPct val="100000"/>
            </a:lnSpc>
          </a:pPr>
          <a:r>
            <a:rPr lang="en-US" sz="2400" dirty="0" smtClean="0">
              <a:solidFill>
                <a:schemeClr val="tx1"/>
              </a:solidFill>
            </a:rPr>
            <a:t>Introduction</a:t>
          </a:r>
          <a:endParaRPr lang="en-US" sz="2400" dirty="0">
            <a:solidFill>
              <a:schemeClr val="tx1"/>
            </a:solidFill>
          </a:endParaRPr>
        </a:p>
      </dgm:t>
    </dgm:pt>
    <dgm:pt modelId="{BFDD7331-E19F-4243-9D8A-8BE30DE3A9AE}" type="sibTrans" cxnId="{5C79D798-6A19-6E4D-A86C-A2B1273881E4}">
      <dgm:prSet/>
      <dgm:spPr/>
      <dgm:t>
        <a:bodyPr/>
        <a:lstStyle/>
        <a:p>
          <a:endParaRPr lang="en-US"/>
        </a:p>
      </dgm:t>
    </dgm:pt>
    <dgm:pt modelId="{0DBDC669-1C9A-084A-84F0-2A8C8FAEEF5C}" type="parTrans" cxnId="{5C79D798-6A19-6E4D-A86C-A2B1273881E4}">
      <dgm:prSet/>
      <dgm:spPr/>
      <dgm:t>
        <a:bodyPr/>
        <a:lstStyle/>
        <a:p>
          <a:endParaRPr lang="en-US"/>
        </a:p>
      </dgm:t>
    </dgm:pt>
    <dgm:pt modelId="{89B082F7-7F18-D14C-BABA-2C3C4A63F501}" type="pres">
      <dgm:prSet presAssocID="{B47FCF18-2A36-2F48-AB3B-5CA9EB343F83}" presName="Name0" presStyleCnt="0">
        <dgm:presLayoutVars>
          <dgm:dir/>
          <dgm:resizeHandles val="exact"/>
        </dgm:presLayoutVars>
      </dgm:prSet>
      <dgm:spPr/>
    </dgm:pt>
    <dgm:pt modelId="{4AF93E77-F7BB-5842-95DB-582B2865C005}" type="pres">
      <dgm:prSet presAssocID="{E4E88E7B-388F-1242-B03C-4326A5027DE2}" presName="node" presStyleLbl="node1" presStyleIdx="0" presStyleCnt="1" custScaleX="155892">
        <dgm:presLayoutVars>
          <dgm:bulletEnabled val="1"/>
        </dgm:presLayoutVars>
      </dgm:prSet>
      <dgm:spPr/>
      <dgm:t>
        <a:bodyPr/>
        <a:lstStyle/>
        <a:p>
          <a:endParaRPr lang="en-US"/>
        </a:p>
      </dgm:t>
    </dgm:pt>
  </dgm:ptLst>
  <dgm:cxnLst>
    <dgm:cxn modelId="{926A790E-9206-AA47-9842-73A4773BBD51}" type="presOf" srcId="{B47FCF18-2A36-2F48-AB3B-5CA9EB343F83}" destId="{89B082F7-7F18-D14C-BABA-2C3C4A63F501}" srcOrd="0" destOrd="0" presId="urn:microsoft.com/office/officeart/2005/8/layout/process1"/>
    <dgm:cxn modelId="{5C79D798-6A19-6E4D-A86C-A2B1273881E4}" srcId="{B47FCF18-2A36-2F48-AB3B-5CA9EB343F83}" destId="{E4E88E7B-388F-1242-B03C-4326A5027DE2}" srcOrd="0" destOrd="0" parTransId="{0DBDC669-1C9A-084A-84F0-2A8C8FAEEF5C}" sibTransId="{BFDD7331-E19F-4243-9D8A-8BE30DE3A9AE}"/>
    <dgm:cxn modelId="{4AB8B849-6CC0-DE4E-8240-7249EA75A696}" type="presOf" srcId="{E4E88E7B-388F-1242-B03C-4326A5027DE2}" destId="{4AF93E77-F7BB-5842-95DB-582B2865C005}" srcOrd="0" destOrd="0" presId="urn:microsoft.com/office/officeart/2005/8/layout/process1"/>
    <dgm:cxn modelId="{DC0E6B8F-B85F-AB4D-B311-1BE99F75EC77}" type="presParOf" srcId="{89B082F7-7F18-D14C-BABA-2C3C4A63F501}" destId="{4AF93E77-F7BB-5842-95DB-582B2865C005}" srcOrd="0"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7FCF18-2A36-2F48-AB3B-5CA9EB343F83}" type="doc">
      <dgm:prSet loTypeId="urn:microsoft.com/office/officeart/2005/8/layout/process1" loCatId="" qsTypeId="urn:microsoft.com/office/officeart/2005/8/quickstyle/simple4" qsCatId="simple" csTypeId="urn:microsoft.com/office/officeart/2005/8/colors/accent1_2" csCatId="accent1" phldr="1"/>
      <dgm:spPr/>
    </dgm:pt>
    <dgm:pt modelId="{E4E88E7B-388F-1242-B03C-4326A5027DE2}">
      <dgm:prSet phldrT="[Text]" custT="1"/>
      <dgm:spPr/>
      <dgm:t>
        <a:bodyPr/>
        <a:lstStyle/>
        <a:p>
          <a:pPr>
            <a:lnSpc>
              <a:spcPct val="100000"/>
            </a:lnSpc>
          </a:pPr>
          <a:r>
            <a:rPr lang="en-US" sz="2400" dirty="0" smtClean="0">
              <a:solidFill>
                <a:schemeClr val="tx1"/>
              </a:solidFill>
            </a:rPr>
            <a:t>Methods</a:t>
          </a:r>
          <a:endParaRPr lang="en-US" sz="2400" dirty="0">
            <a:solidFill>
              <a:schemeClr val="tx1"/>
            </a:solidFill>
          </a:endParaRPr>
        </a:p>
      </dgm:t>
    </dgm:pt>
    <dgm:pt modelId="{0DBDC669-1C9A-084A-84F0-2A8C8FAEEF5C}" type="parTrans" cxnId="{5C79D798-6A19-6E4D-A86C-A2B1273881E4}">
      <dgm:prSet/>
      <dgm:spPr/>
      <dgm:t>
        <a:bodyPr/>
        <a:lstStyle/>
        <a:p>
          <a:endParaRPr lang="en-US"/>
        </a:p>
      </dgm:t>
    </dgm:pt>
    <dgm:pt modelId="{BFDD7331-E19F-4243-9D8A-8BE30DE3A9AE}" type="sibTrans" cxnId="{5C79D798-6A19-6E4D-A86C-A2B1273881E4}">
      <dgm:prSet/>
      <dgm:spPr/>
      <dgm:t>
        <a:bodyPr/>
        <a:lstStyle/>
        <a:p>
          <a:endParaRPr lang="en-US"/>
        </a:p>
      </dgm:t>
    </dgm:pt>
    <dgm:pt modelId="{89B082F7-7F18-D14C-BABA-2C3C4A63F501}" type="pres">
      <dgm:prSet presAssocID="{B47FCF18-2A36-2F48-AB3B-5CA9EB343F83}" presName="Name0" presStyleCnt="0">
        <dgm:presLayoutVars>
          <dgm:dir/>
          <dgm:resizeHandles val="exact"/>
        </dgm:presLayoutVars>
      </dgm:prSet>
      <dgm:spPr/>
    </dgm:pt>
    <dgm:pt modelId="{4AF93E77-F7BB-5842-95DB-582B2865C005}" type="pres">
      <dgm:prSet presAssocID="{E4E88E7B-388F-1242-B03C-4326A5027DE2}" presName="node" presStyleLbl="node1" presStyleIdx="0" presStyleCnt="1" custScaleX="155892">
        <dgm:presLayoutVars>
          <dgm:bulletEnabled val="1"/>
        </dgm:presLayoutVars>
      </dgm:prSet>
      <dgm:spPr/>
      <dgm:t>
        <a:bodyPr/>
        <a:lstStyle/>
        <a:p>
          <a:endParaRPr lang="en-US"/>
        </a:p>
      </dgm:t>
    </dgm:pt>
  </dgm:ptLst>
  <dgm:cxnLst>
    <dgm:cxn modelId="{EE7A381E-2B7C-B44A-880D-27B6B072B562}" type="presOf" srcId="{B47FCF18-2A36-2F48-AB3B-5CA9EB343F83}" destId="{89B082F7-7F18-D14C-BABA-2C3C4A63F501}" srcOrd="0" destOrd="0" presId="urn:microsoft.com/office/officeart/2005/8/layout/process1"/>
    <dgm:cxn modelId="{5C79D798-6A19-6E4D-A86C-A2B1273881E4}" srcId="{B47FCF18-2A36-2F48-AB3B-5CA9EB343F83}" destId="{E4E88E7B-388F-1242-B03C-4326A5027DE2}" srcOrd="0" destOrd="0" parTransId="{0DBDC669-1C9A-084A-84F0-2A8C8FAEEF5C}" sibTransId="{BFDD7331-E19F-4243-9D8A-8BE30DE3A9AE}"/>
    <dgm:cxn modelId="{C2767FA5-0B28-E84E-8501-69826E9133FF}" type="presOf" srcId="{E4E88E7B-388F-1242-B03C-4326A5027DE2}" destId="{4AF93E77-F7BB-5842-95DB-582B2865C005}" srcOrd="0" destOrd="0" presId="urn:microsoft.com/office/officeart/2005/8/layout/process1"/>
    <dgm:cxn modelId="{FE85022E-0D93-1743-B915-7624B8C78852}" type="presParOf" srcId="{89B082F7-7F18-D14C-BABA-2C3C4A63F501}" destId="{4AF93E77-F7BB-5842-95DB-582B2865C005}" srcOrd="0"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7FCF18-2A36-2F48-AB3B-5CA9EB343F83}" type="doc">
      <dgm:prSet loTypeId="urn:microsoft.com/office/officeart/2005/8/layout/process1" loCatId="" qsTypeId="urn:microsoft.com/office/officeart/2005/8/quickstyle/simple4" qsCatId="simple" csTypeId="urn:microsoft.com/office/officeart/2005/8/colors/accent1_2" csCatId="accent1" phldr="1"/>
      <dgm:spPr/>
    </dgm:pt>
    <dgm:pt modelId="{E4E88E7B-388F-1242-B03C-4326A5027DE2}">
      <dgm:prSet phldrT="[Text]" custT="1"/>
      <dgm:spPr/>
      <dgm:t>
        <a:bodyPr/>
        <a:lstStyle/>
        <a:p>
          <a:pPr>
            <a:lnSpc>
              <a:spcPct val="100000"/>
            </a:lnSpc>
          </a:pPr>
          <a:r>
            <a:rPr lang="en-US" sz="2400" dirty="0" smtClean="0">
              <a:solidFill>
                <a:schemeClr val="tx1"/>
              </a:solidFill>
            </a:rPr>
            <a:t>Results</a:t>
          </a:r>
          <a:endParaRPr lang="en-US" sz="2400" dirty="0">
            <a:solidFill>
              <a:schemeClr val="tx1"/>
            </a:solidFill>
          </a:endParaRPr>
        </a:p>
      </dgm:t>
    </dgm:pt>
    <dgm:pt modelId="{0DBDC669-1C9A-084A-84F0-2A8C8FAEEF5C}" type="parTrans" cxnId="{5C79D798-6A19-6E4D-A86C-A2B1273881E4}">
      <dgm:prSet/>
      <dgm:spPr/>
      <dgm:t>
        <a:bodyPr/>
        <a:lstStyle/>
        <a:p>
          <a:endParaRPr lang="en-US"/>
        </a:p>
      </dgm:t>
    </dgm:pt>
    <dgm:pt modelId="{BFDD7331-E19F-4243-9D8A-8BE30DE3A9AE}" type="sibTrans" cxnId="{5C79D798-6A19-6E4D-A86C-A2B1273881E4}">
      <dgm:prSet/>
      <dgm:spPr/>
      <dgm:t>
        <a:bodyPr/>
        <a:lstStyle/>
        <a:p>
          <a:endParaRPr lang="en-US"/>
        </a:p>
      </dgm:t>
    </dgm:pt>
    <dgm:pt modelId="{89B082F7-7F18-D14C-BABA-2C3C4A63F501}" type="pres">
      <dgm:prSet presAssocID="{B47FCF18-2A36-2F48-AB3B-5CA9EB343F83}" presName="Name0" presStyleCnt="0">
        <dgm:presLayoutVars>
          <dgm:dir/>
          <dgm:resizeHandles val="exact"/>
        </dgm:presLayoutVars>
      </dgm:prSet>
      <dgm:spPr/>
    </dgm:pt>
    <dgm:pt modelId="{4AF93E77-F7BB-5842-95DB-582B2865C005}" type="pres">
      <dgm:prSet presAssocID="{E4E88E7B-388F-1242-B03C-4326A5027DE2}" presName="node" presStyleLbl="node1" presStyleIdx="0" presStyleCnt="1" custScaleX="155892">
        <dgm:presLayoutVars>
          <dgm:bulletEnabled val="1"/>
        </dgm:presLayoutVars>
      </dgm:prSet>
      <dgm:spPr/>
      <dgm:t>
        <a:bodyPr/>
        <a:lstStyle/>
        <a:p>
          <a:endParaRPr lang="en-US"/>
        </a:p>
      </dgm:t>
    </dgm:pt>
  </dgm:ptLst>
  <dgm:cxnLst>
    <dgm:cxn modelId="{5C79D798-6A19-6E4D-A86C-A2B1273881E4}" srcId="{B47FCF18-2A36-2F48-AB3B-5CA9EB343F83}" destId="{E4E88E7B-388F-1242-B03C-4326A5027DE2}" srcOrd="0" destOrd="0" parTransId="{0DBDC669-1C9A-084A-84F0-2A8C8FAEEF5C}" sibTransId="{BFDD7331-E19F-4243-9D8A-8BE30DE3A9AE}"/>
    <dgm:cxn modelId="{564840A9-5E56-CD41-A172-6D849721E22A}" type="presOf" srcId="{B47FCF18-2A36-2F48-AB3B-5CA9EB343F83}" destId="{89B082F7-7F18-D14C-BABA-2C3C4A63F501}" srcOrd="0" destOrd="0" presId="urn:microsoft.com/office/officeart/2005/8/layout/process1"/>
    <dgm:cxn modelId="{3F5A038E-3DB3-DC48-B999-786BDB1ED488}" type="presOf" srcId="{E4E88E7B-388F-1242-B03C-4326A5027DE2}" destId="{4AF93E77-F7BB-5842-95DB-582B2865C005}" srcOrd="0" destOrd="0" presId="urn:microsoft.com/office/officeart/2005/8/layout/process1"/>
    <dgm:cxn modelId="{29C8960D-E708-E141-8562-70A361A9040C}" type="presParOf" srcId="{89B082F7-7F18-D14C-BABA-2C3C4A63F501}" destId="{4AF93E77-F7BB-5842-95DB-582B2865C005}" srcOrd="0"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47FCF18-2A36-2F48-AB3B-5CA9EB343F83}" type="doc">
      <dgm:prSet loTypeId="urn:microsoft.com/office/officeart/2005/8/layout/process1" loCatId="" qsTypeId="urn:microsoft.com/office/officeart/2005/8/quickstyle/simple4" qsCatId="simple" csTypeId="urn:microsoft.com/office/officeart/2005/8/colors/accent1_2" csCatId="accent1" phldr="1"/>
      <dgm:spPr/>
    </dgm:pt>
    <dgm:pt modelId="{E4E88E7B-388F-1242-B03C-4326A5027DE2}">
      <dgm:prSet phldrT="[Text]" custT="1"/>
      <dgm:spPr/>
      <dgm:t>
        <a:bodyPr/>
        <a:lstStyle/>
        <a:p>
          <a:pPr>
            <a:lnSpc>
              <a:spcPct val="100000"/>
            </a:lnSpc>
          </a:pPr>
          <a:r>
            <a:rPr lang="en-US" sz="2400" dirty="0" smtClean="0">
              <a:solidFill>
                <a:schemeClr val="tx1"/>
              </a:solidFill>
            </a:rPr>
            <a:t>Conclusions</a:t>
          </a:r>
          <a:endParaRPr lang="en-US" sz="2400" dirty="0">
            <a:solidFill>
              <a:schemeClr val="tx1"/>
            </a:solidFill>
          </a:endParaRPr>
        </a:p>
      </dgm:t>
    </dgm:pt>
    <dgm:pt modelId="{0DBDC669-1C9A-084A-84F0-2A8C8FAEEF5C}" type="parTrans" cxnId="{5C79D798-6A19-6E4D-A86C-A2B1273881E4}">
      <dgm:prSet/>
      <dgm:spPr/>
      <dgm:t>
        <a:bodyPr/>
        <a:lstStyle/>
        <a:p>
          <a:endParaRPr lang="en-US"/>
        </a:p>
      </dgm:t>
    </dgm:pt>
    <dgm:pt modelId="{BFDD7331-E19F-4243-9D8A-8BE30DE3A9AE}" type="sibTrans" cxnId="{5C79D798-6A19-6E4D-A86C-A2B1273881E4}">
      <dgm:prSet/>
      <dgm:spPr/>
      <dgm:t>
        <a:bodyPr/>
        <a:lstStyle/>
        <a:p>
          <a:endParaRPr lang="en-US"/>
        </a:p>
      </dgm:t>
    </dgm:pt>
    <dgm:pt modelId="{89B082F7-7F18-D14C-BABA-2C3C4A63F501}" type="pres">
      <dgm:prSet presAssocID="{B47FCF18-2A36-2F48-AB3B-5CA9EB343F83}" presName="Name0" presStyleCnt="0">
        <dgm:presLayoutVars>
          <dgm:dir/>
          <dgm:resizeHandles val="exact"/>
        </dgm:presLayoutVars>
      </dgm:prSet>
      <dgm:spPr/>
    </dgm:pt>
    <dgm:pt modelId="{4AF93E77-F7BB-5842-95DB-582B2865C005}" type="pres">
      <dgm:prSet presAssocID="{E4E88E7B-388F-1242-B03C-4326A5027DE2}" presName="node" presStyleLbl="node1" presStyleIdx="0" presStyleCnt="1" custScaleX="155892">
        <dgm:presLayoutVars>
          <dgm:bulletEnabled val="1"/>
        </dgm:presLayoutVars>
      </dgm:prSet>
      <dgm:spPr/>
      <dgm:t>
        <a:bodyPr/>
        <a:lstStyle/>
        <a:p>
          <a:endParaRPr lang="en-US"/>
        </a:p>
      </dgm:t>
    </dgm:pt>
  </dgm:ptLst>
  <dgm:cxnLst>
    <dgm:cxn modelId="{CADC1F2E-B0F0-5040-BE58-D67D23C07F6B}" type="presOf" srcId="{B47FCF18-2A36-2F48-AB3B-5CA9EB343F83}" destId="{89B082F7-7F18-D14C-BABA-2C3C4A63F501}" srcOrd="0" destOrd="0" presId="urn:microsoft.com/office/officeart/2005/8/layout/process1"/>
    <dgm:cxn modelId="{5C79D798-6A19-6E4D-A86C-A2B1273881E4}" srcId="{B47FCF18-2A36-2F48-AB3B-5CA9EB343F83}" destId="{E4E88E7B-388F-1242-B03C-4326A5027DE2}" srcOrd="0" destOrd="0" parTransId="{0DBDC669-1C9A-084A-84F0-2A8C8FAEEF5C}" sibTransId="{BFDD7331-E19F-4243-9D8A-8BE30DE3A9AE}"/>
    <dgm:cxn modelId="{B865D029-9687-D34F-8D3D-0E97E6043260}" type="presOf" srcId="{E4E88E7B-388F-1242-B03C-4326A5027DE2}" destId="{4AF93E77-F7BB-5842-95DB-582B2865C005}" srcOrd="0" destOrd="0" presId="urn:microsoft.com/office/officeart/2005/8/layout/process1"/>
    <dgm:cxn modelId="{A218002B-234C-4D40-94D9-090E94DB4505}" type="presParOf" srcId="{89B082F7-7F18-D14C-BABA-2C3C4A63F501}" destId="{4AF93E77-F7BB-5842-95DB-582B2865C005}" srcOrd="0"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47FCF18-2A36-2F48-AB3B-5CA9EB343F83}" type="doc">
      <dgm:prSet loTypeId="urn:microsoft.com/office/officeart/2005/8/layout/process1" loCatId="" qsTypeId="urn:microsoft.com/office/officeart/2005/8/quickstyle/simple4" qsCatId="simple" csTypeId="urn:microsoft.com/office/officeart/2005/8/colors/accent1_2" csCatId="accent1" phldr="1"/>
      <dgm:spPr/>
    </dgm:pt>
    <dgm:pt modelId="{E4E88E7B-388F-1242-B03C-4326A5027DE2}">
      <dgm:prSet phldrT="[Text]" custT="1"/>
      <dgm:spPr/>
      <dgm:t>
        <a:bodyPr/>
        <a:lstStyle/>
        <a:p>
          <a:pPr>
            <a:lnSpc>
              <a:spcPct val="100000"/>
            </a:lnSpc>
          </a:pPr>
          <a:r>
            <a:rPr lang="en-US" sz="2400" dirty="0" smtClean="0">
              <a:solidFill>
                <a:schemeClr val="tx1"/>
              </a:solidFill>
            </a:rPr>
            <a:t>Introduction</a:t>
          </a:r>
          <a:endParaRPr lang="en-US" sz="2400" dirty="0">
            <a:solidFill>
              <a:schemeClr val="tx1"/>
            </a:solidFill>
          </a:endParaRPr>
        </a:p>
      </dgm:t>
    </dgm:pt>
    <dgm:pt modelId="{0DBDC669-1C9A-084A-84F0-2A8C8FAEEF5C}" type="parTrans" cxnId="{5C79D798-6A19-6E4D-A86C-A2B1273881E4}">
      <dgm:prSet/>
      <dgm:spPr/>
      <dgm:t>
        <a:bodyPr/>
        <a:lstStyle/>
        <a:p>
          <a:endParaRPr lang="en-US"/>
        </a:p>
      </dgm:t>
    </dgm:pt>
    <dgm:pt modelId="{BFDD7331-E19F-4243-9D8A-8BE30DE3A9AE}" type="sibTrans" cxnId="{5C79D798-6A19-6E4D-A86C-A2B1273881E4}">
      <dgm:prSet/>
      <dgm:spPr/>
      <dgm:t>
        <a:bodyPr/>
        <a:lstStyle/>
        <a:p>
          <a:endParaRPr lang="en-US"/>
        </a:p>
      </dgm:t>
    </dgm:pt>
    <dgm:pt modelId="{91384E80-B2CD-474F-9C61-328B147D69FD}">
      <dgm:prSet phldrT="[Text]" custT="1"/>
      <dgm:spPr/>
      <dgm:t>
        <a:bodyPr/>
        <a:lstStyle/>
        <a:p>
          <a:pPr>
            <a:lnSpc>
              <a:spcPct val="100000"/>
            </a:lnSpc>
          </a:pPr>
          <a:r>
            <a:rPr lang="en-US" sz="2400" dirty="0" smtClean="0">
              <a:solidFill>
                <a:srgbClr val="000000"/>
              </a:solidFill>
            </a:rPr>
            <a:t>Methods</a:t>
          </a:r>
          <a:endParaRPr lang="en-US" sz="2400" dirty="0">
            <a:solidFill>
              <a:srgbClr val="000000"/>
            </a:solidFill>
          </a:endParaRPr>
        </a:p>
      </dgm:t>
    </dgm:pt>
    <dgm:pt modelId="{02CE9B29-5CAA-744C-AFF4-EB32BDC7900E}" type="parTrans" cxnId="{6C5224F2-7FD5-DD4E-9A62-9E1424ED6E02}">
      <dgm:prSet/>
      <dgm:spPr/>
      <dgm:t>
        <a:bodyPr/>
        <a:lstStyle/>
        <a:p>
          <a:endParaRPr lang="en-US"/>
        </a:p>
      </dgm:t>
    </dgm:pt>
    <dgm:pt modelId="{D8328FC7-3D0F-0244-AC49-50B89FD85E1F}" type="sibTrans" cxnId="{6C5224F2-7FD5-DD4E-9A62-9E1424ED6E02}">
      <dgm:prSet/>
      <dgm:spPr/>
      <dgm:t>
        <a:bodyPr/>
        <a:lstStyle/>
        <a:p>
          <a:endParaRPr lang="en-US"/>
        </a:p>
      </dgm:t>
    </dgm:pt>
    <dgm:pt modelId="{CD2C8163-5385-2342-B060-949A04B3BB65}">
      <dgm:prSet phldrT="[Text]" custT="1"/>
      <dgm:spPr/>
      <dgm:t>
        <a:bodyPr/>
        <a:lstStyle/>
        <a:p>
          <a:pPr>
            <a:lnSpc>
              <a:spcPct val="100000"/>
            </a:lnSpc>
          </a:pPr>
          <a:r>
            <a:rPr lang="en-US" sz="2400" dirty="0" smtClean="0">
              <a:solidFill>
                <a:srgbClr val="000000"/>
              </a:solidFill>
            </a:rPr>
            <a:t>Results</a:t>
          </a:r>
          <a:endParaRPr lang="en-US" sz="2400" dirty="0">
            <a:solidFill>
              <a:srgbClr val="000000"/>
            </a:solidFill>
          </a:endParaRPr>
        </a:p>
      </dgm:t>
    </dgm:pt>
    <dgm:pt modelId="{FCE236F1-7B49-1445-9F2D-BBA420FFEE8E}" type="parTrans" cxnId="{A40A96BB-4F0B-7842-9167-79509919C711}">
      <dgm:prSet/>
      <dgm:spPr/>
      <dgm:t>
        <a:bodyPr/>
        <a:lstStyle/>
        <a:p>
          <a:endParaRPr lang="en-US"/>
        </a:p>
      </dgm:t>
    </dgm:pt>
    <dgm:pt modelId="{BED3C898-7D3C-754F-9071-433659C59441}" type="sibTrans" cxnId="{A40A96BB-4F0B-7842-9167-79509919C711}">
      <dgm:prSet/>
      <dgm:spPr/>
      <dgm:t>
        <a:bodyPr/>
        <a:lstStyle/>
        <a:p>
          <a:endParaRPr lang="en-US"/>
        </a:p>
      </dgm:t>
    </dgm:pt>
    <dgm:pt modelId="{2FCAC947-E95A-2E40-BE4A-C1A56382EE6A}">
      <dgm:prSet phldrT="[Text]" custT="1"/>
      <dgm:spPr/>
      <dgm:t>
        <a:bodyPr/>
        <a:lstStyle/>
        <a:p>
          <a:pPr>
            <a:lnSpc>
              <a:spcPct val="100000"/>
            </a:lnSpc>
          </a:pPr>
          <a:r>
            <a:rPr lang="en-US" sz="2400" dirty="0" smtClean="0">
              <a:solidFill>
                <a:srgbClr val="000000"/>
              </a:solidFill>
            </a:rPr>
            <a:t>Conclusions</a:t>
          </a:r>
          <a:endParaRPr lang="en-US" sz="2400" dirty="0">
            <a:solidFill>
              <a:srgbClr val="000000"/>
            </a:solidFill>
          </a:endParaRPr>
        </a:p>
      </dgm:t>
    </dgm:pt>
    <dgm:pt modelId="{7C735C57-ECFC-9949-BEE5-B9BD89FAFD91}" type="parTrans" cxnId="{5F769242-4F30-3341-887B-1026305668EA}">
      <dgm:prSet/>
      <dgm:spPr/>
      <dgm:t>
        <a:bodyPr/>
        <a:lstStyle/>
        <a:p>
          <a:endParaRPr lang="en-US"/>
        </a:p>
      </dgm:t>
    </dgm:pt>
    <dgm:pt modelId="{B4FA2AEA-31A1-4B4F-8650-56BD9059059B}" type="sibTrans" cxnId="{5F769242-4F30-3341-887B-1026305668EA}">
      <dgm:prSet/>
      <dgm:spPr/>
      <dgm:t>
        <a:bodyPr/>
        <a:lstStyle/>
        <a:p>
          <a:endParaRPr lang="en-US"/>
        </a:p>
      </dgm:t>
    </dgm:pt>
    <dgm:pt modelId="{89B082F7-7F18-D14C-BABA-2C3C4A63F501}" type="pres">
      <dgm:prSet presAssocID="{B47FCF18-2A36-2F48-AB3B-5CA9EB343F83}" presName="Name0" presStyleCnt="0">
        <dgm:presLayoutVars>
          <dgm:dir/>
          <dgm:resizeHandles val="exact"/>
        </dgm:presLayoutVars>
      </dgm:prSet>
      <dgm:spPr/>
    </dgm:pt>
    <dgm:pt modelId="{4AF93E77-F7BB-5842-95DB-582B2865C005}" type="pres">
      <dgm:prSet presAssocID="{E4E88E7B-388F-1242-B03C-4326A5027DE2}" presName="node" presStyleLbl="node1" presStyleIdx="0" presStyleCnt="4" custScaleX="155892">
        <dgm:presLayoutVars>
          <dgm:bulletEnabled val="1"/>
        </dgm:presLayoutVars>
      </dgm:prSet>
      <dgm:spPr/>
      <dgm:t>
        <a:bodyPr/>
        <a:lstStyle/>
        <a:p>
          <a:endParaRPr lang="en-US"/>
        </a:p>
      </dgm:t>
    </dgm:pt>
    <dgm:pt modelId="{CA7821A0-4E1C-3B46-AD75-D2B4E95C9250}" type="pres">
      <dgm:prSet presAssocID="{BFDD7331-E19F-4243-9D8A-8BE30DE3A9AE}" presName="sibTrans" presStyleLbl="sibTrans2D1" presStyleIdx="0" presStyleCnt="3"/>
      <dgm:spPr/>
      <dgm:t>
        <a:bodyPr/>
        <a:lstStyle/>
        <a:p>
          <a:endParaRPr lang="en-US"/>
        </a:p>
      </dgm:t>
    </dgm:pt>
    <dgm:pt modelId="{074522E5-0082-164F-B65E-3A39EFF4E2AD}" type="pres">
      <dgm:prSet presAssocID="{BFDD7331-E19F-4243-9D8A-8BE30DE3A9AE}" presName="connectorText" presStyleLbl="sibTrans2D1" presStyleIdx="0" presStyleCnt="3"/>
      <dgm:spPr/>
      <dgm:t>
        <a:bodyPr/>
        <a:lstStyle/>
        <a:p>
          <a:endParaRPr lang="en-US"/>
        </a:p>
      </dgm:t>
    </dgm:pt>
    <dgm:pt modelId="{316040D4-186E-2B4C-A288-DD8267AF62E9}" type="pres">
      <dgm:prSet presAssocID="{91384E80-B2CD-474F-9C61-328B147D69FD}" presName="node" presStyleLbl="node1" presStyleIdx="1" presStyleCnt="4" custScaleX="121112">
        <dgm:presLayoutVars>
          <dgm:bulletEnabled val="1"/>
        </dgm:presLayoutVars>
      </dgm:prSet>
      <dgm:spPr/>
      <dgm:t>
        <a:bodyPr/>
        <a:lstStyle/>
        <a:p>
          <a:endParaRPr lang="en-US"/>
        </a:p>
      </dgm:t>
    </dgm:pt>
    <dgm:pt modelId="{7CD0D568-7371-DD4F-A97B-2E6FFE01C7C4}" type="pres">
      <dgm:prSet presAssocID="{D8328FC7-3D0F-0244-AC49-50B89FD85E1F}" presName="sibTrans" presStyleLbl="sibTrans2D1" presStyleIdx="1" presStyleCnt="3"/>
      <dgm:spPr/>
      <dgm:t>
        <a:bodyPr/>
        <a:lstStyle/>
        <a:p>
          <a:endParaRPr lang="en-US"/>
        </a:p>
      </dgm:t>
    </dgm:pt>
    <dgm:pt modelId="{59E3481E-BC6D-CD41-B480-B10901DA8D69}" type="pres">
      <dgm:prSet presAssocID="{D8328FC7-3D0F-0244-AC49-50B89FD85E1F}" presName="connectorText" presStyleLbl="sibTrans2D1" presStyleIdx="1" presStyleCnt="3"/>
      <dgm:spPr/>
      <dgm:t>
        <a:bodyPr/>
        <a:lstStyle/>
        <a:p>
          <a:endParaRPr lang="en-US"/>
        </a:p>
      </dgm:t>
    </dgm:pt>
    <dgm:pt modelId="{D98B2099-B548-9B4B-B4E6-1134935D297B}" type="pres">
      <dgm:prSet presAssocID="{CD2C8163-5385-2342-B060-949A04B3BB65}" presName="node" presStyleLbl="node1" presStyleIdx="2" presStyleCnt="4" custLinFactNeighborX="-19560">
        <dgm:presLayoutVars>
          <dgm:bulletEnabled val="1"/>
        </dgm:presLayoutVars>
      </dgm:prSet>
      <dgm:spPr/>
      <dgm:t>
        <a:bodyPr/>
        <a:lstStyle/>
        <a:p>
          <a:endParaRPr lang="en-US"/>
        </a:p>
      </dgm:t>
    </dgm:pt>
    <dgm:pt modelId="{0CE50E65-A5D8-BA41-A6DF-92B3CAAABD08}" type="pres">
      <dgm:prSet presAssocID="{BED3C898-7D3C-754F-9071-433659C59441}" presName="sibTrans" presStyleLbl="sibTrans2D1" presStyleIdx="2" presStyleCnt="3"/>
      <dgm:spPr/>
      <dgm:t>
        <a:bodyPr/>
        <a:lstStyle/>
        <a:p>
          <a:endParaRPr lang="en-US"/>
        </a:p>
      </dgm:t>
    </dgm:pt>
    <dgm:pt modelId="{0E89F1A1-4348-CE4D-AF8E-962862ECD7E8}" type="pres">
      <dgm:prSet presAssocID="{BED3C898-7D3C-754F-9071-433659C59441}" presName="connectorText" presStyleLbl="sibTrans2D1" presStyleIdx="2" presStyleCnt="3"/>
      <dgm:spPr/>
      <dgm:t>
        <a:bodyPr/>
        <a:lstStyle/>
        <a:p>
          <a:endParaRPr lang="en-US"/>
        </a:p>
      </dgm:t>
    </dgm:pt>
    <dgm:pt modelId="{7900F626-C1E1-5344-9B91-A2F7262F9381}" type="pres">
      <dgm:prSet presAssocID="{2FCAC947-E95A-2E40-BE4A-C1A56382EE6A}" presName="node" presStyleLbl="node1" presStyleIdx="3" presStyleCnt="4" custScaleX="170934">
        <dgm:presLayoutVars>
          <dgm:bulletEnabled val="1"/>
        </dgm:presLayoutVars>
      </dgm:prSet>
      <dgm:spPr/>
      <dgm:t>
        <a:bodyPr/>
        <a:lstStyle/>
        <a:p>
          <a:endParaRPr lang="en-US"/>
        </a:p>
      </dgm:t>
    </dgm:pt>
  </dgm:ptLst>
  <dgm:cxnLst>
    <dgm:cxn modelId="{889AD424-9B98-A44E-B519-6CEE59D7C7E0}" type="presOf" srcId="{BFDD7331-E19F-4243-9D8A-8BE30DE3A9AE}" destId="{074522E5-0082-164F-B65E-3A39EFF4E2AD}" srcOrd="1" destOrd="0" presId="urn:microsoft.com/office/officeart/2005/8/layout/process1"/>
    <dgm:cxn modelId="{3EA6A019-C19F-DB48-B3F1-397AB17FDEC3}" type="presOf" srcId="{BED3C898-7D3C-754F-9071-433659C59441}" destId="{0CE50E65-A5D8-BA41-A6DF-92B3CAAABD08}" srcOrd="0" destOrd="0" presId="urn:microsoft.com/office/officeart/2005/8/layout/process1"/>
    <dgm:cxn modelId="{5F769242-4F30-3341-887B-1026305668EA}" srcId="{B47FCF18-2A36-2F48-AB3B-5CA9EB343F83}" destId="{2FCAC947-E95A-2E40-BE4A-C1A56382EE6A}" srcOrd="3" destOrd="0" parTransId="{7C735C57-ECFC-9949-BEE5-B9BD89FAFD91}" sibTransId="{B4FA2AEA-31A1-4B4F-8650-56BD9059059B}"/>
    <dgm:cxn modelId="{0954942B-29D6-8D4D-895F-0E5D6DC839B9}" type="presOf" srcId="{D8328FC7-3D0F-0244-AC49-50B89FD85E1F}" destId="{59E3481E-BC6D-CD41-B480-B10901DA8D69}" srcOrd="1" destOrd="0" presId="urn:microsoft.com/office/officeart/2005/8/layout/process1"/>
    <dgm:cxn modelId="{5F9E397F-E902-4248-B726-4F2370E718EA}" type="presOf" srcId="{D8328FC7-3D0F-0244-AC49-50B89FD85E1F}" destId="{7CD0D568-7371-DD4F-A97B-2E6FFE01C7C4}" srcOrd="0" destOrd="0" presId="urn:microsoft.com/office/officeart/2005/8/layout/process1"/>
    <dgm:cxn modelId="{F8D5EBF5-9F27-C74F-ADE4-1F537B265E5B}" type="presOf" srcId="{CD2C8163-5385-2342-B060-949A04B3BB65}" destId="{D98B2099-B548-9B4B-B4E6-1134935D297B}" srcOrd="0" destOrd="0" presId="urn:microsoft.com/office/officeart/2005/8/layout/process1"/>
    <dgm:cxn modelId="{6C5224F2-7FD5-DD4E-9A62-9E1424ED6E02}" srcId="{B47FCF18-2A36-2F48-AB3B-5CA9EB343F83}" destId="{91384E80-B2CD-474F-9C61-328B147D69FD}" srcOrd="1" destOrd="0" parTransId="{02CE9B29-5CAA-744C-AFF4-EB32BDC7900E}" sibTransId="{D8328FC7-3D0F-0244-AC49-50B89FD85E1F}"/>
    <dgm:cxn modelId="{5C8A7D6F-6F58-9C46-B38C-D712C74928F4}" type="presOf" srcId="{91384E80-B2CD-474F-9C61-328B147D69FD}" destId="{316040D4-186E-2B4C-A288-DD8267AF62E9}" srcOrd="0" destOrd="0" presId="urn:microsoft.com/office/officeart/2005/8/layout/process1"/>
    <dgm:cxn modelId="{24470601-CE21-4044-99CA-438CE1617AF6}" type="presOf" srcId="{E4E88E7B-388F-1242-B03C-4326A5027DE2}" destId="{4AF93E77-F7BB-5842-95DB-582B2865C005}" srcOrd="0" destOrd="0" presId="urn:microsoft.com/office/officeart/2005/8/layout/process1"/>
    <dgm:cxn modelId="{8CAD92E9-CFB9-DD4A-A6E9-D6A45DC8F330}" type="presOf" srcId="{2FCAC947-E95A-2E40-BE4A-C1A56382EE6A}" destId="{7900F626-C1E1-5344-9B91-A2F7262F9381}" srcOrd="0" destOrd="0" presId="urn:microsoft.com/office/officeart/2005/8/layout/process1"/>
    <dgm:cxn modelId="{5C79D798-6A19-6E4D-A86C-A2B1273881E4}" srcId="{B47FCF18-2A36-2F48-AB3B-5CA9EB343F83}" destId="{E4E88E7B-388F-1242-B03C-4326A5027DE2}" srcOrd="0" destOrd="0" parTransId="{0DBDC669-1C9A-084A-84F0-2A8C8FAEEF5C}" sibTransId="{BFDD7331-E19F-4243-9D8A-8BE30DE3A9AE}"/>
    <dgm:cxn modelId="{A40A96BB-4F0B-7842-9167-79509919C711}" srcId="{B47FCF18-2A36-2F48-AB3B-5CA9EB343F83}" destId="{CD2C8163-5385-2342-B060-949A04B3BB65}" srcOrd="2" destOrd="0" parTransId="{FCE236F1-7B49-1445-9F2D-BBA420FFEE8E}" sibTransId="{BED3C898-7D3C-754F-9071-433659C59441}"/>
    <dgm:cxn modelId="{46D5D681-4AEA-C64D-B72C-A7354F27187A}" type="presOf" srcId="{BED3C898-7D3C-754F-9071-433659C59441}" destId="{0E89F1A1-4348-CE4D-AF8E-962862ECD7E8}" srcOrd="1" destOrd="0" presId="urn:microsoft.com/office/officeart/2005/8/layout/process1"/>
    <dgm:cxn modelId="{F89F1609-04CE-1D4D-BDD0-13A036F5381E}" type="presOf" srcId="{BFDD7331-E19F-4243-9D8A-8BE30DE3A9AE}" destId="{CA7821A0-4E1C-3B46-AD75-D2B4E95C9250}" srcOrd="0" destOrd="0" presId="urn:microsoft.com/office/officeart/2005/8/layout/process1"/>
    <dgm:cxn modelId="{28CDA04C-DAF3-E742-A922-D2DC2D251DCC}" type="presOf" srcId="{B47FCF18-2A36-2F48-AB3B-5CA9EB343F83}" destId="{89B082F7-7F18-D14C-BABA-2C3C4A63F501}" srcOrd="0" destOrd="0" presId="urn:microsoft.com/office/officeart/2005/8/layout/process1"/>
    <dgm:cxn modelId="{975588AD-B69C-814B-B624-6A1047D0D6A1}" type="presParOf" srcId="{89B082F7-7F18-D14C-BABA-2C3C4A63F501}" destId="{4AF93E77-F7BB-5842-95DB-582B2865C005}" srcOrd="0" destOrd="0" presId="urn:microsoft.com/office/officeart/2005/8/layout/process1"/>
    <dgm:cxn modelId="{C9D99390-4748-AB40-8FB4-C8F439B1207C}" type="presParOf" srcId="{89B082F7-7F18-D14C-BABA-2C3C4A63F501}" destId="{CA7821A0-4E1C-3B46-AD75-D2B4E95C9250}" srcOrd="1" destOrd="0" presId="urn:microsoft.com/office/officeart/2005/8/layout/process1"/>
    <dgm:cxn modelId="{B944FAB4-3F03-7744-836D-661AFC33BA00}" type="presParOf" srcId="{CA7821A0-4E1C-3B46-AD75-D2B4E95C9250}" destId="{074522E5-0082-164F-B65E-3A39EFF4E2AD}" srcOrd="0" destOrd="0" presId="urn:microsoft.com/office/officeart/2005/8/layout/process1"/>
    <dgm:cxn modelId="{4B67EF04-91D0-044E-B7B2-E8225EE916C9}" type="presParOf" srcId="{89B082F7-7F18-D14C-BABA-2C3C4A63F501}" destId="{316040D4-186E-2B4C-A288-DD8267AF62E9}" srcOrd="2" destOrd="0" presId="urn:microsoft.com/office/officeart/2005/8/layout/process1"/>
    <dgm:cxn modelId="{4BEA1B6A-AFFA-1646-A71C-4D70C8ED346C}" type="presParOf" srcId="{89B082F7-7F18-D14C-BABA-2C3C4A63F501}" destId="{7CD0D568-7371-DD4F-A97B-2E6FFE01C7C4}" srcOrd="3" destOrd="0" presId="urn:microsoft.com/office/officeart/2005/8/layout/process1"/>
    <dgm:cxn modelId="{21BA9B94-E8B6-4C48-9228-482B9707F9C2}" type="presParOf" srcId="{7CD0D568-7371-DD4F-A97B-2E6FFE01C7C4}" destId="{59E3481E-BC6D-CD41-B480-B10901DA8D69}" srcOrd="0" destOrd="0" presId="urn:microsoft.com/office/officeart/2005/8/layout/process1"/>
    <dgm:cxn modelId="{102CAE83-B0F1-DB4A-BCC0-2F473F7431D4}" type="presParOf" srcId="{89B082F7-7F18-D14C-BABA-2C3C4A63F501}" destId="{D98B2099-B548-9B4B-B4E6-1134935D297B}" srcOrd="4" destOrd="0" presId="urn:microsoft.com/office/officeart/2005/8/layout/process1"/>
    <dgm:cxn modelId="{A0030649-1101-2046-94D7-97BBDCD2C5F8}" type="presParOf" srcId="{89B082F7-7F18-D14C-BABA-2C3C4A63F501}" destId="{0CE50E65-A5D8-BA41-A6DF-92B3CAAABD08}" srcOrd="5" destOrd="0" presId="urn:microsoft.com/office/officeart/2005/8/layout/process1"/>
    <dgm:cxn modelId="{FD27343D-A78B-1547-AFC0-3CF0F1EB35A3}" type="presParOf" srcId="{0CE50E65-A5D8-BA41-A6DF-92B3CAAABD08}" destId="{0E89F1A1-4348-CE4D-AF8E-962862ECD7E8}" srcOrd="0" destOrd="0" presId="urn:microsoft.com/office/officeart/2005/8/layout/process1"/>
    <dgm:cxn modelId="{EAA6F92D-5942-5741-B9D5-AD4E5FB4C750}" type="presParOf" srcId="{89B082F7-7F18-D14C-BABA-2C3C4A63F501}" destId="{7900F626-C1E1-5344-9B91-A2F7262F9381}" srcOrd="6"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93E77-F7BB-5842-95DB-582B2865C005}">
      <dsp:nvSpPr>
        <dsp:cNvPr id="0" name=""/>
        <dsp:cNvSpPr/>
      </dsp:nvSpPr>
      <dsp:spPr>
        <a:xfrm>
          <a:off x="6004" y="392480"/>
          <a:ext cx="2069923" cy="797454"/>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ct val="35000"/>
            </a:spcAft>
          </a:pPr>
          <a:r>
            <a:rPr lang="en-US" sz="2400" kern="1200" dirty="0" smtClean="0">
              <a:solidFill>
                <a:schemeClr val="tx1"/>
              </a:solidFill>
            </a:rPr>
            <a:t>Introduction</a:t>
          </a:r>
          <a:endParaRPr lang="en-US" sz="2400" kern="1200" dirty="0">
            <a:solidFill>
              <a:schemeClr val="tx1"/>
            </a:solidFill>
          </a:endParaRPr>
        </a:p>
      </dsp:txBody>
      <dsp:txXfrm>
        <a:off x="29361" y="415837"/>
        <a:ext cx="2023209" cy="750740"/>
      </dsp:txXfrm>
    </dsp:sp>
    <dsp:sp modelId="{CA7821A0-4E1C-3B46-AD75-D2B4E95C9250}">
      <dsp:nvSpPr>
        <dsp:cNvPr id="0" name=""/>
        <dsp:cNvSpPr/>
      </dsp:nvSpPr>
      <dsp:spPr>
        <a:xfrm>
          <a:off x="2208706" y="626561"/>
          <a:ext cx="281492" cy="329292"/>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2208706" y="692419"/>
        <a:ext cx="197044" cy="197576"/>
      </dsp:txXfrm>
    </dsp:sp>
    <dsp:sp modelId="{316040D4-186E-2B4C-A288-DD8267AF62E9}">
      <dsp:nvSpPr>
        <dsp:cNvPr id="0" name=""/>
        <dsp:cNvSpPr/>
      </dsp:nvSpPr>
      <dsp:spPr>
        <a:xfrm>
          <a:off x="2607044" y="392480"/>
          <a:ext cx="1608116" cy="797454"/>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ct val="35000"/>
            </a:spcAft>
          </a:pPr>
          <a:r>
            <a:rPr lang="en-US" sz="2400" kern="1200" dirty="0" smtClean="0">
              <a:solidFill>
                <a:srgbClr val="000000"/>
              </a:solidFill>
            </a:rPr>
            <a:t>Methods</a:t>
          </a:r>
          <a:endParaRPr lang="en-US" sz="2400" kern="1200" dirty="0">
            <a:solidFill>
              <a:srgbClr val="000000"/>
            </a:solidFill>
          </a:endParaRPr>
        </a:p>
      </dsp:txBody>
      <dsp:txXfrm>
        <a:off x="2630401" y="415837"/>
        <a:ext cx="1561402" cy="750740"/>
      </dsp:txXfrm>
    </dsp:sp>
    <dsp:sp modelId="{7CD0D568-7371-DD4F-A97B-2E6FFE01C7C4}">
      <dsp:nvSpPr>
        <dsp:cNvPr id="0" name=""/>
        <dsp:cNvSpPr/>
      </dsp:nvSpPr>
      <dsp:spPr>
        <a:xfrm>
          <a:off x="4321969" y="626561"/>
          <a:ext cx="226432" cy="329292"/>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321969" y="692419"/>
        <a:ext cx="158502" cy="197576"/>
      </dsp:txXfrm>
    </dsp:sp>
    <dsp:sp modelId="{D98B2099-B548-9B4B-B4E6-1134935D297B}">
      <dsp:nvSpPr>
        <dsp:cNvPr id="0" name=""/>
        <dsp:cNvSpPr/>
      </dsp:nvSpPr>
      <dsp:spPr>
        <a:xfrm>
          <a:off x="4642392" y="392480"/>
          <a:ext cx="1327793" cy="797454"/>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ct val="35000"/>
            </a:spcAft>
          </a:pPr>
          <a:r>
            <a:rPr lang="en-US" sz="2400" kern="1200" dirty="0" smtClean="0">
              <a:solidFill>
                <a:srgbClr val="000000"/>
              </a:solidFill>
            </a:rPr>
            <a:t>Results</a:t>
          </a:r>
          <a:endParaRPr lang="en-US" sz="2400" kern="1200" dirty="0">
            <a:solidFill>
              <a:srgbClr val="000000"/>
            </a:solidFill>
          </a:endParaRPr>
        </a:p>
      </dsp:txBody>
      <dsp:txXfrm>
        <a:off x="4665749" y="415837"/>
        <a:ext cx="1281079" cy="750740"/>
      </dsp:txXfrm>
    </dsp:sp>
    <dsp:sp modelId="{0CE50E65-A5D8-BA41-A6DF-92B3CAAABD08}">
      <dsp:nvSpPr>
        <dsp:cNvPr id="0" name=""/>
        <dsp:cNvSpPr/>
      </dsp:nvSpPr>
      <dsp:spPr>
        <a:xfrm>
          <a:off x="6128936" y="626561"/>
          <a:ext cx="336552" cy="329292"/>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6128936" y="692419"/>
        <a:ext cx="237764" cy="197576"/>
      </dsp:txXfrm>
    </dsp:sp>
    <dsp:sp modelId="{7900F626-C1E1-5344-9B91-A2F7262F9381}">
      <dsp:nvSpPr>
        <dsp:cNvPr id="0" name=""/>
        <dsp:cNvSpPr/>
      </dsp:nvSpPr>
      <dsp:spPr>
        <a:xfrm>
          <a:off x="6605189" y="392480"/>
          <a:ext cx="2269650" cy="797454"/>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ct val="35000"/>
            </a:spcAft>
          </a:pPr>
          <a:r>
            <a:rPr lang="en-US" sz="2400" kern="1200" dirty="0" smtClean="0">
              <a:solidFill>
                <a:srgbClr val="000000"/>
              </a:solidFill>
            </a:rPr>
            <a:t>Conclusions</a:t>
          </a:r>
          <a:endParaRPr lang="en-US" sz="2400" kern="1200" dirty="0">
            <a:solidFill>
              <a:srgbClr val="000000"/>
            </a:solidFill>
          </a:endParaRPr>
        </a:p>
      </dsp:txBody>
      <dsp:txXfrm>
        <a:off x="6628546" y="415837"/>
        <a:ext cx="2222936" cy="7507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93E77-F7BB-5842-95DB-582B2865C005}">
      <dsp:nvSpPr>
        <dsp:cNvPr id="0" name=""/>
        <dsp:cNvSpPr/>
      </dsp:nvSpPr>
      <dsp:spPr>
        <a:xfrm>
          <a:off x="5252" y="266155"/>
          <a:ext cx="2728381" cy="1050104"/>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ct val="35000"/>
            </a:spcAft>
          </a:pPr>
          <a:r>
            <a:rPr lang="en-US" sz="2400" kern="1200" dirty="0" smtClean="0">
              <a:solidFill>
                <a:schemeClr val="tx1"/>
              </a:solidFill>
            </a:rPr>
            <a:t>Introduction</a:t>
          </a:r>
          <a:endParaRPr lang="en-US" sz="2400" kern="1200" dirty="0">
            <a:solidFill>
              <a:schemeClr val="tx1"/>
            </a:solidFill>
          </a:endParaRPr>
        </a:p>
      </dsp:txBody>
      <dsp:txXfrm>
        <a:off x="36008" y="296911"/>
        <a:ext cx="2666869" cy="988592"/>
      </dsp:txXfrm>
    </dsp:sp>
    <dsp:sp modelId="{CA7821A0-4E1C-3B46-AD75-D2B4E95C9250}">
      <dsp:nvSpPr>
        <dsp:cNvPr id="0" name=""/>
        <dsp:cNvSpPr/>
      </dsp:nvSpPr>
      <dsp:spPr>
        <a:xfrm>
          <a:off x="2874418" y="574185"/>
          <a:ext cx="298462" cy="434043"/>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2874418" y="660994"/>
        <a:ext cx="208923" cy="260425"/>
      </dsp:txXfrm>
    </dsp:sp>
    <dsp:sp modelId="{D98B2099-B548-9B4B-B4E6-1134935D297B}">
      <dsp:nvSpPr>
        <dsp:cNvPr id="0" name=""/>
        <dsp:cNvSpPr/>
      </dsp:nvSpPr>
      <dsp:spPr>
        <a:xfrm>
          <a:off x="3296770" y="266155"/>
          <a:ext cx="1750174" cy="1050104"/>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ct val="35000"/>
            </a:spcAft>
          </a:pPr>
          <a:r>
            <a:rPr lang="en-US" sz="2400" kern="1200" dirty="0" smtClean="0">
              <a:solidFill>
                <a:srgbClr val="000000"/>
              </a:solidFill>
            </a:rPr>
            <a:t>Key Points</a:t>
          </a:r>
          <a:endParaRPr lang="en-US" sz="2400" kern="1200" dirty="0">
            <a:solidFill>
              <a:srgbClr val="000000"/>
            </a:solidFill>
          </a:endParaRPr>
        </a:p>
      </dsp:txBody>
      <dsp:txXfrm>
        <a:off x="3327526" y="296911"/>
        <a:ext cx="1688662" cy="988592"/>
      </dsp:txXfrm>
    </dsp:sp>
    <dsp:sp modelId="{0CE50E65-A5D8-BA41-A6DF-92B3CAAABD08}">
      <dsp:nvSpPr>
        <dsp:cNvPr id="0" name=""/>
        <dsp:cNvSpPr/>
      </dsp:nvSpPr>
      <dsp:spPr>
        <a:xfrm>
          <a:off x="5256195" y="574185"/>
          <a:ext cx="443611" cy="434043"/>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5256195" y="660994"/>
        <a:ext cx="313398" cy="260425"/>
      </dsp:txXfrm>
    </dsp:sp>
    <dsp:sp modelId="{7900F626-C1E1-5344-9B91-A2F7262F9381}">
      <dsp:nvSpPr>
        <dsp:cNvPr id="0" name=""/>
        <dsp:cNvSpPr/>
      </dsp:nvSpPr>
      <dsp:spPr>
        <a:xfrm>
          <a:off x="5883948" y="266155"/>
          <a:ext cx="2991643" cy="1050104"/>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ct val="35000"/>
            </a:spcAft>
          </a:pPr>
          <a:r>
            <a:rPr lang="en-US" sz="2400" kern="1200" dirty="0" smtClean="0">
              <a:solidFill>
                <a:srgbClr val="000000"/>
              </a:solidFill>
            </a:rPr>
            <a:t>Conclusions</a:t>
          </a:r>
          <a:endParaRPr lang="en-US" sz="2400" kern="1200" dirty="0">
            <a:solidFill>
              <a:srgbClr val="000000"/>
            </a:solidFill>
          </a:endParaRPr>
        </a:p>
      </dsp:txBody>
      <dsp:txXfrm>
        <a:off x="5914704" y="296911"/>
        <a:ext cx="2930131" cy="9885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93E77-F7BB-5842-95DB-582B2865C005}">
      <dsp:nvSpPr>
        <dsp:cNvPr id="0" name=""/>
        <dsp:cNvSpPr/>
      </dsp:nvSpPr>
      <dsp:spPr>
        <a:xfrm>
          <a:off x="2694" y="101745"/>
          <a:ext cx="2346076" cy="903844"/>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ct val="35000"/>
            </a:spcAft>
          </a:pPr>
          <a:r>
            <a:rPr lang="en-US" sz="2400" kern="1200" dirty="0" smtClean="0">
              <a:solidFill>
                <a:schemeClr val="tx1"/>
              </a:solidFill>
            </a:rPr>
            <a:t>Introduction</a:t>
          </a:r>
          <a:endParaRPr lang="en-US" sz="2400" kern="1200" dirty="0">
            <a:solidFill>
              <a:schemeClr val="tx1"/>
            </a:solidFill>
          </a:endParaRPr>
        </a:p>
      </dsp:txBody>
      <dsp:txXfrm>
        <a:off x="29167" y="128218"/>
        <a:ext cx="2293130" cy="8508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93E77-F7BB-5842-95DB-582B2865C005}">
      <dsp:nvSpPr>
        <dsp:cNvPr id="0" name=""/>
        <dsp:cNvSpPr/>
      </dsp:nvSpPr>
      <dsp:spPr>
        <a:xfrm>
          <a:off x="2694" y="101745"/>
          <a:ext cx="2346076" cy="903844"/>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ct val="35000"/>
            </a:spcAft>
          </a:pPr>
          <a:r>
            <a:rPr lang="en-US" sz="2400" kern="1200" dirty="0" smtClean="0">
              <a:solidFill>
                <a:schemeClr val="tx1"/>
              </a:solidFill>
            </a:rPr>
            <a:t>Methods</a:t>
          </a:r>
          <a:endParaRPr lang="en-US" sz="2400" kern="1200" dirty="0">
            <a:solidFill>
              <a:schemeClr val="tx1"/>
            </a:solidFill>
          </a:endParaRPr>
        </a:p>
      </dsp:txBody>
      <dsp:txXfrm>
        <a:off x="29167" y="128218"/>
        <a:ext cx="2293130" cy="8508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93E77-F7BB-5842-95DB-582B2865C005}">
      <dsp:nvSpPr>
        <dsp:cNvPr id="0" name=""/>
        <dsp:cNvSpPr/>
      </dsp:nvSpPr>
      <dsp:spPr>
        <a:xfrm>
          <a:off x="1548" y="101745"/>
          <a:ext cx="2348369" cy="903844"/>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ct val="35000"/>
            </a:spcAft>
          </a:pPr>
          <a:r>
            <a:rPr lang="en-US" sz="2400" kern="1200" dirty="0" smtClean="0">
              <a:solidFill>
                <a:schemeClr val="tx1"/>
              </a:solidFill>
            </a:rPr>
            <a:t>Results</a:t>
          </a:r>
          <a:endParaRPr lang="en-US" sz="2400" kern="1200" dirty="0">
            <a:solidFill>
              <a:schemeClr val="tx1"/>
            </a:solidFill>
          </a:endParaRPr>
        </a:p>
      </dsp:txBody>
      <dsp:txXfrm>
        <a:off x="28021" y="128218"/>
        <a:ext cx="2295423" cy="8508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93E77-F7BB-5842-95DB-582B2865C005}">
      <dsp:nvSpPr>
        <dsp:cNvPr id="0" name=""/>
        <dsp:cNvSpPr/>
      </dsp:nvSpPr>
      <dsp:spPr>
        <a:xfrm>
          <a:off x="2694" y="101745"/>
          <a:ext cx="2346076" cy="903844"/>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ct val="35000"/>
            </a:spcAft>
          </a:pPr>
          <a:r>
            <a:rPr lang="en-US" sz="2400" kern="1200" dirty="0" smtClean="0">
              <a:solidFill>
                <a:schemeClr val="tx1"/>
              </a:solidFill>
            </a:rPr>
            <a:t>Conclusions</a:t>
          </a:r>
          <a:endParaRPr lang="en-US" sz="2400" kern="1200" dirty="0">
            <a:solidFill>
              <a:schemeClr val="tx1"/>
            </a:solidFill>
          </a:endParaRPr>
        </a:p>
      </dsp:txBody>
      <dsp:txXfrm>
        <a:off x="29167" y="128218"/>
        <a:ext cx="2293130" cy="85089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93E77-F7BB-5842-95DB-582B2865C005}">
      <dsp:nvSpPr>
        <dsp:cNvPr id="0" name=""/>
        <dsp:cNvSpPr/>
      </dsp:nvSpPr>
      <dsp:spPr>
        <a:xfrm>
          <a:off x="6004" y="392480"/>
          <a:ext cx="2069923" cy="797454"/>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ct val="35000"/>
            </a:spcAft>
          </a:pPr>
          <a:r>
            <a:rPr lang="en-US" sz="2400" kern="1200" dirty="0" smtClean="0">
              <a:solidFill>
                <a:schemeClr val="tx1"/>
              </a:solidFill>
            </a:rPr>
            <a:t>Introduction</a:t>
          </a:r>
          <a:endParaRPr lang="en-US" sz="2400" kern="1200" dirty="0">
            <a:solidFill>
              <a:schemeClr val="tx1"/>
            </a:solidFill>
          </a:endParaRPr>
        </a:p>
      </dsp:txBody>
      <dsp:txXfrm>
        <a:off x="29361" y="415837"/>
        <a:ext cx="2023209" cy="750740"/>
      </dsp:txXfrm>
    </dsp:sp>
    <dsp:sp modelId="{CA7821A0-4E1C-3B46-AD75-D2B4E95C9250}">
      <dsp:nvSpPr>
        <dsp:cNvPr id="0" name=""/>
        <dsp:cNvSpPr/>
      </dsp:nvSpPr>
      <dsp:spPr>
        <a:xfrm>
          <a:off x="2208706" y="626561"/>
          <a:ext cx="281492" cy="329292"/>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2208706" y="692419"/>
        <a:ext cx="197044" cy="197576"/>
      </dsp:txXfrm>
    </dsp:sp>
    <dsp:sp modelId="{316040D4-186E-2B4C-A288-DD8267AF62E9}">
      <dsp:nvSpPr>
        <dsp:cNvPr id="0" name=""/>
        <dsp:cNvSpPr/>
      </dsp:nvSpPr>
      <dsp:spPr>
        <a:xfrm>
          <a:off x="2607044" y="392480"/>
          <a:ext cx="1608116" cy="797454"/>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ct val="35000"/>
            </a:spcAft>
          </a:pPr>
          <a:r>
            <a:rPr lang="en-US" sz="2400" kern="1200" dirty="0" smtClean="0">
              <a:solidFill>
                <a:srgbClr val="000000"/>
              </a:solidFill>
            </a:rPr>
            <a:t>Methods</a:t>
          </a:r>
          <a:endParaRPr lang="en-US" sz="2400" kern="1200" dirty="0">
            <a:solidFill>
              <a:srgbClr val="000000"/>
            </a:solidFill>
          </a:endParaRPr>
        </a:p>
      </dsp:txBody>
      <dsp:txXfrm>
        <a:off x="2630401" y="415837"/>
        <a:ext cx="1561402" cy="750740"/>
      </dsp:txXfrm>
    </dsp:sp>
    <dsp:sp modelId="{7CD0D568-7371-DD4F-A97B-2E6FFE01C7C4}">
      <dsp:nvSpPr>
        <dsp:cNvPr id="0" name=""/>
        <dsp:cNvSpPr/>
      </dsp:nvSpPr>
      <dsp:spPr>
        <a:xfrm>
          <a:off x="4321969" y="626561"/>
          <a:ext cx="226432" cy="329292"/>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321969" y="692419"/>
        <a:ext cx="158502" cy="197576"/>
      </dsp:txXfrm>
    </dsp:sp>
    <dsp:sp modelId="{D98B2099-B548-9B4B-B4E6-1134935D297B}">
      <dsp:nvSpPr>
        <dsp:cNvPr id="0" name=""/>
        <dsp:cNvSpPr/>
      </dsp:nvSpPr>
      <dsp:spPr>
        <a:xfrm>
          <a:off x="4642392" y="392480"/>
          <a:ext cx="1327793" cy="797454"/>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ct val="35000"/>
            </a:spcAft>
          </a:pPr>
          <a:r>
            <a:rPr lang="en-US" sz="2400" kern="1200" dirty="0" smtClean="0">
              <a:solidFill>
                <a:srgbClr val="000000"/>
              </a:solidFill>
            </a:rPr>
            <a:t>Results</a:t>
          </a:r>
          <a:endParaRPr lang="en-US" sz="2400" kern="1200" dirty="0">
            <a:solidFill>
              <a:srgbClr val="000000"/>
            </a:solidFill>
          </a:endParaRPr>
        </a:p>
      </dsp:txBody>
      <dsp:txXfrm>
        <a:off x="4665749" y="415837"/>
        <a:ext cx="1281079" cy="750740"/>
      </dsp:txXfrm>
    </dsp:sp>
    <dsp:sp modelId="{0CE50E65-A5D8-BA41-A6DF-92B3CAAABD08}">
      <dsp:nvSpPr>
        <dsp:cNvPr id="0" name=""/>
        <dsp:cNvSpPr/>
      </dsp:nvSpPr>
      <dsp:spPr>
        <a:xfrm>
          <a:off x="6128936" y="626561"/>
          <a:ext cx="336552" cy="329292"/>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6128936" y="692419"/>
        <a:ext cx="237764" cy="197576"/>
      </dsp:txXfrm>
    </dsp:sp>
    <dsp:sp modelId="{7900F626-C1E1-5344-9B91-A2F7262F9381}">
      <dsp:nvSpPr>
        <dsp:cNvPr id="0" name=""/>
        <dsp:cNvSpPr/>
      </dsp:nvSpPr>
      <dsp:spPr>
        <a:xfrm>
          <a:off x="6605189" y="392480"/>
          <a:ext cx="2269650" cy="797454"/>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ct val="35000"/>
            </a:spcAft>
          </a:pPr>
          <a:r>
            <a:rPr lang="en-US" sz="2400" kern="1200" dirty="0" smtClean="0">
              <a:solidFill>
                <a:srgbClr val="000000"/>
              </a:solidFill>
            </a:rPr>
            <a:t>Conclusions</a:t>
          </a:r>
          <a:endParaRPr lang="en-US" sz="2400" kern="1200" dirty="0">
            <a:solidFill>
              <a:srgbClr val="000000"/>
            </a:solidFill>
          </a:endParaRPr>
        </a:p>
      </dsp:txBody>
      <dsp:txXfrm>
        <a:off x="6628546" y="415837"/>
        <a:ext cx="2222936" cy="75074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973EED-B2BE-1547-B369-7B2862F9FBA9}" type="datetimeFigureOut">
              <a:rPr lang="en-US" smtClean="0"/>
              <a:t>5/29/12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440B71-1BFB-1D49-AEDC-D11B69324A05}" type="slidenum">
              <a:rPr lang="en-US" smtClean="0"/>
              <a:t>‹#›</a:t>
            </a:fld>
            <a:endParaRPr lang="en-US"/>
          </a:p>
        </p:txBody>
      </p:sp>
    </p:spTree>
    <p:extLst>
      <p:ext uri="{BB962C8B-B14F-4D97-AF65-F5344CB8AC3E}">
        <p14:creationId xmlns:p14="http://schemas.microsoft.com/office/powerpoint/2010/main" val="7123938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en.wikipedia.org/wiki/Ethan_Allen" TargetMode="External"/><Relationship Id="rId4" Type="http://schemas.openxmlformats.org/officeDocument/2006/relationships/hyperlink" Target="http://en.wikipedia.org/wiki/Green_Mountain_Boys" TargetMode="External"/><Relationship Id="rId5" Type="http://schemas.openxmlformats.org/officeDocument/2006/relationships/hyperlink" Target="http://en.wikipedia.org/wiki/Vermont_Republic" TargetMode="External"/><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presentation, even poster, is made up of three things</a:t>
            </a:r>
            <a:r>
              <a:rPr lang="en-US" baseline="0" dirty="0" smtClean="0"/>
              <a:t>. We’ll take a look at each area.</a:t>
            </a:r>
            <a:endParaRPr lang="en-US" dirty="0"/>
          </a:p>
        </p:txBody>
      </p:sp>
      <p:sp>
        <p:nvSpPr>
          <p:cNvPr id="4" name="Slide Number Placeholder 3"/>
          <p:cNvSpPr>
            <a:spLocks noGrp="1"/>
          </p:cNvSpPr>
          <p:nvPr>
            <p:ph type="sldNum" sz="quarter" idx="10"/>
          </p:nvPr>
        </p:nvSpPr>
        <p:spPr/>
        <p:txBody>
          <a:bodyPr/>
          <a:lstStyle/>
          <a:p>
            <a:fld id="{BA440B71-1BFB-1D49-AEDC-D11B69324A05}" type="slidenum">
              <a:rPr lang="en-US" smtClean="0"/>
              <a:t>2</a:t>
            </a:fld>
            <a:endParaRPr lang="en-US"/>
          </a:p>
        </p:txBody>
      </p:sp>
    </p:spTree>
    <p:extLst>
      <p:ext uri="{BB962C8B-B14F-4D97-AF65-F5344CB8AC3E}">
        <p14:creationId xmlns:p14="http://schemas.microsoft.com/office/powerpoint/2010/main" val="2594811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your story about what you have done. Take the credit with your</a:t>
            </a:r>
            <a:r>
              <a:rPr lang="en-US" baseline="0" dirty="0" smtClean="0"/>
              <a:t> voice. </a:t>
            </a:r>
            <a:r>
              <a:rPr lang="en-US" dirty="0" smtClean="0"/>
              <a:t>Passive voice: the research</a:t>
            </a:r>
            <a:r>
              <a:rPr lang="en-US" baseline="0" dirty="0" smtClean="0"/>
              <a:t> was conducted to determine…the final result was obtained…</a:t>
            </a:r>
          </a:p>
          <a:p>
            <a:r>
              <a:rPr lang="en-US" baseline="0" dirty="0" smtClean="0"/>
              <a:t>Active voice: I decided to research  xyz topic because…I tried this and it worked…I tried this and it </a:t>
            </a:r>
            <a:r>
              <a:rPr lang="en-US" baseline="0" dirty="0" err="1" smtClean="0"/>
              <a:t>didn</a:t>
            </a:r>
            <a:r>
              <a:rPr lang="fr-FR" baseline="0" dirty="0" smtClean="0"/>
              <a:t>’</a:t>
            </a:r>
            <a:r>
              <a:rPr lang="en-US" baseline="0" dirty="0" smtClean="0"/>
              <a:t>t give me the expected results so I decided to try this…</a:t>
            </a:r>
          </a:p>
          <a:p>
            <a:r>
              <a:rPr lang="en-US" baseline="0" dirty="0" smtClean="0"/>
              <a:t>Stories have an arc, esp. mystery stories: the setup (why?), the exposition (what action?), the reaction (what happened?), the conclusion (what did it all mean?)</a:t>
            </a:r>
          </a:p>
          <a:p>
            <a:r>
              <a:rPr lang="en-US" baseline="0" dirty="0" smtClean="0"/>
              <a:t>A beginning, middle and end</a:t>
            </a:r>
          </a:p>
          <a:p>
            <a:endParaRPr lang="en-US" dirty="0"/>
          </a:p>
        </p:txBody>
      </p:sp>
      <p:sp>
        <p:nvSpPr>
          <p:cNvPr id="4" name="Slide Number Placeholder 3"/>
          <p:cNvSpPr>
            <a:spLocks noGrp="1"/>
          </p:cNvSpPr>
          <p:nvPr>
            <p:ph type="sldNum" sz="quarter" idx="10"/>
          </p:nvPr>
        </p:nvSpPr>
        <p:spPr/>
        <p:txBody>
          <a:bodyPr/>
          <a:lstStyle/>
          <a:p>
            <a:fld id="{BA440B71-1BFB-1D49-AEDC-D11B69324A05}" type="slidenum">
              <a:rPr lang="en-US" smtClean="0"/>
              <a:t>11</a:t>
            </a:fld>
            <a:endParaRPr lang="en-US"/>
          </a:p>
        </p:txBody>
      </p:sp>
    </p:spTree>
    <p:extLst>
      <p:ext uri="{BB962C8B-B14F-4D97-AF65-F5344CB8AC3E}">
        <p14:creationId xmlns:p14="http://schemas.microsoft.com/office/powerpoint/2010/main" val="1125821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presentations or poster follow the same kind of arc: </a:t>
            </a:r>
          </a:p>
          <a:p>
            <a:r>
              <a:rPr lang="en-US" dirty="0" err="1" smtClean="0"/>
              <a:t>Doesn</a:t>
            </a:r>
            <a:r>
              <a:rPr lang="fr-FR" dirty="0" smtClean="0"/>
              <a:t>’</a:t>
            </a:r>
            <a:r>
              <a:rPr lang="en-US" dirty="0" smtClean="0"/>
              <a:t>t</a:t>
            </a:r>
            <a:r>
              <a:rPr lang="en-US" baseline="0" dirty="0" smtClean="0"/>
              <a:t> have to be exactly like this, but it provides a good foundation.</a:t>
            </a:r>
          </a:p>
          <a:p>
            <a:r>
              <a:rPr lang="en-US" baseline="0" dirty="0" smtClean="0"/>
              <a:t>Let’s look at each step individually</a:t>
            </a:r>
            <a:endParaRPr lang="en-US" dirty="0"/>
          </a:p>
        </p:txBody>
      </p:sp>
      <p:sp>
        <p:nvSpPr>
          <p:cNvPr id="4" name="Slide Number Placeholder 3"/>
          <p:cNvSpPr>
            <a:spLocks noGrp="1"/>
          </p:cNvSpPr>
          <p:nvPr>
            <p:ph type="sldNum" sz="quarter" idx="10"/>
          </p:nvPr>
        </p:nvSpPr>
        <p:spPr/>
        <p:txBody>
          <a:bodyPr/>
          <a:lstStyle/>
          <a:p>
            <a:fld id="{BA440B71-1BFB-1D49-AEDC-D11B69324A05}" type="slidenum">
              <a:rPr lang="en-US" smtClean="0"/>
              <a:t>12</a:t>
            </a:fld>
            <a:endParaRPr lang="en-US"/>
          </a:p>
        </p:txBody>
      </p:sp>
    </p:spTree>
    <p:extLst>
      <p:ext uri="{BB962C8B-B14F-4D97-AF65-F5344CB8AC3E}">
        <p14:creationId xmlns:p14="http://schemas.microsoft.com/office/powerpoint/2010/main" val="439295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Introduce your topic: what are you talking about? Why did you research this? What about this topic interested you?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Why do scholars study this/what do they conclude?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Briefly state the main points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Remember: you are not here to teach everyone all about your topic. You are here to highlight some specific points of your topic.</a:t>
            </a:r>
          </a:p>
        </p:txBody>
      </p:sp>
      <p:sp>
        <p:nvSpPr>
          <p:cNvPr id="4" name="Slide Number Placeholder 3"/>
          <p:cNvSpPr>
            <a:spLocks noGrp="1"/>
          </p:cNvSpPr>
          <p:nvPr>
            <p:ph type="sldNum" sz="quarter" idx="10"/>
          </p:nvPr>
        </p:nvSpPr>
        <p:spPr/>
        <p:txBody>
          <a:bodyPr/>
          <a:lstStyle/>
          <a:p>
            <a:fld id="{BA440B71-1BFB-1D49-AEDC-D11B69324A05}" type="slidenum">
              <a:rPr lang="en-US" smtClean="0"/>
              <a:t>13</a:t>
            </a:fld>
            <a:endParaRPr lang="en-US"/>
          </a:p>
        </p:txBody>
      </p:sp>
    </p:spTree>
    <p:extLst>
      <p:ext uri="{BB962C8B-B14F-4D97-AF65-F5344CB8AC3E}">
        <p14:creationId xmlns:p14="http://schemas.microsoft.com/office/powerpoint/2010/main" val="2142693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active voice – “I did this, then I tried that, it worked as expected or it didn’t so then I did this”</a:t>
            </a:r>
            <a:endParaRPr lang="en-US" dirty="0"/>
          </a:p>
        </p:txBody>
      </p:sp>
      <p:sp>
        <p:nvSpPr>
          <p:cNvPr id="4" name="Slide Number Placeholder 3"/>
          <p:cNvSpPr>
            <a:spLocks noGrp="1"/>
          </p:cNvSpPr>
          <p:nvPr>
            <p:ph type="sldNum" sz="quarter" idx="10"/>
          </p:nvPr>
        </p:nvSpPr>
        <p:spPr/>
        <p:txBody>
          <a:bodyPr/>
          <a:lstStyle/>
          <a:p>
            <a:fld id="{BA440B71-1BFB-1D49-AEDC-D11B69324A05}" type="slidenum">
              <a:rPr lang="en-US" smtClean="0"/>
              <a:t>14</a:t>
            </a:fld>
            <a:endParaRPr lang="en-US"/>
          </a:p>
        </p:txBody>
      </p:sp>
    </p:spTree>
    <p:extLst>
      <p:ext uri="{BB962C8B-B14F-4D97-AF65-F5344CB8AC3E}">
        <p14:creationId xmlns:p14="http://schemas.microsoft.com/office/powerpoint/2010/main" val="3894511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point</a:t>
            </a:r>
            <a:r>
              <a:rPr lang="en-US" baseline="0" dirty="0" smtClean="0"/>
              <a:t> where you can start to focus or repeat your main points</a:t>
            </a:r>
            <a:endParaRPr lang="en-US" dirty="0"/>
          </a:p>
        </p:txBody>
      </p:sp>
      <p:sp>
        <p:nvSpPr>
          <p:cNvPr id="4" name="Slide Number Placeholder 3"/>
          <p:cNvSpPr>
            <a:spLocks noGrp="1"/>
          </p:cNvSpPr>
          <p:nvPr>
            <p:ph type="sldNum" sz="quarter" idx="10"/>
          </p:nvPr>
        </p:nvSpPr>
        <p:spPr/>
        <p:txBody>
          <a:bodyPr/>
          <a:lstStyle/>
          <a:p>
            <a:fld id="{BA440B71-1BFB-1D49-AEDC-D11B69324A05}" type="slidenum">
              <a:rPr lang="en-US" smtClean="0"/>
              <a:t>15</a:t>
            </a:fld>
            <a:endParaRPr lang="en-US"/>
          </a:p>
        </p:txBody>
      </p:sp>
    </p:spTree>
    <p:extLst>
      <p:ext uri="{BB962C8B-B14F-4D97-AF65-F5344CB8AC3E}">
        <p14:creationId xmlns:p14="http://schemas.microsoft.com/office/powerpoint/2010/main" val="247232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was you problem/research question again?</a:t>
            </a:r>
          </a:p>
          <a:p>
            <a:r>
              <a:rPr lang="en-US" dirty="0" smtClean="0"/>
              <a:t>What are YOUR</a:t>
            </a:r>
            <a:r>
              <a:rPr lang="en-US" baseline="0" dirty="0" smtClean="0"/>
              <a:t> next steps</a:t>
            </a:r>
          </a:p>
          <a:p>
            <a:r>
              <a:rPr lang="en-US" baseline="0" dirty="0" smtClean="0"/>
              <a:t>Main points – no more than 3-4</a:t>
            </a:r>
          </a:p>
          <a:p>
            <a:r>
              <a:rPr lang="en-US" baseline="0" dirty="0" smtClean="0"/>
              <a:t>Next steps could also be what questions were not answered or would you pursue next?</a:t>
            </a:r>
          </a:p>
          <a:p>
            <a:r>
              <a:rPr lang="en-US" baseline="0" dirty="0" smtClean="0"/>
              <a:t>If you haven</a:t>
            </a:r>
            <a:r>
              <a:rPr lang="fr-FR" baseline="0" dirty="0" smtClean="0"/>
              <a:t>’</a:t>
            </a:r>
            <a:r>
              <a:rPr lang="en-US" baseline="0" dirty="0" smtClean="0"/>
              <a:t>t used bullet before, this is a good place for them</a:t>
            </a:r>
            <a:endParaRPr lang="en-US" dirty="0"/>
          </a:p>
        </p:txBody>
      </p:sp>
      <p:sp>
        <p:nvSpPr>
          <p:cNvPr id="4" name="Slide Number Placeholder 3"/>
          <p:cNvSpPr>
            <a:spLocks noGrp="1"/>
          </p:cNvSpPr>
          <p:nvPr>
            <p:ph type="sldNum" sz="quarter" idx="10"/>
          </p:nvPr>
        </p:nvSpPr>
        <p:spPr/>
        <p:txBody>
          <a:bodyPr/>
          <a:lstStyle/>
          <a:p>
            <a:fld id="{BA440B71-1BFB-1D49-AEDC-D11B69324A05}" type="slidenum">
              <a:rPr lang="en-US" smtClean="0"/>
              <a:t>16</a:t>
            </a:fld>
            <a:endParaRPr lang="en-US"/>
          </a:p>
        </p:txBody>
      </p:sp>
    </p:spTree>
    <p:extLst>
      <p:ext uri="{BB962C8B-B14F-4D97-AF65-F5344CB8AC3E}">
        <p14:creationId xmlns:p14="http://schemas.microsoft.com/office/powerpoint/2010/main" val="3895129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440B71-1BFB-1D49-AEDC-D11B69324A05}" type="slidenum">
              <a:rPr lang="en-US" smtClean="0"/>
              <a:t>17</a:t>
            </a:fld>
            <a:endParaRPr lang="en-US"/>
          </a:p>
        </p:txBody>
      </p:sp>
    </p:spTree>
    <p:extLst>
      <p:ext uri="{BB962C8B-B14F-4D97-AF65-F5344CB8AC3E}">
        <p14:creationId xmlns:p14="http://schemas.microsoft.com/office/powerpoint/2010/main" val="3895129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assertion-evidence </a:t>
            </a:r>
            <a:r>
              <a:rPr lang="en-US" dirty="0" err="1" smtClean="0"/>
              <a:t>structure:a</a:t>
            </a:r>
            <a:r>
              <a:rPr lang="en-US" dirty="0" smtClean="0"/>
              <a:t> sentence headline states the main assertion of the slide. That headline assertion is then supported </a:t>
            </a:r>
            <a:r>
              <a:rPr lang="en-US" i="1" dirty="0" smtClean="0"/>
              <a:t>not</a:t>
            </a:r>
            <a:r>
              <a:rPr lang="en-US" dirty="0" smtClean="0"/>
              <a:t> by a bullet list, but by visual evidence: photos, drawings, diagrams, graphs, films, or equations.</a:t>
            </a:r>
            <a:endParaRPr lang="en-US" dirty="0"/>
          </a:p>
        </p:txBody>
      </p:sp>
      <p:sp>
        <p:nvSpPr>
          <p:cNvPr id="4" name="Slide Number Placeholder 3"/>
          <p:cNvSpPr>
            <a:spLocks noGrp="1"/>
          </p:cNvSpPr>
          <p:nvPr>
            <p:ph type="sldNum" sz="quarter" idx="10"/>
          </p:nvPr>
        </p:nvSpPr>
        <p:spPr/>
        <p:txBody>
          <a:bodyPr/>
          <a:lstStyle/>
          <a:p>
            <a:fld id="{BA440B71-1BFB-1D49-AEDC-D11B69324A05}" type="slidenum">
              <a:rPr lang="en-US" smtClean="0"/>
              <a:t>18</a:t>
            </a:fld>
            <a:endParaRPr lang="en-US"/>
          </a:p>
        </p:txBody>
      </p:sp>
    </p:spTree>
    <p:extLst>
      <p:ext uri="{BB962C8B-B14F-4D97-AF65-F5344CB8AC3E}">
        <p14:creationId xmlns:p14="http://schemas.microsoft.com/office/powerpoint/2010/main" val="1498229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Portions only!</a:t>
            </a:r>
            <a:endParaRPr lang="en-US" dirty="0"/>
          </a:p>
        </p:txBody>
      </p:sp>
      <p:sp>
        <p:nvSpPr>
          <p:cNvPr id="4" name="Slide Number Placeholder 3"/>
          <p:cNvSpPr>
            <a:spLocks noGrp="1"/>
          </p:cNvSpPr>
          <p:nvPr>
            <p:ph type="sldNum" sz="quarter" idx="10"/>
          </p:nvPr>
        </p:nvSpPr>
        <p:spPr/>
        <p:txBody>
          <a:bodyPr/>
          <a:lstStyle/>
          <a:p>
            <a:fld id="{BA440B71-1BFB-1D49-AEDC-D11B69324A05}" type="slidenum">
              <a:rPr lang="en-US" smtClean="0"/>
              <a:t>19</a:t>
            </a:fld>
            <a:endParaRPr lang="en-US"/>
          </a:p>
        </p:txBody>
      </p:sp>
    </p:spTree>
    <p:extLst>
      <p:ext uri="{BB962C8B-B14F-4D97-AF65-F5344CB8AC3E}">
        <p14:creationId xmlns:p14="http://schemas.microsoft.com/office/powerpoint/2010/main" val="3164331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Portions only!</a:t>
            </a:r>
            <a:endParaRPr lang="en-US"/>
          </a:p>
        </p:txBody>
      </p:sp>
      <p:sp>
        <p:nvSpPr>
          <p:cNvPr id="4" name="Slide Number Placeholder 3"/>
          <p:cNvSpPr>
            <a:spLocks noGrp="1"/>
          </p:cNvSpPr>
          <p:nvPr>
            <p:ph type="sldNum" sz="quarter" idx="10"/>
          </p:nvPr>
        </p:nvSpPr>
        <p:spPr/>
        <p:txBody>
          <a:bodyPr/>
          <a:lstStyle/>
          <a:p>
            <a:fld id="{BA440B71-1BFB-1D49-AEDC-D11B69324A05}" type="slidenum">
              <a:rPr lang="en-US" smtClean="0"/>
              <a:t>20</a:t>
            </a:fld>
            <a:endParaRPr lang="en-US"/>
          </a:p>
        </p:txBody>
      </p:sp>
    </p:spTree>
    <p:extLst>
      <p:ext uri="{BB962C8B-B14F-4D97-AF65-F5344CB8AC3E}">
        <p14:creationId xmlns:p14="http://schemas.microsoft.com/office/powerpoint/2010/main" val="3164331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a:t>
            </a:r>
            <a:r>
              <a:rPr lang="en-US" baseline="0" dirty="0" smtClean="0"/>
              <a:t> think about these steps to creating our presentation I’d also like to show you several different approaches based on </a:t>
            </a:r>
            <a:r>
              <a:rPr lang="en-US" baseline="0" dirty="0" err="1" smtClean="0"/>
              <a:t>powerpoint</a:t>
            </a:r>
            <a:r>
              <a:rPr lang="en-US" baseline="0" dirty="0" smtClean="0"/>
              <a:t>/pdf to consider before you build your own. I’ll show some samples of these at appropriate points during this presentation but wanted to mention them first:</a:t>
            </a:r>
            <a:endParaRPr lang="en-US" dirty="0" smtClean="0"/>
          </a:p>
          <a:p>
            <a:r>
              <a:rPr lang="en-US" dirty="0" smtClean="0"/>
              <a:t>The</a:t>
            </a:r>
            <a:r>
              <a:rPr lang="en-US" baseline="0" dirty="0" smtClean="0"/>
              <a:t> most common approach is the traditional “bullet point slides” model. Many people decry this one but it can be effective if you follow some simple rules.</a:t>
            </a:r>
          </a:p>
          <a:p>
            <a:r>
              <a:rPr lang="en-US" baseline="0" dirty="0" smtClean="0"/>
              <a:t>Assertion-evidence doesn’t use bullet </a:t>
            </a:r>
            <a:r>
              <a:rPr lang="en-US" baseline="0" dirty="0" err="1" smtClean="0"/>
              <a:t>points,instead</a:t>
            </a:r>
            <a:r>
              <a:rPr lang="en-US" baseline="0" dirty="0" smtClean="0"/>
              <a:t> it uses full sentences that make an assertion, then images or graphs as evidence to support or describe that assertion.</a:t>
            </a:r>
          </a:p>
          <a:p>
            <a:r>
              <a:rPr lang="en-US" baseline="0" dirty="0" err="1" smtClean="0"/>
              <a:t>Pecha</a:t>
            </a:r>
            <a:r>
              <a:rPr lang="en-US" baseline="0" dirty="0" smtClean="0"/>
              <a:t> </a:t>
            </a:r>
            <a:r>
              <a:rPr lang="en-US" baseline="0" dirty="0" err="1" smtClean="0"/>
              <a:t>kucha</a:t>
            </a:r>
            <a:r>
              <a:rPr lang="en-US" baseline="0" dirty="0" smtClean="0"/>
              <a:t> is a model that comes from the design world. The impetus for this model  was to force slide shows to be short. The formal model is to use 20 slides/20 seconds per slide, which works out to about 6 minutes, but variations can be fun.</a:t>
            </a:r>
          </a:p>
          <a:p>
            <a:r>
              <a:rPr lang="en-US" baseline="0" dirty="0" smtClean="0"/>
              <a:t>Interactive slides are built on the fly, with help from the participants.</a:t>
            </a:r>
          </a:p>
          <a:p>
            <a:r>
              <a:rPr lang="en-US" baseline="0" dirty="0" smtClean="0"/>
              <a:t>Dialog, or what I like to call “dancing with </a:t>
            </a:r>
            <a:r>
              <a:rPr lang="en-US" baseline="0" dirty="0" err="1" smtClean="0"/>
              <a:t>Powerpoint</a:t>
            </a:r>
            <a:r>
              <a:rPr lang="en-US" baseline="0" dirty="0" smtClean="0"/>
              <a:t>” can be defined in several ways: I’ll show you one of my favorite master practitioners of this method.</a:t>
            </a:r>
            <a:endParaRPr lang="en-US" dirty="0"/>
          </a:p>
        </p:txBody>
      </p:sp>
      <p:sp>
        <p:nvSpPr>
          <p:cNvPr id="4" name="Slide Number Placeholder 3"/>
          <p:cNvSpPr>
            <a:spLocks noGrp="1"/>
          </p:cNvSpPr>
          <p:nvPr>
            <p:ph type="sldNum" sz="quarter" idx="10"/>
          </p:nvPr>
        </p:nvSpPr>
        <p:spPr/>
        <p:txBody>
          <a:bodyPr/>
          <a:lstStyle/>
          <a:p>
            <a:fld id="{BA440B71-1BFB-1D49-AEDC-D11B69324A05}" type="slidenum">
              <a:rPr lang="en-US" smtClean="0"/>
              <a:t>3</a:t>
            </a:fld>
            <a:endParaRPr lang="en-US"/>
          </a:p>
        </p:txBody>
      </p:sp>
    </p:spTree>
    <p:extLst>
      <p:ext uri="{BB962C8B-B14F-4D97-AF65-F5344CB8AC3E}">
        <p14:creationId xmlns:p14="http://schemas.microsoft.com/office/powerpoint/2010/main" val="2594811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Portions only!</a:t>
            </a:r>
            <a:endParaRPr lang="en-US"/>
          </a:p>
        </p:txBody>
      </p:sp>
      <p:sp>
        <p:nvSpPr>
          <p:cNvPr id="4" name="Slide Number Placeholder 3"/>
          <p:cNvSpPr>
            <a:spLocks noGrp="1"/>
          </p:cNvSpPr>
          <p:nvPr>
            <p:ph type="sldNum" sz="quarter" idx="10"/>
          </p:nvPr>
        </p:nvSpPr>
        <p:spPr/>
        <p:txBody>
          <a:bodyPr/>
          <a:lstStyle/>
          <a:p>
            <a:fld id="{BA440B71-1BFB-1D49-AEDC-D11B69324A05}" type="slidenum">
              <a:rPr lang="en-US" smtClean="0"/>
              <a:t>21</a:t>
            </a:fld>
            <a:endParaRPr lang="en-US"/>
          </a:p>
        </p:txBody>
      </p:sp>
    </p:spTree>
    <p:extLst>
      <p:ext uri="{BB962C8B-B14F-4D97-AF65-F5344CB8AC3E}">
        <p14:creationId xmlns:p14="http://schemas.microsoft.com/office/powerpoint/2010/main" val="31643312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Portions only!</a:t>
            </a:r>
            <a:endParaRPr lang="en-US"/>
          </a:p>
        </p:txBody>
      </p:sp>
      <p:sp>
        <p:nvSpPr>
          <p:cNvPr id="4" name="Slide Number Placeholder 3"/>
          <p:cNvSpPr>
            <a:spLocks noGrp="1"/>
          </p:cNvSpPr>
          <p:nvPr>
            <p:ph type="sldNum" sz="quarter" idx="10"/>
          </p:nvPr>
        </p:nvSpPr>
        <p:spPr/>
        <p:txBody>
          <a:bodyPr/>
          <a:lstStyle/>
          <a:p>
            <a:fld id="{BA440B71-1BFB-1D49-AEDC-D11B69324A05}" type="slidenum">
              <a:rPr lang="en-US" smtClean="0"/>
              <a:t>22</a:t>
            </a:fld>
            <a:endParaRPr lang="en-US"/>
          </a:p>
        </p:txBody>
      </p:sp>
    </p:spTree>
    <p:extLst>
      <p:ext uri="{BB962C8B-B14F-4D97-AF65-F5344CB8AC3E}">
        <p14:creationId xmlns:p14="http://schemas.microsoft.com/office/powerpoint/2010/main" val="31643312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Portions only!</a:t>
            </a:r>
            <a:endParaRPr lang="en-US"/>
          </a:p>
        </p:txBody>
      </p:sp>
      <p:sp>
        <p:nvSpPr>
          <p:cNvPr id="4" name="Slide Number Placeholder 3"/>
          <p:cNvSpPr>
            <a:spLocks noGrp="1"/>
          </p:cNvSpPr>
          <p:nvPr>
            <p:ph type="sldNum" sz="quarter" idx="10"/>
          </p:nvPr>
        </p:nvSpPr>
        <p:spPr/>
        <p:txBody>
          <a:bodyPr/>
          <a:lstStyle/>
          <a:p>
            <a:fld id="{BA440B71-1BFB-1D49-AEDC-D11B69324A05}" type="slidenum">
              <a:rPr lang="en-US" smtClean="0"/>
              <a:t>23</a:t>
            </a:fld>
            <a:endParaRPr lang="en-US"/>
          </a:p>
        </p:txBody>
      </p:sp>
    </p:spTree>
    <p:extLst>
      <p:ext uri="{BB962C8B-B14F-4D97-AF65-F5344CB8AC3E}">
        <p14:creationId xmlns:p14="http://schemas.microsoft.com/office/powerpoint/2010/main" val="31643312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Portions only!</a:t>
            </a:r>
            <a:endParaRPr lang="en-US"/>
          </a:p>
        </p:txBody>
      </p:sp>
      <p:sp>
        <p:nvSpPr>
          <p:cNvPr id="4" name="Slide Number Placeholder 3"/>
          <p:cNvSpPr>
            <a:spLocks noGrp="1"/>
          </p:cNvSpPr>
          <p:nvPr>
            <p:ph type="sldNum" sz="quarter" idx="10"/>
          </p:nvPr>
        </p:nvSpPr>
        <p:spPr/>
        <p:txBody>
          <a:bodyPr/>
          <a:lstStyle/>
          <a:p>
            <a:fld id="{BA440B71-1BFB-1D49-AEDC-D11B69324A05}" type="slidenum">
              <a:rPr lang="en-US" smtClean="0"/>
              <a:t>24</a:t>
            </a:fld>
            <a:endParaRPr lang="en-US"/>
          </a:p>
        </p:txBody>
      </p:sp>
    </p:spTree>
    <p:extLst>
      <p:ext uri="{BB962C8B-B14F-4D97-AF65-F5344CB8AC3E}">
        <p14:creationId xmlns:p14="http://schemas.microsoft.com/office/powerpoint/2010/main" val="31643312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Portions only!</a:t>
            </a:r>
            <a:endParaRPr lang="en-US"/>
          </a:p>
        </p:txBody>
      </p:sp>
      <p:sp>
        <p:nvSpPr>
          <p:cNvPr id="4" name="Slide Number Placeholder 3"/>
          <p:cNvSpPr>
            <a:spLocks noGrp="1"/>
          </p:cNvSpPr>
          <p:nvPr>
            <p:ph type="sldNum" sz="quarter" idx="10"/>
          </p:nvPr>
        </p:nvSpPr>
        <p:spPr/>
        <p:txBody>
          <a:bodyPr/>
          <a:lstStyle/>
          <a:p>
            <a:fld id="{BA440B71-1BFB-1D49-AEDC-D11B69324A05}" type="slidenum">
              <a:rPr lang="en-US" smtClean="0"/>
              <a:t>25</a:t>
            </a:fld>
            <a:endParaRPr lang="en-US"/>
          </a:p>
        </p:txBody>
      </p:sp>
    </p:spTree>
    <p:extLst>
      <p:ext uri="{BB962C8B-B14F-4D97-AF65-F5344CB8AC3E}">
        <p14:creationId xmlns:p14="http://schemas.microsoft.com/office/powerpoint/2010/main" val="31643312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Portions only!</a:t>
            </a:r>
            <a:endParaRPr lang="en-US"/>
          </a:p>
        </p:txBody>
      </p:sp>
      <p:sp>
        <p:nvSpPr>
          <p:cNvPr id="4" name="Slide Number Placeholder 3"/>
          <p:cNvSpPr>
            <a:spLocks noGrp="1"/>
          </p:cNvSpPr>
          <p:nvPr>
            <p:ph type="sldNum" sz="quarter" idx="10"/>
          </p:nvPr>
        </p:nvSpPr>
        <p:spPr/>
        <p:txBody>
          <a:bodyPr/>
          <a:lstStyle/>
          <a:p>
            <a:fld id="{BA440B71-1BFB-1D49-AEDC-D11B69324A05}" type="slidenum">
              <a:rPr lang="en-US" smtClean="0"/>
              <a:t>26</a:t>
            </a:fld>
            <a:endParaRPr lang="en-US"/>
          </a:p>
        </p:txBody>
      </p:sp>
    </p:spTree>
    <p:extLst>
      <p:ext uri="{BB962C8B-B14F-4D97-AF65-F5344CB8AC3E}">
        <p14:creationId xmlns:p14="http://schemas.microsoft.com/office/powerpoint/2010/main" val="31643312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Portions only!</a:t>
            </a:r>
            <a:endParaRPr lang="en-US"/>
          </a:p>
        </p:txBody>
      </p:sp>
      <p:sp>
        <p:nvSpPr>
          <p:cNvPr id="4" name="Slide Number Placeholder 3"/>
          <p:cNvSpPr>
            <a:spLocks noGrp="1"/>
          </p:cNvSpPr>
          <p:nvPr>
            <p:ph type="sldNum" sz="quarter" idx="10"/>
          </p:nvPr>
        </p:nvSpPr>
        <p:spPr/>
        <p:txBody>
          <a:bodyPr/>
          <a:lstStyle/>
          <a:p>
            <a:fld id="{BA440B71-1BFB-1D49-AEDC-D11B69324A05}" type="slidenum">
              <a:rPr lang="en-US" smtClean="0"/>
              <a:t>27</a:t>
            </a:fld>
            <a:endParaRPr lang="en-US"/>
          </a:p>
        </p:txBody>
      </p:sp>
    </p:spTree>
    <p:extLst>
      <p:ext uri="{BB962C8B-B14F-4D97-AF65-F5344CB8AC3E}">
        <p14:creationId xmlns:p14="http://schemas.microsoft.com/office/powerpoint/2010/main" val="31643312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Portions only!</a:t>
            </a:r>
            <a:endParaRPr lang="en-US"/>
          </a:p>
        </p:txBody>
      </p:sp>
      <p:sp>
        <p:nvSpPr>
          <p:cNvPr id="4" name="Slide Number Placeholder 3"/>
          <p:cNvSpPr>
            <a:spLocks noGrp="1"/>
          </p:cNvSpPr>
          <p:nvPr>
            <p:ph type="sldNum" sz="quarter" idx="10"/>
          </p:nvPr>
        </p:nvSpPr>
        <p:spPr/>
        <p:txBody>
          <a:bodyPr/>
          <a:lstStyle/>
          <a:p>
            <a:fld id="{BA440B71-1BFB-1D49-AEDC-D11B69324A05}" type="slidenum">
              <a:rPr lang="en-US" smtClean="0"/>
              <a:t>28</a:t>
            </a:fld>
            <a:endParaRPr lang="en-US"/>
          </a:p>
        </p:txBody>
      </p:sp>
    </p:spTree>
    <p:extLst>
      <p:ext uri="{BB962C8B-B14F-4D97-AF65-F5344CB8AC3E}">
        <p14:creationId xmlns:p14="http://schemas.microsoft.com/office/powerpoint/2010/main" val="31643312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Portions only!</a:t>
            </a:r>
          </a:p>
          <a:p>
            <a:r>
              <a:rPr lang="en-US" dirty="0" smtClean="0"/>
              <a:t>Here’s my summary,</a:t>
            </a:r>
            <a:r>
              <a:rPr lang="en-US" baseline="0" dirty="0" smtClean="0"/>
              <a:t> and here are the key points that led to that conclusion.</a:t>
            </a:r>
            <a:endParaRPr lang="en-US" dirty="0"/>
          </a:p>
        </p:txBody>
      </p:sp>
      <p:sp>
        <p:nvSpPr>
          <p:cNvPr id="4" name="Slide Number Placeholder 3"/>
          <p:cNvSpPr>
            <a:spLocks noGrp="1"/>
          </p:cNvSpPr>
          <p:nvPr>
            <p:ph type="sldNum" sz="quarter" idx="10"/>
          </p:nvPr>
        </p:nvSpPr>
        <p:spPr/>
        <p:txBody>
          <a:bodyPr/>
          <a:lstStyle/>
          <a:p>
            <a:fld id="{BA440B71-1BFB-1D49-AEDC-D11B69324A05}" type="slidenum">
              <a:rPr lang="en-US" smtClean="0"/>
              <a:t>29</a:t>
            </a:fld>
            <a:endParaRPr lang="en-US"/>
          </a:p>
        </p:txBody>
      </p:sp>
    </p:spTree>
    <p:extLst>
      <p:ext uri="{BB962C8B-B14F-4D97-AF65-F5344CB8AC3E}">
        <p14:creationId xmlns:p14="http://schemas.microsoft.com/office/powerpoint/2010/main" val="31643312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appropriate, you might a</a:t>
            </a:r>
            <a:r>
              <a:rPr lang="en-US" baseline="0" dirty="0" smtClean="0"/>
              <a:t> presentation composed of images. But be careful…it is tricky to stay on track…</a:t>
            </a:r>
          </a:p>
          <a:p>
            <a:r>
              <a:rPr lang="en-US" baseline="0" dirty="0" smtClean="0"/>
              <a:t>Here’s our second example of a </a:t>
            </a:r>
            <a:r>
              <a:rPr lang="en-US" baseline="0" dirty="0" err="1" smtClean="0"/>
              <a:t>powerpoint</a:t>
            </a:r>
            <a:r>
              <a:rPr lang="en-US" baseline="0" dirty="0" smtClean="0"/>
              <a:t> approach, </a:t>
            </a:r>
            <a:r>
              <a:rPr lang="en-US" baseline="0" dirty="0" err="1" smtClean="0"/>
              <a:t>pecha</a:t>
            </a:r>
            <a:r>
              <a:rPr lang="en-US" baseline="0" dirty="0" smtClean="0"/>
              <a:t> </a:t>
            </a:r>
            <a:r>
              <a:rPr lang="en-US" baseline="0" dirty="0" err="1" smtClean="0"/>
              <a:t>kucha</a:t>
            </a:r>
            <a:r>
              <a:rPr lang="en-US" baseline="0" dirty="0" smtClean="0"/>
              <a:t>. </a:t>
            </a:r>
          </a:p>
          <a:p>
            <a:r>
              <a:rPr lang="en-US" baseline="0" dirty="0" smtClean="0"/>
              <a:t>This example is designed to act as an introduction to a unit on Vermont history </a:t>
            </a:r>
            <a:endParaRPr lang="en-US" dirty="0" smtClean="0"/>
          </a:p>
        </p:txBody>
      </p:sp>
      <p:sp>
        <p:nvSpPr>
          <p:cNvPr id="4" name="Slide Number Placeholder 3"/>
          <p:cNvSpPr>
            <a:spLocks noGrp="1"/>
          </p:cNvSpPr>
          <p:nvPr>
            <p:ph type="sldNum" sz="quarter" idx="10"/>
          </p:nvPr>
        </p:nvSpPr>
        <p:spPr/>
        <p:txBody>
          <a:bodyPr/>
          <a:lstStyle/>
          <a:p>
            <a:fld id="{BA440B71-1BFB-1D49-AEDC-D11B69324A05}" type="slidenum">
              <a:rPr lang="en-US" smtClean="0"/>
              <a:t>30</a:t>
            </a:fld>
            <a:endParaRPr lang="en-US"/>
          </a:p>
        </p:txBody>
      </p:sp>
    </p:spTree>
    <p:extLst>
      <p:ext uri="{BB962C8B-B14F-4D97-AF65-F5344CB8AC3E}">
        <p14:creationId xmlns:p14="http://schemas.microsoft.com/office/powerpoint/2010/main" val="1498229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presentation is made up of three things</a:t>
            </a:r>
            <a:r>
              <a:rPr lang="en-US" baseline="0" dirty="0" smtClean="0"/>
              <a:t>. </a:t>
            </a:r>
          </a:p>
          <a:p>
            <a:r>
              <a:rPr lang="en-US" baseline="0" dirty="0" smtClean="0"/>
              <a:t>Content: what is your topic? What will you be presenting on? What actual information goes into your presentation</a:t>
            </a:r>
            <a:r>
              <a:rPr lang="en-US" baseline="0" dirty="0" smtClean="0"/>
              <a:t>? </a:t>
            </a:r>
          </a:p>
          <a:p>
            <a:r>
              <a:rPr lang="en-US" baseline="0" dirty="0" smtClean="0"/>
              <a:t>Design</a:t>
            </a:r>
            <a:r>
              <a:rPr lang="en-US" baseline="0" dirty="0" smtClean="0"/>
              <a:t>: how will you organize that information? Will you use words, images or both? In what order will you present your information?</a:t>
            </a:r>
          </a:p>
          <a:p>
            <a:r>
              <a:rPr lang="en-US" baseline="0" dirty="0" smtClean="0"/>
              <a:t>Performance: What delivery strategies will resonate with your audience? What will make your presentation interesting? What will detract from it?</a:t>
            </a:r>
          </a:p>
          <a:p>
            <a:r>
              <a:rPr lang="en-US" baseline="0" dirty="0" smtClean="0"/>
              <a:t>These are all interwoven but we’ll look at each area. But first let’s consider some approaches.</a:t>
            </a:r>
            <a:endParaRPr lang="en-US" dirty="0"/>
          </a:p>
        </p:txBody>
      </p:sp>
      <p:sp>
        <p:nvSpPr>
          <p:cNvPr id="4" name="Slide Number Placeholder 3"/>
          <p:cNvSpPr>
            <a:spLocks noGrp="1"/>
          </p:cNvSpPr>
          <p:nvPr>
            <p:ph type="sldNum" sz="quarter" idx="10"/>
          </p:nvPr>
        </p:nvSpPr>
        <p:spPr/>
        <p:txBody>
          <a:bodyPr/>
          <a:lstStyle/>
          <a:p>
            <a:fld id="{BA440B71-1BFB-1D49-AEDC-D11B69324A05}" type="slidenum">
              <a:rPr lang="en-US" smtClean="0"/>
              <a:t>4</a:t>
            </a:fld>
            <a:endParaRPr lang="en-US"/>
          </a:p>
        </p:txBody>
      </p:sp>
    </p:spTree>
    <p:extLst>
      <p:ext uri="{BB962C8B-B14F-4D97-AF65-F5344CB8AC3E}">
        <p14:creationId xmlns:p14="http://schemas.microsoft.com/office/powerpoint/2010/main" val="25948115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459CA9CF-09C0-9E47-B1B2-EABAECC5048F}" type="slidenum">
              <a:rPr lang="en-US" sz="1200"/>
              <a:pPr/>
              <a:t>31</a:t>
            </a:fld>
            <a:endParaRPr lang="en-US" sz="1200"/>
          </a:p>
        </p:txBody>
      </p:sp>
      <p:sp>
        <p:nvSpPr>
          <p:cNvPr id="23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75" name="Rectangle 3"/>
          <p:cNvSpPr>
            <a:spLocks noGrp="1" noChangeArrowheads="1"/>
          </p:cNvSpPr>
          <p:nvPr>
            <p:ph type="body" idx="1"/>
          </p:nvPr>
        </p:nvSpPr>
        <p:spPr>
          <a:noFill/>
        </p:spPr>
        <p:txBody>
          <a:bodyPr/>
          <a:lstStyle/>
          <a:p>
            <a:pPr eaLnBrk="1" hangingPunct="1"/>
            <a:r>
              <a:rPr lang="en-US" dirty="0"/>
              <a:t>I’d like to tell you a </a:t>
            </a:r>
            <a:r>
              <a:rPr lang="en-US" dirty="0" smtClean="0"/>
              <a:t>story. This presentation </a:t>
            </a:r>
            <a:r>
              <a:rPr lang="en-US" dirty="0" smtClean="0"/>
              <a:t>explores </a:t>
            </a:r>
            <a:r>
              <a:rPr lang="en-US" dirty="0" smtClean="0"/>
              <a:t>factors</a:t>
            </a:r>
            <a:r>
              <a:rPr lang="en-US" baseline="0" dirty="0" smtClean="0"/>
              <a:t> that changed VT landscape in the 19</a:t>
            </a:r>
            <a:r>
              <a:rPr lang="en-US" baseline="30000" dirty="0" smtClean="0"/>
              <a:t>th</a:t>
            </a:r>
            <a:r>
              <a:rPr lang="en-US" baseline="0" dirty="0" smtClean="0"/>
              <a:t> century.</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C9468480-E570-1844-8CFA-741A25480DE3}" type="slidenum">
              <a:rPr lang="en-US" sz="1200"/>
              <a:pPr/>
              <a:t>32</a:t>
            </a:fld>
            <a:endParaRPr lang="en-US" sz="1200"/>
          </a:p>
        </p:txBody>
      </p:sp>
      <p:sp>
        <p:nvSpPr>
          <p:cNvPr id="24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123" name="Rectangle 3"/>
          <p:cNvSpPr>
            <a:spLocks noGrp="1" noChangeArrowheads="1"/>
          </p:cNvSpPr>
          <p:nvPr>
            <p:ph type="body" idx="1"/>
          </p:nvPr>
        </p:nvSpPr>
        <p:spPr>
          <a:noFill/>
        </p:spPr>
        <p:txBody>
          <a:bodyPr/>
          <a:lstStyle/>
          <a:p>
            <a:pPr eaLnBrk="1" hangingPunct="1"/>
            <a:r>
              <a:rPr lang="en-US"/>
              <a:t>If we look at a list of today’s Vermont town names an interesting pattern emerges. . Some towns have names like North Bennington, South Burlington, which makes sense—they are indeed north or south of the towns of the same name. But there are a number of towns that appear to be split into two sections not related to obvious geography. Most of these include the name “center.”</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9899E8B8-F8C8-794A-B261-4FAC33DE7437}" type="slidenum">
              <a:rPr lang="en-US" sz="1200"/>
              <a:pPr/>
              <a:t>33</a:t>
            </a:fld>
            <a:endParaRPr lang="en-US" sz="1200"/>
          </a:p>
        </p:txBody>
      </p:sp>
      <p:sp>
        <p:nvSpPr>
          <p:cNvPr id="26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a:noFill/>
        </p:spPr>
        <p:txBody>
          <a:bodyPr/>
          <a:lstStyle/>
          <a:p>
            <a:pPr eaLnBrk="1" hangingPunct="1"/>
            <a:r>
              <a:rPr lang="en-US"/>
              <a:t>The original names  were determined when Benning Wentworth, governor of New Hampshire, creatively interpreted the described boundaries of New Hampshire to include all the land we now know as Vermont. He broke this area into grants, each about 6 miles square, and made a tidy profit for the crown (and no doubt for himself) selling them to speculators and settlers. Some of these areas had already been surveyed but some had not, as the unfortunate owners of the town of Mansfield discovered when they found that half of their town lay on the east flank of Mt. Mansfield with the other half on the west flank.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85B2BC9A-1478-CB46-9BB3-E268ECB20AAE}" type="slidenum">
              <a:rPr lang="en-US" sz="1200"/>
              <a:pPr/>
              <a:t>34</a:t>
            </a:fld>
            <a:endParaRPr lang="en-US" sz="1200"/>
          </a:p>
        </p:txBody>
      </p:sp>
      <p:sp>
        <p:nvSpPr>
          <p:cNvPr id="27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219" name="Rectangle 3"/>
          <p:cNvSpPr>
            <a:spLocks noGrp="1" noChangeArrowheads="1"/>
          </p:cNvSpPr>
          <p:nvPr>
            <p:ph type="body" idx="1"/>
          </p:nvPr>
        </p:nvSpPr>
        <p:spPr>
          <a:noFill/>
        </p:spPr>
        <p:txBody>
          <a:bodyPr/>
          <a:lstStyle/>
          <a:p>
            <a:pPr eaLnBrk="1" hangingPunct="1"/>
            <a:r>
              <a:rPr lang="en-US"/>
              <a:t>New York laid claim to the same land, petitioned the king to stop Wentworth, and in 1770, declared all the Wentworth grants invalid. They also declared that the current residents must repurchase from NY the land they had already paid New Hampshire for. This infuriated residents of the area, including those master speculators, Ira and </a:t>
            </a:r>
            <a:r>
              <a:rPr lang="en-US">
                <a:hlinkClick r:id="rId3" tooltip="Ethan Allen"/>
              </a:rPr>
              <a:t>Ethan Allen</a:t>
            </a:r>
            <a:r>
              <a:rPr lang="en-US"/>
              <a:t> and his </a:t>
            </a:r>
            <a:r>
              <a:rPr lang="en-US">
                <a:hlinkClick r:id="rId4" tooltip="Green Mountain Boys"/>
              </a:rPr>
              <a:t>Green Mountain Boys</a:t>
            </a:r>
            <a:r>
              <a:rPr lang="en-US"/>
              <a:t>, ultimately leading to the establishment of the self-declared </a:t>
            </a:r>
            <a:r>
              <a:rPr lang="en-US">
                <a:hlinkClick r:id="rId5" tooltip="Vermont Republic"/>
              </a:rPr>
              <a:t>Vermont Republic</a:t>
            </a:r>
            <a:r>
              <a:rPr lang="en-US"/>
              <a:t> and general rebellion against the New York government.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6322" name="Notes Placeholder 2"/>
          <p:cNvSpPr>
            <a:spLocks noGrp="1"/>
          </p:cNvSpPr>
          <p:nvPr>
            <p:ph type="body" idx="1"/>
          </p:nvPr>
        </p:nvSpPr>
        <p:spPr>
          <a:noFill/>
        </p:spPr>
        <p:txBody>
          <a:bodyPr/>
          <a:lstStyle/>
          <a:p>
            <a:r>
              <a:rPr lang="en-US"/>
              <a:t>Let’s start with where town centers were situated. People are usually surprised to learn that many Vt towns were established on top of hills. If we look at a topographical map of Manchester, for example, we see that the original town was on a hill several hundred feet higher than the later Manchester Center. Why would people, walking, riding or driving wagons, settle on top of a hill?</a:t>
            </a:r>
          </a:p>
        </p:txBody>
      </p:sp>
      <p:sp>
        <p:nvSpPr>
          <p:cNvPr id="56323" name="Slide Number Placeholder 3"/>
          <p:cNvSpPr>
            <a:spLocks noGrp="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2EECF642-9B5C-804A-9A7D-F9E059ED7628}" type="slidenum">
              <a:rPr lang="en-US" sz="1200"/>
              <a:pPr/>
              <a:t>35</a:t>
            </a:fld>
            <a:endParaRPr 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F304D964-9D47-9A43-B37B-812332DE0817}" type="slidenum">
              <a:rPr lang="en-US" sz="1200"/>
              <a:pPr/>
              <a:t>36</a:t>
            </a:fld>
            <a:endParaRPr lang="en-US" sz="1200"/>
          </a:p>
        </p:txBody>
      </p:sp>
      <p:sp>
        <p:nvSpPr>
          <p:cNvPr id="29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315" name="Rectangle 3"/>
          <p:cNvSpPr>
            <a:spLocks noGrp="1" noChangeArrowheads="1"/>
          </p:cNvSpPr>
          <p:nvPr>
            <p:ph type="body" idx="1"/>
          </p:nvPr>
        </p:nvSpPr>
        <p:spPr>
          <a:noFill/>
        </p:spPr>
        <p:txBody>
          <a:bodyPr/>
          <a:lstStyle/>
          <a:p>
            <a:pPr eaLnBrk="1" hangingPunct="1"/>
            <a:r>
              <a:rPr lang="en-US"/>
              <a:t>When settlers arrived they found the valleys to be inhospitable places, choked with brush and fallen trees, all of which would have to be cleared before planting. The tops of hills, by contrast, were often found to have fewer trees and many meadows with hay all ready for cattle to graze on. Why?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ED3CF059-3367-2E41-94A8-6871D1B0D091}" type="slidenum">
              <a:rPr lang="en-US" sz="1200"/>
              <a:pPr/>
              <a:t>37</a:t>
            </a:fld>
            <a:endParaRPr lang="en-US" sz="1200"/>
          </a:p>
        </p:txBody>
      </p:sp>
      <p:sp>
        <p:nvSpPr>
          <p:cNvPr id="30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363" name="Rectangle 3"/>
          <p:cNvSpPr>
            <a:spLocks noGrp="1" noChangeArrowheads="1"/>
          </p:cNvSpPr>
          <p:nvPr>
            <p:ph type="body" idx="1"/>
          </p:nvPr>
        </p:nvSpPr>
        <p:spPr>
          <a:noFill/>
        </p:spPr>
        <p:txBody>
          <a:bodyPr/>
          <a:lstStyle/>
          <a:p>
            <a:pPr eaLnBrk="1" hangingPunct="1"/>
            <a:r>
              <a:rPr lang="en-US"/>
              <a:t>Yes, beavers had already done much of the work. A cleared field trumps a little hill climbing any day!</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FE09CDD8-AFE7-8742-A152-1EB2CE3975D9}" type="slidenum">
              <a:rPr lang="en-US" sz="1200"/>
              <a:pPr/>
              <a:t>38</a:t>
            </a:fld>
            <a:endParaRPr lang="en-US" sz="1200"/>
          </a:p>
        </p:txBody>
      </p:sp>
      <p:sp>
        <p:nvSpPr>
          <p:cNvPr id="317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411" name="Rectangle 3"/>
          <p:cNvSpPr>
            <a:spLocks noGrp="1" noChangeArrowheads="1"/>
          </p:cNvSpPr>
          <p:nvPr>
            <p:ph type="body" idx="1"/>
          </p:nvPr>
        </p:nvSpPr>
        <p:spPr>
          <a:noFill/>
        </p:spPr>
        <p:txBody>
          <a:bodyPr/>
          <a:lstStyle/>
          <a:p>
            <a:pPr eaLnBrk="1" hangingPunct="1"/>
            <a:r>
              <a:rPr lang="en-US"/>
              <a:t>As towns became established the lower areas could eventually be cleared, and this became increasingly important as all those rapid running streams and rivers found at the bottom of hills became a good source of power to run mills. So we see the first movement of town centers from hills down to valleys.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28D105CD-864B-AC40-808F-9FDD807C03E5}" type="slidenum">
              <a:rPr lang="en-US" sz="1200"/>
              <a:pPr/>
              <a:t>39</a:t>
            </a:fld>
            <a:endParaRPr lang="en-US" sz="1200"/>
          </a:p>
        </p:txBody>
      </p:sp>
      <p:sp>
        <p:nvSpPr>
          <p:cNvPr id="33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459" name="Rectangle 3"/>
          <p:cNvSpPr>
            <a:spLocks noGrp="1" noChangeArrowheads="1"/>
          </p:cNvSpPr>
          <p:nvPr>
            <p:ph type="body" idx="1"/>
          </p:nvPr>
        </p:nvSpPr>
        <p:spPr>
          <a:noFill/>
        </p:spPr>
        <p:txBody>
          <a:bodyPr/>
          <a:lstStyle/>
          <a:p>
            <a:pPr eaLnBrk="1" hangingPunct="1"/>
            <a:r>
              <a:rPr lang="en-US"/>
              <a:t>But there were still plenty of reasons for people to live on hillsides. Sheep do better on hills where they are less prone to the foot diseases that come with lowland conditions. In the great sheep boom of the early 19</a:t>
            </a:r>
            <a:r>
              <a:rPr lang="en-US" baseline="30000"/>
              <a:t>th</a:t>
            </a:r>
            <a:r>
              <a:rPr lang="en-US"/>
              <a:t> century, sheep dominated the hillsides and town centers continued to thrive on hilltops as well.</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Pecha</a:t>
            </a:r>
            <a:r>
              <a:rPr lang="en-US" baseline="0" dirty="0" smtClean="0"/>
              <a:t> </a:t>
            </a:r>
            <a:r>
              <a:rPr lang="en-US" baseline="0" dirty="0" err="1" smtClean="0"/>
              <a:t>kucha</a:t>
            </a:r>
            <a:r>
              <a:rPr lang="en-US" baseline="0" dirty="0" smtClean="0"/>
              <a:t> is very good for a narrative-type presentation.</a:t>
            </a:r>
          </a:p>
          <a:p>
            <a:endParaRPr lang="en-US" baseline="0" dirty="0" smtClean="0"/>
          </a:p>
          <a:p>
            <a:r>
              <a:rPr lang="en-US" baseline="0" dirty="0" smtClean="0"/>
              <a:t>Mention </a:t>
            </a:r>
            <a:r>
              <a:rPr lang="en-US" baseline="0" dirty="0" err="1" smtClean="0"/>
              <a:t>Prezi</a:t>
            </a:r>
            <a:endParaRPr lang="en-US" dirty="0" smtClean="0"/>
          </a:p>
        </p:txBody>
      </p:sp>
      <p:sp>
        <p:nvSpPr>
          <p:cNvPr id="4" name="Slide Number Placeholder 3"/>
          <p:cNvSpPr>
            <a:spLocks noGrp="1"/>
          </p:cNvSpPr>
          <p:nvPr>
            <p:ph type="sldNum" sz="quarter" idx="10"/>
          </p:nvPr>
        </p:nvSpPr>
        <p:spPr/>
        <p:txBody>
          <a:bodyPr/>
          <a:lstStyle/>
          <a:p>
            <a:fld id="{BA440B71-1BFB-1D49-AEDC-D11B69324A05}" type="slidenum">
              <a:rPr lang="en-US" smtClean="0"/>
              <a:t>40</a:t>
            </a:fld>
            <a:endParaRPr lang="en-US"/>
          </a:p>
        </p:txBody>
      </p:sp>
    </p:spTree>
    <p:extLst>
      <p:ext uri="{BB962C8B-B14F-4D97-AF65-F5344CB8AC3E}">
        <p14:creationId xmlns:p14="http://schemas.microsoft.com/office/powerpoint/2010/main" val="1498229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most difficult tasks when creating a presentation is to decide how</a:t>
            </a:r>
            <a:r>
              <a:rPr lang="en-US" baseline="0" dirty="0" smtClean="0"/>
              <a:t> much, and what, information to include. Much of that decision will be determined by why and where you are presenting: is this a 10 minute talk on a topic to an audience that knows little about that topic? Is this a one hour workshop? Are you hoping your audience will take away a few major points or are you attempting to teach them something in detail?</a:t>
            </a:r>
          </a:p>
          <a:p>
            <a:r>
              <a:rPr lang="en-US" baseline="0" dirty="0" smtClean="0"/>
              <a:t>Is the way you organize your material going to help determine what you will include? Is that organization going to help achieve your purpose?</a:t>
            </a:r>
          </a:p>
          <a:p>
            <a:r>
              <a:rPr lang="en-US" baseline="0" dirty="0" smtClean="0"/>
              <a:t>So, if your purpose is to have them take away the major points, how do you work to ensure that will happen? </a:t>
            </a:r>
            <a:endParaRPr lang="en-US" dirty="0"/>
          </a:p>
        </p:txBody>
      </p:sp>
      <p:sp>
        <p:nvSpPr>
          <p:cNvPr id="4" name="Slide Number Placeholder 3"/>
          <p:cNvSpPr>
            <a:spLocks noGrp="1"/>
          </p:cNvSpPr>
          <p:nvPr>
            <p:ph type="sldNum" sz="quarter" idx="10"/>
          </p:nvPr>
        </p:nvSpPr>
        <p:spPr/>
        <p:txBody>
          <a:bodyPr/>
          <a:lstStyle/>
          <a:p>
            <a:fld id="{BA440B71-1BFB-1D49-AEDC-D11B69324A05}" type="slidenum">
              <a:rPr lang="en-US" smtClean="0"/>
              <a:t>5</a:t>
            </a:fld>
            <a:endParaRPr lang="en-US"/>
          </a:p>
        </p:txBody>
      </p:sp>
    </p:spTree>
    <p:extLst>
      <p:ext uri="{BB962C8B-B14F-4D97-AF65-F5344CB8AC3E}">
        <p14:creationId xmlns:p14="http://schemas.microsoft.com/office/powerpoint/2010/main" val="35514750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Recap Content: </a:t>
            </a:r>
          </a:p>
          <a:p>
            <a:pPr marL="171450" indent="-171450">
              <a:buFontTx/>
              <a:buChar char="-"/>
            </a:pPr>
            <a:r>
              <a:rPr lang="en-US" dirty="0" smtClean="0"/>
              <a:t>don</a:t>
            </a:r>
            <a:r>
              <a:rPr lang="fr-FR" dirty="0" smtClean="0"/>
              <a:t>’</a:t>
            </a:r>
            <a:r>
              <a:rPr lang="en-US" dirty="0" smtClean="0"/>
              <a:t>t make them read your slides, shoot</a:t>
            </a:r>
            <a:r>
              <a:rPr lang="en-US" baseline="0" dirty="0" smtClean="0"/>
              <a:t> for 3 main points (if the audience attends 10 sessions during the day, ouch!)</a:t>
            </a:r>
            <a:endParaRPr lang="en-US" dirty="0" smtClean="0"/>
          </a:p>
          <a:p>
            <a:pPr marL="171450" indent="-171450">
              <a:buFontTx/>
              <a:buChar char="-"/>
            </a:pPr>
            <a:r>
              <a:rPr lang="en-US" dirty="0" smtClean="0"/>
              <a:t>Have a definite storyline</a:t>
            </a:r>
            <a:r>
              <a:rPr lang="en-US" baseline="0" dirty="0" smtClean="0"/>
              <a:t> with a beginning, middle, and end</a:t>
            </a:r>
          </a:p>
          <a:p>
            <a:pPr marL="171450" indent="-171450">
              <a:buFontTx/>
              <a:buChar char="-"/>
            </a:pPr>
            <a:r>
              <a:rPr lang="en-US" baseline="0" dirty="0" smtClean="0"/>
              <a:t>Revisit your key points at various times throughout your presentation</a:t>
            </a:r>
          </a:p>
          <a:p>
            <a:endParaRPr lang="en-US" dirty="0" smtClean="0"/>
          </a:p>
        </p:txBody>
      </p:sp>
      <p:sp>
        <p:nvSpPr>
          <p:cNvPr id="4" name="Slide Number Placeholder 3"/>
          <p:cNvSpPr>
            <a:spLocks noGrp="1"/>
          </p:cNvSpPr>
          <p:nvPr>
            <p:ph type="sldNum" sz="quarter" idx="10"/>
          </p:nvPr>
        </p:nvSpPr>
        <p:spPr/>
        <p:txBody>
          <a:bodyPr/>
          <a:lstStyle/>
          <a:p>
            <a:fld id="{BA440B71-1BFB-1D49-AEDC-D11B69324A05}" type="slidenum">
              <a:rPr lang="en-US" smtClean="0"/>
              <a:t>41</a:t>
            </a:fld>
            <a:endParaRPr lang="en-US"/>
          </a:p>
        </p:txBody>
      </p:sp>
    </p:spTree>
    <p:extLst>
      <p:ext uri="{BB962C8B-B14F-4D97-AF65-F5344CB8AC3E}">
        <p14:creationId xmlns:p14="http://schemas.microsoft.com/office/powerpoint/2010/main" val="5755190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same kinds of categories</a:t>
            </a:r>
            <a:r>
              <a:rPr lang="en-US" baseline="0" dirty="0" smtClean="0"/>
              <a:t> can be applied to a poster, except that you do not need to repeat your main points so much</a:t>
            </a:r>
            <a:endParaRPr lang="en-US" dirty="0"/>
          </a:p>
        </p:txBody>
      </p:sp>
      <p:sp>
        <p:nvSpPr>
          <p:cNvPr id="4" name="Slide Number Placeholder 3"/>
          <p:cNvSpPr>
            <a:spLocks noGrp="1"/>
          </p:cNvSpPr>
          <p:nvPr>
            <p:ph type="sldNum" sz="quarter" idx="10"/>
          </p:nvPr>
        </p:nvSpPr>
        <p:spPr/>
        <p:txBody>
          <a:bodyPr/>
          <a:lstStyle/>
          <a:p>
            <a:fld id="{BA440B71-1BFB-1D49-AEDC-D11B69324A05}" type="slidenum">
              <a:rPr lang="en-US" smtClean="0"/>
              <a:t>42</a:t>
            </a:fld>
            <a:endParaRPr lang="en-US"/>
          </a:p>
        </p:txBody>
      </p:sp>
    </p:spTree>
    <p:extLst>
      <p:ext uri="{BB962C8B-B14F-4D97-AF65-F5344CB8AC3E}">
        <p14:creationId xmlns:p14="http://schemas.microsoft.com/office/powerpoint/2010/main" val="5755190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Posters follow the same kind of arc</a:t>
            </a:r>
            <a:endParaRPr lang="en-US" baseline="0" dirty="0" smtClean="0"/>
          </a:p>
          <a:p>
            <a:r>
              <a:rPr lang="en-US" dirty="0" smtClean="0"/>
              <a:t>Also note the LOGOs</a:t>
            </a:r>
            <a:endParaRPr lang="en-US" dirty="0"/>
          </a:p>
        </p:txBody>
      </p:sp>
      <p:sp>
        <p:nvSpPr>
          <p:cNvPr id="4" name="Slide Number Placeholder 3"/>
          <p:cNvSpPr>
            <a:spLocks noGrp="1"/>
          </p:cNvSpPr>
          <p:nvPr>
            <p:ph type="sldNum" sz="quarter" idx="10"/>
          </p:nvPr>
        </p:nvSpPr>
        <p:spPr/>
        <p:txBody>
          <a:bodyPr/>
          <a:lstStyle/>
          <a:p>
            <a:fld id="{BA440B71-1BFB-1D49-AEDC-D11B69324A05}" type="slidenum">
              <a:rPr lang="en-US" smtClean="0"/>
              <a:t>43</a:t>
            </a:fld>
            <a:endParaRPr lang="en-US"/>
          </a:p>
        </p:txBody>
      </p:sp>
    </p:spTree>
    <p:extLst>
      <p:ext uri="{BB962C8B-B14F-4D97-AF65-F5344CB8AC3E}">
        <p14:creationId xmlns:p14="http://schemas.microsoft.com/office/powerpoint/2010/main" val="19129192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Word count: 442</a:t>
            </a:r>
          </a:p>
        </p:txBody>
      </p:sp>
      <p:sp>
        <p:nvSpPr>
          <p:cNvPr id="4" name="Slide Number Placeholder 3"/>
          <p:cNvSpPr>
            <a:spLocks noGrp="1"/>
          </p:cNvSpPr>
          <p:nvPr>
            <p:ph type="sldNum" sz="quarter" idx="10"/>
          </p:nvPr>
        </p:nvSpPr>
        <p:spPr/>
        <p:txBody>
          <a:bodyPr/>
          <a:lstStyle/>
          <a:p>
            <a:fld id="{BA440B71-1BFB-1D49-AEDC-D11B69324A05}" type="slidenum">
              <a:rPr lang="en-US" smtClean="0"/>
              <a:t>44</a:t>
            </a:fld>
            <a:endParaRPr lang="en-US"/>
          </a:p>
        </p:txBody>
      </p:sp>
    </p:spTree>
    <p:extLst>
      <p:ext uri="{BB962C8B-B14F-4D97-AF65-F5344CB8AC3E}">
        <p14:creationId xmlns:p14="http://schemas.microsoft.com/office/powerpoint/2010/main" val="1974395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Once you have your content, consider your design: how will you organize that information? Will you use words, images or both? In what order will you present your information?</a:t>
            </a:r>
          </a:p>
          <a:p>
            <a:endParaRPr lang="en-US" dirty="0"/>
          </a:p>
        </p:txBody>
      </p:sp>
      <p:sp>
        <p:nvSpPr>
          <p:cNvPr id="4" name="Slide Number Placeholder 3"/>
          <p:cNvSpPr>
            <a:spLocks noGrp="1"/>
          </p:cNvSpPr>
          <p:nvPr>
            <p:ph type="sldNum" sz="quarter" idx="10"/>
          </p:nvPr>
        </p:nvSpPr>
        <p:spPr/>
        <p:txBody>
          <a:bodyPr/>
          <a:lstStyle/>
          <a:p>
            <a:fld id="{BA440B71-1BFB-1D49-AEDC-D11B69324A05}" type="slidenum">
              <a:rPr lang="en-US" smtClean="0"/>
              <a:t>45</a:t>
            </a:fld>
            <a:endParaRPr lang="en-US"/>
          </a:p>
        </p:txBody>
      </p:sp>
    </p:spTree>
    <p:extLst>
      <p:ext uri="{BB962C8B-B14F-4D97-AF65-F5344CB8AC3E}">
        <p14:creationId xmlns:p14="http://schemas.microsoft.com/office/powerpoint/2010/main" val="25948115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Color; good contrast, balance empty</a:t>
            </a:r>
            <a:r>
              <a:rPr lang="en-US" baseline="0" dirty="0" smtClean="0"/>
              <a:t> areas and filled; graphical images like the tower logo provide a bit of polish</a:t>
            </a:r>
          </a:p>
          <a:p>
            <a:r>
              <a:rPr lang="en-US" baseline="0" dirty="0" smtClean="0"/>
              <a:t>Simplicity: in color, in fonts, in design. Light color background easier in badly lit room. Color blindness, colors on computer screens/projectors.</a:t>
            </a:r>
          </a:p>
          <a:p>
            <a:r>
              <a:rPr lang="en-US" baseline="0" dirty="0" smtClean="0"/>
              <a:t>Graphs…see next slide…</a:t>
            </a:r>
            <a:endParaRPr lang="en-US" dirty="0" smtClean="0"/>
          </a:p>
        </p:txBody>
      </p:sp>
      <p:sp>
        <p:nvSpPr>
          <p:cNvPr id="4" name="Slide Number Placeholder 3"/>
          <p:cNvSpPr>
            <a:spLocks noGrp="1"/>
          </p:cNvSpPr>
          <p:nvPr>
            <p:ph type="sldNum" sz="quarter" idx="10"/>
          </p:nvPr>
        </p:nvSpPr>
        <p:spPr/>
        <p:txBody>
          <a:bodyPr/>
          <a:lstStyle/>
          <a:p>
            <a:fld id="{BA440B71-1BFB-1D49-AEDC-D11B69324A05}" type="slidenum">
              <a:rPr lang="en-US" smtClean="0"/>
              <a:t>46</a:t>
            </a:fld>
            <a:endParaRPr lang="en-US"/>
          </a:p>
        </p:txBody>
      </p:sp>
    </p:spTree>
    <p:extLst>
      <p:ext uri="{BB962C8B-B14F-4D97-AF65-F5344CB8AC3E}">
        <p14:creationId xmlns:p14="http://schemas.microsoft.com/office/powerpoint/2010/main" val="35999426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two slides – without even trying to figure</a:t>
            </a:r>
            <a:r>
              <a:rPr lang="en-US" baseline="0" dirty="0" smtClean="0"/>
              <a:t> out what each represents which one is easier to read?</a:t>
            </a:r>
          </a:p>
          <a:p>
            <a:r>
              <a:rPr lang="en-US" dirty="0" smtClean="0"/>
              <a:t>From how far back can you understand each</a:t>
            </a:r>
            <a:r>
              <a:rPr lang="en-US" baseline="0" dirty="0" smtClean="0"/>
              <a:t> graph?</a:t>
            </a:r>
            <a:endParaRPr lang="en-US" dirty="0"/>
          </a:p>
        </p:txBody>
      </p:sp>
      <p:sp>
        <p:nvSpPr>
          <p:cNvPr id="4" name="Slide Number Placeholder 3"/>
          <p:cNvSpPr>
            <a:spLocks noGrp="1"/>
          </p:cNvSpPr>
          <p:nvPr>
            <p:ph type="sldNum" sz="quarter" idx="10"/>
          </p:nvPr>
        </p:nvSpPr>
        <p:spPr/>
        <p:txBody>
          <a:bodyPr/>
          <a:lstStyle/>
          <a:p>
            <a:fld id="{BA440B71-1BFB-1D49-AEDC-D11B69324A05}" type="slidenum">
              <a:rPr lang="en-US" smtClean="0"/>
              <a:t>47</a:t>
            </a:fld>
            <a:endParaRPr lang="en-US"/>
          </a:p>
        </p:txBody>
      </p:sp>
    </p:spTree>
    <p:extLst>
      <p:ext uri="{BB962C8B-B14F-4D97-AF65-F5344CB8AC3E}">
        <p14:creationId xmlns:p14="http://schemas.microsoft.com/office/powerpoint/2010/main" val="13068495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Interactive: take a look at this slide, jot down what you notice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What</a:t>
            </a:r>
            <a:r>
              <a:rPr lang="en-US" baseline="0" dirty="0" smtClean="0"/>
              <a:t> is this slide about (obvious)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Which way does the process go? Are there</a:t>
            </a:r>
            <a:r>
              <a:rPr lang="en-US" baseline="0" dirty="0" smtClean="0"/>
              <a:t> things of note happening along the way?</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citation</a:t>
            </a:r>
            <a:endParaRPr lang="en-US" dirty="0" smtClean="0"/>
          </a:p>
        </p:txBody>
      </p:sp>
      <p:sp>
        <p:nvSpPr>
          <p:cNvPr id="4" name="Slide Number Placeholder 3"/>
          <p:cNvSpPr>
            <a:spLocks noGrp="1"/>
          </p:cNvSpPr>
          <p:nvPr>
            <p:ph type="sldNum" sz="quarter" idx="10"/>
          </p:nvPr>
        </p:nvSpPr>
        <p:spPr/>
        <p:txBody>
          <a:bodyPr/>
          <a:lstStyle/>
          <a:p>
            <a:fld id="{BA440B71-1BFB-1D49-AEDC-D11B69324A05}" type="slidenum">
              <a:rPr lang="en-US" smtClean="0"/>
              <a:t>48</a:t>
            </a:fld>
            <a:endParaRPr lang="en-US"/>
          </a:p>
        </p:txBody>
      </p:sp>
    </p:spTree>
    <p:extLst>
      <p:ext uri="{BB962C8B-B14F-4D97-AF65-F5344CB8AC3E}">
        <p14:creationId xmlns:p14="http://schemas.microsoft.com/office/powerpoint/2010/main" val="2973467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Word count: 442</a:t>
            </a:r>
          </a:p>
          <a:p>
            <a:r>
              <a:rPr lang="en-US" dirty="0" smtClean="0"/>
              <a:t>Design applies to posters</a:t>
            </a:r>
          </a:p>
        </p:txBody>
      </p:sp>
      <p:sp>
        <p:nvSpPr>
          <p:cNvPr id="4" name="Slide Number Placeholder 3"/>
          <p:cNvSpPr>
            <a:spLocks noGrp="1"/>
          </p:cNvSpPr>
          <p:nvPr>
            <p:ph type="sldNum" sz="quarter" idx="10"/>
          </p:nvPr>
        </p:nvSpPr>
        <p:spPr/>
        <p:txBody>
          <a:bodyPr/>
          <a:lstStyle/>
          <a:p>
            <a:fld id="{BA440B71-1BFB-1D49-AEDC-D11B69324A05}" type="slidenum">
              <a:rPr lang="en-US" smtClean="0"/>
              <a:t>49</a:t>
            </a:fld>
            <a:endParaRPr lang="en-US"/>
          </a:p>
        </p:txBody>
      </p:sp>
    </p:spTree>
    <p:extLst>
      <p:ext uri="{BB962C8B-B14F-4D97-AF65-F5344CB8AC3E}">
        <p14:creationId xmlns:p14="http://schemas.microsoft.com/office/powerpoint/2010/main" val="1974395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does someone visit</a:t>
            </a:r>
            <a:r>
              <a:rPr lang="en-US" baseline="0" dirty="0" smtClean="0"/>
              <a:t> your poster? (Do it.)</a:t>
            </a:r>
          </a:p>
          <a:p>
            <a:r>
              <a:rPr lang="en-US" dirty="0" smtClean="0"/>
              <a:t>Let’s take a few minutes to get up and look at the posters around the room. Jot down what you like,</a:t>
            </a:r>
            <a:r>
              <a:rPr lang="en-US" baseline="0" dirty="0" smtClean="0"/>
              <a:t> what you think works well, what could be better. Note the balance of color, the images, the size of the font, the flow of the content: does it tell a story.</a:t>
            </a:r>
            <a:endParaRPr lang="en-US" dirty="0"/>
          </a:p>
        </p:txBody>
      </p:sp>
      <p:sp>
        <p:nvSpPr>
          <p:cNvPr id="4" name="Slide Number Placeholder 3"/>
          <p:cNvSpPr>
            <a:spLocks noGrp="1"/>
          </p:cNvSpPr>
          <p:nvPr>
            <p:ph type="sldNum" sz="quarter" idx="10"/>
          </p:nvPr>
        </p:nvSpPr>
        <p:spPr/>
        <p:txBody>
          <a:bodyPr/>
          <a:lstStyle/>
          <a:p>
            <a:fld id="{BA440B71-1BFB-1D49-AEDC-D11B69324A05}" type="slidenum">
              <a:rPr lang="en-US" smtClean="0"/>
              <a:t>50</a:t>
            </a:fld>
            <a:endParaRPr lang="en-US"/>
          </a:p>
        </p:txBody>
      </p:sp>
    </p:spTree>
    <p:extLst>
      <p:ext uri="{BB962C8B-B14F-4D97-AF65-F5344CB8AC3E}">
        <p14:creationId xmlns:p14="http://schemas.microsoft.com/office/powerpoint/2010/main" val="677060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with: here is a typical </a:t>
            </a:r>
            <a:r>
              <a:rPr lang="en-US" dirty="0" err="1" smtClean="0"/>
              <a:t>ppt</a:t>
            </a:r>
            <a:r>
              <a:rPr lang="en-US" dirty="0" smtClean="0"/>
              <a:t> slide</a:t>
            </a:r>
          </a:p>
          <a:p>
            <a:r>
              <a:rPr lang="en-US" dirty="0" smtClean="0"/>
              <a:t>Give them</a:t>
            </a:r>
            <a:r>
              <a:rPr lang="en-US" baseline="0" dirty="0" smtClean="0"/>
              <a:t> a moment to start reading themselves, then jump in and read part of it over them – really annoying!</a:t>
            </a:r>
            <a:endParaRPr lang="en-US" dirty="0"/>
          </a:p>
        </p:txBody>
      </p:sp>
      <p:sp>
        <p:nvSpPr>
          <p:cNvPr id="4" name="Slide Number Placeholder 3"/>
          <p:cNvSpPr>
            <a:spLocks noGrp="1"/>
          </p:cNvSpPr>
          <p:nvPr>
            <p:ph type="sldNum" sz="quarter" idx="10"/>
          </p:nvPr>
        </p:nvSpPr>
        <p:spPr/>
        <p:txBody>
          <a:bodyPr/>
          <a:lstStyle/>
          <a:p>
            <a:fld id="{BA440B71-1BFB-1D49-AEDC-D11B69324A05}" type="slidenum">
              <a:rPr lang="en-US" smtClean="0"/>
              <a:t>6</a:t>
            </a:fld>
            <a:endParaRPr lang="en-US"/>
          </a:p>
        </p:txBody>
      </p:sp>
    </p:spTree>
    <p:extLst>
      <p:ext uri="{BB962C8B-B14F-4D97-AF65-F5344CB8AC3E}">
        <p14:creationId xmlns:p14="http://schemas.microsoft.com/office/powerpoint/2010/main" val="41243034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Our last category is Performance. This is one where you probably, as a group, already have a font of knowledge about what works and what doesn’t, so I’m going to use our third example of a </a:t>
            </a:r>
            <a:r>
              <a:rPr lang="en-US" baseline="0" dirty="0" err="1" smtClean="0"/>
              <a:t>powerpoint</a:t>
            </a:r>
            <a:r>
              <a:rPr lang="en-US" baseline="0" dirty="0" smtClean="0"/>
              <a:t> approach, to address this one. </a:t>
            </a:r>
          </a:p>
          <a:p>
            <a:r>
              <a:rPr lang="en-US" baseline="0" dirty="0" smtClean="0"/>
              <a:t>We had Darth Vader before, so we’ll call this one….</a:t>
            </a:r>
          </a:p>
        </p:txBody>
      </p:sp>
      <p:sp>
        <p:nvSpPr>
          <p:cNvPr id="4" name="Slide Number Placeholder 3"/>
          <p:cNvSpPr>
            <a:spLocks noGrp="1"/>
          </p:cNvSpPr>
          <p:nvPr>
            <p:ph type="sldNum" sz="quarter" idx="10"/>
          </p:nvPr>
        </p:nvSpPr>
        <p:spPr/>
        <p:txBody>
          <a:bodyPr/>
          <a:lstStyle/>
          <a:p>
            <a:fld id="{BA440B71-1BFB-1D49-AEDC-D11B69324A05}" type="slidenum">
              <a:rPr lang="en-US" smtClean="0"/>
              <a:t>51</a:t>
            </a:fld>
            <a:endParaRPr lang="en-US"/>
          </a:p>
        </p:txBody>
      </p:sp>
    </p:spTree>
    <p:extLst>
      <p:ext uri="{BB962C8B-B14F-4D97-AF65-F5344CB8AC3E}">
        <p14:creationId xmlns:p14="http://schemas.microsoft.com/office/powerpoint/2010/main" val="25948115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type of presentation or slide works</a:t>
            </a:r>
            <a:r>
              <a:rPr lang="en-US" baseline="0" dirty="0" smtClean="0"/>
              <a:t> best in a workshop setting or any setting where you want to collect information or opinions from your audience. </a:t>
            </a:r>
            <a:endParaRPr lang="en-US" dirty="0"/>
          </a:p>
        </p:txBody>
      </p:sp>
      <p:sp>
        <p:nvSpPr>
          <p:cNvPr id="4" name="Slide Number Placeholder 3"/>
          <p:cNvSpPr>
            <a:spLocks noGrp="1"/>
          </p:cNvSpPr>
          <p:nvPr>
            <p:ph type="sldNum" sz="quarter" idx="10"/>
          </p:nvPr>
        </p:nvSpPr>
        <p:spPr/>
        <p:txBody>
          <a:bodyPr/>
          <a:lstStyle/>
          <a:p>
            <a:fld id="{BA440B71-1BFB-1D49-AEDC-D11B69324A05}" type="slidenum">
              <a:rPr lang="en-US" smtClean="0"/>
              <a:t>52</a:t>
            </a:fld>
            <a:endParaRPr lang="en-US"/>
          </a:p>
        </p:txBody>
      </p:sp>
    </p:spTree>
    <p:extLst>
      <p:ext uri="{BB962C8B-B14F-4D97-AF65-F5344CB8AC3E}">
        <p14:creationId xmlns:p14="http://schemas.microsoft.com/office/powerpoint/2010/main" val="14982293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“Luke, write your own destiny you must.”</a:t>
            </a:r>
            <a:endParaRPr lang="en-US" dirty="0"/>
          </a:p>
        </p:txBody>
      </p:sp>
      <p:sp>
        <p:nvSpPr>
          <p:cNvPr id="4" name="Slide Number Placeholder 3"/>
          <p:cNvSpPr>
            <a:spLocks noGrp="1"/>
          </p:cNvSpPr>
          <p:nvPr>
            <p:ph type="sldNum" sz="quarter" idx="10"/>
          </p:nvPr>
        </p:nvSpPr>
        <p:spPr/>
        <p:txBody>
          <a:bodyPr/>
          <a:lstStyle/>
          <a:p>
            <a:fld id="{BA440B71-1BFB-1D49-AEDC-D11B69324A05}" type="slidenum">
              <a:rPr lang="en-US" smtClean="0"/>
              <a:t>53</a:t>
            </a:fld>
            <a:endParaRPr lang="en-US"/>
          </a:p>
        </p:txBody>
      </p:sp>
    </p:spTree>
    <p:extLst>
      <p:ext uri="{BB962C8B-B14F-4D97-AF65-F5344CB8AC3E}">
        <p14:creationId xmlns:p14="http://schemas.microsoft.com/office/powerpoint/2010/main" val="4925656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 suggestions and write on the board. Make sure to include:</a:t>
            </a:r>
            <a:r>
              <a:rPr lang="en-US" baseline="0" dirty="0" smtClean="0"/>
              <a:t> hands out of pockets, memorize first sentence or two, speak up, the audience is on your side, use the space you have (stand here for exposition, there for main points, etc.), two hand a laser pointer, watch out for the projector light, practice to friends and to mirror, </a:t>
            </a:r>
            <a:r>
              <a:rPr lang="en-US" baseline="0" dirty="0" err="1" smtClean="0"/>
              <a:t>outloud</a:t>
            </a:r>
            <a:r>
              <a:rPr lang="en-US" baseline="0" dirty="0" smtClean="0"/>
              <a:t> (muscle memory for your mouth), elevator speech</a:t>
            </a:r>
            <a:endParaRPr lang="en-US" dirty="0"/>
          </a:p>
        </p:txBody>
      </p:sp>
      <p:sp>
        <p:nvSpPr>
          <p:cNvPr id="4" name="Slide Number Placeholder 3"/>
          <p:cNvSpPr>
            <a:spLocks noGrp="1"/>
          </p:cNvSpPr>
          <p:nvPr>
            <p:ph type="sldNum" sz="quarter" idx="10"/>
          </p:nvPr>
        </p:nvSpPr>
        <p:spPr/>
        <p:txBody>
          <a:bodyPr/>
          <a:lstStyle/>
          <a:p>
            <a:fld id="{BA440B71-1BFB-1D49-AEDC-D11B69324A05}" type="slidenum">
              <a:rPr lang="en-US" smtClean="0"/>
              <a:t>54</a:t>
            </a:fld>
            <a:endParaRPr lang="en-US"/>
          </a:p>
        </p:txBody>
      </p:sp>
    </p:spTree>
    <p:extLst>
      <p:ext uri="{BB962C8B-B14F-4D97-AF65-F5344CB8AC3E}">
        <p14:creationId xmlns:p14="http://schemas.microsoft.com/office/powerpoint/2010/main" val="6770609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 suggestions and write on the board. Make sure to include:</a:t>
            </a:r>
            <a:r>
              <a:rPr lang="en-US" baseline="0" dirty="0" smtClean="0"/>
              <a:t> hands out of pockets, memorize first sentence or two, speak up, the audience is on your side, use the space you have (stand here for exposition, there for main points, etc.), two hand a laser pointer, watch out for the projector light, practice to friends and to mirror, </a:t>
            </a:r>
            <a:r>
              <a:rPr lang="en-US" baseline="0" dirty="0" err="1" smtClean="0"/>
              <a:t>outloud</a:t>
            </a:r>
            <a:r>
              <a:rPr lang="en-US" baseline="0" dirty="0" smtClean="0"/>
              <a:t> (muscle memory for your mouth), elevator speech</a:t>
            </a:r>
            <a:endParaRPr lang="en-US" dirty="0"/>
          </a:p>
        </p:txBody>
      </p:sp>
      <p:sp>
        <p:nvSpPr>
          <p:cNvPr id="4" name="Slide Number Placeholder 3"/>
          <p:cNvSpPr>
            <a:spLocks noGrp="1"/>
          </p:cNvSpPr>
          <p:nvPr>
            <p:ph type="sldNum" sz="quarter" idx="10"/>
          </p:nvPr>
        </p:nvSpPr>
        <p:spPr/>
        <p:txBody>
          <a:bodyPr/>
          <a:lstStyle/>
          <a:p>
            <a:fld id="{BA440B71-1BFB-1D49-AEDC-D11B69324A05}" type="slidenum">
              <a:rPr lang="en-US" smtClean="0"/>
              <a:t>55</a:t>
            </a:fld>
            <a:endParaRPr lang="en-US"/>
          </a:p>
        </p:txBody>
      </p:sp>
    </p:spTree>
    <p:extLst>
      <p:ext uri="{BB962C8B-B14F-4D97-AF65-F5344CB8AC3E}">
        <p14:creationId xmlns:p14="http://schemas.microsoft.com/office/powerpoint/2010/main" val="6770609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440B71-1BFB-1D49-AEDC-D11B69324A05}" type="slidenum">
              <a:rPr lang="en-US" smtClean="0"/>
              <a:t>56</a:t>
            </a:fld>
            <a:endParaRPr lang="en-US"/>
          </a:p>
        </p:txBody>
      </p:sp>
    </p:spTree>
    <p:extLst>
      <p:ext uri="{BB962C8B-B14F-4D97-AF65-F5344CB8AC3E}">
        <p14:creationId xmlns:p14="http://schemas.microsoft.com/office/powerpoint/2010/main" val="6770609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440B71-1BFB-1D49-AEDC-D11B69324A05}" type="slidenum">
              <a:rPr lang="en-US" smtClean="0"/>
              <a:t>57</a:t>
            </a:fld>
            <a:endParaRPr lang="en-US"/>
          </a:p>
        </p:txBody>
      </p:sp>
    </p:spTree>
    <p:extLst>
      <p:ext uri="{BB962C8B-B14F-4D97-AF65-F5344CB8AC3E}">
        <p14:creationId xmlns:p14="http://schemas.microsoft.com/office/powerpoint/2010/main" val="677060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much is enough? This is the time to talk about</a:t>
            </a:r>
            <a:r>
              <a:rPr lang="en-US" baseline="0" dirty="0" smtClean="0"/>
              <a:t> “Pick 3-4 main ideas you want them to remember.” </a:t>
            </a:r>
          </a:p>
          <a:p>
            <a:r>
              <a:rPr lang="en-US" baseline="0" dirty="0" smtClean="0"/>
              <a:t>As you create your presentation or poster, look at each slide or area of the poster critically and ask: is this helping the audience understand what I am saying? </a:t>
            </a:r>
          </a:p>
          <a:p>
            <a:r>
              <a:rPr lang="en-US" baseline="0" dirty="0" smtClean="0"/>
              <a:t>Does it add to or detract from the point I am trying to make? </a:t>
            </a:r>
          </a:p>
          <a:p>
            <a:r>
              <a:rPr lang="en-US" baseline="0" dirty="0" smtClean="0"/>
              <a:t>Don</a:t>
            </a:r>
            <a:r>
              <a:rPr lang="fr-FR" baseline="0" dirty="0" smtClean="0"/>
              <a:t>’</a:t>
            </a:r>
            <a:r>
              <a:rPr lang="en-US" baseline="0" dirty="0" smtClean="0"/>
              <a:t>t try to teach the audience – do try to fix the highlights in their minds.</a:t>
            </a:r>
            <a:endParaRPr lang="en-US" dirty="0"/>
          </a:p>
        </p:txBody>
      </p:sp>
      <p:sp>
        <p:nvSpPr>
          <p:cNvPr id="4" name="Slide Number Placeholder 3"/>
          <p:cNvSpPr>
            <a:spLocks noGrp="1"/>
          </p:cNvSpPr>
          <p:nvPr>
            <p:ph type="sldNum" sz="quarter" idx="10"/>
          </p:nvPr>
        </p:nvSpPr>
        <p:spPr/>
        <p:txBody>
          <a:bodyPr/>
          <a:lstStyle/>
          <a:p>
            <a:fld id="{BA440B71-1BFB-1D49-AEDC-D11B69324A05}" type="slidenum">
              <a:rPr lang="en-US" smtClean="0"/>
              <a:t>7</a:t>
            </a:fld>
            <a:endParaRPr lang="en-US"/>
          </a:p>
        </p:txBody>
      </p:sp>
    </p:spTree>
    <p:extLst>
      <p:ext uri="{BB962C8B-B14F-4D97-AF65-F5344CB8AC3E}">
        <p14:creationId xmlns:p14="http://schemas.microsoft.com/office/powerpoint/2010/main" val="3275810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you imagine</a:t>
            </a:r>
            <a:r>
              <a:rPr lang="en-US" baseline="0" dirty="0" smtClean="0"/>
              <a:t> if Darth Vader had said: Luke, I want to teach you about the Dark Side. Let me show you a </a:t>
            </a:r>
            <a:r>
              <a:rPr lang="en-US" baseline="0" dirty="0" err="1" smtClean="0"/>
              <a:t>Powerpoint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BA440B71-1BFB-1D49-AEDC-D11B69324A05}" type="slidenum">
              <a:rPr lang="en-US" smtClean="0"/>
              <a:t>8</a:t>
            </a:fld>
            <a:endParaRPr lang="en-US"/>
          </a:p>
        </p:txBody>
      </p:sp>
    </p:spTree>
    <p:extLst>
      <p:ext uri="{BB962C8B-B14F-4D97-AF65-F5344CB8AC3E}">
        <p14:creationId xmlns:p14="http://schemas.microsoft.com/office/powerpoint/2010/main" val="2061789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440B71-1BFB-1D49-AEDC-D11B69324A05}" type="slidenum">
              <a:rPr lang="en-US" smtClean="0"/>
              <a:t>9</a:t>
            </a:fld>
            <a:endParaRPr lang="en-US"/>
          </a:p>
        </p:txBody>
      </p:sp>
    </p:spTree>
    <p:extLst>
      <p:ext uri="{BB962C8B-B14F-4D97-AF65-F5344CB8AC3E}">
        <p14:creationId xmlns:p14="http://schemas.microsoft.com/office/powerpoint/2010/main" val="618476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you choose what to include? How do</a:t>
            </a:r>
            <a:r>
              <a:rPr lang="en-US" baseline="0" dirty="0" smtClean="0"/>
              <a:t> you present your information? How much is too much?</a:t>
            </a:r>
          </a:p>
          <a:p>
            <a:r>
              <a:rPr lang="en-US" baseline="0" dirty="0" smtClean="0"/>
              <a:t>“Pick 2-3 main ideas you want them to remember.” </a:t>
            </a:r>
          </a:p>
          <a:p>
            <a:r>
              <a:rPr lang="en-US" baseline="0" dirty="0" smtClean="0"/>
              <a:t>As you create your presentation, look at each slide critically and ask: is this helping the audience understand what I am saying? </a:t>
            </a:r>
          </a:p>
          <a:p>
            <a:r>
              <a:rPr lang="en-US" baseline="0" dirty="0" smtClean="0"/>
              <a:t>Does it add to or detract from the point I am trying to make? </a:t>
            </a:r>
          </a:p>
          <a:p>
            <a:r>
              <a:rPr lang="en-US" baseline="0" dirty="0" smtClean="0"/>
              <a:t>Don</a:t>
            </a:r>
            <a:r>
              <a:rPr lang="fr-FR" baseline="0" dirty="0" smtClean="0"/>
              <a:t>’</a:t>
            </a:r>
            <a:r>
              <a:rPr lang="en-US" baseline="0" dirty="0" smtClean="0"/>
              <a:t>t try to teach the audience – you are not there to teach them everything you know about your topic – but do try to fix the highlights in their minds.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What else helps you do that?.....</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A440B71-1BFB-1D49-AEDC-D11B69324A05}" type="slidenum">
              <a:rPr lang="en-US" smtClean="0"/>
              <a:t>10</a:t>
            </a:fld>
            <a:endParaRPr lang="en-US"/>
          </a:p>
        </p:txBody>
      </p:sp>
    </p:spTree>
    <p:extLst>
      <p:ext uri="{BB962C8B-B14F-4D97-AF65-F5344CB8AC3E}">
        <p14:creationId xmlns:p14="http://schemas.microsoft.com/office/powerpoint/2010/main" val="3551475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a:prstGeom prst="rect">
            <a:avLst/>
          </a:prstGeo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408D9A2D-911E-4343-8BB4-8E631D2E6ED2}" type="datetimeFigureOut">
              <a:rPr lang="en-US" smtClean="0"/>
              <a:t>5/29/12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09269-0AD2-C242-AA21-833314249C6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prstGeom prst="rect">
            <a:avLst/>
          </a:prstGeo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408D9A2D-911E-4343-8BB4-8E631D2E6ED2}" type="datetimeFigureOut">
              <a:rPr lang="en-US" smtClean="0"/>
              <a:t>5/29/12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209269-0AD2-C242-AA21-833314249C6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a:prstGeom prst="rect">
            <a:avLst/>
          </a:prstGeo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408D9A2D-911E-4343-8BB4-8E631D2E6ED2}" type="datetimeFigureOut">
              <a:rPr lang="en-US" smtClean="0"/>
              <a:t>5/29/12</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a:prstGeom prst="rect">
            <a:avLst/>
          </a:prstGeo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408D9A2D-911E-4343-8BB4-8E631D2E6ED2}" type="datetimeFigureOut">
              <a:rPr lang="en-US" smtClean="0"/>
              <a:t>5/29/12</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a:prstGeom prst="rect">
            <a:avLst/>
          </a:prstGeo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408D9A2D-911E-4343-8BB4-8E631D2E6ED2}" type="datetimeFigureOut">
              <a:rPr lang="en-US" smtClean="0"/>
              <a:t>5/29/12</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smtClean="0"/>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1123856"/>
            <a:ext cx="8913813" cy="914400"/>
          </a:xfrm>
          <a:prstGeom prst="rect">
            <a:avLst/>
          </a:prstGeom>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08D9A2D-911E-4343-8BB4-8E631D2E6ED2}" type="datetimeFigureOut">
              <a:rPr lang="en-US" smtClean="0"/>
              <a:t>5/29/12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09269-0AD2-C242-AA21-833314249C6F}"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a:prstGeom prst="rect">
            <a:avLst/>
          </a:prstGeo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08D9A2D-911E-4343-8BB4-8E631D2E6ED2}" type="datetimeFigureOut">
              <a:rPr lang="en-US" smtClean="0"/>
              <a:t>5/29/12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09269-0AD2-C242-AA21-833314249C6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23856"/>
            <a:ext cx="8913813" cy="914400"/>
          </a:xfrm>
          <a:prstGeom prst="rect">
            <a:avLst/>
          </a:prstGeom>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08D9A2D-911E-4343-8BB4-8E631D2E6ED2}" type="datetimeFigureOut">
              <a:rPr lang="en-US" smtClean="0"/>
              <a:t>5/29/12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09269-0AD2-C242-AA21-833314249C6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a:prstGeom prst="rect">
            <a:avLst/>
          </a:prstGeo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408D9A2D-911E-4343-8BB4-8E631D2E6ED2}" type="datetimeFigureOut">
              <a:rPr lang="en-US" smtClean="0"/>
              <a:t>5/29/12</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prstGeom prst="rect">
            <a:avLst/>
          </a:prstGeo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8D9A2D-911E-4343-8BB4-8E631D2E6ED2}" type="datetimeFigureOut">
              <a:rPr lang="en-US" smtClean="0"/>
              <a:t>5/29/12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09269-0AD2-C242-AA21-833314249C6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23856"/>
            <a:ext cx="8913813" cy="914400"/>
          </a:xfrm>
          <a:prstGeom prst="rect">
            <a:avLst/>
          </a:prstGeom>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6580094" y="188259"/>
            <a:ext cx="2133600" cy="365125"/>
          </a:xfrm>
        </p:spPr>
        <p:txBody>
          <a:bodyPr/>
          <a:lstStyle/>
          <a:p>
            <a:fld id="{408D9A2D-911E-4343-8BB4-8E631D2E6ED2}" type="datetimeFigureOut">
              <a:rPr lang="en-US" smtClean="0"/>
              <a:t>5/29/12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209269-0AD2-C242-AA21-833314249C6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1123856"/>
            <a:ext cx="8913813" cy="914400"/>
          </a:xfrm>
          <a:prstGeom prst="rect">
            <a:avLst/>
          </a:prstGeo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6580094" y="188259"/>
            <a:ext cx="2133600" cy="365125"/>
          </a:xfrm>
        </p:spPr>
        <p:txBody>
          <a:bodyPr/>
          <a:lstStyle/>
          <a:p>
            <a:fld id="{408D9A2D-911E-4343-8BB4-8E631D2E6ED2}" type="datetimeFigureOut">
              <a:rPr lang="en-US" smtClean="0"/>
              <a:t>5/29/12</a:t>
            </a:fld>
            <a:endParaRPr lang="en-US"/>
          </a:p>
        </p:txBody>
      </p:sp>
      <p:sp>
        <p:nvSpPr>
          <p:cNvPr id="8" name="Footer Placeholder 7"/>
          <p:cNvSpPr>
            <a:spLocks noGrp="1"/>
          </p:cNvSpPr>
          <p:nvPr>
            <p:ph type="ftr" sz="quarter" idx="11"/>
          </p:nvPr>
        </p:nvSpPr>
        <p:spPr>
          <a:xfrm>
            <a:off x="1120588" y="188259"/>
            <a:ext cx="2895600" cy="365125"/>
          </a:xfrm>
        </p:spPr>
        <p:txBody>
          <a:bodyPr/>
          <a:lstStyle/>
          <a:p>
            <a:endParaRPr lang="en-US"/>
          </a:p>
        </p:txBody>
      </p:sp>
      <p:sp>
        <p:nvSpPr>
          <p:cNvPr id="9" name="Slide Number Placeholder 8"/>
          <p:cNvSpPr>
            <a:spLocks noGrp="1"/>
          </p:cNvSpPr>
          <p:nvPr>
            <p:ph type="sldNum" sz="quarter" idx="12"/>
          </p:nvPr>
        </p:nvSpPr>
        <p:spPr/>
        <p:txBody>
          <a:bodyPr/>
          <a:lstStyle/>
          <a:p>
            <a:fld id="{C5209269-0AD2-C242-AA21-833314249C6F}" type="slidenum">
              <a:rPr lang="en-US" smtClean="0"/>
              <a:t>‹#›</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123856"/>
            <a:ext cx="8913813" cy="914400"/>
          </a:xfrm>
          <a:prstGeom prst="rect">
            <a:avLst/>
          </a:prstGeom>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08D9A2D-911E-4343-8BB4-8E631D2E6ED2}" type="datetimeFigureOut">
              <a:rPr lang="en-US" smtClean="0"/>
              <a:t>5/29/12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209269-0AD2-C242-AA21-833314249C6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8D9A2D-911E-4343-8BB4-8E631D2E6ED2}" type="datetimeFigureOut">
              <a:rPr lang="en-US" smtClean="0"/>
              <a:t>5/29/12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209269-0AD2-C242-AA21-833314249C6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prstGeom prst="rect">
            <a:avLst/>
          </a:prstGeo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408D9A2D-911E-4343-8BB4-8E631D2E6ED2}" type="datetimeFigureOut">
              <a:rPr lang="en-US" smtClean="0"/>
              <a:t>5/29/12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209269-0AD2-C242-AA21-833314249C6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9D7"/>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408D9A2D-911E-4343-8BB4-8E631D2E6ED2}" type="datetimeFigureOut">
              <a:rPr lang="en-US" smtClean="0"/>
              <a:t>5/29/12</a:t>
            </a:fld>
            <a:endParaRPr lang="en-US"/>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C5209269-0AD2-C242-AA21-833314249C6F}" type="slidenum">
              <a:rPr lang="en-US" smtClean="0"/>
              <a:t>‹#›</a:t>
            </a:fld>
            <a:endParaRPr lang="en-US"/>
          </a:p>
        </p:txBody>
      </p:sp>
      <p:sp>
        <p:nvSpPr>
          <p:cNvPr id="7" name="Rectangle 6"/>
          <p:cNvSpPr/>
          <p:nvPr/>
        </p:nvSpPr>
        <p:spPr>
          <a:xfrm>
            <a:off x="0" y="5379"/>
            <a:ext cx="8499231"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16481" y="6569075"/>
            <a:ext cx="8897332" cy="288925"/>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1" Type="http://schemas.openxmlformats.org/officeDocument/2006/relationships/diagramLayout" Target="../diagrams/layout2.xml"/><Relationship Id="rId12" Type="http://schemas.openxmlformats.org/officeDocument/2006/relationships/diagramQuickStyle" Target="../diagrams/quickStyle2.xml"/><Relationship Id="rId13" Type="http://schemas.openxmlformats.org/officeDocument/2006/relationships/diagramColors" Target="../diagrams/colors2.xml"/><Relationship Id="rId14" Type="http://schemas.microsoft.com/office/2007/relationships/diagramDrawing" Target="../diagrams/drawing2.xml"/><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diagramData" Target="../diagrams/data1.xml"/><Relationship Id="rId6" Type="http://schemas.openxmlformats.org/officeDocument/2006/relationships/diagramLayout" Target="../diagrams/layout1.xml"/><Relationship Id="rId7" Type="http://schemas.openxmlformats.org/officeDocument/2006/relationships/diagramQuickStyle" Target="../diagrams/quickStyle1.xml"/><Relationship Id="rId8" Type="http://schemas.openxmlformats.org/officeDocument/2006/relationships/diagramColors" Target="../diagrams/colors1.xml"/><Relationship Id="rId9" Type="http://schemas.microsoft.com/office/2007/relationships/diagramDrawing" Target="../diagrams/drawing1.xml"/><Relationship Id="rId10"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diagramData" Target="../diagrams/data3.xml"/><Relationship Id="rId6" Type="http://schemas.openxmlformats.org/officeDocument/2006/relationships/diagramLayout" Target="../diagrams/layout3.xml"/><Relationship Id="rId7" Type="http://schemas.openxmlformats.org/officeDocument/2006/relationships/diagramQuickStyle" Target="../diagrams/quickStyle3.xml"/><Relationship Id="rId8" Type="http://schemas.openxmlformats.org/officeDocument/2006/relationships/diagramColors" Target="../diagrams/colors3.xml"/><Relationship Id="rId9" Type="http://schemas.microsoft.com/office/2007/relationships/diagramDrawing" Target="../diagrams/drawing3.xml"/><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diagramData" Target="../diagrams/data4.xml"/><Relationship Id="rId6" Type="http://schemas.openxmlformats.org/officeDocument/2006/relationships/diagramLayout" Target="../diagrams/layout4.xml"/><Relationship Id="rId7" Type="http://schemas.openxmlformats.org/officeDocument/2006/relationships/diagramQuickStyle" Target="../diagrams/quickStyle4.xml"/><Relationship Id="rId8" Type="http://schemas.openxmlformats.org/officeDocument/2006/relationships/diagramColors" Target="../diagrams/colors4.xml"/><Relationship Id="rId9" Type="http://schemas.microsoft.com/office/2007/relationships/diagramDrawing" Target="../diagrams/drawing4.xml"/><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diagramData" Target="../diagrams/data5.xml"/><Relationship Id="rId6" Type="http://schemas.openxmlformats.org/officeDocument/2006/relationships/diagramLayout" Target="../diagrams/layout5.xml"/><Relationship Id="rId7" Type="http://schemas.openxmlformats.org/officeDocument/2006/relationships/diagramQuickStyle" Target="../diagrams/quickStyle5.xml"/><Relationship Id="rId8" Type="http://schemas.openxmlformats.org/officeDocument/2006/relationships/diagramColors" Target="../diagrams/colors5.xml"/><Relationship Id="rId9" Type="http://schemas.microsoft.com/office/2007/relationships/diagramDrawing" Target="../diagrams/drawing5.xml"/><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diagramData" Target="../diagrams/data6.xml"/><Relationship Id="rId6" Type="http://schemas.openxmlformats.org/officeDocument/2006/relationships/diagramLayout" Target="../diagrams/layout6.xml"/><Relationship Id="rId7" Type="http://schemas.openxmlformats.org/officeDocument/2006/relationships/diagramQuickStyle" Target="../diagrams/quickStyle6.xml"/><Relationship Id="rId8" Type="http://schemas.openxmlformats.org/officeDocument/2006/relationships/diagramColors" Target="../diagrams/colors6.xml"/><Relationship Id="rId9" Type="http://schemas.microsoft.com/office/2007/relationships/diagramDrawing" Target="../diagrams/drawing6.xml"/><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1.xml"/><Relationship Id="rId3"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 Id="rId3" Type="http://schemas.openxmlformats.org/officeDocument/2006/relationships/image" Target="../media/image1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3.xml"/><Relationship Id="rId3" Type="http://schemas.openxmlformats.org/officeDocument/2006/relationships/image" Target="../media/image1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4.xml"/><Relationship Id="rId3" Type="http://schemas.openxmlformats.org/officeDocument/2006/relationships/image" Target="../media/image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5.xml"/><Relationship Id="rId3" Type="http://schemas.openxmlformats.org/officeDocument/2006/relationships/image" Target="../media/image2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6.xml"/><Relationship Id="rId3" Type="http://schemas.openxmlformats.org/officeDocument/2006/relationships/image" Target="../media/image2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7.xml"/><Relationship Id="rId3" Type="http://schemas.openxmlformats.org/officeDocument/2006/relationships/image" Target="../media/image2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8.xml"/><Relationship Id="rId3" Type="http://schemas.openxmlformats.org/officeDocument/2006/relationships/image" Target="../media/image24.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diagramData" Target="../diagrams/data7.xml"/><Relationship Id="rId6" Type="http://schemas.openxmlformats.org/officeDocument/2006/relationships/diagramLayout" Target="../diagrams/layout7.xml"/><Relationship Id="rId7" Type="http://schemas.openxmlformats.org/officeDocument/2006/relationships/diagramQuickStyle" Target="../diagrams/quickStyle7.xml"/><Relationship Id="rId8" Type="http://schemas.openxmlformats.org/officeDocument/2006/relationships/diagramColors" Target="../diagrams/colors7.xml"/><Relationship Id="rId9" Type="http://schemas.microsoft.com/office/2007/relationships/diagramDrawing" Target="../diagrams/drawing7.xml"/><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5.png"/><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6.png"/><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27.png"/><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8.png"/><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6.png"/><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9.png"/><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0.png"/><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1.png"/><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1.png"/><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1.png"/><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2986" y="1"/>
            <a:ext cx="4393571" cy="4400006"/>
          </a:xfrm>
          <a:solidFill>
            <a:srgbClr val="00704A"/>
          </a:solidFill>
        </p:spPr>
        <p:txBody>
          <a:bodyPr>
            <a:normAutofit/>
          </a:bodyPr>
          <a:lstStyle/>
          <a:p>
            <a:r>
              <a:rPr lang="en-US" dirty="0" smtClean="0"/>
              <a:t>UVM </a:t>
            </a:r>
            <a:br>
              <a:rPr lang="en-US" dirty="0" smtClean="0"/>
            </a:br>
            <a:r>
              <a:rPr lang="en-US" dirty="0" smtClean="0"/>
              <a:t>McNair Scholars</a:t>
            </a:r>
            <a:r>
              <a:rPr lang="en-US" dirty="0" smtClean="0"/>
              <a:t/>
            </a:r>
            <a:br>
              <a:rPr lang="en-US" dirty="0" smtClean="0"/>
            </a:br>
            <a:r>
              <a:rPr lang="en-US" dirty="0" smtClean="0"/>
              <a:t>2012</a:t>
            </a:r>
            <a:endParaRPr lang="en-US" dirty="0"/>
          </a:p>
        </p:txBody>
      </p:sp>
      <p:sp>
        <p:nvSpPr>
          <p:cNvPr id="3" name="Subtitle 2"/>
          <p:cNvSpPr>
            <a:spLocks noGrp="1"/>
          </p:cNvSpPr>
          <p:nvPr>
            <p:ph type="subTitle" idx="1"/>
          </p:nvPr>
        </p:nvSpPr>
        <p:spPr>
          <a:xfrm>
            <a:off x="2404925" y="6026959"/>
            <a:ext cx="6097823" cy="694103"/>
          </a:xfrm>
        </p:spPr>
        <p:txBody>
          <a:bodyPr>
            <a:normAutofit/>
          </a:bodyPr>
          <a:lstStyle/>
          <a:p>
            <a:r>
              <a:rPr lang="en-US" sz="2400" dirty="0" smtClean="0">
                <a:solidFill>
                  <a:srgbClr val="00704A"/>
                </a:solidFill>
              </a:rPr>
              <a:t>Presentations and Posters Workshop</a:t>
            </a:r>
          </a:p>
          <a:p>
            <a:endParaRPr lang="en-US" dirty="0"/>
          </a:p>
        </p:txBody>
      </p:sp>
      <p:pic>
        <p:nvPicPr>
          <p:cNvPr id="6" name="Picture 8"/>
          <p:cNvPicPr>
            <a:picLocks noChangeAspect="1" noChangeArrowheads="1"/>
          </p:cNvPicPr>
          <p:nvPr/>
        </p:nvPicPr>
        <p:blipFill>
          <a:blip r:embed="rId2">
            <a:extLst>
              <a:ext uri="{28A0092B-C50C-407E-A947-70E740481C1C}">
                <a14:useLocalDpi xmlns:a14="http://schemas.microsoft.com/office/drawing/2010/main" val="0"/>
              </a:ext>
            </a:extLst>
          </a:blip>
          <a:srcRect r="70766"/>
          <a:stretch>
            <a:fillRect/>
          </a:stretch>
        </p:blipFill>
        <p:spPr bwMode="auto">
          <a:xfrm>
            <a:off x="8502748" y="5889168"/>
            <a:ext cx="641252" cy="831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497327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3"/>
          <a:stretch>
            <a:fillRect/>
          </a:stretch>
        </p:blipFill>
        <p:spPr>
          <a:xfrm>
            <a:off x="8502747" y="6259923"/>
            <a:ext cx="465703" cy="598077"/>
          </a:xfrm>
          <a:prstGeom prst="rect">
            <a:avLst/>
          </a:prstGeom>
        </p:spPr>
      </p:pic>
      <p:pic>
        <p:nvPicPr>
          <p:cNvPr id="4" name="Picture 3" descr="conten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50" y="159461"/>
            <a:ext cx="4483100" cy="584200"/>
          </a:xfrm>
          <a:prstGeom prst="rect">
            <a:avLst/>
          </a:prstGeom>
        </p:spPr>
      </p:pic>
      <p:sp>
        <p:nvSpPr>
          <p:cNvPr id="2" name="TextBox 1"/>
          <p:cNvSpPr txBox="1"/>
          <p:nvPr/>
        </p:nvSpPr>
        <p:spPr>
          <a:xfrm>
            <a:off x="735268" y="2349149"/>
            <a:ext cx="8156574" cy="646331"/>
          </a:xfrm>
          <a:prstGeom prst="rect">
            <a:avLst/>
          </a:prstGeom>
          <a:noFill/>
        </p:spPr>
        <p:txBody>
          <a:bodyPr wrap="square" rtlCol="0">
            <a:spAutoFit/>
          </a:bodyPr>
          <a:lstStyle/>
          <a:p>
            <a:pPr algn="ctr"/>
            <a:r>
              <a:rPr lang="en-US" sz="3600" i="1" dirty="0" smtClean="0"/>
              <a:t>“Less is more.”</a:t>
            </a:r>
          </a:p>
        </p:txBody>
      </p:sp>
    </p:spTree>
    <p:extLst>
      <p:ext uri="{BB962C8B-B14F-4D97-AF65-F5344CB8AC3E}">
        <p14:creationId xmlns:p14="http://schemas.microsoft.com/office/powerpoint/2010/main" val="13694054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3"/>
          <a:stretch>
            <a:fillRect/>
          </a:stretch>
        </p:blipFill>
        <p:spPr>
          <a:xfrm>
            <a:off x="8502747" y="6259923"/>
            <a:ext cx="465703" cy="598077"/>
          </a:xfrm>
          <a:prstGeom prst="rect">
            <a:avLst/>
          </a:prstGeom>
        </p:spPr>
      </p:pic>
      <p:pic>
        <p:nvPicPr>
          <p:cNvPr id="4" name="Picture 3" descr="conten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50" y="159461"/>
            <a:ext cx="4483100" cy="584200"/>
          </a:xfrm>
          <a:prstGeom prst="rect">
            <a:avLst/>
          </a:prstGeom>
        </p:spPr>
      </p:pic>
      <p:sp>
        <p:nvSpPr>
          <p:cNvPr id="5" name="TextBox 4"/>
          <p:cNvSpPr txBox="1"/>
          <p:nvPr/>
        </p:nvSpPr>
        <p:spPr>
          <a:xfrm>
            <a:off x="1040864" y="2160069"/>
            <a:ext cx="7223605" cy="1200329"/>
          </a:xfrm>
          <a:prstGeom prst="rect">
            <a:avLst/>
          </a:prstGeom>
          <a:noFill/>
        </p:spPr>
        <p:txBody>
          <a:bodyPr wrap="square" rtlCol="0">
            <a:spAutoFit/>
          </a:bodyPr>
          <a:lstStyle/>
          <a:p>
            <a:pPr algn="ctr"/>
            <a:r>
              <a:rPr lang="en-US" sz="3600" i="1" dirty="0" smtClean="0"/>
              <a:t>“Good research presentations and posters tell a story.”</a:t>
            </a:r>
            <a:endParaRPr lang="en-US" sz="3600" i="1" dirty="0"/>
          </a:p>
        </p:txBody>
      </p:sp>
    </p:spTree>
    <p:extLst>
      <p:ext uri="{BB962C8B-B14F-4D97-AF65-F5344CB8AC3E}">
        <p14:creationId xmlns:p14="http://schemas.microsoft.com/office/powerpoint/2010/main" val="62849641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3"/>
          <a:stretch>
            <a:fillRect/>
          </a:stretch>
        </p:blipFill>
        <p:spPr>
          <a:xfrm>
            <a:off x="8502747" y="6259923"/>
            <a:ext cx="465703" cy="598077"/>
          </a:xfrm>
          <a:prstGeom prst="rect">
            <a:avLst/>
          </a:prstGeom>
        </p:spPr>
      </p:pic>
      <p:pic>
        <p:nvPicPr>
          <p:cNvPr id="4" name="Picture 3" descr="conten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50" y="159461"/>
            <a:ext cx="4483100" cy="584200"/>
          </a:xfrm>
          <a:prstGeom prst="rect">
            <a:avLst/>
          </a:prstGeom>
        </p:spPr>
      </p:pic>
      <p:graphicFrame>
        <p:nvGraphicFramePr>
          <p:cNvPr id="6" name="Diagram 5"/>
          <p:cNvGraphicFramePr/>
          <p:nvPr>
            <p:extLst>
              <p:ext uri="{D42A27DB-BD31-4B8C-83A1-F6EECF244321}">
                <p14:modId xmlns:p14="http://schemas.microsoft.com/office/powerpoint/2010/main" val="314870683"/>
              </p:ext>
            </p:extLst>
          </p:nvPr>
        </p:nvGraphicFramePr>
        <p:xfrm>
          <a:off x="0" y="1428851"/>
          <a:ext cx="8880844" cy="158241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TextBox 1"/>
          <p:cNvSpPr txBox="1"/>
          <p:nvPr/>
        </p:nvSpPr>
        <p:spPr>
          <a:xfrm>
            <a:off x="3983439" y="3041865"/>
            <a:ext cx="582211" cy="584776"/>
          </a:xfrm>
          <a:prstGeom prst="rect">
            <a:avLst/>
          </a:prstGeom>
          <a:noFill/>
        </p:spPr>
        <p:txBody>
          <a:bodyPr wrap="none" rtlCol="0">
            <a:spAutoFit/>
          </a:bodyPr>
          <a:lstStyle/>
          <a:p>
            <a:r>
              <a:rPr lang="en-US" sz="3200" dirty="0" smtClean="0"/>
              <a:t>or</a:t>
            </a:r>
            <a:endParaRPr lang="en-US" sz="3200" dirty="0"/>
          </a:p>
        </p:txBody>
      </p:sp>
      <p:graphicFrame>
        <p:nvGraphicFramePr>
          <p:cNvPr id="7" name="Diagram 6"/>
          <p:cNvGraphicFramePr/>
          <p:nvPr>
            <p:extLst>
              <p:ext uri="{D42A27DB-BD31-4B8C-83A1-F6EECF244321}">
                <p14:modId xmlns:p14="http://schemas.microsoft.com/office/powerpoint/2010/main" val="1525967716"/>
              </p:ext>
            </p:extLst>
          </p:nvPr>
        </p:nvGraphicFramePr>
        <p:xfrm>
          <a:off x="45902" y="3965833"/>
          <a:ext cx="8880844" cy="158241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310039016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3"/>
          <a:stretch>
            <a:fillRect/>
          </a:stretch>
        </p:blipFill>
        <p:spPr>
          <a:xfrm>
            <a:off x="8502747" y="6259923"/>
            <a:ext cx="465703" cy="598077"/>
          </a:xfrm>
          <a:prstGeom prst="rect">
            <a:avLst/>
          </a:prstGeom>
        </p:spPr>
      </p:pic>
      <p:pic>
        <p:nvPicPr>
          <p:cNvPr id="4" name="Picture 3" descr="conten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50" y="159461"/>
            <a:ext cx="4483100" cy="584200"/>
          </a:xfrm>
          <a:prstGeom prst="rect">
            <a:avLst/>
          </a:prstGeom>
        </p:spPr>
      </p:pic>
      <p:graphicFrame>
        <p:nvGraphicFramePr>
          <p:cNvPr id="6" name="Diagram 5"/>
          <p:cNvGraphicFramePr/>
          <p:nvPr>
            <p:extLst>
              <p:ext uri="{D42A27DB-BD31-4B8C-83A1-F6EECF244321}">
                <p14:modId xmlns:p14="http://schemas.microsoft.com/office/powerpoint/2010/main" val="2059981649"/>
              </p:ext>
            </p:extLst>
          </p:nvPr>
        </p:nvGraphicFramePr>
        <p:xfrm>
          <a:off x="248866" y="1453679"/>
          <a:ext cx="2351466" cy="11073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TextBox 1"/>
          <p:cNvSpPr txBox="1"/>
          <p:nvPr/>
        </p:nvSpPr>
        <p:spPr>
          <a:xfrm>
            <a:off x="1045925" y="3159132"/>
            <a:ext cx="5365571" cy="2308324"/>
          </a:xfrm>
          <a:prstGeom prst="rect">
            <a:avLst/>
          </a:prstGeom>
          <a:noFill/>
        </p:spPr>
        <p:txBody>
          <a:bodyPr wrap="none" rtlCol="0">
            <a:spAutoFit/>
          </a:bodyPr>
          <a:lstStyle/>
          <a:p>
            <a:pPr marL="285750" indent="-285750">
              <a:buFont typeface="Arial"/>
              <a:buChar char="•"/>
            </a:pPr>
            <a:r>
              <a:rPr lang="en-US" sz="3600" dirty="0" smtClean="0"/>
              <a:t>Statement of problem</a:t>
            </a:r>
          </a:p>
          <a:p>
            <a:pPr marL="285750" indent="-285750">
              <a:buFont typeface="Arial"/>
              <a:buChar char="•"/>
            </a:pPr>
            <a:r>
              <a:rPr lang="en-US" sz="3600" dirty="0" smtClean="0"/>
              <a:t>Research question</a:t>
            </a:r>
          </a:p>
          <a:p>
            <a:pPr marL="285750" indent="-285750">
              <a:buFont typeface="Arial"/>
              <a:buChar char="•"/>
            </a:pPr>
            <a:r>
              <a:rPr lang="en-US" sz="3600" dirty="0" smtClean="0"/>
              <a:t>Your motivation</a:t>
            </a:r>
          </a:p>
          <a:p>
            <a:pPr marL="285750" indent="-285750">
              <a:buFont typeface="Arial"/>
              <a:buChar char="•"/>
            </a:pPr>
            <a:r>
              <a:rPr lang="en-US" sz="3600" dirty="0" smtClean="0"/>
              <a:t>What’s interesting?</a:t>
            </a:r>
            <a:endParaRPr lang="en-US" sz="3600" dirty="0"/>
          </a:p>
        </p:txBody>
      </p:sp>
    </p:spTree>
    <p:extLst>
      <p:ext uri="{BB962C8B-B14F-4D97-AF65-F5344CB8AC3E}">
        <p14:creationId xmlns:p14="http://schemas.microsoft.com/office/powerpoint/2010/main" val="392942991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3"/>
          <a:stretch>
            <a:fillRect/>
          </a:stretch>
        </p:blipFill>
        <p:spPr>
          <a:xfrm>
            <a:off x="8502747" y="6259923"/>
            <a:ext cx="465703" cy="598077"/>
          </a:xfrm>
          <a:prstGeom prst="rect">
            <a:avLst/>
          </a:prstGeom>
        </p:spPr>
      </p:pic>
      <p:pic>
        <p:nvPicPr>
          <p:cNvPr id="4" name="Picture 3" descr="conten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50" y="159461"/>
            <a:ext cx="4483100" cy="584200"/>
          </a:xfrm>
          <a:prstGeom prst="rect">
            <a:avLst/>
          </a:prstGeom>
        </p:spPr>
      </p:pic>
      <p:graphicFrame>
        <p:nvGraphicFramePr>
          <p:cNvPr id="6" name="Diagram 5"/>
          <p:cNvGraphicFramePr/>
          <p:nvPr>
            <p:extLst>
              <p:ext uri="{D42A27DB-BD31-4B8C-83A1-F6EECF244321}">
                <p14:modId xmlns:p14="http://schemas.microsoft.com/office/powerpoint/2010/main" val="2714383230"/>
              </p:ext>
            </p:extLst>
          </p:nvPr>
        </p:nvGraphicFramePr>
        <p:xfrm>
          <a:off x="248866" y="1453679"/>
          <a:ext cx="2351466" cy="11073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TextBox 1"/>
          <p:cNvSpPr txBox="1"/>
          <p:nvPr/>
        </p:nvSpPr>
        <p:spPr>
          <a:xfrm>
            <a:off x="1108377" y="3284059"/>
            <a:ext cx="6019597" cy="1754327"/>
          </a:xfrm>
          <a:prstGeom prst="rect">
            <a:avLst/>
          </a:prstGeom>
          <a:noFill/>
        </p:spPr>
        <p:txBody>
          <a:bodyPr wrap="none" rtlCol="0">
            <a:spAutoFit/>
          </a:bodyPr>
          <a:lstStyle/>
          <a:p>
            <a:pPr marL="285750" indent="-285750">
              <a:buFont typeface="Arial"/>
              <a:buChar char="•"/>
            </a:pPr>
            <a:r>
              <a:rPr lang="en-US" sz="3600" dirty="0" smtClean="0"/>
              <a:t>Your approach</a:t>
            </a:r>
          </a:p>
          <a:p>
            <a:pPr marL="285750" indent="-285750">
              <a:buFont typeface="Arial"/>
              <a:buChar char="•"/>
            </a:pPr>
            <a:r>
              <a:rPr lang="en-US" sz="3600" dirty="0" smtClean="0"/>
              <a:t>Adjustments</a:t>
            </a:r>
          </a:p>
          <a:p>
            <a:pPr marL="285750" indent="-285750">
              <a:buFont typeface="Arial"/>
              <a:buChar char="•"/>
            </a:pPr>
            <a:r>
              <a:rPr lang="en-US" sz="3600" dirty="0" smtClean="0"/>
              <a:t>Active voice, not passive</a:t>
            </a:r>
            <a:endParaRPr lang="en-US" sz="3600" dirty="0"/>
          </a:p>
        </p:txBody>
      </p:sp>
    </p:spTree>
    <p:extLst>
      <p:ext uri="{BB962C8B-B14F-4D97-AF65-F5344CB8AC3E}">
        <p14:creationId xmlns:p14="http://schemas.microsoft.com/office/powerpoint/2010/main" val="284164642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3"/>
          <a:stretch>
            <a:fillRect/>
          </a:stretch>
        </p:blipFill>
        <p:spPr>
          <a:xfrm>
            <a:off x="8502747" y="6259923"/>
            <a:ext cx="465703" cy="598077"/>
          </a:xfrm>
          <a:prstGeom prst="rect">
            <a:avLst/>
          </a:prstGeom>
        </p:spPr>
      </p:pic>
      <p:pic>
        <p:nvPicPr>
          <p:cNvPr id="4" name="Picture 3" descr="conten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50" y="159461"/>
            <a:ext cx="4483100" cy="584200"/>
          </a:xfrm>
          <a:prstGeom prst="rect">
            <a:avLst/>
          </a:prstGeom>
        </p:spPr>
      </p:pic>
      <p:graphicFrame>
        <p:nvGraphicFramePr>
          <p:cNvPr id="6" name="Diagram 5"/>
          <p:cNvGraphicFramePr/>
          <p:nvPr>
            <p:extLst>
              <p:ext uri="{D42A27DB-BD31-4B8C-83A1-F6EECF244321}">
                <p14:modId xmlns:p14="http://schemas.microsoft.com/office/powerpoint/2010/main" val="3178433953"/>
              </p:ext>
            </p:extLst>
          </p:nvPr>
        </p:nvGraphicFramePr>
        <p:xfrm>
          <a:off x="248866" y="1453679"/>
          <a:ext cx="2351466" cy="11073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TextBox 1"/>
          <p:cNvSpPr txBox="1"/>
          <p:nvPr/>
        </p:nvSpPr>
        <p:spPr>
          <a:xfrm>
            <a:off x="936780" y="3310579"/>
            <a:ext cx="8031670" cy="2308324"/>
          </a:xfrm>
          <a:prstGeom prst="rect">
            <a:avLst/>
          </a:prstGeom>
          <a:noFill/>
        </p:spPr>
        <p:txBody>
          <a:bodyPr wrap="square" rtlCol="0">
            <a:spAutoFit/>
          </a:bodyPr>
          <a:lstStyle/>
          <a:p>
            <a:pPr marL="285750" indent="-285750">
              <a:buFont typeface="Arial"/>
              <a:buChar char="•"/>
            </a:pPr>
            <a:r>
              <a:rPr lang="en-US" sz="3600" dirty="0" smtClean="0"/>
              <a:t>Main points </a:t>
            </a:r>
            <a:br>
              <a:rPr lang="en-US" sz="3600" dirty="0" smtClean="0"/>
            </a:br>
            <a:r>
              <a:rPr lang="en-US" sz="3600" dirty="0" smtClean="0"/>
              <a:t>(if they want details they will ask)</a:t>
            </a:r>
          </a:p>
          <a:p>
            <a:pPr marL="285750" indent="-285750">
              <a:buFont typeface="Arial"/>
              <a:buChar char="•"/>
            </a:pPr>
            <a:r>
              <a:rPr lang="en-US" sz="3600" dirty="0" smtClean="0"/>
              <a:t>Expected? Or not?</a:t>
            </a:r>
          </a:p>
          <a:p>
            <a:pPr marL="285750" indent="-285750">
              <a:buFont typeface="Arial"/>
              <a:buChar char="•"/>
            </a:pPr>
            <a:endParaRPr lang="en-US" sz="3600" dirty="0"/>
          </a:p>
        </p:txBody>
      </p:sp>
    </p:spTree>
    <p:extLst>
      <p:ext uri="{BB962C8B-B14F-4D97-AF65-F5344CB8AC3E}">
        <p14:creationId xmlns:p14="http://schemas.microsoft.com/office/powerpoint/2010/main" val="284164642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3"/>
          <a:stretch>
            <a:fillRect/>
          </a:stretch>
        </p:blipFill>
        <p:spPr>
          <a:xfrm>
            <a:off x="8502747" y="6259923"/>
            <a:ext cx="465703" cy="598077"/>
          </a:xfrm>
          <a:prstGeom prst="rect">
            <a:avLst/>
          </a:prstGeom>
        </p:spPr>
      </p:pic>
      <p:pic>
        <p:nvPicPr>
          <p:cNvPr id="4" name="Picture 3" descr="conten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50" y="159461"/>
            <a:ext cx="4483100" cy="584200"/>
          </a:xfrm>
          <a:prstGeom prst="rect">
            <a:avLst/>
          </a:prstGeom>
        </p:spPr>
      </p:pic>
      <p:graphicFrame>
        <p:nvGraphicFramePr>
          <p:cNvPr id="6" name="Diagram 5"/>
          <p:cNvGraphicFramePr/>
          <p:nvPr>
            <p:extLst>
              <p:ext uri="{D42A27DB-BD31-4B8C-83A1-F6EECF244321}">
                <p14:modId xmlns:p14="http://schemas.microsoft.com/office/powerpoint/2010/main" val="3859788217"/>
              </p:ext>
            </p:extLst>
          </p:nvPr>
        </p:nvGraphicFramePr>
        <p:xfrm>
          <a:off x="248866" y="1453679"/>
          <a:ext cx="2351466" cy="11073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TextBox 1"/>
          <p:cNvSpPr txBox="1"/>
          <p:nvPr/>
        </p:nvSpPr>
        <p:spPr>
          <a:xfrm>
            <a:off x="941838" y="3325702"/>
            <a:ext cx="6019597" cy="2308324"/>
          </a:xfrm>
          <a:prstGeom prst="rect">
            <a:avLst/>
          </a:prstGeom>
          <a:noFill/>
        </p:spPr>
        <p:txBody>
          <a:bodyPr wrap="none" rtlCol="0">
            <a:spAutoFit/>
          </a:bodyPr>
          <a:lstStyle/>
          <a:p>
            <a:pPr marL="285750" indent="-285750">
              <a:buFont typeface="Arial"/>
              <a:buChar char="•"/>
            </a:pPr>
            <a:r>
              <a:rPr lang="en-US" sz="3600" dirty="0" smtClean="0"/>
              <a:t>Brief recap</a:t>
            </a:r>
          </a:p>
          <a:p>
            <a:pPr marL="285750" indent="-285750">
              <a:buFont typeface="Arial"/>
              <a:buChar char="•"/>
            </a:pPr>
            <a:r>
              <a:rPr lang="en-US" sz="3600" dirty="0" smtClean="0"/>
              <a:t>Reiterate main themes</a:t>
            </a:r>
          </a:p>
          <a:p>
            <a:pPr marL="285750" indent="-285750">
              <a:buFont typeface="Arial"/>
              <a:buChar char="•"/>
            </a:pPr>
            <a:r>
              <a:rPr lang="en-US" sz="3600" dirty="0" smtClean="0"/>
              <a:t>Implications or next steps</a:t>
            </a:r>
          </a:p>
          <a:p>
            <a:pPr marL="285750" indent="-285750">
              <a:buFont typeface="Arial"/>
              <a:buChar char="•"/>
            </a:pPr>
            <a:r>
              <a:rPr lang="en-US" sz="3600" dirty="0" smtClean="0"/>
              <a:t>Connect to introduction</a:t>
            </a:r>
          </a:p>
        </p:txBody>
      </p:sp>
    </p:spTree>
    <p:extLst>
      <p:ext uri="{BB962C8B-B14F-4D97-AF65-F5344CB8AC3E}">
        <p14:creationId xmlns:p14="http://schemas.microsoft.com/office/powerpoint/2010/main" val="284164642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3"/>
          <a:stretch>
            <a:fillRect/>
          </a:stretch>
        </p:blipFill>
        <p:spPr>
          <a:xfrm>
            <a:off x="8502747" y="6259923"/>
            <a:ext cx="465703" cy="598077"/>
          </a:xfrm>
          <a:prstGeom prst="rect">
            <a:avLst/>
          </a:prstGeom>
        </p:spPr>
      </p:pic>
      <p:pic>
        <p:nvPicPr>
          <p:cNvPr id="4" name="Picture 3" descr="conten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50" y="159461"/>
            <a:ext cx="4483100" cy="584200"/>
          </a:xfrm>
          <a:prstGeom prst="rect">
            <a:avLst/>
          </a:prstGeom>
        </p:spPr>
      </p:pic>
      <p:sp>
        <p:nvSpPr>
          <p:cNvPr id="7" name="TextBox 6"/>
          <p:cNvSpPr txBox="1"/>
          <p:nvPr/>
        </p:nvSpPr>
        <p:spPr>
          <a:xfrm>
            <a:off x="425151" y="2690957"/>
            <a:ext cx="8543299" cy="1754327"/>
          </a:xfrm>
          <a:prstGeom prst="rect">
            <a:avLst/>
          </a:prstGeom>
          <a:noFill/>
        </p:spPr>
        <p:txBody>
          <a:bodyPr wrap="square" rtlCol="0">
            <a:spAutoFit/>
          </a:bodyPr>
          <a:lstStyle/>
          <a:p>
            <a:pPr algn="ctr"/>
            <a:r>
              <a:rPr lang="en-US" sz="3600" i="1" dirty="0" smtClean="0"/>
              <a:t>“Tell ’</a:t>
            </a:r>
            <a:r>
              <a:rPr lang="en-US" sz="3600" i="1" dirty="0" err="1" smtClean="0"/>
              <a:t>em</a:t>
            </a:r>
            <a:r>
              <a:rPr lang="en-US" sz="3600" i="1" dirty="0" smtClean="0"/>
              <a:t> what you’ll tell ’</a:t>
            </a:r>
            <a:r>
              <a:rPr lang="en-US" sz="3600" i="1" dirty="0" err="1" smtClean="0"/>
              <a:t>em</a:t>
            </a:r>
            <a:r>
              <a:rPr lang="en-US" sz="3600" i="1" dirty="0" smtClean="0"/>
              <a:t>, </a:t>
            </a:r>
            <a:br>
              <a:rPr lang="en-US" sz="3600" i="1" dirty="0" smtClean="0"/>
            </a:br>
            <a:r>
              <a:rPr lang="en-US" sz="3600" i="1" dirty="0" smtClean="0"/>
              <a:t>tell ’</a:t>
            </a:r>
            <a:r>
              <a:rPr lang="en-US" sz="3600" i="1" dirty="0" err="1" smtClean="0"/>
              <a:t>em</a:t>
            </a:r>
            <a:r>
              <a:rPr lang="en-US" sz="3600" i="1" dirty="0" smtClean="0"/>
              <a:t>, </a:t>
            </a:r>
            <a:br>
              <a:rPr lang="en-US" sz="3600" i="1" dirty="0" smtClean="0"/>
            </a:br>
            <a:r>
              <a:rPr lang="en-US" sz="3600" i="1" dirty="0" smtClean="0"/>
              <a:t>tell ’</a:t>
            </a:r>
            <a:r>
              <a:rPr lang="en-US" sz="3600" i="1" dirty="0" err="1" smtClean="0"/>
              <a:t>em</a:t>
            </a:r>
            <a:r>
              <a:rPr lang="en-US" sz="3600" i="1" dirty="0" smtClean="0"/>
              <a:t> what you told ’</a:t>
            </a:r>
            <a:r>
              <a:rPr lang="en-US" sz="3600" i="1" dirty="0" err="1" smtClean="0"/>
              <a:t>em</a:t>
            </a:r>
            <a:r>
              <a:rPr lang="en-US" sz="3600" i="1" dirty="0" smtClean="0"/>
              <a:t>.”</a:t>
            </a:r>
            <a:endParaRPr lang="en-US" sz="3600" i="1" dirty="0"/>
          </a:p>
        </p:txBody>
      </p:sp>
    </p:spTree>
    <p:extLst>
      <p:ext uri="{BB962C8B-B14F-4D97-AF65-F5344CB8AC3E}">
        <p14:creationId xmlns:p14="http://schemas.microsoft.com/office/powerpoint/2010/main" val="317748154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3"/>
          <a:stretch>
            <a:fillRect/>
          </a:stretch>
        </p:blipFill>
        <p:spPr>
          <a:xfrm>
            <a:off x="8502747" y="6259923"/>
            <a:ext cx="465703" cy="598077"/>
          </a:xfrm>
          <a:prstGeom prst="rect">
            <a:avLst/>
          </a:prstGeom>
        </p:spPr>
      </p:pic>
      <p:sp>
        <p:nvSpPr>
          <p:cNvPr id="2" name="TextBox 1"/>
          <p:cNvSpPr txBox="1"/>
          <p:nvPr/>
        </p:nvSpPr>
        <p:spPr>
          <a:xfrm>
            <a:off x="57150" y="2716418"/>
            <a:ext cx="9086850" cy="1200328"/>
          </a:xfrm>
          <a:prstGeom prst="rect">
            <a:avLst/>
          </a:prstGeom>
          <a:noFill/>
        </p:spPr>
        <p:txBody>
          <a:bodyPr wrap="square" rtlCol="0">
            <a:spAutoFit/>
          </a:bodyPr>
          <a:lstStyle/>
          <a:p>
            <a:pPr algn="ctr"/>
            <a:r>
              <a:rPr lang="en-US" sz="4800" dirty="0" smtClean="0"/>
              <a:t>Assertion-Evidence Model</a:t>
            </a:r>
          </a:p>
          <a:p>
            <a:pPr algn="ctr"/>
            <a:r>
              <a:rPr lang="en-US" sz="2400" dirty="0" smtClean="0"/>
              <a:t>Michael Alley, Penn State</a:t>
            </a:r>
            <a:endParaRPr lang="en-US" sz="2400" dirty="0"/>
          </a:p>
        </p:txBody>
      </p:sp>
      <p:pic>
        <p:nvPicPr>
          <p:cNvPr id="6" name="Picture 5" descr="ppt-approach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1558"/>
            <a:ext cx="4510739" cy="591273"/>
          </a:xfrm>
          <a:prstGeom prst="rect">
            <a:avLst/>
          </a:prstGeom>
        </p:spPr>
      </p:pic>
    </p:spTree>
    <p:extLst>
      <p:ext uri="{BB962C8B-B14F-4D97-AF65-F5344CB8AC3E}">
        <p14:creationId xmlns:p14="http://schemas.microsoft.com/office/powerpoint/2010/main" val="104479636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2-03-27 at 5.30.1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30" y="0"/>
            <a:ext cx="9101070" cy="6858000"/>
          </a:xfrm>
          <a:prstGeom prst="rect">
            <a:avLst/>
          </a:prstGeom>
        </p:spPr>
      </p:pic>
    </p:spTree>
    <p:extLst>
      <p:ext uri="{BB962C8B-B14F-4D97-AF65-F5344CB8AC3E}">
        <p14:creationId xmlns:p14="http://schemas.microsoft.com/office/powerpoint/2010/main" val="339010030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3"/>
          <a:stretch>
            <a:fillRect/>
          </a:stretch>
        </p:blipFill>
        <p:spPr>
          <a:xfrm>
            <a:off x="8502747" y="6259923"/>
            <a:ext cx="465703" cy="598077"/>
          </a:xfrm>
          <a:prstGeom prst="rect">
            <a:avLst/>
          </a:prstGeom>
        </p:spPr>
      </p:pic>
      <p:sp>
        <p:nvSpPr>
          <p:cNvPr id="7" name="Title 1"/>
          <p:cNvSpPr>
            <a:spLocks noGrp="1"/>
          </p:cNvSpPr>
          <p:nvPr>
            <p:ph type="ctrTitle"/>
          </p:nvPr>
        </p:nvSpPr>
        <p:spPr>
          <a:xfrm>
            <a:off x="322986" y="1"/>
            <a:ext cx="4393571" cy="4400006"/>
          </a:xfrm>
          <a:solidFill>
            <a:srgbClr val="CCFFCC"/>
          </a:solidFill>
        </p:spPr>
        <p:txBody>
          <a:bodyPr>
            <a:normAutofit/>
          </a:bodyPr>
          <a:lstStyle/>
          <a:p>
            <a:r>
              <a:rPr lang="en-US" dirty="0" smtClean="0">
                <a:solidFill>
                  <a:schemeClr val="tx1"/>
                </a:solidFill>
              </a:rPr>
              <a:t>Your </a:t>
            </a:r>
            <a:br>
              <a:rPr lang="en-US" dirty="0" smtClean="0">
                <a:solidFill>
                  <a:schemeClr val="tx1"/>
                </a:solidFill>
              </a:rPr>
            </a:br>
            <a:r>
              <a:rPr lang="en-US" dirty="0" smtClean="0">
                <a:solidFill>
                  <a:schemeClr val="tx1"/>
                </a:solidFill>
              </a:rPr>
              <a:t>Presentation</a:t>
            </a:r>
            <a:br>
              <a:rPr lang="en-US" dirty="0" smtClean="0">
                <a:solidFill>
                  <a:schemeClr val="tx1"/>
                </a:solidFill>
              </a:rPr>
            </a:br>
            <a:r>
              <a:rPr lang="en-US" dirty="0" smtClean="0">
                <a:solidFill>
                  <a:schemeClr val="tx1"/>
                </a:solidFill>
              </a:rPr>
              <a:t>or</a:t>
            </a:r>
            <a:br>
              <a:rPr lang="en-US" dirty="0" smtClean="0">
                <a:solidFill>
                  <a:schemeClr val="tx1"/>
                </a:solidFill>
              </a:rPr>
            </a:br>
            <a:r>
              <a:rPr lang="en-US" dirty="0" smtClean="0">
                <a:solidFill>
                  <a:schemeClr val="tx1"/>
                </a:solidFill>
              </a:rPr>
              <a:t>Poster</a:t>
            </a:r>
            <a:endParaRPr lang="en-US" dirty="0">
              <a:solidFill>
                <a:schemeClr val="tx1"/>
              </a:solidFill>
            </a:endParaRPr>
          </a:p>
        </p:txBody>
      </p:sp>
      <p:pic>
        <p:nvPicPr>
          <p:cNvPr id="6" name="Picture 5" descr="con-des-perf.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9500" y="3768983"/>
            <a:ext cx="6794500" cy="1803400"/>
          </a:xfrm>
          <a:prstGeom prst="rect">
            <a:avLst/>
          </a:prstGeom>
        </p:spPr>
      </p:pic>
    </p:spTree>
    <p:extLst>
      <p:ext uri="{BB962C8B-B14F-4D97-AF65-F5344CB8AC3E}">
        <p14:creationId xmlns:p14="http://schemas.microsoft.com/office/powerpoint/2010/main" val="361392890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03-27 at 5.30.4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079606" cy="6858000"/>
          </a:xfrm>
          <a:prstGeom prst="rect">
            <a:avLst/>
          </a:prstGeom>
        </p:spPr>
      </p:pic>
    </p:spTree>
    <p:extLst>
      <p:ext uri="{BB962C8B-B14F-4D97-AF65-F5344CB8AC3E}">
        <p14:creationId xmlns:p14="http://schemas.microsoft.com/office/powerpoint/2010/main" val="228490758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03-27 at 5.30.5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086581" cy="6858000"/>
          </a:xfrm>
          <a:prstGeom prst="rect">
            <a:avLst/>
          </a:prstGeom>
        </p:spPr>
      </p:pic>
    </p:spTree>
    <p:extLst>
      <p:ext uri="{BB962C8B-B14F-4D97-AF65-F5344CB8AC3E}">
        <p14:creationId xmlns:p14="http://schemas.microsoft.com/office/powerpoint/2010/main" val="228490758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03-27 at 5.31.0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34" y="0"/>
            <a:ext cx="9097566" cy="6858000"/>
          </a:xfrm>
          <a:prstGeom prst="rect">
            <a:avLst/>
          </a:prstGeom>
        </p:spPr>
      </p:pic>
    </p:spTree>
    <p:extLst>
      <p:ext uri="{BB962C8B-B14F-4D97-AF65-F5344CB8AC3E}">
        <p14:creationId xmlns:p14="http://schemas.microsoft.com/office/powerpoint/2010/main" val="228490758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03-27 at 5.31.1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22535" cy="6858000"/>
          </a:xfrm>
          <a:prstGeom prst="rect">
            <a:avLst/>
          </a:prstGeom>
        </p:spPr>
      </p:pic>
    </p:spTree>
    <p:extLst>
      <p:ext uri="{BB962C8B-B14F-4D97-AF65-F5344CB8AC3E}">
        <p14:creationId xmlns:p14="http://schemas.microsoft.com/office/powerpoint/2010/main" val="228490758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03-27 at 5.31.3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18997" cy="6858000"/>
          </a:xfrm>
          <a:prstGeom prst="rect">
            <a:avLst/>
          </a:prstGeom>
        </p:spPr>
      </p:pic>
    </p:spTree>
    <p:extLst>
      <p:ext uri="{BB962C8B-B14F-4D97-AF65-F5344CB8AC3E}">
        <p14:creationId xmlns:p14="http://schemas.microsoft.com/office/powerpoint/2010/main" val="2284907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03-27 at 5.31.4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08281" cy="6858000"/>
          </a:xfrm>
          <a:prstGeom prst="rect">
            <a:avLst/>
          </a:prstGeom>
        </p:spPr>
      </p:pic>
    </p:spTree>
    <p:extLst>
      <p:ext uri="{BB962C8B-B14F-4D97-AF65-F5344CB8AC3E}">
        <p14:creationId xmlns:p14="http://schemas.microsoft.com/office/powerpoint/2010/main" val="2284907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03-27 at 5.31.5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5301"/>
          </a:xfrm>
          <a:prstGeom prst="rect">
            <a:avLst/>
          </a:prstGeom>
        </p:spPr>
      </p:pic>
    </p:spTree>
    <p:extLst>
      <p:ext uri="{BB962C8B-B14F-4D97-AF65-F5344CB8AC3E}">
        <p14:creationId xmlns:p14="http://schemas.microsoft.com/office/powerpoint/2010/main" val="2284907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03-27 at 5.32.1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39415"/>
          </a:xfrm>
          <a:prstGeom prst="rect">
            <a:avLst/>
          </a:prstGeom>
        </p:spPr>
      </p:pic>
    </p:spTree>
    <p:extLst>
      <p:ext uri="{BB962C8B-B14F-4D97-AF65-F5344CB8AC3E}">
        <p14:creationId xmlns:p14="http://schemas.microsoft.com/office/powerpoint/2010/main" val="22849075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5499" y="2782415"/>
            <a:ext cx="5885821" cy="523220"/>
          </a:xfrm>
          <a:prstGeom prst="rect">
            <a:avLst/>
          </a:prstGeom>
          <a:noFill/>
        </p:spPr>
        <p:txBody>
          <a:bodyPr wrap="none" rtlCol="0">
            <a:spAutoFit/>
          </a:bodyPr>
          <a:lstStyle/>
          <a:p>
            <a:r>
              <a:rPr lang="en-US" sz="2800" dirty="0" smtClean="0"/>
              <a:t>…and the slides conclude with…</a:t>
            </a:r>
            <a:endParaRPr lang="en-US" sz="2800" dirty="0"/>
          </a:p>
        </p:txBody>
      </p:sp>
    </p:spTree>
    <p:extLst>
      <p:ext uri="{BB962C8B-B14F-4D97-AF65-F5344CB8AC3E}">
        <p14:creationId xmlns:p14="http://schemas.microsoft.com/office/powerpoint/2010/main" val="22849075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03-27 at 5.36.2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80" y="0"/>
            <a:ext cx="9055120" cy="6858000"/>
          </a:xfrm>
          <a:prstGeom prst="rect">
            <a:avLst/>
          </a:prstGeom>
        </p:spPr>
      </p:pic>
    </p:spTree>
    <p:extLst>
      <p:ext uri="{BB962C8B-B14F-4D97-AF65-F5344CB8AC3E}">
        <p14:creationId xmlns:p14="http://schemas.microsoft.com/office/powerpoint/2010/main" val="2284907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3"/>
          <a:stretch>
            <a:fillRect/>
          </a:stretch>
        </p:blipFill>
        <p:spPr>
          <a:xfrm>
            <a:off x="8502747" y="6259923"/>
            <a:ext cx="465703" cy="598077"/>
          </a:xfrm>
          <a:prstGeom prst="rect">
            <a:avLst/>
          </a:prstGeom>
        </p:spPr>
      </p:pic>
      <p:sp>
        <p:nvSpPr>
          <p:cNvPr id="8" name="Title 1"/>
          <p:cNvSpPr>
            <a:spLocks noGrp="1"/>
          </p:cNvSpPr>
          <p:nvPr>
            <p:ph type="ctrTitle"/>
          </p:nvPr>
        </p:nvSpPr>
        <p:spPr>
          <a:xfrm>
            <a:off x="322985" y="2"/>
            <a:ext cx="7628633" cy="1572902"/>
          </a:xfrm>
          <a:solidFill>
            <a:srgbClr val="CCFFCC"/>
          </a:solidFill>
        </p:spPr>
        <p:txBody>
          <a:bodyPr>
            <a:noAutofit/>
          </a:bodyPr>
          <a:lstStyle/>
          <a:p>
            <a:r>
              <a:rPr lang="en-US" dirty="0" smtClean="0">
                <a:solidFill>
                  <a:schemeClr val="tx1"/>
                </a:solidFill>
              </a:rPr>
              <a:t/>
            </a:r>
            <a:br>
              <a:rPr lang="en-US" dirty="0" smtClean="0">
                <a:solidFill>
                  <a:schemeClr val="tx1"/>
                </a:solidFill>
              </a:rPr>
            </a:br>
            <a:r>
              <a:rPr lang="en-US" dirty="0" smtClean="0">
                <a:solidFill>
                  <a:schemeClr val="tx1"/>
                </a:solidFill>
              </a:rPr>
              <a:t>Some </a:t>
            </a:r>
            <a:r>
              <a:rPr lang="en-US" dirty="0" err="1" smtClean="0">
                <a:solidFill>
                  <a:schemeClr val="tx1"/>
                </a:solidFill>
              </a:rPr>
              <a:t>Powerpoint</a:t>
            </a:r>
            <a:r>
              <a:rPr lang="en-US" dirty="0" smtClean="0">
                <a:solidFill>
                  <a:schemeClr val="tx1"/>
                </a:solidFill>
              </a:rPr>
              <a:t> Approaches</a:t>
            </a:r>
            <a:endParaRPr lang="en-US" dirty="0">
              <a:solidFill>
                <a:schemeClr val="tx1"/>
              </a:solidFill>
            </a:endParaRPr>
          </a:p>
        </p:txBody>
      </p:sp>
      <p:sp>
        <p:nvSpPr>
          <p:cNvPr id="9" name="Rectangle 8"/>
          <p:cNvSpPr/>
          <p:nvPr/>
        </p:nvSpPr>
        <p:spPr>
          <a:xfrm>
            <a:off x="1307416" y="2462773"/>
            <a:ext cx="7195331" cy="2554545"/>
          </a:xfrm>
          <a:prstGeom prst="rect">
            <a:avLst/>
          </a:prstGeom>
        </p:spPr>
        <p:txBody>
          <a:bodyPr wrap="square">
            <a:spAutoFit/>
          </a:bodyPr>
          <a:lstStyle/>
          <a:p>
            <a:pPr marL="285750" lvl="0" indent="-285750">
              <a:buFont typeface="Arial"/>
              <a:buChar char="•"/>
            </a:pPr>
            <a:r>
              <a:rPr lang="en-US" sz="3200" dirty="0" smtClean="0">
                <a:solidFill>
                  <a:prstClr val="black"/>
                </a:solidFill>
              </a:rPr>
              <a:t>Traditional</a:t>
            </a:r>
            <a:endParaRPr lang="en-US" sz="3200" dirty="0">
              <a:solidFill>
                <a:prstClr val="black"/>
              </a:solidFill>
            </a:endParaRPr>
          </a:p>
          <a:p>
            <a:pPr marL="285750" indent="-285750">
              <a:buFont typeface="Arial"/>
              <a:buChar char="•"/>
            </a:pPr>
            <a:r>
              <a:rPr lang="en-US" sz="3200" dirty="0">
                <a:solidFill>
                  <a:prstClr val="black"/>
                </a:solidFill>
              </a:rPr>
              <a:t>Assertion-</a:t>
            </a:r>
            <a:r>
              <a:rPr lang="en-US" sz="3200" dirty="0" smtClean="0">
                <a:solidFill>
                  <a:prstClr val="black"/>
                </a:solidFill>
              </a:rPr>
              <a:t>Evidence</a:t>
            </a:r>
          </a:p>
          <a:p>
            <a:pPr marL="285750" indent="-285750">
              <a:buFont typeface="Arial"/>
              <a:buChar char="•"/>
            </a:pPr>
            <a:r>
              <a:rPr lang="en-US" sz="3200" dirty="0" err="1" smtClean="0">
                <a:solidFill>
                  <a:prstClr val="black"/>
                </a:solidFill>
              </a:rPr>
              <a:t>Pecha</a:t>
            </a:r>
            <a:r>
              <a:rPr lang="en-US" sz="3200" dirty="0" smtClean="0">
                <a:solidFill>
                  <a:prstClr val="black"/>
                </a:solidFill>
              </a:rPr>
              <a:t> </a:t>
            </a:r>
            <a:r>
              <a:rPr lang="en-US" sz="3200" dirty="0" err="1" smtClean="0">
                <a:solidFill>
                  <a:prstClr val="black"/>
                </a:solidFill>
              </a:rPr>
              <a:t>kucha</a:t>
            </a:r>
            <a:r>
              <a:rPr lang="en-US" sz="3200" dirty="0" smtClean="0">
                <a:solidFill>
                  <a:prstClr val="black"/>
                </a:solidFill>
              </a:rPr>
              <a:t> </a:t>
            </a:r>
            <a:r>
              <a:rPr lang="en-US" sz="2400" dirty="0" smtClean="0"/>
              <a:t>(</a:t>
            </a:r>
            <a:r>
              <a:rPr lang="en-US" sz="2400" dirty="0" err="1" smtClean="0"/>
              <a:t>peh</a:t>
            </a:r>
            <a:r>
              <a:rPr lang="en-US" sz="2400" dirty="0"/>
              <a:t>-</a:t>
            </a:r>
            <a:r>
              <a:rPr lang="en-US" sz="2400" dirty="0" err="1"/>
              <a:t>chah</a:t>
            </a:r>
            <a:r>
              <a:rPr lang="en-US" sz="2400" dirty="0"/>
              <a:t>’-k-</a:t>
            </a:r>
            <a:r>
              <a:rPr lang="en-US" sz="2400" dirty="0" err="1"/>
              <a:t>chuh</a:t>
            </a:r>
            <a:r>
              <a:rPr lang="en-US" sz="2400" dirty="0" smtClean="0"/>
              <a:t>)</a:t>
            </a:r>
          </a:p>
          <a:p>
            <a:pPr marL="285750" indent="-285750">
              <a:buFont typeface="Arial"/>
              <a:buChar char="•"/>
            </a:pPr>
            <a:r>
              <a:rPr lang="en-US" sz="3200" dirty="0" smtClean="0">
                <a:solidFill>
                  <a:prstClr val="black"/>
                </a:solidFill>
              </a:rPr>
              <a:t>Interactive</a:t>
            </a:r>
            <a:endParaRPr lang="en-US" sz="3200" dirty="0">
              <a:solidFill>
                <a:prstClr val="black"/>
              </a:solidFill>
            </a:endParaRPr>
          </a:p>
          <a:p>
            <a:pPr marL="285750" lvl="0" indent="-285750">
              <a:buFont typeface="Arial"/>
              <a:buChar char="•"/>
            </a:pPr>
            <a:r>
              <a:rPr lang="en-US" sz="3200" dirty="0">
                <a:solidFill>
                  <a:prstClr val="black"/>
                </a:solidFill>
              </a:rPr>
              <a:t>Dialog (dancing with </a:t>
            </a:r>
            <a:r>
              <a:rPr lang="en-US" sz="3200" dirty="0" err="1">
                <a:solidFill>
                  <a:prstClr val="black"/>
                </a:solidFill>
              </a:rPr>
              <a:t>Powerpoint</a:t>
            </a:r>
            <a:r>
              <a:rPr lang="en-US" sz="3200" dirty="0">
                <a:solidFill>
                  <a:prstClr val="black"/>
                </a:solidFill>
              </a:rPr>
              <a:t>)</a:t>
            </a:r>
          </a:p>
        </p:txBody>
      </p:sp>
    </p:spTree>
    <p:extLst>
      <p:ext uri="{BB962C8B-B14F-4D97-AF65-F5344CB8AC3E}">
        <p14:creationId xmlns:p14="http://schemas.microsoft.com/office/powerpoint/2010/main" val="209557581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3"/>
          <a:stretch>
            <a:fillRect/>
          </a:stretch>
        </p:blipFill>
        <p:spPr>
          <a:xfrm>
            <a:off x="8502747" y="6259923"/>
            <a:ext cx="465703" cy="598077"/>
          </a:xfrm>
          <a:prstGeom prst="rect">
            <a:avLst/>
          </a:prstGeom>
        </p:spPr>
      </p:pic>
      <p:sp>
        <p:nvSpPr>
          <p:cNvPr id="2" name="TextBox 1"/>
          <p:cNvSpPr txBox="1"/>
          <p:nvPr/>
        </p:nvSpPr>
        <p:spPr>
          <a:xfrm>
            <a:off x="57150" y="2716418"/>
            <a:ext cx="9086850" cy="1200328"/>
          </a:xfrm>
          <a:prstGeom prst="rect">
            <a:avLst/>
          </a:prstGeom>
          <a:noFill/>
        </p:spPr>
        <p:txBody>
          <a:bodyPr wrap="square" rtlCol="0">
            <a:spAutoFit/>
          </a:bodyPr>
          <a:lstStyle/>
          <a:p>
            <a:pPr algn="ctr"/>
            <a:r>
              <a:rPr lang="en-US" sz="4800" dirty="0" err="1" smtClean="0"/>
              <a:t>Pecha</a:t>
            </a:r>
            <a:r>
              <a:rPr lang="en-US" sz="4800" dirty="0" smtClean="0"/>
              <a:t> </a:t>
            </a:r>
            <a:r>
              <a:rPr lang="en-US" sz="4800" dirty="0" err="1" smtClean="0"/>
              <a:t>Kucha</a:t>
            </a:r>
            <a:endParaRPr lang="en-US" sz="4800" dirty="0" smtClean="0"/>
          </a:p>
          <a:p>
            <a:pPr algn="ctr"/>
            <a:r>
              <a:rPr lang="en-US" sz="2400" dirty="0" smtClean="0"/>
              <a:t>…even fewer words</a:t>
            </a:r>
            <a:endParaRPr lang="en-US" sz="2400" dirty="0"/>
          </a:p>
        </p:txBody>
      </p:sp>
      <p:pic>
        <p:nvPicPr>
          <p:cNvPr id="6" name="Picture 5" descr="ppt-approach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1558"/>
            <a:ext cx="4510739" cy="591273"/>
          </a:xfrm>
          <a:prstGeom prst="rect">
            <a:avLst/>
          </a:prstGeom>
        </p:spPr>
      </p:pic>
    </p:spTree>
    <p:extLst>
      <p:ext uri="{BB962C8B-B14F-4D97-AF65-F5344CB8AC3E}">
        <p14:creationId xmlns:p14="http://schemas.microsoft.com/office/powerpoint/2010/main" val="359700268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2"/>
          <p:cNvSpPr>
            <a:spLocks noGrp="1" noChangeArrowheads="1"/>
          </p:cNvSpPr>
          <p:nvPr>
            <p:ph type="ctrTitle"/>
          </p:nvPr>
        </p:nvSpPr>
        <p:spPr>
          <a:xfrm>
            <a:off x="685800" y="2286000"/>
            <a:ext cx="7772400" cy="1143000"/>
          </a:xfrm>
        </p:spPr>
        <p:txBody>
          <a:bodyPr/>
          <a:lstStyle/>
          <a:p>
            <a:pPr algn="ctr" fontAlgn="auto">
              <a:spcAft>
                <a:spcPts val="0"/>
              </a:spcAft>
              <a:defRPr/>
            </a:pPr>
            <a:r>
              <a:rPr lang="en-US" dirty="0">
                <a:solidFill>
                  <a:schemeClr val="tx2">
                    <a:satMod val="130000"/>
                  </a:schemeClr>
                </a:solidFill>
                <a:latin typeface="Arial" charset="0"/>
                <a:ea typeface="ヒラギノ角ゴ Pro W3" charset="0"/>
                <a:cs typeface="ヒラギノ角ゴ Pro W3" charset="0"/>
              </a:rPr>
              <a:t>Vermont </a:t>
            </a:r>
            <a:r>
              <a:rPr lang="en-US" dirty="0" smtClean="0">
                <a:solidFill>
                  <a:schemeClr val="tx2">
                    <a:satMod val="130000"/>
                  </a:schemeClr>
                </a:solidFill>
                <a:latin typeface="Arial" charset="0"/>
                <a:ea typeface="ヒラギノ角ゴ Pro W3" charset="0"/>
                <a:cs typeface="ヒラギノ角ゴ Pro W3" charset="0"/>
              </a:rPr>
              <a:t>Split Towns</a:t>
            </a:r>
            <a:endParaRPr lang="en-US" dirty="0">
              <a:solidFill>
                <a:schemeClr val="tx2">
                  <a:satMod val="130000"/>
                </a:schemeClr>
              </a:solidFill>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6178406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split-towns-name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609600"/>
            <a:ext cx="6883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382936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2" descr="wentworth-gra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4800"/>
            <a:ext cx="8839200" cy="621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41723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2" descr="gm-boy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33400"/>
            <a:ext cx="7467600" cy="592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19293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1" descr="Screen shot 2011-05-23 at 2.26.06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900" y="0"/>
            <a:ext cx="8953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585681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2" descr="griggs_cascad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52400"/>
            <a:ext cx="3838575"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088887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bea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762000"/>
            <a:ext cx="7696200"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953960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red-mill-jeric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28600"/>
            <a:ext cx="418465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040622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meri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33400"/>
            <a:ext cx="7696200" cy="572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286692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3"/>
          <a:stretch>
            <a:fillRect/>
          </a:stretch>
        </p:blipFill>
        <p:spPr>
          <a:xfrm>
            <a:off x="8502747" y="6259923"/>
            <a:ext cx="465703" cy="598077"/>
          </a:xfrm>
          <a:prstGeom prst="rect">
            <a:avLst/>
          </a:prstGeom>
        </p:spPr>
      </p:pic>
      <p:sp>
        <p:nvSpPr>
          <p:cNvPr id="7" name="Title 1"/>
          <p:cNvSpPr>
            <a:spLocks noGrp="1"/>
          </p:cNvSpPr>
          <p:nvPr>
            <p:ph type="ctrTitle"/>
          </p:nvPr>
        </p:nvSpPr>
        <p:spPr>
          <a:xfrm>
            <a:off x="322986" y="1"/>
            <a:ext cx="4393571" cy="4400006"/>
          </a:xfrm>
          <a:solidFill>
            <a:srgbClr val="CCFFCC"/>
          </a:solidFill>
        </p:spPr>
        <p:txBody>
          <a:bodyPr>
            <a:normAutofit/>
          </a:bodyPr>
          <a:lstStyle/>
          <a:p>
            <a:r>
              <a:rPr lang="en-US" dirty="0" smtClean="0">
                <a:solidFill>
                  <a:schemeClr val="tx1"/>
                </a:solidFill>
              </a:rPr>
              <a:t>Your </a:t>
            </a:r>
            <a:br>
              <a:rPr lang="en-US" dirty="0" smtClean="0">
                <a:solidFill>
                  <a:schemeClr val="tx1"/>
                </a:solidFill>
              </a:rPr>
            </a:br>
            <a:r>
              <a:rPr lang="en-US" dirty="0" smtClean="0">
                <a:solidFill>
                  <a:schemeClr val="tx1"/>
                </a:solidFill>
              </a:rPr>
              <a:t>Presentation</a:t>
            </a:r>
            <a:br>
              <a:rPr lang="en-US" dirty="0" smtClean="0">
                <a:solidFill>
                  <a:schemeClr val="tx1"/>
                </a:solidFill>
              </a:rPr>
            </a:br>
            <a:r>
              <a:rPr lang="en-US" dirty="0" smtClean="0">
                <a:solidFill>
                  <a:schemeClr val="tx1"/>
                </a:solidFill>
              </a:rPr>
              <a:t>or</a:t>
            </a:r>
            <a:br>
              <a:rPr lang="en-US" dirty="0" smtClean="0">
                <a:solidFill>
                  <a:schemeClr val="tx1"/>
                </a:solidFill>
              </a:rPr>
            </a:br>
            <a:r>
              <a:rPr lang="en-US" dirty="0" smtClean="0">
                <a:solidFill>
                  <a:schemeClr val="tx1"/>
                </a:solidFill>
              </a:rPr>
              <a:t>Poster</a:t>
            </a:r>
            <a:endParaRPr lang="en-US" dirty="0">
              <a:solidFill>
                <a:schemeClr val="tx1"/>
              </a:solidFill>
            </a:endParaRPr>
          </a:p>
        </p:txBody>
      </p:sp>
      <p:pic>
        <p:nvPicPr>
          <p:cNvPr id="6" name="Picture 5" descr="con-des-perf.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9500" y="3768983"/>
            <a:ext cx="6794500" cy="1803400"/>
          </a:xfrm>
          <a:prstGeom prst="rect">
            <a:avLst/>
          </a:prstGeom>
        </p:spPr>
      </p:pic>
    </p:spTree>
    <p:extLst>
      <p:ext uri="{BB962C8B-B14F-4D97-AF65-F5344CB8AC3E}">
        <p14:creationId xmlns:p14="http://schemas.microsoft.com/office/powerpoint/2010/main" val="145824672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3"/>
          <a:stretch>
            <a:fillRect/>
          </a:stretch>
        </p:blipFill>
        <p:spPr>
          <a:xfrm>
            <a:off x="8502747" y="6259923"/>
            <a:ext cx="465703" cy="598077"/>
          </a:xfrm>
          <a:prstGeom prst="rect">
            <a:avLst/>
          </a:prstGeom>
        </p:spPr>
      </p:pic>
      <p:sp>
        <p:nvSpPr>
          <p:cNvPr id="2" name="TextBox 1"/>
          <p:cNvSpPr txBox="1"/>
          <p:nvPr/>
        </p:nvSpPr>
        <p:spPr>
          <a:xfrm>
            <a:off x="57150" y="2716418"/>
            <a:ext cx="9086850" cy="830997"/>
          </a:xfrm>
          <a:prstGeom prst="rect">
            <a:avLst/>
          </a:prstGeom>
          <a:noFill/>
        </p:spPr>
        <p:txBody>
          <a:bodyPr wrap="square" rtlCol="0">
            <a:spAutoFit/>
          </a:bodyPr>
          <a:lstStyle/>
          <a:p>
            <a:pPr algn="ctr"/>
            <a:r>
              <a:rPr lang="en-US" sz="4800" dirty="0" smtClean="0"/>
              <a:t>…and so on.</a:t>
            </a:r>
          </a:p>
        </p:txBody>
      </p:sp>
      <p:pic>
        <p:nvPicPr>
          <p:cNvPr id="6" name="Picture 5" descr="ppt-approach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6857"/>
            <a:ext cx="4510739" cy="591273"/>
          </a:xfrm>
          <a:prstGeom prst="rect">
            <a:avLst/>
          </a:prstGeom>
        </p:spPr>
      </p:pic>
    </p:spTree>
    <p:extLst>
      <p:ext uri="{BB962C8B-B14F-4D97-AF65-F5344CB8AC3E}">
        <p14:creationId xmlns:p14="http://schemas.microsoft.com/office/powerpoint/2010/main" val="164220112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3"/>
          <a:stretch>
            <a:fillRect/>
          </a:stretch>
        </p:blipFill>
        <p:spPr>
          <a:xfrm>
            <a:off x="8502747" y="6259923"/>
            <a:ext cx="465703" cy="598077"/>
          </a:xfrm>
          <a:prstGeom prst="rect">
            <a:avLst/>
          </a:prstGeom>
        </p:spPr>
      </p:pic>
      <p:pic>
        <p:nvPicPr>
          <p:cNvPr id="4" name="Picture 3" descr="conten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50" y="159461"/>
            <a:ext cx="4483100" cy="584200"/>
          </a:xfrm>
          <a:prstGeom prst="rect">
            <a:avLst/>
          </a:prstGeom>
        </p:spPr>
      </p:pic>
      <p:sp>
        <p:nvSpPr>
          <p:cNvPr id="6" name="Rectangle 5"/>
          <p:cNvSpPr/>
          <p:nvPr/>
        </p:nvSpPr>
        <p:spPr>
          <a:xfrm>
            <a:off x="1307416" y="2462773"/>
            <a:ext cx="7195331" cy="1569660"/>
          </a:xfrm>
          <a:prstGeom prst="rect">
            <a:avLst/>
          </a:prstGeom>
        </p:spPr>
        <p:txBody>
          <a:bodyPr wrap="square">
            <a:spAutoFit/>
          </a:bodyPr>
          <a:lstStyle/>
          <a:p>
            <a:pPr marL="285750" lvl="0" indent="-285750">
              <a:buFont typeface="Arial"/>
              <a:buChar char="•"/>
            </a:pPr>
            <a:r>
              <a:rPr lang="en-US" sz="3200" dirty="0" smtClean="0">
                <a:solidFill>
                  <a:prstClr val="black"/>
                </a:solidFill>
              </a:rPr>
              <a:t>How much? </a:t>
            </a:r>
            <a:r>
              <a:rPr lang="en-US" sz="3200" i="1" dirty="0" smtClean="0">
                <a:solidFill>
                  <a:prstClr val="black"/>
                </a:solidFill>
              </a:rPr>
              <a:t>“Less is more.”</a:t>
            </a:r>
            <a:endParaRPr lang="en-US" sz="3200" i="1" dirty="0">
              <a:solidFill>
                <a:prstClr val="black"/>
              </a:solidFill>
            </a:endParaRPr>
          </a:p>
          <a:p>
            <a:pPr marL="285750" lvl="0" indent="-285750">
              <a:buFont typeface="Arial"/>
              <a:buChar char="•"/>
            </a:pPr>
            <a:r>
              <a:rPr lang="en-US" sz="3200" dirty="0" smtClean="0">
                <a:solidFill>
                  <a:prstClr val="black"/>
                </a:solidFill>
              </a:rPr>
              <a:t>Organized how? </a:t>
            </a:r>
            <a:r>
              <a:rPr lang="en-US" sz="3200" i="1" dirty="0" smtClean="0">
                <a:solidFill>
                  <a:prstClr val="black"/>
                </a:solidFill>
              </a:rPr>
              <a:t>“Tell a story.”</a:t>
            </a:r>
            <a:endParaRPr lang="en-US" sz="3200" i="1" dirty="0">
              <a:solidFill>
                <a:prstClr val="black"/>
              </a:solidFill>
            </a:endParaRPr>
          </a:p>
          <a:p>
            <a:pPr marL="285750" lvl="0" indent="-285750">
              <a:buFont typeface="Arial"/>
              <a:buChar char="•"/>
            </a:pPr>
            <a:r>
              <a:rPr lang="en-US" sz="3200" dirty="0">
                <a:solidFill>
                  <a:prstClr val="black"/>
                </a:solidFill>
              </a:rPr>
              <a:t>S</a:t>
            </a:r>
            <a:r>
              <a:rPr lang="en-US" sz="3200" dirty="0" smtClean="0">
                <a:solidFill>
                  <a:prstClr val="black"/>
                </a:solidFill>
              </a:rPr>
              <a:t>tickiness? </a:t>
            </a:r>
            <a:r>
              <a:rPr lang="en-US" sz="3200" i="1" dirty="0" smtClean="0">
                <a:solidFill>
                  <a:prstClr val="black"/>
                </a:solidFill>
              </a:rPr>
              <a:t>Reiterate. “Tell ’</a:t>
            </a:r>
            <a:r>
              <a:rPr lang="en-US" sz="3200" i="1" dirty="0" err="1" smtClean="0">
                <a:solidFill>
                  <a:prstClr val="black"/>
                </a:solidFill>
              </a:rPr>
              <a:t>em</a:t>
            </a:r>
            <a:r>
              <a:rPr lang="en-US" sz="3200" i="1" dirty="0" smtClean="0">
                <a:solidFill>
                  <a:prstClr val="black"/>
                </a:solidFill>
              </a:rPr>
              <a:t>….”</a:t>
            </a:r>
            <a:endParaRPr lang="en-US" sz="3200" i="1" dirty="0">
              <a:solidFill>
                <a:prstClr val="black"/>
              </a:solidFill>
            </a:endParaRPr>
          </a:p>
        </p:txBody>
      </p:sp>
    </p:spTree>
    <p:extLst>
      <p:ext uri="{BB962C8B-B14F-4D97-AF65-F5344CB8AC3E}">
        <p14:creationId xmlns:p14="http://schemas.microsoft.com/office/powerpoint/2010/main" val="291865731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3"/>
          <a:stretch>
            <a:fillRect/>
          </a:stretch>
        </p:blipFill>
        <p:spPr>
          <a:xfrm>
            <a:off x="8502747" y="6259923"/>
            <a:ext cx="465703" cy="598077"/>
          </a:xfrm>
          <a:prstGeom prst="rect">
            <a:avLst/>
          </a:prstGeom>
        </p:spPr>
      </p:pic>
      <p:pic>
        <p:nvPicPr>
          <p:cNvPr id="4" name="Picture 3" descr="conten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50" y="159461"/>
            <a:ext cx="4483100" cy="584200"/>
          </a:xfrm>
          <a:prstGeom prst="rect">
            <a:avLst/>
          </a:prstGeom>
        </p:spPr>
      </p:pic>
      <p:graphicFrame>
        <p:nvGraphicFramePr>
          <p:cNvPr id="6" name="Diagram 5"/>
          <p:cNvGraphicFramePr/>
          <p:nvPr>
            <p:extLst>
              <p:ext uri="{D42A27DB-BD31-4B8C-83A1-F6EECF244321}">
                <p14:modId xmlns:p14="http://schemas.microsoft.com/office/powerpoint/2010/main" val="1293933983"/>
              </p:ext>
            </p:extLst>
          </p:nvPr>
        </p:nvGraphicFramePr>
        <p:xfrm>
          <a:off x="87606" y="2561014"/>
          <a:ext cx="8880844" cy="158241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5966197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3"/>
          <a:stretch>
            <a:fillRect/>
          </a:stretch>
        </p:blipFill>
        <p:spPr>
          <a:xfrm>
            <a:off x="8502747" y="6259923"/>
            <a:ext cx="465703" cy="598077"/>
          </a:xfrm>
          <a:prstGeom prst="rect">
            <a:avLst/>
          </a:prstGeom>
        </p:spPr>
      </p:pic>
      <p:pic>
        <p:nvPicPr>
          <p:cNvPr id="2" name="Picture 1" descr="poster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43000"/>
            <a:ext cx="9144000" cy="4559229"/>
          </a:xfrm>
          <a:prstGeom prst="rect">
            <a:avLst/>
          </a:prstGeom>
        </p:spPr>
      </p:pic>
    </p:spTree>
    <p:extLst>
      <p:ext uri="{BB962C8B-B14F-4D97-AF65-F5344CB8AC3E}">
        <p14:creationId xmlns:p14="http://schemas.microsoft.com/office/powerpoint/2010/main" val="201761778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3"/>
          <a:stretch>
            <a:fillRect/>
          </a:stretch>
        </p:blipFill>
        <p:spPr>
          <a:xfrm>
            <a:off x="8502747" y="6259923"/>
            <a:ext cx="465703" cy="598077"/>
          </a:xfrm>
          <a:prstGeom prst="rect">
            <a:avLst/>
          </a:prstGeom>
        </p:spPr>
      </p:pic>
      <p:pic>
        <p:nvPicPr>
          <p:cNvPr id="2" name="Picture 1" descr="poster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1054" y="377722"/>
            <a:ext cx="6056252" cy="5996289"/>
          </a:xfrm>
          <a:prstGeom prst="rect">
            <a:avLst/>
          </a:prstGeom>
        </p:spPr>
      </p:pic>
    </p:spTree>
    <p:extLst>
      <p:ext uri="{BB962C8B-B14F-4D97-AF65-F5344CB8AC3E}">
        <p14:creationId xmlns:p14="http://schemas.microsoft.com/office/powerpoint/2010/main" val="353478940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3"/>
          <a:stretch>
            <a:fillRect/>
          </a:stretch>
        </p:blipFill>
        <p:spPr>
          <a:xfrm>
            <a:off x="8502747" y="6259923"/>
            <a:ext cx="465703" cy="598077"/>
          </a:xfrm>
          <a:prstGeom prst="rect">
            <a:avLst/>
          </a:prstGeom>
        </p:spPr>
      </p:pic>
      <p:sp>
        <p:nvSpPr>
          <p:cNvPr id="7" name="Title 1"/>
          <p:cNvSpPr>
            <a:spLocks noGrp="1"/>
          </p:cNvSpPr>
          <p:nvPr>
            <p:ph type="ctrTitle"/>
          </p:nvPr>
        </p:nvSpPr>
        <p:spPr>
          <a:xfrm>
            <a:off x="322986" y="1"/>
            <a:ext cx="4393571" cy="4400006"/>
          </a:xfrm>
          <a:solidFill>
            <a:srgbClr val="CCFFCC"/>
          </a:solidFill>
        </p:spPr>
        <p:txBody>
          <a:bodyPr>
            <a:normAutofit/>
          </a:bodyPr>
          <a:lstStyle/>
          <a:p>
            <a:r>
              <a:rPr lang="en-US" dirty="0" smtClean="0">
                <a:solidFill>
                  <a:schemeClr val="tx1"/>
                </a:solidFill>
              </a:rPr>
              <a:t>Your </a:t>
            </a:r>
            <a:br>
              <a:rPr lang="en-US" dirty="0" smtClean="0">
                <a:solidFill>
                  <a:schemeClr val="tx1"/>
                </a:solidFill>
              </a:rPr>
            </a:br>
            <a:r>
              <a:rPr lang="en-US" dirty="0" smtClean="0">
                <a:solidFill>
                  <a:schemeClr val="tx1"/>
                </a:solidFill>
              </a:rPr>
              <a:t>Presentation</a:t>
            </a:r>
            <a:br>
              <a:rPr lang="en-US" dirty="0" smtClean="0">
                <a:solidFill>
                  <a:schemeClr val="tx1"/>
                </a:solidFill>
              </a:rPr>
            </a:br>
            <a:r>
              <a:rPr lang="en-US" dirty="0" smtClean="0">
                <a:solidFill>
                  <a:schemeClr val="tx1"/>
                </a:solidFill>
              </a:rPr>
              <a:t>or</a:t>
            </a:r>
            <a:br>
              <a:rPr lang="en-US" dirty="0" smtClean="0">
                <a:solidFill>
                  <a:schemeClr val="tx1"/>
                </a:solidFill>
              </a:rPr>
            </a:br>
            <a:r>
              <a:rPr lang="en-US" dirty="0" smtClean="0">
                <a:solidFill>
                  <a:schemeClr val="tx1"/>
                </a:solidFill>
              </a:rPr>
              <a:t>Poster</a:t>
            </a:r>
            <a:endParaRPr lang="en-US" dirty="0">
              <a:solidFill>
                <a:schemeClr val="tx1"/>
              </a:solidFill>
            </a:endParaRPr>
          </a:p>
        </p:txBody>
      </p:sp>
      <p:pic>
        <p:nvPicPr>
          <p:cNvPr id="6" name="Picture 5" descr="con-des-perf.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9500" y="3768983"/>
            <a:ext cx="6794500" cy="1803400"/>
          </a:xfrm>
          <a:prstGeom prst="rect">
            <a:avLst/>
          </a:prstGeom>
        </p:spPr>
      </p:pic>
    </p:spTree>
    <p:extLst>
      <p:ext uri="{BB962C8B-B14F-4D97-AF65-F5344CB8AC3E}">
        <p14:creationId xmlns:p14="http://schemas.microsoft.com/office/powerpoint/2010/main" val="18537212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3"/>
          <a:stretch>
            <a:fillRect/>
          </a:stretch>
        </p:blipFill>
        <p:spPr>
          <a:xfrm>
            <a:off x="8502747" y="6259923"/>
            <a:ext cx="465703" cy="598077"/>
          </a:xfrm>
          <a:prstGeom prst="rect">
            <a:avLst/>
          </a:prstGeom>
        </p:spPr>
      </p:pic>
      <p:sp>
        <p:nvSpPr>
          <p:cNvPr id="6" name="Title 1"/>
          <p:cNvSpPr>
            <a:spLocks noGrp="1"/>
          </p:cNvSpPr>
          <p:nvPr>
            <p:ph type="ctrTitle"/>
          </p:nvPr>
        </p:nvSpPr>
        <p:spPr>
          <a:xfrm>
            <a:off x="322986" y="1"/>
            <a:ext cx="4020820" cy="1616193"/>
          </a:xfrm>
          <a:solidFill>
            <a:srgbClr val="CCFFCC"/>
          </a:solidFill>
        </p:spPr>
        <p:txBody>
          <a:bodyPr>
            <a:normAutofit/>
          </a:bodyPr>
          <a:lstStyle/>
          <a:p>
            <a:r>
              <a:rPr lang="en-US" dirty="0" smtClean="0">
                <a:solidFill>
                  <a:schemeClr val="tx1"/>
                </a:solidFill>
              </a:rPr>
              <a:t/>
            </a:r>
            <a:br>
              <a:rPr lang="en-US" dirty="0" smtClean="0">
                <a:solidFill>
                  <a:schemeClr val="tx1"/>
                </a:solidFill>
              </a:rPr>
            </a:br>
            <a:r>
              <a:rPr lang="en-US" dirty="0" smtClean="0">
                <a:solidFill>
                  <a:schemeClr val="tx1"/>
                </a:solidFill>
              </a:rPr>
              <a:t>Design</a:t>
            </a:r>
            <a:endParaRPr lang="en-US" dirty="0">
              <a:solidFill>
                <a:schemeClr val="tx1"/>
              </a:solidFill>
            </a:endParaRPr>
          </a:p>
        </p:txBody>
      </p:sp>
      <p:sp>
        <p:nvSpPr>
          <p:cNvPr id="7" name="Rectangle 6"/>
          <p:cNvSpPr/>
          <p:nvPr/>
        </p:nvSpPr>
        <p:spPr>
          <a:xfrm>
            <a:off x="1307416" y="2462773"/>
            <a:ext cx="7195331" cy="1569660"/>
          </a:xfrm>
          <a:prstGeom prst="rect">
            <a:avLst/>
          </a:prstGeom>
        </p:spPr>
        <p:txBody>
          <a:bodyPr wrap="square">
            <a:spAutoFit/>
          </a:bodyPr>
          <a:lstStyle/>
          <a:p>
            <a:pPr marL="285750" lvl="0" indent="-285750">
              <a:buFont typeface="Arial"/>
              <a:buChar char="•"/>
            </a:pPr>
            <a:r>
              <a:rPr lang="en-US" sz="3200" dirty="0" smtClean="0">
                <a:solidFill>
                  <a:prstClr val="black"/>
                </a:solidFill>
              </a:rPr>
              <a:t>Color, balance, elements</a:t>
            </a:r>
            <a:endParaRPr lang="en-US" sz="3200" dirty="0">
              <a:solidFill>
                <a:prstClr val="black"/>
              </a:solidFill>
            </a:endParaRPr>
          </a:p>
          <a:p>
            <a:pPr marL="285750" lvl="0" indent="-285750">
              <a:buFont typeface="Arial"/>
              <a:buChar char="•"/>
            </a:pPr>
            <a:r>
              <a:rPr lang="en-US" sz="3200" dirty="0" smtClean="0">
                <a:solidFill>
                  <a:prstClr val="black"/>
                </a:solidFill>
              </a:rPr>
              <a:t>Simplicity works</a:t>
            </a:r>
          </a:p>
          <a:p>
            <a:pPr marL="285750" lvl="0" indent="-285750">
              <a:buFont typeface="Arial"/>
              <a:buChar char="•"/>
            </a:pPr>
            <a:r>
              <a:rPr lang="en-US" sz="3200" dirty="0" smtClean="0">
                <a:solidFill>
                  <a:prstClr val="black"/>
                </a:solidFill>
              </a:rPr>
              <a:t>Choose images/graphs wisely</a:t>
            </a:r>
            <a:endParaRPr lang="en-US" sz="3200" dirty="0">
              <a:solidFill>
                <a:prstClr val="black"/>
              </a:solidFill>
            </a:endParaRPr>
          </a:p>
        </p:txBody>
      </p:sp>
    </p:spTree>
    <p:extLst>
      <p:ext uri="{BB962C8B-B14F-4D97-AF65-F5344CB8AC3E}">
        <p14:creationId xmlns:p14="http://schemas.microsoft.com/office/powerpoint/2010/main" val="94630171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3"/>
          <a:stretch>
            <a:fillRect/>
          </a:stretch>
        </p:blipFill>
        <p:spPr>
          <a:xfrm>
            <a:off x="8502747" y="6259923"/>
            <a:ext cx="465703" cy="598077"/>
          </a:xfrm>
          <a:prstGeom prst="rect">
            <a:avLst/>
          </a:prstGeom>
        </p:spPr>
      </p:pic>
      <p:pic>
        <p:nvPicPr>
          <p:cNvPr id="4" name="Picture 3" descr="conten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50" y="159461"/>
            <a:ext cx="4483100" cy="584200"/>
          </a:xfrm>
          <a:prstGeom prst="rect">
            <a:avLst/>
          </a:prstGeom>
        </p:spPr>
      </p:pic>
      <p:pic>
        <p:nvPicPr>
          <p:cNvPr id="2" name="Picture 1" descr="garr_reynolds_sample_slides_at_slideshar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3500"/>
            <a:ext cx="9144000" cy="6706133"/>
          </a:xfrm>
          <a:prstGeom prst="rect">
            <a:avLst/>
          </a:prstGeom>
        </p:spPr>
      </p:pic>
    </p:spTree>
    <p:extLst>
      <p:ext uri="{BB962C8B-B14F-4D97-AF65-F5344CB8AC3E}">
        <p14:creationId xmlns:p14="http://schemas.microsoft.com/office/powerpoint/2010/main" val="258883163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3"/>
          <a:stretch>
            <a:fillRect/>
          </a:stretch>
        </p:blipFill>
        <p:spPr>
          <a:xfrm>
            <a:off x="8502747" y="6259923"/>
            <a:ext cx="465703" cy="598077"/>
          </a:xfrm>
          <a:prstGeom prst="rect">
            <a:avLst/>
          </a:prstGeom>
        </p:spPr>
      </p:pic>
      <p:grpSp>
        <p:nvGrpSpPr>
          <p:cNvPr id="5" name="Group 4"/>
          <p:cNvGrpSpPr/>
          <p:nvPr/>
        </p:nvGrpSpPr>
        <p:grpSpPr>
          <a:xfrm>
            <a:off x="187356" y="349251"/>
            <a:ext cx="8107747" cy="6076950"/>
            <a:chOff x="152400" y="349250"/>
            <a:chExt cx="8229600" cy="6443663"/>
          </a:xfrm>
        </p:grpSpPr>
        <p:sp>
          <p:nvSpPr>
            <p:cNvPr id="6" name="Text Box 4"/>
            <p:cNvSpPr txBox="1">
              <a:spLocks noChangeArrowheads="1"/>
            </p:cNvSpPr>
            <p:nvPr/>
          </p:nvSpPr>
          <p:spPr bwMode="auto">
            <a:xfrm>
              <a:off x="152400" y="6426200"/>
              <a:ext cx="4184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latin typeface="Comic Sans MS" charset="0"/>
                </a:rPr>
                <a:t>Waterman, R. </a:t>
              </a:r>
              <a:r>
                <a:rPr lang="en-US" sz="1400" i="1">
                  <a:latin typeface="Comic Sans MS" charset="0"/>
                </a:rPr>
                <a:t>Organometallics</a:t>
              </a:r>
              <a:r>
                <a:rPr lang="en-US" sz="1400">
                  <a:latin typeface="Comic Sans MS" charset="0"/>
                </a:rPr>
                <a:t>, </a:t>
              </a:r>
              <a:r>
                <a:rPr lang="en-US" sz="1400" b="1">
                  <a:latin typeface="Comic Sans MS" charset="0"/>
                </a:rPr>
                <a:t>2007</a:t>
              </a:r>
              <a:r>
                <a:rPr lang="en-US" sz="1400">
                  <a:latin typeface="Comic Sans MS" charset="0"/>
                </a:rPr>
                <a:t>, </a:t>
              </a:r>
              <a:r>
                <a:rPr lang="en-US" sz="1400" i="1">
                  <a:latin typeface="Comic Sans MS" charset="0"/>
                </a:rPr>
                <a:t>26</a:t>
              </a:r>
              <a:r>
                <a:rPr lang="en-US" sz="1400">
                  <a:latin typeface="Comic Sans MS" charset="0"/>
                </a:rPr>
                <a:t>, 2492.</a:t>
              </a:r>
              <a:r>
                <a:rPr lang="en-US" sz="1800"/>
                <a:t> </a:t>
              </a:r>
            </a:p>
          </p:txBody>
        </p:sp>
        <p:grpSp>
          <p:nvGrpSpPr>
            <p:cNvPr id="7" name="Group 6"/>
            <p:cNvGrpSpPr/>
            <p:nvPr/>
          </p:nvGrpSpPr>
          <p:grpSpPr>
            <a:xfrm>
              <a:off x="669925" y="349250"/>
              <a:ext cx="7712075" cy="5997575"/>
              <a:chOff x="669925" y="349250"/>
              <a:chExt cx="7712075" cy="5997575"/>
            </a:xfrm>
          </p:grpSpPr>
          <p:sp>
            <p:nvSpPr>
              <p:cNvPr id="8" name="Text Box 3"/>
              <p:cNvSpPr txBox="1">
                <a:spLocks noChangeArrowheads="1"/>
              </p:cNvSpPr>
              <p:nvPr/>
            </p:nvSpPr>
            <p:spPr bwMode="auto">
              <a:xfrm>
                <a:off x="669925" y="349250"/>
                <a:ext cx="4576763" cy="45720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008000"/>
                    </a:solidFill>
                    <a:effectLst>
                      <a:outerShdw blurRad="38100" dist="38100" dir="2700000" algn="tl">
                        <a:srgbClr val="DDDDDD"/>
                      </a:outerShdw>
                    </a:effectLst>
                    <a:latin typeface="Comic Sans MS" charset="0"/>
                  </a:rPr>
                  <a:t>Mechanism of Dehydrocoupling</a:t>
                </a:r>
              </a:p>
            </p:txBody>
          </p:sp>
          <p:pic>
            <p:nvPicPr>
              <p:cNvPr id="9" name="Picture 6" descr="inp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066800"/>
                <a:ext cx="7620000" cy="528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258883163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3"/>
          <a:stretch>
            <a:fillRect/>
          </a:stretch>
        </p:blipFill>
        <p:spPr>
          <a:xfrm>
            <a:off x="8502747" y="6259923"/>
            <a:ext cx="465703" cy="598077"/>
          </a:xfrm>
          <a:prstGeom prst="rect">
            <a:avLst/>
          </a:prstGeom>
        </p:spPr>
      </p:pic>
      <p:pic>
        <p:nvPicPr>
          <p:cNvPr id="2" name="Picture 1" descr="poster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1054" y="377722"/>
            <a:ext cx="6056252" cy="5996289"/>
          </a:xfrm>
          <a:prstGeom prst="rect">
            <a:avLst/>
          </a:prstGeom>
        </p:spPr>
      </p:pic>
    </p:spTree>
    <p:extLst>
      <p:ext uri="{BB962C8B-B14F-4D97-AF65-F5344CB8AC3E}">
        <p14:creationId xmlns:p14="http://schemas.microsoft.com/office/powerpoint/2010/main" val="67531436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3"/>
          <a:stretch>
            <a:fillRect/>
          </a:stretch>
        </p:blipFill>
        <p:spPr>
          <a:xfrm>
            <a:off x="8502747" y="6259923"/>
            <a:ext cx="465703" cy="598077"/>
          </a:xfrm>
          <a:prstGeom prst="rect">
            <a:avLst/>
          </a:prstGeom>
        </p:spPr>
      </p:pic>
      <p:pic>
        <p:nvPicPr>
          <p:cNvPr id="4" name="Picture 3" descr="conten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50" y="159461"/>
            <a:ext cx="4483100" cy="584200"/>
          </a:xfrm>
          <a:prstGeom prst="rect">
            <a:avLst/>
          </a:prstGeom>
        </p:spPr>
      </p:pic>
      <p:sp>
        <p:nvSpPr>
          <p:cNvPr id="2" name="TextBox 1"/>
          <p:cNvSpPr txBox="1"/>
          <p:nvPr/>
        </p:nvSpPr>
        <p:spPr>
          <a:xfrm>
            <a:off x="987426" y="2349149"/>
            <a:ext cx="7360530" cy="1754327"/>
          </a:xfrm>
          <a:prstGeom prst="rect">
            <a:avLst/>
          </a:prstGeom>
          <a:noFill/>
        </p:spPr>
        <p:txBody>
          <a:bodyPr wrap="square" rtlCol="0">
            <a:spAutoFit/>
          </a:bodyPr>
          <a:lstStyle/>
          <a:p>
            <a:pPr marL="285750" lvl="0" indent="-285750">
              <a:buFont typeface="Arial"/>
              <a:buChar char="•"/>
            </a:pPr>
            <a:r>
              <a:rPr lang="en-US" sz="3600" dirty="0">
                <a:solidFill>
                  <a:prstClr val="black"/>
                </a:solidFill>
              </a:rPr>
              <a:t>How much?</a:t>
            </a:r>
          </a:p>
          <a:p>
            <a:pPr marL="285750" lvl="0" indent="-285750">
              <a:buFont typeface="Arial"/>
              <a:buChar char="•"/>
            </a:pPr>
            <a:r>
              <a:rPr lang="en-US" sz="3600" dirty="0">
                <a:solidFill>
                  <a:prstClr val="black"/>
                </a:solidFill>
              </a:rPr>
              <a:t>Organized how?</a:t>
            </a:r>
          </a:p>
          <a:p>
            <a:pPr marL="285750" lvl="0" indent="-285750">
              <a:buFont typeface="Arial"/>
              <a:buChar char="•"/>
            </a:pPr>
            <a:r>
              <a:rPr lang="en-US" sz="3600" dirty="0">
                <a:solidFill>
                  <a:prstClr val="black"/>
                </a:solidFill>
              </a:rPr>
              <a:t>Optimum stickiness?</a:t>
            </a:r>
          </a:p>
        </p:txBody>
      </p:sp>
    </p:spTree>
    <p:extLst>
      <p:ext uri="{BB962C8B-B14F-4D97-AF65-F5344CB8AC3E}">
        <p14:creationId xmlns:p14="http://schemas.microsoft.com/office/powerpoint/2010/main" val="401360946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3"/>
          <a:stretch>
            <a:fillRect/>
          </a:stretch>
        </p:blipFill>
        <p:spPr>
          <a:xfrm>
            <a:off x="8502747" y="6259923"/>
            <a:ext cx="465703" cy="598077"/>
          </a:xfrm>
          <a:prstGeom prst="rect">
            <a:avLst/>
          </a:prstGeom>
        </p:spPr>
      </p:pic>
      <p:sp>
        <p:nvSpPr>
          <p:cNvPr id="4" name="TextBox 3"/>
          <p:cNvSpPr txBox="1"/>
          <p:nvPr/>
        </p:nvSpPr>
        <p:spPr>
          <a:xfrm>
            <a:off x="0" y="2700873"/>
            <a:ext cx="9144000" cy="646331"/>
          </a:xfrm>
          <a:prstGeom prst="rect">
            <a:avLst/>
          </a:prstGeom>
          <a:noFill/>
        </p:spPr>
        <p:txBody>
          <a:bodyPr wrap="square" rtlCol="0">
            <a:spAutoFit/>
          </a:bodyPr>
          <a:lstStyle/>
          <a:p>
            <a:pPr algn="ctr"/>
            <a:r>
              <a:rPr lang="en-US" sz="3600" dirty="0" smtClean="0"/>
              <a:t>What about the posters in this room?</a:t>
            </a:r>
            <a:endParaRPr lang="en-US" sz="3600" dirty="0"/>
          </a:p>
        </p:txBody>
      </p:sp>
      <p:pic>
        <p:nvPicPr>
          <p:cNvPr id="8" name="Picture 7" descr="desig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 y="153847"/>
            <a:ext cx="4508500" cy="584200"/>
          </a:xfrm>
          <a:prstGeom prst="rect">
            <a:avLst/>
          </a:prstGeom>
        </p:spPr>
      </p:pic>
    </p:spTree>
    <p:extLst>
      <p:ext uri="{BB962C8B-B14F-4D97-AF65-F5344CB8AC3E}">
        <p14:creationId xmlns:p14="http://schemas.microsoft.com/office/powerpoint/2010/main" val="78068346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3"/>
          <a:stretch>
            <a:fillRect/>
          </a:stretch>
        </p:blipFill>
        <p:spPr>
          <a:xfrm>
            <a:off x="8502747" y="6259923"/>
            <a:ext cx="465703" cy="598077"/>
          </a:xfrm>
          <a:prstGeom prst="rect">
            <a:avLst/>
          </a:prstGeom>
        </p:spPr>
      </p:pic>
      <p:sp>
        <p:nvSpPr>
          <p:cNvPr id="7" name="Title 1"/>
          <p:cNvSpPr>
            <a:spLocks noGrp="1"/>
          </p:cNvSpPr>
          <p:nvPr>
            <p:ph type="ctrTitle"/>
          </p:nvPr>
        </p:nvSpPr>
        <p:spPr>
          <a:xfrm>
            <a:off x="322986" y="1"/>
            <a:ext cx="4393571" cy="4400006"/>
          </a:xfrm>
          <a:solidFill>
            <a:srgbClr val="CCFFCC"/>
          </a:solidFill>
        </p:spPr>
        <p:txBody>
          <a:bodyPr>
            <a:normAutofit/>
          </a:bodyPr>
          <a:lstStyle/>
          <a:p>
            <a:r>
              <a:rPr lang="en-US" dirty="0" smtClean="0">
                <a:solidFill>
                  <a:schemeClr val="tx1"/>
                </a:solidFill>
              </a:rPr>
              <a:t>Your </a:t>
            </a:r>
            <a:br>
              <a:rPr lang="en-US" dirty="0" smtClean="0">
                <a:solidFill>
                  <a:schemeClr val="tx1"/>
                </a:solidFill>
              </a:rPr>
            </a:br>
            <a:r>
              <a:rPr lang="en-US" dirty="0" smtClean="0">
                <a:solidFill>
                  <a:schemeClr val="tx1"/>
                </a:solidFill>
              </a:rPr>
              <a:t>Presentation</a:t>
            </a:r>
            <a:br>
              <a:rPr lang="en-US" dirty="0" smtClean="0">
                <a:solidFill>
                  <a:schemeClr val="tx1"/>
                </a:solidFill>
              </a:rPr>
            </a:br>
            <a:r>
              <a:rPr lang="en-US" dirty="0" smtClean="0">
                <a:solidFill>
                  <a:schemeClr val="tx1"/>
                </a:solidFill>
              </a:rPr>
              <a:t>or</a:t>
            </a:r>
            <a:br>
              <a:rPr lang="en-US" dirty="0" smtClean="0">
                <a:solidFill>
                  <a:schemeClr val="tx1"/>
                </a:solidFill>
              </a:rPr>
            </a:br>
            <a:r>
              <a:rPr lang="en-US" dirty="0" smtClean="0">
                <a:solidFill>
                  <a:schemeClr val="tx1"/>
                </a:solidFill>
              </a:rPr>
              <a:t>Poster</a:t>
            </a:r>
            <a:endParaRPr lang="en-US" dirty="0">
              <a:solidFill>
                <a:schemeClr val="tx1"/>
              </a:solidFill>
            </a:endParaRPr>
          </a:p>
        </p:txBody>
      </p:sp>
      <p:pic>
        <p:nvPicPr>
          <p:cNvPr id="6" name="Picture 5" descr="con-des-perf.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9500" y="3768983"/>
            <a:ext cx="6794500" cy="1803400"/>
          </a:xfrm>
          <a:prstGeom prst="rect">
            <a:avLst/>
          </a:prstGeom>
        </p:spPr>
      </p:pic>
    </p:spTree>
    <p:extLst>
      <p:ext uri="{BB962C8B-B14F-4D97-AF65-F5344CB8AC3E}">
        <p14:creationId xmlns:p14="http://schemas.microsoft.com/office/powerpoint/2010/main" val="4199338440"/>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3"/>
          <a:stretch>
            <a:fillRect/>
          </a:stretch>
        </p:blipFill>
        <p:spPr>
          <a:xfrm>
            <a:off x="8502747" y="6259923"/>
            <a:ext cx="465703" cy="598077"/>
          </a:xfrm>
          <a:prstGeom prst="rect">
            <a:avLst/>
          </a:prstGeom>
        </p:spPr>
      </p:pic>
      <p:sp>
        <p:nvSpPr>
          <p:cNvPr id="6" name="TextBox 5"/>
          <p:cNvSpPr txBox="1"/>
          <p:nvPr/>
        </p:nvSpPr>
        <p:spPr>
          <a:xfrm>
            <a:off x="0" y="2777661"/>
            <a:ext cx="9144000" cy="646331"/>
          </a:xfrm>
          <a:prstGeom prst="rect">
            <a:avLst/>
          </a:prstGeom>
          <a:noFill/>
        </p:spPr>
        <p:txBody>
          <a:bodyPr wrap="square" rtlCol="0">
            <a:spAutoFit/>
          </a:bodyPr>
          <a:lstStyle/>
          <a:p>
            <a:pPr algn="ctr"/>
            <a:r>
              <a:rPr lang="en-US" sz="3600" dirty="0" smtClean="0"/>
              <a:t>Interactive, or, “Yoda Method”</a:t>
            </a:r>
            <a:endParaRPr lang="en-US" sz="3600" dirty="0"/>
          </a:p>
        </p:txBody>
      </p:sp>
      <p:pic>
        <p:nvPicPr>
          <p:cNvPr id="8" name="Picture 7" descr="ppt-approach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1558"/>
            <a:ext cx="4510739" cy="591273"/>
          </a:xfrm>
          <a:prstGeom prst="rect">
            <a:avLst/>
          </a:prstGeom>
        </p:spPr>
      </p:pic>
    </p:spTree>
    <p:extLst>
      <p:ext uri="{BB962C8B-B14F-4D97-AF65-F5344CB8AC3E}">
        <p14:creationId xmlns:p14="http://schemas.microsoft.com/office/powerpoint/2010/main" val="110706590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3"/>
          <a:stretch>
            <a:fillRect/>
          </a:stretch>
        </p:blipFill>
        <p:spPr>
          <a:xfrm>
            <a:off x="8502747" y="6259923"/>
            <a:ext cx="465703" cy="598077"/>
          </a:xfrm>
          <a:prstGeom prst="rect">
            <a:avLst/>
          </a:prstGeom>
        </p:spPr>
      </p:pic>
      <p:pic>
        <p:nvPicPr>
          <p:cNvPr id="2" name="Picture 1" descr="yoda-garr-reynold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48713"/>
            <a:ext cx="9144000" cy="5825298"/>
          </a:xfrm>
          <a:prstGeom prst="rect">
            <a:avLst/>
          </a:prstGeom>
        </p:spPr>
      </p:pic>
      <p:sp>
        <p:nvSpPr>
          <p:cNvPr id="4" name="Rectangle 3"/>
          <p:cNvSpPr/>
          <p:nvPr/>
        </p:nvSpPr>
        <p:spPr>
          <a:xfrm>
            <a:off x="476231" y="5763695"/>
            <a:ext cx="8492219" cy="523220"/>
          </a:xfrm>
          <a:prstGeom prst="rect">
            <a:avLst/>
          </a:prstGeom>
        </p:spPr>
        <p:txBody>
          <a:bodyPr wrap="square">
            <a:spAutoFit/>
          </a:bodyPr>
          <a:lstStyle/>
          <a:p>
            <a:pPr algn="ctr"/>
            <a:r>
              <a:rPr lang="en-US" sz="2800" b="1" dirty="0">
                <a:solidFill>
                  <a:srgbClr val="FFFF00"/>
                </a:solidFill>
              </a:rPr>
              <a:t>“Luke, write your own destiny you must.”</a:t>
            </a:r>
          </a:p>
        </p:txBody>
      </p:sp>
    </p:spTree>
    <p:extLst>
      <p:ext uri="{BB962C8B-B14F-4D97-AF65-F5344CB8AC3E}">
        <p14:creationId xmlns:p14="http://schemas.microsoft.com/office/powerpoint/2010/main" val="4173316391"/>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3"/>
          <a:stretch>
            <a:fillRect/>
          </a:stretch>
        </p:blipFill>
        <p:spPr>
          <a:xfrm>
            <a:off x="8502747" y="6259923"/>
            <a:ext cx="465703" cy="598077"/>
          </a:xfrm>
          <a:prstGeom prst="rect">
            <a:avLst/>
          </a:prstGeom>
        </p:spPr>
      </p:pic>
      <p:pic>
        <p:nvPicPr>
          <p:cNvPr id="2" name="Picture 1" descr="performanc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104" y="153846"/>
            <a:ext cx="4483100" cy="584200"/>
          </a:xfrm>
          <a:prstGeom prst="rect">
            <a:avLst/>
          </a:prstGeom>
        </p:spPr>
      </p:pic>
      <p:sp>
        <p:nvSpPr>
          <p:cNvPr id="4" name="TextBox 3"/>
          <p:cNvSpPr txBox="1"/>
          <p:nvPr/>
        </p:nvSpPr>
        <p:spPr>
          <a:xfrm>
            <a:off x="1175964" y="768547"/>
            <a:ext cx="6336215" cy="1200329"/>
          </a:xfrm>
          <a:prstGeom prst="rect">
            <a:avLst/>
          </a:prstGeom>
          <a:noFill/>
        </p:spPr>
        <p:txBody>
          <a:bodyPr wrap="none" rtlCol="0">
            <a:spAutoFit/>
          </a:bodyPr>
          <a:lstStyle/>
          <a:p>
            <a:endParaRPr lang="en-US" sz="3600" dirty="0" smtClean="0"/>
          </a:p>
          <a:p>
            <a:r>
              <a:rPr lang="en-US" sz="3600" dirty="0" smtClean="0"/>
              <a:t>What are your favorite tips?</a:t>
            </a:r>
            <a:endParaRPr lang="en-US" sz="3600" dirty="0"/>
          </a:p>
        </p:txBody>
      </p:sp>
      <p:sp>
        <p:nvSpPr>
          <p:cNvPr id="6" name="TextBox 5"/>
          <p:cNvSpPr txBox="1"/>
          <p:nvPr/>
        </p:nvSpPr>
        <p:spPr>
          <a:xfrm>
            <a:off x="141104" y="1452226"/>
            <a:ext cx="8827346" cy="6278643"/>
          </a:xfrm>
          <a:prstGeom prst="rect">
            <a:avLst/>
          </a:prstGeom>
          <a:noFill/>
        </p:spPr>
        <p:txBody>
          <a:bodyPr wrap="square" numCol="2" rtlCol="0">
            <a:spAutoFit/>
          </a:bodyPr>
          <a:lstStyle/>
          <a:p>
            <a:endParaRPr lang="en-US" dirty="0"/>
          </a:p>
          <a:p>
            <a:endParaRPr lang="en-US" dirty="0" smtClean="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a:p>
            <a:endParaRPr lang="en-US" dirty="0" smtClean="0"/>
          </a:p>
          <a:p>
            <a:endParaRPr lang="en-US" dirty="0"/>
          </a:p>
        </p:txBody>
      </p:sp>
    </p:spTree>
    <p:extLst>
      <p:ext uri="{BB962C8B-B14F-4D97-AF65-F5344CB8AC3E}">
        <p14:creationId xmlns:p14="http://schemas.microsoft.com/office/powerpoint/2010/main" val="4271494576"/>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3"/>
          <a:stretch>
            <a:fillRect/>
          </a:stretch>
        </p:blipFill>
        <p:spPr>
          <a:xfrm>
            <a:off x="8502747" y="6259923"/>
            <a:ext cx="465703" cy="598077"/>
          </a:xfrm>
          <a:prstGeom prst="rect">
            <a:avLst/>
          </a:prstGeom>
        </p:spPr>
      </p:pic>
      <p:pic>
        <p:nvPicPr>
          <p:cNvPr id="7" name="Picture 6" descr="ppt-approach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1558"/>
            <a:ext cx="4510739" cy="591273"/>
          </a:xfrm>
          <a:prstGeom prst="rect">
            <a:avLst/>
          </a:prstGeom>
        </p:spPr>
      </p:pic>
      <p:sp>
        <p:nvSpPr>
          <p:cNvPr id="8" name="TextBox 7"/>
          <p:cNvSpPr txBox="1"/>
          <p:nvPr/>
        </p:nvSpPr>
        <p:spPr>
          <a:xfrm>
            <a:off x="0" y="2777661"/>
            <a:ext cx="9144000" cy="646331"/>
          </a:xfrm>
          <a:prstGeom prst="rect">
            <a:avLst/>
          </a:prstGeom>
          <a:noFill/>
        </p:spPr>
        <p:txBody>
          <a:bodyPr wrap="square" rtlCol="0">
            <a:spAutoFit/>
          </a:bodyPr>
          <a:lstStyle/>
          <a:p>
            <a:pPr algn="ctr"/>
            <a:r>
              <a:rPr lang="en-US" sz="3600" dirty="0" smtClean="0"/>
              <a:t>Dialog, or, “dancing with </a:t>
            </a:r>
            <a:r>
              <a:rPr lang="en-US" sz="3600" dirty="0" err="1" smtClean="0"/>
              <a:t>ppt</a:t>
            </a:r>
            <a:r>
              <a:rPr lang="en-US" sz="3600" dirty="0" smtClean="0"/>
              <a:t>”</a:t>
            </a:r>
            <a:endParaRPr lang="en-US" sz="2400" dirty="0"/>
          </a:p>
        </p:txBody>
      </p:sp>
    </p:spTree>
    <p:extLst>
      <p:ext uri="{BB962C8B-B14F-4D97-AF65-F5344CB8AC3E}">
        <p14:creationId xmlns:p14="http://schemas.microsoft.com/office/powerpoint/2010/main" val="2908788442"/>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3"/>
          <a:stretch>
            <a:fillRect/>
          </a:stretch>
        </p:blipFill>
        <p:spPr>
          <a:xfrm>
            <a:off x="8502747" y="6259923"/>
            <a:ext cx="465703" cy="598077"/>
          </a:xfrm>
          <a:prstGeom prst="rect">
            <a:avLst/>
          </a:prstGeom>
        </p:spPr>
      </p:pic>
      <p:pic>
        <p:nvPicPr>
          <p:cNvPr id="6" name="Picture 5" descr="performanc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104" y="153846"/>
            <a:ext cx="4483100" cy="584200"/>
          </a:xfrm>
          <a:prstGeom prst="rect">
            <a:avLst/>
          </a:prstGeom>
        </p:spPr>
      </p:pic>
      <p:sp>
        <p:nvSpPr>
          <p:cNvPr id="9" name="TextBox 8"/>
          <p:cNvSpPr txBox="1"/>
          <p:nvPr/>
        </p:nvSpPr>
        <p:spPr>
          <a:xfrm>
            <a:off x="1" y="1405595"/>
            <a:ext cx="8968450" cy="830997"/>
          </a:xfrm>
          <a:prstGeom prst="rect">
            <a:avLst/>
          </a:prstGeom>
          <a:noFill/>
        </p:spPr>
        <p:txBody>
          <a:bodyPr wrap="square" rtlCol="0">
            <a:spAutoFit/>
          </a:bodyPr>
          <a:lstStyle/>
          <a:p>
            <a:r>
              <a:rPr lang="en-US" sz="2400" i="1" dirty="0" smtClean="0"/>
              <a:t>As we watch this performance pay particular attention to these questions:</a:t>
            </a:r>
            <a:endParaRPr lang="en-US" sz="2400" i="1" dirty="0"/>
          </a:p>
        </p:txBody>
      </p:sp>
      <p:sp>
        <p:nvSpPr>
          <p:cNvPr id="11" name="Rectangle 10"/>
          <p:cNvSpPr/>
          <p:nvPr/>
        </p:nvSpPr>
        <p:spPr>
          <a:xfrm>
            <a:off x="253935" y="2462773"/>
            <a:ext cx="8615200" cy="4093428"/>
          </a:xfrm>
          <a:prstGeom prst="rect">
            <a:avLst/>
          </a:prstGeom>
        </p:spPr>
        <p:txBody>
          <a:bodyPr wrap="square">
            <a:spAutoFit/>
          </a:bodyPr>
          <a:lstStyle/>
          <a:p>
            <a:pPr marL="285750" lvl="0" indent="-285750">
              <a:buFont typeface="Arial"/>
              <a:buChar char="•"/>
            </a:pPr>
            <a:r>
              <a:rPr lang="en-US" sz="2800" dirty="0" smtClean="0">
                <a:solidFill>
                  <a:prstClr val="black"/>
                </a:solidFill>
              </a:rPr>
              <a:t>When does the speaker read or repeat the exact words on the slide?</a:t>
            </a:r>
          </a:p>
          <a:p>
            <a:pPr marL="285750" lvl="0" indent="-285750">
              <a:buFont typeface="Arial"/>
              <a:buChar char="•"/>
            </a:pPr>
            <a:r>
              <a:rPr lang="en-US" sz="2800" dirty="0" smtClean="0">
                <a:solidFill>
                  <a:prstClr val="black"/>
                </a:solidFill>
              </a:rPr>
              <a:t>If not reading, what is the speaker saying when a new slide appears?</a:t>
            </a:r>
          </a:p>
          <a:p>
            <a:pPr marL="285750" lvl="0" indent="-285750">
              <a:buFont typeface="Arial"/>
              <a:buChar char="•"/>
            </a:pPr>
            <a:r>
              <a:rPr lang="en-US" sz="2800" dirty="0" smtClean="0">
                <a:solidFill>
                  <a:prstClr val="black"/>
                </a:solidFill>
              </a:rPr>
              <a:t>How are bullet points used in this example?</a:t>
            </a:r>
          </a:p>
          <a:p>
            <a:pPr marL="285750" lvl="0" indent="-285750">
              <a:buFont typeface="Arial"/>
              <a:buChar char="•"/>
            </a:pPr>
            <a:r>
              <a:rPr lang="en-US" sz="2800" dirty="0" smtClean="0">
                <a:solidFill>
                  <a:prstClr val="black"/>
                </a:solidFill>
              </a:rPr>
              <a:t>Is there a pattern to his presentation? (Introduction, reiterative explication, etc.)</a:t>
            </a:r>
          </a:p>
          <a:p>
            <a:pPr marL="285750" lvl="0" indent="-285750">
              <a:buFont typeface="Arial"/>
              <a:buChar char="•"/>
            </a:pPr>
            <a:endParaRPr lang="en-US" sz="3200" dirty="0" smtClean="0">
              <a:solidFill>
                <a:prstClr val="black"/>
              </a:solidFill>
            </a:endParaRPr>
          </a:p>
          <a:p>
            <a:pPr lvl="0"/>
            <a:endParaRPr lang="en-US" sz="3200" dirty="0">
              <a:solidFill>
                <a:prstClr val="black"/>
              </a:solidFill>
            </a:endParaRPr>
          </a:p>
        </p:txBody>
      </p:sp>
    </p:spTree>
    <p:extLst>
      <p:ext uri="{BB962C8B-B14F-4D97-AF65-F5344CB8AC3E}">
        <p14:creationId xmlns:p14="http://schemas.microsoft.com/office/powerpoint/2010/main" val="715937983"/>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3"/>
          <a:stretch>
            <a:fillRect/>
          </a:stretch>
        </p:blipFill>
        <p:spPr>
          <a:xfrm>
            <a:off x="8502747" y="6259923"/>
            <a:ext cx="465703" cy="598077"/>
          </a:xfrm>
          <a:prstGeom prst="rect">
            <a:avLst/>
          </a:prstGeom>
        </p:spPr>
      </p:pic>
      <p:pic>
        <p:nvPicPr>
          <p:cNvPr id="2" name="Picture 1" descr="performanc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104" y="153846"/>
            <a:ext cx="4483100" cy="584200"/>
          </a:xfrm>
          <a:prstGeom prst="rect">
            <a:avLst/>
          </a:prstGeom>
        </p:spPr>
      </p:pic>
      <p:sp>
        <p:nvSpPr>
          <p:cNvPr id="4" name="TextBox 3"/>
          <p:cNvSpPr txBox="1"/>
          <p:nvPr/>
        </p:nvSpPr>
        <p:spPr>
          <a:xfrm>
            <a:off x="0" y="2459748"/>
            <a:ext cx="9002896" cy="2062103"/>
          </a:xfrm>
          <a:prstGeom prst="rect">
            <a:avLst/>
          </a:prstGeom>
          <a:noFill/>
        </p:spPr>
        <p:txBody>
          <a:bodyPr wrap="square" rtlCol="0">
            <a:spAutoFit/>
          </a:bodyPr>
          <a:lstStyle/>
          <a:p>
            <a:pPr algn="ctr"/>
            <a:r>
              <a:rPr lang="en-US" sz="3200" i="1" dirty="0" smtClean="0"/>
              <a:t>“Your slides or poster </a:t>
            </a:r>
            <a:br>
              <a:rPr lang="en-US" sz="3200" i="1" dirty="0" smtClean="0"/>
            </a:br>
            <a:r>
              <a:rPr lang="en-US" sz="3200" i="1" dirty="0" smtClean="0"/>
              <a:t>are not your presentation; </a:t>
            </a:r>
            <a:br>
              <a:rPr lang="en-US" sz="3200" i="1" dirty="0" smtClean="0"/>
            </a:br>
            <a:r>
              <a:rPr lang="en-US" sz="3200" i="1" dirty="0" smtClean="0"/>
              <a:t>you </a:t>
            </a:r>
          </a:p>
          <a:p>
            <a:pPr algn="ctr"/>
            <a:r>
              <a:rPr lang="en-US" sz="3200" i="1" dirty="0" smtClean="0"/>
              <a:t>are your presentation.”</a:t>
            </a:r>
            <a:endParaRPr lang="en-US" sz="3200" i="1" dirty="0"/>
          </a:p>
        </p:txBody>
      </p:sp>
    </p:spTree>
    <p:extLst>
      <p:ext uri="{BB962C8B-B14F-4D97-AF65-F5344CB8AC3E}">
        <p14:creationId xmlns:p14="http://schemas.microsoft.com/office/powerpoint/2010/main" val="735238589"/>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2"/>
          <a:stretch>
            <a:fillRect/>
          </a:stretch>
        </p:blipFill>
        <p:spPr>
          <a:xfrm>
            <a:off x="8502747" y="6259923"/>
            <a:ext cx="465703" cy="598077"/>
          </a:xfrm>
          <a:prstGeom prst="rect">
            <a:avLst/>
          </a:prstGeom>
        </p:spPr>
      </p:pic>
      <p:sp>
        <p:nvSpPr>
          <p:cNvPr id="7" name="Title 1"/>
          <p:cNvSpPr>
            <a:spLocks noGrp="1"/>
          </p:cNvSpPr>
          <p:nvPr>
            <p:ph type="ctrTitle"/>
          </p:nvPr>
        </p:nvSpPr>
        <p:spPr>
          <a:xfrm>
            <a:off x="322986" y="1"/>
            <a:ext cx="4393571" cy="4400006"/>
          </a:xfrm>
          <a:solidFill>
            <a:srgbClr val="CCFFCC"/>
          </a:solidFill>
        </p:spPr>
        <p:txBody>
          <a:bodyPr>
            <a:normAutofit/>
          </a:bodyPr>
          <a:lstStyle/>
          <a:p>
            <a:r>
              <a:rPr lang="en-US" dirty="0" smtClean="0">
                <a:solidFill>
                  <a:schemeClr val="tx1"/>
                </a:solidFill>
              </a:rPr>
              <a:t>Tech</a:t>
            </a:r>
            <a:br>
              <a:rPr lang="en-US" dirty="0" smtClean="0">
                <a:solidFill>
                  <a:schemeClr val="tx1"/>
                </a:solidFill>
              </a:rPr>
            </a:br>
            <a:r>
              <a:rPr lang="en-US" dirty="0" smtClean="0">
                <a:solidFill>
                  <a:schemeClr val="tx1"/>
                </a:solidFill>
              </a:rPr>
              <a:t>Stuff</a:t>
            </a:r>
            <a:endParaRPr lang="en-US" dirty="0">
              <a:solidFill>
                <a:schemeClr val="tx1"/>
              </a:solidFill>
            </a:endParaRPr>
          </a:p>
        </p:txBody>
      </p:sp>
    </p:spTree>
    <p:extLst>
      <p:ext uri="{BB962C8B-B14F-4D97-AF65-F5344CB8AC3E}">
        <p14:creationId xmlns:p14="http://schemas.microsoft.com/office/powerpoint/2010/main" val="743318299"/>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2"/>
          <a:stretch>
            <a:fillRect/>
          </a:stretch>
        </p:blipFill>
        <p:spPr>
          <a:xfrm>
            <a:off x="8502747" y="6259923"/>
            <a:ext cx="465703" cy="598077"/>
          </a:xfrm>
          <a:prstGeom prst="rect">
            <a:avLst/>
          </a:prstGeom>
        </p:spPr>
      </p:pic>
      <p:sp>
        <p:nvSpPr>
          <p:cNvPr id="2" name="TextBox 1"/>
          <p:cNvSpPr txBox="1"/>
          <p:nvPr/>
        </p:nvSpPr>
        <p:spPr>
          <a:xfrm>
            <a:off x="437164" y="907010"/>
            <a:ext cx="8531286" cy="4031873"/>
          </a:xfrm>
          <a:prstGeom prst="rect">
            <a:avLst/>
          </a:prstGeom>
          <a:noFill/>
        </p:spPr>
        <p:txBody>
          <a:bodyPr wrap="square" rtlCol="0">
            <a:spAutoFit/>
          </a:bodyPr>
          <a:lstStyle/>
          <a:p>
            <a:r>
              <a:rPr lang="en-US" sz="3200" dirty="0" smtClean="0"/>
              <a:t>To make a poster, use PowerPoint and set the dimensions. When done, save as </a:t>
            </a:r>
            <a:r>
              <a:rPr lang="en-US" sz="3200" dirty="0" err="1" smtClean="0"/>
              <a:t>pdf</a:t>
            </a:r>
            <a:r>
              <a:rPr lang="en-US" sz="3200" dirty="0" smtClean="0"/>
              <a:t>.</a:t>
            </a:r>
          </a:p>
          <a:p>
            <a:endParaRPr lang="en-US" sz="3200" dirty="0"/>
          </a:p>
          <a:p>
            <a:r>
              <a:rPr lang="en-US" sz="3200" dirty="0" smtClean="0"/>
              <a:t>Embed graphics and images, don’t insert them as Objects.</a:t>
            </a:r>
          </a:p>
          <a:p>
            <a:endParaRPr lang="en-US" sz="3200" dirty="0"/>
          </a:p>
          <a:p>
            <a:r>
              <a:rPr lang="en-US" sz="3200" dirty="0" smtClean="0"/>
              <a:t>Text? 72 points = 1 inch printed. Smaller than 30 is hard to read.</a:t>
            </a:r>
            <a:endParaRPr lang="en-US" sz="3200" dirty="0"/>
          </a:p>
        </p:txBody>
      </p:sp>
    </p:spTree>
    <p:extLst>
      <p:ext uri="{BB962C8B-B14F-4D97-AF65-F5344CB8AC3E}">
        <p14:creationId xmlns:p14="http://schemas.microsoft.com/office/powerpoint/2010/main" val="417331639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3"/>
          <a:stretch>
            <a:fillRect/>
          </a:stretch>
        </p:blipFill>
        <p:spPr>
          <a:xfrm>
            <a:off x="8502747" y="6259923"/>
            <a:ext cx="465703" cy="598077"/>
          </a:xfrm>
          <a:prstGeom prst="rect">
            <a:avLst/>
          </a:prstGeom>
        </p:spPr>
      </p:pic>
      <p:pic>
        <p:nvPicPr>
          <p:cNvPr id="4" name="Picture 3" descr="conten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50" y="159461"/>
            <a:ext cx="4483100" cy="584200"/>
          </a:xfrm>
          <a:prstGeom prst="rect">
            <a:avLst/>
          </a:prstGeom>
        </p:spPr>
      </p:pic>
      <p:sp>
        <p:nvSpPr>
          <p:cNvPr id="5" name="TextBox 4"/>
          <p:cNvSpPr txBox="1"/>
          <p:nvPr/>
        </p:nvSpPr>
        <p:spPr>
          <a:xfrm>
            <a:off x="82550" y="1168854"/>
            <a:ext cx="9061450" cy="4473874"/>
          </a:xfrm>
          <a:prstGeom prst="rect">
            <a:avLst/>
          </a:prstGeom>
          <a:noFill/>
        </p:spPr>
        <p:txBody>
          <a:bodyPr wrap="square" rtlCol="0">
            <a:spAutoFit/>
          </a:bodyPr>
          <a:lstStyle/>
          <a:p>
            <a:pPr marL="342900" indent="-342900">
              <a:lnSpc>
                <a:spcPts val="2600"/>
              </a:lnSpc>
              <a:spcAft>
                <a:spcPts val="600"/>
              </a:spcAft>
              <a:buFont typeface="Arial"/>
              <a:buChar char="•"/>
            </a:pPr>
            <a:r>
              <a:rPr lang="en-US" sz="2000" dirty="0" smtClean="0"/>
              <a:t>If you want to sound like an expert you should make sure that you have included everything. </a:t>
            </a:r>
          </a:p>
          <a:p>
            <a:pPr marL="342900" indent="-342900">
              <a:lnSpc>
                <a:spcPts val="2600"/>
              </a:lnSpc>
              <a:spcAft>
                <a:spcPts val="600"/>
              </a:spcAft>
              <a:buFont typeface="Arial"/>
              <a:buChar char="•"/>
            </a:pPr>
            <a:r>
              <a:rPr lang="en-US" sz="2000" dirty="0" smtClean="0"/>
              <a:t>Put in complex charts graphs, and images too, so they can really appreciate and understand just how much work you have done. </a:t>
            </a:r>
          </a:p>
          <a:p>
            <a:pPr marL="342900" indent="-342900">
              <a:lnSpc>
                <a:spcPts val="2600"/>
              </a:lnSpc>
              <a:spcAft>
                <a:spcPts val="600"/>
              </a:spcAft>
              <a:buFont typeface="Arial"/>
              <a:buChar char="•"/>
            </a:pPr>
            <a:r>
              <a:rPr lang="en-US" sz="2000" dirty="0" smtClean="0"/>
              <a:t>The information should be written in detail and text should always fill the slide. </a:t>
            </a:r>
          </a:p>
          <a:p>
            <a:pPr marL="342900" indent="-342900">
              <a:lnSpc>
                <a:spcPts val="2600"/>
              </a:lnSpc>
              <a:spcAft>
                <a:spcPts val="600"/>
              </a:spcAft>
              <a:buFont typeface="Arial"/>
              <a:buChar char="•"/>
            </a:pPr>
            <a:r>
              <a:rPr lang="en-US" sz="2000" dirty="0" smtClean="0"/>
              <a:t>Read it to the audience so you know they are getting it and won’t miss anything. </a:t>
            </a:r>
          </a:p>
          <a:p>
            <a:pPr marL="342900" indent="-342900">
              <a:lnSpc>
                <a:spcPts val="2600"/>
              </a:lnSpc>
              <a:spcAft>
                <a:spcPts val="600"/>
              </a:spcAft>
              <a:buFont typeface="Arial"/>
              <a:buChar char="•"/>
            </a:pPr>
            <a:r>
              <a:rPr lang="en-US" sz="2000" dirty="0" smtClean="0"/>
              <a:t>Prove that you remember all the details by including any bits and pieces you can squeeze into your allotted time. </a:t>
            </a:r>
          </a:p>
          <a:p>
            <a:pPr marL="342900" indent="-342900">
              <a:lnSpc>
                <a:spcPts val="2600"/>
              </a:lnSpc>
              <a:spcAft>
                <a:spcPts val="600"/>
              </a:spcAft>
              <a:buFont typeface="Arial"/>
              <a:buChar char="•"/>
            </a:pPr>
            <a:r>
              <a:rPr lang="en-US" sz="2000" dirty="0" smtClean="0"/>
              <a:t>Make sure all of your thoughts and ideas are there, and it will be a fine presentation.</a:t>
            </a:r>
            <a:endParaRPr lang="en-US" sz="2000" dirty="0"/>
          </a:p>
        </p:txBody>
      </p:sp>
    </p:spTree>
    <p:extLst>
      <p:ext uri="{BB962C8B-B14F-4D97-AF65-F5344CB8AC3E}">
        <p14:creationId xmlns:p14="http://schemas.microsoft.com/office/powerpoint/2010/main" val="2588831635"/>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2"/>
          <a:stretch>
            <a:fillRect/>
          </a:stretch>
        </p:blipFill>
        <p:spPr>
          <a:xfrm>
            <a:off x="8502747" y="6259923"/>
            <a:ext cx="465703" cy="598077"/>
          </a:xfrm>
          <a:prstGeom prst="rect">
            <a:avLst/>
          </a:prstGeom>
        </p:spPr>
      </p:pic>
      <p:sp>
        <p:nvSpPr>
          <p:cNvPr id="2" name="TextBox 1"/>
          <p:cNvSpPr txBox="1"/>
          <p:nvPr/>
        </p:nvSpPr>
        <p:spPr>
          <a:xfrm>
            <a:off x="2982669" y="534607"/>
            <a:ext cx="3446977" cy="830997"/>
          </a:xfrm>
          <a:prstGeom prst="rect">
            <a:avLst/>
          </a:prstGeom>
          <a:noFill/>
        </p:spPr>
        <p:txBody>
          <a:bodyPr wrap="none" rtlCol="0">
            <a:spAutoFit/>
          </a:bodyPr>
          <a:lstStyle/>
          <a:p>
            <a:r>
              <a:rPr lang="en-US" sz="4800" dirty="0" smtClean="0"/>
              <a:t>Questions?</a:t>
            </a:r>
            <a:endParaRPr lang="en-US" sz="4800" dirty="0"/>
          </a:p>
        </p:txBody>
      </p:sp>
      <p:sp>
        <p:nvSpPr>
          <p:cNvPr id="4" name="TextBox 3"/>
          <p:cNvSpPr txBox="1"/>
          <p:nvPr/>
        </p:nvSpPr>
        <p:spPr>
          <a:xfrm>
            <a:off x="2547172" y="1976220"/>
            <a:ext cx="4261653" cy="461665"/>
          </a:xfrm>
          <a:prstGeom prst="rect">
            <a:avLst/>
          </a:prstGeom>
          <a:noFill/>
        </p:spPr>
        <p:txBody>
          <a:bodyPr wrap="none" rtlCol="0">
            <a:spAutoFit/>
          </a:bodyPr>
          <a:lstStyle/>
          <a:p>
            <a:r>
              <a:rPr lang="en-US" sz="2400" dirty="0" err="1"/>
              <a:t>h</a:t>
            </a:r>
            <a:r>
              <a:rPr lang="en-US" sz="2400" dirty="0" err="1" smtClean="0"/>
              <a:t>ope.greenberg@uvm.edu</a:t>
            </a:r>
            <a:endParaRPr lang="en-US" sz="2400" dirty="0"/>
          </a:p>
        </p:txBody>
      </p:sp>
      <p:sp>
        <p:nvSpPr>
          <p:cNvPr id="7" name="TextBox 6"/>
          <p:cNvSpPr txBox="1"/>
          <p:nvPr/>
        </p:nvSpPr>
        <p:spPr>
          <a:xfrm>
            <a:off x="819861" y="2873351"/>
            <a:ext cx="7716275" cy="707886"/>
          </a:xfrm>
          <a:prstGeom prst="rect">
            <a:avLst/>
          </a:prstGeom>
          <a:noFill/>
        </p:spPr>
        <p:txBody>
          <a:bodyPr wrap="none" rtlCol="0">
            <a:spAutoFit/>
          </a:bodyPr>
          <a:lstStyle/>
          <a:p>
            <a:r>
              <a:rPr lang="en-US" sz="4000" dirty="0" smtClean="0"/>
              <a:t>http://</a:t>
            </a:r>
            <a:r>
              <a:rPr lang="en-US" sz="4000" dirty="0" err="1" smtClean="0"/>
              <a:t>www.uvm.edu</a:t>
            </a:r>
            <a:r>
              <a:rPr lang="en-US" sz="4000" dirty="0" smtClean="0"/>
              <a:t>/~</a:t>
            </a:r>
            <a:r>
              <a:rPr lang="en-US" sz="4000" dirty="0" err="1" smtClean="0"/>
              <a:t>uvmsrc</a:t>
            </a:r>
            <a:endParaRPr lang="en-US" sz="4000" dirty="0"/>
          </a:p>
        </p:txBody>
      </p:sp>
      <p:sp>
        <p:nvSpPr>
          <p:cNvPr id="8" name="Rectangle 7"/>
          <p:cNvSpPr/>
          <p:nvPr/>
        </p:nvSpPr>
        <p:spPr>
          <a:xfrm>
            <a:off x="380506" y="5193599"/>
            <a:ext cx="8552104" cy="1107996"/>
          </a:xfrm>
          <a:prstGeom prst="rect">
            <a:avLst/>
          </a:prstGeom>
        </p:spPr>
        <p:txBody>
          <a:bodyPr wrap="square">
            <a:spAutoFit/>
          </a:bodyPr>
          <a:lstStyle/>
          <a:p>
            <a:r>
              <a:rPr lang="en-US" sz="1600" dirty="0" smtClean="0"/>
              <a:t>And thanks go to</a:t>
            </a:r>
            <a:r>
              <a:rPr lang="en-US" sz="1600" dirty="0"/>
              <a:t>:</a:t>
            </a:r>
          </a:p>
          <a:p>
            <a:r>
              <a:rPr lang="en-US" sz="1600" dirty="0"/>
              <a:t>Rory </a:t>
            </a:r>
            <a:r>
              <a:rPr lang="en-US" sz="1600" dirty="0" smtClean="0"/>
              <a:t>Waterman, UVM, </a:t>
            </a:r>
            <a:r>
              <a:rPr lang="en-US" sz="1600" dirty="0"/>
              <a:t>for the original talk, and the chemistry slide.</a:t>
            </a:r>
          </a:p>
          <a:p>
            <a:r>
              <a:rPr lang="en-US" sz="1600" dirty="0"/>
              <a:t>Garr Reynolds for images and inspiration.</a:t>
            </a:r>
          </a:p>
          <a:p>
            <a:endParaRPr lang="en-US" dirty="0"/>
          </a:p>
        </p:txBody>
      </p:sp>
    </p:spTree>
    <p:extLst>
      <p:ext uri="{BB962C8B-B14F-4D97-AF65-F5344CB8AC3E}">
        <p14:creationId xmlns:p14="http://schemas.microsoft.com/office/powerpoint/2010/main" val="417331639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3"/>
          <a:stretch>
            <a:fillRect/>
          </a:stretch>
        </p:blipFill>
        <p:spPr>
          <a:xfrm>
            <a:off x="8502747" y="6259923"/>
            <a:ext cx="465703" cy="598077"/>
          </a:xfrm>
          <a:prstGeom prst="rect">
            <a:avLst/>
          </a:prstGeom>
        </p:spPr>
      </p:pic>
      <p:pic>
        <p:nvPicPr>
          <p:cNvPr id="4" name="Picture 3" descr="conten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50" y="159461"/>
            <a:ext cx="4483100" cy="584200"/>
          </a:xfrm>
          <a:prstGeom prst="rect">
            <a:avLst/>
          </a:prstGeom>
        </p:spPr>
      </p:pic>
      <p:sp>
        <p:nvSpPr>
          <p:cNvPr id="5" name="TextBox 4"/>
          <p:cNvSpPr txBox="1"/>
          <p:nvPr/>
        </p:nvSpPr>
        <p:spPr>
          <a:xfrm>
            <a:off x="82550" y="743661"/>
            <a:ext cx="9061449" cy="5416868"/>
          </a:xfrm>
          <a:prstGeom prst="rect">
            <a:avLst/>
          </a:prstGeom>
          <a:noFill/>
        </p:spPr>
        <p:txBody>
          <a:bodyPr wrap="square" rtlCol="0">
            <a:spAutoFit/>
          </a:bodyPr>
          <a:lstStyle/>
          <a:p>
            <a:pPr marL="457200" indent="-457200">
              <a:buFont typeface="Arial"/>
              <a:buChar char="•"/>
            </a:pPr>
            <a:r>
              <a:rPr lang="en-US" sz="3200" b="1" dirty="0" smtClean="0">
                <a:solidFill>
                  <a:srgbClr val="FF0000"/>
                </a:solidFill>
              </a:rPr>
              <a:t>If</a:t>
            </a:r>
            <a:r>
              <a:rPr lang="en-US" dirty="0" smtClean="0"/>
              <a:t> </a:t>
            </a:r>
            <a:r>
              <a:rPr lang="en-US" sz="3200" b="1" dirty="0" smtClean="0">
                <a:solidFill>
                  <a:srgbClr val="FF0000"/>
                </a:solidFill>
              </a:rPr>
              <a:t>you</a:t>
            </a:r>
            <a:r>
              <a:rPr lang="en-US" dirty="0" smtClean="0">
                <a:solidFill>
                  <a:schemeClr val="tx2">
                    <a:lumMod val="50000"/>
                    <a:lumOff val="50000"/>
                  </a:schemeClr>
                </a:solidFill>
              </a:rPr>
              <a:t> want to sound like an expert you</a:t>
            </a:r>
            <a:r>
              <a:rPr lang="en-US" dirty="0" smtClean="0"/>
              <a:t> </a:t>
            </a:r>
            <a:r>
              <a:rPr lang="en-US" dirty="0" smtClean="0">
                <a:solidFill>
                  <a:srgbClr val="999999"/>
                </a:solidFill>
              </a:rPr>
              <a:t>should make sure that you</a:t>
            </a:r>
            <a:r>
              <a:rPr lang="en-US" dirty="0" smtClean="0"/>
              <a:t> </a:t>
            </a:r>
            <a:r>
              <a:rPr lang="en-US" sz="3200" b="1" dirty="0" smtClean="0">
                <a:solidFill>
                  <a:srgbClr val="FF0000"/>
                </a:solidFill>
              </a:rPr>
              <a:t>have</a:t>
            </a:r>
            <a:r>
              <a:rPr lang="en-US" dirty="0" smtClean="0">
                <a:solidFill>
                  <a:srgbClr val="FF0000"/>
                </a:solidFill>
              </a:rPr>
              <a:t> </a:t>
            </a:r>
            <a:r>
              <a:rPr lang="en-US" dirty="0" smtClean="0">
                <a:solidFill>
                  <a:srgbClr val="999999"/>
                </a:solidFill>
              </a:rPr>
              <a:t>included everything.</a:t>
            </a:r>
          </a:p>
          <a:p>
            <a:pPr marL="457200" indent="-457200">
              <a:buFont typeface="Arial"/>
              <a:buChar char="•"/>
            </a:pPr>
            <a:r>
              <a:rPr lang="en-US" dirty="0" smtClean="0">
                <a:solidFill>
                  <a:srgbClr val="999999"/>
                </a:solidFill>
              </a:rPr>
              <a:t>Put in complex charts, graphs and images,</a:t>
            </a:r>
            <a:r>
              <a:rPr lang="en-US" dirty="0" smtClean="0"/>
              <a:t> </a:t>
            </a:r>
            <a:r>
              <a:rPr lang="en-US" sz="3200" b="1" dirty="0" smtClean="0">
                <a:solidFill>
                  <a:srgbClr val="FF0000"/>
                </a:solidFill>
              </a:rPr>
              <a:t>too</a:t>
            </a:r>
            <a:r>
              <a:rPr lang="en-US" dirty="0" smtClean="0"/>
              <a:t>, </a:t>
            </a:r>
            <a:r>
              <a:rPr lang="en-US" dirty="0" smtClean="0">
                <a:solidFill>
                  <a:srgbClr val="999999"/>
                </a:solidFill>
              </a:rPr>
              <a:t>so they can  really appreciate and understand just how </a:t>
            </a:r>
            <a:r>
              <a:rPr lang="en-US" sz="3200" b="1" dirty="0" smtClean="0">
                <a:solidFill>
                  <a:srgbClr val="FF0000"/>
                </a:solidFill>
              </a:rPr>
              <a:t>much</a:t>
            </a:r>
            <a:r>
              <a:rPr lang="en-US" dirty="0" smtClean="0">
                <a:solidFill>
                  <a:srgbClr val="FF0000"/>
                </a:solidFill>
              </a:rPr>
              <a:t> </a:t>
            </a:r>
            <a:r>
              <a:rPr lang="en-US" dirty="0" smtClean="0">
                <a:solidFill>
                  <a:srgbClr val="999999"/>
                </a:solidFill>
              </a:rPr>
              <a:t>work you have done. </a:t>
            </a:r>
          </a:p>
          <a:p>
            <a:pPr marL="457200" indent="-457200">
              <a:buFont typeface="Arial"/>
              <a:buChar char="•"/>
            </a:pPr>
            <a:r>
              <a:rPr lang="en-US" dirty="0" smtClean="0">
                <a:solidFill>
                  <a:srgbClr val="999999"/>
                </a:solidFill>
              </a:rPr>
              <a:t>The</a:t>
            </a:r>
            <a:r>
              <a:rPr lang="en-US" dirty="0" smtClean="0"/>
              <a:t> </a:t>
            </a:r>
            <a:r>
              <a:rPr lang="en-US" sz="3200" b="1" dirty="0" smtClean="0">
                <a:solidFill>
                  <a:srgbClr val="FF0000"/>
                </a:solidFill>
              </a:rPr>
              <a:t>information</a:t>
            </a:r>
            <a:r>
              <a:rPr lang="en-US" dirty="0" smtClean="0">
                <a:solidFill>
                  <a:srgbClr val="FF0000"/>
                </a:solidFill>
              </a:rPr>
              <a:t> </a:t>
            </a:r>
            <a:r>
              <a:rPr lang="en-US" dirty="0" smtClean="0">
                <a:solidFill>
                  <a:srgbClr val="999999"/>
                </a:solidFill>
              </a:rPr>
              <a:t>should be written in detail and text should always fill the slide. </a:t>
            </a:r>
          </a:p>
          <a:p>
            <a:pPr marL="457200" indent="-457200">
              <a:buFont typeface="Arial"/>
              <a:buChar char="•"/>
            </a:pPr>
            <a:r>
              <a:rPr lang="en-US" dirty="0" smtClean="0">
                <a:solidFill>
                  <a:srgbClr val="999999"/>
                </a:solidFill>
              </a:rPr>
              <a:t>Read it to </a:t>
            </a:r>
            <a:r>
              <a:rPr lang="en-US" sz="3200" b="1" dirty="0" smtClean="0">
                <a:solidFill>
                  <a:srgbClr val="FF0000"/>
                </a:solidFill>
              </a:rPr>
              <a:t>the</a:t>
            </a:r>
            <a:r>
              <a:rPr lang="en-US" sz="3200" b="1" dirty="0" smtClean="0">
                <a:solidFill>
                  <a:srgbClr val="999999"/>
                </a:solidFill>
              </a:rPr>
              <a:t> </a:t>
            </a:r>
            <a:r>
              <a:rPr lang="en-US" sz="3200" b="1" dirty="0" smtClean="0">
                <a:solidFill>
                  <a:srgbClr val="FF0000"/>
                </a:solidFill>
              </a:rPr>
              <a:t>audience </a:t>
            </a:r>
            <a:r>
              <a:rPr lang="en-US" dirty="0" smtClean="0">
                <a:solidFill>
                  <a:srgbClr val="999999"/>
                </a:solidFill>
              </a:rPr>
              <a:t>so you know they are getting it and</a:t>
            </a:r>
            <a:r>
              <a:rPr lang="en-US" dirty="0" smtClean="0"/>
              <a:t> </a:t>
            </a:r>
            <a:r>
              <a:rPr lang="en-US" sz="3200" b="1" dirty="0" smtClean="0">
                <a:solidFill>
                  <a:srgbClr val="FF0000"/>
                </a:solidFill>
              </a:rPr>
              <a:t>won’t</a:t>
            </a:r>
            <a:r>
              <a:rPr lang="en-US" dirty="0" smtClean="0"/>
              <a:t> </a:t>
            </a:r>
            <a:r>
              <a:rPr lang="en-US" dirty="0" smtClean="0">
                <a:solidFill>
                  <a:srgbClr val="999999"/>
                </a:solidFill>
              </a:rPr>
              <a:t>miss anything. </a:t>
            </a:r>
          </a:p>
          <a:p>
            <a:pPr marL="457200" indent="-457200">
              <a:buFont typeface="Arial"/>
              <a:buChar char="•"/>
            </a:pPr>
            <a:r>
              <a:rPr lang="en-US" dirty="0" smtClean="0">
                <a:solidFill>
                  <a:srgbClr val="999999"/>
                </a:solidFill>
              </a:rPr>
              <a:t>Prove that you</a:t>
            </a:r>
            <a:r>
              <a:rPr lang="en-US" dirty="0" smtClean="0"/>
              <a:t> </a:t>
            </a:r>
            <a:r>
              <a:rPr lang="en-US" sz="3200" b="1" dirty="0" smtClean="0">
                <a:solidFill>
                  <a:srgbClr val="FF0000"/>
                </a:solidFill>
              </a:rPr>
              <a:t>remember</a:t>
            </a:r>
            <a:r>
              <a:rPr lang="en-US" dirty="0" smtClean="0">
                <a:solidFill>
                  <a:srgbClr val="FF0000"/>
                </a:solidFill>
              </a:rPr>
              <a:t> </a:t>
            </a:r>
            <a:r>
              <a:rPr lang="en-US" dirty="0" smtClean="0">
                <a:solidFill>
                  <a:srgbClr val="999999"/>
                </a:solidFill>
              </a:rPr>
              <a:t>all the details by including</a:t>
            </a:r>
            <a:r>
              <a:rPr lang="en-US" dirty="0" smtClean="0"/>
              <a:t> </a:t>
            </a:r>
            <a:r>
              <a:rPr lang="en-US" sz="3600" b="1" dirty="0" smtClean="0">
                <a:solidFill>
                  <a:srgbClr val="FF0000"/>
                </a:solidFill>
              </a:rPr>
              <a:t>any</a:t>
            </a:r>
            <a:r>
              <a:rPr lang="en-US" dirty="0" smtClean="0">
                <a:solidFill>
                  <a:srgbClr val="FF0000"/>
                </a:solidFill>
              </a:rPr>
              <a:t> </a:t>
            </a:r>
            <a:r>
              <a:rPr lang="en-US" dirty="0" smtClean="0">
                <a:solidFill>
                  <a:srgbClr val="999999"/>
                </a:solidFill>
              </a:rPr>
              <a:t>bits and pieces you can squeeze into your allotted time. </a:t>
            </a:r>
          </a:p>
          <a:p>
            <a:pPr marL="457200" indent="-457200">
              <a:buFont typeface="Arial"/>
              <a:buChar char="•"/>
            </a:pPr>
            <a:r>
              <a:rPr lang="en-US" dirty="0" smtClean="0">
                <a:solidFill>
                  <a:srgbClr val="999999"/>
                </a:solidFill>
              </a:rPr>
              <a:t>Make sure all </a:t>
            </a:r>
            <a:r>
              <a:rPr lang="en-US" sz="3200" b="1" dirty="0" smtClean="0">
                <a:solidFill>
                  <a:srgbClr val="FF0000"/>
                </a:solidFill>
              </a:rPr>
              <a:t>of</a:t>
            </a:r>
            <a:r>
              <a:rPr lang="en-US" dirty="0" smtClean="0">
                <a:solidFill>
                  <a:srgbClr val="FF0000"/>
                </a:solidFill>
              </a:rPr>
              <a:t> </a:t>
            </a:r>
            <a:r>
              <a:rPr lang="en-US" dirty="0" smtClean="0">
                <a:solidFill>
                  <a:srgbClr val="999999"/>
                </a:solidFill>
              </a:rPr>
              <a:t>your thoughts and ideas are there, and </a:t>
            </a:r>
            <a:r>
              <a:rPr lang="en-US" sz="3200" b="1" dirty="0" smtClean="0">
                <a:solidFill>
                  <a:srgbClr val="FF0000"/>
                </a:solidFill>
              </a:rPr>
              <a:t>it</a:t>
            </a:r>
            <a:r>
              <a:rPr lang="en-US" dirty="0" smtClean="0"/>
              <a:t> </a:t>
            </a:r>
            <a:r>
              <a:rPr lang="en-US" dirty="0" smtClean="0">
                <a:solidFill>
                  <a:srgbClr val="999999"/>
                </a:solidFill>
              </a:rPr>
              <a:t>will be a fine presentation.</a:t>
            </a:r>
            <a:endParaRPr lang="en-US" dirty="0">
              <a:solidFill>
                <a:srgbClr val="999999"/>
              </a:solidFill>
            </a:endParaRPr>
          </a:p>
        </p:txBody>
      </p:sp>
    </p:spTree>
    <p:extLst>
      <p:ext uri="{BB962C8B-B14F-4D97-AF65-F5344CB8AC3E}">
        <p14:creationId xmlns:p14="http://schemas.microsoft.com/office/powerpoint/2010/main" val="137805526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3"/>
          <a:stretch>
            <a:fillRect/>
          </a:stretch>
        </p:blipFill>
        <p:spPr>
          <a:xfrm>
            <a:off x="8502747" y="6259923"/>
            <a:ext cx="465703" cy="598077"/>
          </a:xfrm>
          <a:prstGeom prst="rect">
            <a:avLst/>
          </a:prstGeom>
        </p:spPr>
      </p:pic>
      <p:sp>
        <p:nvSpPr>
          <p:cNvPr id="7" name="TextBox 6"/>
          <p:cNvSpPr txBox="1"/>
          <p:nvPr/>
        </p:nvSpPr>
        <p:spPr>
          <a:xfrm>
            <a:off x="175550" y="2693861"/>
            <a:ext cx="8968450" cy="646331"/>
          </a:xfrm>
          <a:prstGeom prst="rect">
            <a:avLst/>
          </a:prstGeom>
          <a:noFill/>
        </p:spPr>
        <p:txBody>
          <a:bodyPr wrap="square" rtlCol="0">
            <a:spAutoFit/>
          </a:bodyPr>
          <a:lstStyle/>
          <a:p>
            <a:pPr algn="ctr"/>
            <a:r>
              <a:rPr lang="en-US" sz="3600" dirty="0" smtClean="0"/>
              <a:t>Traditional, or, “Darth Vader Method”</a:t>
            </a:r>
            <a:endParaRPr lang="en-US" sz="3600" dirty="0"/>
          </a:p>
        </p:txBody>
      </p:sp>
      <p:pic>
        <p:nvPicPr>
          <p:cNvPr id="9" name="Picture 8" descr="ppt-approach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1558"/>
            <a:ext cx="4510739" cy="591273"/>
          </a:xfrm>
          <a:prstGeom prst="rect">
            <a:avLst/>
          </a:prstGeom>
        </p:spPr>
      </p:pic>
    </p:spTree>
    <p:extLst>
      <p:ext uri="{BB962C8B-B14F-4D97-AF65-F5344CB8AC3E}">
        <p14:creationId xmlns:p14="http://schemas.microsoft.com/office/powerpoint/2010/main" val="417331639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33316" y="6374011"/>
            <a:ext cx="3535134" cy="483989"/>
          </a:xfrm>
        </p:spPr>
        <p:txBody>
          <a:bodyPr>
            <a:noAutofit/>
          </a:bodyPr>
          <a:lstStyle/>
          <a:p>
            <a:r>
              <a:rPr lang="en-US" sz="1200" i="1" dirty="0" smtClean="0">
                <a:solidFill>
                  <a:srgbClr val="00704A"/>
                </a:solidFill>
              </a:rPr>
              <a:t>Presentations and Posters Workshop</a:t>
            </a:r>
          </a:p>
          <a:p>
            <a:endParaRPr lang="en-US" dirty="0"/>
          </a:p>
        </p:txBody>
      </p:sp>
      <p:pic>
        <p:nvPicPr>
          <p:cNvPr id="10" name="Picture 9"/>
          <p:cNvPicPr>
            <a:picLocks noChangeAspect="1"/>
          </p:cNvPicPr>
          <p:nvPr/>
        </p:nvPicPr>
        <p:blipFill>
          <a:blip r:embed="rId3"/>
          <a:stretch>
            <a:fillRect/>
          </a:stretch>
        </p:blipFill>
        <p:spPr>
          <a:xfrm>
            <a:off x="8502747" y="6259923"/>
            <a:ext cx="465703" cy="598077"/>
          </a:xfrm>
          <a:prstGeom prst="rect">
            <a:avLst/>
          </a:prstGeom>
        </p:spPr>
      </p:pic>
      <p:pic>
        <p:nvPicPr>
          <p:cNvPr id="2" name="Picture 1" descr="darth-vader-garr-reynold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1000"/>
            <a:ext cx="9144000" cy="6087806"/>
          </a:xfrm>
          <a:prstGeom prst="rect">
            <a:avLst/>
          </a:prstGeom>
        </p:spPr>
      </p:pic>
    </p:spTree>
    <p:extLst>
      <p:ext uri="{BB962C8B-B14F-4D97-AF65-F5344CB8AC3E}">
        <p14:creationId xmlns:p14="http://schemas.microsoft.com/office/powerpoint/2010/main" val="417331639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erception">
  <a:themeElements>
    <a:clrScheme name="Custom 3">
      <a:dk1>
        <a:sysClr val="windowText" lastClr="000000"/>
      </a:dk1>
      <a:lt1>
        <a:sysClr val="window" lastClr="FFFFFF"/>
      </a:lt1>
      <a:dk2>
        <a:srgbClr val="333333"/>
      </a:dk2>
      <a:lt2>
        <a:srgbClr val="BBC0AC"/>
      </a:lt2>
      <a:accent1>
        <a:srgbClr val="97B4A8"/>
      </a:accent1>
      <a:accent2>
        <a:srgbClr val="E07602"/>
      </a:accent2>
      <a:accent3>
        <a:srgbClr val="E4C402"/>
      </a:accent3>
      <a:accent4>
        <a:srgbClr val="7DC1EF"/>
      </a:accent4>
      <a:accent5>
        <a:srgbClr val="21449B"/>
      </a:accent5>
      <a:accent6>
        <a:srgbClr val="A2B170"/>
      </a:accent6>
      <a:hlink>
        <a:srgbClr val="0D2418"/>
      </a:hlink>
      <a:folHlink>
        <a:srgbClr val="4C4F3F"/>
      </a:folHlink>
    </a:clrScheme>
    <a:fontScheme name="Perception">
      <a:majorFont>
        <a:latin typeface="Century Gothic"/>
        <a:ea typeface=""/>
        <a:cs typeface=""/>
        <a:font script="Jpan" typeface="メイリオ"/>
      </a:majorFont>
      <a:minorFont>
        <a:latin typeface="Century Gothic"/>
        <a:ea typeface=""/>
        <a:cs typeface=""/>
        <a:font script="Jpan" typeface="メイリオ"/>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1629</TotalTime>
  <Words>3254</Words>
  <Application>Microsoft Macintosh PowerPoint</Application>
  <PresentationFormat>On-screen Show (4:3)</PresentationFormat>
  <Paragraphs>326</Paragraphs>
  <Slides>60</Slides>
  <Notes>56</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Perception</vt:lpstr>
      <vt:lpstr>UVM  McNair Scholars 2012</vt:lpstr>
      <vt:lpstr>Your  Presentation or Poster</vt:lpstr>
      <vt:lpstr> Some Powerpoint Approaches</vt:lpstr>
      <vt:lpstr>Your  Presentation or Poster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Vermont Split Towns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Your  Presentation or Poster</vt:lpstr>
      <vt:lpstr> Design</vt:lpstr>
      <vt:lpstr>PowerPoint Presentation</vt:lpstr>
      <vt:lpstr>PowerPoint Presentation</vt:lpstr>
      <vt:lpstr>PowerPoint Presentation</vt:lpstr>
      <vt:lpstr>PowerPoint Presentation</vt:lpstr>
      <vt:lpstr>Your  Presentation or Poster</vt:lpstr>
      <vt:lpstr>PowerPoint Presentation</vt:lpstr>
      <vt:lpstr>PowerPoint Presentation</vt:lpstr>
      <vt:lpstr>PowerPoint Presentation</vt:lpstr>
      <vt:lpstr>PowerPoint Presentation</vt:lpstr>
      <vt:lpstr>PowerPoint Presentation</vt:lpstr>
      <vt:lpstr>PowerPoint Presentation</vt:lpstr>
      <vt:lpstr>Tech Stuff</vt:lpstr>
      <vt:lpstr>PowerPoint Presentation</vt:lpstr>
      <vt:lpstr>PowerPoint Presentation</vt:lpstr>
    </vt:vector>
  </TitlesOfParts>
  <Company>University of Vermont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UVM Student Research Conference</dc:title>
  <dc:creator>Hope Greenberg</dc:creator>
  <cp:lastModifiedBy>Hope Greenberg</cp:lastModifiedBy>
  <cp:revision>54</cp:revision>
  <dcterms:created xsi:type="dcterms:W3CDTF">2011-03-28T17:18:51Z</dcterms:created>
  <dcterms:modified xsi:type="dcterms:W3CDTF">2012-05-29T18:34:04Z</dcterms:modified>
</cp:coreProperties>
</file>