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90" r:id="rId4"/>
    <p:sldId id="291" r:id="rId5"/>
    <p:sldId id="282" r:id="rId6"/>
    <p:sldId id="283" r:id="rId7"/>
    <p:sldId id="261" r:id="rId8"/>
    <p:sldId id="260" r:id="rId9"/>
    <p:sldId id="262" r:id="rId10"/>
    <p:sldId id="263" r:id="rId11"/>
    <p:sldId id="272" r:id="rId12"/>
    <p:sldId id="273" r:id="rId13"/>
    <p:sldId id="274" r:id="rId14"/>
    <p:sldId id="275" r:id="rId15"/>
    <p:sldId id="276" r:id="rId16"/>
    <p:sldId id="280" r:id="rId17"/>
    <p:sldId id="281" r:id="rId18"/>
    <p:sldId id="264" r:id="rId19"/>
    <p:sldId id="267" r:id="rId20"/>
    <p:sldId id="266" r:id="rId21"/>
    <p:sldId id="268" r:id="rId22"/>
    <p:sldId id="257" r:id="rId23"/>
    <p:sldId id="271" r:id="rId24"/>
    <p:sldId id="284" r:id="rId25"/>
    <p:sldId id="269" r:id="rId26"/>
    <p:sldId id="270" r:id="rId27"/>
    <p:sldId id="289" r:id="rId28"/>
    <p:sldId id="285" r:id="rId29"/>
    <p:sldId id="286" r:id="rId30"/>
    <p:sldId id="288"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8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F1920-85B0-0E4D-B29C-5CDBFC85A33F}" type="datetimeFigureOut">
              <a:rPr lang="en-US" smtClean="0"/>
              <a:t>9/28/12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803FC-DD15-DA4B-880A-BF3D7573B936}" type="slidenum">
              <a:rPr lang="en-US" smtClean="0"/>
              <a:t>‹#›</a:t>
            </a:fld>
            <a:endParaRPr lang="en-US"/>
          </a:p>
        </p:txBody>
      </p:sp>
    </p:spTree>
    <p:extLst>
      <p:ext uri="{BB962C8B-B14F-4D97-AF65-F5344CB8AC3E}">
        <p14:creationId xmlns:p14="http://schemas.microsoft.com/office/powerpoint/2010/main" val="39023273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I want to give you the opportunity to learn more about</a:t>
            </a:r>
            <a:r>
              <a:rPr lang="en-US" baseline="0" dirty="0" smtClean="0"/>
              <a:t> the project. This will serve as an introduction to both the general concepts around digitization as well as some of the technical language, or jargon, related to it. I’ll also talk a bit about the tech, though the full details of the how-to will come in our sessions in the CTL. </a:t>
            </a:r>
            <a:endParaRPr lang="en-US" dirty="0" smtClean="0"/>
          </a:p>
          <a:p>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1</a:t>
            </a:fld>
            <a:endParaRPr lang="en-US"/>
          </a:p>
        </p:txBody>
      </p:sp>
    </p:spTree>
    <p:extLst>
      <p:ext uri="{BB962C8B-B14F-4D97-AF65-F5344CB8AC3E}">
        <p14:creationId xmlns:p14="http://schemas.microsoft.com/office/powerpoint/2010/main" val="387414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this text is more than just a string of letters. If we want </a:t>
            </a:r>
            <a:r>
              <a:rPr lang="en-US" baseline="0" dirty="0" smtClean="0"/>
              <a:t> a computer to be able to search through it or manipulate it, we need more.</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17</a:t>
            </a:fld>
            <a:endParaRPr lang="en-US"/>
          </a:p>
        </p:txBody>
      </p:sp>
    </p:spTree>
    <p:extLst>
      <p:ext uri="{BB962C8B-B14F-4D97-AF65-F5344CB8AC3E}">
        <p14:creationId xmlns:p14="http://schemas.microsoft.com/office/powerpoint/2010/main" val="349182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 know that the words “Chapter One” mean that</a:t>
            </a:r>
            <a:r>
              <a:rPr lang="en-US" baseline="0" dirty="0" smtClean="0"/>
              <a:t> this is the first chapter of the book. If I wanted to ask a computer to go to the first chapter, would it be able to figure that out? No, I have to find some way to tell it.</a:t>
            </a:r>
          </a:p>
          <a:p>
            <a:r>
              <a:rPr lang="en-US" dirty="0" smtClean="0"/>
              <a:t>Group</a:t>
            </a:r>
            <a:r>
              <a:rPr lang="en-US" baseline="0" dirty="0" smtClean="0"/>
              <a:t> </a:t>
            </a:r>
            <a:r>
              <a:rPr lang="en-US" dirty="0" smtClean="0"/>
              <a:t>Activity: what are all the things we know about this text that are not explicit here? Take a few minutes, report back</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18</a:t>
            </a:fld>
            <a:endParaRPr lang="en-US"/>
          </a:p>
        </p:txBody>
      </p:sp>
    </p:spTree>
    <p:extLst>
      <p:ext uri="{BB962C8B-B14F-4D97-AF65-F5344CB8AC3E}">
        <p14:creationId xmlns:p14="http://schemas.microsoft.com/office/powerpoint/2010/main" val="2729413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 info: the things we know about a</a:t>
            </a:r>
            <a:r>
              <a:rPr lang="en-US" baseline="0" dirty="0" smtClean="0"/>
              <a:t> text, or even an image, that are not an actual part of that text, is its metadata</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19</a:t>
            </a:fld>
            <a:endParaRPr lang="en-US"/>
          </a:p>
        </p:txBody>
      </p:sp>
    </p:spTree>
    <p:extLst>
      <p:ext uri="{BB962C8B-B14F-4D97-AF65-F5344CB8AC3E}">
        <p14:creationId xmlns:p14="http://schemas.microsoft.com/office/powerpoint/2010/main" val="67968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what we know about the text is what we call metadata: author, publisher, title, number of pages, year published, ISBN</a:t>
            </a:r>
          </a:p>
          <a:p>
            <a:r>
              <a:rPr lang="en-US" dirty="0" smtClean="0"/>
              <a:t>But that is about the book object. </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20</a:t>
            </a:fld>
            <a:endParaRPr lang="en-US"/>
          </a:p>
        </p:txBody>
      </p:sp>
    </p:spTree>
    <p:extLst>
      <p:ext uri="{BB962C8B-B14F-4D97-AF65-F5344CB8AC3E}">
        <p14:creationId xmlns:p14="http://schemas.microsoft.com/office/powerpoint/2010/main" val="3077153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 have a more complicated task. What would</a:t>
            </a:r>
            <a:r>
              <a:rPr lang="en-US" baseline="0" dirty="0" smtClean="0"/>
              <a:t> we say this is?</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21</a:t>
            </a:fld>
            <a:endParaRPr lang="en-US"/>
          </a:p>
        </p:txBody>
      </p:sp>
    </p:spTree>
    <p:extLst>
      <p:ext uri="{BB962C8B-B14F-4D97-AF65-F5344CB8AC3E}">
        <p14:creationId xmlns:p14="http://schemas.microsoft.com/office/powerpoint/2010/main" val="321137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picture of a pipe, but not a picture of a specific pipe. It is a painting</a:t>
            </a:r>
            <a:r>
              <a:rPr lang="en-US" baseline="0" dirty="0" smtClean="0"/>
              <a:t> by Magritte, more, it is a statement. A forty year discussion about the nature of reality and representation. But is that all? Is this the original painting? This is a digital representation of a physical object (the painting) which itself represents a concept of a physical object (a pipe) but is not that object. We could even go further and say you are looking at a projection of dots of light on a screen generated by electronic pulses coded in binary as 1’s and 0’s.</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22</a:t>
            </a:fld>
            <a:endParaRPr lang="en-US"/>
          </a:p>
        </p:txBody>
      </p:sp>
    </p:spTree>
    <p:extLst>
      <p:ext uri="{BB962C8B-B14F-4D97-AF65-F5344CB8AC3E}">
        <p14:creationId xmlns:p14="http://schemas.microsoft.com/office/powerpoint/2010/main" val="2978215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digital surrogates are complex objects and if we want to describe them we need to consider both the original object and the digital object representing it.</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25</a:t>
            </a:fld>
            <a:endParaRPr lang="en-US"/>
          </a:p>
        </p:txBody>
      </p:sp>
    </p:spTree>
    <p:extLst>
      <p:ext uri="{BB962C8B-B14F-4D97-AF65-F5344CB8AC3E}">
        <p14:creationId xmlns:p14="http://schemas.microsoft.com/office/powerpoint/2010/main" val="955033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historians you could</a:t>
            </a:r>
            <a:r>
              <a:rPr lang="en-US" baseline="0" dirty="0" smtClean="0"/>
              <a:t> be</a:t>
            </a:r>
            <a:r>
              <a:rPr lang="en-US" dirty="0" smtClean="0"/>
              <a:t> interested in making a resource available</a:t>
            </a:r>
            <a:r>
              <a:rPr lang="en-US" baseline="0" dirty="0" smtClean="0"/>
              <a:t> but you </a:t>
            </a:r>
            <a:r>
              <a:rPr lang="en-US" dirty="0" smtClean="0"/>
              <a:t>also might want to provide</a:t>
            </a:r>
            <a:r>
              <a:rPr lang="en-US" baseline="0" dirty="0" smtClean="0"/>
              <a:t> historic context and interpret the resource.</a:t>
            </a:r>
          </a:p>
          <a:p>
            <a:r>
              <a:rPr lang="en-US" baseline="0" dirty="0" smtClean="0"/>
              <a:t>The George letter</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26</a:t>
            </a:fld>
            <a:endParaRPr lang="en-US"/>
          </a:p>
        </p:txBody>
      </p:sp>
    </p:spTree>
    <p:extLst>
      <p:ext uri="{BB962C8B-B14F-4D97-AF65-F5344CB8AC3E}">
        <p14:creationId xmlns:p14="http://schemas.microsoft.com/office/powerpoint/2010/main" val="2225963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27</a:t>
            </a:fld>
            <a:endParaRPr lang="en-US"/>
          </a:p>
        </p:txBody>
      </p:sp>
    </p:spTree>
    <p:extLst>
      <p:ext uri="{BB962C8B-B14F-4D97-AF65-F5344CB8AC3E}">
        <p14:creationId xmlns:p14="http://schemas.microsoft.com/office/powerpoint/2010/main" val="331591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Collections may reflect the assumptions, </a:t>
            </a:r>
            <a:r>
              <a:rPr lang="en-US" dirty="0" err="1" smtClean="0"/>
              <a:t>directiveness</a:t>
            </a:r>
            <a:r>
              <a:rPr lang="en-US" dirty="0" smtClean="0"/>
              <a:t> of the curator but do not guide the viewer. Exhibits provide an accompanying narrative that frames the collection.</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30</a:t>
            </a:fld>
            <a:endParaRPr lang="en-US"/>
          </a:p>
        </p:txBody>
      </p:sp>
    </p:spTree>
    <p:extLst>
      <p:ext uri="{BB962C8B-B14F-4D97-AF65-F5344CB8AC3E}">
        <p14:creationId xmlns:p14="http://schemas.microsoft.com/office/powerpoint/2010/main" val="337495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mean by digitization </a:t>
            </a:r>
          </a:p>
          <a:p>
            <a:r>
              <a:rPr lang="en-US" dirty="0" smtClean="0"/>
              <a:t>Key</a:t>
            </a:r>
            <a:r>
              <a:rPr lang="en-US" baseline="0" dirty="0" smtClean="0"/>
              <a:t> to this is the concept between human and machine readable, so we’ll explore that</a:t>
            </a:r>
          </a:p>
          <a:p>
            <a:r>
              <a:rPr lang="en-US" baseline="0" dirty="0" smtClean="0"/>
              <a:t>Metadata is another key piece of digital projects, while encoding is what we actually do in these digital objects we create</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2</a:t>
            </a:fld>
            <a:endParaRPr lang="en-US"/>
          </a:p>
        </p:txBody>
      </p:sp>
    </p:spTree>
    <p:extLst>
      <p:ext uri="{BB962C8B-B14F-4D97-AF65-F5344CB8AC3E}">
        <p14:creationId xmlns:p14="http://schemas.microsoft.com/office/powerpoint/2010/main" val="94790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 – multiple forms, not behind locked doors, not in a catalogue under one topic</a:t>
            </a:r>
          </a:p>
          <a:p>
            <a:r>
              <a:rPr lang="en-US" dirty="0" smtClean="0"/>
              <a:t>Flexibility – </a:t>
            </a:r>
            <a:r>
              <a:rPr lang="en-US" dirty="0" err="1" smtClean="0"/>
              <a:t>ngrams</a:t>
            </a:r>
            <a:endParaRPr lang="en-US" dirty="0" smtClean="0"/>
          </a:p>
          <a:p>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3</a:t>
            </a:fld>
            <a:endParaRPr lang="en-US"/>
          </a:p>
        </p:txBody>
      </p:sp>
    </p:spTree>
    <p:extLst>
      <p:ext uri="{BB962C8B-B14F-4D97-AF65-F5344CB8AC3E}">
        <p14:creationId xmlns:p14="http://schemas.microsoft.com/office/powerpoint/2010/main" val="282647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questions that adding digital to history raise. But let’s focus on one aspect of digital history: resource</a:t>
            </a:r>
            <a:r>
              <a:rPr lang="en-US" baseline="0" dirty="0" smtClean="0"/>
              <a:t> discovery and creation</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4</a:t>
            </a:fld>
            <a:endParaRPr lang="en-US"/>
          </a:p>
        </p:txBody>
      </p:sp>
    </p:spTree>
    <p:extLst>
      <p:ext uri="{BB962C8B-B14F-4D97-AF65-F5344CB8AC3E}">
        <p14:creationId xmlns:p14="http://schemas.microsoft.com/office/powerpoint/2010/main" val="231729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more challenging for</a:t>
            </a:r>
            <a:r>
              <a:rPr lang="en-US" baseline="0" dirty="0" smtClean="0"/>
              <a:t> documents</a:t>
            </a:r>
            <a:endParaRPr lang="en-US" dirty="0" smtClean="0"/>
          </a:p>
          <a:p>
            <a:r>
              <a:rPr lang="en-US" dirty="0" smtClean="0"/>
              <a:t>For</a:t>
            </a:r>
            <a:r>
              <a:rPr lang="en-US" baseline="0" dirty="0" smtClean="0"/>
              <a:t> </a:t>
            </a:r>
            <a:r>
              <a:rPr lang="en-US" baseline="0" dirty="0" smtClean="0"/>
              <a:t>this project we are not </a:t>
            </a:r>
            <a:r>
              <a:rPr lang="en-US" baseline="0" dirty="0" smtClean="0"/>
              <a:t>using something </a:t>
            </a:r>
            <a:r>
              <a:rPr lang="en-US" baseline="0" dirty="0" smtClean="0"/>
              <a:t>that is born digital (meaning, never before exiting in another form) instead we are creating surrogates why? Preservation, safety, spreading it around </a:t>
            </a:r>
          </a:p>
          <a:p>
            <a:r>
              <a:rPr lang="en-US" baseline="0" dirty="0" smtClean="0"/>
              <a:t>Generally, digitization projects like this create page images or transcriptions. A page image is…</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5</a:t>
            </a:fld>
            <a:endParaRPr lang="en-US"/>
          </a:p>
        </p:txBody>
      </p:sp>
    </p:spTree>
    <p:extLst>
      <p:ext uri="{BB962C8B-B14F-4D97-AF65-F5344CB8AC3E}">
        <p14:creationId xmlns:p14="http://schemas.microsoft.com/office/powerpoint/2010/main" val="235194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transcription is…</a:t>
            </a:r>
          </a:p>
          <a:p>
            <a:r>
              <a:rPr lang="en-US" dirty="0" smtClean="0"/>
              <a:t>We need this because we want to make these</a:t>
            </a:r>
            <a:r>
              <a:rPr lang="en-US" baseline="0" dirty="0" smtClean="0"/>
              <a:t> findable and searchable</a:t>
            </a:r>
          </a:p>
          <a:p>
            <a:r>
              <a:rPr lang="en-US" baseline="0" dirty="0" smtClean="0"/>
              <a:t>Computers can search text, but not pictures of text (back up to previous)</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6</a:t>
            </a:fld>
            <a:endParaRPr lang="en-US"/>
          </a:p>
        </p:txBody>
      </p:sp>
    </p:spTree>
    <p:extLst>
      <p:ext uri="{BB962C8B-B14F-4D97-AF65-F5344CB8AC3E}">
        <p14:creationId xmlns:p14="http://schemas.microsoft.com/office/powerpoint/2010/main" val="235194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slight detour</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7</a:t>
            </a:fld>
            <a:endParaRPr lang="en-US"/>
          </a:p>
        </p:txBody>
      </p:sp>
    </p:spTree>
    <p:extLst>
      <p:ext uri="{BB962C8B-B14F-4D97-AF65-F5344CB8AC3E}">
        <p14:creationId xmlns:p14="http://schemas.microsoft.com/office/powerpoint/2010/main" val="197397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8</a:t>
            </a:fld>
            <a:endParaRPr lang="en-US"/>
          </a:p>
        </p:txBody>
      </p:sp>
    </p:spTree>
    <p:extLst>
      <p:ext uri="{BB962C8B-B14F-4D97-AF65-F5344CB8AC3E}">
        <p14:creationId xmlns:p14="http://schemas.microsoft.com/office/powerpoint/2010/main" val="1446412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that same text in ASCII</a:t>
            </a:r>
            <a:endParaRPr lang="en-US" dirty="0"/>
          </a:p>
        </p:txBody>
      </p:sp>
      <p:sp>
        <p:nvSpPr>
          <p:cNvPr id="4" name="Slide Number Placeholder 3"/>
          <p:cNvSpPr>
            <a:spLocks noGrp="1"/>
          </p:cNvSpPr>
          <p:nvPr>
            <p:ph type="sldNum" sz="quarter" idx="10"/>
          </p:nvPr>
        </p:nvSpPr>
        <p:spPr/>
        <p:txBody>
          <a:bodyPr/>
          <a:lstStyle/>
          <a:p>
            <a:fld id="{3FB803FC-DD15-DA4B-880A-BF3D7573B936}" type="slidenum">
              <a:rPr lang="en-US" smtClean="0"/>
              <a:t>9</a:t>
            </a:fld>
            <a:endParaRPr lang="en-US"/>
          </a:p>
        </p:txBody>
      </p:sp>
    </p:spTree>
    <p:extLst>
      <p:ext uri="{BB962C8B-B14F-4D97-AF65-F5344CB8AC3E}">
        <p14:creationId xmlns:p14="http://schemas.microsoft.com/office/powerpoint/2010/main" val="418779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9/28/12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9/28/12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9/28/12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9/28/12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9/28/12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9/28/12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256" y="3124200"/>
            <a:ext cx="6387454" cy="1914144"/>
          </a:xfrm>
        </p:spPr>
        <p:txBody>
          <a:bodyPr/>
          <a:lstStyle/>
          <a:p>
            <a:r>
              <a:rPr lang="en-US" dirty="0" smtClean="0"/>
              <a:t>Digital Exhibits</a:t>
            </a:r>
            <a:endParaRPr lang="en-US" dirty="0"/>
          </a:p>
        </p:txBody>
      </p:sp>
      <p:sp>
        <p:nvSpPr>
          <p:cNvPr id="3" name="Subtitle 2"/>
          <p:cNvSpPr>
            <a:spLocks noGrp="1"/>
          </p:cNvSpPr>
          <p:nvPr>
            <p:ph type="subTitle" idx="1"/>
          </p:nvPr>
        </p:nvSpPr>
        <p:spPr>
          <a:xfrm>
            <a:off x="3276562" y="5185464"/>
            <a:ext cx="5410238" cy="593569"/>
          </a:xfrm>
        </p:spPr>
        <p:txBody>
          <a:bodyPr/>
          <a:lstStyle/>
          <a:p>
            <a:r>
              <a:rPr lang="en-US" dirty="0" smtClean="0"/>
              <a:t>Hope Greenberg</a:t>
            </a:r>
            <a:endParaRPr lang="en-US" dirty="0"/>
          </a:p>
        </p:txBody>
      </p:sp>
    </p:spTree>
    <p:extLst>
      <p:ext uri="{BB962C8B-B14F-4D97-AF65-F5344CB8AC3E}">
        <p14:creationId xmlns:p14="http://schemas.microsoft.com/office/powerpoint/2010/main" val="41703043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Readable</a:t>
            </a:r>
            <a:endParaRPr lang="en-US" dirty="0"/>
          </a:p>
        </p:txBody>
      </p:sp>
      <p:sp>
        <p:nvSpPr>
          <p:cNvPr id="3" name="Content Placeholder 2"/>
          <p:cNvSpPr>
            <a:spLocks noGrp="1"/>
          </p:cNvSpPr>
          <p:nvPr>
            <p:ph idx="1"/>
          </p:nvPr>
        </p:nvSpPr>
        <p:spPr>
          <a:xfrm>
            <a:off x="914400" y="1735138"/>
            <a:ext cx="7718788" cy="3915063"/>
          </a:xfrm>
        </p:spPr>
        <p:txBody>
          <a:bodyPr/>
          <a:lstStyle/>
          <a:p>
            <a:pPr marL="0" indent="0">
              <a:buNone/>
            </a:pPr>
            <a:r>
              <a:rPr lang="pl-PL" dirty="0" smtClean="0"/>
              <a:t>9910497112t101r111110101t10410198111yw104111108105v101100109r97110100109rs100urs108101y111102110u10998101r102111ur12r105v101t100r105v101</a:t>
            </a:r>
            <a:r>
              <a:rPr lang="pl-PL" dirty="0"/>
              <a:t>,w101r101112r111u100t111s97yt10497tt104101yw101r101112101r10210199t108y110111r10997108,t10497110107y111uv101ry109u99104.</a:t>
            </a:r>
          </a:p>
          <a:p>
            <a:pPr marL="0" indent="0">
              <a:buNone/>
            </a:pPr>
            <a:endParaRPr lang="pl-PL" dirty="0"/>
          </a:p>
        </p:txBody>
      </p:sp>
    </p:spTree>
    <p:extLst>
      <p:ext uri="{BB962C8B-B14F-4D97-AF65-F5344CB8AC3E}">
        <p14:creationId xmlns:p14="http://schemas.microsoft.com/office/powerpoint/2010/main" val="35394401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Readable</a:t>
            </a:r>
            <a:endParaRPr lang="en-US" dirty="0"/>
          </a:p>
        </p:txBody>
      </p:sp>
      <p:sp>
        <p:nvSpPr>
          <p:cNvPr id="3" name="Content Placeholder 2"/>
          <p:cNvSpPr>
            <a:spLocks noGrp="1"/>
          </p:cNvSpPr>
          <p:nvPr>
            <p:ph idx="1"/>
          </p:nvPr>
        </p:nvSpPr>
        <p:spPr>
          <a:xfrm>
            <a:off x="914400" y="1735138"/>
            <a:ext cx="7718788" cy="3915063"/>
          </a:xfrm>
        </p:spPr>
        <p:txBody>
          <a:bodyPr/>
          <a:lstStyle/>
          <a:p>
            <a:pPr marL="0" indent="0">
              <a:buNone/>
            </a:pPr>
            <a:r>
              <a:rPr lang="pl-PL" dirty="0"/>
              <a:t>9910497pt101ron101t10410198oyw104o108105v101100109r.</a:t>
            </a:r>
            <a:r>
              <a:rPr lang="pl-PL" dirty="0" smtClean="0"/>
              <a:t>97n100109rs100urs108101y</a:t>
            </a:r>
            <a:r>
              <a:rPr lang="pl-PL" dirty="0"/>
              <a:t>,o102nu10998101r102our,pr105v101t100r105v101,w101r101prou100tos97yt10497tt104101yw101r101p101r10210199t108ynor10997108,t10497n107youv101ry109u99104.</a:t>
            </a:r>
          </a:p>
          <a:p>
            <a:pPr marL="0" indent="0">
              <a:buNone/>
            </a:pPr>
            <a:endParaRPr lang="pl-PL" dirty="0"/>
          </a:p>
        </p:txBody>
      </p:sp>
    </p:spTree>
    <p:extLst>
      <p:ext uri="{BB962C8B-B14F-4D97-AF65-F5344CB8AC3E}">
        <p14:creationId xmlns:p14="http://schemas.microsoft.com/office/powerpoint/2010/main" val="37705460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Readable</a:t>
            </a:r>
            <a:endParaRPr lang="en-US" dirty="0"/>
          </a:p>
        </p:txBody>
      </p:sp>
      <p:sp>
        <p:nvSpPr>
          <p:cNvPr id="3" name="Content Placeholder 2"/>
          <p:cNvSpPr>
            <a:spLocks noGrp="1"/>
          </p:cNvSpPr>
          <p:nvPr>
            <p:ph idx="1"/>
          </p:nvPr>
        </p:nvSpPr>
        <p:spPr>
          <a:xfrm>
            <a:off x="914400" y="1735138"/>
            <a:ext cx="7718788" cy="3915063"/>
          </a:xfrm>
        </p:spPr>
        <p:txBody>
          <a:bodyPr/>
          <a:lstStyle/>
          <a:p>
            <a:pPr marL="0" indent="0">
              <a:buNone/>
            </a:pPr>
            <a:r>
              <a:rPr lang="en-US" dirty="0" smtClean="0"/>
              <a:t>C10497pt101rOn101T104101BoyW104olL05v101100Mr</a:t>
            </a:r>
            <a:r>
              <a:rPr lang="en-US" dirty="0"/>
              <a:t>.</a:t>
            </a:r>
            <a:r>
              <a:rPr lang="en-US" dirty="0" smtClean="0"/>
              <a:t>97n100Mrs.100ursl101y</a:t>
            </a:r>
            <a:r>
              <a:rPr lang="en-US" dirty="0"/>
              <a:t>,o102num98101r102our</a:t>
            </a:r>
            <a:r>
              <a:rPr lang="en-US" dirty="0" smtClean="0"/>
              <a:t>,Pr105v101t1Dr105v101</a:t>
            </a:r>
            <a:r>
              <a:rPr lang="en-US" dirty="0"/>
              <a:t>,w101r101prou100tos97yt10497tt104101yw101r101p101r10210199tlynorm97l,t10497nkyouv101rymu99104.</a:t>
            </a:r>
          </a:p>
          <a:p>
            <a:pPr marL="0" indent="0">
              <a:buNone/>
            </a:pPr>
            <a:endParaRPr lang="pl-PL" dirty="0"/>
          </a:p>
        </p:txBody>
      </p:sp>
    </p:spTree>
    <p:extLst>
      <p:ext uri="{BB962C8B-B14F-4D97-AF65-F5344CB8AC3E}">
        <p14:creationId xmlns:p14="http://schemas.microsoft.com/office/powerpoint/2010/main" val="37705460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Readable</a:t>
            </a:r>
            <a:endParaRPr lang="en-US" dirty="0"/>
          </a:p>
        </p:txBody>
      </p:sp>
      <p:sp>
        <p:nvSpPr>
          <p:cNvPr id="3" name="Content Placeholder 2"/>
          <p:cNvSpPr>
            <a:spLocks noGrp="1"/>
          </p:cNvSpPr>
          <p:nvPr>
            <p:ph idx="1"/>
          </p:nvPr>
        </p:nvSpPr>
        <p:spPr>
          <a:xfrm>
            <a:off x="914400" y="1735138"/>
            <a:ext cx="7718788" cy="3915063"/>
          </a:xfrm>
        </p:spPr>
        <p:txBody>
          <a:bodyPr/>
          <a:lstStyle/>
          <a:p>
            <a:pPr marL="0" indent="0">
              <a:buNone/>
            </a:pPr>
            <a:r>
              <a:rPr lang="is-IS" dirty="0" smtClean="0"/>
              <a:t>Ch97pt101rOn101Th101BoyWhoLiv101100Mr</a:t>
            </a:r>
            <a:r>
              <a:rPr lang="is-IS" dirty="0"/>
              <a:t>.</a:t>
            </a:r>
            <a:r>
              <a:rPr lang="is-IS" dirty="0" smtClean="0"/>
              <a:t>97n100Mrs.</a:t>
            </a:r>
            <a:r>
              <a:rPr lang="is-IS" dirty="0"/>
              <a:t>D</a:t>
            </a:r>
            <a:r>
              <a:rPr lang="is-IS" dirty="0" smtClean="0"/>
              <a:t>ursl101y</a:t>
            </a:r>
            <a:r>
              <a:rPr lang="is-IS" dirty="0"/>
              <a:t>,ofnum98101rfour</a:t>
            </a:r>
            <a:r>
              <a:rPr lang="is-IS" dirty="0" smtClean="0"/>
              <a:t>,Priv101tDriv101</a:t>
            </a:r>
            <a:r>
              <a:rPr lang="is-IS" dirty="0"/>
              <a:t>,w101r101prou100tos97yth97tth101yw101r101p101rf10199tlynorm97l,th97nkyouv101rymu99h.</a:t>
            </a:r>
          </a:p>
          <a:p>
            <a:pPr marL="0" indent="0">
              <a:buNone/>
            </a:pPr>
            <a:endParaRPr lang="pl-PL" dirty="0"/>
          </a:p>
        </p:txBody>
      </p:sp>
    </p:spTree>
    <p:extLst>
      <p:ext uri="{BB962C8B-B14F-4D97-AF65-F5344CB8AC3E}">
        <p14:creationId xmlns:p14="http://schemas.microsoft.com/office/powerpoint/2010/main" val="37705460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Readable</a:t>
            </a:r>
            <a:endParaRPr lang="en-US" dirty="0"/>
          </a:p>
        </p:txBody>
      </p:sp>
      <p:sp>
        <p:nvSpPr>
          <p:cNvPr id="3" name="Content Placeholder 2"/>
          <p:cNvSpPr>
            <a:spLocks noGrp="1"/>
          </p:cNvSpPr>
          <p:nvPr>
            <p:ph idx="1"/>
          </p:nvPr>
        </p:nvSpPr>
        <p:spPr>
          <a:xfrm>
            <a:off x="914400" y="1735138"/>
            <a:ext cx="7718788" cy="3915063"/>
          </a:xfrm>
        </p:spPr>
        <p:txBody>
          <a:bodyPr/>
          <a:lstStyle/>
          <a:p>
            <a:pPr marL="0" indent="0">
              <a:buNone/>
            </a:pPr>
            <a:r>
              <a:rPr lang="pl-PL" dirty="0" smtClean="0"/>
              <a:t>Ch97pterOneTheBoyWhoLive100Mr.97n100Mrs.</a:t>
            </a:r>
            <a:r>
              <a:rPr lang="pl-PL" dirty="0"/>
              <a:t>D</a:t>
            </a:r>
            <a:r>
              <a:rPr lang="pl-PL" dirty="0" smtClean="0"/>
              <a:t>ursley</a:t>
            </a:r>
            <a:r>
              <a:rPr lang="pl-PL" dirty="0"/>
              <a:t>,ofnum98erfour</a:t>
            </a:r>
            <a:r>
              <a:rPr lang="pl-PL" dirty="0" smtClean="0"/>
              <a:t>,PrivetDrive</a:t>
            </a:r>
            <a:r>
              <a:rPr lang="pl-PL" dirty="0"/>
              <a:t>,wereprou100tos97yth97ttheywereperfe99tlynorm97l,th97nkyouverymu99h.</a:t>
            </a:r>
          </a:p>
          <a:p>
            <a:pPr marL="0" indent="0">
              <a:buNone/>
            </a:pPr>
            <a:endParaRPr lang="pl-PL" dirty="0"/>
          </a:p>
        </p:txBody>
      </p:sp>
    </p:spTree>
    <p:extLst>
      <p:ext uri="{BB962C8B-B14F-4D97-AF65-F5344CB8AC3E}">
        <p14:creationId xmlns:p14="http://schemas.microsoft.com/office/powerpoint/2010/main" val="37705460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Readable</a:t>
            </a:r>
            <a:endParaRPr lang="en-US" dirty="0"/>
          </a:p>
        </p:txBody>
      </p:sp>
      <p:sp>
        <p:nvSpPr>
          <p:cNvPr id="3" name="Content Placeholder 2"/>
          <p:cNvSpPr>
            <a:spLocks noGrp="1"/>
          </p:cNvSpPr>
          <p:nvPr>
            <p:ph idx="1"/>
          </p:nvPr>
        </p:nvSpPr>
        <p:spPr>
          <a:xfrm>
            <a:off x="914400" y="1735138"/>
            <a:ext cx="7718788" cy="3915063"/>
          </a:xfrm>
        </p:spPr>
        <p:txBody>
          <a:bodyPr/>
          <a:lstStyle/>
          <a:p>
            <a:pPr marL="0" indent="0">
              <a:buNone/>
            </a:pPr>
            <a:r>
              <a:rPr lang="pl-PL" dirty="0" smtClean="0"/>
              <a:t>Ch97pterOneTheBoyWhoLivedMr97ndMrs.dursley</a:t>
            </a:r>
            <a:r>
              <a:rPr lang="pl-PL" dirty="0"/>
              <a:t>,</a:t>
            </a:r>
            <a:r>
              <a:rPr lang="pl-PL" dirty="0" smtClean="0"/>
              <a:t>ofnum98erfour, PrivetDrive,wereproudtos97yth97ttheywereperfectlyno rm97l,th97nkyouverymuch</a:t>
            </a:r>
            <a:r>
              <a:rPr lang="pl-PL" dirty="0"/>
              <a:t>.</a:t>
            </a:r>
          </a:p>
          <a:p>
            <a:pPr marL="0" indent="0">
              <a:buNone/>
            </a:pPr>
            <a:endParaRPr lang="pl-PL" dirty="0"/>
          </a:p>
        </p:txBody>
      </p:sp>
    </p:spTree>
    <p:extLst>
      <p:ext uri="{BB962C8B-B14F-4D97-AF65-F5344CB8AC3E}">
        <p14:creationId xmlns:p14="http://schemas.microsoft.com/office/powerpoint/2010/main" val="40397615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Readable</a:t>
            </a:r>
            <a:endParaRPr lang="en-US" dirty="0"/>
          </a:p>
        </p:txBody>
      </p:sp>
      <p:sp>
        <p:nvSpPr>
          <p:cNvPr id="3" name="Content Placeholder 2"/>
          <p:cNvSpPr>
            <a:spLocks noGrp="1"/>
          </p:cNvSpPr>
          <p:nvPr>
            <p:ph idx="1"/>
          </p:nvPr>
        </p:nvSpPr>
        <p:spPr>
          <a:xfrm>
            <a:off x="914400" y="1735138"/>
            <a:ext cx="7718788" cy="3915063"/>
          </a:xfrm>
        </p:spPr>
        <p:txBody>
          <a:bodyPr/>
          <a:lstStyle/>
          <a:p>
            <a:pPr marL="0" indent="0">
              <a:buNone/>
            </a:pPr>
            <a:r>
              <a:rPr lang="en-US" dirty="0" smtClean="0"/>
              <a:t>Chapter One The Boy Who Lived Mr. and Mrs. </a:t>
            </a:r>
            <a:r>
              <a:rPr lang="en-US" dirty="0" err="1" smtClean="0"/>
              <a:t>Dursley</a:t>
            </a:r>
            <a:r>
              <a:rPr lang="en-US" dirty="0" smtClean="0"/>
              <a:t>, of number </a:t>
            </a:r>
            <a:r>
              <a:rPr lang="en-US" dirty="0"/>
              <a:t>four, Privet Drive, were proud to say that they were perfectly normal, thank you very much.</a:t>
            </a:r>
          </a:p>
          <a:p>
            <a:pPr marL="0" indent="0">
              <a:buNone/>
            </a:pPr>
            <a:endParaRPr lang="pl-PL" dirty="0"/>
          </a:p>
        </p:txBody>
      </p:sp>
    </p:spTree>
    <p:extLst>
      <p:ext uri="{BB962C8B-B14F-4D97-AF65-F5344CB8AC3E}">
        <p14:creationId xmlns:p14="http://schemas.microsoft.com/office/powerpoint/2010/main" val="30468414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Readable</a:t>
            </a:r>
            <a:endParaRPr lang="en-US" dirty="0"/>
          </a:p>
        </p:txBody>
      </p:sp>
      <p:sp>
        <p:nvSpPr>
          <p:cNvPr id="3" name="Content Placeholder 2"/>
          <p:cNvSpPr>
            <a:spLocks noGrp="1"/>
          </p:cNvSpPr>
          <p:nvPr>
            <p:ph idx="1"/>
          </p:nvPr>
        </p:nvSpPr>
        <p:spPr>
          <a:xfrm>
            <a:off x="914400" y="1735138"/>
            <a:ext cx="7718788" cy="3915063"/>
          </a:xfrm>
        </p:spPr>
        <p:txBody>
          <a:bodyPr/>
          <a:lstStyle/>
          <a:p>
            <a:pPr marL="0" indent="0" algn="ctr">
              <a:buNone/>
            </a:pPr>
            <a:r>
              <a:rPr lang="en-US" dirty="0"/>
              <a:t>Chapter One </a:t>
            </a:r>
            <a:endParaRPr lang="en-US" dirty="0" smtClean="0"/>
          </a:p>
          <a:p>
            <a:pPr marL="0" indent="0" algn="ctr">
              <a:buNone/>
            </a:pPr>
            <a:r>
              <a:rPr lang="en-US" b="1" dirty="0" smtClean="0"/>
              <a:t>The </a:t>
            </a:r>
            <a:r>
              <a:rPr lang="en-US" b="1" dirty="0"/>
              <a:t>Boy Who Lived </a:t>
            </a:r>
          </a:p>
          <a:p>
            <a:pPr marL="0" indent="0">
              <a:buNone/>
            </a:pPr>
            <a:r>
              <a:rPr lang="en-US" dirty="0"/>
              <a:t>Mr. and Mrs. </a:t>
            </a:r>
            <a:r>
              <a:rPr lang="en-US" dirty="0" err="1"/>
              <a:t>Dursley</a:t>
            </a:r>
            <a:r>
              <a:rPr lang="en-US" dirty="0"/>
              <a:t>, of number four, Privet Drive, were proud to say that they were perfectly normal, thank you very much.</a:t>
            </a:r>
          </a:p>
          <a:p>
            <a:pPr marL="0" indent="0">
              <a:buNone/>
            </a:pPr>
            <a:endParaRPr lang="pl-PL" dirty="0"/>
          </a:p>
        </p:txBody>
      </p:sp>
    </p:spTree>
    <p:extLst>
      <p:ext uri="{BB962C8B-B14F-4D97-AF65-F5344CB8AC3E}">
        <p14:creationId xmlns:p14="http://schemas.microsoft.com/office/powerpoint/2010/main" val="7215165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Readable</a:t>
            </a:r>
            <a:endParaRPr lang="en-US" dirty="0"/>
          </a:p>
        </p:txBody>
      </p:sp>
      <p:sp>
        <p:nvSpPr>
          <p:cNvPr id="3" name="Content Placeholder 2"/>
          <p:cNvSpPr>
            <a:spLocks noGrp="1"/>
          </p:cNvSpPr>
          <p:nvPr>
            <p:ph idx="1"/>
          </p:nvPr>
        </p:nvSpPr>
        <p:spPr/>
        <p:txBody>
          <a:bodyPr/>
          <a:lstStyle/>
          <a:p>
            <a:pPr marL="0" indent="0">
              <a:buNone/>
            </a:pPr>
            <a:r>
              <a:rPr lang="en-US" dirty="0"/>
              <a:t>Chapter One </a:t>
            </a:r>
          </a:p>
          <a:p>
            <a:pPr marL="0" indent="0">
              <a:buNone/>
            </a:pPr>
            <a:r>
              <a:rPr lang="en-US" dirty="0"/>
              <a:t>The Boy Who Lived </a:t>
            </a:r>
          </a:p>
          <a:p>
            <a:pPr marL="0" indent="0">
              <a:buNone/>
            </a:pPr>
            <a:r>
              <a:rPr lang="en-US" dirty="0"/>
              <a:t>Mr. and Mrs. </a:t>
            </a:r>
            <a:r>
              <a:rPr lang="en-US" dirty="0" err="1"/>
              <a:t>Dursley</a:t>
            </a:r>
            <a:r>
              <a:rPr lang="en-US" dirty="0"/>
              <a:t>, of number four, Privet Drive, were proud to say that they were perfectly normal, thank you very much.</a:t>
            </a:r>
          </a:p>
          <a:p>
            <a:pPr marL="0" indent="0">
              <a:buNone/>
            </a:pPr>
            <a:endParaRPr lang="en-US" dirty="0"/>
          </a:p>
        </p:txBody>
      </p:sp>
    </p:spTree>
    <p:extLst>
      <p:ext uri="{BB962C8B-B14F-4D97-AF65-F5344CB8AC3E}">
        <p14:creationId xmlns:p14="http://schemas.microsoft.com/office/powerpoint/2010/main" val="15484623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we know that the machine does not:</a:t>
            </a:r>
            <a:endParaRPr lang="en-US" dirty="0"/>
          </a:p>
        </p:txBody>
      </p:sp>
      <p:sp>
        <p:nvSpPr>
          <p:cNvPr id="3" name="Content Placeholder 2"/>
          <p:cNvSpPr>
            <a:spLocks noGrp="1"/>
          </p:cNvSpPr>
          <p:nvPr>
            <p:ph idx="1"/>
          </p:nvPr>
        </p:nvSpPr>
        <p:spPr>
          <a:xfrm>
            <a:off x="914400" y="1937588"/>
            <a:ext cx="7313613" cy="4056062"/>
          </a:xfrm>
        </p:spPr>
        <p:txBody>
          <a:bodyPr>
            <a:normAutofit/>
          </a:bodyPr>
          <a:lstStyle/>
          <a:p>
            <a:endParaRPr lang="en-US" dirty="0"/>
          </a:p>
        </p:txBody>
      </p:sp>
    </p:spTree>
    <p:extLst>
      <p:ext uri="{BB962C8B-B14F-4D97-AF65-F5344CB8AC3E}">
        <p14:creationId xmlns:p14="http://schemas.microsoft.com/office/powerpoint/2010/main" val="15484623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a:xfrm>
            <a:off x="754714" y="1735138"/>
            <a:ext cx="7896881" cy="4056062"/>
          </a:xfrm>
        </p:spPr>
        <p:txBody>
          <a:bodyPr>
            <a:normAutofit/>
          </a:bodyPr>
          <a:lstStyle/>
          <a:p>
            <a:r>
              <a:rPr lang="en-US" dirty="0" smtClean="0"/>
              <a:t>What is digitization? Digital history? Digital surrogates?</a:t>
            </a:r>
          </a:p>
          <a:p>
            <a:r>
              <a:rPr lang="en-US" dirty="0" smtClean="0"/>
              <a:t>What’s the difference between human readable and machine readable?</a:t>
            </a:r>
          </a:p>
          <a:p>
            <a:r>
              <a:rPr lang="en-US" dirty="0" smtClean="0"/>
              <a:t>What is metadata?</a:t>
            </a:r>
          </a:p>
          <a:p>
            <a:r>
              <a:rPr lang="en-US" dirty="0" smtClean="0"/>
              <a:t>What is encoding?</a:t>
            </a:r>
          </a:p>
          <a:p>
            <a:r>
              <a:rPr lang="en-US" dirty="0" smtClean="0"/>
              <a:t>What about images?</a:t>
            </a:r>
          </a:p>
          <a:p>
            <a:r>
              <a:rPr lang="en-US" dirty="0" smtClean="0"/>
              <a:t>Collections, collections, and exhibits: is there a difference?</a:t>
            </a:r>
          </a:p>
          <a:p>
            <a:endParaRPr lang="en-US" dirty="0"/>
          </a:p>
        </p:txBody>
      </p:sp>
    </p:spTree>
    <p:extLst>
      <p:ext uri="{BB962C8B-B14F-4D97-AF65-F5344CB8AC3E}">
        <p14:creationId xmlns:p14="http://schemas.microsoft.com/office/powerpoint/2010/main" val="11825372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a:t>
            </a:r>
            <a:endParaRPr lang="en-US" dirty="0"/>
          </a:p>
        </p:txBody>
      </p:sp>
      <p:sp>
        <p:nvSpPr>
          <p:cNvPr id="3" name="Content Placeholder 2"/>
          <p:cNvSpPr>
            <a:spLocks noGrp="1"/>
          </p:cNvSpPr>
          <p:nvPr>
            <p:ph idx="1"/>
          </p:nvPr>
        </p:nvSpPr>
        <p:spPr/>
        <p:txBody>
          <a:bodyPr>
            <a:normAutofit/>
          </a:bodyPr>
          <a:lstStyle/>
          <a:p>
            <a:r>
              <a:rPr lang="en-US" sz="3200" dirty="0" smtClean="0"/>
              <a:t>Descriptive:</a:t>
            </a:r>
          </a:p>
          <a:p>
            <a:pPr lvl="1"/>
            <a:r>
              <a:rPr lang="en-US" sz="3000" dirty="0" smtClean="0"/>
              <a:t>Discovery</a:t>
            </a:r>
          </a:p>
          <a:p>
            <a:pPr lvl="1"/>
            <a:r>
              <a:rPr lang="en-US" sz="3000" dirty="0" smtClean="0"/>
              <a:t>Identification</a:t>
            </a:r>
          </a:p>
          <a:p>
            <a:pPr lvl="1"/>
            <a:r>
              <a:rPr lang="en-US" sz="3000" dirty="0" smtClean="0"/>
              <a:t>Contents</a:t>
            </a:r>
            <a:endParaRPr lang="en-US" sz="3000" dirty="0"/>
          </a:p>
          <a:p>
            <a:r>
              <a:rPr lang="en-US" sz="3200" dirty="0" smtClean="0"/>
              <a:t>Structural</a:t>
            </a:r>
          </a:p>
        </p:txBody>
      </p:sp>
    </p:spTree>
    <p:extLst>
      <p:ext uri="{BB962C8B-B14F-4D97-AF65-F5344CB8AC3E}">
        <p14:creationId xmlns:p14="http://schemas.microsoft.com/office/powerpoint/2010/main" val="15484623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Surrogates</a:t>
            </a:r>
            <a:endParaRPr lang="en-US" dirty="0"/>
          </a:p>
        </p:txBody>
      </p:sp>
      <p:pic>
        <p:nvPicPr>
          <p:cNvPr id="4" name="Content Placeholder 3" descr="magritte-pipe-cropped.jpg"/>
          <p:cNvPicPr>
            <a:picLocks noGrp="1" noChangeAspect="1"/>
          </p:cNvPicPr>
          <p:nvPr>
            <p:ph idx="1"/>
          </p:nvPr>
        </p:nvPicPr>
        <p:blipFill>
          <a:blip r:embed="rId3">
            <a:extLst>
              <a:ext uri="{28A0092B-C50C-407E-A947-70E740481C1C}">
                <a14:useLocalDpi xmlns:a14="http://schemas.microsoft.com/office/drawing/2010/main" val="0"/>
              </a:ext>
            </a:extLst>
          </a:blip>
          <a:srcRect l="4359" r="4359"/>
          <a:stretch>
            <a:fillRect/>
          </a:stretch>
        </p:blipFill>
        <p:spPr>
          <a:ln>
            <a:solidFill>
              <a:schemeClr val="tx1"/>
            </a:solidFill>
          </a:ln>
        </p:spPr>
      </p:pic>
    </p:spTree>
    <p:extLst>
      <p:ext uri="{BB962C8B-B14F-4D97-AF65-F5344CB8AC3E}">
        <p14:creationId xmlns:p14="http://schemas.microsoft.com/office/powerpoint/2010/main" val="15484623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144000" cy="6394406"/>
          </a:xfrm>
          <a:prstGeom prst="rect">
            <a:avLst/>
          </a:prstGeom>
          <a:ln>
            <a:solidFill>
              <a:schemeClr val="tx1"/>
            </a:solidFill>
          </a:ln>
        </p:spPr>
      </p:pic>
      <p:sp>
        <p:nvSpPr>
          <p:cNvPr id="5" name="TextBox 4"/>
          <p:cNvSpPr txBox="1"/>
          <p:nvPr/>
        </p:nvSpPr>
        <p:spPr>
          <a:xfrm>
            <a:off x="2648822" y="6211669"/>
            <a:ext cx="3705762" cy="646331"/>
          </a:xfrm>
          <a:prstGeom prst="rect">
            <a:avLst/>
          </a:prstGeom>
          <a:noFill/>
        </p:spPr>
        <p:txBody>
          <a:bodyPr wrap="none" rtlCol="0">
            <a:spAutoFit/>
          </a:bodyPr>
          <a:lstStyle/>
          <a:p>
            <a:r>
              <a:rPr lang="en-US" sz="3600" dirty="0" smtClean="0"/>
              <a:t>(This is not a pipe.)</a:t>
            </a:r>
            <a:endParaRPr lang="en-US" sz="3600" dirty="0"/>
          </a:p>
        </p:txBody>
      </p:sp>
    </p:spTree>
    <p:extLst>
      <p:ext uri="{BB962C8B-B14F-4D97-AF65-F5344CB8AC3E}">
        <p14:creationId xmlns:p14="http://schemas.microsoft.com/office/powerpoint/2010/main" val="35975220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Tech Bits: Images</a:t>
            </a:r>
            <a:endParaRPr lang="en-US" dirty="0"/>
          </a:p>
        </p:txBody>
      </p:sp>
      <p:sp>
        <p:nvSpPr>
          <p:cNvPr id="3" name="Content Placeholder 2"/>
          <p:cNvSpPr>
            <a:spLocks noGrp="1"/>
          </p:cNvSpPr>
          <p:nvPr>
            <p:ph idx="1"/>
          </p:nvPr>
        </p:nvSpPr>
        <p:spPr/>
        <p:txBody>
          <a:bodyPr/>
          <a:lstStyle/>
          <a:p>
            <a:r>
              <a:rPr lang="en-US" dirty="0" smtClean="0"/>
              <a:t>All digital images are rectangles of dots.</a:t>
            </a:r>
          </a:p>
          <a:p>
            <a:r>
              <a:rPr lang="en-US" dirty="0" smtClean="0"/>
              <a:t>“resolution” and “dots per inch” are misleading</a:t>
            </a:r>
          </a:p>
          <a:p>
            <a:r>
              <a:rPr lang="en-US" dirty="0" smtClean="0"/>
              <a:t>More dots = bigger file</a:t>
            </a:r>
          </a:p>
          <a:p>
            <a:r>
              <a:rPr lang="en-US" dirty="0" smtClean="0"/>
              <a:t>File format</a:t>
            </a:r>
          </a:p>
          <a:p>
            <a:r>
              <a:rPr lang="en-US" dirty="0" smtClean="0"/>
              <a:t>Optical Character Resolution (OCR)</a:t>
            </a:r>
          </a:p>
          <a:p>
            <a:endParaRPr lang="en-US" dirty="0" smtClean="0"/>
          </a:p>
          <a:p>
            <a:endParaRPr lang="en-US" dirty="0"/>
          </a:p>
        </p:txBody>
      </p:sp>
    </p:spTree>
    <p:extLst>
      <p:ext uri="{BB962C8B-B14F-4D97-AF65-F5344CB8AC3E}">
        <p14:creationId xmlns:p14="http://schemas.microsoft.com/office/powerpoint/2010/main" val="15484623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1-10-03 at 5.54.55 PM.png"/>
          <p:cNvPicPr>
            <a:picLocks noGrp="1" noChangeAspect="1"/>
          </p:cNvPicPr>
          <p:nvPr>
            <p:ph idx="1"/>
          </p:nvPr>
        </p:nvPicPr>
        <p:blipFill>
          <a:blip r:embed="rId2">
            <a:extLst>
              <a:ext uri="{28A0092B-C50C-407E-A947-70E740481C1C}">
                <a14:useLocalDpi xmlns:a14="http://schemas.microsoft.com/office/drawing/2010/main" val="0"/>
              </a:ext>
            </a:extLst>
          </a:blip>
          <a:srcRect t="11276" b="11276"/>
          <a:stretch>
            <a:fillRect/>
          </a:stretch>
        </p:blipFill>
        <p:spPr>
          <a:xfrm>
            <a:off x="0" y="588946"/>
            <a:ext cx="9380348" cy="5202254"/>
          </a:xfrm>
        </p:spPr>
      </p:pic>
    </p:spTree>
    <p:extLst>
      <p:ext uri="{BB962C8B-B14F-4D97-AF65-F5344CB8AC3E}">
        <p14:creationId xmlns:p14="http://schemas.microsoft.com/office/powerpoint/2010/main" val="23553139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Metadata</a:t>
            </a:r>
            <a:endParaRPr lang="en-US" dirty="0"/>
          </a:p>
        </p:txBody>
      </p:sp>
      <p:sp>
        <p:nvSpPr>
          <p:cNvPr id="3" name="Content Placeholder 2"/>
          <p:cNvSpPr>
            <a:spLocks noGrp="1"/>
          </p:cNvSpPr>
          <p:nvPr>
            <p:ph idx="1"/>
          </p:nvPr>
        </p:nvSpPr>
        <p:spPr/>
        <p:txBody>
          <a:bodyPr/>
          <a:lstStyle/>
          <a:p>
            <a:r>
              <a:rPr lang="en-US" dirty="0"/>
              <a:t>Descriptive (discovery and </a:t>
            </a:r>
            <a:r>
              <a:rPr lang="en-US" dirty="0" smtClean="0"/>
              <a:t>identification: bibliographic)</a:t>
            </a:r>
            <a:endParaRPr lang="en-US" dirty="0"/>
          </a:p>
          <a:p>
            <a:r>
              <a:rPr lang="en-US" dirty="0" smtClean="0"/>
              <a:t>Structural </a:t>
            </a:r>
            <a:r>
              <a:rPr lang="en-US" dirty="0"/>
              <a:t>(for a text: how organized</a:t>
            </a:r>
            <a:r>
              <a:rPr lang="en-US" dirty="0" smtClean="0"/>
              <a:t>)</a:t>
            </a:r>
          </a:p>
          <a:p>
            <a:r>
              <a:rPr lang="en-US" dirty="0" smtClean="0"/>
              <a:t>Administrative/Surrogate</a:t>
            </a:r>
          </a:p>
          <a:p>
            <a:pPr lvl="1"/>
            <a:r>
              <a:rPr lang="en-US" dirty="0" smtClean="0"/>
              <a:t>Who/when created </a:t>
            </a:r>
          </a:p>
          <a:p>
            <a:pPr lvl="1"/>
            <a:r>
              <a:rPr lang="en-US" dirty="0"/>
              <a:t>T</a:t>
            </a:r>
            <a:r>
              <a:rPr lang="en-US" dirty="0" smtClean="0"/>
              <a:t>ech details</a:t>
            </a:r>
          </a:p>
          <a:p>
            <a:pPr lvl="1"/>
            <a:r>
              <a:rPr lang="en-US" dirty="0" smtClean="0"/>
              <a:t>Location</a:t>
            </a:r>
          </a:p>
          <a:p>
            <a:pPr lvl="1"/>
            <a:r>
              <a:rPr lang="en-US" dirty="0" smtClean="0"/>
              <a:t>Interoperability</a:t>
            </a:r>
          </a:p>
          <a:p>
            <a:pPr lvl="1"/>
            <a:r>
              <a:rPr lang="en-US" dirty="0"/>
              <a:t>A</a:t>
            </a:r>
            <a:r>
              <a:rPr lang="en-US" dirty="0" smtClean="0"/>
              <a:t>ccess rights</a:t>
            </a:r>
            <a:endParaRPr lang="en-US" dirty="0"/>
          </a:p>
        </p:txBody>
      </p:sp>
    </p:spTree>
    <p:extLst>
      <p:ext uri="{BB962C8B-B14F-4D97-AF65-F5344CB8AC3E}">
        <p14:creationId xmlns:p14="http://schemas.microsoft.com/office/powerpoint/2010/main" val="15484623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a:t>
            </a:r>
            <a:endParaRPr lang="en-US" dirty="0"/>
          </a:p>
        </p:txBody>
      </p:sp>
      <p:sp>
        <p:nvSpPr>
          <p:cNvPr id="3" name="Content Placeholder 2"/>
          <p:cNvSpPr>
            <a:spLocks noGrp="1"/>
          </p:cNvSpPr>
          <p:nvPr>
            <p:ph idx="1"/>
          </p:nvPr>
        </p:nvSpPr>
        <p:spPr/>
        <p:txBody>
          <a:bodyPr>
            <a:normAutofit lnSpcReduction="10000"/>
          </a:bodyPr>
          <a:lstStyle/>
          <a:p>
            <a:r>
              <a:rPr lang="en-US" sz="2800" dirty="0"/>
              <a:t>Metadata can provide data about the </a:t>
            </a:r>
            <a:r>
              <a:rPr lang="en-US" sz="2800" dirty="0" smtClean="0"/>
              <a:t>data, but… </a:t>
            </a:r>
          </a:p>
          <a:p>
            <a:r>
              <a:rPr lang="en-US" sz="2800" dirty="0" smtClean="0"/>
              <a:t>Annotations can make the implicit, explicit by providing:</a:t>
            </a:r>
          </a:p>
          <a:p>
            <a:pPr lvl="1">
              <a:buFont typeface="Arial"/>
              <a:buChar char="•"/>
            </a:pPr>
            <a:r>
              <a:rPr lang="en-US" sz="2800" dirty="0" smtClean="0"/>
              <a:t>additional information, </a:t>
            </a:r>
          </a:p>
          <a:p>
            <a:pPr lvl="1">
              <a:buFont typeface="Arial"/>
              <a:buChar char="•"/>
            </a:pPr>
            <a:r>
              <a:rPr lang="en-US" sz="2800" dirty="0" smtClean="0"/>
              <a:t>historical context, </a:t>
            </a:r>
          </a:p>
          <a:p>
            <a:pPr lvl="1">
              <a:buFont typeface="Arial"/>
              <a:buChar char="•"/>
            </a:pPr>
            <a:r>
              <a:rPr lang="en-US" sz="2800" dirty="0" smtClean="0"/>
              <a:t>and interpretation.</a:t>
            </a:r>
            <a:endParaRPr lang="en-US" sz="2800" dirty="0"/>
          </a:p>
          <a:p>
            <a:pPr marL="0" indent="0" algn="ctr">
              <a:buNone/>
            </a:pPr>
            <a:r>
              <a:rPr lang="en-US" b="1" dirty="0" smtClean="0"/>
              <a:t>Activity</a:t>
            </a:r>
            <a:r>
              <a:rPr lang="en-US" b="1" dirty="0"/>
              <a:t>: the letter from </a:t>
            </a:r>
            <a:r>
              <a:rPr lang="en-US" b="1" dirty="0" err="1"/>
              <a:t>Patcy</a:t>
            </a:r>
            <a:endParaRPr lang="en-US" b="1" dirty="0"/>
          </a:p>
          <a:p>
            <a:endParaRPr lang="en-US" dirty="0"/>
          </a:p>
        </p:txBody>
      </p:sp>
    </p:spTree>
    <p:extLst>
      <p:ext uri="{BB962C8B-B14F-4D97-AF65-F5344CB8AC3E}">
        <p14:creationId xmlns:p14="http://schemas.microsoft.com/office/powerpoint/2010/main" val="15484623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the Annotations</a:t>
            </a:r>
            <a:endParaRPr lang="en-US" dirty="0"/>
          </a:p>
        </p:txBody>
      </p:sp>
      <p:sp>
        <p:nvSpPr>
          <p:cNvPr id="3" name="Content Placeholder 2"/>
          <p:cNvSpPr>
            <a:spLocks noGrp="1"/>
          </p:cNvSpPr>
          <p:nvPr>
            <p:ph idx="1"/>
          </p:nvPr>
        </p:nvSpPr>
        <p:spPr>
          <a:xfrm>
            <a:off x="454208" y="1735137"/>
            <a:ext cx="8455094" cy="4964123"/>
          </a:xfrm>
        </p:spPr>
        <p:txBody>
          <a:bodyPr>
            <a:normAutofit/>
          </a:bodyPr>
          <a:lstStyle/>
          <a:p>
            <a:pPr marL="0" indent="0">
              <a:buNone/>
            </a:pPr>
            <a:r>
              <a:rPr lang="en-US" dirty="0" smtClean="0"/>
              <a:t>&lt;date year=“1778” month=“March” day=“4”&gt;March 4&lt;/date&gt;</a:t>
            </a:r>
          </a:p>
          <a:p>
            <a:pPr marL="0" indent="0">
              <a:buNone/>
            </a:pPr>
            <a:r>
              <a:rPr lang="en-US" dirty="0" smtClean="0"/>
              <a:t>My </a:t>
            </a:r>
            <a:r>
              <a:rPr lang="en-US" dirty="0" err="1" smtClean="0"/>
              <a:t>dr</a:t>
            </a:r>
            <a:r>
              <a:rPr lang="en-US" dirty="0" smtClean="0"/>
              <a:t> &lt;person name=“Washington, George”&gt;Husband&lt;/person&gt;</a:t>
            </a:r>
          </a:p>
          <a:p>
            <a:pPr marL="0" indent="0">
              <a:buNone/>
            </a:pPr>
            <a:r>
              <a:rPr lang="en-US" dirty="0" smtClean="0"/>
              <a:t>The weather continues to be a sore trial for </a:t>
            </a:r>
            <a:r>
              <a:rPr lang="en-US" dirty="0" err="1" smtClean="0"/>
              <a:t>yr</a:t>
            </a:r>
            <a:r>
              <a:rPr lang="en-US" dirty="0" smtClean="0"/>
              <a:t> &lt;location name=“Camp at Valley Forge”&gt;camp&lt;/location&gt; so I have asked the children to knit socks for those that suffer from their lack. I am sending them to you with &lt;person name=“Greene, Nathanael” title=“Quartermaster General”&gt; </a:t>
            </a:r>
            <a:r>
              <a:rPr lang="en-US" dirty="0" err="1" smtClean="0"/>
              <a:t>Nath</a:t>
            </a:r>
            <a:r>
              <a:rPr lang="en-US" baseline="30000" dirty="0" err="1" smtClean="0"/>
              <a:t>el</a:t>
            </a:r>
            <a:r>
              <a:rPr lang="en-US" dirty="0" smtClean="0"/>
              <a:t>&lt;/person&gt;as seems most appropriate given yr. &lt;note=“Greene was appointed Quartermaster General by Washington on March 1, 1778.”&gt;</a:t>
            </a:r>
            <a:r>
              <a:rPr lang="en-US" dirty="0"/>
              <a:t>recent </a:t>
            </a:r>
            <a:r>
              <a:rPr lang="en-US" dirty="0" smtClean="0"/>
              <a:t>news.&lt;/note&gt;</a:t>
            </a:r>
          </a:p>
          <a:p>
            <a:pPr marL="0" indent="0">
              <a:buNone/>
            </a:pPr>
            <a:r>
              <a:rPr lang="en-US" dirty="0" err="1" smtClean="0"/>
              <a:t>Yr</a:t>
            </a:r>
            <a:r>
              <a:rPr lang="en-US" dirty="0" smtClean="0"/>
              <a:t> affectionate &lt;person name=“Washington, Martha”&gt;</a:t>
            </a:r>
            <a:r>
              <a:rPr lang="en-US" dirty="0" err="1" smtClean="0"/>
              <a:t>Patcy</a:t>
            </a:r>
            <a:r>
              <a:rPr lang="en-US" dirty="0" smtClean="0"/>
              <a:t>&lt;/person&gt;</a:t>
            </a:r>
            <a:endParaRPr lang="en-US" dirty="0"/>
          </a:p>
        </p:txBody>
      </p:sp>
    </p:spTree>
    <p:extLst>
      <p:ext uri="{BB962C8B-B14F-4D97-AF65-F5344CB8AC3E}">
        <p14:creationId xmlns:p14="http://schemas.microsoft.com/office/powerpoint/2010/main" val="11929510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Tech Bits: Encoding</a:t>
            </a:r>
            <a:endParaRPr lang="en-US" dirty="0"/>
          </a:p>
        </p:txBody>
      </p:sp>
      <p:sp>
        <p:nvSpPr>
          <p:cNvPr id="3" name="Content Placeholder 2"/>
          <p:cNvSpPr>
            <a:spLocks noGrp="1"/>
          </p:cNvSpPr>
          <p:nvPr>
            <p:ph idx="1"/>
          </p:nvPr>
        </p:nvSpPr>
        <p:spPr>
          <a:xfrm>
            <a:off x="214910" y="1413517"/>
            <a:ext cx="2738885" cy="4052638"/>
          </a:xfrm>
        </p:spPr>
        <p:txBody>
          <a:bodyPr>
            <a:normAutofit/>
          </a:bodyPr>
          <a:lstStyle/>
          <a:p>
            <a:r>
              <a:rPr lang="en-US" sz="2800" dirty="0" err="1" smtClean="0"/>
              <a:t>OxygenXML</a:t>
            </a:r>
            <a:endParaRPr lang="en-US" sz="2800" dirty="0" smtClean="0"/>
          </a:p>
          <a:p>
            <a:r>
              <a:rPr lang="en-US" sz="2800" dirty="0" smtClean="0"/>
              <a:t>TEI</a:t>
            </a:r>
          </a:p>
          <a:p>
            <a:pPr marL="450850" lvl="1" indent="0">
              <a:buNone/>
            </a:pPr>
            <a:r>
              <a:rPr lang="en-US" sz="2800" dirty="0" smtClean="0"/>
              <a:t>(Text Encoding Initiative)</a:t>
            </a:r>
          </a:p>
        </p:txBody>
      </p:sp>
      <p:pic>
        <p:nvPicPr>
          <p:cNvPr id="4" name="Picture 3" descr="Screen Shot 2011-10-03 at 6.05.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795" y="1371600"/>
            <a:ext cx="5992323" cy="5451662"/>
          </a:xfrm>
          <a:prstGeom prst="rect">
            <a:avLst/>
          </a:prstGeom>
          <a:ln>
            <a:solidFill>
              <a:schemeClr val="tx1"/>
            </a:solidFill>
          </a:ln>
        </p:spPr>
      </p:pic>
    </p:spTree>
    <p:extLst>
      <p:ext uri="{BB962C8B-B14F-4D97-AF65-F5344CB8AC3E}">
        <p14:creationId xmlns:p14="http://schemas.microsoft.com/office/powerpoint/2010/main" val="31530223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86" y="503238"/>
            <a:ext cx="8768024" cy="868362"/>
          </a:xfrm>
        </p:spPr>
        <p:txBody>
          <a:bodyPr/>
          <a:lstStyle/>
          <a:p>
            <a:r>
              <a:rPr lang="en-US" dirty="0" smtClean="0"/>
              <a:t>The Tech Bits: Exhibit in </a:t>
            </a:r>
            <a:r>
              <a:rPr lang="en-US" dirty="0" err="1" smtClean="0"/>
              <a:t>Omeka</a:t>
            </a:r>
            <a:endParaRPr lang="en-US" dirty="0"/>
          </a:p>
        </p:txBody>
      </p:sp>
      <p:pic>
        <p:nvPicPr>
          <p:cNvPr id="4" name="Content Placeholder 3" descr="Screen Shot 2011-10-03 at 6.11.27 PM.png"/>
          <p:cNvPicPr>
            <a:picLocks noGrp="1" noChangeAspect="1"/>
          </p:cNvPicPr>
          <p:nvPr>
            <p:ph idx="1"/>
          </p:nvPr>
        </p:nvPicPr>
        <p:blipFill>
          <a:blip r:embed="rId2">
            <a:extLst>
              <a:ext uri="{28A0092B-C50C-407E-A947-70E740481C1C}">
                <a14:useLocalDpi xmlns:a14="http://schemas.microsoft.com/office/drawing/2010/main" val="0"/>
              </a:ext>
            </a:extLst>
          </a:blip>
          <a:srcRect t="5073" b="5073"/>
          <a:stretch>
            <a:fillRect/>
          </a:stretch>
        </p:blipFill>
        <p:spPr>
          <a:xfrm>
            <a:off x="0" y="1371599"/>
            <a:ext cx="9144000" cy="5214293"/>
          </a:xfrm>
          <a:ln>
            <a:solidFill>
              <a:schemeClr val="tx1"/>
            </a:solidFill>
          </a:ln>
        </p:spPr>
      </p:pic>
    </p:spTree>
    <p:extLst>
      <p:ext uri="{BB962C8B-B14F-4D97-AF65-F5344CB8AC3E}">
        <p14:creationId xmlns:p14="http://schemas.microsoft.com/office/powerpoint/2010/main" val="14382461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History: Advantages</a:t>
            </a:r>
            <a:endParaRPr lang="en-US" dirty="0"/>
          </a:p>
        </p:txBody>
      </p:sp>
      <p:sp>
        <p:nvSpPr>
          <p:cNvPr id="3" name="Content Placeholder 2"/>
          <p:cNvSpPr>
            <a:spLocks noGrp="1"/>
          </p:cNvSpPr>
          <p:nvPr>
            <p:ph idx="1"/>
          </p:nvPr>
        </p:nvSpPr>
        <p:spPr>
          <a:xfrm>
            <a:off x="767139" y="1606306"/>
            <a:ext cx="7958087" cy="5122862"/>
          </a:xfrm>
        </p:spPr>
        <p:txBody>
          <a:bodyPr>
            <a:normAutofit/>
          </a:bodyPr>
          <a:lstStyle/>
          <a:p>
            <a:r>
              <a:rPr lang="en-US" sz="2800" dirty="0" smtClean="0"/>
              <a:t>Capacity (lots of space)</a:t>
            </a:r>
          </a:p>
          <a:p>
            <a:r>
              <a:rPr lang="en-US" sz="2800" dirty="0" smtClean="0"/>
              <a:t>Accessibility (everywhere is here)</a:t>
            </a:r>
          </a:p>
          <a:p>
            <a:r>
              <a:rPr lang="en-US" sz="2800" dirty="0" smtClean="0"/>
              <a:t>Flexibility (create it once, use it for multiple)</a:t>
            </a:r>
          </a:p>
          <a:p>
            <a:r>
              <a:rPr lang="en-US" sz="2800" dirty="0" smtClean="0"/>
              <a:t>Diversity (fewer gatekeepers)</a:t>
            </a:r>
          </a:p>
          <a:p>
            <a:r>
              <a:rPr lang="en-US" sz="2800" dirty="0" smtClean="0"/>
              <a:t>Manipulability (1,000,000,000 words)</a:t>
            </a:r>
          </a:p>
          <a:p>
            <a:r>
              <a:rPr lang="en-US" sz="2800" dirty="0" smtClean="0"/>
              <a:t>Interactivity (consumption AND </a:t>
            </a:r>
            <a:r>
              <a:rPr lang="en-US" sz="2800" dirty="0" err="1" smtClean="0"/>
              <a:t>mashup</a:t>
            </a:r>
            <a:r>
              <a:rPr lang="en-US" sz="2800" dirty="0" smtClean="0"/>
              <a:t> AND creation)</a:t>
            </a:r>
          </a:p>
          <a:p>
            <a:r>
              <a:rPr lang="en-US" sz="2800" dirty="0" err="1" smtClean="0"/>
              <a:t>hypertextuality</a:t>
            </a:r>
            <a:r>
              <a:rPr lang="en-US" sz="2800" dirty="0" smtClean="0"/>
              <a:t> </a:t>
            </a:r>
            <a:r>
              <a:rPr lang="en-US" sz="2800" dirty="0"/>
              <a:t>(or nonlinearity</a:t>
            </a:r>
            <a:r>
              <a:rPr lang="en-US" dirty="0" smtClean="0"/>
              <a:t>)</a:t>
            </a:r>
            <a:endParaRPr lang="en-US" dirty="0"/>
          </a:p>
        </p:txBody>
      </p:sp>
    </p:spTree>
    <p:extLst>
      <p:ext uri="{BB962C8B-B14F-4D97-AF65-F5344CB8AC3E}">
        <p14:creationId xmlns:p14="http://schemas.microsoft.com/office/powerpoint/2010/main" val="3289555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and Exhibits</a:t>
            </a:r>
            <a:endParaRPr lang="en-US" dirty="0"/>
          </a:p>
        </p:txBody>
      </p:sp>
      <p:sp>
        <p:nvSpPr>
          <p:cNvPr id="3" name="Content Placeholder 2"/>
          <p:cNvSpPr>
            <a:spLocks noGrp="1"/>
          </p:cNvSpPr>
          <p:nvPr>
            <p:ph idx="1"/>
          </p:nvPr>
        </p:nvSpPr>
        <p:spPr>
          <a:xfrm>
            <a:off x="497007" y="1532687"/>
            <a:ext cx="8246627" cy="5092955"/>
          </a:xfrm>
        </p:spPr>
        <p:txBody>
          <a:bodyPr>
            <a:normAutofit fontScale="92500" lnSpcReduction="10000"/>
          </a:bodyPr>
          <a:lstStyle/>
          <a:p>
            <a:r>
              <a:rPr lang="en-US" sz="3200" dirty="0" smtClean="0"/>
              <a:t>CDI: database of curated collections</a:t>
            </a:r>
          </a:p>
          <a:p>
            <a:pPr lvl="1"/>
            <a:r>
              <a:rPr lang="en-US" sz="3200" dirty="0" smtClean="0"/>
              <a:t>Objects selected for scope and balance.</a:t>
            </a:r>
          </a:p>
          <a:p>
            <a:pPr lvl="1"/>
            <a:r>
              <a:rPr lang="en-US" sz="3200" dirty="0" smtClean="0"/>
              <a:t>Metadata is descriptive and administrative.</a:t>
            </a:r>
          </a:p>
          <a:p>
            <a:pPr lvl="1"/>
            <a:r>
              <a:rPr lang="en-US" sz="3200" dirty="0" smtClean="0"/>
              <a:t>Encoding provides metadata and descriptions.</a:t>
            </a:r>
            <a:endParaRPr lang="en-US" sz="3200" dirty="0"/>
          </a:p>
          <a:p>
            <a:r>
              <a:rPr lang="en-US" sz="3200" dirty="0"/>
              <a:t>E</a:t>
            </a:r>
            <a:r>
              <a:rPr lang="en-US" sz="3200" dirty="0" smtClean="0"/>
              <a:t>xhibit </a:t>
            </a:r>
            <a:r>
              <a:rPr lang="en-US" sz="3200" dirty="0" smtClean="0"/>
              <a:t>(</a:t>
            </a:r>
            <a:r>
              <a:rPr lang="en-US" sz="3200" dirty="0" err="1" smtClean="0"/>
              <a:t>Omeka</a:t>
            </a:r>
            <a:r>
              <a:rPr lang="en-US" sz="3200" dirty="0" smtClean="0"/>
              <a:t>)</a:t>
            </a:r>
          </a:p>
          <a:p>
            <a:pPr lvl="1"/>
            <a:r>
              <a:rPr lang="en-US" sz="3200" dirty="0" smtClean="0"/>
              <a:t>Objects selected for content as it relates to the themes of the course.</a:t>
            </a:r>
          </a:p>
          <a:p>
            <a:pPr lvl="1"/>
            <a:r>
              <a:rPr lang="en-US" sz="3200" dirty="0" smtClean="0"/>
              <a:t>Metadata </a:t>
            </a:r>
            <a:r>
              <a:rPr lang="en-US" sz="3200" dirty="0" smtClean="0"/>
              <a:t>is descriptive, possibly administrative.</a:t>
            </a:r>
            <a:endParaRPr lang="en-US" sz="3200" dirty="0" smtClean="0"/>
          </a:p>
          <a:p>
            <a:pPr lvl="1"/>
            <a:r>
              <a:rPr lang="en-US" sz="3200" dirty="0"/>
              <a:t>E</a:t>
            </a:r>
            <a:r>
              <a:rPr lang="en-US" sz="3200" dirty="0" smtClean="0"/>
              <a:t>xhibit narrative will provide context and interpretation.</a:t>
            </a:r>
          </a:p>
          <a:p>
            <a:pPr lvl="1"/>
            <a:endParaRPr lang="en-US" dirty="0" smtClean="0"/>
          </a:p>
          <a:p>
            <a:endParaRPr lang="en-US" dirty="0"/>
          </a:p>
        </p:txBody>
      </p:sp>
    </p:spTree>
    <p:extLst>
      <p:ext uri="{BB962C8B-B14F-4D97-AF65-F5344CB8AC3E}">
        <p14:creationId xmlns:p14="http://schemas.microsoft.com/office/powerpoint/2010/main" val="8234620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14400" y="1735137"/>
            <a:ext cx="7313613" cy="4982527"/>
          </a:xfrm>
        </p:spPr>
        <p:txBody>
          <a:bodyPr/>
          <a:lstStyle/>
          <a:p>
            <a:r>
              <a:rPr lang="en-GB" dirty="0" smtClean="0"/>
              <a:t>Humans can understand information about a text by its formatting and context. Machines cannot.</a:t>
            </a:r>
          </a:p>
          <a:p>
            <a:r>
              <a:rPr lang="en-GB" dirty="0" smtClean="0"/>
              <a:t>Metadata provides information about the text (data about data).</a:t>
            </a:r>
          </a:p>
          <a:p>
            <a:r>
              <a:rPr lang="en-GB" dirty="0" smtClean="0"/>
              <a:t>Encoding is a way to include both metadata and annotation in a digital file.</a:t>
            </a:r>
          </a:p>
          <a:p>
            <a:r>
              <a:rPr lang="en-GB" dirty="0" smtClean="0"/>
              <a:t>There are guidelines and standards for metadata and encoding as well as for scanning images.</a:t>
            </a:r>
          </a:p>
          <a:p>
            <a:pPr marL="0" indent="0">
              <a:buNone/>
            </a:pPr>
            <a:endParaRPr lang="en-GB" dirty="0" smtClean="0"/>
          </a:p>
          <a:p>
            <a:endParaRPr lang="en-GB" dirty="0" smtClean="0"/>
          </a:p>
          <a:p>
            <a:endParaRPr lang="en-US" dirty="0"/>
          </a:p>
        </p:txBody>
      </p:sp>
    </p:spTree>
    <p:extLst>
      <p:ext uri="{BB962C8B-B14F-4D97-AF65-F5344CB8AC3E}">
        <p14:creationId xmlns:p14="http://schemas.microsoft.com/office/powerpoint/2010/main" val="12974188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History Challenges</a:t>
            </a:r>
            <a:endParaRPr lang="en-US" dirty="0"/>
          </a:p>
        </p:txBody>
      </p:sp>
      <p:sp>
        <p:nvSpPr>
          <p:cNvPr id="3" name="Content Placeholder 2"/>
          <p:cNvSpPr>
            <a:spLocks noGrp="1"/>
          </p:cNvSpPr>
          <p:nvPr>
            <p:ph idx="1"/>
          </p:nvPr>
        </p:nvSpPr>
        <p:spPr/>
        <p:txBody>
          <a:bodyPr/>
          <a:lstStyle/>
          <a:p>
            <a:r>
              <a:rPr lang="en-US" sz="2800" dirty="0" smtClean="0"/>
              <a:t>Quality (fact and truth)</a:t>
            </a:r>
          </a:p>
          <a:p>
            <a:r>
              <a:rPr lang="en-US" sz="2800" dirty="0" smtClean="0"/>
              <a:t>Durability (preservation)</a:t>
            </a:r>
          </a:p>
          <a:p>
            <a:r>
              <a:rPr lang="en-US" sz="2800" dirty="0" smtClean="0"/>
              <a:t>Readability (</a:t>
            </a:r>
            <a:r>
              <a:rPr lang="en-US" sz="2800" dirty="0" smtClean="0"/>
              <a:t>peer/</a:t>
            </a:r>
            <a:r>
              <a:rPr lang="en-US" sz="2800" dirty="0" smtClean="0"/>
              <a:t>public</a:t>
            </a:r>
            <a:r>
              <a:rPr lang="en-US" sz="2800" dirty="0" smtClean="0"/>
              <a:t>)</a:t>
            </a:r>
            <a:endParaRPr lang="en-US" sz="2800" dirty="0" smtClean="0"/>
          </a:p>
          <a:p>
            <a:r>
              <a:rPr lang="en-US" sz="2800" dirty="0" smtClean="0"/>
              <a:t>Passivity (consumption/nuance)</a:t>
            </a:r>
          </a:p>
          <a:p>
            <a:r>
              <a:rPr lang="en-US" sz="2800" dirty="0" smtClean="0"/>
              <a:t>Inaccessibility (deep web, net neutral)</a:t>
            </a:r>
            <a:endParaRPr lang="en-US" sz="2800" dirty="0"/>
          </a:p>
          <a:p>
            <a:endParaRPr lang="en-US" dirty="0"/>
          </a:p>
        </p:txBody>
      </p:sp>
    </p:spTree>
    <p:extLst>
      <p:ext uri="{BB962C8B-B14F-4D97-AF65-F5344CB8AC3E}">
        <p14:creationId xmlns:p14="http://schemas.microsoft.com/office/powerpoint/2010/main" val="9125098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Digitization/Digital Surrogates</a:t>
            </a:r>
            <a:endParaRPr lang="en-US" dirty="0"/>
          </a:p>
        </p:txBody>
      </p:sp>
      <p:sp>
        <p:nvSpPr>
          <p:cNvPr id="3" name="Content Placeholder 2"/>
          <p:cNvSpPr>
            <a:spLocks noGrp="1"/>
          </p:cNvSpPr>
          <p:nvPr>
            <p:ph idx="1"/>
          </p:nvPr>
        </p:nvSpPr>
        <p:spPr>
          <a:xfrm>
            <a:off x="914400" y="1735138"/>
            <a:ext cx="7313613" cy="1964179"/>
          </a:xfrm>
        </p:spPr>
        <p:txBody>
          <a:bodyPr/>
          <a:lstStyle/>
          <a:p>
            <a:r>
              <a:rPr lang="en-US" dirty="0" smtClean="0"/>
              <a:t>“Page images” (digital photocopies)</a:t>
            </a:r>
          </a:p>
          <a:p>
            <a:endParaRPr lang="en-US" dirty="0"/>
          </a:p>
        </p:txBody>
      </p:sp>
      <p:pic>
        <p:nvPicPr>
          <p:cNvPr id="5" name="Picture 4" descr="Screen Shot 2011-10-03 at 3.11.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30" y="2296783"/>
            <a:ext cx="8688411" cy="4302111"/>
          </a:xfrm>
          <a:prstGeom prst="rect">
            <a:avLst/>
          </a:prstGeom>
          <a:ln>
            <a:solidFill>
              <a:schemeClr val="tx1"/>
            </a:solidFill>
          </a:ln>
        </p:spPr>
      </p:pic>
    </p:spTree>
    <p:extLst>
      <p:ext uri="{BB962C8B-B14F-4D97-AF65-F5344CB8AC3E}">
        <p14:creationId xmlns:p14="http://schemas.microsoft.com/office/powerpoint/2010/main" val="2024352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Digitization/Digital Surrogates</a:t>
            </a:r>
            <a:endParaRPr lang="en-US" dirty="0"/>
          </a:p>
        </p:txBody>
      </p:sp>
      <p:sp>
        <p:nvSpPr>
          <p:cNvPr id="3" name="Content Placeholder 2"/>
          <p:cNvSpPr>
            <a:spLocks noGrp="1"/>
          </p:cNvSpPr>
          <p:nvPr>
            <p:ph idx="1"/>
          </p:nvPr>
        </p:nvSpPr>
        <p:spPr>
          <a:xfrm>
            <a:off x="914400" y="1735138"/>
            <a:ext cx="7313613" cy="841501"/>
          </a:xfrm>
        </p:spPr>
        <p:txBody>
          <a:bodyPr/>
          <a:lstStyle/>
          <a:p>
            <a:r>
              <a:rPr lang="en-US" dirty="0" smtClean="0"/>
              <a:t>Machine readable transcriptions</a:t>
            </a:r>
          </a:p>
          <a:p>
            <a:endParaRPr lang="en-US" dirty="0"/>
          </a:p>
        </p:txBody>
      </p:sp>
      <p:pic>
        <p:nvPicPr>
          <p:cNvPr id="4" name="Picture 3" descr="Screen Shot 2011-10-03 at 3.11.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80" y="2304528"/>
            <a:ext cx="8590863" cy="4008237"/>
          </a:xfrm>
          <a:prstGeom prst="rect">
            <a:avLst/>
          </a:prstGeom>
          <a:ln>
            <a:solidFill>
              <a:schemeClr val="tx1"/>
            </a:solidFill>
          </a:ln>
        </p:spPr>
      </p:pic>
    </p:spTree>
    <p:extLst>
      <p:ext uri="{BB962C8B-B14F-4D97-AF65-F5344CB8AC3E}">
        <p14:creationId xmlns:p14="http://schemas.microsoft.com/office/powerpoint/2010/main" val="42150016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Readable/</a:t>
            </a:r>
            <a:br>
              <a:rPr lang="en-US" dirty="0" smtClean="0"/>
            </a:br>
            <a:r>
              <a:rPr lang="en-US" dirty="0" smtClean="0"/>
              <a:t>Machine Readable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a:t>011000110110100001100001011100000111010001100101011100100010000001101111011011100110010100100000011101000110100001100101001000000110001001101111011110010010000001110111011010000110111100100000011011000110100101110110011001010110010000100000011011010111001000101110001000000110000101101110011001000010000001101101011100100111001100101110001000000110010001110101011100100111001101101100011001010111100100101100001000000110111101100110001000000110111001110101011011010110001001100101011100100010000001100110011011110111010101110010001011000010000001110000011100100110100101110110011001010111010000100000011001000111001001101001011101100110010100101100001000000111011101100101011100100110010100100000011100000111001001101111011101010110010000100000011101000110111100100000011100110110000101111001001000000111010001101000011000010111010000100000011101000110100001100101011110010010000001110111011001010111001001100101001000000111000001100101011100100110011001100101011000110111010001101100011110010010000001101110011011110111001001101101011000010110110000101100001000000111010001101000011000010110111001101011001000000111100101101111011101010010000001110110011001010111001001111001001000000110110101110101011000110110100000101110</a:t>
            </a:r>
          </a:p>
          <a:p>
            <a:pPr marL="0" indent="0">
              <a:buNone/>
            </a:pPr>
            <a:endParaRPr lang="en-US" dirty="0"/>
          </a:p>
        </p:txBody>
      </p:sp>
    </p:spTree>
    <p:extLst>
      <p:ext uri="{BB962C8B-B14F-4D97-AF65-F5344CB8AC3E}">
        <p14:creationId xmlns:p14="http://schemas.microsoft.com/office/powerpoint/2010/main" val="12039302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69520934"/>
              </p:ext>
            </p:extLst>
          </p:nvPr>
        </p:nvGraphicFramePr>
        <p:xfrm>
          <a:off x="1866318" y="638243"/>
          <a:ext cx="5060226" cy="5455919"/>
        </p:xfrm>
        <a:graphic>
          <a:graphicData uri="http://schemas.openxmlformats.org/drawingml/2006/table">
            <a:tbl>
              <a:tblPr firstRow="1">
                <a:tableStyleId>{5C22544A-7EE6-4342-B048-85BDC9FD1C3A}</a:tableStyleId>
              </a:tblPr>
              <a:tblGrid>
                <a:gridCol w="2530113"/>
                <a:gridCol w="2530113"/>
              </a:tblGrid>
              <a:tr h="370840">
                <a:tc>
                  <a:txBody>
                    <a:bodyPr/>
                    <a:lstStyle/>
                    <a:p>
                      <a:r>
                        <a:rPr lang="en-GB" sz="3200" b="1" kern="1200" dirty="0" smtClean="0">
                          <a:solidFill>
                            <a:schemeClr val="tx1"/>
                          </a:solidFill>
                          <a:effectLst/>
                          <a:latin typeface="+mn-lt"/>
                          <a:ea typeface="+mn-ea"/>
                          <a:cs typeface="+mn-cs"/>
                        </a:rPr>
                        <a:t>Binary</a:t>
                      </a:r>
                    </a:p>
                    <a:p>
                      <a:endParaRPr lang="en-GB" sz="3200" b="1" kern="1200" dirty="0" smtClean="0">
                        <a:solidFill>
                          <a:schemeClr val="tx1"/>
                        </a:solidFill>
                        <a:effectLst/>
                        <a:latin typeface="+mn-lt"/>
                        <a:ea typeface="+mn-ea"/>
                        <a:cs typeface="+mn-cs"/>
                      </a:endParaRPr>
                    </a:p>
                    <a:p>
                      <a:r>
                        <a:rPr lang="en-GB" sz="3200" b="1" kern="1200" dirty="0" smtClean="0">
                          <a:solidFill>
                            <a:schemeClr val="tx1"/>
                          </a:solidFill>
                          <a:effectLst/>
                          <a:latin typeface="+mn-lt"/>
                          <a:ea typeface="+mn-ea"/>
                          <a:cs typeface="+mn-cs"/>
                        </a:rPr>
                        <a:t>0=0</a:t>
                      </a:r>
                    </a:p>
                    <a:p>
                      <a:r>
                        <a:rPr lang="en-GB" sz="3200" b="1" kern="1200" dirty="0" smtClean="0">
                          <a:solidFill>
                            <a:schemeClr val="tx1"/>
                          </a:solidFill>
                          <a:effectLst/>
                          <a:latin typeface="+mn-lt"/>
                          <a:ea typeface="+mn-ea"/>
                          <a:cs typeface="+mn-cs"/>
                        </a:rPr>
                        <a:t>1=1</a:t>
                      </a:r>
                    </a:p>
                    <a:p>
                      <a:r>
                        <a:rPr lang="en-GB" sz="3200" b="1" kern="1200" dirty="0" smtClean="0">
                          <a:solidFill>
                            <a:schemeClr val="tx1"/>
                          </a:solidFill>
                          <a:effectLst/>
                          <a:latin typeface="+mn-lt"/>
                          <a:ea typeface="+mn-ea"/>
                          <a:cs typeface="+mn-cs"/>
                        </a:rPr>
                        <a:t>10=2</a:t>
                      </a:r>
                    </a:p>
                    <a:p>
                      <a:r>
                        <a:rPr lang="en-GB" sz="3200" b="1" kern="1200" dirty="0" smtClean="0">
                          <a:solidFill>
                            <a:schemeClr val="tx1"/>
                          </a:solidFill>
                          <a:effectLst/>
                          <a:latin typeface="+mn-lt"/>
                          <a:ea typeface="+mn-ea"/>
                          <a:cs typeface="+mn-cs"/>
                        </a:rPr>
                        <a:t>11=3</a:t>
                      </a:r>
                    </a:p>
                    <a:p>
                      <a:r>
                        <a:rPr lang="en-GB" sz="3200" b="1" kern="1200" dirty="0" smtClean="0">
                          <a:solidFill>
                            <a:schemeClr val="tx1"/>
                          </a:solidFill>
                          <a:effectLst/>
                          <a:latin typeface="+mn-lt"/>
                          <a:ea typeface="+mn-ea"/>
                          <a:cs typeface="+mn-cs"/>
                        </a:rPr>
                        <a:t>100=4</a:t>
                      </a:r>
                    </a:p>
                    <a:p>
                      <a:r>
                        <a:rPr lang="en-GB" sz="3200" b="1" kern="1200" dirty="0" smtClean="0">
                          <a:solidFill>
                            <a:schemeClr val="tx1"/>
                          </a:solidFill>
                          <a:effectLst/>
                          <a:latin typeface="+mn-lt"/>
                          <a:ea typeface="+mn-ea"/>
                          <a:cs typeface="+mn-cs"/>
                        </a:rPr>
                        <a:t>101=5</a:t>
                      </a:r>
                    </a:p>
                    <a:p>
                      <a:r>
                        <a:rPr lang="en-GB" sz="3200" b="1" kern="1200" dirty="0" smtClean="0">
                          <a:solidFill>
                            <a:schemeClr val="tx1"/>
                          </a:solidFill>
                          <a:effectLst/>
                          <a:latin typeface="+mn-lt"/>
                          <a:ea typeface="+mn-ea"/>
                          <a:cs typeface="+mn-cs"/>
                        </a:rPr>
                        <a:t>110=6</a:t>
                      </a:r>
                    </a:p>
                    <a:p>
                      <a:r>
                        <a:rPr lang="en-GB" sz="3200" b="1" kern="1200" dirty="0" smtClean="0">
                          <a:solidFill>
                            <a:schemeClr val="tx1"/>
                          </a:solidFill>
                          <a:effectLst/>
                          <a:latin typeface="+mn-lt"/>
                          <a:ea typeface="+mn-ea"/>
                          <a:cs typeface="+mn-cs"/>
                        </a:rPr>
                        <a:t>111=7</a:t>
                      </a:r>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GB" sz="3200" b="1" kern="1200" dirty="0" smtClean="0">
                          <a:solidFill>
                            <a:schemeClr val="tx1"/>
                          </a:solidFill>
                          <a:effectLst/>
                          <a:latin typeface="+mn-lt"/>
                          <a:ea typeface="+mn-ea"/>
                          <a:cs typeface="+mn-cs"/>
                        </a:rPr>
                        <a:t>ASCII </a:t>
                      </a:r>
                    </a:p>
                    <a:p>
                      <a:endParaRPr lang="en-GB" sz="3200" b="1" kern="1200" dirty="0" smtClean="0">
                        <a:solidFill>
                          <a:schemeClr val="tx1"/>
                        </a:solidFill>
                        <a:effectLst/>
                        <a:latin typeface="+mn-lt"/>
                        <a:ea typeface="+mn-ea"/>
                        <a:cs typeface="+mn-cs"/>
                      </a:endParaRPr>
                    </a:p>
                    <a:p>
                      <a:r>
                        <a:rPr lang="en-GB" sz="3200" b="1" kern="1200" dirty="0" smtClean="0">
                          <a:solidFill>
                            <a:schemeClr val="tx1"/>
                          </a:solidFill>
                          <a:effectLst/>
                          <a:latin typeface="+mn-lt"/>
                          <a:ea typeface="+mn-ea"/>
                          <a:cs typeface="+mn-cs"/>
                        </a:rPr>
                        <a:t>33=!</a:t>
                      </a:r>
                    </a:p>
                    <a:p>
                      <a:r>
                        <a:rPr lang="en-GB" sz="3200" b="1" kern="1200" dirty="0" smtClean="0">
                          <a:solidFill>
                            <a:schemeClr val="tx1"/>
                          </a:solidFill>
                          <a:effectLst/>
                          <a:latin typeface="+mn-lt"/>
                          <a:ea typeface="+mn-ea"/>
                          <a:cs typeface="+mn-cs"/>
                        </a:rPr>
                        <a:t>64=@</a:t>
                      </a:r>
                    </a:p>
                    <a:p>
                      <a:r>
                        <a:rPr lang="en-GB" sz="3200" b="1" kern="1200" dirty="0" smtClean="0">
                          <a:solidFill>
                            <a:schemeClr val="tx1"/>
                          </a:solidFill>
                          <a:effectLst/>
                          <a:latin typeface="+mn-lt"/>
                          <a:ea typeface="+mn-ea"/>
                          <a:cs typeface="+mn-cs"/>
                        </a:rPr>
                        <a:t>65=A</a:t>
                      </a:r>
                    </a:p>
                    <a:p>
                      <a:r>
                        <a:rPr lang="en-GB" sz="3200" b="1" kern="1200" dirty="0" smtClean="0">
                          <a:solidFill>
                            <a:schemeClr val="tx1"/>
                          </a:solidFill>
                          <a:effectLst/>
                          <a:latin typeface="+mn-lt"/>
                          <a:ea typeface="+mn-ea"/>
                          <a:cs typeface="+mn-cs"/>
                        </a:rPr>
                        <a:t>66=B</a:t>
                      </a:r>
                    </a:p>
                    <a:p>
                      <a:r>
                        <a:rPr lang="en-GB" sz="3200" b="1" kern="1200" dirty="0" smtClean="0">
                          <a:solidFill>
                            <a:schemeClr val="tx1"/>
                          </a:solidFill>
                          <a:effectLst/>
                          <a:latin typeface="+mn-lt"/>
                          <a:ea typeface="+mn-ea"/>
                          <a:cs typeface="+mn-cs"/>
                        </a:rPr>
                        <a:t>97=a</a:t>
                      </a:r>
                    </a:p>
                    <a:p>
                      <a:r>
                        <a:rPr lang="en-GB" sz="3200" b="1" kern="1200" dirty="0" smtClean="0">
                          <a:solidFill>
                            <a:schemeClr val="tx1"/>
                          </a:solidFill>
                          <a:effectLst/>
                          <a:latin typeface="+mn-lt"/>
                          <a:ea typeface="+mn-ea"/>
                          <a:cs typeface="+mn-cs"/>
                        </a:rPr>
                        <a:t>98=b</a:t>
                      </a:r>
                    </a:p>
                    <a:p>
                      <a:r>
                        <a:rPr lang="en-GB" sz="3200" b="1" kern="1200" dirty="0" smtClean="0">
                          <a:solidFill>
                            <a:schemeClr val="tx1"/>
                          </a:solidFill>
                          <a:effectLst/>
                          <a:latin typeface="+mn-lt"/>
                          <a:ea typeface="+mn-ea"/>
                          <a:cs typeface="+mn-cs"/>
                        </a:rPr>
                        <a:t>99=c</a:t>
                      </a:r>
                    </a:p>
                    <a:p>
                      <a:r>
                        <a:rPr lang="en-GB" sz="3200" b="1" kern="1200" dirty="0" smtClean="0">
                          <a:solidFill>
                            <a:schemeClr val="tx1"/>
                          </a:solidFill>
                          <a:effectLst/>
                          <a:latin typeface="+mn-lt"/>
                          <a:ea typeface="+mn-ea"/>
                          <a:cs typeface="+mn-cs"/>
                        </a:rPr>
                        <a:t>100=d</a:t>
                      </a:r>
                    </a:p>
                    <a:p>
                      <a:endParaRPr lang="en-US" sz="32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039302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same text, in ASCII</a:t>
            </a:r>
            <a:endParaRPr lang="en-US" dirty="0"/>
          </a:p>
        </p:txBody>
      </p:sp>
      <p:sp>
        <p:nvSpPr>
          <p:cNvPr id="3" name="Content Placeholder 2"/>
          <p:cNvSpPr>
            <a:spLocks noGrp="1"/>
          </p:cNvSpPr>
          <p:nvPr>
            <p:ph idx="1"/>
          </p:nvPr>
        </p:nvSpPr>
        <p:spPr/>
        <p:txBody>
          <a:bodyPr/>
          <a:lstStyle/>
          <a:p>
            <a:pPr marL="0" indent="0">
              <a:buNone/>
            </a:pPr>
            <a:r>
              <a:rPr lang="en-GB" dirty="0" smtClean="0"/>
              <a:t>6710497112116107941111101018510410166111121119104111108105118101100109114469711010010911411546100117114115108101121441111021101171099810111410211111711444112114105118101116100114105118101441191011141011121141111171001161111159712111610497116116104101121119101114101112101114102101991161081211101111141099710844116104971101071211111171181011141211091179910446</a:t>
            </a:r>
            <a:endParaRPr lang="en-GB" dirty="0"/>
          </a:p>
          <a:p>
            <a:pPr marL="0" indent="0">
              <a:buNone/>
            </a:pPr>
            <a:endParaRPr lang="en-US" dirty="0"/>
          </a:p>
        </p:txBody>
      </p:sp>
    </p:spTree>
    <p:extLst>
      <p:ext uri="{BB962C8B-B14F-4D97-AF65-F5344CB8AC3E}">
        <p14:creationId xmlns:p14="http://schemas.microsoft.com/office/powerpoint/2010/main" val="12039302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723</TotalTime>
  <Words>1520</Words>
  <Application>Microsoft Macintosh PowerPoint</Application>
  <PresentationFormat>On-screen Show (4:3)</PresentationFormat>
  <Paragraphs>175</Paragraphs>
  <Slides>31</Slides>
  <Notes>19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Inkwell</vt:lpstr>
      <vt:lpstr>Digital Exhibits</vt:lpstr>
      <vt:lpstr>Today’s Agenda</vt:lpstr>
      <vt:lpstr>Digital History: Advantages</vt:lpstr>
      <vt:lpstr>Digital History Challenges</vt:lpstr>
      <vt:lpstr>Digitization/Digital Surrogates</vt:lpstr>
      <vt:lpstr>Digitization/Digital Surrogates</vt:lpstr>
      <vt:lpstr>Human Readable/ Machine Readable</vt:lpstr>
      <vt:lpstr>PowerPoint Presentation</vt:lpstr>
      <vt:lpstr>The same text, in ASCII</vt:lpstr>
      <vt:lpstr>Human Readable</vt:lpstr>
      <vt:lpstr>Human Readable</vt:lpstr>
      <vt:lpstr>Human Readable</vt:lpstr>
      <vt:lpstr>Human Readable</vt:lpstr>
      <vt:lpstr>Human Readable</vt:lpstr>
      <vt:lpstr>Human Readable</vt:lpstr>
      <vt:lpstr>Human Readable</vt:lpstr>
      <vt:lpstr>Human Readable</vt:lpstr>
      <vt:lpstr>Machine Readable</vt:lpstr>
      <vt:lpstr>Things we know that the machine does not:</vt:lpstr>
      <vt:lpstr>Metadata</vt:lpstr>
      <vt:lpstr>Digital Surrogates</vt:lpstr>
      <vt:lpstr>PowerPoint Presentation</vt:lpstr>
      <vt:lpstr>The Tech Bits: Images</vt:lpstr>
      <vt:lpstr>PowerPoint Presentation</vt:lpstr>
      <vt:lpstr>Digital Metadata</vt:lpstr>
      <vt:lpstr>Annotating</vt:lpstr>
      <vt:lpstr>Encoding the Annotations</vt:lpstr>
      <vt:lpstr>The Tech Bits: Encoding</vt:lpstr>
      <vt:lpstr>The Tech Bits: Exhibit in Omeka</vt:lpstr>
      <vt:lpstr>Collections and Exhibits</vt:lpstr>
      <vt:lpstr>Summary</vt:lpstr>
    </vt:vector>
  </TitlesOfParts>
  <Company>University of Vermont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Hope Greenberg</dc:creator>
  <cp:lastModifiedBy>Hope Greenberg</cp:lastModifiedBy>
  <cp:revision>35</cp:revision>
  <dcterms:created xsi:type="dcterms:W3CDTF">2011-10-03T18:14:20Z</dcterms:created>
  <dcterms:modified xsi:type="dcterms:W3CDTF">2012-09-28T16:27:00Z</dcterms:modified>
</cp:coreProperties>
</file>