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8"/>
  </p:notesMasterIdLst>
  <p:sldIdLst>
    <p:sldId id="256" r:id="rId2"/>
    <p:sldId id="258" r:id="rId3"/>
    <p:sldId id="259" r:id="rId4"/>
    <p:sldId id="261" r:id="rId5"/>
    <p:sldId id="266" r:id="rId6"/>
    <p:sldId id="270" r:id="rId7"/>
    <p:sldId id="268" r:id="rId8"/>
    <p:sldId id="269" r:id="rId9"/>
    <p:sldId id="271" r:id="rId10"/>
    <p:sldId id="272" r:id="rId11"/>
    <p:sldId id="276" r:id="rId12"/>
    <p:sldId id="263" r:id="rId13"/>
    <p:sldId id="275" r:id="rId14"/>
    <p:sldId id="274" r:id="rId15"/>
    <p:sldId id="265" r:id="rId16"/>
    <p:sldId id="27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273" autoAdjust="0"/>
  </p:normalViewPr>
  <p:slideViewPr>
    <p:cSldViewPr snapToGrid="0" snapToObjects="1">
      <p:cViewPr varScale="1">
        <p:scale>
          <a:sx n="67" d="100"/>
          <a:sy n="67" d="100"/>
        </p:scale>
        <p:origin x="-1688" y="-1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511133-1DF0-4A41-AAB3-70071FC95E56}" type="datetimeFigureOut">
              <a:rPr lang="en-US" smtClean="0"/>
              <a:t>4/14/11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DCAAE2-215A-CB40-9B24-C3556A5A1D46}" type="slidenum">
              <a:rPr lang="en-US" smtClean="0"/>
              <a:t>‹#›</a:t>
            </a:fld>
            <a:endParaRPr lang="en-US"/>
          </a:p>
        </p:txBody>
      </p:sp>
    </p:spTree>
    <p:extLst>
      <p:ext uri="{BB962C8B-B14F-4D97-AF65-F5344CB8AC3E}">
        <p14:creationId xmlns:p14="http://schemas.microsoft.com/office/powerpoint/2010/main" val="245230612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will soon be upgrading our current version of Blackboard 9.0 to the new version, 9.1. In</a:t>
            </a:r>
            <a:r>
              <a:rPr lang="en-US" baseline="0" dirty="0" smtClean="0"/>
              <a:t> t</a:t>
            </a:r>
            <a:r>
              <a:rPr lang="en-US" dirty="0" smtClean="0"/>
              <a:t>his slide</a:t>
            </a:r>
            <a:r>
              <a:rPr lang="en-US" baseline="0" dirty="0" smtClean="0"/>
              <a:t> show we’ll take a look at some of the changes. </a:t>
            </a:r>
            <a:endParaRPr lang="en-US" dirty="0"/>
          </a:p>
        </p:txBody>
      </p:sp>
      <p:sp>
        <p:nvSpPr>
          <p:cNvPr id="4" name="Slide Number Placeholder 3"/>
          <p:cNvSpPr>
            <a:spLocks noGrp="1"/>
          </p:cNvSpPr>
          <p:nvPr>
            <p:ph type="sldNum" sz="quarter" idx="10"/>
          </p:nvPr>
        </p:nvSpPr>
        <p:spPr/>
        <p:txBody>
          <a:bodyPr/>
          <a:lstStyle/>
          <a:p>
            <a:fld id="{BEDCAAE2-215A-CB40-9B24-C3556A5A1D46}" type="slidenum">
              <a:rPr lang="en-US" smtClean="0"/>
              <a:t>1</a:t>
            </a:fld>
            <a:endParaRPr lang="en-US"/>
          </a:p>
        </p:txBody>
      </p:sp>
    </p:spTree>
    <p:extLst>
      <p:ext uri="{BB962C8B-B14F-4D97-AF65-F5344CB8AC3E}">
        <p14:creationId xmlns:p14="http://schemas.microsoft.com/office/powerpoint/2010/main" val="8459480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Control</a:t>
            </a:r>
            <a:r>
              <a:rPr lang="en-US" baseline="0" dirty="0" smtClean="0"/>
              <a:t> Panel is still found on the left side of the Blackboard screen, but you can see there have been a couple of minor changes. The Grade </a:t>
            </a:r>
            <a:r>
              <a:rPr lang="en-US" baseline="0" dirty="0" smtClean="0"/>
              <a:t>Center now has its own area because we have a couple new </a:t>
            </a:r>
            <a:r>
              <a:rPr lang="en-US" baseline="0" dirty="0" smtClean="0"/>
              <a:t>features. </a:t>
            </a:r>
            <a:endParaRPr lang="en-US" dirty="0"/>
          </a:p>
        </p:txBody>
      </p:sp>
      <p:sp>
        <p:nvSpPr>
          <p:cNvPr id="4" name="Slide Number Placeholder 3"/>
          <p:cNvSpPr>
            <a:spLocks noGrp="1"/>
          </p:cNvSpPr>
          <p:nvPr>
            <p:ph type="sldNum" sz="quarter" idx="10"/>
          </p:nvPr>
        </p:nvSpPr>
        <p:spPr/>
        <p:txBody>
          <a:bodyPr/>
          <a:lstStyle/>
          <a:p>
            <a:fld id="{BEDCAAE2-215A-CB40-9B24-C3556A5A1D46}" type="slidenum">
              <a:rPr lang="en-US" smtClean="0"/>
              <a:t>10</a:t>
            </a:fld>
            <a:endParaRPr lang="en-US"/>
          </a:p>
        </p:txBody>
      </p:sp>
    </p:spTree>
    <p:extLst>
      <p:ext uri="{BB962C8B-B14F-4D97-AF65-F5344CB8AC3E}">
        <p14:creationId xmlns:p14="http://schemas.microsoft.com/office/powerpoint/2010/main" val="33621938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Let’s take a look at some of the new features that have been added to 9.1. As I mentioned, there’s a new wiki. We also have a new Rubric feature. This let’s you create grading or assessment rubrics for student work which you can share with the students. The Lesson Plan feature lets you add objectives to each section, module, or assignment you create in Blackboard. The </a:t>
            </a:r>
            <a:r>
              <a:rPr lang="en-US" baseline="0" dirty="0" err="1" smtClean="0"/>
              <a:t>mashups</a:t>
            </a:r>
            <a:r>
              <a:rPr lang="en-US" baseline="0" dirty="0" smtClean="0"/>
              <a:t> are what Blackboard calls those links to Flickr and </a:t>
            </a:r>
            <a:r>
              <a:rPr lang="en-US" baseline="0" dirty="0" err="1" smtClean="0"/>
              <a:t>Slideshare</a:t>
            </a:r>
            <a:r>
              <a:rPr lang="en-US" baseline="0" dirty="0" smtClean="0"/>
              <a:t> that I mentioned earlier.  Smart Views are in the Grade Center.</a:t>
            </a:r>
            <a:endParaRPr lang="en-US" dirty="0"/>
          </a:p>
        </p:txBody>
      </p:sp>
      <p:sp>
        <p:nvSpPr>
          <p:cNvPr id="4" name="Slide Number Placeholder 3"/>
          <p:cNvSpPr>
            <a:spLocks noGrp="1"/>
          </p:cNvSpPr>
          <p:nvPr>
            <p:ph type="sldNum" sz="quarter" idx="10"/>
          </p:nvPr>
        </p:nvSpPr>
        <p:spPr/>
        <p:txBody>
          <a:bodyPr/>
          <a:lstStyle/>
          <a:p>
            <a:fld id="{BEDCAAE2-215A-CB40-9B24-C3556A5A1D46}" type="slidenum">
              <a:rPr lang="en-US" smtClean="0"/>
              <a:t>11</a:t>
            </a:fld>
            <a:endParaRPr lang="en-US"/>
          </a:p>
        </p:txBody>
      </p:sp>
    </p:spTree>
    <p:extLst>
      <p:ext uri="{BB962C8B-B14F-4D97-AF65-F5344CB8AC3E}">
        <p14:creationId xmlns:p14="http://schemas.microsoft.com/office/powerpoint/2010/main" val="31836645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The Grade Center link in the Control Panel can now take you to the Full Grade Center, as usual, or it can show you only those items that need grading. For a large class, this should be a good time saver. Notice the “Top of class” item. This links to a Smart View that I created in the Grade Center. The new Grade Center allows me to choose grades based on criteria that I set. I can have these highlighted in colors and I can gather them into a Smart View so that I merely click on the name to see those grades. For example, I could choose to see all students who have received top marks for a particular assignment, or choose to see students who are currently at risk of failing. </a:t>
            </a:r>
            <a:endParaRPr lang="en-US" dirty="0"/>
          </a:p>
        </p:txBody>
      </p:sp>
      <p:sp>
        <p:nvSpPr>
          <p:cNvPr id="4" name="Slide Number Placeholder 3"/>
          <p:cNvSpPr>
            <a:spLocks noGrp="1"/>
          </p:cNvSpPr>
          <p:nvPr>
            <p:ph type="sldNum" sz="quarter" idx="10"/>
          </p:nvPr>
        </p:nvSpPr>
        <p:spPr/>
        <p:txBody>
          <a:bodyPr/>
          <a:lstStyle/>
          <a:p>
            <a:fld id="{BEDCAAE2-215A-CB40-9B24-C3556A5A1D46}" type="slidenum">
              <a:rPr lang="en-US" smtClean="0"/>
              <a:t>12</a:t>
            </a:fld>
            <a:endParaRPr lang="en-US"/>
          </a:p>
        </p:txBody>
      </p:sp>
    </p:spTree>
    <p:extLst>
      <p:ext uri="{BB962C8B-B14F-4D97-AF65-F5344CB8AC3E}">
        <p14:creationId xmlns:p14="http://schemas.microsoft.com/office/powerpoint/2010/main" val="31836645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So, those are the main new features. But there is one more. Think for a moment how you </a:t>
            </a:r>
            <a:r>
              <a:rPr lang="en-US" baseline="0" dirty="0" smtClean="0"/>
              <a:t>handle content in Blackboard now: you create content areas then you add folders and create items in those folders, then you </a:t>
            </a:r>
            <a:r>
              <a:rPr lang="en-US" baseline="0" dirty="0" smtClean="0"/>
              <a:t>type information into those items, or upload </a:t>
            </a:r>
            <a:r>
              <a:rPr lang="en-US" baseline="0" dirty="0" smtClean="0"/>
              <a:t>and attach </a:t>
            </a:r>
            <a:r>
              <a:rPr lang="en-US" baseline="0" dirty="0" smtClean="0"/>
              <a:t>files </a:t>
            </a:r>
            <a:r>
              <a:rPr lang="en-US" baseline="0" dirty="0" smtClean="0"/>
              <a:t>to those items. </a:t>
            </a:r>
            <a:r>
              <a:rPr lang="en-US" baseline="0" dirty="0" smtClean="0"/>
              <a:t>In other words, you have to create the area where the content will be attached, and then you can add things one at a time. If </a:t>
            </a:r>
            <a:r>
              <a:rPr lang="en-US" baseline="0" dirty="0" smtClean="0"/>
              <a:t>you want to use those files in another </a:t>
            </a:r>
            <a:r>
              <a:rPr lang="en-US" baseline="0" dirty="0" smtClean="0"/>
              <a:t>area of the same course, </a:t>
            </a:r>
            <a:r>
              <a:rPr lang="en-US" baseline="0" dirty="0" smtClean="0"/>
              <a:t>you have to upload them all over again. So what’s new?</a:t>
            </a:r>
            <a:endParaRPr lang="en-US" dirty="0"/>
          </a:p>
        </p:txBody>
      </p:sp>
      <p:sp>
        <p:nvSpPr>
          <p:cNvPr id="4" name="Slide Number Placeholder 3"/>
          <p:cNvSpPr>
            <a:spLocks noGrp="1"/>
          </p:cNvSpPr>
          <p:nvPr>
            <p:ph type="sldNum" sz="quarter" idx="10"/>
          </p:nvPr>
        </p:nvSpPr>
        <p:spPr/>
        <p:txBody>
          <a:bodyPr/>
          <a:lstStyle/>
          <a:p>
            <a:fld id="{BEDCAAE2-215A-CB40-9B24-C3556A5A1D46}" type="slidenum">
              <a:rPr lang="en-US" smtClean="0"/>
              <a:t>13</a:t>
            </a:fld>
            <a:endParaRPr lang="en-US"/>
          </a:p>
        </p:txBody>
      </p:sp>
    </p:spTree>
    <p:extLst>
      <p:ext uri="{BB962C8B-B14F-4D97-AF65-F5344CB8AC3E}">
        <p14:creationId xmlns:p14="http://schemas.microsoft.com/office/powerpoint/2010/main" val="31836645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Files. The </a:t>
            </a:r>
            <a:r>
              <a:rPr lang="en-US" dirty="0" smtClean="0"/>
              <a:t>new version of Blackboard now has a centralized place in your course where you can store all the course files. You can upload them individually or in batches. </a:t>
            </a:r>
            <a:r>
              <a:rPr lang="en-US" dirty="0" smtClean="0"/>
              <a:t>You </a:t>
            </a:r>
            <a:r>
              <a:rPr lang="en-US" dirty="0" smtClean="0"/>
              <a:t>can </a:t>
            </a:r>
            <a:r>
              <a:rPr lang="en-US" dirty="0" smtClean="0"/>
              <a:t>upload files at any time and then choose to use them at a later date.</a:t>
            </a:r>
            <a:r>
              <a:rPr lang="en-US" baseline="0" dirty="0" smtClean="0"/>
              <a:t> </a:t>
            </a:r>
            <a:r>
              <a:rPr lang="en-US" baseline="0" dirty="0" smtClean="0"/>
              <a:t>You can even </a:t>
            </a:r>
            <a:r>
              <a:rPr lang="en-US" baseline="0" dirty="0" smtClean="0"/>
              <a:t>organize those files into your own folders. </a:t>
            </a:r>
            <a:r>
              <a:rPr lang="en-US" baseline="0" dirty="0" smtClean="0"/>
              <a:t>It looks like this…</a:t>
            </a:r>
            <a:endParaRPr lang="en-US" dirty="0"/>
          </a:p>
        </p:txBody>
      </p:sp>
      <p:sp>
        <p:nvSpPr>
          <p:cNvPr id="4" name="Slide Number Placeholder 3"/>
          <p:cNvSpPr>
            <a:spLocks noGrp="1"/>
          </p:cNvSpPr>
          <p:nvPr>
            <p:ph type="sldNum" sz="quarter" idx="10"/>
          </p:nvPr>
        </p:nvSpPr>
        <p:spPr/>
        <p:txBody>
          <a:bodyPr/>
          <a:lstStyle/>
          <a:p>
            <a:fld id="{BEDCAAE2-215A-CB40-9B24-C3556A5A1D46}" type="slidenum">
              <a:rPr lang="en-US" smtClean="0"/>
              <a:t>14</a:t>
            </a:fld>
            <a:endParaRPr lang="en-US"/>
          </a:p>
        </p:txBody>
      </p:sp>
    </p:spTree>
    <p:extLst>
      <p:ext uri="{BB962C8B-B14F-4D97-AF65-F5344CB8AC3E}">
        <p14:creationId xmlns:p14="http://schemas.microsoft.com/office/powerpoint/2010/main" val="3011496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are all the files that I will be needing</a:t>
            </a:r>
            <a:r>
              <a:rPr lang="en-US" baseline="0" dirty="0" smtClean="0"/>
              <a:t> for this class. </a:t>
            </a:r>
            <a:endParaRPr lang="en-US" dirty="0"/>
          </a:p>
        </p:txBody>
      </p:sp>
      <p:sp>
        <p:nvSpPr>
          <p:cNvPr id="4" name="Slide Number Placeholder 3"/>
          <p:cNvSpPr>
            <a:spLocks noGrp="1"/>
          </p:cNvSpPr>
          <p:nvPr>
            <p:ph type="sldNum" sz="quarter" idx="10"/>
          </p:nvPr>
        </p:nvSpPr>
        <p:spPr/>
        <p:txBody>
          <a:bodyPr/>
          <a:lstStyle/>
          <a:p>
            <a:fld id="{BEDCAAE2-215A-CB40-9B24-C3556A5A1D46}" type="slidenum">
              <a:rPr lang="en-US" smtClean="0"/>
              <a:t>15</a:t>
            </a:fld>
            <a:endParaRPr lang="en-US"/>
          </a:p>
        </p:txBody>
      </p:sp>
    </p:spTree>
    <p:extLst>
      <p:ext uri="{BB962C8B-B14F-4D97-AF65-F5344CB8AC3E}">
        <p14:creationId xmlns:p14="http://schemas.microsoft.com/office/powerpoint/2010/main" val="29215817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learn more about the Blackboard upgrade, or</a:t>
            </a:r>
            <a:r>
              <a:rPr lang="en-US" baseline="0" dirty="0" smtClean="0"/>
              <a:t> to </a:t>
            </a:r>
            <a:r>
              <a:rPr lang="en-US" baseline="0" smtClean="0"/>
              <a:t>find details </a:t>
            </a:r>
            <a:r>
              <a:rPr lang="en-US" baseline="0" dirty="0" smtClean="0"/>
              <a:t>on how to use the new features</a:t>
            </a:r>
            <a:r>
              <a:rPr lang="en-US" baseline="0" smtClean="0"/>
              <a:t>, visit us at </a:t>
            </a:r>
            <a:endParaRPr lang="en-US"/>
          </a:p>
        </p:txBody>
      </p:sp>
      <p:sp>
        <p:nvSpPr>
          <p:cNvPr id="4" name="Slide Number Placeholder 3"/>
          <p:cNvSpPr>
            <a:spLocks noGrp="1"/>
          </p:cNvSpPr>
          <p:nvPr>
            <p:ph type="sldNum" sz="quarter" idx="10"/>
          </p:nvPr>
        </p:nvSpPr>
        <p:spPr/>
        <p:txBody>
          <a:bodyPr/>
          <a:lstStyle/>
          <a:p>
            <a:fld id="{BEDCAAE2-215A-CB40-9B24-C3556A5A1D46}" type="slidenum">
              <a:rPr lang="en-US" smtClean="0"/>
              <a:t>16</a:t>
            </a:fld>
            <a:endParaRPr lang="en-US"/>
          </a:p>
        </p:txBody>
      </p:sp>
    </p:spTree>
    <p:extLst>
      <p:ext uri="{BB962C8B-B14F-4D97-AF65-F5344CB8AC3E}">
        <p14:creationId xmlns:p14="http://schemas.microsoft.com/office/powerpoint/2010/main" val="8764754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changes from </a:t>
            </a:r>
            <a:r>
              <a:rPr lang="en-US" dirty="0" smtClean="0"/>
              <a:t>9.0</a:t>
            </a:r>
            <a:r>
              <a:rPr lang="en-US" baseline="0" dirty="0" smtClean="0"/>
              <a:t> to 9.1 </a:t>
            </a:r>
            <a:r>
              <a:rPr lang="en-US" dirty="0" smtClean="0"/>
              <a:t>fall </a:t>
            </a:r>
            <a:r>
              <a:rPr lang="en-US" dirty="0" smtClean="0"/>
              <a:t>into 3 categories. Many of the bugs</a:t>
            </a:r>
            <a:r>
              <a:rPr lang="en-US" baseline="0" dirty="0" smtClean="0"/>
              <a:t> in 9.0 are fixed in this version. Several of the familiar features have been enhanced, and there are a few, but only a few, totally new features.</a:t>
            </a:r>
            <a:endParaRPr lang="en-US" dirty="0"/>
          </a:p>
        </p:txBody>
      </p:sp>
      <p:sp>
        <p:nvSpPr>
          <p:cNvPr id="4" name="Slide Number Placeholder 3"/>
          <p:cNvSpPr>
            <a:spLocks noGrp="1"/>
          </p:cNvSpPr>
          <p:nvPr>
            <p:ph type="sldNum" sz="quarter" idx="10"/>
          </p:nvPr>
        </p:nvSpPr>
        <p:spPr/>
        <p:txBody>
          <a:bodyPr/>
          <a:lstStyle/>
          <a:p>
            <a:fld id="{BEDCAAE2-215A-CB40-9B24-C3556A5A1D46}" type="slidenum">
              <a:rPr lang="en-US" smtClean="0"/>
              <a:t>2</a:t>
            </a:fld>
            <a:endParaRPr lang="en-US"/>
          </a:p>
        </p:txBody>
      </p:sp>
    </p:spTree>
    <p:extLst>
      <p:ext uri="{BB962C8B-B14F-4D97-AF65-F5344CB8AC3E}">
        <p14:creationId xmlns:p14="http://schemas.microsoft.com/office/powerpoint/2010/main" val="42919826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Of course, it wouldn’t be </a:t>
            </a:r>
            <a:r>
              <a:rPr lang="en-US" dirty="0" smtClean="0"/>
              <a:t>new software</a:t>
            </a:r>
            <a:r>
              <a:rPr lang="en-US" baseline="0" dirty="0" smtClean="0"/>
              <a:t> </a:t>
            </a:r>
            <a:r>
              <a:rPr lang="en-US" baseline="0" dirty="0" smtClean="0"/>
              <a:t>without bugs. We hope you will help us identify them. At the top of every 9.1 screen you will see a little link to the bug report page. As you can see, reporting a bug is easy, so I hope you will help us with this. And if you think of a feature that you would like to see added to </a:t>
            </a:r>
            <a:r>
              <a:rPr lang="en-US" baseline="0" dirty="0" smtClean="0"/>
              <a:t>Blackboard, </a:t>
            </a:r>
            <a:r>
              <a:rPr lang="en-US" baseline="0" dirty="0" smtClean="0"/>
              <a:t>let us know that as well. We make no promises but Blackboard does pay attention to requests.</a:t>
            </a:r>
            <a:endParaRPr lang="en-US" dirty="0"/>
          </a:p>
        </p:txBody>
      </p:sp>
      <p:sp>
        <p:nvSpPr>
          <p:cNvPr id="4" name="Slide Number Placeholder 3"/>
          <p:cNvSpPr>
            <a:spLocks noGrp="1"/>
          </p:cNvSpPr>
          <p:nvPr>
            <p:ph type="sldNum" sz="quarter" idx="10"/>
          </p:nvPr>
        </p:nvSpPr>
        <p:spPr/>
        <p:txBody>
          <a:bodyPr/>
          <a:lstStyle/>
          <a:p>
            <a:fld id="{BEDCAAE2-215A-CB40-9B24-C3556A5A1D46}" type="slidenum">
              <a:rPr lang="en-US" smtClean="0"/>
              <a:t>3</a:t>
            </a:fld>
            <a:endParaRPr lang="en-US"/>
          </a:p>
        </p:txBody>
      </p:sp>
    </p:spTree>
    <p:extLst>
      <p:ext uri="{BB962C8B-B14F-4D97-AF65-F5344CB8AC3E}">
        <p14:creationId xmlns:p14="http://schemas.microsoft.com/office/powerpoint/2010/main" val="27400168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a:t>
            </a:r>
            <a:r>
              <a:rPr lang="en-US" baseline="0" dirty="0" smtClean="0"/>
              <a:t> are a few items in our second category, enhanced features. [give them a moment to read]. As you can see, quite a lot of work has been done to the </a:t>
            </a:r>
            <a:r>
              <a:rPr lang="en-US" baseline="0" dirty="0" smtClean="0"/>
              <a:t>Test </a:t>
            </a:r>
            <a:r>
              <a:rPr lang="en-US" baseline="0" dirty="0" smtClean="0"/>
              <a:t>function and the Grade Center. </a:t>
            </a:r>
            <a:r>
              <a:rPr lang="en-US" baseline="0" dirty="0" smtClean="0"/>
              <a:t>There are more options for building sets of questions and for randomizing questions so that students do not see the same exact test.  It’s now easy to copy an entire test to another test so you can make changes or update portions of the test without having to recreate an entirely new test. More statistics about tests are available and one feature that many people requested has been added. In 9.0 you would view each students test, one at a time. If you wanted to see how all student did on a particular question, you would have to open each students test and find their answer to that question. The Grade by Question feature lets you see how all students answered a particular question. There </a:t>
            </a:r>
            <a:r>
              <a:rPr lang="en-US" baseline="0" dirty="0" smtClean="0"/>
              <a:t>have also been some enhancements to a few other </a:t>
            </a:r>
            <a:r>
              <a:rPr lang="en-US" baseline="0" dirty="0" smtClean="0"/>
              <a:t>features: it’s easier to add images, there is improved navigation in the Learning Module feature and you can now make an Announcement stay at the top of the Announcements page while additional announcements are listed in their usual reverse chronological order.</a:t>
            </a:r>
            <a:endParaRPr lang="en-US" dirty="0"/>
          </a:p>
        </p:txBody>
      </p:sp>
      <p:sp>
        <p:nvSpPr>
          <p:cNvPr id="4" name="Slide Number Placeholder 3"/>
          <p:cNvSpPr>
            <a:spLocks noGrp="1"/>
          </p:cNvSpPr>
          <p:nvPr>
            <p:ph type="sldNum" sz="quarter" idx="10"/>
          </p:nvPr>
        </p:nvSpPr>
        <p:spPr/>
        <p:txBody>
          <a:bodyPr/>
          <a:lstStyle/>
          <a:p>
            <a:fld id="{BEDCAAE2-215A-CB40-9B24-C3556A5A1D46}" type="slidenum">
              <a:rPr lang="en-US" smtClean="0"/>
              <a:t>4</a:t>
            </a:fld>
            <a:endParaRPr lang="en-US"/>
          </a:p>
        </p:txBody>
      </p:sp>
    </p:spTree>
    <p:extLst>
      <p:ext uri="{BB962C8B-B14F-4D97-AF65-F5344CB8AC3E}">
        <p14:creationId xmlns:p14="http://schemas.microsoft.com/office/powerpoint/2010/main" val="9763328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are some changes in the that</a:t>
            </a:r>
            <a:r>
              <a:rPr lang="en-US" baseline="0" dirty="0" smtClean="0"/>
              <a:t> you will see when building your course content.</a:t>
            </a:r>
            <a:r>
              <a:rPr lang="en-US" dirty="0" smtClean="0"/>
              <a:t>. </a:t>
            </a:r>
            <a:r>
              <a:rPr lang="en-US" dirty="0" smtClean="0"/>
              <a:t>In</a:t>
            </a:r>
            <a:r>
              <a:rPr lang="en-US" baseline="0" dirty="0" smtClean="0"/>
              <a:t> the top half</a:t>
            </a:r>
            <a:r>
              <a:rPr lang="en-US" dirty="0" smtClean="0"/>
              <a:t> are the familiar </a:t>
            </a:r>
            <a:r>
              <a:rPr lang="en-US" dirty="0" smtClean="0"/>
              <a:t>Blackboard </a:t>
            </a:r>
            <a:r>
              <a:rPr lang="en-US" dirty="0" smtClean="0"/>
              <a:t>9.0 </a:t>
            </a:r>
            <a:r>
              <a:rPr lang="en-US" dirty="0" smtClean="0"/>
              <a:t>buttons. In </a:t>
            </a:r>
            <a:r>
              <a:rPr lang="en-US" dirty="0" smtClean="0"/>
              <a:t>this case </a:t>
            </a:r>
            <a:r>
              <a:rPr lang="en-US" dirty="0" smtClean="0"/>
              <a:t>we’re </a:t>
            </a:r>
            <a:r>
              <a:rPr lang="en-US" dirty="0" smtClean="0"/>
              <a:t>looking</a:t>
            </a:r>
            <a:r>
              <a:rPr lang="en-US" baseline="0" dirty="0" smtClean="0"/>
              <a:t> at the content area named “Course </a:t>
            </a:r>
            <a:r>
              <a:rPr lang="en-US" baseline="0" dirty="0" smtClean="0"/>
              <a:t>Materials” with editing turned on.</a:t>
            </a:r>
            <a:endParaRPr lang="en-US" baseline="0" dirty="0" smtClean="0"/>
          </a:p>
          <a:p>
            <a:r>
              <a:rPr lang="en-US" dirty="0" smtClean="0"/>
              <a:t>In the bottom half are the new Bb9.1 buttons. Some </a:t>
            </a:r>
            <a:r>
              <a:rPr lang="en-US" dirty="0" smtClean="0"/>
              <a:t>thing, like create an</a:t>
            </a:r>
            <a:r>
              <a:rPr lang="en-US" baseline="0" dirty="0" smtClean="0"/>
              <a:t>d build, </a:t>
            </a:r>
            <a:r>
              <a:rPr lang="en-US" dirty="0" smtClean="0"/>
              <a:t>have </a:t>
            </a:r>
            <a:r>
              <a:rPr lang="en-US" dirty="0" smtClean="0"/>
              <a:t>been </a:t>
            </a:r>
            <a:r>
              <a:rPr lang="en-US" dirty="0" smtClean="0"/>
              <a:t>combined</a:t>
            </a:r>
            <a:r>
              <a:rPr lang="en-US" baseline="0" dirty="0" smtClean="0"/>
              <a:t> under one button </a:t>
            </a:r>
            <a:r>
              <a:rPr lang="en-US" baseline="0" dirty="0" smtClean="0"/>
              <a:t>and the buttons have been </a:t>
            </a:r>
            <a:r>
              <a:rPr lang="en-US" baseline="0" dirty="0" smtClean="0"/>
              <a:t>renamed</a:t>
            </a:r>
            <a:endParaRPr lang="en-US" dirty="0"/>
          </a:p>
        </p:txBody>
      </p:sp>
      <p:sp>
        <p:nvSpPr>
          <p:cNvPr id="4" name="Slide Number Placeholder 3"/>
          <p:cNvSpPr>
            <a:spLocks noGrp="1"/>
          </p:cNvSpPr>
          <p:nvPr>
            <p:ph type="sldNum" sz="quarter" idx="10"/>
          </p:nvPr>
        </p:nvSpPr>
        <p:spPr/>
        <p:txBody>
          <a:bodyPr/>
          <a:lstStyle/>
          <a:p>
            <a:fld id="{BEDCAAE2-215A-CB40-9B24-C3556A5A1D46}" type="slidenum">
              <a:rPr lang="en-US" smtClean="0"/>
              <a:t>5</a:t>
            </a:fld>
            <a:endParaRPr lang="en-US"/>
          </a:p>
        </p:txBody>
      </p:sp>
    </p:spTree>
    <p:extLst>
      <p:ext uri="{BB962C8B-B14F-4D97-AF65-F5344CB8AC3E}">
        <p14:creationId xmlns:p14="http://schemas.microsoft.com/office/powerpoint/2010/main" val="13639757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a:t>
            </a:r>
            <a:r>
              <a:rPr lang="en-US" dirty="0" smtClean="0"/>
              <a:t>are the choices from 9.0 [pause]</a:t>
            </a:r>
            <a:r>
              <a:rPr lang="en-US" baseline="0" dirty="0" smtClean="0"/>
              <a:t> It’s </a:t>
            </a:r>
            <a:r>
              <a:rPr lang="en-US" baseline="0" dirty="0" smtClean="0"/>
              <a:t>already a </a:t>
            </a:r>
            <a:r>
              <a:rPr lang="en-US" baseline="0" dirty="0" smtClean="0"/>
              <a:t>long list </a:t>
            </a:r>
            <a:r>
              <a:rPr lang="en-US" baseline="0" dirty="0" smtClean="0"/>
              <a:t>and Blackboard has added a few more options, so now instead of a drop-down list, when you click on the Build button you will see…</a:t>
            </a:r>
            <a:endParaRPr lang="en-US" dirty="0"/>
          </a:p>
        </p:txBody>
      </p:sp>
      <p:sp>
        <p:nvSpPr>
          <p:cNvPr id="4" name="Slide Number Placeholder 3"/>
          <p:cNvSpPr>
            <a:spLocks noGrp="1"/>
          </p:cNvSpPr>
          <p:nvPr>
            <p:ph type="sldNum" sz="quarter" idx="10"/>
          </p:nvPr>
        </p:nvSpPr>
        <p:spPr/>
        <p:txBody>
          <a:bodyPr/>
          <a:lstStyle/>
          <a:p>
            <a:fld id="{BEDCAAE2-215A-CB40-9B24-C3556A5A1D46}" type="slidenum">
              <a:rPr lang="en-US" smtClean="0"/>
              <a:t>6</a:t>
            </a:fld>
            <a:endParaRPr lang="en-US"/>
          </a:p>
        </p:txBody>
      </p:sp>
    </p:spTree>
    <p:extLst>
      <p:ext uri="{BB962C8B-B14F-4D97-AF65-F5344CB8AC3E}">
        <p14:creationId xmlns:p14="http://schemas.microsoft.com/office/powerpoint/2010/main" val="11491549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new arrangement. Some </a:t>
            </a:r>
            <a:r>
              <a:rPr lang="en-US" dirty="0" smtClean="0"/>
              <a:t>of these are familiar. </a:t>
            </a:r>
            <a:r>
              <a:rPr lang="en-US" dirty="0" smtClean="0"/>
              <a:t>Item is still there as is Folder, though it’s now called Content Folder. </a:t>
            </a:r>
            <a:r>
              <a:rPr lang="en-US" dirty="0" smtClean="0"/>
              <a:t>There are some new </a:t>
            </a:r>
            <a:r>
              <a:rPr lang="en-US" dirty="0" smtClean="0"/>
              <a:t>addition.</a:t>
            </a:r>
            <a:r>
              <a:rPr lang="en-US" baseline="0" dirty="0" smtClean="0"/>
              <a:t> On the far right you’ll now see that there are options to add links to photos </a:t>
            </a:r>
            <a:r>
              <a:rPr lang="en-US" baseline="0" dirty="0" err="1" smtClean="0"/>
              <a:t>frpom</a:t>
            </a:r>
            <a:r>
              <a:rPr lang="en-US" baseline="0" dirty="0" smtClean="0"/>
              <a:t> the Flickr website as well as to slide shows from </a:t>
            </a:r>
            <a:r>
              <a:rPr lang="en-US" baseline="0" dirty="0" err="1" smtClean="0"/>
              <a:t>SLideShare</a:t>
            </a:r>
            <a:r>
              <a:rPr lang="en-US" baseline="0" dirty="0" smtClean="0"/>
              <a:t>. </a:t>
            </a:r>
            <a:r>
              <a:rPr lang="en-US" dirty="0" smtClean="0"/>
              <a:t>We’ll take a closer look at the</a:t>
            </a:r>
            <a:r>
              <a:rPr lang="en-US" baseline="0" dirty="0" smtClean="0"/>
              <a:t> rest</a:t>
            </a:r>
            <a:r>
              <a:rPr lang="en-US" dirty="0" smtClean="0"/>
              <a:t> in a moment</a:t>
            </a:r>
            <a:endParaRPr lang="en-US" dirty="0"/>
          </a:p>
        </p:txBody>
      </p:sp>
      <p:sp>
        <p:nvSpPr>
          <p:cNvPr id="4" name="Slide Number Placeholder 3"/>
          <p:cNvSpPr>
            <a:spLocks noGrp="1"/>
          </p:cNvSpPr>
          <p:nvPr>
            <p:ph type="sldNum" sz="quarter" idx="10"/>
          </p:nvPr>
        </p:nvSpPr>
        <p:spPr/>
        <p:txBody>
          <a:bodyPr/>
          <a:lstStyle/>
          <a:p>
            <a:fld id="{BEDCAAE2-215A-CB40-9B24-C3556A5A1D46}" type="slidenum">
              <a:rPr lang="en-US" smtClean="0"/>
              <a:t>7</a:t>
            </a:fld>
            <a:endParaRPr lang="en-US"/>
          </a:p>
        </p:txBody>
      </p:sp>
    </p:spTree>
    <p:extLst>
      <p:ext uri="{BB962C8B-B14F-4D97-AF65-F5344CB8AC3E}">
        <p14:creationId xmlns:p14="http://schemas.microsoft.com/office/powerpoint/2010/main" val="3011496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next button </a:t>
            </a:r>
            <a:r>
              <a:rPr lang="en-US" baseline="0" dirty="0" smtClean="0"/>
              <a:t> in the old version is the Evaluate button. In the new version this is titled “</a:t>
            </a:r>
            <a:r>
              <a:rPr lang="en-US" baseline="0" dirty="0" smtClean="0"/>
              <a:t>Create Assessment.” </a:t>
            </a:r>
            <a:r>
              <a:rPr lang="en-US" baseline="0" dirty="0" smtClean="0"/>
              <a:t>but as you can see, you have the same choices.</a:t>
            </a:r>
            <a:endParaRPr lang="en-US" dirty="0"/>
          </a:p>
        </p:txBody>
      </p:sp>
      <p:sp>
        <p:nvSpPr>
          <p:cNvPr id="4" name="Slide Number Placeholder 3"/>
          <p:cNvSpPr>
            <a:spLocks noGrp="1"/>
          </p:cNvSpPr>
          <p:nvPr>
            <p:ph type="sldNum" sz="quarter" idx="10"/>
          </p:nvPr>
        </p:nvSpPr>
        <p:spPr/>
        <p:txBody>
          <a:bodyPr/>
          <a:lstStyle/>
          <a:p>
            <a:fld id="{BEDCAAE2-215A-CB40-9B24-C3556A5A1D46}" type="slidenum">
              <a:rPr lang="en-US" smtClean="0"/>
              <a:t>8</a:t>
            </a:fld>
            <a:endParaRPr lang="en-US"/>
          </a:p>
        </p:txBody>
      </p:sp>
    </p:spTree>
    <p:extLst>
      <p:ext uri="{BB962C8B-B14F-4D97-AF65-F5344CB8AC3E}">
        <p14:creationId xmlns:p14="http://schemas.microsoft.com/office/powerpoint/2010/main" val="32919414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And for collaborate, almost the same, with one new feature</a:t>
            </a:r>
            <a:r>
              <a:rPr lang="en-US" dirty="0" smtClean="0"/>
              <a:t>. Blackboard</a:t>
            </a:r>
            <a:r>
              <a:rPr lang="en-US" baseline="0" dirty="0" smtClean="0"/>
              <a:t> 9.1 now has its own built-in wiki. </a:t>
            </a:r>
            <a:endParaRPr lang="en-US" dirty="0"/>
          </a:p>
        </p:txBody>
      </p:sp>
      <p:sp>
        <p:nvSpPr>
          <p:cNvPr id="4" name="Slide Number Placeholder 3"/>
          <p:cNvSpPr>
            <a:spLocks noGrp="1"/>
          </p:cNvSpPr>
          <p:nvPr>
            <p:ph type="sldNum" sz="quarter" idx="10"/>
          </p:nvPr>
        </p:nvSpPr>
        <p:spPr/>
        <p:txBody>
          <a:bodyPr/>
          <a:lstStyle/>
          <a:p>
            <a:fld id="{BEDCAAE2-215A-CB40-9B24-C3556A5A1D46}" type="slidenum">
              <a:rPr lang="en-US" smtClean="0"/>
              <a:t>9</a:t>
            </a:fld>
            <a:endParaRPr lang="en-US"/>
          </a:p>
        </p:txBody>
      </p:sp>
    </p:spTree>
    <p:extLst>
      <p:ext uri="{BB962C8B-B14F-4D97-AF65-F5344CB8AC3E}">
        <p14:creationId xmlns:p14="http://schemas.microsoft.com/office/powerpoint/2010/main" val="12563455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A98AF03-7270-45C2-A683-C5E353EF01A5}" type="datetime4">
              <a:rPr lang="en-US" smtClean="0"/>
              <a:pPr/>
              <a:t>April 14, 2011</a:t>
            </a:fld>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a:xfrm>
            <a:off x="4649096" y="5719966"/>
            <a:ext cx="643666" cy="365125"/>
          </a:xfrm>
          <a:prstGeom prst="rect">
            <a:avLst/>
          </a:prstGeom>
        </p:spPr>
        <p:txBody>
          <a:bodyPr/>
          <a:lstStyle>
            <a:lvl1pPr>
              <a:defRPr>
                <a:solidFill>
                  <a:schemeClr val="accent1"/>
                </a:solidFill>
              </a:defRPr>
            </a:lvl1pPr>
          </a:lstStyle>
          <a:p>
            <a:fld id="{8B37D5FE-740C-46F5-801A-FA5477D9711F}" type="slidenum">
              <a:rPr lang="en-US" smtClean="0"/>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FB5AFD-D735-4504-A039-ADEBB6448D55}" type="datetime4">
              <a:rPr lang="en-US" smtClean="0"/>
              <a:pPr/>
              <a:t>April 14, 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fld id="{8B37D5FE-740C-46F5-801A-FA5477D9711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5C8118-FB93-4E87-B380-0175F2FE2167}" type="datetime4">
              <a:rPr lang="en-US" smtClean="0"/>
              <a:pPr/>
              <a:t>April 14, 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fld id="{8B37D5FE-740C-46F5-801A-FA5477D9711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A93482-8E69-40F7-BCAD-5662A6CADB27}" type="datetime4">
              <a:rPr lang="en-US" smtClean="0"/>
              <a:pPr/>
              <a:t>April 14, 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fld id="{8B37D5FE-740C-46F5-801A-FA5477D9711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B7EAE1-CAAC-4AEF-919E-158692B1E55E}" type="datetime4">
              <a:rPr lang="en-US" smtClean="0"/>
              <a:pPr/>
              <a:t>April 14, 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fld id="{8B37D5FE-740C-46F5-801A-FA5477D9711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9525A706-D8F2-4D1A-855A-CADC92600C26}" type="datetime4">
              <a:rPr lang="en-US" smtClean="0"/>
              <a:pPr/>
              <a:t>April 14, 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4649096" y="224491"/>
            <a:ext cx="1332156" cy="365125"/>
          </a:xfrm>
          <a:prstGeom prst="rect">
            <a:avLst/>
          </a:prstGeom>
        </p:spPr>
        <p:txBody>
          <a:bodyPr/>
          <a:lstStyle/>
          <a:p>
            <a:fld id="{8B37D5FE-740C-46F5-801A-FA5477D9711F}" type="slidenum">
              <a:rPr lang="en-US" smtClean="0"/>
              <a:pPr/>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9B4F123-1704-49AC-9D15-C4B1462B8014}" type="datetime4">
              <a:rPr lang="en-US" smtClean="0"/>
              <a:pPr/>
              <a:t>April 14, 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4649096" y="224491"/>
            <a:ext cx="1332156" cy="365125"/>
          </a:xfrm>
          <a:prstGeom prst="rect">
            <a:avLst/>
          </a:prstGeom>
        </p:spPr>
        <p:txBody>
          <a:bodyPr/>
          <a:lstStyle/>
          <a:p>
            <a:fld id="{8B37D5FE-740C-46F5-801A-FA5477D9711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3127EC2-47FB-48A1-8644-C8A81DDAA119}" type="datetime4">
              <a:rPr lang="en-US" smtClean="0"/>
              <a:pPr/>
              <a:t>April 14, 2011</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4649096" y="224491"/>
            <a:ext cx="1332156" cy="365125"/>
          </a:xfrm>
          <a:prstGeom prst="rect">
            <a:avLst/>
          </a:prstGeom>
        </p:spPr>
        <p:txBody>
          <a:bodyPr/>
          <a:lstStyle/>
          <a:p>
            <a:fld id="{8B37D5FE-740C-46F5-801A-FA5477D9711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3EC3ED-7435-49F9-84C8-03CCA2F8DEDB}" type="datetime4">
              <a:rPr lang="en-US" smtClean="0"/>
              <a:pPr/>
              <a:t>April 14, 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649096" y="224491"/>
            <a:ext cx="1332156" cy="365125"/>
          </a:xfrm>
          <a:prstGeom prst="rect">
            <a:avLst/>
          </a:prstGeom>
        </p:spPr>
        <p:txBody>
          <a:bodyPr/>
          <a:lstStyle/>
          <a:p>
            <a:fld id="{8B37D5FE-740C-46F5-801A-FA5477D9711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FC49BF1-FCD3-4395-8FF6-0047AF66228E}" type="datetime4">
              <a:rPr lang="en-US" smtClean="0"/>
              <a:pPr/>
              <a:t>April 14, 2011</a:t>
            </a:fld>
            <a:endParaRPr lang="en-US"/>
          </a:p>
        </p:txBody>
      </p:sp>
      <p:sp>
        <p:nvSpPr>
          <p:cNvPr id="7" name="Slide Number Placeholder 6"/>
          <p:cNvSpPr>
            <a:spLocks noGrp="1"/>
          </p:cNvSpPr>
          <p:nvPr>
            <p:ph type="sldNum" sz="quarter" idx="12"/>
          </p:nvPr>
        </p:nvSpPr>
        <p:spPr>
          <a:xfrm>
            <a:off x="4649096" y="224491"/>
            <a:ext cx="1332156" cy="365125"/>
          </a:xfrm>
          <a:prstGeom prst="rect">
            <a:avLst/>
          </a:prstGeom>
        </p:spPr>
        <p:txBody>
          <a:bodyPr/>
          <a:lstStyle/>
          <a:p>
            <a:fld id="{8B37D5FE-740C-46F5-801A-FA5477D9711F}" type="slidenum">
              <a:rPr lang="en-US" smtClean="0"/>
              <a:pPr/>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861222-2C8B-4501-BE87-6797EC025925}" type="datetime4">
              <a:rPr lang="en-US" smtClean="0"/>
              <a:pPr/>
              <a:t>April 14, 2011</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7" name="Slide Number Placeholder 6"/>
          <p:cNvSpPr>
            <a:spLocks noGrp="1"/>
          </p:cNvSpPr>
          <p:nvPr>
            <p:ph type="sldNum" sz="quarter" idx="12"/>
          </p:nvPr>
        </p:nvSpPr>
        <p:spPr>
          <a:xfrm>
            <a:off x="4649096" y="224491"/>
            <a:ext cx="1332156" cy="365125"/>
          </a:xfrm>
          <a:prstGeom prst="rect">
            <a:avLst/>
          </a:prstGeom>
        </p:spPr>
        <p:txBody>
          <a:bodyPr/>
          <a:lstStyle/>
          <a:p>
            <a:fld id="{8B37D5FE-740C-46F5-801A-FA5477D9711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16C01193-8287-4834-A286-6B880643E934}" type="datetime4">
              <a:rPr lang="en-US" smtClean="0"/>
              <a:pPr/>
              <a:t>April 14, 2011</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r>
              <a:rPr lang="en-US" dirty="0" smtClean="0"/>
              <a:t>Bb 9.0 to 9.1: What’s New</a:t>
            </a:r>
            <a:endParaRPr lang="en-US" dirty="0"/>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4" Type="http://schemas.openxmlformats.org/officeDocument/2006/relationships/image" Target="../media/image18.png"/><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19.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9.png"/><Relationship Id="rId5" Type="http://schemas.openxmlformats.org/officeDocument/2006/relationships/image" Target="../media/image5.png"/><Relationship Id="rId6" Type="http://schemas.openxmlformats.org/officeDocument/2006/relationships/image" Target="../media/image10.png"/><Relationship Id="rId7" Type="http://schemas.openxmlformats.org/officeDocument/2006/relationships/image" Target="../media/image18.png"/><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20.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9.png"/><Relationship Id="rId5" Type="http://schemas.openxmlformats.org/officeDocument/2006/relationships/image" Target="../media/image5.png"/><Relationship Id="rId6" Type="http://schemas.openxmlformats.org/officeDocument/2006/relationships/image" Target="../media/image10.png"/><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11.png"/><Relationship Id="rId5" Type="http://schemas.openxmlformats.org/officeDocument/2006/relationships/image" Target="../media/image12.png"/><Relationship Id="rId6" Type="http://schemas.openxmlformats.org/officeDocument/2006/relationships/image" Target="../media/image13.png"/><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14.png"/><Relationship Id="rId5" Type="http://schemas.openxmlformats.org/officeDocument/2006/relationships/image" Target="../media/image15.png"/><Relationship Id="rId6" Type="http://schemas.openxmlformats.org/officeDocument/2006/relationships/image" Target="../media/image16.png"/><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Blackboard 9.0 to 9.1</a:t>
            </a:r>
            <a:endParaRPr lang="en-US" dirty="0"/>
          </a:p>
        </p:txBody>
      </p:sp>
      <p:sp>
        <p:nvSpPr>
          <p:cNvPr id="3" name="Subtitle 2"/>
          <p:cNvSpPr>
            <a:spLocks noGrp="1"/>
          </p:cNvSpPr>
          <p:nvPr>
            <p:ph type="subTitle" idx="1"/>
          </p:nvPr>
        </p:nvSpPr>
        <p:spPr>
          <a:xfrm>
            <a:off x="4733365" y="4421080"/>
            <a:ext cx="3472424" cy="1260629"/>
          </a:xfrm>
        </p:spPr>
        <p:txBody>
          <a:bodyPr>
            <a:normAutofit/>
          </a:bodyPr>
          <a:lstStyle/>
          <a:p>
            <a:r>
              <a:rPr lang="en-US" sz="2400" dirty="0" smtClean="0"/>
              <a:t>What’s </a:t>
            </a:r>
            <a:r>
              <a:rPr lang="en-US" sz="2400" dirty="0" smtClean="0"/>
              <a:t>New for UVM?</a:t>
            </a:r>
            <a:endParaRPr lang="en-US" sz="2400" dirty="0"/>
          </a:p>
        </p:txBody>
      </p:sp>
    </p:spTree>
    <p:extLst>
      <p:ext uri="{BB962C8B-B14F-4D97-AF65-F5344CB8AC3E}">
        <p14:creationId xmlns:p14="http://schemas.microsoft.com/office/powerpoint/2010/main" val="281807603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85333" y="2607733"/>
            <a:ext cx="184666" cy="523220"/>
          </a:xfrm>
          <a:prstGeom prst="rect">
            <a:avLst/>
          </a:prstGeom>
          <a:noFill/>
        </p:spPr>
        <p:txBody>
          <a:bodyPr wrap="none" rtlCol="0">
            <a:spAutoFit/>
          </a:bodyPr>
          <a:lstStyle/>
          <a:p>
            <a:endParaRPr lang="en-US" sz="2800" dirty="0"/>
          </a:p>
        </p:txBody>
      </p:sp>
      <p:pic>
        <p:nvPicPr>
          <p:cNvPr id="2" name="Picture 1" descr="Screen shot 2011-04-05 at 6.50.25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1558" y="1802796"/>
            <a:ext cx="3394315" cy="3683603"/>
          </a:xfrm>
          <a:prstGeom prst="rect">
            <a:avLst/>
          </a:prstGeom>
        </p:spPr>
      </p:pic>
      <p:sp>
        <p:nvSpPr>
          <p:cNvPr id="3" name="Oval 2"/>
          <p:cNvSpPr/>
          <p:nvPr/>
        </p:nvSpPr>
        <p:spPr>
          <a:xfrm>
            <a:off x="1604419" y="699592"/>
            <a:ext cx="1354668" cy="78036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3600" b="1" dirty="0" smtClean="0"/>
              <a:t>9.0</a:t>
            </a:r>
            <a:endParaRPr lang="en-US" sz="3600" b="1" dirty="0"/>
          </a:p>
        </p:txBody>
      </p:sp>
      <p:sp>
        <p:nvSpPr>
          <p:cNvPr id="5" name="Oval 4"/>
          <p:cNvSpPr/>
          <p:nvPr/>
        </p:nvSpPr>
        <p:spPr>
          <a:xfrm>
            <a:off x="5875994" y="699592"/>
            <a:ext cx="1354668" cy="78036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3600" b="1" dirty="0" smtClean="0"/>
              <a:t>9.1</a:t>
            </a:r>
            <a:endParaRPr lang="en-US" sz="3600" b="1" dirty="0"/>
          </a:p>
        </p:txBody>
      </p:sp>
      <p:pic>
        <p:nvPicPr>
          <p:cNvPr id="6" name="Picture 5" descr="Screen shot 2011-04-05 at 6.50.53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88425" y="1802797"/>
            <a:ext cx="3119676" cy="3768148"/>
          </a:xfrm>
          <a:prstGeom prst="rect">
            <a:avLst/>
          </a:prstGeom>
        </p:spPr>
      </p:pic>
    </p:spTree>
    <p:extLst>
      <p:ext uri="{BB962C8B-B14F-4D97-AF65-F5344CB8AC3E}">
        <p14:creationId xmlns:p14="http://schemas.microsoft.com/office/powerpoint/2010/main" val="378541832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961168" y="569864"/>
            <a:ext cx="2525503" cy="156212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smtClean="0"/>
              <a:t>New</a:t>
            </a:r>
          </a:p>
          <a:p>
            <a:pPr algn="ctr"/>
            <a:r>
              <a:rPr lang="en-US" sz="2400" dirty="0" smtClean="0"/>
              <a:t>features</a:t>
            </a:r>
            <a:endParaRPr lang="en-US" sz="2400" dirty="0"/>
          </a:p>
        </p:txBody>
      </p:sp>
      <p:sp>
        <p:nvSpPr>
          <p:cNvPr id="4" name="TextBox 3"/>
          <p:cNvSpPr txBox="1"/>
          <p:nvPr/>
        </p:nvSpPr>
        <p:spPr>
          <a:xfrm>
            <a:off x="1185333" y="2607733"/>
            <a:ext cx="3998235" cy="2246769"/>
          </a:xfrm>
          <a:prstGeom prst="rect">
            <a:avLst/>
          </a:prstGeom>
          <a:noFill/>
        </p:spPr>
        <p:txBody>
          <a:bodyPr wrap="none" rtlCol="0">
            <a:spAutoFit/>
          </a:bodyPr>
          <a:lstStyle/>
          <a:p>
            <a:r>
              <a:rPr lang="en-US" sz="2800" dirty="0" smtClean="0"/>
              <a:t>Wikis</a:t>
            </a:r>
          </a:p>
          <a:p>
            <a:r>
              <a:rPr lang="en-US" sz="2800" dirty="0" smtClean="0"/>
              <a:t>Rubrics</a:t>
            </a:r>
          </a:p>
          <a:p>
            <a:r>
              <a:rPr lang="en-US" sz="2800" dirty="0" smtClean="0"/>
              <a:t>Lesson Plans</a:t>
            </a:r>
          </a:p>
          <a:p>
            <a:r>
              <a:rPr lang="en-US" sz="2800" dirty="0"/>
              <a:t>“</a:t>
            </a:r>
            <a:r>
              <a:rPr lang="en-US" sz="2800" dirty="0" err="1"/>
              <a:t>mashups</a:t>
            </a:r>
            <a:r>
              <a:rPr lang="en-US" sz="2800" dirty="0" smtClean="0"/>
              <a:t>”</a:t>
            </a:r>
          </a:p>
          <a:p>
            <a:r>
              <a:rPr lang="en-US" sz="2800" dirty="0" smtClean="0"/>
              <a:t>Smart Views: Favorites</a:t>
            </a:r>
          </a:p>
        </p:txBody>
      </p:sp>
    </p:spTree>
    <p:extLst>
      <p:ext uri="{BB962C8B-B14F-4D97-AF65-F5344CB8AC3E}">
        <p14:creationId xmlns:p14="http://schemas.microsoft.com/office/powerpoint/2010/main" val="160083752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961168" y="569864"/>
            <a:ext cx="2525503" cy="156212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smtClean="0"/>
              <a:t>New</a:t>
            </a:r>
          </a:p>
          <a:p>
            <a:pPr algn="ctr"/>
            <a:r>
              <a:rPr lang="en-US" sz="2400" dirty="0" smtClean="0"/>
              <a:t>features</a:t>
            </a:r>
            <a:endParaRPr lang="en-US" sz="2400" dirty="0"/>
          </a:p>
        </p:txBody>
      </p:sp>
      <p:pic>
        <p:nvPicPr>
          <p:cNvPr id="8" name="Picture 7" descr="Screen shot 2011-04-05 at 7.33.01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41700" y="3422649"/>
            <a:ext cx="4062382" cy="2031191"/>
          </a:xfrm>
          <a:prstGeom prst="rect">
            <a:avLst/>
          </a:prstGeom>
          <a:ln>
            <a:solidFill>
              <a:schemeClr val="tx1"/>
            </a:solidFill>
          </a:ln>
        </p:spPr>
      </p:pic>
      <p:sp>
        <p:nvSpPr>
          <p:cNvPr id="9" name="TextBox 8"/>
          <p:cNvSpPr txBox="1"/>
          <p:nvPr/>
        </p:nvSpPr>
        <p:spPr>
          <a:xfrm>
            <a:off x="2360793" y="2621099"/>
            <a:ext cx="3881992" cy="523220"/>
          </a:xfrm>
          <a:prstGeom prst="rect">
            <a:avLst/>
          </a:prstGeom>
          <a:noFill/>
        </p:spPr>
        <p:txBody>
          <a:bodyPr wrap="none" rtlCol="0">
            <a:spAutoFit/>
          </a:bodyPr>
          <a:lstStyle/>
          <a:p>
            <a:r>
              <a:rPr lang="en-US" sz="2800" dirty="0" smtClean="0"/>
              <a:t>Smart views: favorites</a:t>
            </a:r>
            <a:endParaRPr lang="en-US" sz="2800" dirty="0"/>
          </a:p>
        </p:txBody>
      </p:sp>
    </p:spTree>
    <p:extLst>
      <p:ext uri="{BB962C8B-B14F-4D97-AF65-F5344CB8AC3E}">
        <p14:creationId xmlns:p14="http://schemas.microsoft.com/office/powerpoint/2010/main" val="955922178"/>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961168" y="569864"/>
            <a:ext cx="2525503" cy="156212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smtClean="0"/>
              <a:t>New</a:t>
            </a:r>
          </a:p>
          <a:p>
            <a:pPr algn="ctr"/>
            <a:r>
              <a:rPr lang="en-US" sz="2400" dirty="0" smtClean="0"/>
              <a:t>features</a:t>
            </a:r>
            <a:endParaRPr lang="en-US" sz="2400" dirty="0"/>
          </a:p>
        </p:txBody>
      </p:sp>
      <p:sp>
        <p:nvSpPr>
          <p:cNvPr id="4" name="TextBox 3"/>
          <p:cNvSpPr txBox="1"/>
          <p:nvPr/>
        </p:nvSpPr>
        <p:spPr>
          <a:xfrm>
            <a:off x="1185333" y="2607733"/>
            <a:ext cx="3998235" cy="2246769"/>
          </a:xfrm>
          <a:prstGeom prst="rect">
            <a:avLst/>
          </a:prstGeom>
          <a:noFill/>
        </p:spPr>
        <p:txBody>
          <a:bodyPr wrap="none" rtlCol="0">
            <a:spAutoFit/>
          </a:bodyPr>
          <a:lstStyle/>
          <a:p>
            <a:r>
              <a:rPr lang="en-US" sz="2800" dirty="0" smtClean="0"/>
              <a:t>Wikis</a:t>
            </a:r>
          </a:p>
          <a:p>
            <a:r>
              <a:rPr lang="en-US" sz="2800" dirty="0" smtClean="0"/>
              <a:t>Rubrics</a:t>
            </a:r>
          </a:p>
          <a:p>
            <a:r>
              <a:rPr lang="en-US" sz="2800" dirty="0" smtClean="0"/>
              <a:t>Lesson Plans</a:t>
            </a:r>
          </a:p>
          <a:p>
            <a:r>
              <a:rPr lang="en-US" sz="2800" dirty="0" smtClean="0"/>
              <a:t>Smart Views: Favorites</a:t>
            </a:r>
          </a:p>
          <a:p>
            <a:r>
              <a:rPr lang="en-US" sz="2800" dirty="0" smtClean="0"/>
              <a:t>“</a:t>
            </a:r>
            <a:r>
              <a:rPr lang="en-US" sz="2800" dirty="0" err="1" smtClean="0"/>
              <a:t>mashups</a:t>
            </a:r>
            <a:r>
              <a:rPr lang="en-US" sz="2800" dirty="0" smtClean="0"/>
              <a:t>”</a:t>
            </a:r>
            <a:endParaRPr lang="en-US" sz="2800" dirty="0"/>
          </a:p>
        </p:txBody>
      </p:sp>
      <p:sp>
        <p:nvSpPr>
          <p:cNvPr id="7" name="TextBox 6"/>
          <p:cNvSpPr txBox="1"/>
          <p:nvPr/>
        </p:nvSpPr>
        <p:spPr>
          <a:xfrm>
            <a:off x="3486671" y="5554133"/>
            <a:ext cx="5098246" cy="523220"/>
          </a:xfrm>
          <a:prstGeom prst="rect">
            <a:avLst/>
          </a:prstGeom>
          <a:noFill/>
        </p:spPr>
        <p:txBody>
          <a:bodyPr wrap="none" rtlCol="0">
            <a:spAutoFit/>
          </a:bodyPr>
          <a:lstStyle/>
          <a:p>
            <a:pPr algn="r"/>
            <a:r>
              <a:rPr lang="en-US" sz="2800" dirty="0" smtClean="0"/>
              <a:t>…and…(drum roll please)…</a:t>
            </a:r>
            <a:endParaRPr lang="en-US" sz="2800" dirty="0"/>
          </a:p>
        </p:txBody>
      </p:sp>
    </p:spTree>
    <p:extLst>
      <p:ext uri="{BB962C8B-B14F-4D97-AF65-F5344CB8AC3E}">
        <p14:creationId xmlns:p14="http://schemas.microsoft.com/office/powerpoint/2010/main" val="190957541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85333" y="2607733"/>
            <a:ext cx="184666" cy="523220"/>
          </a:xfrm>
          <a:prstGeom prst="rect">
            <a:avLst/>
          </a:prstGeom>
          <a:noFill/>
        </p:spPr>
        <p:txBody>
          <a:bodyPr wrap="none" rtlCol="0">
            <a:spAutoFit/>
          </a:bodyPr>
          <a:lstStyle/>
          <a:p>
            <a:endParaRPr lang="en-US" sz="2800" dirty="0"/>
          </a:p>
        </p:txBody>
      </p:sp>
      <p:grpSp>
        <p:nvGrpSpPr>
          <p:cNvPr id="11" name="Group 10"/>
          <p:cNvGrpSpPr/>
          <p:nvPr/>
        </p:nvGrpSpPr>
        <p:grpSpPr>
          <a:xfrm>
            <a:off x="885798" y="1390650"/>
            <a:ext cx="7428469" cy="4536017"/>
            <a:chOff x="665665" y="594783"/>
            <a:chExt cx="7428469" cy="4536017"/>
          </a:xfrm>
        </p:grpSpPr>
        <p:grpSp>
          <p:nvGrpSpPr>
            <p:cNvPr id="8" name="Group 7"/>
            <p:cNvGrpSpPr/>
            <p:nvPr/>
          </p:nvGrpSpPr>
          <p:grpSpPr>
            <a:xfrm>
              <a:off x="665666" y="1564217"/>
              <a:ext cx="7428468" cy="3566583"/>
              <a:chOff x="562140" y="1564217"/>
              <a:chExt cx="7874893" cy="3881966"/>
            </a:xfrm>
          </p:grpSpPr>
          <p:pic>
            <p:nvPicPr>
              <p:cNvPr id="3" name="Picture 2" descr="Screen shot 2011-04-05 at 6.16.47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5665" y="1564217"/>
                <a:ext cx="1574800" cy="266700"/>
              </a:xfrm>
              <a:prstGeom prst="rect">
                <a:avLst/>
              </a:prstGeom>
              <a:ln>
                <a:solidFill>
                  <a:srgbClr val="000000"/>
                </a:solidFill>
              </a:ln>
            </p:spPr>
          </p:pic>
          <p:pic>
            <p:nvPicPr>
              <p:cNvPr id="6" name="Picture 5" descr="Screen shot 2011-04-05 at 6.17.06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2140" y="1915583"/>
                <a:ext cx="7874893" cy="3530600"/>
              </a:xfrm>
              <a:prstGeom prst="rect">
                <a:avLst/>
              </a:prstGeom>
              <a:ln>
                <a:solidFill>
                  <a:srgbClr val="000000"/>
                </a:solidFill>
              </a:ln>
            </p:spPr>
          </p:pic>
        </p:grpSp>
        <p:pic>
          <p:nvPicPr>
            <p:cNvPr id="9" name="Picture 8" descr="Screen shot 2011-04-05 at 6.10.26 PM.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5665" y="594783"/>
              <a:ext cx="6248400" cy="1320800"/>
            </a:xfrm>
            <a:prstGeom prst="rect">
              <a:avLst/>
            </a:prstGeom>
            <a:ln>
              <a:solidFill>
                <a:schemeClr val="tx1"/>
              </a:solidFill>
            </a:ln>
          </p:spPr>
        </p:pic>
        <p:pic>
          <p:nvPicPr>
            <p:cNvPr id="10" name="Picture 9" descr="Screen shot 2011-04-05 at 6.31.01 PM.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65665" y="1208617"/>
              <a:ext cx="3225800" cy="711200"/>
            </a:xfrm>
            <a:prstGeom prst="rect">
              <a:avLst/>
            </a:prstGeom>
          </p:spPr>
        </p:pic>
      </p:grpSp>
      <p:pic>
        <p:nvPicPr>
          <p:cNvPr id="12" name="Picture 11" descr="Screen shot 2011-04-05 at 6.50.53 PM.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544774" y="723659"/>
            <a:ext cx="3119676" cy="3768148"/>
          </a:xfrm>
          <a:prstGeom prst="rect">
            <a:avLst/>
          </a:prstGeom>
        </p:spPr>
      </p:pic>
      <p:sp>
        <p:nvSpPr>
          <p:cNvPr id="13" name="Oval 12"/>
          <p:cNvSpPr/>
          <p:nvPr/>
        </p:nvSpPr>
        <p:spPr>
          <a:xfrm>
            <a:off x="507999" y="505850"/>
            <a:ext cx="1354668" cy="78036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3600" b="1" dirty="0" smtClean="0"/>
              <a:t>9.1</a:t>
            </a:r>
            <a:endParaRPr lang="en-US" sz="3600" b="1" dirty="0"/>
          </a:p>
        </p:txBody>
      </p:sp>
      <p:sp>
        <p:nvSpPr>
          <p:cNvPr id="2" name="Oval 1"/>
          <p:cNvSpPr/>
          <p:nvPr/>
        </p:nvSpPr>
        <p:spPr>
          <a:xfrm>
            <a:off x="5356556" y="1074488"/>
            <a:ext cx="1777642" cy="651205"/>
          </a:xfrm>
          <a:prstGeom prst="ellipse">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a:off x="557378" y="3130953"/>
            <a:ext cx="1625242" cy="651205"/>
          </a:xfrm>
          <a:prstGeom prst="ellipse">
            <a:avLst/>
          </a:prstGeom>
          <a:noFill/>
          <a:ln w="3810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301766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85333" y="2607733"/>
            <a:ext cx="184666" cy="523220"/>
          </a:xfrm>
          <a:prstGeom prst="rect">
            <a:avLst/>
          </a:prstGeom>
          <a:noFill/>
        </p:spPr>
        <p:txBody>
          <a:bodyPr wrap="none" rtlCol="0">
            <a:spAutoFit/>
          </a:bodyPr>
          <a:lstStyle/>
          <a:p>
            <a:endParaRPr lang="en-US" sz="2800" dirty="0"/>
          </a:p>
        </p:txBody>
      </p:sp>
      <p:pic>
        <p:nvPicPr>
          <p:cNvPr id="2" name="Picture 1" descr="Screen shot 2011-04-05 at 5.50.09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134" y="778934"/>
            <a:ext cx="8178800" cy="5188488"/>
          </a:xfrm>
          <a:prstGeom prst="rect">
            <a:avLst/>
          </a:prstGeom>
        </p:spPr>
      </p:pic>
    </p:spTree>
    <p:extLst>
      <p:ext uri="{BB962C8B-B14F-4D97-AF65-F5344CB8AC3E}">
        <p14:creationId xmlns:p14="http://schemas.microsoft.com/office/powerpoint/2010/main" val="3631730321"/>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85333" y="2607733"/>
            <a:ext cx="184666" cy="523220"/>
          </a:xfrm>
          <a:prstGeom prst="rect">
            <a:avLst/>
          </a:prstGeom>
          <a:noFill/>
        </p:spPr>
        <p:txBody>
          <a:bodyPr wrap="none" rtlCol="0">
            <a:spAutoFit/>
          </a:bodyPr>
          <a:lstStyle/>
          <a:p>
            <a:endParaRPr lang="en-US" sz="2800" dirty="0"/>
          </a:p>
        </p:txBody>
      </p:sp>
      <p:sp>
        <p:nvSpPr>
          <p:cNvPr id="2" name="Oval 1"/>
          <p:cNvSpPr/>
          <p:nvPr/>
        </p:nvSpPr>
        <p:spPr>
          <a:xfrm>
            <a:off x="1369999" y="2051295"/>
            <a:ext cx="6564578" cy="275134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4800" dirty="0" smtClean="0"/>
              <a:t>Learn more at:</a:t>
            </a:r>
          </a:p>
          <a:p>
            <a:pPr algn="ctr"/>
            <a:r>
              <a:rPr lang="en-US" sz="4800" dirty="0" err="1"/>
              <a:t>c</a:t>
            </a:r>
            <a:r>
              <a:rPr lang="en-US" sz="4800" dirty="0" err="1" smtClean="0"/>
              <a:t>tl.uvm.edu</a:t>
            </a:r>
            <a:endParaRPr lang="en-US" sz="4800" dirty="0"/>
          </a:p>
        </p:txBody>
      </p:sp>
    </p:spTree>
    <p:extLst>
      <p:ext uri="{BB962C8B-B14F-4D97-AF65-F5344CB8AC3E}">
        <p14:creationId xmlns:p14="http://schemas.microsoft.com/office/powerpoint/2010/main" val="378541832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Bb 9.0 to 9.1: Differences</a:t>
            </a:r>
            <a:endParaRPr lang="en-US" dirty="0"/>
          </a:p>
        </p:txBody>
      </p:sp>
      <p:sp>
        <p:nvSpPr>
          <p:cNvPr id="4" name="Oval 3"/>
          <p:cNvSpPr/>
          <p:nvPr/>
        </p:nvSpPr>
        <p:spPr>
          <a:xfrm>
            <a:off x="759111" y="2978248"/>
            <a:ext cx="2116751" cy="156212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smtClean="0"/>
              <a:t>Bug </a:t>
            </a:r>
            <a:br>
              <a:rPr lang="en-US" sz="2400" dirty="0" smtClean="0"/>
            </a:br>
            <a:r>
              <a:rPr lang="en-US" sz="2400" dirty="0" smtClean="0"/>
              <a:t>fixes</a:t>
            </a:r>
            <a:endParaRPr lang="en-US" sz="2400" dirty="0"/>
          </a:p>
        </p:txBody>
      </p:sp>
      <p:sp>
        <p:nvSpPr>
          <p:cNvPr id="5" name="Oval 4"/>
          <p:cNvSpPr/>
          <p:nvPr/>
        </p:nvSpPr>
        <p:spPr>
          <a:xfrm>
            <a:off x="3124033" y="2978248"/>
            <a:ext cx="2525503" cy="156212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smtClean="0"/>
              <a:t>Enhanced features</a:t>
            </a:r>
            <a:endParaRPr lang="en-US" sz="2400" dirty="0"/>
          </a:p>
        </p:txBody>
      </p:sp>
      <p:sp>
        <p:nvSpPr>
          <p:cNvPr id="6" name="Oval 5"/>
          <p:cNvSpPr/>
          <p:nvPr/>
        </p:nvSpPr>
        <p:spPr>
          <a:xfrm>
            <a:off x="5951483" y="2934451"/>
            <a:ext cx="2116751" cy="156212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smtClean="0"/>
              <a:t>New features</a:t>
            </a:r>
            <a:endParaRPr lang="en-US" sz="2400" dirty="0"/>
          </a:p>
        </p:txBody>
      </p:sp>
    </p:spTree>
    <p:extLst>
      <p:ext uri="{BB962C8B-B14F-4D97-AF65-F5344CB8AC3E}">
        <p14:creationId xmlns:p14="http://schemas.microsoft.com/office/powerpoint/2010/main" val="132861047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759111" y="686165"/>
            <a:ext cx="2116751" cy="156212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smtClean="0"/>
              <a:t>Bug </a:t>
            </a:r>
            <a:br>
              <a:rPr lang="en-US" sz="2400" dirty="0" smtClean="0"/>
            </a:br>
            <a:r>
              <a:rPr lang="en-US" sz="2400" dirty="0" smtClean="0"/>
              <a:t>fixes</a:t>
            </a:r>
            <a:endParaRPr lang="en-US" sz="2400" dirty="0"/>
          </a:p>
        </p:txBody>
      </p:sp>
      <p:sp>
        <p:nvSpPr>
          <p:cNvPr id="3" name="TextBox 2"/>
          <p:cNvSpPr txBox="1"/>
          <p:nvPr/>
        </p:nvSpPr>
        <p:spPr>
          <a:xfrm>
            <a:off x="759110" y="3160786"/>
            <a:ext cx="3294939" cy="461665"/>
          </a:xfrm>
          <a:prstGeom prst="rect">
            <a:avLst/>
          </a:prstGeom>
          <a:noFill/>
        </p:spPr>
        <p:txBody>
          <a:bodyPr wrap="square" rtlCol="0">
            <a:spAutoFit/>
          </a:bodyPr>
          <a:lstStyle/>
          <a:p>
            <a:r>
              <a:rPr lang="en-US" sz="2400" dirty="0" smtClean="0"/>
              <a:t>Help us catch them!</a:t>
            </a:r>
            <a:endParaRPr lang="en-US" sz="2400" dirty="0"/>
          </a:p>
        </p:txBody>
      </p:sp>
      <p:pic>
        <p:nvPicPr>
          <p:cNvPr id="7" name="Picture 6" descr="Screen shot 2011-04-05 at 4.42.20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80121" y="2248285"/>
            <a:ext cx="4394615" cy="3779983"/>
          </a:xfrm>
          <a:prstGeom prst="rect">
            <a:avLst/>
          </a:prstGeom>
          <a:ln>
            <a:solidFill>
              <a:schemeClr val="tx1"/>
            </a:solidFill>
          </a:ln>
        </p:spPr>
      </p:pic>
      <p:pic>
        <p:nvPicPr>
          <p:cNvPr id="8" name="Picture 7" descr="Screen shot 2011-04-05 at 4.45.13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8533" y="1596168"/>
            <a:ext cx="2116667" cy="503968"/>
          </a:xfrm>
          <a:prstGeom prst="rect">
            <a:avLst/>
          </a:prstGeom>
        </p:spPr>
      </p:pic>
    </p:spTree>
    <p:extLst>
      <p:ext uri="{BB962C8B-B14F-4D97-AF65-F5344CB8AC3E}">
        <p14:creationId xmlns:p14="http://schemas.microsoft.com/office/powerpoint/2010/main" val="271655455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61168" y="2329789"/>
            <a:ext cx="3516198" cy="2308324"/>
          </a:xfrm>
          <a:prstGeom prst="rect">
            <a:avLst/>
          </a:prstGeom>
          <a:noFill/>
        </p:spPr>
        <p:txBody>
          <a:bodyPr wrap="square" rtlCol="0">
            <a:spAutoFit/>
          </a:bodyPr>
          <a:lstStyle/>
          <a:p>
            <a:r>
              <a:rPr lang="en-US" sz="2400" dirty="0" smtClean="0"/>
              <a:t>Tests:</a:t>
            </a:r>
          </a:p>
          <a:p>
            <a:pPr marL="342900" indent="-342900">
              <a:buFont typeface="Arial"/>
              <a:buChar char="•"/>
            </a:pPr>
            <a:r>
              <a:rPr lang="en-US" sz="2400" dirty="0" smtClean="0"/>
              <a:t>Random questions/question sets</a:t>
            </a:r>
          </a:p>
          <a:p>
            <a:pPr marL="342900" indent="-342900">
              <a:buFont typeface="Arial"/>
              <a:buChar char="•"/>
            </a:pPr>
            <a:r>
              <a:rPr lang="en-US" sz="2400" dirty="0" smtClean="0"/>
              <a:t>Copy</a:t>
            </a:r>
          </a:p>
          <a:p>
            <a:pPr marL="342900" indent="-342900">
              <a:buFont typeface="Arial"/>
              <a:buChar char="•"/>
            </a:pPr>
            <a:r>
              <a:rPr lang="en-US" sz="2400" dirty="0" smtClean="0"/>
              <a:t>Statistics</a:t>
            </a:r>
          </a:p>
          <a:p>
            <a:pPr marL="342900" indent="-342900">
              <a:buFont typeface="Arial"/>
              <a:buChar char="•"/>
            </a:pPr>
            <a:r>
              <a:rPr lang="en-US" sz="2400" dirty="0" smtClean="0"/>
              <a:t>Grade by question</a:t>
            </a:r>
          </a:p>
        </p:txBody>
      </p:sp>
      <p:sp>
        <p:nvSpPr>
          <p:cNvPr id="6" name="Oval 5"/>
          <p:cNvSpPr/>
          <p:nvPr/>
        </p:nvSpPr>
        <p:spPr>
          <a:xfrm>
            <a:off x="961168" y="569864"/>
            <a:ext cx="2525503" cy="156212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smtClean="0"/>
              <a:t>Enhanced features</a:t>
            </a:r>
            <a:endParaRPr lang="en-US" sz="2400" dirty="0"/>
          </a:p>
        </p:txBody>
      </p:sp>
      <p:sp>
        <p:nvSpPr>
          <p:cNvPr id="2" name="TextBox 1"/>
          <p:cNvSpPr txBox="1"/>
          <p:nvPr/>
        </p:nvSpPr>
        <p:spPr>
          <a:xfrm>
            <a:off x="5859161" y="1129461"/>
            <a:ext cx="2372013" cy="1200328"/>
          </a:xfrm>
          <a:prstGeom prst="rect">
            <a:avLst/>
          </a:prstGeom>
          <a:noFill/>
        </p:spPr>
        <p:txBody>
          <a:bodyPr wrap="none" rtlCol="0">
            <a:spAutoFit/>
          </a:bodyPr>
          <a:lstStyle/>
          <a:p>
            <a:r>
              <a:rPr lang="en-US" sz="2400" dirty="0" smtClean="0"/>
              <a:t>Grade Center:</a:t>
            </a:r>
          </a:p>
          <a:p>
            <a:pPr marL="342900" indent="-342900">
              <a:buFont typeface="Arial"/>
              <a:buChar char="•"/>
            </a:pPr>
            <a:r>
              <a:rPr lang="en-US" sz="2400" dirty="0" smtClean="0"/>
              <a:t>Color codes</a:t>
            </a:r>
          </a:p>
          <a:p>
            <a:pPr marL="342900" indent="-342900">
              <a:buFont typeface="Arial"/>
              <a:buChar char="•"/>
            </a:pPr>
            <a:r>
              <a:rPr lang="en-US" sz="2400" dirty="0" smtClean="0"/>
              <a:t>Smart views</a:t>
            </a:r>
          </a:p>
        </p:txBody>
      </p:sp>
      <p:sp>
        <p:nvSpPr>
          <p:cNvPr id="9" name="Rectangle 8"/>
          <p:cNvSpPr/>
          <p:nvPr/>
        </p:nvSpPr>
        <p:spPr>
          <a:xfrm>
            <a:off x="961168" y="2329789"/>
            <a:ext cx="3516197" cy="2440286"/>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5697406" y="1129461"/>
            <a:ext cx="2654914" cy="1200328"/>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p:nvSpPr>
        <p:spPr>
          <a:xfrm>
            <a:off x="1903690" y="5587523"/>
            <a:ext cx="3793716" cy="535523"/>
          </a:xfrm>
          <a:prstGeom prst="rect">
            <a:avLst/>
          </a:prstGeom>
          <a:no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400" dirty="0">
                <a:solidFill>
                  <a:schemeClr val="tx1"/>
                </a:solidFill>
              </a:rPr>
              <a:t>Priority Announcements</a:t>
            </a:r>
          </a:p>
        </p:txBody>
      </p:sp>
      <p:sp>
        <p:nvSpPr>
          <p:cNvPr id="14" name="Rectangle 13"/>
          <p:cNvSpPr/>
          <p:nvPr/>
        </p:nvSpPr>
        <p:spPr>
          <a:xfrm>
            <a:off x="3894219" y="4905848"/>
            <a:ext cx="4623897" cy="434031"/>
          </a:xfrm>
          <a:prstGeom prst="rect">
            <a:avLst/>
          </a:prstGeom>
          <a:no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rgbClr val="000000"/>
                </a:solidFill>
              </a:rPr>
              <a:t>Learning Module navigation</a:t>
            </a:r>
            <a:endParaRPr lang="en-US" sz="2400" dirty="0">
              <a:solidFill>
                <a:srgbClr val="000000"/>
              </a:solidFill>
            </a:endParaRPr>
          </a:p>
        </p:txBody>
      </p:sp>
      <p:sp>
        <p:nvSpPr>
          <p:cNvPr id="16" name="Rectangle 15"/>
          <p:cNvSpPr/>
          <p:nvPr/>
        </p:nvSpPr>
        <p:spPr>
          <a:xfrm>
            <a:off x="4819273" y="3402545"/>
            <a:ext cx="3698843" cy="439563"/>
          </a:xfrm>
          <a:prstGeom prst="rect">
            <a:avLst/>
          </a:prstGeom>
          <a:no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rgbClr val="000000"/>
                </a:solidFill>
              </a:rPr>
              <a:t>Adding images</a:t>
            </a:r>
            <a:endParaRPr lang="en-US" sz="2400" dirty="0">
              <a:solidFill>
                <a:srgbClr val="000000"/>
              </a:solidFill>
            </a:endParaRPr>
          </a:p>
        </p:txBody>
      </p:sp>
    </p:spTree>
    <p:extLst>
      <p:ext uri="{BB962C8B-B14F-4D97-AF65-F5344CB8AC3E}">
        <p14:creationId xmlns:p14="http://schemas.microsoft.com/office/powerpoint/2010/main" val="133280342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creen shot 2011-04-05 at 6.10.05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34494" y="1503639"/>
            <a:ext cx="6235700" cy="1397000"/>
          </a:xfrm>
          <a:prstGeom prst="rect">
            <a:avLst/>
          </a:prstGeom>
          <a:ln>
            <a:solidFill>
              <a:schemeClr val="tx1"/>
            </a:solidFill>
          </a:ln>
        </p:spPr>
      </p:pic>
      <p:pic>
        <p:nvPicPr>
          <p:cNvPr id="6" name="Picture 5" descr="Screen shot 2011-04-05 at 6.10.26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34494" y="4089400"/>
            <a:ext cx="6248400" cy="1320800"/>
          </a:xfrm>
          <a:prstGeom prst="rect">
            <a:avLst/>
          </a:prstGeom>
          <a:ln>
            <a:solidFill>
              <a:schemeClr val="tx1"/>
            </a:solidFill>
          </a:ln>
        </p:spPr>
      </p:pic>
      <p:sp>
        <p:nvSpPr>
          <p:cNvPr id="7" name="Oval 6"/>
          <p:cNvSpPr/>
          <p:nvPr/>
        </p:nvSpPr>
        <p:spPr>
          <a:xfrm>
            <a:off x="626533" y="1676399"/>
            <a:ext cx="1354668" cy="78036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3600" b="1" dirty="0" smtClean="0"/>
              <a:t>9.0</a:t>
            </a:r>
            <a:endParaRPr lang="en-US" sz="3600" b="1" dirty="0"/>
          </a:p>
        </p:txBody>
      </p:sp>
      <p:sp>
        <p:nvSpPr>
          <p:cNvPr id="8" name="Oval 7"/>
          <p:cNvSpPr/>
          <p:nvPr/>
        </p:nvSpPr>
        <p:spPr>
          <a:xfrm>
            <a:off x="626533" y="4089400"/>
            <a:ext cx="1354668" cy="78036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3600" b="1" dirty="0" smtClean="0"/>
              <a:t>9.1</a:t>
            </a:r>
            <a:endParaRPr lang="en-US" sz="3600" b="1" dirty="0"/>
          </a:p>
        </p:txBody>
      </p:sp>
    </p:spTree>
    <p:extLst>
      <p:ext uri="{BB962C8B-B14F-4D97-AF65-F5344CB8AC3E}">
        <p14:creationId xmlns:p14="http://schemas.microsoft.com/office/powerpoint/2010/main" val="81524416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85333" y="2607733"/>
            <a:ext cx="184666" cy="523220"/>
          </a:xfrm>
          <a:prstGeom prst="rect">
            <a:avLst/>
          </a:prstGeom>
          <a:noFill/>
        </p:spPr>
        <p:txBody>
          <a:bodyPr wrap="none" rtlCol="0">
            <a:spAutoFit/>
          </a:bodyPr>
          <a:lstStyle/>
          <a:p>
            <a:endParaRPr lang="en-US" sz="2800" dirty="0"/>
          </a:p>
        </p:txBody>
      </p:sp>
      <p:pic>
        <p:nvPicPr>
          <p:cNvPr id="3" name="Picture 2" descr="Screen shot 2011-04-05 at 6.10.05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97427" y="1283506"/>
            <a:ext cx="6235700" cy="1397000"/>
          </a:xfrm>
          <a:prstGeom prst="rect">
            <a:avLst/>
          </a:prstGeom>
          <a:ln>
            <a:solidFill>
              <a:schemeClr val="tx1"/>
            </a:solidFill>
          </a:ln>
        </p:spPr>
      </p:pic>
      <p:grpSp>
        <p:nvGrpSpPr>
          <p:cNvPr id="5" name="Group 4"/>
          <p:cNvGrpSpPr/>
          <p:nvPr/>
        </p:nvGrpSpPr>
        <p:grpSpPr>
          <a:xfrm>
            <a:off x="3158066" y="2184399"/>
            <a:ext cx="2734733" cy="3691467"/>
            <a:chOff x="2616200" y="1270000"/>
            <a:chExt cx="2082800" cy="3073400"/>
          </a:xfrm>
        </p:grpSpPr>
        <p:pic>
          <p:nvPicPr>
            <p:cNvPr id="6" name="Picture 5" descr="Screen shot 2011-04-05 at 6.14.03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16200" y="1270000"/>
              <a:ext cx="876300" cy="330200"/>
            </a:xfrm>
            <a:prstGeom prst="rect">
              <a:avLst/>
            </a:prstGeom>
            <a:ln>
              <a:solidFill>
                <a:srgbClr val="000000"/>
              </a:solidFill>
            </a:ln>
          </p:spPr>
        </p:pic>
        <p:pic>
          <p:nvPicPr>
            <p:cNvPr id="7" name="Picture 6" descr="Screen shot 2011-04-05 at 6.14.10 PM.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616200" y="1600200"/>
              <a:ext cx="2082800" cy="2743200"/>
            </a:xfrm>
            <a:prstGeom prst="rect">
              <a:avLst/>
            </a:prstGeom>
            <a:ln>
              <a:solidFill>
                <a:srgbClr val="000000"/>
              </a:solidFill>
            </a:ln>
          </p:spPr>
        </p:pic>
      </p:grpSp>
      <p:sp>
        <p:nvSpPr>
          <p:cNvPr id="9" name="Oval 8"/>
          <p:cNvSpPr/>
          <p:nvPr/>
        </p:nvSpPr>
        <p:spPr>
          <a:xfrm>
            <a:off x="6705600" y="896033"/>
            <a:ext cx="1354668" cy="78036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3600" b="1" dirty="0" smtClean="0"/>
              <a:t>9.0</a:t>
            </a:r>
            <a:endParaRPr lang="en-US" sz="3600" b="1" dirty="0"/>
          </a:p>
        </p:txBody>
      </p:sp>
    </p:spTree>
    <p:extLst>
      <p:ext uri="{BB962C8B-B14F-4D97-AF65-F5344CB8AC3E}">
        <p14:creationId xmlns:p14="http://schemas.microsoft.com/office/powerpoint/2010/main" val="378541832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85333" y="2607733"/>
            <a:ext cx="184666" cy="523220"/>
          </a:xfrm>
          <a:prstGeom prst="rect">
            <a:avLst/>
          </a:prstGeom>
          <a:noFill/>
        </p:spPr>
        <p:txBody>
          <a:bodyPr wrap="none" rtlCol="0">
            <a:spAutoFit/>
          </a:bodyPr>
          <a:lstStyle/>
          <a:p>
            <a:endParaRPr lang="en-US" sz="2800" dirty="0"/>
          </a:p>
        </p:txBody>
      </p:sp>
      <p:grpSp>
        <p:nvGrpSpPr>
          <p:cNvPr id="11" name="Group 10"/>
          <p:cNvGrpSpPr/>
          <p:nvPr/>
        </p:nvGrpSpPr>
        <p:grpSpPr>
          <a:xfrm>
            <a:off x="885798" y="1390650"/>
            <a:ext cx="7428469" cy="4536017"/>
            <a:chOff x="665665" y="594783"/>
            <a:chExt cx="7428469" cy="4536017"/>
          </a:xfrm>
        </p:grpSpPr>
        <p:grpSp>
          <p:nvGrpSpPr>
            <p:cNvPr id="8" name="Group 7"/>
            <p:cNvGrpSpPr/>
            <p:nvPr/>
          </p:nvGrpSpPr>
          <p:grpSpPr>
            <a:xfrm>
              <a:off x="665666" y="1564217"/>
              <a:ext cx="7428468" cy="3566583"/>
              <a:chOff x="562140" y="1564217"/>
              <a:chExt cx="7874893" cy="3881966"/>
            </a:xfrm>
          </p:grpSpPr>
          <p:pic>
            <p:nvPicPr>
              <p:cNvPr id="3" name="Picture 2" descr="Screen shot 2011-04-05 at 6.16.47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5665" y="1564217"/>
                <a:ext cx="1574800" cy="266700"/>
              </a:xfrm>
              <a:prstGeom prst="rect">
                <a:avLst/>
              </a:prstGeom>
              <a:ln>
                <a:solidFill>
                  <a:srgbClr val="000000"/>
                </a:solidFill>
              </a:ln>
            </p:spPr>
          </p:pic>
          <p:pic>
            <p:nvPicPr>
              <p:cNvPr id="6" name="Picture 5" descr="Screen shot 2011-04-05 at 6.17.06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2140" y="1915583"/>
                <a:ext cx="7874893" cy="3530600"/>
              </a:xfrm>
              <a:prstGeom prst="rect">
                <a:avLst/>
              </a:prstGeom>
              <a:ln>
                <a:solidFill>
                  <a:srgbClr val="000000"/>
                </a:solidFill>
              </a:ln>
            </p:spPr>
          </p:pic>
        </p:grpSp>
        <p:pic>
          <p:nvPicPr>
            <p:cNvPr id="9" name="Picture 8" descr="Screen shot 2011-04-05 at 6.10.26 PM.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5665" y="594783"/>
              <a:ext cx="6248400" cy="1320800"/>
            </a:xfrm>
            <a:prstGeom prst="rect">
              <a:avLst/>
            </a:prstGeom>
            <a:ln>
              <a:solidFill>
                <a:schemeClr val="tx1"/>
              </a:solidFill>
            </a:ln>
          </p:spPr>
        </p:pic>
        <p:pic>
          <p:nvPicPr>
            <p:cNvPr id="10" name="Picture 9" descr="Screen shot 2011-04-05 at 6.31.01 PM.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65665" y="1208617"/>
              <a:ext cx="3225800" cy="711200"/>
            </a:xfrm>
            <a:prstGeom prst="rect">
              <a:avLst/>
            </a:prstGeom>
          </p:spPr>
        </p:pic>
      </p:grpSp>
      <p:sp>
        <p:nvSpPr>
          <p:cNvPr id="13" name="Oval 12"/>
          <p:cNvSpPr/>
          <p:nvPr/>
        </p:nvSpPr>
        <p:spPr>
          <a:xfrm>
            <a:off x="6705600" y="896033"/>
            <a:ext cx="1354668" cy="78036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3600" b="1" dirty="0" smtClean="0"/>
              <a:t>9.1</a:t>
            </a:r>
            <a:endParaRPr lang="en-US" sz="3600" b="1" dirty="0"/>
          </a:p>
        </p:txBody>
      </p:sp>
    </p:spTree>
    <p:extLst>
      <p:ext uri="{BB962C8B-B14F-4D97-AF65-F5344CB8AC3E}">
        <p14:creationId xmlns:p14="http://schemas.microsoft.com/office/powerpoint/2010/main" val="81524416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Screen shot 2011-04-05 at 6.10.05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5294" y="585006"/>
            <a:ext cx="6235700" cy="1397000"/>
          </a:xfrm>
          <a:prstGeom prst="rect">
            <a:avLst/>
          </a:prstGeom>
          <a:ln>
            <a:solidFill>
              <a:schemeClr val="tx1"/>
            </a:solidFill>
          </a:ln>
        </p:spPr>
      </p:pic>
      <p:grpSp>
        <p:nvGrpSpPr>
          <p:cNvPr id="6" name="Group 5"/>
          <p:cNvGrpSpPr/>
          <p:nvPr/>
        </p:nvGrpSpPr>
        <p:grpSpPr>
          <a:xfrm>
            <a:off x="2810145" y="1463448"/>
            <a:ext cx="2388390" cy="1790391"/>
            <a:chOff x="2297379" y="1235608"/>
            <a:chExt cx="1809317" cy="1052362"/>
          </a:xfrm>
        </p:grpSpPr>
        <p:pic>
          <p:nvPicPr>
            <p:cNvPr id="2" name="Picture 1" descr="Screen shot 2011-04-05 at 6.20.01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16288" y="1235608"/>
              <a:ext cx="1155700" cy="304800"/>
            </a:xfrm>
            <a:prstGeom prst="rect">
              <a:avLst/>
            </a:prstGeom>
            <a:ln>
              <a:solidFill>
                <a:srgbClr val="000000"/>
              </a:solidFill>
            </a:ln>
          </p:spPr>
        </p:pic>
        <p:pic>
          <p:nvPicPr>
            <p:cNvPr id="5" name="Picture 4" descr="Screen shot 2011-04-05 at 6.20.10 PM.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297379" y="1540408"/>
              <a:ext cx="1809317" cy="747562"/>
            </a:xfrm>
            <a:prstGeom prst="rect">
              <a:avLst/>
            </a:prstGeom>
            <a:ln>
              <a:solidFill>
                <a:srgbClr val="000000"/>
              </a:solidFill>
            </a:ln>
          </p:spPr>
        </p:pic>
      </p:grpSp>
      <p:pic>
        <p:nvPicPr>
          <p:cNvPr id="8" name="Picture 7" descr="Screen shot 2011-04-05 at 6.21.49 PM.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012763" y="3964496"/>
            <a:ext cx="3564467" cy="1934375"/>
          </a:xfrm>
          <a:prstGeom prst="rect">
            <a:avLst/>
          </a:prstGeom>
          <a:ln>
            <a:solidFill>
              <a:srgbClr val="000000"/>
            </a:solidFill>
          </a:ln>
        </p:spPr>
      </p:pic>
      <p:sp>
        <p:nvSpPr>
          <p:cNvPr id="4" name="TextBox 3"/>
          <p:cNvSpPr txBox="1"/>
          <p:nvPr/>
        </p:nvSpPr>
        <p:spPr>
          <a:xfrm>
            <a:off x="1185333" y="2607733"/>
            <a:ext cx="184666" cy="523220"/>
          </a:xfrm>
          <a:prstGeom prst="rect">
            <a:avLst/>
          </a:prstGeom>
          <a:noFill/>
        </p:spPr>
        <p:txBody>
          <a:bodyPr wrap="none" rtlCol="0">
            <a:spAutoFit/>
          </a:bodyPr>
          <a:lstStyle/>
          <a:p>
            <a:endParaRPr lang="en-US" sz="2800" dirty="0"/>
          </a:p>
        </p:txBody>
      </p:sp>
      <p:sp>
        <p:nvSpPr>
          <p:cNvPr id="13" name="Oval 12"/>
          <p:cNvSpPr/>
          <p:nvPr/>
        </p:nvSpPr>
        <p:spPr>
          <a:xfrm>
            <a:off x="6543077" y="505850"/>
            <a:ext cx="1354668" cy="78036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3600" b="1" dirty="0" smtClean="0"/>
              <a:t>9.0</a:t>
            </a:r>
            <a:endParaRPr lang="en-US" sz="3600" b="1" dirty="0"/>
          </a:p>
        </p:txBody>
      </p:sp>
      <p:sp>
        <p:nvSpPr>
          <p:cNvPr id="15" name="Oval 14"/>
          <p:cNvSpPr/>
          <p:nvPr/>
        </p:nvSpPr>
        <p:spPr>
          <a:xfrm>
            <a:off x="6850994" y="3334817"/>
            <a:ext cx="1354668" cy="78036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3600" b="1" dirty="0" smtClean="0"/>
              <a:t>9.1</a:t>
            </a:r>
            <a:endParaRPr lang="en-US" sz="3600" b="1" dirty="0"/>
          </a:p>
        </p:txBody>
      </p:sp>
    </p:spTree>
    <p:extLst>
      <p:ext uri="{BB962C8B-B14F-4D97-AF65-F5344CB8AC3E}">
        <p14:creationId xmlns:p14="http://schemas.microsoft.com/office/powerpoint/2010/main" val="378541832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85333" y="2607733"/>
            <a:ext cx="184666" cy="523220"/>
          </a:xfrm>
          <a:prstGeom prst="rect">
            <a:avLst/>
          </a:prstGeom>
          <a:noFill/>
        </p:spPr>
        <p:txBody>
          <a:bodyPr wrap="none" rtlCol="0">
            <a:spAutoFit/>
          </a:bodyPr>
          <a:lstStyle/>
          <a:p>
            <a:endParaRPr lang="en-US" sz="2800" dirty="0"/>
          </a:p>
        </p:txBody>
      </p:sp>
      <p:pic>
        <p:nvPicPr>
          <p:cNvPr id="3" name="Picture 2" descr="Screen shot 2011-04-05 at 6.10.05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5294" y="585006"/>
            <a:ext cx="6235700" cy="1397000"/>
          </a:xfrm>
          <a:prstGeom prst="rect">
            <a:avLst/>
          </a:prstGeom>
          <a:ln>
            <a:solidFill>
              <a:schemeClr val="tx1"/>
            </a:solidFill>
          </a:ln>
        </p:spPr>
      </p:pic>
      <p:pic>
        <p:nvPicPr>
          <p:cNvPr id="5" name="Picture 4" descr="Screen shot 2011-04-05 at 6.36.54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94667" y="1417450"/>
            <a:ext cx="2167468" cy="464457"/>
          </a:xfrm>
          <a:prstGeom prst="rect">
            <a:avLst/>
          </a:prstGeom>
        </p:spPr>
      </p:pic>
      <p:pic>
        <p:nvPicPr>
          <p:cNvPr id="6" name="Picture 5" descr="Screen shot 2011-04-05 at 6.37.21 PM.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992035" y="1921933"/>
            <a:ext cx="2070100" cy="1371600"/>
          </a:xfrm>
          <a:prstGeom prst="rect">
            <a:avLst/>
          </a:prstGeom>
          <a:ln>
            <a:solidFill>
              <a:srgbClr val="000000"/>
            </a:solidFill>
          </a:ln>
        </p:spPr>
      </p:pic>
      <p:pic>
        <p:nvPicPr>
          <p:cNvPr id="7" name="Picture 6" descr="Screen shot 2011-04-05 at 6.38.48 PM.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0965" y="3780366"/>
            <a:ext cx="3031069" cy="2428507"/>
          </a:xfrm>
          <a:prstGeom prst="rect">
            <a:avLst/>
          </a:prstGeom>
          <a:ln>
            <a:solidFill>
              <a:srgbClr val="000000"/>
            </a:solidFill>
          </a:ln>
        </p:spPr>
      </p:pic>
      <p:sp>
        <p:nvSpPr>
          <p:cNvPr id="10" name="Oval 9"/>
          <p:cNvSpPr/>
          <p:nvPr/>
        </p:nvSpPr>
        <p:spPr>
          <a:xfrm>
            <a:off x="3808783" y="4468967"/>
            <a:ext cx="1354668" cy="78036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3600" b="1" dirty="0" smtClean="0"/>
              <a:t>9.1</a:t>
            </a:r>
            <a:endParaRPr lang="en-US" sz="3600" b="1" dirty="0"/>
          </a:p>
        </p:txBody>
      </p:sp>
      <p:sp>
        <p:nvSpPr>
          <p:cNvPr id="11" name="Oval 10"/>
          <p:cNvSpPr/>
          <p:nvPr/>
        </p:nvSpPr>
        <p:spPr>
          <a:xfrm>
            <a:off x="6705600" y="896033"/>
            <a:ext cx="1354668" cy="78036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3600" b="1" dirty="0" smtClean="0"/>
              <a:t>9.0</a:t>
            </a:r>
            <a:endParaRPr lang="en-US" sz="3600" b="1" dirty="0"/>
          </a:p>
        </p:txBody>
      </p:sp>
    </p:spTree>
    <p:extLst>
      <p:ext uri="{BB962C8B-B14F-4D97-AF65-F5344CB8AC3E}">
        <p14:creationId xmlns:p14="http://schemas.microsoft.com/office/powerpoint/2010/main" val="3785418320"/>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Austin.thmx</Template>
  <TotalTime>229</TotalTime>
  <Words>1293</Words>
  <Application>Microsoft Macintosh PowerPoint</Application>
  <PresentationFormat>On-screen Show (4:3)</PresentationFormat>
  <Paragraphs>84</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Austin</vt:lpstr>
      <vt:lpstr>Blackboard 9.0 to 9.1</vt:lpstr>
      <vt:lpstr>Bb 9.0 to 9.1: Differences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Vermont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Blackboard 9.0 to 9.1</dc:title>
  <dc:creator>Hope Greenberg</dc:creator>
  <cp:lastModifiedBy>Hope Greenberg</cp:lastModifiedBy>
  <cp:revision>22</cp:revision>
  <dcterms:created xsi:type="dcterms:W3CDTF">2011-04-05T20:30:57Z</dcterms:created>
  <dcterms:modified xsi:type="dcterms:W3CDTF">2011-04-14T22:07:07Z</dcterms:modified>
</cp:coreProperties>
</file>