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4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69" r:id="rId2"/>
    <p:sldId id="271" r:id="rId3"/>
    <p:sldId id="258" r:id="rId4"/>
    <p:sldId id="305" r:id="rId5"/>
    <p:sldId id="261" r:id="rId6"/>
    <p:sldId id="272" r:id="rId7"/>
    <p:sldId id="262" r:id="rId8"/>
    <p:sldId id="273" r:id="rId9"/>
    <p:sldId id="274" r:id="rId10"/>
    <p:sldId id="263" r:id="rId11"/>
    <p:sldId id="275" r:id="rId12"/>
    <p:sldId id="264" r:id="rId13"/>
    <p:sldId id="267" r:id="rId14"/>
    <p:sldId id="282" r:id="rId15"/>
    <p:sldId id="284" r:id="rId16"/>
    <p:sldId id="285" r:id="rId17"/>
    <p:sldId id="286" r:id="rId18"/>
    <p:sldId id="280" r:id="rId19"/>
    <p:sldId id="281" r:id="rId20"/>
    <p:sldId id="283" r:id="rId21"/>
    <p:sldId id="289" r:id="rId22"/>
    <p:sldId id="287" r:id="rId23"/>
    <p:sldId id="301" r:id="rId24"/>
    <p:sldId id="291" r:id="rId25"/>
    <p:sldId id="292" r:id="rId26"/>
    <p:sldId id="293" r:id="rId27"/>
    <p:sldId id="294" r:id="rId28"/>
    <p:sldId id="296" r:id="rId29"/>
    <p:sldId id="304" r:id="rId30"/>
    <p:sldId id="298" r:id="rId31"/>
    <p:sldId id="306" r:id="rId32"/>
    <p:sldId id="299" r:id="rId33"/>
    <p:sldId id="307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C00"/>
    <a:srgbClr val="03800B"/>
    <a:srgbClr val="717171"/>
    <a:srgbClr val="939393"/>
    <a:srgbClr val="FEFF0E"/>
    <a:srgbClr val="D0D377"/>
    <a:srgbClr val="FF0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5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2B2D35C-4C7A-784A-9A7F-DAC05AE4E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6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6F43B5-A843-5340-BF14-A58BEA3860D7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C5EFF5-2527-3E41-9C79-66BCBE4EC0E6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0A38CE-1630-CF47-BBB9-AEBC2525934E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40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1A58A5-F0E2-B848-93C9-A1E3FDD474A7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FFA83C-7D42-904F-AECE-8D42BF13265C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Geomorphologists</a:t>
            </a:r>
            <a:r>
              <a:rPr lang="en-US" dirty="0" smtClean="0"/>
              <a:t> informing society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EAC559-F468-DE4B-856A-BE4BC0FCAEE7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CEC23F-CE23-F04F-AF72-51D9924422D6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Irish</a:t>
            </a:r>
            <a:r>
              <a:rPr lang="en-US" baseline="0" dirty="0" smtClean="0"/>
              <a:t> engineer Robert Manning 1889 assumes uniform flow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DDDF56-EC4E-6E47-B94F-68D4AAF9EB14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46D4FC-94FE-0542-98D6-B76FE457DD43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F54A9E-1662-404D-95AE-76BED5256EF5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233DCA-FE8D-B146-866C-F66E9D3D5082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3314FDB-D70F-2049-85E5-251B9591C258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AE4653-9EEC-D949-80E6-B43D0403B646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3F7613-8A5D-9E48-9B66-26A675A1ABF2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CB3F07-36B2-D941-A329-8F3787C14F90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A8984D-0616-EA4E-87E5-48AD71B97FDC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97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AD6FDB-E350-E847-82D3-7C98C9EA37FF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7E4F67-E444-9B4D-86FF-8DC1AC451609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99A5B3-46C3-674F-AA6C-B7714747828C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7F8235-FB59-1247-95CE-3BABE87E956C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8F94FE-F809-B045-93DD-97E86E0C2254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F3C00F-E1BA-F348-A0FF-F81177EB0D11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B8F7B7-6B1C-6542-BBBD-FB26D2940E88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CD4AE4-496C-5845-832E-7FE508244407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3844F9-B7AF-C34C-BF12-848F0319FFB9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B2D35C-4C7A-784A-9A7F-DAC05AE4E0A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85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812BA4-62A5-CF4F-82A5-00569912AC7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3CABB1-901D-E242-AB42-BD129EAA7A96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2D3D82-45F5-4446-B6A7-B4ACE4219B2D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48CAD6-324C-804F-88AE-94A24CB1711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114290-F18A-A74A-B97C-5D0E02E88B56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B3360-7FC7-9E48-B107-13DBF244B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5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B0A2F-6D36-424F-9AB9-445EF7645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EF684-DA24-6749-97C7-A60BB870A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4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8D7B5-AF3D-A542-A897-0169BE6D7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61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410DD-658F-3846-B062-F1F66DC4F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69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3693E-9579-9845-B941-42DB6E0CC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92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EC94B-66F6-1C42-A764-56B69D405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27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C42EB-076E-8349-A3EA-FBB71DA67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E137C-45CC-0C4A-9534-CA2EB4537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36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64A9D-7E34-2E41-B7B7-A2F9F408A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4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7E74B-6D77-D846-9E6E-7815831F3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1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6EA60F8-DB05-FF4D-88DD-9DD3303A7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8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4LxMHmw3Z-U&amp;feature=relat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4floo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2"/>
          <p:cNvSpPr>
            <a:spLocks noChangeArrowheads="1"/>
          </p:cNvSpPr>
          <p:nvPr/>
        </p:nvSpPr>
        <p:spPr bwMode="auto">
          <a:xfrm>
            <a:off x="914400" y="152400"/>
            <a:ext cx="7305531" cy="1077218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</a:rPr>
              <a:t>Week </a:t>
            </a:r>
            <a:r>
              <a:rPr lang="en-US" sz="3200" b="1" dirty="0" smtClean="0">
                <a:solidFill>
                  <a:schemeClr val="bg1"/>
                </a:solidFill>
                <a:latin typeface="Helvetica" charset="0"/>
              </a:rPr>
              <a:t>4:  </a:t>
            </a:r>
            <a:r>
              <a:rPr lang="en-US" sz="3200" b="1" dirty="0">
                <a:solidFill>
                  <a:schemeClr val="bg1"/>
                </a:solidFill>
                <a:latin typeface="Helvetica" charset="0"/>
              </a:rPr>
              <a:t>Rivers as Conveyors</a:t>
            </a:r>
            <a:br>
              <a:rPr lang="en-US" sz="3200" b="1" dirty="0">
                <a:solidFill>
                  <a:schemeClr val="bg1"/>
                </a:solidFill>
                <a:latin typeface="Helvetica" charset="0"/>
              </a:rPr>
            </a:br>
            <a:r>
              <a:rPr lang="en-US" sz="3200" b="1" dirty="0">
                <a:solidFill>
                  <a:schemeClr val="bg1"/>
                </a:solidFill>
                <a:latin typeface="Helvetica" charset="0"/>
              </a:rPr>
              <a:t>(</a:t>
            </a:r>
            <a:r>
              <a:rPr lang="en-US" sz="2800" b="1" dirty="0">
                <a:solidFill>
                  <a:schemeClr val="bg1"/>
                </a:solidFill>
                <a:latin typeface="Helvetica" charset="0"/>
              </a:rPr>
              <a:t>Fluxes of water, sediment, and elements)</a:t>
            </a:r>
            <a:endParaRPr lang="en-US" sz="32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609600" y="1348801"/>
            <a:ext cx="7759778" cy="5509199"/>
          </a:xfrm>
          <a:prstGeom prst="rect">
            <a:avLst/>
          </a:prstGeom>
          <a:solidFill>
            <a:schemeClr val="tx2">
              <a:alpha val="57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i="1" dirty="0">
                <a:solidFill>
                  <a:srgbClr val="FFFFFF"/>
                </a:solidFill>
              </a:rPr>
              <a:t>The Water:</a:t>
            </a: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Measuring and Monitoring Discharge (Q):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Besides apples, how do we accurately measure Q?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Long-term monitoring of Q.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Channel Roughness and </a:t>
            </a:r>
            <a:r>
              <a:rPr lang="en-US" i="1" dirty="0">
                <a:solidFill>
                  <a:srgbClr val="FFFFFF"/>
                </a:solidFill>
              </a:rPr>
              <a:t>Manning</a:t>
            </a:r>
            <a:r>
              <a:rPr lang="ja-JP" altLang="en-US" i="1" dirty="0">
                <a:solidFill>
                  <a:srgbClr val="FFFFFF"/>
                </a:solidFill>
              </a:rPr>
              <a:t>’</a:t>
            </a:r>
            <a:r>
              <a:rPr lang="en-US" altLang="ja-JP" i="1" dirty="0">
                <a:solidFill>
                  <a:srgbClr val="FFFFFF"/>
                </a:solidFill>
              </a:rPr>
              <a:t>s</a:t>
            </a:r>
            <a:r>
              <a:rPr lang="en-US" altLang="ja-JP" dirty="0">
                <a:solidFill>
                  <a:srgbClr val="FFFFFF"/>
                </a:solidFill>
              </a:rPr>
              <a:t> Equation.</a:t>
            </a:r>
          </a:p>
          <a:p>
            <a:pPr lvl="1">
              <a:buFontTx/>
              <a:buChar char="•"/>
            </a:pPr>
            <a:r>
              <a:rPr lang="en-US" dirty="0" err="1">
                <a:solidFill>
                  <a:srgbClr val="FFFFFF"/>
                </a:solidFill>
              </a:rPr>
              <a:t>Bankfull</a:t>
            </a:r>
            <a:r>
              <a:rPr lang="en-US" dirty="0">
                <a:solidFill>
                  <a:srgbClr val="FFFFFF"/>
                </a:solidFill>
              </a:rPr>
              <a:t> discharge - identification and prediction.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sz="3200" b="1" i="1" dirty="0">
                <a:solidFill>
                  <a:srgbClr val="FFFFFF"/>
                </a:solidFill>
              </a:rPr>
              <a:t>The Stuff in the Water:</a:t>
            </a:r>
          </a:p>
          <a:p>
            <a:r>
              <a:rPr lang="en-US" b="1" dirty="0">
                <a:solidFill>
                  <a:srgbClr val="FFFFFF"/>
                </a:solidFill>
              </a:rPr>
              <a:t>Sediment and element loading: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It goes where the water goes.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How do we measure how much is in the water?</a:t>
            </a:r>
          </a:p>
          <a:p>
            <a:pPr lvl="1"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Erosion and sediment loads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/>
          </p:cNvSpPr>
          <p:nvPr/>
        </p:nvSpPr>
        <p:spPr bwMode="auto">
          <a:xfrm>
            <a:off x="760413" y="1524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Critical to make a sketch of your cross-</a:t>
            </a:r>
          </a:p>
          <a:p>
            <a:pPr algn="ctr"/>
            <a:r>
              <a:rPr lang="en-US" sz="3200" b="1">
                <a:latin typeface="Helvetica" charset="0"/>
              </a:rPr>
              <a:t>Section as you go.</a:t>
            </a:r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709738" y="1371600"/>
            <a:ext cx="5722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This is where you catch all your mistakes</a:t>
            </a:r>
          </a:p>
        </p:txBody>
      </p:sp>
      <p:pic>
        <p:nvPicPr>
          <p:cNvPr id="25603" name="Picture 4" descr="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49425"/>
            <a:ext cx="7620000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a49794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57912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4" descr="sta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19400"/>
            <a:ext cx="257175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33975"/>
            <a:ext cx="22098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62600"/>
            <a:ext cx="2540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8807450" y="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1</a:t>
            </a:r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682625" y="0"/>
            <a:ext cx="80660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Do enough of these, and you can make a</a:t>
            </a:r>
          </a:p>
          <a:p>
            <a:pPr algn="ctr"/>
            <a:r>
              <a:rPr lang="en-US" sz="3200" b="1">
                <a:latin typeface="Helvetica" charset="0"/>
              </a:rPr>
              <a:t>Stage Height Discharge Rating Curve</a:t>
            </a:r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2971800" y="4648200"/>
            <a:ext cx="500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/>
              <a:t>Q</a:t>
            </a: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 rot="-5480938">
            <a:off x="-1011238" y="2687638"/>
            <a:ext cx="26908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/>
              <a:t>Water Height</a:t>
            </a:r>
          </a:p>
        </p:txBody>
      </p:sp>
      <p:grpSp>
        <p:nvGrpSpPr>
          <p:cNvPr id="43022" name="Group 14"/>
          <p:cNvGrpSpPr>
            <a:grpSpLocks/>
          </p:cNvGrpSpPr>
          <p:nvPr/>
        </p:nvGrpSpPr>
        <p:grpSpPr bwMode="auto">
          <a:xfrm>
            <a:off x="3641725" y="2286000"/>
            <a:ext cx="2403475" cy="2209800"/>
            <a:chOff x="2294" y="1440"/>
            <a:chExt cx="1514" cy="1392"/>
          </a:xfrm>
        </p:grpSpPr>
        <p:sp>
          <p:nvSpPr>
            <p:cNvPr id="27658" name="Line 12"/>
            <p:cNvSpPr>
              <a:spLocks noChangeShapeType="1"/>
            </p:cNvSpPr>
            <p:nvPr/>
          </p:nvSpPr>
          <p:spPr bwMode="auto">
            <a:xfrm flipH="1" flipV="1">
              <a:off x="2688" y="1440"/>
              <a:ext cx="336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Text Box 13"/>
            <p:cNvSpPr txBox="1">
              <a:spLocks noChangeArrowheads="1"/>
            </p:cNvSpPr>
            <p:nvPr/>
          </p:nvSpPr>
          <p:spPr bwMode="auto">
            <a:xfrm>
              <a:off x="2294" y="1854"/>
              <a:ext cx="1514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Predict River</a:t>
              </a:r>
            </a:p>
            <a:p>
              <a:r>
                <a:rPr lang="en-US"/>
                <a:t>Stage for any Q.</a:t>
              </a:r>
            </a:p>
            <a:p>
              <a:r>
                <a:rPr lang="en-US"/>
                <a:t>Good for flood</a:t>
              </a:r>
            </a:p>
            <a:p>
              <a:r>
                <a:rPr lang="en-US"/>
                <a:t>prediction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ChangeArrowheads="1"/>
          </p:cNvSpPr>
          <p:nvPr/>
        </p:nvSpPr>
        <p:spPr bwMode="auto">
          <a:xfrm>
            <a:off x="1219200" y="182563"/>
            <a:ext cx="65293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Why does the curve </a:t>
            </a:r>
            <a:r>
              <a:rPr lang="ja-JP" altLang="en-US" sz="3200" b="1">
                <a:latin typeface="Helvetica" charset="0"/>
              </a:rPr>
              <a:t>“</a:t>
            </a:r>
            <a:r>
              <a:rPr lang="en-US" altLang="ja-JP" sz="3200" b="1">
                <a:latin typeface="Helvetica" charset="0"/>
              </a:rPr>
              <a:t>Roll</a:t>
            </a:r>
            <a:r>
              <a:rPr lang="ja-JP" altLang="en-US" sz="3200" b="1">
                <a:latin typeface="Helvetica" charset="0"/>
              </a:rPr>
              <a:t>”</a:t>
            </a:r>
            <a:r>
              <a:rPr lang="en-US" altLang="ja-JP" sz="3200" b="1">
                <a:latin typeface="Helvetica" charset="0"/>
              </a:rPr>
              <a:t> over?</a:t>
            </a:r>
            <a:endParaRPr lang="en-US" sz="3200" b="1">
              <a:latin typeface="Helvetica" charset="0"/>
            </a:endParaRPr>
          </a:p>
        </p:txBody>
      </p:sp>
      <p:pic>
        <p:nvPicPr>
          <p:cNvPr id="29698" name="Picture 4" descr="rating cu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696913"/>
            <a:ext cx="8688387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2" name="Group 10"/>
          <p:cNvGrpSpPr>
            <a:grpSpLocks/>
          </p:cNvGrpSpPr>
          <p:nvPr/>
        </p:nvGrpSpPr>
        <p:grpSpPr bwMode="auto">
          <a:xfrm>
            <a:off x="4443413" y="2879725"/>
            <a:ext cx="4090987" cy="2454275"/>
            <a:chOff x="2799" y="1814"/>
            <a:chExt cx="2577" cy="1546"/>
          </a:xfrm>
        </p:grpSpPr>
        <p:pic>
          <p:nvPicPr>
            <p:cNvPr id="29704" name="Picture 5" descr="flooding_xse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" y="1814"/>
              <a:ext cx="2577" cy="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Line 6"/>
            <p:cNvSpPr>
              <a:spLocks noChangeShapeType="1"/>
            </p:cNvSpPr>
            <p:nvPr/>
          </p:nvSpPr>
          <p:spPr bwMode="auto">
            <a:xfrm>
              <a:off x="4176" y="2976"/>
              <a:ext cx="336" cy="0"/>
            </a:xfrm>
            <a:prstGeom prst="line">
              <a:avLst/>
            </a:prstGeom>
            <a:noFill/>
            <a:ln w="38100">
              <a:solidFill>
                <a:srgbClr val="FF080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443" name="Group 11"/>
          <p:cNvGrpSpPr>
            <a:grpSpLocks/>
          </p:cNvGrpSpPr>
          <p:nvPr/>
        </p:nvGrpSpPr>
        <p:grpSpPr bwMode="auto">
          <a:xfrm>
            <a:off x="4343400" y="3581400"/>
            <a:ext cx="4191000" cy="914400"/>
            <a:chOff x="2736" y="2256"/>
            <a:chExt cx="2640" cy="576"/>
          </a:xfrm>
        </p:grpSpPr>
        <p:sp>
          <p:nvSpPr>
            <p:cNvPr id="29701" name="Line 7"/>
            <p:cNvSpPr>
              <a:spLocks noChangeShapeType="1"/>
            </p:cNvSpPr>
            <p:nvPr/>
          </p:nvSpPr>
          <p:spPr bwMode="auto">
            <a:xfrm>
              <a:off x="3696" y="2832"/>
              <a:ext cx="912" cy="0"/>
            </a:xfrm>
            <a:prstGeom prst="line">
              <a:avLst/>
            </a:prstGeom>
            <a:noFill/>
            <a:ln w="38100">
              <a:solidFill>
                <a:srgbClr val="FF080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2" name="Line 8"/>
            <p:cNvSpPr>
              <a:spLocks noChangeShapeType="1"/>
            </p:cNvSpPr>
            <p:nvPr/>
          </p:nvSpPr>
          <p:spPr bwMode="auto">
            <a:xfrm>
              <a:off x="3072" y="2496"/>
              <a:ext cx="2160" cy="0"/>
            </a:xfrm>
            <a:prstGeom prst="line">
              <a:avLst/>
            </a:prstGeom>
            <a:noFill/>
            <a:ln w="38100">
              <a:solidFill>
                <a:srgbClr val="FF080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3" name="Line 9"/>
            <p:cNvSpPr>
              <a:spLocks noChangeShapeType="1"/>
            </p:cNvSpPr>
            <p:nvPr/>
          </p:nvSpPr>
          <p:spPr bwMode="auto">
            <a:xfrm>
              <a:off x="2736" y="2256"/>
              <a:ext cx="2640" cy="0"/>
            </a:xfrm>
            <a:prstGeom prst="line">
              <a:avLst/>
            </a:prstGeom>
            <a:noFill/>
            <a:ln w="38100">
              <a:solidFill>
                <a:srgbClr val="FF080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d map.pdf"/>
          <p:cNvPicPr>
            <a:picLocks noChangeAspect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3817" y="221183"/>
            <a:ext cx="562396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304800"/>
            <a:ext cx="577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 + </a:t>
            </a:r>
            <a:r>
              <a:rPr lang="en-US" dirty="0" err="1" smtClean="0"/>
              <a:t>geomorph</a:t>
            </a:r>
            <a:r>
              <a:rPr lang="en-US" dirty="0" smtClean="0"/>
              <a:t> = flood zone mapping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1787525" y="1912938"/>
            <a:ext cx="558641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/>
              <a:t>Channel Roughness</a:t>
            </a:r>
            <a:endParaRPr lang="en-US" sz="3200" b="1"/>
          </a:p>
          <a:p>
            <a:pPr algn="ctr"/>
            <a:endParaRPr lang="en-US" sz="3200" b="1"/>
          </a:p>
          <a:p>
            <a:pPr algn="ctr"/>
            <a:r>
              <a:rPr lang="en-US" sz="3200" b="1"/>
              <a:t>Manning Equation:</a:t>
            </a:r>
            <a:endParaRPr lang="en-US" sz="40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918046" y="60325"/>
            <a:ext cx="730632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Helvetica" charset="0"/>
              </a:rPr>
              <a:t>Manning Equation:</a:t>
            </a:r>
          </a:p>
          <a:p>
            <a:pPr algn="ctr"/>
            <a:r>
              <a:rPr lang="en-US" sz="1800" dirty="0"/>
              <a:t>represents the roughness or friction applied to the flow by the channel</a:t>
            </a:r>
            <a:endParaRPr lang="en-US" sz="3200" b="1" dirty="0">
              <a:latin typeface="Helvetica" charset="0"/>
            </a:endParaRPr>
          </a:p>
        </p:txBody>
      </p:sp>
      <p:graphicFrame>
        <p:nvGraphicFramePr>
          <p:cNvPr id="37890" name="Object 3"/>
          <p:cNvGraphicFramePr>
            <a:graphicFrameLocks noChangeAspect="1"/>
          </p:cNvGraphicFramePr>
          <p:nvPr/>
        </p:nvGraphicFramePr>
        <p:xfrm>
          <a:off x="2476500" y="914400"/>
          <a:ext cx="41910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4" name="Equation" r:id="rId4" imgW="838200" imgH="431800" progId="Equation.3">
                  <p:embed/>
                </p:oleObj>
              </mc:Choice>
              <mc:Fallback>
                <p:oleObj name="Equation" r:id="rId4" imgW="8382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914400"/>
                        <a:ext cx="4191000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685800" y="3505200"/>
            <a:ext cx="7493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A =  cross-sectional area		 		(m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 =  Hydraulic Radius (a/WP)			(m</a:t>
            </a:r>
            <a:r>
              <a:rPr lang="en-US" baseline="30000" dirty="0"/>
              <a:t>2</a:t>
            </a:r>
            <a:r>
              <a:rPr lang="en-US" dirty="0"/>
              <a:t>/m)</a:t>
            </a:r>
          </a:p>
          <a:p>
            <a:endParaRPr lang="en-US" dirty="0"/>
          </a:p>
          <a:p>
            <a:r>
              <a:rPr lang="en-US" dirty="0"/>
              <a:t>S =  Slope 						(m/m)</a:t>
            </a:r>
          </a:p>
          <a:p>
            <a:endParaRPr lang="en-US" dirty="0"/>
          </a:p>
          <a:p>
            <a:r>
              <a:rPr lang="en-US" i="1" dirty="0"/>
              <a:t>N</a:t>
            </a:r>
            <a:r>
              <a:rPr lang="en-US" dirty="0"/>
              <a:t> =  Manning n (roughness coefficient)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FF0802"/>
                </a:solidFill>
              </a:rPr>
              <a:t>Bigger the n, the rougher the channel is</a:t>
            </a:r>
            <a:endParaRPr lang="en-US" dirty="0"/>
          </a:p>
          <a:p>
            <a:endParaRPr lang="en-US" dirty="0"/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7315200" y="1143000"/>
            <a:ext cx="15017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802"/>
                </a:solidFill>
              </a:rPr>
              <a:t>Watch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802"/>
                </a:solidFill>
              </a:rPr>
              <a:t>Units</a:t>
            </a:r>
            <a:endParaRPr lang="en-US" sz="2800" b="1" dirty="0">
              <a:solidFill>
                <a:srgbClr val="FF0802"/>
              </a:solidFill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65286" y="3048000"/>
            <a:ext cx="89914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FF0802"/>
                </a:solidFill>
              </a:rPr>
              <a:t>Q and n inversely related</a:t>
            </a:r>
            <a:r>
              <a:rPr lang="en-US" sz="2000" b="1" dirty="0" smtClean="0">
                <a:solidFill>
                  <a:srgbClr val="FF0802"/>
                </a:solidFill>
              </a:rPr>
              <a:t>…one </a:t>
            </a:r>
            <a:r>
              <a:rPr lang="en-US" sz="2000" b="1" dirty="0">
                <a:solidFill>
                  <a:srgbClr val="FF0802"/>
                </a:solidFill>
              </a:rPr>
              <a:t>goes up, the other must go </a:t>
            </a:r>
            <a:r>
              <a:rPr lang="en-US" sz="2000" b="1" dirty="0" smtClean="0">
                <a:solidFill>
                  <a:srgbClr val="FF0802"/>
                </a:solidFill>
              </a:rPr>
              <a:t>down.  LWD?</a:t>
            </a:r>
            <a:endParaRPr lang="en-US" sz="2000" b="1" dirty="0">
              <a:solidFill>
                <a:srgbClr val="FF080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ChangeArrowheads="1"/>
          </p:cNvSpPr>
          <p:nvPr/>
        </p:nvSpPr>
        <p:spPr bwMode="auto">
          <a:xfrm>
            <a:off x="2390775" y="182563"/>
            <a:ext cx="4384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R  -  Hydraulic Radius</a:t>
            </a:r>
          </a:p>
        </p:txBody>
      </p:sp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457200" y="1447800"/>
            <a:ext cx="749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 =  Hydraulic Radius (a/WP)			(m</a:t>
            </a:r>
            <a:r>
              <a:rPr lang="en-US" baseline="30000"/>
              <a:t>2</a:t>
            </a:r>
            <a:r>
              <a:rPr lang="en-US"/>
              <a:t>/m)</a:t>
            </a: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533400" y="2209800"/>
            <a:ext cx="816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Cross-sectional Area</a:t>
            </a:r>
            <a:r>
              <a:rPr lang="en-US"/>
              <a:t> of river channel / </a:t>
            </a:r>
            <a:r>
              <a:rPr lang="en-US" b="1"/>
              <a:t>Wetted Perimeter</a:t>
            </a:r>
            <a:endParaRPr lang="en-US"/>
          </a:p>
        </p:txBody>
      </p:sp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929063"/>
            <a:ext cx="55626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898525" y="2655888"/>
            <a:ext cx="70596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802"/>
                </a:solidFill>
              </a:rPr>
              <a:t>(the data you will collect)			     (WP ~ width + 2depth)</a:t>
            </a:r>
          </a:p>
          <a:p>
            <a:r>
              <a:rPr lang="en-US" sz="1600">
                <a:solidFill>
                  <a:srgbClr val="FF0802"/>
                </a:solidFill>
              </a:rPr>
              <a:t>        (square meters)				(meters)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1433513" y="182563"/>
            <a:ext cx="6324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S  -  Slope of WATER SURFACE</a:t>
            </a:r>
          </a:p>
        </p:txBody>
      </p:sp>
      <p:grpSp>
        <p:nvGrpSpPr>
          <p:cNvPr id="41986" name="Group 14"/>
          <p:cNvGrpSpPr>
            <a:grpSpLocks/>
          </p:cNvGrpSpPr>
          <p:nvPr/>
        </p:nvGrpSpPr>
        <p:grpSpPr bwMode="auto">
          <a:xfrm>
            <a:off x="1524000" y="1733550"/>
            <a:ext cx="6629400" cy="4972050"/>
            <a:chOff x="720" y="893"/>
            <a:chExt cx="4441" cy="3331"/>
          </a:xfrm>
        </p:grpSpPr>
        <p:pic>
          <p:nvPicPr>
            <p:cNvPr id="41988" name="Picture 3" descr="Mountain stre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893"/>
              <a:ext cx="4441" cy="3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89" name="Oval 4"/>
            <p:cNvSpPr>
              <a:spLocks noChangeArrowheads="1"/>
            </p:cNvSpPr>
            <p:nvPr/>
          </p:nvSpPr>
          <p:spPr bwMode="auto">
            <a:xfrm flipV="1">
              <a:off x="2832" y="2291"/>
              <a:ext cx="96" cy="96"/>
            </a:xfrm>
            <a:prstGeom prst="ellipse">
              <a:avLst/>
            </a:prstGeom>
            <a:solidFill>
              <a:srgbClr val="FF08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0" name="Oval 5"/>
            <p:cNvSpPr>
              <a:spLocks noChangeArrowheads="1"/>
            </p:cNvSpPr>
            <p:nvPr/>
          </p:nvSpPr>
          <p:spPr bwMode="auto">
            <a:xfrm flipV="1">
              <a:off x="912" y="3587"/>
              <a:ext cx="96" cy="96"/>
            </a:xfrm>
            <a:prstGeom prst="ellipse">
              <a:avLst/>
            </a:prstGeom>
            <a:solidFill>
              <a:srgbClr val="FF08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1" name="Line 6"/>
            <p:cNvSpPr>
              <a:spLocks noChangeShapeType="1"/>
            </p:cNvSpPr>
            <p:nvPr/>
          </p:nvSpPr>
          <p:spPr bwMode="auto">
            <a:xfrm flipH="1">
              <a:off x="960" y="2291"/>
              <a:ext cx="1920" cy="528"/>
            </a:xfrm>
            <a:prstGeom prst="line">
              <a:avLst/>
            </a:prstGeom>
            <a:noFill/>
            <a:ln w="38100">
              <a:solidFill>
                <a:srgbClr val="FF08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Line 7"/>
            <p:cNvSpPr>
              <a:spLocks noChangeShapeType="1"/>
            </p:cNvSpPr>
            <p:nvPr/>
          </p:nvSpPr>
          <p:spPr bwMode="auto">
            <a:xfrm flipV="1">
              <a:off x="960" y="2819"/>
              <a:ext cx="0" cy="768"/>
            </a:xfrm>
            <a:prstGeom prst="line">
              <a:avLst/>
            </a:prstGeom>
            <a:noFill/>
            <a:ln w="28575">
              <a:solidFill>
                <a:srgbClr val="FF08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3" name="Line 8"/>
            <p:cNvSpPr>
              <a:spLocks noChangeShapeType="1"/>
            </p:cNvSpPr>
            <p:nvPr/>
          </p:nvSpPr>
          <p:spPr bwMode="auto">
            <a:xfrm flipH="1">
              <a:off x="960" y="2387"/>
              <a:ext cx="1920" cy="1248"/>
            </a:xfrm>
            <a:prstGeom prst="line">
              <a:avLst/>
            </a:prstGeom>
            <a:noFill/>
            <a:ln w="28575">
              <a:solidFill>
                <a:srgbClr val="FF08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Line 9"/>
            <p:cNvSpPr>
              <a:spLocks noChangeShapeType="1"/>
            </p:cNvSpPr>
            <p:nvPr/>
          </p:nvSpPr>
          <p:spPr bwMode="auto">
            <a:xfrm flipV="1">
              <a:off x="960" y="2963"/>
              <a:ext cx="240" cy="96"/>
            </a:xfrm>
            <a:prstGeom prst="line">
              <a:avLst/>
            </a:prstGeom>
            <a:noFill/>
            <a:ln w="19050">
              <a:solidFill>
                <a:srgbClr val="FF08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Line 10"/>
            <p:cNvSpPr>
              <a:spLocks noChangeShapeType="1"/>
            </p:cNvSpPr>
            <p:nvPr/>
          </p:nvSpPr>
          <p:spPr bwMode="auto">
            <a:xfrm flipV="1">
              <a:off x="1200" y="2771"/>
              <a:ext cx="0" cy="192"/>
            </a:xfrm>
            <a:prstGeom prst="line">
              <a:avLst/>
            </a:prstGeom>
            <a:noFill/>
            <a:ln w="19050">
              <a:solidFill>
                <a:srgbClr val="FF08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Text Box 11"/>
            <p:cNvSpPr txBox="1">
              <a:spLocks noChangeArrowheads="1"/>
            </p:cNvSpPr>
            <p:nvPr/>
          </p:nvSpPr>
          <p:spPr bwMode="auto">
            <a:xfrm rot="-1135186">
              <a:off x="1346" y="2382"/>
              <a:ext cx="520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0802"/>
                  </a:solidFill>
                </a:rPr>
                <a:t>Run</a:t>
              </a:r>
            </a:p>
          </p:txBody>
        </p:sp>
        <p:sp>
          <p:nvSpPr>
            <p:cNvPr id="41997" name="Text Box 12"/>
            <p:cNvSpPr txBox="1">
              <a:spLocks noChangeArrowheads="1"/>
            </p:cNvSpPr>
            <p:nvPr/>
          </p:nvSpPr>
          <p:spPr bwMode="auto">
            <a:xfrm rot="-5462260">
              <a:off x="595" y="3006"/>
              <a:ext cx="555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0802"/>
                  </a:solidFill>
                </a:rPr>
                <a:t>Rise</a:t>
              </a:r>
            </a:p>
          </p:txBody>
        </p:sp>
      </p:grpSp>
      <p:sp>
        <p:nvSpPr>
          <p:cNvPr id="41987" name="Text Box 13"/>
          <p:cNvSpPr txBox="1">
            <a:spLocks noChangeArrowheads="1"/>
          </p:cNvSpPr>
          <p:nvPr/>
        </p:nvSpPr>
        <p:spPr bwMode="auto">
          <a:xfrm>
            <a:off x="1157288" y="762000"/>
            <a:ext cx="70723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Slope = change in elevation / distance downstream</a:t>
            </a:r>
          </a:p>
          <a:p>
            <a:r>
              <a:rPr lang="en-US"/>
              <a:t>	</a:t>
            </a:r>
            <a:r>
              <a:rPr lang="en-US" b="1"/>
              <a:t>	</a:t>
            </a:r>
            <a:r>
              <a:rPr lang="en-US" sz="1600" b="1">
                <a:solidFill>
                  <a:srgbClr val="FF0802"/>
                </a:solidFill>
              </a:rPr>
              <a:t>(rise)			(run)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950913"/>
            <a:ext cx="9150350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6477000" y="4800600"/>
            <a:ext cx="2514600" cy="1219200"/>
          </a:xfrm>
          <a:prstGeom prst="ellipse">
            <a:avLst/>
          </a:prstGeom>
          <a:noFill/>
          <a:ln w="57150" cmpd="thickThin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8807450" y="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2</a:t>
            </a: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2759075" y="182563"/>
            <a:ext cx="37290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Manning </a:t>
            </a:r>
            <a:r>
              <a:rPr lang="en-US" sz="3200" b="1" i="1">
                <a:latin typeface="Helvetica" charset="0"/>
              </a:rPr>
              <a:t>n</a:t>
            </a:r>
            <a:r>
              <a:rPr lang="en-US" sz="3200" b="1">
                <a:latin typeface="Helvetica" charset="0"/>
              </a:rPr>
              <a:t> values: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4000" dirty="0" err="1">
                <a:latin typeface="Arial" charset="0"/>
                <a:ea typeface="ＭＳ Ｐゴシック" charset="0"/>
                <a:cs typeface="ＭＳ Ｐゴシック" charset="0"/>
              </a:rPr>
              <a:t>wwwrcamnl.wr.usgs.gov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4000" dirty="0" err="1">
                <a:latin typeface="Arial" charset="0"/>
                <a:ea typeface="ＭＳ Ｐゴシック" charset="0"/>
                <a:cs typeface="ＭＳ Ｐゴシック" charset="0"/>
              </a:rPr>
              <a:t>sws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4000" dirty="0" err="1">
                <a:latin typeface="Arial" charset="0"/>
                <a:ea typeface="ＭＳ Ｐゴシック" charset="0"/>
                <a:cs typeface="ＭＳ Ｐゴシック" charset="0"/>
              </a:rPr>
              <a:t>fieldmethods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4000" dirty="0" err="1">
                <a:latin typeface="Arial" charset="0"/>
                <a:ea typeface="ＭＳ Ｐゴシック" charset="0"/>
                <a:cs typeface="ＭＳ Ｐゴシック" charset="0"/>
              </a:rPr>
              <a:t>Indirects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4000" dirty="0" err="1">
                <a:latin typeface="Arial" charset="0"/>
                <a:ea typeface="ＭＳ Ｐゴシック" charset="0"/>
                <a:cs typeface="ＭＳ Ｐゴシック" charset="0"/>
              </a:rPr>
              <a:t>nvalues</a:t>
            </a: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3962400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55625" y="5478463"/>
            <a:ext cx="340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" charset="0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33400" y="5410200"/>
            <a:ext cx="37338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/>
              <a:t>Clark Fork at Missoula, Montana</a:t>
            </a:r>
          </a:p>
          <a:p>
            <a:pPr>
              <a:spcBef>
                <a:spcPct val="50000"/>
              </a:spcBef>
              <a:defRPr/>
            </a:pPr>
            <a:r>
              <a:rPr lang="en-US" b="1"/>
              <a:t>n = 0.030</a:t>
            </a:r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5241925" y="5373688"/>
            <a:ext cx="3673475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/>
              <a:t>Boundary Ck at Porthill, Idaho </a:t>
            </a:r>
          </a:p>
          <a:p>
            <a:pPr>
              <a:defRPr/>
            </a:pPr>
            <a:endParaRPr lang="en-US" sz="1000" b="1"/>
          </a:p>
          <a:p>
            <a:pPr>
              <a:defRPr/>
            </a:pPr>
            <a:r>
              <a:rPr lang="en-US" b="1"/>
              <a:t>n = 0.073</a:t>
            </a:r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62200"/>
            <a:ext cx="3921125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8807450" y="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3"/>
          <p:cNvSpPr txBox="1">
            <a:spLocks noChangeArrowheads="1"/>
          </p:cNvSpPr>
          <p:nvPr/>
        </p:nvSpPr>
        <p:spPr bwMode="auto">
          <a:xfrm>
            <a:off x="1816100" y="1912938"/>
            <a:ext cx="55245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/>
              <a:t>Start with the water:</a:t>
            </a:r>
            <a:endParaRPr lang="en-US" sz="3200" b="1"/>
          </a:p>
          <a:p>
            <a:pPr algn="ctr"/>
            <a:endParaRPr lang="en-US" sz="3200" b="1"/>
          </a:p>
          <a:p>
            <a:pPr algn="ctr"/>
            <a:r>
              <a:rPr lang="en-US" sz="3200" b="1"/>
              <a:t>Discharge (Q) m</a:t>
            </a:r>
            <a:r>
              <a:rPr lang="en-US" sz="3200" b="1" baseline="30000"/>
              <a:t>3</a:t>
            </a:r>
            <a:r>
              <a:rPr lang="en-US" sz="3200" b="1"/>
              <a:t>/sec</a:t>
            </a:r>
            <a:endParaRPr lang="en-US" sz="40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80963" y="76200"/>
            <a:ext cx="91027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Why would anyone care how rough or smooth</a:t>
            </a:r>
          </a:p>
          <a:p>
            <a:pPr algn="ctr"/>
            <a:r>
              <a:rPr lang="en-US" sz="3200" b="1">
                <a:latin typeface="Helvetica" charset="0"/>
              </a:rPr>
              <a:t>A river channel is?</a:t>
            </a:r>
          </a:p>
        </p:txBody>
      </p:sp>
      <p:pic>
        <p:nvPicPr>
          <p:cNvPr id="35842" name="Picture 3" descr="rough_cha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38862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smooth_chan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8862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1219200" y="1219200"/>
            <a:ext cx="2538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/>
              <a:t>“</a:t>
            </a:r>
            <a:r>
              <a:rPr lang="en-US" altLang="ja-JP"/>
              <a:t>smooth channel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5605463" y="1219200"/>
            <a:ext cx="2319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/>
              <a:t>“</a:t>
            </a:r>
            <a:r>
              <a:rPr lang="en-US" altLang="ja-JP"/>
              <a:t>rough channel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35846" name="Text Box 22"/>
          <p:cNvSpPr txBox="1">
            <a:spLocks noChangeArrowheads="1"/>
          </p:cNvSpPr>
          <p:nvPr/>
        </p:nvSpPr>
        <p:spPr bwMode="auto">
          <a:xfrm>
            <a:off x="5486400" y="5334000"/>
            <a:ext cx="819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Water level</a:t>
            </a:r>
          </a:p>
        </p:txBody>
      </p:sp>
      <p:sp>
        <p:nvSpPr>
          <p:cNvPr id="35855" name="Oval 10"/>
          <p:cNvSpPr>
            <a:spLocks noChangeArrowheads="1"/>
          </p:cNvSpPr>
          <p:nvPr/>
        </p:nvSpPr>
        <p:spPr bwMode="auto">
          <a:xfrm>
            <a:off x="6553200" y="6172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Oval 14"/>
          <p:cNvSpPr>
            <a:spLocks noChangeArrowheads="1"/>
          </p:cNvSpPr>
          <p:nvPr/>
        </p:nvSpPr>
        <p:spPr bwMode="auto">
          <a:xfrm>
            <a:off x="5638800" y="6019800"/>
            <a:ext cx="914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Freeform 7"/>
          <p:cNvSpPr>
            <a:spLocks/>
          </p:cNvSpPr>
          <p:nvPr/>
        </p:nvSpPr>
        <p:spPr bwMode="auto">
          <a:xfrm>
            <a:off x="533400" y="4953000"/>
            <a:ext cx="3429000" cy="1333500"/>
          </a:xfrm>
          <a:custGeom>
            <a:avLst/>
            <a:gdLst>
              <a:gd name="T0" fmla="*/ 0 w 2160"/>
              <a:gd name="T1" fmla="*/ 0 h 840"/>
              <a:gd name="T2" fmla="*/ 96 w 2160"/>
              <a:gd name="T3" fmla="*/ 144 h 840"/>
              <a:gd name="T4" fmla="*/ 192 w 2160"/>
              <a:gd name="T5" fmla="*/ 384 h 840"/>
              <a:gd name="T6" fmla="*/ 288 w 2160"/>
              <a:gd name="T7" fmla="*/ 528 h 840"/>
              <a:gd name="T8" fmla="*/ 384 w 2160"/>
              <a:gd name="T9" fmla="*/ 672 h 840"/>
              <a:gd name="T10" fmla="*/ 624 w 2160"/>
              <a:gd name="T11" fmla="*/ 816 h 840"/>
              <a:gd name="T12" fmla="*/ 1056 w 2160"/>
              <a:gd name="T13" fmla="*/ 816 h 840"/>
              <a:gd name="T14" fmla="*/ 1536 w 2160"/>
              <a:gd name="T15" fmla="*/ 816 h 840"/>
              <a:gd name="T16" fmla="*/ 1776 w 2160"/>
              <a:gd name="T17" fmla="*/ 672 h 840"/>
              <a:gd name="T18" fmla="*/ 1968 w 2160"/>
              <a:gd name="T19" fmla="*/ 528 h 840"/>
              <a:gd name="T20" fmla="*/ 2016 w 2160"/>
              <a:gd name="T21" fmla="*/ 240 h 840"/>
              <a:gd name="T22" fmla="*/ 2160 w 2160"/>
              <a:gd name="T23" fmla="*/ 0 h 8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60" h="840">
                <a:moveTo>
                  <a:pt x="0" y="0"/>
                </a:moveTo>
                <a:cubicBezTo>
                  <a:pt x="32" y="40"/>
                  <a:pt x="64" y="80"/>
                  <a:pt x="96" y="144"/>
                </a:cubicBezTo>
                <a:cubicBezTo>
                  <a:pt x="128" y="208"/>
                  <a:pt x="160" y="320"/>
                  <a:pt x="192" y="384"/>
                </a:cubicBezTo>
                <a:cubicBezTo>
                  <a:pt x="224" y="448"/>
                  <a:pt x="256" y="480"/>
                  <a:pt x="288" y="528"/>
                </a:cubicBezTo>
                <a:cubicBezTo>
                  <a:pt x="320" y="576"/>
                  <a:pt x="328" y="624"/>
                  <a:pt x="384" y="672"/>
                </a:cubicBezTo>
                <a:cubicBezTo>
                  <a:pt x="440" y="720"/>
                  <a:pt x="512" y="792"/>
                  <a:pt x="624" y="816"/>
                </a:cubicBezTo>
                <a:cubicBezTo>
                  <a:pt x="736" y="840"/>
                  <a:pt x="904" y="816"/>
                  <a:pt x="1056" y="816"/>
                </a:cubicBezTo>
                <a:cubicBezTo>
                  <a:pt x="1208" y="816"/>
                  <a:pt x="1416" y="840"/>
                  <a:pt x="1536" y="816"/>
                </a:cubicBezTo>
                <a:cubicBezTo>
                  <a:pt x="1656" y="792"/>
                  <a:pt x="1704" y="720"/>
                  <a:pt x="1776" y="672"/>
                </a:cubicBezTo>
                <a:cubicBezTo>
                  <a:pt x="1848" y="624"/>
                  <a:pt x="1928" y="600"/>
                  <a:pt x="1968" y="528"/>
                </a:cubicBezTo>
                <a:cubicBezTo>
                  <a:pt x="2008" y="456"/>
                  <a:pt x="1984" y="328"/>
                  <a:pt x="2016" y="240"/>
                </a:cubicBezTo>
                <a:cubicBezTo>
                  <a:pt x="2048" y="152"/>
                  <a:pt x="2136" y="40"/>
                  <a:pt x="2160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Freeform 8"/>
          <p:cNvSpPr>
            <a:spLocks/>
          </p:cNvSpPr>
          <p:nvPr/>
        </p:nvSpPr>
        <p:spPr bwMode="auto">
          <a:xfrm>
            <a:off x="4953000" y="4953000"/>
            <a:ext cx="3429000" cy="1333500"/>
          </a:xfrm>
          <a:custGeom>
            <a:avLst/>
            <a:gdLst>
              <a:gd name="T0" fmla="*/ 0 w 2160"/>
              <a:gd name="T1" fmla="*/ 0 h 840"/>
              <a:gd name="T2" fmla="*/ 96 w 2160"/>
              <a:gd name="T3" fmla="*/ 144 h 840"/>
              <a:gd name="T4" fmla="*/ 192 w 2160"/>
              <a:gd name="T5" fmla="*/ 384 h 840"/>
              <a:gd name="T6" fmla="*/ 288 w 2160"/>
              <a:gd name="T7" fmla="*/ 528 h 840"/>
              <a:gd name="T8" fmla="*/ 384 w 2160"/>
              <a:gd name="T9" fmla="*/ 672 h 840"/>
              <a:gd name="T10" fmla="*/ 624 w 2160"/>
              <a:gd name="T11" fmla="*/ 816 h 840"/>
              <a:gd name="T12" fmla="*/ 1056 w 2160"/>
              <a:gd name="T13" fmla="*/ 816 h 840"/>
              <a:gd name="T14" fmla="*/ 1536 w 2160"/>
              <a:gd name="T15" fmla="*/ 816 h 840"/>
              <a:gd name="T16" fmla="*/ 1776 w 2160"/>
              <a:gd name="T17" fmla="*/ 672 h 840"/>
              <a:gd name="T18" fmla="*/ 1968 w 2160"/>
              <a:gd name="T19" fmla="*/ 528 h 840"/>
              <a:gd name="T20" fmla="*/ 2016 w 2160"/>
              <a:gd name="T21" fmla="*/ 240 h 840"/>
              <a:gd name="T22" fmla="*/ 2160 w 2160"/>
              <a:gd name="T23" fmla="*/ 0 h 8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160" h="840">
                <a:moveTo>
                  <a:pt x="0" y="0"/>
                </a:moveTo>
                <a:cubicBezTo>
                  <a:pt x="32" y="40"/>
                  <a:pt x="64" y="80"/>
                  <a:pt x="96" y="144"/>
                </a:cubicBezTo>
                <a:cubicBezTo>
                  <a:pt x="128" y="208"/>
                  <a:pt x="160" y="320"/>
                  <a:pt x="192" y="384"/>
                </a:cubicBezTo>
                <a:cubicBezTo>
                  <a:pt x="224" y="448"/>
                  <a:pt x="256" y="480"/>
                  <a:pt x="288" y="528"/>
                </a:cubicBezTo>
                <a:cubicBezTo>
                  <a:pt x="320" y="576"/>
                  <a:pt x="328" y="624"/>
                  <a:pt x="384" y="672"/>
                </a:cubicBezTo>
                <a:cubicBezTo>
                  <a:pt x="440" y="720"/>
                  <a:pt x="512" y="792"/>
                  <a:pt x="624" y="816"/>
                </a:cubicBezTo>
                <a:cubicBezTo>
                  <a:pt x="736" y="840"/>
                  <a:pt x="904" y="816"/>
                  <a:pt x="1056" y="816"/>
                </a:cubicBezTo>
                <a:cubicBezTo>
                  <a:pt x="1208" y="816"/>
                  <a:pt x="1416" y="840"/>
                  <a:pt x="1536" y="816"/>
                </a:cubicBezTo>
                <a:cubicBezTo>
                  <a:pt x="1656" y="792"/>
                  <a:pt x="1704" y="720"/>
                  <a:pt x="1776" y="672"/>
                </a:cubicBezTo>
                <a:cubicBezTo>
                  <a:pt x="1848" y="624"/>
                  <a:pt x="1928" y="600"/>
                  <a:pt x="1968" y="528"/>
                </a:cubicBezTo>
                <a:cubicBezTo>
                  <a:pt x="2008" y="456"/>
                  <a:pt x="1984" y="328"/>
                  <a:pt x="2016" y="240"/>
                </a:cubicBezTo>
                <a:cubicBezTo>
                  <a:pt x="2048" y="152"/>
                  <a:pt x="2136" y="40"/>
                  <a:pt x="2160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Oval 9"/>
          <p:cNvSpPr>
            <a:spLocks noChangeArrowheads="1"/>
          </p:cNvSpPr>
          <p:nvPr/>
        </p:nvSpPr>
        <p:spPr bwMode="auto">
          <a:xfrm>
            <a:off x="7391400" y="6096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Oval 11"/>
          <p:cNvSpPr>
            <a:spLocks noChangeArrowheads="1"/>
          </p:cNvSpPr>
          <p:nvPr/>
        </p:nvSpPr>
        <p:spPr bwMode="auto">
          <a:xfrm>
            <a:off x="5486400" y="586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Oval 12"/>
          <p:cNvSpPr>
            <a:spLocks noChangeArrowheads="1"/>
          </p:cNvSpPr>
          <p:nvPr/>
        </p:nvSpPr>
        <p:spPr bwMode="auto">
          <a:xfrm>
            <a:off x="8001000" y="5715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13"/>
          <p:cNvSpPr>
            <a:spLocks noChangeArrowheads="1"/>
          </p:cNvSpPr>
          <p:nvPr/>
        </p:nvSpPr>
        <p:spPr bwMode="auto">
          <a:xfrm>
            <a:off x="7467600" y="601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Oval 15"/>
          <p:cNvSpPr>
            <a:spLocks noChangeArrowheads="1"/>
          </p:cNvSpPr>
          <p:nvPr/>
        </p:nvSpPr>
        <p:spPr bwMode="auto">
          <a:xfrm>
            <a:off x="7543800" y="5867400"/>
            <a:ext cx="3048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Oval 16"/>
          <p:cNvSpPr>
            <a:spLocks noChangeArrowheads="1"/>
          </p:cNvSpPr>
          <p:nvPr/>
        </p:nvSpPr>
        <p:spPr bwMode="auto">
          <a:xfrm>
            <a:off x="6858000" y="5791200"/>
            <a:ext cx="533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Oval 17"/>
          <p:cNvSpPr>
            <a:spLocks noChangeArrowheads="1"/>
          </p:cNvSpPr>
          <p:nvPr/>
        </p:nvSpPr>
        <p:spPr bwMode="auto">
          <a:xfrm>
            <a:off x="6705600" y="6096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Oval 18"/>
          <p:cNvSpPr>
            <a:spLocks noChangeArrowheads="1"/>
          </p:cNvSpPr>
          <p:nvPr/>
        </p:nvSpPr>
        <p:spPr bwMode="auto">
          <a:xfrm>
            <a:off x="5638800" y="5867400"/>
            <a:ext cx="3048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8" name="Line 19"/>
          <p:cNvSpPr>
            <a:spLocks noChangeShapeType="1"/>
          </p:cNvSpPr>
          <p:nvPr/>
        </p:nvSpPr>
        <p:spPr bwMode="auto">
          <a:xfrm>
            <a:off x="1066800" y="58674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Text Box 20"/>
          <p:cNvSpPr txBox="1">
            <a:spLocks noChangeArrowheads="1"/>
          </p:cNvSpPr>
          <p:nvPr/>
        </p:nvSpPr>
        <p:spPr bwMode="auto">
          <a:xfrm>
            <a:off x="990600" y="5562600"/>
            <a:ext cx="819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Water level</a:t>
            </a:r>
          </a:p>
        </p:txBody>
      </p:sp>
      <p:sp>
        <p:nvSpPr>
          <p:cNvPr id="35870" name="Line 21"/>
          <p:cNvSpPr>
            <a:spLocks noChangeShapeType="1"/>
          </p:cNvSpPr>
          <p:nvPr/>
        </p:nvSpPr>
        <p:spPr bwMode="auto">
          <a:xfrm>
            <a:off x="5257800" y="5562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1" name="Text Box 25"/>
          <p:cNvSpPr txBox="1">
            <a:spLocks noChangeArrowheads="1"/>
          </p:cNvSpPr>
          <p:nvPr/>
        </p:nvSpPr>
        <p:spPr bwMode="auto">
          <a:xfrm>
            <a:off x="1524000" y="4495800"/>
            <a:ext cx="157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Same Q</a:t>
            </a:r>
          </a:p>
        </p:txBody>
      </p:sp>
      <p:sp>
        <p:nvSpPr>
          <p:cNvPr id="35872" name="Text Box 26"/>
          <p:cNvSpPr txBox="1">
            <a:spLocks noChangeArrowheads="1"/>
          </p:cNvSpPr>
          <p:nvPr/>
        </p:nvSpPr>
        <p:spPr bwMode="auto">
          <a:xfrm>
            <a:off x="6019800" y="4572000"/>
            <a:ext cx="157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Same Q</a:t>
            </a:r>
          </a:p>
        </p:txBody>
      </p:sp>
      <p:sp>
        <p:nvSpPr>
          <p:cNvPr id="35852" name="Text Box 27"/>
          <p:cNvSpPr txBox="1">
            <a:spLocks noChangeArrowheads="1"/>
          </p:cNvSpPr>
          <p:nvPr/>
        </p:nvSpPr>
        <p:spPr bwMode="auto">
          <a:xfrm>
            <a:off x="3200400" y="6396335"/>
            <a:ext cx="2579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Relative velocity?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733800" y="5562600"/>
            <a:ext cx="1532015" cy="674132"/>
            <a:chOff x="3886200" y="5562600"/>
            <a:chExt cx="1532015" cy="674132"/>
          </a:xfrm>
        </p:grpSpPr>
        <p:sp>
          <p:nvSpPr>
            <p:cNvPr id="35851" name="Line 24"/>
            <p:cNvSpPr>
              <a:spLocks noChangeShapeType="1"/>
            </p:cNvSpPr>
            <p:nvPr/>
          </p:nvSpPr>
          <p:spPr bwMode="auto">
            <a:xfrm>
              <a:off x="4648200" y="5562600"/>
              <a:ext cx="0" cy="304800"/>
            </a:xfrm>
            <a:prstGeom prst="line">
              <a:avLst/>
            </a:prstGeom>
            <a:noFill/>
            <a:ln w="38100">
              <a:solidFill>
                <a:srgbClr val="FF080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Text Box 30"/>
            <p:cNvSpPr txBox="1">
              <a:spLocks noChangeArrowheads="1"/>
            </p:cNvSpPr>
            <p:nvPr/>
          </p:nvSpPr>
          <p:spPr bwMode="auto">
            <a:xfrm>
              <a:off x="3886200" y="5867400"/>
              <a:ext cx="15320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/>
                <a:t>Higher Stage</a:t>
              </a:r>
            </a:p>
          </p:txBody>
        </p:sp>
        <p:sp>
          <p:nvSpPr>
            <p:cNvPr id="35" name="Line 19"/>
            <p:cNvSpPr>
              <a:spLocks noChangeShapeType="1"/>
            </p:cNvSpPr>
            <p:nvPr/>
          </p:nvSpPr>
          <p:spPr bwMode="auto">
            <a:xfrm>
              <a:off x="3962400" y="5867400"/>
              <a:ext cx="1219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9"/>
            <p:cNvSpPr>
              <a:spLocks noChangeShapeType="1"/>
            </p:cNvSpPr>
            <p:nvPr/>
          </p:nvSpPr>
          <p:spPr bwMode="auto">
            <a:xfrm>
              <a:off x="3962400" y="5562600"/>
              <a:ext cx="1219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237038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09600" y="1905000"/>
            <a:ext cx="38423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Times" charset="0"/>
              </a:rPr>
              <a:t>Bank full </a:t>
            </a:r>
            <a:r>
              <a:rPr lang="en-US" sz="3200" b="1" dirty="0" smtClean="0">
                <a:latin typeface="Times" charset="0"/>
              </a:rPr>
              <a:t>flow about</a:t>
            </a:r>
            <a:endParaRPr lang="en-US" sz="3200" b="1" dirty="0">
              <a:latin typeface="Times" charset="0"/>
            </a:endParaRPr>
          </a:p>
          <a:p>
            <a:pPr algn="ctr">
              <a:defRPr/>
            </a:pPr>
            <a:r>
              <a:rPr lang="en-US" sz="3200" b="1" dirty="0" smtClean="0">
                <a:latin typeface="Times" charset="0"/>
              </a:rPr>
              <a:t>Once every 1-2 years</a:t>
            </a:r>
            <a:endParaRPr lang="en-US" sz="3200" b="1" dirty="0">
              <a:latin typeface="Times" charset="0"/>
            </a:endParaRPr>
          </a:p>
        </p:txBody>
      </p:sp>
      <p:sp>
        <p:nvSpPr>
          <p:cNvPr id="71686" name="Oval 6"/>
          <p:cNvSpPr>
            <a:spLocks noChangeArrowheads="1"/>
          </p:cNvSpPr>
          <p:nvPr/>
        </p:nvSpPr>
        <p:spPr bwMode="auto">
          <a:xfrm>
            <a:off x="5105400" y="2971800"/>
            <a:ext cx="3276600" cy="2209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838200" y="3124200"/>
            <a:ext cx="3375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dirty="0">
                <a:latin typeface="Times" charset="0"/>
              </a:rPr>
              <a:t>Try to define in field using</a:t>
            </a:r>
          </a:p>
          <a:p>
            <a:pPr algn="ctr">
              <a:defRPr/>
            </a:pPr>
            <a:r>
              <a:rPr lang="en-US" i="1" dirty="0">
                <a:latin typeface="Times" charset="0"/>
              </a:rPr>
              <a:t>observations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8807450" y="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3</a:t>
            </a:r>
          </a:p>
        </p:txBody>
      </p:sp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0"/>
            <a:ext cx="335280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914400" y="1371600"/>
            <a:ext cx="34076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latin typeface="Arial"/>
              </a:rPr>
              <a:t>“</a:t>
            </a:r>
            <a:r>
              <a:rPr lang="en-US" dirty="0">
                <a:latin typeface="Times" charset="0"/>
              </a:rPr>
              <a:t>Channel-forming flow</a:t>
            </a:r>
            <a:r>
              <a:rPr lang="ja-JP" altLang="en-US" dirty="0" smtClean="0">
                <a:latin typeface="Arial"/>
              </a:rPr>
              <a:t>”</a:t>
            </a:r>
            <a:r>
              <a:rPr lang="en-US" altLang="ja-JP" dirty="0" smtClean="0">
                <a:latin typeface="Arial"/>
              </a:rPr>
              <a:t>?</a:t>
            </a:r>
            <a:endParaRPr lang="en-US" dirty="0">
              <a:latin typeface="Times" charset="0"/>
            </a:endParaRP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4876800" y="6400800"/>
            <a:ext cx="3706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latin typeface="Times" charset="0"/>
              </a:rPr>
              <a:t>This is for alluvial channels</a:t>
            </a:r>
          </a:p>
        </p:txBody>
      </p:sp>
      <p:sp>
        <p:nvSpPr>
          <p:cNvPr id="50186" name="Rectangle 13"/>
          <p:cNvSpPr>
            <a:spLocks noChangeArrowheads="1"/>
          </p:cNvSpPr>
          <p:nvPr/>
        </p:nvSpPr>
        <p:spPr bwMode="auto">
          <a:xfrm>
            <a:off x="1089198" y="228600"/>
            <a:ext cx="28015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Helvetica" charset="0"/>
              </a:rPr>
              <a:t>Flow Levels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/>
      <p:bldP spid="71686" grpId="0" animBg="1"/>
      <p:bldP spid="716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371600"/>
            <a:ext cx="4890654" cy="3657600"/>
          </a:xfrm>
          <a:prstGeom prst="rect">
            <a:avLst/>
          </a:prstGeom>
        </p:spPr>
      </p:pic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1536700" y="182563"/>
            <a:ext cx="621188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Identifying Bankfull in the Field</a:t>
            </a:r>
          </a:p>
          <a:p>
            <a:pPr algn="ctr"/>
            <a:r>
              <a:rPr lang="en-US">
                <a:latin typeface="Helvetica" charset="0"/>
              </a:rPr>
              <a:t>(Here</a:t>
            </a:r>
            <a:r>
              <a:rPr lang="ja-JP" altLang="en-US">
                <a:latin typeface="Helvetica" charset="0"/>
              </a:rPr>
              <a:t>’</a:t>
            </a:r>
            <a:r>
              <a:rPr lang="en-US" altLang="ja-JP">
                <a:latin typeface="Helvetica" charset="0"/>
              </a:rPr>
              <a:t>s where it gets interesting)</a:t>
            </a:r>
            <a:endParaRPr lang="en-US" sz="3200" b="1">
              <a:latin typeface="Helvetica" charset="0"/>
            </a:endParaRPr>
          </a:p>
        </p:txBody>
      </p:sp>
      <p:grpSp>
        <p:nvGrpSpPr>
          <p:cNvPr id="52227" name="Group 6"/>
          <p:cNvGrpSpPr>
            <a:grpSpLocks/>
          </p:cNvGrpSpPr>
          <p:nvPr/>
        </p:nvGrpSpPr>
        <p:grpSpPr bwMode="auto">
          <a:xfrm>
            <a:off x="1752600" y="2971800"/>
            <a:ext cx="6629400" cy="690563"/>
            <a:chOff x="1056" y="2400"/>
            <a:chExt cx="4608" cy="480"/>
          </a:xfrm>
        </p:grpSpPr>
        <p:sp>
          <p:nvSpPr>
            <p:cNvPr id="52229" name="Line 4"/>
            <p:cNvSpPr>
              <a:spLocks noChangeShapeType="1"/>
            </p:cNvSpPr>
            <p:nvPr/>
          </p:nvSpPr>
          <p:spPr bwMode="auto">
            <a:xfrm>
              <a:off x="1056" y="2640"/>
              <a:ext cx="3840" cy="0"/>
            </a:xfrm>
            <a:prstGeom prst="line">
              <a:avLst/>
            </a:prstGeom>
            <a:noFill/>
            <a:ln w="57150">
              <a:solidFill>
                <a:srgbClr val="FEFF0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" name="Oval 5"/>
            <p:cNvSpPr>
              <a:spLocks noChangeArrowheads="1"/>
            </p:cNvSpPr>
            <p:nvPr/>
          </p:nvSpPr>
          <p:spPr bwMode="auto">
            <a:xfrm>
              <a:off x="4752" y="2400"/>
              <a:ext cx="912" cy="480"/>
            </a:xfrm>
            <a:prstGeom prst="ellipse">
              <a:avLst/>
            </a:prstGeom>
            <a:noFill/>
            <a:ln w="28575">
              <a:solidFill>
                <a:srgbClr val="FEFF0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381000" y="5151438"/>
            <a:ext cx="8382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3200" dirty="0"/>
              <a:t>Break in slope </a:t>
            </a:r>
          </a:p>
          <a:p>
            <a:pPr>
              <a:buFontTx/>
              <a:buChar char="•"/>
            </a:pPr>
            <a:r>
              <a:rPr lang="en-US" sz="3200" dirty="0"/>
              <a:t>Inset bench or small terrace</a:t>
            </a:r>
          </a:p>
          <a:p>
            <a:pPr>
              <a:buFontTx/>
              <a:buChar char="•"/>
            </a:pPr>
            <a:r>
              <a:rPr lang="en-US" sz="3200" dirty="0"/>
              <a:t>Vegetation change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5632272"/>
            <a:ext cx="3048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*Combine with </a:t>
            </a:r>
            <a:r>
              <a:rPr lang="en-US" dirty="0" err="1" smtClean="0"/>
              <a:t>Mannings</a:t>
            </a:r>
            <a:r>
              <a:rPr lang="en-US" dirty="0" smtClean="0"/>
              <a:t> n to predict Q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3124200"/>
            <a:ext cx="107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Bankfull</a:t>
            </a:r>
            <a:r>
              <a:rPr lang="en-US" sz="1800" dirty="0" smtClean="0"/>
              <a:t>!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2"/>
          <p:cNvSpPr txBox="1">
            <a:spLocks noChangeArrowheads="1"/>
          </p:cNvSpPr>
          <p:nvPr/>
        </p:nvSpPr>
        <p:spPr bwMode="auto">
          <a:xfrm>
            <a:off x="381000" y="533400"/>
            <a:ext cx="8469313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1" dirty="0"/>
              <a:t>The Stuff in the water:</a:t>
            </a:r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Sediment mass loading in rivers:</a:t>
            </a:r>
          </a:p>
          <a:p>
            <a:pPr algn="ctr"/>
            <a:endParaRPr lang="en-US" sz="3200" b="1" dirty="0"/>
          </a:p>
          <a:p>
            <a:pPr algn="ctr"/>
            <a:r>
              <a:rPr lang="en-US" b="1" dirty="0"/>
              <a:t>Sediment load:</a:t>
            </a:r>
            <a:r>
              <a:rPr lang="en-US" dirty="0"/>
              <a:t>  The mass of sediment carried in</a:t>
            </a:r>
          </a:p>
          <a:p>
            <a:pPr algn="ctr"/>
            <a:r>
              <a:rPr lang="en-US" dirty="0"/>
              <a:t>The water column at a particular discharge and at a particular</a:t>
            </a:r>
          </a:p>
          <a:p>
            <a:pPr algn="ctr"/>
            <a:r>
              <a:rPr lang="en-US" dirty="0"/>
              <a:t>Point along a river channel (mass / volume)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Sediment Yield: </a:t>
            </a:r>
            <a:r>
              <a:rPr lang="en-US" dirty="0"/>
              <a:t>The total mass of sediment yielded per unit </a:t>
            </a:r>
          </a:p>
          <a:p>
            <a:pPr algn="ctr"/>
            <a:r>
              <a:rPr lang="en-US" dirty="0"/>
              <a:t>Area per time (e.g.  Tons / km</a:t>
            </a:r>
            <a:r>
              <a:rPr lang="en-US" baseline="30000" dirty="0"/>
              <a:t>2</a:t>
            </a:r>
            <a:r>
              <a:rPr lang="en-US" dirty="0"/>
              <a:t> / </a:t>
            </a:r>
            <a:r>
              <a:rPr lang="en-US" dirty="0" err="1"/>
              <a:t>yr</a:t>
            </a:r>
            <a:r>
              <a:rPr lang="en-US" dirty="0"/>
              <a:t>).</a:t>
            </a:r>
          </a:p>
          <a:p>
            <a:pPr algn="ctr"/>
            <a:endParaRPr lang="en-US" dirty="0"/>
          </a:p>
          <a:p>
            <a:pPr algn="ctr">
              <a:buFontTx/>
              <a:buChar char="•"/>
            </a:pPr>
            <a:r>
              <a:rPr lang="en-US" dirty="0"/>
              <a:t>Changes downstream</a:t>
            </a:r>
          </a:p>
          <a:p>
            <a:pPr algn="ctr">
              <a:buFontTx/>
              <a:buChar char="•"/>
            </a:pPr>
            <a:r>
              <a:rPr lang="en-US" dirty="0"/>
              <a:t>Changes with discharge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38200" y="1004888"/>
            <a:ext cx="77724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latin typeface="Times" charset="0"/>
              </a:rPr>
              <a:t>Bedload</a:t>
            </a:r>
            <a:r>
              <a:rPr lang="en-US" sz="2800">
                <a:latin typeface="Times" charset="0"/>
              </a:rPr>
              <a:t> -- material moving along the bed, shear forces exerted by water sufficient to move clasts -- rarely measured (at % level)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762000" y="2651125"/>
            <a:ext cx="7696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latin typeface="Times" charset="0"/>
              </a:rPr>
              <a:t>Suspended Load</a:t>
            </a:r>
            <a:r>
              <a:rPr lang="en-US" sz="2800">
                <a:latin typeface="Times" charset="0"/>
              </a:rPr>
              <a:t> -- material kept in the water column by turbulence and lift forces (easy to measure in grab samples)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81000" y="5486400"/>
            <a:ext cx="723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latin typeface="Times" charset="0"/>
              </a:rPr>
              <a:t>Bedload usually &lt;&lt;&lt; than suspended load and ignored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762000" y="4267200"/>
            <a:ext cx="7315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latin typeface="Times" charset="0"/>
              </a:rPr>
              <a:t>Dissolved Load</a:t>
            </a:r>
            <a:r>
              <a:rPr lang="en-US" sz="2800">
                <a:latin typeface="Times" charset="0"/>
              </a:rPr>
              <a:t> -- material in solution (easy to measure in grab samples)</a:t>
            </a: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381000" y="6065838"/>
            <a:ext cx="698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latin typeface="Times" charset="0"/>
              </a:rPr>
              <a:t>Dissolved load varies, usually &lt; than suspended load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8807450" y="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4</a:t>
            </a: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208088" y="152400"/>
            <a:ext cx="71389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Sediment Transport Through Rivers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8763000" y="762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4</a:t>
            </a:r>
          </a:p>
        </p:txBody>
      </p:sp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1300163" y="228600"/>
            <a:ext cx="6867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Sampling for Suspended Load……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2133600" y="5486400"/>
            <a:ext cx="2667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5715000" y="6383635"/>
            <a:ext cx="2357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Sensors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14400"/>
            <a:ext cx="5080000" cy="3810000"/>
          </a:xfrm>
          <a:prstGeom prst="rect">
            <a:avLst/>
          </a:prstGeom>
        </p:spPr>
      </p:pic>
      <p:pic>
        <p:nvPicPr>
          <p:cNvPr id="60419" name="Picture 5" descr="sed_load_samp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038600"/>
            <a:ext cx="3263194" cy="234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408113" y="2179638"/>
            <a:ext cx="6897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</a:rPr>
              <a:t>Integrate suspended load over all flows  (mass/time)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500188" y="3200400"/>
            <a:ext cx="657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</a:rPr>
              <a:t>Integrate bedload load over all flows  (mass/time)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500188" y="4419600"/>
            <a:ext cx="6727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</a:rPr>
              <a:t>Integrate dissolved load over all flows  (mass/time)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327525" y="2514600"/>
            <a:ext cx="473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latin typeface="Times" charset="0"/>
              </a:rPr>
              <a:t>+</a:t>
            </a:r>
            <a:endParaRPr lang="en-US">
              <a:latin typeface="Times" charset="0"/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4327525" y="3687763"/>
            <a:ext cx="473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latin typeface="Times" charset="0"/>
              </a:rPr>
              <a:t>+</a:t>
            </a:r>
            <a:endParaRPr lang="en-US">
              <a:latin typeface="Times" charset="0"/>
            </a:endParaRPr>
          </a:p>
        </p:txBody>
      </p:sp>
      <p:sp>
        <p:nvSpPr>
          <p:cNvPr id="62470" name="Rectangle 10"/>
          <p:cNvSpPr>
            <a:spLocks noChangeArrowheads="1"/>
          </p:cNvSpPr>
          <p:nvPr/>
        </p:nvSpPr>
        <p:spPr bwMode="auto">
          <a:xfrm>
            <a:off x="885825" y="152400"/>
            <a:ext cx="7862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Getting from daily sediment yields</a:t>
            </a:r>
          </a:p>
          <a:p>
            <a:pPr algn="ctr"/>
            <a:r>
              <a:rPr lang="en-US" sz="3200" b="1">
                <a:latin typeface="Helvetica" charset="0"/>
              </a:rPr>
              <a:t>To total mass loading and erosion rates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1150938" y="1371600"/>
            <a:ext cx="6934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717171"/>
                </a:solidFill>
                <a:latin typeface="Times" charset="0"/>
              </a:rPr>
              <a:t>Typically, measured kg of sediment each day, added together over</a:t>
            </a:r>
          </a:p>
          <a:p>
            <a:pPr algn="ctr">
              <a:defRPr/>
            </a:pPr>
            <a:r>
              <a:rPr lang="en-US" sz="2000">
                <a:solidFill>
                  <a:srgbClr val="717171"/>
                </a:solidFill>
                <a:latin typeface="Times" charset="0"/>
              </a:rPr>
              <a:t>An entire year.</a:t>
            </a:r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4335463" y="4632325"/>
            <a:ext cx="473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latin typeface="Times" charset="0"/>
              </a:rPr>
              <a:t>=</a:t>
            </a:r>
            <a:endParaRPr lang="en-US">
              <a:latin typeface="Times" charset="0"/>
            </a:endParaRPr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2320925" y="5410200"/>
            <a:ext cx="468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" charset="0"/>
              </a:rPr>
              <a:t>TOTAL MASS LOSS  (mass/time)</a:t>
            </a: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914400" y="6172200"/>
            <a:ext cx="7212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3800B"/>
                </a:solidFill>
                <a:latin typeface="Times" charset="0"/>
              </a:rPr>
              <a:t>Divide by density and can express as  </a:t>
            </a:r>
            <a:r>
              <a:rPr lang="en-US" sz="1800" dirty="0" smtClean="0">
                <a:solidFill>
                  <a:srgbClr val="03800B"/>
                </a:solidFill>
                <a:latin typeface="Times" charset="0"/>
              </a:rPr>
              <a:t>Height </a:t>
            </a:r>
            <a:r>
              <a:rPr lang="en-US" sz="1800" dirty="0">
                <a:solidFill>
                  <a:srgbClr val="03800B"/>
                </a:solidFill>
                <a:latin typeface="Times" charset="0"/>
              </a:rPr>
              <a:t>change/</a:t>
            </a:r>
            <a:r>
              <a:rPr lang="en-US" sz="1800" dirty="0" smtClean="0">
                <a:solidFill>
                  <a:srgbClr val="03800B"/>
                </a:solidFill>
                <a:latin typeface="Times" charset="0"/>
              </a:rPr>
              <a:t>time  </a:t>
            </a:r>
            <a:r>
              <a:rPr lang="en-US" sz="1800" dirty="0">
                <a:solidFill>
                  <a:srgbClr val="03800B"/>
                </a:solidFill>
                <a:latin typeface="Times" charset="0"/>
              </a:rPr>
              <a:t>m/My…..cm/</a:t>
            </a:r>
            <a:r>
              <a:rPr lang="en-US" sz="1800" dirty="0" err="1">
                <a:solidFill>
                  <a:srgbClr val="03800B"/>
                </a:solidFill>
                <a:latin typeface="Times" charset="0"/>
              </a:rPr>
              <a:t>ky</a:t>
            </a:r>
            <a:endParaRPr lang="en-US" sz="1800" dirty="0">
              <a:solidFill>
                <a:srgbClr val="03800B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200" y="990600"/>
            <a:ext cx="3200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Load varies over time and discharge</a:t>
            </a:r>
          </a:p>
        </p:txBody>
      </p:sp>
      <p:graphicFrame>
        <p:nvGraphicFramePr>
          <p:cNvPr id="64514" name="Object 3"/>
          <p:cNvGraphicFramePr>
            <a:graphicFrameLocks noChangeAspect="1"/>
          </p:cNvGraphicFramePr>
          <p:nvPr/>
        </p:nvGraphicFramePr>
        <p:xfrm>
          <a:off x="0" y="0"/>
          <a:ext cx="5867400" cy="358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2" name="Worksheet" r:id="rId4" imgW="40741600" imgH="24917400" progId="Excel.Sheet.8">
                  <p:embed/>
                </p:oleObj>
              </mc:Choice>
              <mc:Fallback>
                <p:oleObj name="Worksheet" r:id="rId4" imgW="40741600" imgH="249174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867400" cy="358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5" name="Object 4"/>
          <p:cNvGraphicFramePr>
            <a:graphicFrameLocks noChangeAspect="1"/>
          </p:cNvGraphicFramePr>
          <p:nvPr/>
        </p:nvGraphicFramePr>
        <p:xfrm>
          <a:off x="1981200" y="3271838"/>
          <a:ext cx="7162800" cy="358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3" name="Worksheet" r:id="rId6" imgW="31699200" imgH="15875000" progId="Excel.Sheet.8">
                  <p:embed/>
                </p:oleObj>
              </mc:Choice>
              <mc:Fallback>
                <p:oleObj name="Worksheet" r:id="rId6" imgW="31699200" imgH="15875000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271838"/>
                        <a:ext cx="7162800" cy="3586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305800" cy="1143000"/>
          </a:xfrm>
        </p:spPr>
        <p:txBody>
          <a:bodyPr/>
          <a:lstStyle/>
          <a:p>
            <a:pPr eaLnBrk="1" hangingPunct="1"/>
            <a:r>
              <a:rPr lang="en-US" sz="3200" b="1">
                <a:latin typeface="Arial" charset="0"/>
                <a:ea typeface="ＭＳ Ｐゴシック" charset="0"/>
                <a:cs typeface="ＭＳ Ｐゴシック" charset="0"/>
              </a:rPr>
              <a:t>Integration over all flows is a non trivial problem!</a:t>
            </a:r>
            <a:br>
              <a:rPr lang="en-US" sz="32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Need </a:t>
            </a:r>
            <a:r>
              <a:rPr lang="en-US" sz="1800" i="1">
                <a:latin typeface="Arial" charset="0"/>
                <a:ea typeface="ＭＳ Ｐゴシック" charset="0"/>
                <a:cs typeface="ＭＳ Ｐゴシック" charset="0"/>
              </a:rPr>
              <a:t>Rating Curves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 (suspended, dissolved, bedload)</a:t>
            </a:r>
            <a:endParaRPr lang="en-US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0" name="Text Box 1028"/>
          <p:cNvSpPr txBox="1">
            <a:spLocks noChangeArrowheads="1"/>
          </p:cNvSpPr>
          <p:nvPr/>
        </p:nvSpPr>
        <p:spPr bwMode="auto">
          <a:xfrm>
            <a:off x="8763000" y="762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4</a:t>
            </a:r>
          </a:p>
        </p:txBody>
      </p:sp>
      <p:pic>
        <p:nvPicPr>
          <p:cNvPr id="66563" name="Picture 1029" descr="ratingcurve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7"/>
          <a:stretch>
            <a:fillRect/>
          </a:stretch>
        </p:blipFill>
        <p:spPr bwMode="auto">
          <a:xfrm rot="5377836">
            <a:off x="1839912" y="976313"/>
            <a:ext cx="49371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 Box 1031"/>
          <p:cNvSpPr txBox="1">
            <a:spLocks noChangeArrowheads="1"/>
          </p:cNvSpPr>
          <p:nvPr/>
        </p:nvSpPr>
        <p:spPr bwMode="auto">
          <a:xfrm>
            <a:off x="1371600" y="2057400"/>
            <a:ext cx="5922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802"/>
                </a:solidFill>
                <a:latin typeface="Times" charset="0"/>
              </a:rPr>
              <a:t>Suspended Load - Similar to Discharge Curves</a:t>
            </a:r>
          </a:p>
        </p:txBody>
      </p:sp>
      <p:sp>
        <p:nvSpPr>
          <p:cNvPr id="66565" name="Rectangle 1032"/>
          <p:cNvSpPr>
            <a:spLocks noChangeArrowheads="1"/>
          </p:cNvSpPr>
          <p:nvPr/>
        </p:nvSpPr>
        <p:spPr bwMode="auto">
          <a:xfrm>
            <a:off x="2514600" y="6019800"/>
            <a:ext cx="38068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Suspended Sediment concentration</a:t>
            </a:r>
          </a:p>
        </p:txBody>
      </p:sp>
      <p:sp>
        <p:nvSpPr>
          <p:cNvPr id="66566" name="Rectangle 1033"/>
          <p:cNvSpPr>
            <a:spLocks noChangeArrowheads="1"/>
          </p:cNvSpPr>
          <p:nvPr/>
        </p:nvSpPr>
        <p:spPr bwMode="auto">
          <a:xfrm rot="-5509105">
            <a:off x="643732" y="4080668"/>
            <a:ext cx="1212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Discharge</a:t>
            </a:r>
          </a:p>
        </p:txBody>
      </p:sp>
      <p:grpSp>
        <p:nvGrpSpPr>
          <p:cNvPr id="86028" name="Group 1036"/>
          <p:cNvGrpSpPr>
            <a:grpSpLocks/>
          </p:cNvGrpSpPr>
          <p:nvPr/>
        </p:nvGrpSpPr>
        <p:grpSpPr bwMode="auto">
          <a:xfrm>
            <a:off x="5181600" y="3429000"/>
            <a:ext cx="3665538" cy="1190625"/>
            <a:chOff x="3264" y="2160"/>
            <a:chExt cx="2309" cy="750"/>
          </a:xfrm>
        </p:grpSpPr>
        <p:sp>
          <p:nvSpPr>
            <p:cNvPr id="66568" name="Oval 1034"/>
            <p:cNvSpPr>
              <a:spLocks noChangeArrowheads="1"/>
            </p:cNvSpPr>
            <p:nvPr/>
          </p:nvSpPr>
          <p:spPr bwMode="auto">
            <a:xfrm>
              <a:off x="3264" y="2208"/>
              <a:ext cx="144" cy="144"/>
            </a:xfrm>
            <a:prstGeom prst="ellipse">
              <a:avLst/>
            </a:prstGeom>
            <a:solidFill>
              <a:srgbClr val="FF08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9" name="Rectangle 1035"/>
            <p:cNvSpPr>
              <a:spLocks noChangeArrowheads="1"/>
            </p:cNvSpPr>
            <p:nvPr/>
          </p:nvSpPr>
          <p:spPr bwMode="auto">
            <a:xfrm>
              <a:off x="4560" y="2160"/>
              <a:ext cx="1013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tx2"/>
                  </a:solidFill>
                </a:rPr>
                <a:t>Can predict</a:t>
              </a:r>
            </a:p>
            <a:p>
              <a:r>
                <a:rPr lang="en-US" sz="1800">
                  <a:solidFill>
                    <a:schemeClr val="tx2"/>
                  </a:solidFill>
                </a:rPr>
                <a:t>Concentration</a:t>
              </a:r>
            </a:p>
            <a:p>
              <a:r>
                <a:rPr lang="en-US" sz="1800">
                  <a:solidFill>
                    <a:schemeClr val="tx2"/>
                  </a:solidFill>
                </a:rPr>
                <a:t>At any given </a:t>
              </a:r>
            </a:p>
            <a:p>
              <a:r>
                <a:rPr lang="en-US" sz="1800">
                  <a:solidFill>
                    <a:schemeClr val="tx2"/>
                  </a:solidFill>
                </a:rPr>
                <a:t>Discharge </a:t>
              </a:r>
            </a:p>
          </p:txBody>
        </p:sp>
      </p:grpSp>
      <p:sp>
        <p:nvSpPr>
          <p:cNvPr id="2" name="Donut 1"/>
          <p:cNvSpPr/>
          <p:nvPr/>
        </p:nvSpPr>
        <p:spPr bwMode="auto">
          <a:xfrm>
            <a:off x="1905000" y="4343400"/>
            <a:ext cx="304800" cy="304800"/>
          </a:xfrm>
          <a:prstGeom prst="donut">
            <a:avLst/>
          </a:prstGeom>
          <a:solidFill>
            <a:srgbClr val="FF080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Donut 11"/>
          <p:cNvSpPr/>
          <p:nvPr/>
        </p:nvSpPr>
        <p:spPr bwMode="auto">
          <a:xfrm>
            <a:off x="1905000" y="5486400"/>
            <a:ext cx="304800" cy="304800"/>
          </a:xfrm>
          <a:prstGeom prst="donut">
            <a:avLst/>
          </a:prstGeom>
          <a:solidFill>
            <a:srgbClr val="FF0802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305800" cy="1143000"/>
          </a:xfrm>
        </p:spPr>
        <p:txBody>
          <a:bodyPr/>
          <a:lstStyle/>
          <a:p>
            <a:pPr eaLnBrk="1" hangingPunct="1"/>
            <a:r>
              <a:rPr lang="en-US" sz="3200" b="1">
                <a:latin typeface="Arial" charset="0"/>
                <a:ea typeface="ＭＳ Ｐゴシック" charset="0"/>
                <a:cs typeface="ＭＳ Ｐゴシック" charset="0"/>
              </a:rPr>
              <a:t>Integration over all flows is a non trivial problem!</a:t>
            </a:r>
            <a:br>
              <a:rPr lang="en-US" sz="32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What happens when you track through the hydrograph</a:t>
            </a:r>
            <a:endParaRPr lang="en-US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8610" name="Object 3"/>
          <p:cNvGraphicFramePr>
            <a:graphicFrameLocks noChangeAspect="1"/>
          </p:cNvGraphicFramePr>
          <p:nvPr/>
        </p:nvGraphicFramePr>
        <p:xfrm>
          <a:off x="2590800" y="3200400"/>
          <a:ext cx="4603750" cy="341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9" name="Document" r:id="rId4" imgW="4596825" imgH="3415873" progId="Word.Document.8">
                  <p:embed/>
                </p:oleObj>
              </mc:Choice>
              <mc:Fallback>
                <p:oleObj name="Document" r:id="rId4" imgW="4596825" imgH="3415873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200400"/>
                        <a:ext cx="4603750" cy="341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8763000" y="762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4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228600" y="3429000"/>
            <a:ext cx="2349500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Hysteresis loop:</a:t>
            </a:r>
          </a:p>
          <a:p>
            <a:pPr>
              <a:defRPr/>
            </a:pPr>
            <a:r>
              <a:rPr lang="en-US" sz="1800">
                <a:latin typeface="Times" charset="0"/>
              </a:rPr>
              <a:t>Sediment concentration</a:t>
            </a:r>
          </a:p>
          <a:p>
            <a:pPr>
              <a:defRPr/>
            </a:pPr>
            <a:r>
              <a:rPr lang="en-US" sz="1800">
                <a:latin typeface="Times" charset="0"/>
              </a:rPr>
              <a:t>Different at the same </a:t>
            </a:r>
          </a:p>
          <a:p>
            <a:pPr>
              <a:defRPr/>
            </a:pPr>
            <a:r>
              <a:rPr lang="en-US" sz="1800">
                <a:latin typeface="Times" charset="0"/>
              </a:rPr>
              <a:t>Discharge.</a:t>
            </a:r>
          </a:p>
          <a:p>
            <a:pPr>
              <a:defRPr/>
            </a:pPr>
            <a:endParaRPr lang="en-US" sz="1800">
              <a:latin typeface="Times" charset="0"/>
            </a:endParaRPr>
          </a:p>
          <a:p>
            <a:pPr>
              <a:defRPr/>
            </a:pPr>
            <a:r>
              <a:rPr lang="en-US" sz="1800">
                <a:latin typeface="Times" charset="0"/>
              </a:rPr>
              <a:t>Make predicting </a:t>
            </a:r>
          </a:p>
          <a:p>
            <a:pPr>
              <a:defRPr/>
            </a:pPr>
            <a:r>
              <a:rPr lang="en-US" sz="1800">
                <a:latin typeface="Times" charset="0"/>
              </a:rPr>
              <a:t>Concentration based</a:t>
            </a:r>
          </a:p>
          <a:p>
            <a:pPr>
              <a:defRPr/>
            </a:pPr>
            <a:r>
              <a:rPr lang="en-US" sz="1800">
                <a:latin typeface="Times" charset="0"/>
              </a:rPr>
              <a:t>On discharge difficult</a:t>
            </a:r>
            <a:endParaRPr lang="en-US">
              <a:latin typeface="Times" charset="0"/>
            </a:endParaRPr>
          </a:p>
        </p:txBody>
      </p:sp>
      <p:pic>
        <p:nvPicPr>
          <p:cNvPr id="68613" name="Picture 8" descr="precip_dischar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297180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Rectangle 10"/>
          <p:cNvSpPr>
            <a:spLocks noChangeArrowheads="1"/>
          </p:cNvSpPr>
          <p:nvPr/>
        </p:nvSpPr>
        <p:spPr bwMode="auto">
          <a:xfrm>
            <a:off x="2997200" y="6521450"/>
            <a:ext cx="3403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Suspended Sediment concentration</a:t>
            </a:r>
          </a:p>
        </p:txBody>
      </p:sp>
      <p:sp>
        <p:nvSpPr>
          <p:cNvPr id="68615" name="Rectangle 11"/>
          <p:cNvSpPr>
            <a:spLocks noChangeArrowheads="1"/>
          </p:cNvSpPr>
          <p:nvPr/>
        </p:nvSpPr>
        <p:spPr bwMode="auto">
          <a:xfrm rot="-5509105">
            <a:off x="2243932" y="4842668"/>
            <a:ext cx="1212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Discharge</a:t>
            </a:r>
          </a:p>
        </p:txBody>
      </p:sp>
      <p:grpSp>
        <p:nvGrpSpPr>
          <p:cNvPr id="102419" name="Group 19"/>
          <p:cNvGrpSpPr>
            <a:grpSpLocks/>
          </p:cNvGrpSpPr>
          <p:nvPr/>
        </p:nvGrpSpPr>
        <p:grpSpPr bwMode="auto">
          <a:xfrm>
            <a:off x="3276600" y="1981200"/>
            <a:ext cx="3505200" cy="2667000"/>
            <a:chOff x="2064" y="1248"/>
            <a:chExt cx="2208" cy="1680"/>
          </a:xfrm>
        </p:grpSpPr>
        <p:sp>
          <p:nvSpPr>
            <p:cNvPr id="68627" name="Line 12"/>
            <p:cNvSpPr>
              <a:spLocks noChangeShapeType="1"/>
            </p:cNvSpPr>
            <p:nvPr/>
          </p:nvSpPr>
          <p:spPr bwMode="auto">
            <a:xfrm>
              <a:off x="2064" y="2928"/>
              <a:ext cx="2208" cy="0"/>
            </a:xfrm>
            <a:prstGeom prst="line">
              <a:avLst/>
            </a:prstGeom>
            <a:noFill/>
            <a:ln w="28575">
              <a:solidFill>
                <a:srgbClr val="0380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8" name="Line 13"/>
            <p:cNvSpPr>
              <a:spLocks noChangeShapeType="1"/>
            </p:cNvSpPr>
            <p:nvPr/>
          </p:nvSpPr>
          <p:spPr bwMode="auto">
            <a:xfrm>
              <a:off x="2352" y="1248"/>
              <a:ext cx="720" cy="0"/>
            </a:xfrm>
            <a:prstGeom prst="line">
              <a:avLst/>
            </a:prstGeom>
            <a:noFill/>
            <a:ln w="28575">
              <a:solidFill>
                <a:srgbClr val="0380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9" name="Text Box 22"/>
          <p:cNvSpPr txBox="1">
            <a:spLocks noChangeArrowheads="1"/>
          </p:cNvSpPr>
          <p:nvPr/>
        </p:nvSpPr>
        <p:spPr bwMode="auto">
          <a:xfrm>
            <a:off x="5867400" y="1905000"/>
            <a:ext cx="177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Hydrograph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precip_dischar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69" y="3124200"/>
            <a:ext cx="484956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2817813" y="152400"/>
            <a:ext cx="3459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Stream Gauging: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1081088" y="990600"/>
            <a:ext cx="6996112" cy="731838"/>
          </a:xfrm>
          <a:prstGeom prst="rect">
            <a:avLst/>
          </a:prstGeom>
          <a:solidFill>
            <a:schemeClr val="bg1">
              <a:alpha val="4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Discharge has been recorded since the Egyptians:</a:t>
            </a:r>
          </a:p>
          <a:p>
            <a:pPr algn="ctr"/>
            <a:r>
              <a:rPr lang="en-US" sz="1800"/>
              <a:t>(flooding along the Nile)</a:t>
            </a:r>
            <a:endParaRPr lang="en-US"/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1506538" y="2057400"/>
            <a:ext cx="6215062" cy="457200"/>
          </a:xfrm>
          <a:prstGeom prst="rect">
            <a:avLst/>
          </a:prstGeom>
          <a:solidFill>
            <a:schemeClr val="bg1">
              <a:alpha val="4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How are precipitation and river level related?</a:t>
            </a:r>
          </a:p>
        </p:txBody>
      </p:sp>
      <p:grpSp>
        <p:nvGrpSpPr>
          <p:cNvPr id="6156" name="Group 12"/>
          <p:cNvGrpSpPr>
            <a:grpSpLocks/>
          </p:cNvGrpSpPr>
          <p:nvPr/>
        </p:nvGrpSpPr>
        <p:grpSpPr bwMode="auto">
          <a:xfrm>
            <a:off x="152400" y="3429000"/>
            <a:ext cx="7167563" cy="3048000"/>
            <a:chOff x="192" y="2208"/>
            <a:chExt cx="4515" cy="1920"/>
          </a:xfrm>
        </p:grpSpPr>
        <p:grpSp>
          <p:nvGrpSpPr>
            <p:cNvPr id="9223" name="Group 9"/>
            <p:cNvGrpSpPr>
              <a:grpSpLocks/>
            </p:cNvGrpSpPr>
            <p:nvPr/>
          </p:nvGrpSpPr>
          <p:grpSpPr bwMode="auto">
            <a:xfrm>
              <a:off x="192" y="3360"/>
              <a:ext cx="2400" cy="768"/>
              <a:chOff x="192" y="3360"/>
              <a:chExt cx="2400" cy="768"/>
            </a:xfrm>
          </p:grpSpPr>
          <p:sp>
            <p:nvSpPr>
              <p:cNvPr id="9225" name="Oval 6"/>
              <p:cNvSpPr>
                <a:spLocks noChangeArrowheads="1"/>
              </p:cNvSpPr>
              <p:nvPr/>
            </p:nvSpPr>
            <p:spPr bwMode="auto">
              <a:xfrm>
                <a:off x="1440" y="3456"/>
                <a:ext cx="1152" cy="672"/>
              </a:xfrm>
              <a:prstGeom prst="ellipse">
                <a:avLst/>
              </a:prstGeom>
              <a:noFill/>
              <a:ln w="28575">
                <a:solidFill>
                  <a:srgbClr val="FF080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6" name="Text Box 7"/>
              <p:cNvSpPr txBox="1">
                <a:spLocks noChangeArrowheads="1"/>
              </p:cNvSpPr>
              <p:nvPr/>
            </p:nvSpPr>
            <p:spPr bwMode="auto">
              <a:xfrm>
                <a:off x="192" y="3360"/>
                <a:ext cx="1041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 dirty="0"/>
                  <a:t>Precipitation </a:t>
                </a:r>
              </a:p>
              <a:p>
                <a:r>
                  <a:rPr lang="en-US" sz="2000" dirty="0"/>
                  <a:t>Event</a:t>
                </a:r>
              </a:p>
              <a:p>
                <a:r>
                  <a:rPr lang="en-US" sz="2000" dirty="0"/>
                  <a:t>(hyetograph)</a:t>
                </a:r>
              </a:p>
            </p:txBody>
          </p:sp>
        </p:grpSp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3408" y="2208"/>
              <a:ext cx="129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/>
                <a:t>River Discharge </a:t>
              </a:r>
            </a:p>
            <a:p>
              <a:r>
                <a:rPr lang="en-US" sz="2000" dirty="0"/>
                <a:t>Response</a:t>
              </a:r>
            </a:p>
          </p:txBody>
        </p:sp>
      </p:grp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6781800" y="5562600"/>
            <a:ext cx="2667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These relationships are specific to each individual </a:t>
            </a:r>
            <a:r>
              <a:rPr lang="en-US" sz="2000" dirty="0" smtClean="0"/>
              <a:t>basin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5486400"/>
            <a:ext cx="5791200" cy="1143000"/>
          </a:xfrm>
        </p:spPr>
        <p:txBody>
          <a:bodyPr/>
          <a:lstStyle/>
          <a:p>
            <a:pPr algn="l" eaLnBrk="1" hangingPunct="1"/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SEDIMENT YIELD </a:t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- What comes out</a:t>
            </a: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-3124200" y="228600"/>
            <a:ext cx="83439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 eaLnBrk="1" hangingPunct="1">
              <a:defRPr/>
            </a:pPr>
            <a:r>
              <a:rPr lang="en-US" sz="3200" dirty="0">
                <a:solidFill>
                  <a:schemeClr val="tx2"/>
                </a:solidFill>
              </a:rPr>
              <a:t>SEDIMENT GENERATION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- Material generated by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weathering and erosion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979488" y="2438400"/>
            <a:ext cx="29067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>
                <a:latin typeface="Times" charset="0"/>
              </a:rPr>
              <a:t>= or ≠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181600" y="2514600"/>
            <a:ext cx="27320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Timescale</a:t>
            </a:r>
          </a:p>
          <a:p>
            <a:pPr>
              <a:defRPr/>
            </a:pPr>
            <a:r>
              <a:rPr lang="en-US">
                <a:latin typeface="Times" charset="0"/>
              </a:rPr>
              <a:t>Steady state</a:t>
            </a:r>
          </a:p>
          <a:p>
            <a:pPr>
              <a:defRPr/>
            </a:pPr>
            <a:r>
              <a:rPr lang="en-US">
                <a:latin typeface="Times" charset="0"/>
              </a:rPr>
              <a:t>Human impact</a:t>
            </a:r>
          </a:p>
          <a:p>
            <a:pPr>
              <a:defRPr/>
            </a:pPr>
            <a:r>
              <a:rPr lang="en-US">
                <a:latin typeface="Times" charset="0"/>
              </a:rPr>
              <a:t>Episodic disturbance</a:t>
            </a:r>
          </a:p>
        </p:txBody>
      </p:sp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"/>
            <a:ext cx="2741613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1597025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723F-BEB7-47FF-B4AC-9BB2F2A3853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8458200" cy="56388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228600"/>
            <a:ext cx="8839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ＭＳ Ｐゴシック" pitchFamily="-110" charset="-128"/>
                <a:cs typeface="+mj-cs"/>
              </a:rPr>
              <a:t>Where Did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ＭＳ Ｐゴシック" pitchFamily="-110" charset="-128"/>
                <a:cs typeface="+mj-cs"/>
              </a:rPr>
              <a:t> Irene Dump our Real Estate?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729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River Lab Logistics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On Huntington, in water</a:t>
            </a:r>
          </a:p>
          <a:p>
            <a:pPr eaLnBrk="1" hangingPunct="1"/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Measure discharge - river surveying and velocity measurements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Compare pools and riffles - Discharge and Roughness.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Field estimate of bankfull stage - Need channel geometry and slope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Suspended and dissolved load on Wednesday.</a:t>
            </a:r>
          </a:p>
          <a:p>
            <a:pPr eaLnBrk="1" hangingPunct="1"/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Bring: Raingear, warm clothes, pencils and waterproof paper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OLD TENNIS SHOES!  Teva/toenail story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http://www.youtube.com/watch?v=4LxMHmw3Z-U&amp;feature=related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8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1" name="Group 4"/>
          <p:cNvGrpSpPr>
            <a:grpSpLocks noChangeAspect="1"/>
          </p:cNvGrpSpPr>
          <p:nvPr/>
        </p:nvGrpSpPr>
        <p:grpSpPr bwMode="auto">
          <a:xfrm>
            <a:off x="152400" y="195263"/>
            <a:ext cx="6143625" cy="6794500"/>
            <a:chOff x="457200" y="304800"/>
            <a:chExt cx="4914815" cy="4347865"/>
          </a:xfrm>
        </p:grpSpPr>
        <p:pic>
          <p:nvPicPr>
            <p:cNvPr id="71688" name="Picture 9" descr="http://www.uvm.edu/landscape/asset_store/00/87/LS00878/LS00878_000_thumb_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4800"/>
              <a:ext cx="4914815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89" name="TextBox 6"/>
            <p:cNvSpPr txBox="1">
              <a:spLocks noChangeArrowheads="1"/>
            </p:cNvSpPr>
            <p:nvPr/>
          </p:nvSpPr>
          <p:spPr bwMode="auto">
            <a:xfrm>
              <a:off x="2209800" y="4191000"/>
              <a:ext cx="914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Constantia" charset="0"/>
                </a:rPr>
                <a:t>1870</a:t>
              </a:r>
            </a:p>
          </p:txBody>
        </p:sp>
      </p:grpSp>
      <p:grpSp>
        <p:nvGrpSpPr>
          <p:cNvPr id="5" name="Group 10"/>
          <p:cNvGrpSpPr>
            <a:grpSpLocks noChangeAspect="1"/>
          </p:cNvGrpSpPr>
          <p:nvPr/>
        </p:nvGrpSpPr>
        <p:grpSpPr bwMode="auto">
          <a:xfrm>
            <a:off x="2952750" y="457200"/>
            <a:ext cx="9467850" cy="6576901"/>
            <a:chOff x="3886200" y="1676400"/>
            <a:chExt cx="7574280" cy="4209217"/>
          </a:xfrm>
        </p:grpSpPr>
        <p:pic>
          <p:nvPicPr>
            <p:cNvPr id="71685" name="Picture 11" descr="http://www.uvm.edu/landscape/asset_store/11/20/LS11203/LS11203_001_thumb_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676400"/>
              <a:ext cx="4980504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86" name="TextBox 6"/>
            <p:cNvSpPr txBox="1">
              <a:spLocks noChangeArrowheads="1"/>
            </p:cNvSpPr>
            <p:nvPr/>
          </p:nvSpPr>
          <p:spPr bwMode="auto">
            <a:xfrm>
              <a:off x="5943600" y="5410200"/>
              <a:ext cx="914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Constantia" charset="0"/>
                </a:rPr>
                <a:t>2007</a:t>
              </a:r>
            </a:p>
          </p:txBody>
        </p:sp>
        <p:sp>
          <p:nvSpPr>
            <p:cNvPr id="71687" name="TextBox 4"/>
            <p:cNvSpPr txBox="1">
              <a:spLocks noChangeArrowheads="1"/>
            </p:cNvSpPr>
            <p:nvPr/>
          </p:nvSpPr>
          <p:spPr bwMode="auto">
            <a:xfrm>
              <a:off x="4754880" y="5577840"/>
              <a:ext cx="6705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onstantia" charset="0"/>
                </a:rPr>
                <a:t>LS00878 and LS11203_001 from the Landscape Change Program</a:t>
              </a:r>
            </a:p>
          </p:txBody>
        </p:sp>
      </p:grpSp>
      <p:pic>
        <p:nvPicPr>
          <p:cNvPr id="1740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0290175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 rot="16200000">
            <a:off x="1238156" y="3943444"/>
            <a:ext cx="210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BE0E3"/>
                </a:solidFill>
              </a:rPr>
              <a:t>Q (Discharge)</a:t>
            </a:r>
            <a:endParaRPr lang="en-US" dirty="0">
              <a:solidFill>
                <a:srgbClr val="BBE0E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8200" y="6096000"/>
            <a:ext cx="8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Time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676400"/>
            <a:ext cx="4408663" cy="410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1752600"/>
            <a:ext cx="3886200" cy="353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5257799"/>
            <a:ext cx="4571900" cy="45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5257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DC00"/>
                </a:solidFill>
              </a:rPr>
              <a:t>Base flow</a:t>
            </a:r>
            <a:endParaRPr lang="en-US" sz="1800" dirty="0">
              <a:solidFill>
                <a:srgbClr val="00D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2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" descr="MSH_cross_section_re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084513" y="152400"/>
            <a:ext cx="3006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Flow Gauging: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82600" y="1146175"/>
            <a:ext cx="8178800" cy="2282825"/>
          </a:xfrm>
          <a:prstGeom prst="rect">
            <a:avLst/>
          </a:prstGeom>
          <a:solidFill>
            <a:schemeClr val="bg1">
              <a:alpha val="4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 algn="ctr"/>
            <a:r>
              <a:rPr lang="en-US" b="1"/>
              <a:t>Things we want to figure out:</a:t>
            </a:r>
            <a:endParaRPr lang="en-US"/>
          </a:p>
          <a:p>
            <a:pPr marL="457200" indent="-457200" algn="ctr"/>
            <a:endParaRPr lang="en-US"/>
          </a:p>
          <a:p>
            <a:pPr marL="457200" indent="-457200" algn="ctr">
              <a:buFont typeface="Arial" charset="0"/>
              <a:buAutoNum type="arabicPeriod"/>
            </a:pPr>
            <a:r>
              <a:rPr lang="en-US" i="1"/>
              <a:t>How much water is flowing through a river cross-section</a:t>
            </a:r>
          </a:p>
          <a:p>
            <a:pPr marL="457200" indent="-457200" algn="ctr">
              <a:buFont typeface="Arial" charset="0"/>
              <a:buNone/>
            </a:pPr>
            <a:r>
              <a:rPr lang="en-US" i="1"/>
              <a:t>At a particular instant in time?</a:t>
            </a:r>
          </a:p>
          <a:p>
            <a:pPr marL="457200" indent="-457200" algn="ctr">
              <a:buFont typeface="Arial" charset="0"/>
              <a:buNone/>
            </a:pPr>
            <a:endParaRPr lang="en-US" i="1"/>
          </a:p>
          <a:p>
            <a:pPr marL="457200" indent="-457200" algn="ctr">
              <a:buFont typeface="Arial" charset="0"/>
              <a:buNone/>
            </a:pPr>
            <a:r>
              <a:rPr lang="en-US" i="1"/>
              <a:t>2.  At a certain discharge, how deep will the water be?</a:t>
            </a:r>
            <a:endParaRPr lang="en-US"/>
          </a:p>
        </p:txBody>
      </p:sp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457200" y="3505200"/>
            <a:ext cx="8229600" cy="3276600"/>
            <a:chOff x="288" y="2160"/>
            <a:chExt cx="5184" cy="2064"/>
          </a:xfrm>
        </p:grpSpPr>
        <p:sp>
          <p:nvSpPr>
            <p:cNvPr id="15365" name="Rectangle 5"/>
            <p:cNvSpPr>
              <a:spLocks noChangeArrowheads="1"/>
            </p:cNvSpPr>
            <p:nvPr/>
          </p:nvSpPr>
          <p:spPr bwMode="auto">
            <a:xfrm>
              <a:off x="288" y="2160"/>
              <a:ext cx="5184" cy="2064"/>
            </a:xfrm>
            <a:prstGeom prst="rect">
              <a:avLst/>
            </a:prstGeom>
            <a:solidFill>
              <a:srgbClr val="D0D37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6" name="Rectangle 4"/>
            <p:cNvSpPr>
              <a:spLocks noChangeArrowheads="1"/>
            </p:cNvSpPr>
            <p:nvPr/>
          </p:nvSpPr>
          <p:spPr bwMode="auto">
            <a:xfrm>
              <a:off x="805" y="2304"/>
              <a:ext cx="4150" cy="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43921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457200" indent="-457200" algn="ctr"/>
              <a:r>
                <a:rPr lang="en-US" b="1" dirty="0"/>
                <a:t>Q = A x V</a:t>
              </a:r>
            </a:p>
            <a:p>
              <a:pPr marL="457200" indent="-457200" algn="ctr"/>
              <a:endParaRPr lang="en-US" b="1" dirty="0"/>
            </a:p>
            <a:p>
              <a:pPr marL="457200" indent="-457200" algn="ctr"/>
              <a:r>
                <a:rPr lang="en-US" b="1" dirty="0"/>
                <a:t>What we need to answer these:</a:t>
              </a:r>
              <a:endParaRPr lang="en-US" dirty="0"/>
            </a:p>
            <a:p>
              <a:pPr marL="457200" indent="-457200" algn="ctr"/>
              <a:endParaRPr lang="en-US" dirty="0"/>
            </a:p>
            <a:p>
              <a:pPr marL="457200" indent="-457200" algn="ctr">
                <a:buFont typeface="Arial" charset="0"/>
                <a:buAutoNum type="arabicPeriod"/>
              </a:pPr>
              <a:r>
                <a:rPr lang="en-US" i="1" dirty="0"/>
                <a:t>Detailed cross-section of channel Geometry</a:t>
              </a:r>
            </a:p>
            <a:p>
              <a:pPr marL="457200" indent="-457200" algn="ctr">
                <a:buFont typeface="Arial" charset="0"/>
                <a:buNone/>
              </a:pPr>
              <a:r>
                <a:rPr lang="en-US" dirty="0" smtClean="0"/>
                <a:t>AND </a:t>
              </a:r>
              <a:r>
                <a:rPr lang="en-US" b="1" dirty="0"/>
                <a:t>Velocity</a:t>
              </a:r>
              <a:r>
                <a:rPr lang="en-US" dirty="0"/>
                <a:t> </a:t>
              </a:r>
              <a:r>
                <a:rPr lang="en-US" dirty="0" smtClean="0"/>
                <a:t>across </a:t>
              </a:r>
              <a:r>
                <a:rPr lang="en-US" dirty="0"/>
                <a:t>that cross-section</a:t>
              </a:r>
              <a:endParaRPr lang="en-US" dirty="0"/>
            </a:p>
            <a:p>
              <a:pPr marL="457200" indent="-457200" algn="ctr">
                <a:buFont typeface="Arial" charset="0"/>
                <a:buNone/>
              </a:pPr>
              <a:endParaRPr lang="en-US" dirty="0"/>
            </a:p>
            <a:p>
              <a:pPr marL="457200" indent="-457200" algn="ctr">
                <a:buFont typeface="Arial" charset="0"/>
                <a:buNone/>
              </a:pPr>
              <a:r>
                <a:rPr lang="en-US" dirty="0"/>
                <a:t>2.  </a:t>
              </a:r>
              <a:r>
                <a:rPr lang="en-US" i="1" dirty="0" smtClean="0"/>
                <a:t>Multiple paired </a:t>
              </a:r>
              <a:r>
                <a:rPr lang="en-US" b="1" dirty="0" smtClean="0"/>
                <a:t>Q-d </a:t>
              </a:r>
              <a:r>
                <a:rPr lang="en-US" i="1" dirty="0" smtClean="0"/>
                <a:t>measurements</a:t>
              </a:r>
              <a:endParaRPr lang="en-US" i="1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8807450" y="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1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1354138" y="152400"/>
            <a:ext cx="650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Surveying River Cross-Sections: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85800"/>
            <a:ext cx="3645448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153312"/>
            <a:ext cx="3644900" cy="2742788"/>
          </a:xfrm>
          <a:prstGeom prst="rect">
            <a:avLst/>
          </a:prstGeom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200400" y="2743200"/>
            <a:ext cx="2590800" cy="2062103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latin typeface="Times" charset="0"/>
              </a:rPr>
              <a:t>Width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latin typeface="Times" charset="0"/>
              </a:rPr>
              <a:t>Water </a:t>
            </a:r>
            <a:r>
              <a:rPr lang="en-US" sz="3200" b="1" dirty="0" smtClean="0">
                <a:latin typeface="Times" charset="0"/>
              </a:rPr>
              <a:t>Depth</a:t>
            </a:r>
            <a:endParaRPr lang="en-US" sz="3200" b="1" dirty="0">
              <a:latin typeface="Times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latin typeface="Times" charset="0"/>
              </a:rPr>
              <a:t>Velocity</a:t>
            </a:r>
            <a:endParaRPr lang="en-US" sz="3200" b="1" dirty="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1355725" y="152400"/>
            <a:ext cx="6508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Surveying River Cross-Sections:</a:t>
            </a:r>
          </a:p>
        </p:txBody>
      </p:sp>
      <p:sp>
        <p:nvSpPr>
          <p:cNvPr id="21506" name="Line 4"/>
          <p:cNvSpPr>
            <a:spLocks noChangeShapeType="1"/>
          </p:cNvSpPr>
          <p:nvPr/>
        </p:nvSpPr>
        <p:spPr bwMode="auto">
          <a:xfrm>
            <a:off x="914400" y="914400"/>
            <a:ext cx="0" cy="2514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914400" y="3352800"/>
            <a:ext cx="769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 rot="-5416355">
            <a:off x="40482" y="1712118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Depth (m)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3832225" y="3367088"/>
            <a:ext cx="1479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Distance (m)</a:t>
            </a:r>
          </a:p>
        </p:txBody>
      </p:sp>
      <p:sp>
        <p:nvSpPr>
          <p:cNvPr id="21510" name="Freeform 10"/>
          <p:cNvSpPr>
            <a:spLocks/>
          </p:cNvSpPr>
          <p:nvPr/>
        </p:nvSpPr>
        <p:spPr bwMode="auto">
          <a:xfrm>
            <a:off x="1143000" y="965200"/>
            <a:ext cx="7315200" cy="2235200"/>
          </a:xfrm>
          <a:custGeom>
            <a:avLst/>
            <a:gdLst>
              <a:gd name="T0" fmla="*/ 7315200 w 4608"/>
              <a:gd name="T1" fmla="*/ 406400 h 1408"/>
              <a:gd name="T2" fmla="*/ 7162800 w 4608"/>
              <a:gd name="T3" fmla="*/ 558800 h 1408"/>
              <a:gd name="T4" fmla="*/ 7086600 w 4608"/>
              <a:gd name="T5" fmla="*/ 939800 h 1408"/>
              <a:gd name="T6" fmla="*/ 7010400 w 4608"/>
              <a:gd name="T7" fmla="*/ 1244600 h 1408"/>
              <a:gd name="T8" fmla="*/ 6781800 w 4608"/>
              <a:gd name="T9" fmla="*/ 1397000 h 1408"/>
              <a:gd name="T10" fmla="*/ 6705600 w 4608"/>
              <a:gd name="T11" fmla="*/ 1701800 h 1408"/>
              <a:gd name="T12" fmla="*/ 6629400 w 4608"/>
              <a:gd name="T13" fmla="*/ 1930400 h 1408"/>
              <a:gd name="T14" fmla="*/ 6400800 w 4608"/>
              <a:gd name="T15" fmla="*/ 2159000 h 1408"/>
              <a:gd name="T16" fmla="*/ 6019800 w 4608"/>
              <a:gd name="T17" fmla="*/ 2235200 h 1408"/>
              <a:gd name="T18" fmla="*/ 5715000 w 4608"/>
              <a:gd name="T19" fmla="*/ 2159000 h 1408"/>
              <a:gd name="T20" fmla="*/ 5334000 w 4608"/>
              <a:gd name="T21" fmla="*/ 2082800 h 1408"/>
              <a:gd name="T22" fmla="*/ 5029200 w 4608"/>
              <a:gd name="T23" fmla="*/ 2006600 h 1408"/>
              <a:gd name="T24" fmla="*/ 4572000 w 4608"/>
              <a:gd name="T25" fmla="*/ 2006600 h 1408"/>
              <a:gd name="T26" fmla="*/ 4267200 w 4608"/>
              <a:gd name="T27" fmla="*/ 2006600 h 1408"/>
              <a:gd name="T28" fmla="*/ 3962400 w 4608"/>
              <a:gd name="T29" fmla="*/ 1930400 h 1408"/>
              <a:gd name="T30" fmla="*/ 3733800 w 4608"/>
              <a:gd name="T31" fmla="*/ 1778000 h 1408"/>
              <a:gd name="T32" fmla="*/ 3352800 w 4608"/>
              <a:gd name="T33" fmla="*/ 1549400 h 1408"/>
              <a:gd name="T34" fmla="*/ 2971800 w 4608"/>
              <a:gd name="T35" fmla="*/ 1320800 h 1408"/>
              <a:gd name="T36" fmla="*/ 2590800 w 4608"/>
              <a:gd name="T37" fmla="*/ 1244600 h 1408"/>
              <a:gd name="T38" fmla="*/ 2209800 w 4608"/>
              <a:gd name="T39" fmla="*/ 1244600 h 1408"/>
              <a:gd name="T40" fmla="*/ 1905000 w 4608"/>
              <a:gd name="T41" fmla="*/ 1168400 h 1408"/>
              <a:gd name="T42" fmla="*/ 1676400 w 4608"/>
              <a:gd name="T43" fmla="*/ 1092200 h 1408"/>
              <a:gd name="T44" fmla="*/ 1524000 w 4608"/>
              <a:gd name="T45" fmla="*/ 863600 h 1408"/>
              <a:gd name="T46" fmla="*/ 1371600 w 4608"/>
              <a:gd name="T47" fmla="*/ 635000 h 1408"/>
              <a:gd name="T48" fmla="*/ 1066800 w 4608"/>
              <a:gd name="T49" fmla="*/ 558800 h 1408"/>
              <a:gd name="T50" fmla="*/ 762000 w 4608"/>
              <a:gd name="T51" fmla="*/ 558800 h 1408"/>
              <a:gd name="T52" fmla="*/ 533400 w 4608"/>
              <a:gd name="T53" fmla="*/ 406400 h 1408"/>
              <a:gd name="T54" fmla="*/ 457200 w 4608"/>
              <a:gd name="T55" fmla="*/ 177800 h 1408"/>
              <a:gd name="T56" fmla="*/ 457200 w 4608"/>
              <a:gd name="T57" fmla="*/ 25400 h 1408"/>
              <a:gd name="T58" fmla="*/ 152400 w 4608"/>
              <a:gd name="T59" fmla="*/ 25400 h 1408"/>
              <a:gd name="T60" fmla="*/ 0 w 4608"/>
              <a:gd name="T61" fmla="*/ 25400 h 140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608" h="1408">
                <a:moveTo>
                  <a:pt x="4608" y="256"/>
                </a:moveTo>
                <a:cubicBezTo>
                  <a:pt x="4572" y="276"/>
                  <a:pt x="4536" y="296"/>
                  <a:pt x="4512" y="352"/>
                </a:cubicBezTo>
                <a:cubicBezTo>
                  <a:pt x="4488" y="408"/>
                  <a:pt x="4480" y="520"/>
                  <a:pt x="4464" y="592"/>
                </a:cubicBezTo>
                <a:cubicBezTo>
                  <a:pt x="4448" y="664"/>
                  <a:pt x="4448" y="736"/>
                  <a:pt x="4416" y="784"/>
                </a:cubicBezTo>
                <a:cubicBezTo>
                  <a:pt x="4384" y="832"/>
                  <a:pt x="4304" y="832"/>
                  <a:pt x="4272" y="880"/>
                </a:cubicBezTo>
                <a:cubicBezTo>
                  <a:pt x="4240" y="928"/>
                  <a:pt x="4240" y="1016"/>
                  <a:pt x="4224" y="1072"/>
                </a:cubicBezTo>
                <a:cubicBezTo>
                  <a:pt x="4208" y="1128"/>
                  <a:pt x="4208" y="1168"/>
                  <a:pt x="4176" y="1216"/>
                </a:cubicBezTo>
                <a:cubicBezTo>
                  <a:pt x="4144" y="1264"/>
                  <a:pt x="4096" y="1328"/>
                  <a:pt x="4032" y="1360"/>
                </a:cubicBezTo>
                <a:cubicBezTo>
                  <a:pt x="3968" y="1392"/>
                  <a:pt x="3864" y="1408"/>
                  <a:pt x="3792" y="1408"/>
                </a:cubicBezTo>
                <a:cubicBezTo>
                  <a:pt x="3720" y="1408"/>
                  <a:pt x="3672" y="1376"/>
                  <a:pt x="3600" y="1360"/>
                </a:cubicBezTo>
                <a:cubicBezTo>
                  <a:pt x="3528" y="1344"/>
                  <a:pt x="3432" y="1328"/>
                  <a:pt x="3360" y="1312"/>
                </a:cubicBezTo>
                <a:cubicBezTo>
                  <a:pt x="3288" y="1296"/>
                  <a:pt x="3248" y="1272"/>
                  <a:pt x="3168" y="1264"/>
                </a:cubicBezTo>
                <a:cubicBezTo>
                  <a:pt x="3088" y="1256"/>
                  <a:pt x="2960" y="1264"/>
                  <a:pt x="2880" y="1264"/>
                </a:cubicBezTo>
                <a:cubicBezTo>
                  <a:pt x="2800" y="1264"/>
                  <a:pt x="2752" y="1272"/>
                  <a:pt x="2688" y="1264"/>
                </a:cubicBezTo>
                <a:cubicBezTo>
                  <a:pt x="2624" y="1256"/>
                  <a:pt x="2552" y="1240"/>
                  <a:pt x="2496" y="1216"/>
                </a:cubicBezTo>
                <a:cubicBezTo>
                  <a:pt x="2440" y="1192"/>
                  <a:pt x="2416" y="1160"/>
                  <a:pt x="2352" y="1120"/>
                </a:cubicBezTo>
                <a:cubicBezTo>
                  <a:pt x="2288" y="1080"/>
                  <a:pt x="2192" y="1024"/>
                  <a:pt x="2112" y="976"/>
                </a:cubicBezTo>
                <a:cubicBezTo>
                  <a:pt x="2032" y="928"/>
                  <a:pt x="1952" y="864"/>
                  <a:pt x="1872" y="832"/>
                </a:cubicBezTo>
                <a:cubicBezTo>
                  <a:pt x="1792" y="800"/>
                  <a:pt x="1712" y="792"/>
                  <a:pt x="1632" y="784"/>
                </a:cubicBezTo>
                <a:cubicBezTo>
                  <a:pt x="1552" y="776"/>
                  <a:pt x="1464" y="792"/>
                  <a:pt x="1392" y="784"/>
                </a:cubicBezTo>
                <a:cubicBezTo>
                  <a:pt x="1320" y="776"/>
                  <a:pt x="1256" y="752"/>
                  <a:pt x="1200" y="736"/>
                </a:cubicBezTo>
                <a:cubicBezTo>
                  <a:pt x="1144" y="720"/>
                  <a:pt x="1096" y="720"/>
                  <a:pt x="1056" y="688"/>
                </a:cubicBezTo>
                <a:cubicBezTo>
                  <a:pt x="1016" y="656"/>
                  <a:pt x="992" y="592"/>
                  <a:pt x="960" y="544"/>
                </a:cubicBezTo>
                <a:cubicBezTo>
                  <a:pt x="928" y="496"/>
                  <a:pt x="912" y="432"/>
                  <a:pt x="864" y="400"/>
                </a:cubicBezTo>
                <a:cubicBezTo>
                  <a:pt x="816" y="368"/>
                  <a:pt x="736" y="360"/>
                  <a:pt x="672" y="352"/>
                </a:cubicBezTo>
                <a:cubicBezTo>
                  <a:pt x="608" y="344"/>
                  <a:pt x="536" y="368"/>
                  <a:pt x="480" y="352"/>
                </a:cubicBezTo>
                <a:cubicBezTo>
                  <a:pt x="424" y="336"/>
                  <a:pt x="368" y="296"/>
                  <a:pt x="336" y="256"/>
                </a:cubicBezTo>
                <a:cubicBezTo>
                  <a:pt x="304" y="216"/>
                  <a:pt x="296" y="152"/>
                  <a:pt x="288" y="112"/>
                </a:cubicBezTo>
                <a:cubicBezTo>
                  <a:pt x="280" y="72"/>
                  <a:pt x="320" y="32"/>
                  <a:pt x="288" y="16"/>
                </a:cubicBezTo>
                <a:cubicBezTo>
                  <a:pt x="256" y="0"/>
                  <a:pt x="144" y="16"/>
                  <a:pt x="96" y="16"/>
                </a:cubicBezTo>
                <a:cubicBezTo>
                  <a:pt x="48" y="16"/>
                  <a:pt x="24" y="16"/>
                  <a:pt x="0" y="1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Line 11"/>
          <p:cNvSpPr>
            <a:spLocks noChangeShapeType="1"/>
          </p:cNvSpPr>
          <p:nvPr/>
        </p:nvSpPr>
        <p:spPr bwMode="auto">
          <a:xfrm>
            <a:off x="2743200" y="19812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Text Box 12"/>
          <p:cNvSpPr txBox="1">
            <a:spLocks noChangeArrowheads="1"/>
          </p:cNvSpPr>
          <p:nvPr/>
        </p:nvSpPr>
        <p:spPr bwMode="auto">
          <a:xfrm>
            <a:off x="7086600" y="1752600"/>
            <a:ext cx="819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Water level</a:t>
            </a:r>
          </a:p>
        </p:txBody>
      </p:sp>
      <p:grpSp>
        <p:nvGrpSpPr>
          <p:cNvPr id="14353" name="Group 17"/>
          <p:cNvGrpSpPr>
            <a:grpSpLocks/>
          </p:cNvGrpSpPr>
          <p:nvPr/>
        </p:nvGrpSpPr>
        <p:grpSpPr bwMode="auto">
          <a:xfrm>
            <a:off x="239713" y="1828800"/>
            <a:ext cx="8662987" cy="3505200"/>
            <a:chOff x="151" y="1152"/>
            <a:chExt cx="5457" cy="2208"/>
          </a:xfrm>
        </p:grpSpPr>
        <p:sp>
          <p:nvSpPr>
            <p:cNvPr id="21514" name="Text Box 13"/>
            <p:cNvSpPr txBox="1">
              <a:spLocks noChangeArrowheads="1"/>
            </p:cNvSpPr>
            <p:nvPr/>
          </p:nvSpPr>
          <p:spPr bwMode="auto">
            <a:xfrm>
              <a:off x="2352" y="1200"/>
              <a:ext cx="2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FF0802"/>
                  </a:solidFill>
                </a:rPr>
                <a:t>Q</a:t>
              </a:r>
            </a:p>
          </p:txBody>
        </p:sp>
        <p:sp>
          <p:nvSpPr>
            <p:cNvPr id="21515" name="Text Box 14"/>
            <p:cNvSpPr txBox="1">
              <a:spLocks noChangeArrowheads="1"/>
            </p:cNvSpPr>
            <p:nvPr/>
          </p:nvSpPr>
          <p:spPr bwMode="auto">
            <a:xfrm>
              <a:off x="4128" y="1152"/>
              <a:ext cx="61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8000" b="1">
                  <a:solidFill>
                    <a:srgbClr val="FF0802"/>
                  </a:solidFill>
                </a:rPr>
                <a:t>Q</a:t>
              </a:r>
            </a:p>
          </p:txBody>
        </p:sp>
        <p:sp>
          <p:nvSpPr>
            <p:cNvPr id="21516" name="Text Box 15"/>
            <p:cNvSpPr txBox="1">
              <a:spLocks noChangeArrowheads="1"/>
            </p:cNvSpPr>
            <p:nvPr/>
          </p:nvSpPr>
          <p:spPr bwMode="auto">
            <a:xfrm>
              <a:off x="151" y="2995"/>
              <a:ext cx="54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200" b="1"/>
                <a:t>Width  x  Ave Depth  x  Velocity = Cruddy Q 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250825" y="152400"/>
            <a:ext cx="878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atin typeface="Helvetica" charset="0"/>
              </a:rPr>
              <a:t>Need Much More Detail: Divide into Sections</a:t>
            </a:r>
          </a:p>
        </p:txBody>
      </p:sp>
      <p:sp>
        <p:nvSpPr>
          <p:cNvPr id="23554" name="Line 3"/>
          <p:cNvSpPr>
            <a:spLocks noChangeShapeType="1"/>
          </p:cNvSpPr>
          <p:nvPr/>
        </p:nvSpPr>
        <p:spPr bwMode="auto">
          <a:xfrm>
            <a:off x="914400" y="914400"/>
            <a:ext cx="0" cy="2514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Line 4"/>
          <p:cNvSpPr>
            <a:spLocks noChangeShapeType="1"/>
          </p:cNvSpPr>
          <p:nvPr/>
        </p:nvSpPr>
        <p:spPr bwMode="auto">
          <a:xfrm>
            <a:off x="914400" y="3352800"/>
            <a:ext cx="769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 rot="-5416355">
            <a:off x="40482" y="1712118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Depth (m)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3832225" y="3367088"/>
            <a:ext cx="1479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Distance (m)</a:t>
            </a:r>
          </a:p>
        </p:txBody>
      </p:sp>
      <p:sp>
        <p:nvSpPr>
          <p:cNvPr id="23558" name="Freeform 7"/>
          <p:cNvSpPr>
            <a:spLocks/>
          </p:cNvSpPr>
          <p:nvPr/>
        </p:nvSpPr>
        <p:spPr bwMode="auto">
          <a:xfrm>
            <a:off x="1143000" y="965200"/>
            <a:ext cx="7315200" cy="2235200"/>
          </a:xfrm>
          <a:custGeom>
            <a:avLst/>
            <a:gdLst>
              <a:gd name="T0" fmla="*/ 7315200 w 4608"/>
              <a:gd name="T1" fmla="*/ 406400 h 1408"/>
              <a:gd name="T2" fmla="*/ 7162800 w 4608"/>
              <a:gd name="T3" fmla="*/ 558800 h 1408"/>
              <a:gd name="T4" fmla="*/ 7086600 w 4608"/>
              <a:gd name="T5" fmla="*/ 939800 h 1408"/>
              <a:gd name="T6" fmla="*/ 7010400 w 4608"/>
              <a:gd name="T7" fmla="*/ 1244600 h 1408"/>
              <a:gd name="T8" fmla="*/ 6781800 w 4608"/>
              <a:gd name="T9" fmla="*/ 1397000 h 1408"/>
              <a:gd name="T10" fmla="*/ 6705600 w 4608"/>
              <a:gd name="T11" fmla="*/ 1701800 h 1408"/>
              <a:gd name="T12" fmla="*/ 6629400 w 4608"/>
              <a:gd name="T13" fmla="*/ 1930400 h 1408"/>
              <a:gd name="T14" fmla="*/ 6400800 w 4608"/>
              <a:gd name="T15" fmla="*/ 2159000 h 1408"/>
              <a:gd name="T16" fmla="*/ 6019800 w 4608"/>
              <a:gd name="T17" fmla="*/ 2235200 h 1408"/>
              <a:gd name="T18" fmla="*/ 5715000 w 4608"/>
              <a:gd name="T19" fmla="*/ 2159000 h 1408"/>
              <a:gd name="T20" fmla="*/ 5334000 w 4608"/>
              <a:gd name="T21" fmla="*/ 2082800 h 1408"/>
              <a:gd name="T22" fmla="*/ 5029200 w 4608"/>
              <a:gd name="T23" fmla="*/ 2006600 h 1408"/>
              <a:gd name="T24" fmla="*/ 4572000 w 4608"/>
              <a:gd name="T25" fmla="*/ 2006600 h 1408"/>
              <a:gd name="T26" fmla="*/ 4267200 w 4608"/>
              <a:gd name="T27" fmla="*/ 2006600 h 1408"/>
              <a:gd name="T28" fmla="*/ 3962400 w 4608"/>
              <a:gd name="T29" fmla="*/ 1930400 h 1408"/>
              <a:gd name="T30" fmla="*/ 3733800 w 4608"/>
              <a:gd name="T31" fmla="*/ 1778000 h 1408"/>
              <a:gd name="T32" fmla="*/ 3352800 w 4608"/>
              <a:gd name="T33" fmla="*/ 1549400 h 1408"/>
              <a:gd name="T34" fmla="*/ 2971800 w 4608"/>
              <a:gd name="T35" fmla="*/ 1320800 h 1408"/>
              <a:gd name="T36" fmla="*/ 2590800 w 4608"/>
              <a:gd name="T37" fmla="*/ 1244600 h 1408"/>
              <a:gd name="T38" fmla="*/ 2209800 w 4608"/>
              <a:gd name="T39" fmla="*/ 1244600 h 1408"/>
              <a:gd name="T40" fmla="*/ 1905000 w 4608"/>
              <a:gd name="T41" fmla="*/ 1168400 h 1408"/>
              <a:gd name="T42" fmla="*/ 1676400 w 4608"/>
              <a:gd name="T43" fmla="*/ 1092200 h 1408"/>
              <a:gd name="T44" fmla="*/ 1524000 w 4608"/>
              <a:gd name="T45" fmla="*/ 863600 h 1408"/>
              <a:gd name="T46" fmla="*/ 1371600 w 4608"/>
              <a:gd name="T47" fmla="*/ 635000 h 1408"/>
              <a:gd name="T48" fmla="*/ 1066800 w 4608"/>
              <a:gd name="T49" fmla="*/ 558800 h 1408"/>
              <a:gd name="T50" fmla="*/ 762000 w 4608"/>
              <a:gd name="T51" fmla="*/ 558800 h 1408"/>
              <a:gd name="T52" fmla="*/ 533400 w 4608"/>
              <a:gd name="T53" fmla="*/ 406400 h 1408"/>
              <a:gd name="T54" fmla="*/ 457200 w 4608"/>
              <a:gd name="T55" fmla="*/ 177800 h 1408"/>
              <a:gd name="T56" fmla="*/ 457200 w 4608"/>
              <a:gd name="T57" fmla="*/ 25400 h 1408"/>
              <a:gd name="T58" fmla="*/ 152400 w 4608"/>
              <a:gd name="T59" fmla="*/ 25400 h 1408"/>
              <a:gd name="T60" fmla="*/ 0 w 4608"/>
              <a:gd name="T61" fmla="*/ 25400 h 140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608" h="1408">
                <a:moveTo>
                  <a:pt x="4608" y="256"/>
                </a:moveTo>
                <a:cubicBezTo>
                  <a:pt x="4572" y="276"/>
                  <a:pt x="4536" y="296"/>
                  <a:pt x="4512" y="352"/>
                </a:cubicBezTo>
                <a:cubicBezTo>
                  <a:pt x="4488" y="408"/>
                  <a:pt x="4480" y="520"/>
                  <a:pt x="4464" y="592"/>
                </a:cubicBezTo>
                <a:cubicBezTo>
                  <a:pt x="4448" y="664"/>
                  <a:pt x="4448" y="736"/>
                  <a:pt x="4416" y="784"/>
                </a:cubicBezTo>
                <a:cubicBezTo>
                  <a:pt x="4384" y="832"/>
                  <a:pt x="4304" y="832"/>
                  <a:pt x="4272" y="880"/>
                </a:cubicBezTo>
                <a:cubicBezTo>
                  <a:pt x="4240" y="928"/>
                  <a:pt x="4240" y="1016"/>
                  <a:pt x="4224" y="1072"/>
                </a:cubicBezTo>
                <a:cubicBezTo>
                  <a:pt x="4208" y="1128"/>
                  <a:pt x="4208" y="1168"/>
                  <a:pt x="4176" y="1216"/>
                </a:cubicBezTo>
                <a:cubicBezTo>
                  <a:pt x="4144" y="1264"/>
                  <a:pt x="4096" y="1328"/>
                  <a:pt x="4032" y="1360"/>
                </a:cubicBezTo>
                <a:cubicBezTo>
                  <a:pt x="3968" y="1392"/>
                  <a:pt x="3864" y="1408"/>
                  <a:pt x="3792" y="1408"/>
                </a:cubicBezTo>
                <a:cubicBezTo>
                  <a:pt x="3720" y="1408"/>
                  <a:pt x="3672" y="1376"/>
                  <a:pt x="3600" y="1360"/>
                </a:cubicBezTo>
                <a:cubicBezTo>
                  <a:pt x="3528" y="1344"/>
                  <a:pt x="3432" y="1328"/>
                  <a:pt x="3360" y="1312"/>
                </a:cubicBezTo>
                <a:cubicBezTo>
                  <a:pt x="3288" y="1296"/>
                  <a:pt x="3248" y="1272"/>
                  <a:pt x="3168" y="1264"/>
                </a:cubicBezTo>
                <a:cubicBezTo>
                  <a:pt x="3088" y="1256"/>
                  <a:pt x="2960" y="1264"/>
                  <a:pt x="2880" y="1264"/>
                </a:cubicBezTo>
                <a:cubicBezTo>
                  <a:pt x="2800" y="1264"/>
                  <a:pt x="2752" y="1272"/>
                  <a:pt x="2688" y="1264"/>
                </a:cubicBezTo>
                <a:cubicBezTo>
                  <a:pt x="2624" y="1256"/>
                  <a:pt x="2552" y="1240"/>
                  <a:pt x="2496" y="1216"/>
                </a:cubicBezTo>
                <a:cubicBezTo>
                  <a:pt x="2440" y="1192"/>
                  <a:pt x="2416" y="1160"/>
                  <a:pt x="2352" y="1120"/>
                </a:cubicBezTo>
                <a:cubicBezTo>
                  <a:pt x="2288" y="1080"/>
                  <a:pt x="2192" y="1024"/>
                  <a:pt x="2112" y="976"/>
                </a:cubicBezTo>
                <a:cubicBezTo>
                  <a:pt x="2032" y="928"/>
                  <a:pt x="1952" y="864"/>
                  <a:pt x="1872" y="832"/>
                </a:cubicBezTo>
                <a:cubicBezTo>
                  <a:pt x="1792" y="800"/>
                  <a:pt x="1712" y="792"/>
                  <a:pt x="1632" y="784"/>
                </a:cubicBezTo>
                <a:cubicBezTo>
                  <a:pt x="1552" y="776"/>
                  <a:pt x="1464" y="792"/>
                  <a:pt x="1392" y="784"/>
                </a:cubicBezTo>
                <a:cubicBezTo>
                  <a:pt x="1320" y="776"/>
                  <a:pt x="1256" y="752"/>
                  <a:pt x="1200" y="736"/>
                </a:cubicBezTo>
                <a:cubicBezTo>
                  <a:pt x="1144" y="720"/>
                  <a:pt x="1096" y="720"/>
                  <a:pt x="1056" y="688"/>
                </a:cubicBezTo>
                <a:cubicBezTo>
                  <a:pt x="1016" y="656"/>
                  <a:pt x="992" y="592"/>
                  <a:pt x="960" y="544"/>
                </a:cubicBezTo>
                <a:cubicBezTo>
                  <a:pt x="928" y="496"/>
                  <a:pt x="912" y="432"/>
                  <a:pt x="864" y="400"/>
                </a:cubicBezTo>
                <a:cubicBezTo>
                  <a:pt x="816" y="368"/>
                  <a:pt x="736" y="360"/>
                  <a:pt x="672" y="352"/>
                </a:cubicBezTo>
                <a:cubicBezTo>
                  <a:pt x="608" y="344"/>
                  <a:pt x="536" y="368"/>
                  <a:pt x="480" y="352"/>
                </a:cubicBezTo>
                <a:cubicBezTo>
                  <a:pt x="424" y="336"/>
                  <a:pt x="368" y="296"/>
                  <a:pt x="336" y="256"/>
                </a:cubicBezTo>
                <a:cubicBezTo>
                  <a:pt x="304" y="216"/>
                  <a:pt x="296" y="152"/>
                  <a:pt x="288" y="112"/>
                </a:cubicBezTo>
                <a:cubicBezTo>
                  <a:pt x="280" y="72"/>
                  <a:pt x="320" y="32"/>
                  <a:pt x="288" y="16"/>
                </a:cubicBezTo>
                <a:cubicBezTo>
                  <a:pt x="256" y="0"/>
                  <a:pt x="144" y="16"/>
                  <a:pt x="96" y="16"/>
                </a:cubicBezTo>
                <a:cubicBezTo>
                  <a:pt x="48" y="16"/>
                  <a:pt x="24" y="16"/>
                  <a:pt x="0" y="1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Line 8"/>
          <p:cNvSpPr>
            <a:spLocks noChangeShapeType="1"/>
          </p:cNvSpPr>
          <p:nvPr/>
        </p:nvSpPr>
        <p:spPr bwMode="auto">
          <a:xfrm>
            <a:off x="2743200" y="19812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7086600" y="1752600"/>
            <a:ext cx="819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Water level</a:t>
            </a:r>
          </a:p>
        </p:txBody>
      </p:sp>
      <p:sp>
        <p:nvSpPr>
          <p:cNvPr id="23561" name="Rectangle 14"/>
          <p:cNvSpPr>
            <a:spLocks noChangeArrowheads="1"/>
          </p:cNvSpPr>
          <p:nvPr/>
        </p:nvSpPr>
        <p:spPr bwMode="auto">
          <a:xfrm>
            <a:off x="2819400" y="1981200"/>
            <a:ext cx="762000" cy="228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Rectangle 15"/>
          <p:cNvSpPr>
            <a:spLocks noChangeArrowheads="1"/>
          </p:cNvSpPr>
          <p:nvPr/>
        </p:nvSpPr>
        <p:spPr bwMode="auto">
          <a:xfrm>
            <a:off x="3581400" y="1981200"/>
            <a:ext cx="7620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Rectangle 16"/>
          <p:cNvSpPr>
            <a:spLocks noChangeArrowheads="1"/>
          </p:cNvSpPr>
          <p:nvPr/>
        </p:nvSpPr>
        <p:spPr bwMode="auto">
          <a:xfrm>
            <a:off x="4343400" y="1981200"/>
            <a:ext cx="762000" cy="68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Rectangle 17"/>
          <p:cNvSpPr>
            <a:spLocks noChangeArrowheads="1"/>
          </p:cNvSpPr>
          <p:nvPr/>
        </p:nvSpPr>
        <p:spPr bwMode="auto">
          <a:xfrm>
            <a:off x="5105400" y="1981200"/>
            <a:ext cx="762000" cy="99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Rectangle 18"/>
          <p:cNvSpPr>
            <a:spLocks noChangeArrowheads="1"/>
          </p:cNvSpPr>
          <p:nvPr/>
        </p:nvSpPr>
        <p:spPr bwMode="auto">
          <a:xfrm>
            <a:off x="5867400" y="1981200"/>
            <a:ext cx="762000" cy="106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Rectangle 19"/>
          <p:cNvSpPr>
            <a:spLocks noChangeArrowheads="1"/>
          </p:cNvSpPr>
          <p:nvPr/>
        </p:nvSpPr>
        <p:spPr bwMode="auto">
          <a:xfrm>
            <a:off x="6629400" y="1981200"/>
            <a:ext cx="762000" cy="1143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Rectangle 20"/>
          <p:cNvSpPr>
            <a:spLocks noChangeArrowheads="1"/>
          </p:cNvSpPr>
          <p:nvPr/>
        </p:nvSpPr>
        <p:spPr bwMode="auto">
          <a:xfrm>
            <a:off x="7391400" y="1981200"/>
            <a:ext cx="762000" cy="68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Text Box 21"/>
          <p:cNvSpPr txBox="1">
            <a:spLocks noChangeArrowheads="1"/>
          </p:cNvSpPr>
          <p:nvPr/>
        </p:nvSpPr>
        <p:spPr bwMode="auto">
          <a:xfrm>
            <a:off x="3048000" y="19050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802"/>
                </a:solidFill>
              </a:rPr>
              <a:t>1</a:t>
            </a:r>
          </a:p>
        </p:txBody>
      </p:sp>
      <p:sp>
        <p:nvSpPr>
          <p:cNvPr id="23569" name="Text Box 22"/>
          <p:cNvSpPr txBox="1">
            <a:spLocks noChangeArrowheads="1"/>
          </p:cNvSpPr>
          <p:nvPr/>
        </p:nvSpPr>
        <p:spPr bwMode="auto">
          <a:xfrm>
            <a:off x="3733800" y="19050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802"/>
                </a:solidFill>
              </a:rPr>
              <a:t>2</a:t>
            </a:r>
          </a:p>
        </p:txBody>
      </p:sp>
      <p:sp>
        <p:nvSpPr>
          <p:cNvPr id="23570" name="Text Box 23"/>
          <p:cNvSpPr txBox="1">
            <a:spLocks noChangeArrowheads="1"/>
          </p:cNvSpPr>
          <p:nvPr/>
        </p:nvSpPr>
        <p:spPr bwMode="auto">
          <a:xfrm>
            <a:off x="4572000" y="19050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802"/>
                </a:solidFill>
              </a:rPr>
              <a:t>3</a:t>
            </a:r>
          </a:p>
        </p:txBody>
      </p:sp>
      <p:sp>
        <p:nvSpPr>
          <p:cNvPr id="23571" name="Text Box 24"/>
          <p:cNvSpPr txBox="1">
            <a:spLocks noChangeArrowheads="1"/>
          </p:cNvSpPr>
          <p:nvPr/>
        </p:nvSpPr>
        <p:spPr bwMode="auto">
          <a:xfrm>
            <a:off x="5257800" y="213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802"/>
                </a:solidFill>
              </a:rPr>
              <a:t>4</a:t>
            </a:r>
          </a:p>
        </p:txBody>
      </p:sp>
      <p:sp>
        <p:nvSpPr>
          <p:cNvPr id="23572" name="Text Box 25"/>
          <p:cNvSpPr txBox="1">
            <a:spLocks noChangeArrowheads="1"/>
          </p:cNvSpPr>
          <p:nvPr/>
        </p:nvSpPr>
        <p:spPr bwMode="auto">
          <a:xfrm>
            <a:off x="6019800" y="213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802"/>
                </a:solidFill>
              </a:rPr>
              <a:t>5</a:t>
            </a:r>
          </a:p>
        </p:txBody>
      </p:sp>
      <p:sp>
        <p:nvSpPr>
          <p:cNvPr id="23573" name="Text Box 26"/>
          <p:cNvSpPr txBox="1">
            <a:spLocks noChangeArrowheads="1"/>
          </p:cNvSpPr>
          <p:nvPr/>
        </p:nvSpPr>
        <p:spPr bwMode="auto">
          <a:xfrm>
            <a:off x="6781800" y="213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802"/>
                </a:solidFill>
              </a:rPr>
              <a:t>6</a:t>
            </a:r>
          </a:p>
        </p:txBody>
      </p:sp>
      <p:sp>
        <p:nvSpPr>
          <p:cNvPr id="23574" name="Text Box 27"/>
          <p:cNvSpPr txBox="1">
            <a:spLocks noChangeArrowheads="1"/>
          </p:cNvSpPr>
          <p:nvPr/>
        </p:nvSpPr>
        <p:spPr bwMode="auto">
          <a:xfrm>
            <a:off x="7543800" y="20574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802"/>
                </a:solidFill>
              </a:rPr>
              <a:t>7</a:t>
            </a:r>
          </a:p>
        </p:txBody>
      </p:sp>
      <p:grpSp>
        <p:nvGrpSpPr>
          <p:cNvPr id="23575" name="Group 30"/>
          <p:cNvGrpSpPr>
            <a:grpSpLocks/>
          </p:cNvGrpSpPr>
          <p:nvPr/>
        </p:nvGrpSpPr>
        <p:grpSpPr bwMode="auto">
          <a:xfrm>
            <a:off x="247650" y="4800600"/>
            <a:ext cx="8648700" cy="1560513"/>
            <a:chOff x="156" y="3024"/>
            <a:chExt cx="5448" cy="983"/>
          </a:xfrm>
        </p:grpSpPr>
        <p:pic>
          <p:nvPicPr>
            <p:cNvPr id="23593" name="Picture 28" descr="datashee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3024"/>
              <a:ext cx="5448" cy="98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94" name="Text Box 29"/>
            <p:cNvSpPr txBox="1">
              <a:spLocks noChangeArrowheads="1"/>
            </p:cNvSpPr>
            <p:nvPr/>
          </p:nvSpPr>
          <p:spPr bwMode="auto">
            <a:xfrm>
              <a:off x="305" y="3648"/>
              <a:ext cx="223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0802"/>
                  </a:solidFill>
                </a:rPr>
                <a:t>3</a:t>
              </a:r>
            </a:p>
          </p:txBody>
        </p:sp>
      </p:grpSp>
      <p:grpSp>
        <p:nvGrpSpPr>
          <p:cNvPr id="36909" name="Group 45"/>
          <p:cNvGrpSpPr>
            <a:grpSpLocks/>
          </p:cNvGrpSpPr>
          <p:nvPr/>
        </p:nvGrpSpPr>
        <p:grpSpPr bwMode="auto">
          <a:xfrm>
            <a:off x="1219200" y="1676400"/>
            <a:ext cx="3886200" cy="5105400"/>
            <a:chOff x="768" y="1056"/>
            <a:chExt cx="2448" cy="3216"/>
          </a:xfrm>
        </p:grpSpPr>
        <p:sp>
          <p:nvSpPr>
            <p:cNvPr id="23589" name="Rectangle 31"/>
            <p:cNvSpPr>
              <a:spLocks noChangeArrowheads="1"/>
            </p:cNvSpPr>
            <p:nvPr/>
          </p:nvSpPr>
          <p:spPr bwMode="auto">
            <a:xfrm>
              <a:off x="768" y="3264"/>
              <a:ext cx="1632" cy="960"/>
            </a:xfrm>
            <a:prstGeom prst="rect">
              <a:avLst/>
            </a:prstGeom>
            <a:noFill/>
            <a:ln w="28575">
              <a:solidFill>
                <a:srgbClr val="FF080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b"/>
            <a:lstStyle/>
            <a:p>
              <a:pPr algn="ctr"/>
              <a:endParaRPr lang="en-US">
                <a:solidFill>
                  <a:srgbClr val="FF0802"/>
                </a:solidFill>
              </a:endParaRPr>
            </a:p>
          </p:txBody>
        </p:sp>
        <p:sp>
          <p:nvSpPr>
            <p:cNvPr id="23590" name="Rectangle 32"/>
            <p:cNvSpPr>
              <a:spLocks noChangeArrowheads="1"/>
            </p:cNvSpPr>
            <p:nvPr/>
          </p:nvSpPr>
          <p:spPr bwMode="auto">
            <a:xfrm>
              <a:off x="1265" y="3984"/>
              <a:ext cx="6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Width</a:t>
              </a:r>
            </a:p>
          </p:txBody>
        </p:sp>
        <p:sp>
          <p:nvSpPr>
            <p:cNvPr id="23591" name="Line 33"/>
            <p:cNvSpPr>
              <a:spLocks noChangeShapeType="1"/>
            </p:cNvSpPr>
            <p:nvPr/>
          </p:nvSpPr>
          <p:spPr bwMode="auto">
            <a:xfrm>
              <a:off x="2736" y="1056"/>
              <a:ext cx="0" cy="192"/>
            </a:xfrm>
            <a:prstGeom prst="line">
              <a:avLst/>
            </a:prstGeom>
            <a:noFill/>
            <a:ln w="28575">
              <a:solidFill>
                <a:srgbClr val="FF080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2" name="Line 34"/>
            <p:cNvSpPr>
              <a:spLocks noChangeShapeType="1"/>
            </p:cNvSpPr>
            <p:nvPr/>
          </p:nvSpPr>
          <p:spPr bwMode="auto">
            <a:xfrm>
              <a:off x="3216" y="1056"/>
              <a:ext cx="0" cy="192"/>
            </a:xfrm>
            <a:prstGeom prst="line">
              <a:avLst/>
            </a:prstGeom>
            <a:noFill/>
            <a:ln w="28575">
              <a:solidFill>
                <a:srgbClr val="FF080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910" name="Group 46"/>
          <p:cNvGrpSpPr>
            <a:grpSpLocks/>
          </p:cNvGrpSpPr>
          <p:nvPr/>
        </p:nvGrpSpPr>
        <p:grpSpPr bwMode="auto">
          <a:xfrm>
            <a:off x="2286000" y="2362200"/>
            <a:ext cx="4419600" cy="4419600"/>
            <a:chOff x="1440" y="1488"/>
            <a:chExt cx="2784" cy="2784"/>
          </a:xfrm>
        </p:grpSpPr>
        <p:sp>
          <p:nvSpPr>
            <p:cNvPr id="23584" name="Rectangle 36"/>
            <p:cNvSpPr>
              <a:spLocks noChangeArrowheads="1"/>
            </p:cNvSpPr>
            <p:nvPr/>
          </p:nvSpPr>
          <p:spPr bwMode="auto">
            <a:xfrm>
              <a:off x="2544" y="3264"/>
              <a:ext cx="1680" cy="960"/>
            </a:xfrm>
            <a:prstGeom prst="rect">
              <a:avLst/>
            </a:prstGeom>
            <a:noFill/>
            <a:ln w="28575">
              <a:solidFill>
                <a:srgbClr val="FF080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b"/>
            <a:lstStyle/>
            <a:p>
              <a:pPr algn="ctr"/>
              <a:endParaRPr lang="en-US">
                <a:solidFill>
                  <a:srgbClr val="FF0802"/>
                </a:solidFill>
              </a:endParaRPr>
            </a:p>
          </p:txBody>
        </p:sp>
        <p:sp>
          <p:nvSpPr>
            <p:cNvPr id="23585" name="Rectangle 37"/>
            <p:cNvSpPr>
              <a:spLocks noChangeArrowheads="1"/>
            </p:cNvSpPr>
            <p:nvPr/>
          </p:nvSpPr>
          <p:spPr bwMode="auto">
            <a:xfrm>
              <a:off x="2784" y="3984"/>
              <a:ext cx="13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Average Depth</a:t>
              </a:r>
            </a:p>
          </p:txBody>
        </p:sp>
        <p:sp>
          <p:nvSpPr>
            <p:cNvPr id="23586" name="Line 38"/>
            <p:cNvSpPr>
              <a:spLocks noChangeShapeType="1"/>
            </p:cNvSpPr>
            <p:nvPr/>
          </p:nvSpPr>
          <p:spPr bwMode="auto">
            <a:xfrm>
              <a:off x="1440" y="1680"/>
              <a:ext cx="1296" cy="0"/>
            </a:xfrm>
            <a:prstGeom prst="line">
              <a:avLst/>
            </a:prstGeom>
            <a:noFill/>
            <a:ln w="19050">
              <a:solidFill>
                <a:srgbClr val="FF080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9"/>
            <p:cNvSpPr>
              <a:spLocks noChangeArrowheads="1"/>
            </p:cNvSpPr>
            <p:nvPr/>
          </p:nvSpPr>
          <p:spPr bwMode="auto">
            <a:xfrm>
              <a:off x="3168" y="1776"/>
              <a:ext cx="96" cy="96"/>
            </a:xfrm>
            <a:prstGeom prst="ellipse">
              <a:avLst/>
            </a:prstGeom>
            <a:solidFill>
              <a:srgbClr val="FF08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40"/>
            <p:cNvSpPr>
              <a:spLocks noChangeArrowheads="1"/>
            </p:cNvSpPr>
            <p:nvPr/>
          </p:nvSpPr>
          <p:spPr bwMode="auto">
            <a:xfrm>
              <a:off x="2688" y="1488"/>
              <a:ext cx="96" cy="96"/>
            </a:xfrm>
            <a:prstGeom prst="ellipse">
              <a:avLst/>
            </a:prstGeom>
            <a:solidFill>
              <a:srgbClr val="FF080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911" name="Group 47"/>
          <p:cNvGrpSpPr>
            <a:grpSpLocks/>
          </p:cNvGrpSpPr>
          <p:nvPr/>
        </p:nvGrpSpPr>
        <p:grpSpPr bwMode="auto">
          <a:xfrm>
            <a:off x="3124200" y="685800"/>
            <a:ext cx="4724400" cy="6019800"/>
            <a:chOff x="1968" y="432"/>
            <a:chExt cx="2976" cy="3792"/>
          </a:xfrm>
        </p:grpSpPr>
        <p:sp>
          <p:nvSpPr>
            <p:cNvPr id="23580" name="Rectangle 41"/>
            <p:cNvSpPr>
              <a:spLocks noChangeArrowheads="1"/>
            </p:cNvSpPr>
            <p:nvPr/>
          </p:nvSpPr>
          <p:spPr bwMode="auto">
            <a:xfrm>
              <a:off x="4320" y="3264"/>
              <a:ext cx="624" cy="960"/>
            </a:xfrm>
            <a:prstGeom prst="rect">
              <a:avLst/>
            </a:prstGeom>
            <a:noFill/>
            <a:ln w="28575">
              <a:solidFill>
                <a:srgbClr val="FF080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b"/>
            <a:lstStyle/>
            <a:p>
              <a:pPr algn="ctr"/>
              <a:endParaRPr lang="en-US">
                <a:solidFill>
                  <a:srgbClr val="FF0802"/>
                </a:solidFill>
              </a:endParaRPr>
            </a:p>
          </p:txBody>
        </p:sp>
        <p:sp>
          <p:nvSpPr>
            <p:cNvPr id="23581" name="Text Box 42"/>
            <p:cNvSpPr txBox="1">
              <a:spLocks noChangeArrowheads="1"/>
            </p:cNvSpPr>
            <p:nvPr/>
          </p:nvSpPr>
          <p:spPr bwMode="auto">
            <a:xfrm>
              <a:off x="1968" y="432"/>
              <a:ext cx="220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/>
                <a:t>Velocity Measured</a:t>
              </a:r>
            </a:p>
            <a:p>
              <a:pPr algn="ctr"/>
              <a:r>
                <a:rPr lang="en-US"/>
                <a:t>At 0.6 depth at mid-point</a:t>
              </a:r>
            </a:p>
          </p:txBody>
        </p:sp>
        <p:sp>
          <p:nvSpPr>
            <p:cNvPr id="23582" name="Line 43"/>
            <p:cNvSpPr>
              <a:spLocks noChangeShapeType="1"/>
            </p:cNvSpPr>
            <p:nvPr/>
          </p:nvSpPr>
          <p:spPr bwMode="auto">
            <a:xfrm>
              <a:off x="2976" y="864"/>
              <a:ext cx="0" cy="6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Oval 44"/>
            <p:cNvSpPr>
              <a:spLocks noChangeArrowheads="1"/>
            </p:cNvSpPr>
            <p:nvPr/>
          </p:nvSpPr>
          <p:spPr bwMode="auto">
            <a:xfrm>
              <a:off x="2934" y="1440"/>
              <a:ext cx="96" cy="9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79" name="Text Box 49"/>
          <p:cNvSpPr txBox="1">
            <a:spLocks noChangeArrowheads="1"/>
          </p:cNvSpPr>
          <p:nvPr/>
        </p:nvSpPr>
        <p:spPr bwMode="auto">
          <a:xfrm>
            <a:off x="1905000" y="3810000"/>
            <a:ext cx="60293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When you are done, you add up all the sections to get the</a:t>
            </a:r>
          </a:p>
          <a:p>
            <a:r>
              <a:rPr lang="en-US" b="1"/>
              <a:t>Total Discharge for the entire channel</a:t>
            </a: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211138"/>
            <a:ext cx="9102725" cy="62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97300"/>
            <a:ext cx="3505200" cy="289242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066800" y="198438"/>
            <a:ext cx="6877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latin typeface="Times" charset="0"/>
              </a:rPr>
              <a:t>Flow meter for measuring water speed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8807450" y="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" charset="0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33800" y="4876800"/>
            <a:ext cx="612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.6d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1101</Words>
  <Application>Microsoft Macintosh PowerPoint</Application>
  <PresentationFormat>On-screen Show (4:3)</PresentationFormat>
  <Paragraphs>266</Paragraphs>
  <Slides>33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Blank Presentation</vt:lpstr>
      <vt:lpstr>Equation</vt:lpstr>
      <vt:lpstr>Worksheet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http://wwwrcamnl.wr.usgs.gov/sws/fieldmethods/Indirects/nvalues/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Load varies over time and discharge</vt:lpstr>
      <vt:lpstr>Integration over all flows is a non trivial problem! Need Rating Curves (suspended, dissolved, bedload)</vt:lpstr>
      <vt:lpstr>Integration over all flows is a non trivial problem! What happens when you track through the hydrograph</vt:lpstr>
      <vt:lpstr>SEDIMENT YIELD  - What comes out</vt:lpstr>
      <vt:lpstr>PowerPoint Presentation</vt:lpstr>
      <vt:lpstr>River Lab Logistics</vt:lpstr>
      <vt:lpstr>PowerPoint Presentation</vt:lpstr>
    </vt:vector>
  </TitlesOfParts>
  <Company>bierman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bierman</dc:creator>
  <cp:lastModifiedBy>Benjamin  DeJong</cp:lastModifiedBy>
  <cp:revision>64</cp:revision>
  <dcterms:created xsi:type="dcterms:W3CDTF">2008-09-14T20:53:05Z</dcterms:created>
  <dcterms:modified xsi:type="dcterms:W3CDTF">2012-09-17T17:03:15Z</dcterms:modified>
</cp:coreProperties>
</file>