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17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8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84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4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95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9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7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27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23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48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16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F248B-7204-46B7-9643-DB8A7F63436D}" type="datetimeFigureOut">
              <a:rPr lang="en-US" smtClean="0"/>
              <a:t>5/22/2012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28B2C-6ADA-4EE8-B038-B3D5F00B84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55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it works: </a:t>
            </a:r>
            <a:br>
              <a:rPr lang="en-US" dirty="0" smtClean="0"/>
            </a:br>
            <a:r>
              <a:rPr lang="en-US" dirty="0" smtClean="0"/>
              <a:t>PGP Whole Disk Encryption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525" y="4114800"/>
            <a:ext cx="2152951" cy="571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71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Installing PGP</a:t>
            </a:r>
            <a:endParaRPr lang="en-US" dirty="0"/>
          </a:p>
        </p:txBody>
      </p:sp>
      <p:pic>
        <p:nvPicPr>
          <p:cNvPr id="1026" name="Picture 2" descr="C:\Users\gcd\AppData\Local\Microsoft\Windows\Temporary Internet Files\Content.IE5\ZHRHPDF7\MC900433880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1611767"/>
            <a:ext cx="3634467" cy="3634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Installs drivers and services</a:t>
            </a:r>
          </a:p>
          <a:p>
            <a:r>
              <a:rPr lang="en-US" dirty="0" smtClean="0"/>
              <a:t>Installs user tools for managing PGP</a:t>
            </a:r>
          </a:p>
          <a:p>
            <a:r>
              <a:rPr lang="en-US" dirty="0" smtClean="0"/>
              <a:t>Replace </a:t>
            </a:r>
            <a:r>
              <a:rPr lang="en-US" dirty="0" err="1" smtClean="0"/>
              <a:t>Bootloader</a:t>
            </a:r>
            <a:endParaRPr lang="en-US" dirty="0" smtClean="0"/>
          </a:p>
          <a:p>
            <a:r>
              <a:rPr lang="en-US" dirty="0" smtClean="0"/>
              <a:t>Enroll licensed user*</a:t>
            </a:r>
          </a:p>
          <a:p>
            <a:r>
              <a:rPr lang="en-US" dirty="0" smtClean="0"/>
              <a:t>Generate keys</a:t>
            </a:r>
          </a:p>
          <a:p>
            <a:r>
              <a:rPr lang="en-US" dirty="0" smtClean="0"/>
              <a:t>Encrypt drive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0469" y="6096000"/>
            <a:ext cx="7443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Disclaimer: Geoff’s current understanding, which may be corrected during presentation.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6116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Volume Key</a:t>
            </a:r>
            <a:endParaRPr lang="en-US" dirty="0"/>
          </a:p>
        </p:txBody>
      </p:sp>
      <p:pic>
        <p:nvPicPr>
          <p:cNvPr id="5" name="Picture 2" descr="C:\Users\gcd\AppData\Local\Microsoft\Windows\Temporary Internet Files\Content.IE5\ZHRHPDF7\MC90043388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1611767"/>
            <a:ext cx="3634467" cy="3634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947" y="251471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4671647" y="1783038"/>
            <a:ext cx="3733800" cy="3246162"/>
            <a:chOff x="4671647" y="1611767"/>
            <a:chExt cx="3733800" cy="3246162"/>
          </a:xfrm>
        </p:grpSpPr>
        <p:pic>
          <p:nvPicPr>
            <p:cNvPr id="2051" name="Picture 3" descr="C:\Users\gcd\AppData\Local\Microsoft\Windows\Temporary Internet Files\Content.IE5\ZHRHPDF7\MC900432593[1]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4261" y="1611767"/>
              <a:ext cx="1828572" cy="18285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4671647" y="3657600"/>
              <a:ext cx="37338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Data (blocks) on the disk are encrypted using a unique </a:t>
              </a:r>
              <a:r>
                <a:rPr lang="en-US" sz="2400" i="1" dirty="0" smtClean="0"/>
                <a:t>Volume Encryption Key.</a:t>
              </a:r>
              <a:endParaRPr lang="en-US" sz="24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046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Passphrases</a:t>
            </a:r>
            <a:endParaRPr lang="en-US" dirty="0"/>
          </a:p>
        </p:txBody>
      </p:sp>
      <p:pic>
        <p:nvPicPr>
          <p:cNvPr id="5" name="Picture 2" descr="C:\Users\gcd\AppData\Local\Microsoft\Windows\Temporary Internet Files\Content.IE5\ZHRHPDF7\MC90043388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1611767"/>
            <a:ext cx="3634467" cy="3634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947" y="251471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986" y="1946970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986" y="2609255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7239333" y="1905602"/>
            <a:ext cx="1066800" cy="1929999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951" y="1946970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283" y="2609255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ounded Rectangle 12"/>
          <p:cNvSpPr/>
          <p:nvPr/>
        </p:nvSpPr>
        <p:spPr>
          <a:xfrm>
            <a:off x="6040645" y="1905000"/>
            <a:ext cx="1066800" cy="1930601"/>
          </a:xfrm>
          <a:prstGeom prst="round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158" y="1946970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4823505" y="1905602"/>
            <a:ext cx="1066800" cy="1930000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591402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671647" y="3905071"/>
            <a:ext cx="373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Each </a:t>
            </a:r>
            <a:r>
              <a:rPr lang="en-US" sz="2400" i="1" dirty="0" smtClean="0"/>
              <a:t>Passphrase User</a:t>
            </a:r>
            <a:r>
              <a:rPr lang="en-US" sz="2400" dirty="0" smtClean="0"/>
              <a:t> has her own copy of the volume key encrypted with her passphrase.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115322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Passphrases</a:t>
            </a:r>
            <a:endParaRPr lang="en-US" dirty="0"/>
          </a:p>
        </p:txBody>
      </p:sp>
      <p:pic>
        <p:nvPicPr>
          <p:cNvPr id="5" name="Picture 2" descr="C:\Users\gcd\AppData\Local\Microsoft\Windows\Temporary Internet Files\Content.IE5\ZHRHPDF7\MC90043388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1611767"/>
            <a:ext cx="3634467" cy="3634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947" y="251471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986" y="1946970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986" y="2609255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7239333" y="1905602"/>
            <a:ext cx="1066800" cy="1929999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951" y="1946970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283" y="2609255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ounded Rectangle 12"/>
          <p:cNvSpPr/>
          <p:nvPr/>
        </p:nvSpPr>
        <p:spPr>
          <a:xfrm>
            <a:off x="6040645" y="1905000"/>
            <a:ext cx="1066800" cy="1930601"/>
          </a:xfrm>
          <a:prstGeom prst="round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158" y="1946970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4823505" y="1905602"/>
            <a:ext cx="1066800" cy="1930000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591402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333" y="4138315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333" y="4800600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ounded Rectangle 18"/>
          <p:cNvSpPr/>
          <p:nvPr/>
        </p:nvSpPr>
        <p:spPr>
          <a:xfrm>
            <a:off x="7224680" y="4096947"/>
            <a:ext cx="1066800" cy="1929999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298" y="4138315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2630" y="4800600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ounded Rectangle 21"/>
          <p:cNvSpPr/>
          <p:nvPr/>
        </p:nvSpPr>
        <p:spPr>
          <a:xfrm>
            <a:off x="6025992" y="4096345"/>
            <a:ext cx="1066800" cy="193060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324600" y="5703570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ADK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391400" y="5707380"/>
            <a:ext cx="781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WDRT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762000" y="5103406"/>
            <a:ext cx="495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Whole Disk Recovery Token and the Additional Decryption Keys are just special passphrase users (mostly).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31903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Single Sign-On</a:t>
            </a:r>
            <a:endParaRPr lang="en-US" dirty="0"/>
          </a:p>
        </p:txBody>
      </p:sp>
      <p:pic>
        <p:nvPicPr>
          <p:cNvPr id="5" name="Picture 2" descr="C:\Users\gcd\AppData\Local\Microsoft\Windows\Temporary Internet Files\Content.IE5\ZHRHPDF7\MC90043388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1611767"/>
            <a:ext cx="3634467" cy="3634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947" y="2514714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986" y="1946970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3986" y="2609255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ounded Rectangle 2"/>
          <p:cNvSpPr/>
          <p:nvPr/>
        </p:nvSpPr>
        <p:spPr>
          <a:xfrm>
            <a:off x="7239333" y="1905602"/>
            <a:ext cx="1066800" cy="1929999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9951" y="1946970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283" y="2609255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ounded Rectangle 12"/>
          <p:cNvSpPr/>
          <p:nvPr/>
        </p:nvSpPr>
        <p:spPr>
          <a:xfrm>
            <a:off x="6040645" y="1905000"/>
            <a:ext cx="1066800" cy="1930601"/>
          </a:xfrm>
          <a:prstGeom prst="round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 descr="C:\Users\gcd\AppData\Local\Microsoft\Windows\Temporary Internet Files\Content.IE5\ZHRHPDF7\MC900432593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8158" y="1946970"/>
            <a:ext cx="1037494" cy="103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ounded Rectangle 14"/>
          <p:cNvSpPr/>
          <p:nvPr/>
        </p:nvSpPr>
        <p:spPr>
          <a:xfrm>
            <a:off x="4823505" y="1905602"/>
            <a:ext cx="1066800" cy="1930000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gcd\AppData\Local\Microsoft\Windows\Temporary Internet Files\Content.IE5\2712ASJC\MC900431599[1]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591402"/>
            <a:ext cx="1089705" cy="1089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707145" y="5342124"/>
            <a:ext cx="373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Each </a:t>
            </a:r>
            <a:r>
              <a:rPr lang="en-US" sz="2400" i="1" dirty="0" smtClean="0"/>
              <a:t>Passphrase User</a:t>
            </a:r>
            <a:r>
              <a:rPr lang="en-US" sz="2400" dirty="0" smtClean="0"/>
              <a:t> also knows which user account to log into Windows</a:t>
            </a:r>
            <a:endParaRPr lang="en-US" sz="2400" i="1" dirty="0"/>
          </a:p>
        </p:txBody>
      </p:sp>
      <p:pic>
        <p:nvPicPr>
          <p:cNvPr id="1027" name="Picture 3" descr="C:\Users\gcd\AppData\Local\Microsoft\Windows\Temporary Internet Files\Content.IE5\ZHRHPDF7\MC900432624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5666" y="3962400"/>
            <a:ext cx="904414" cy="904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gcd\AppData\Local\Microsoft\Windows\Temporary Internet Files\Content.IE5\2712ASJC\MC900432621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273" y="3998975"/>
            <a:ext cx="831264" cy="831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gcd\AppData\Local\Microsoft\Windows\Temporary Internet Files\Content.IE5\ZHRHPDF7\MC900431641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3962400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ounded Rectangle 19"/>
          <p:cNvSpPr/>
          <p:nvPr/>
        </p:nvSpPr>
        <p:spPr>
          <a:xfrm>
            <a:off x="4838158" y="3835601"/>
            <a:ext cx="1066800" cy="1117399"/>
          </a:xfrm>
          <a:prstGeom prst="round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6040645" y="3835601"/>
            <a:ext cx="1066800" cy="1117399"/>
          </a:xfrm>
          <a:prstGeom prst="roundRect">
            <a:avLst/>
          </a:prstGeom>
          <a:noFill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7235190" y="3835602"/>
            <a:ext cx="1066800" cy="1117400"/>
          </a:xfrm>
          <a:prstGeom prst="round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99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Demo’s</a:t>
            </a:r>
            <a:endParaRPr lang="en-US" dirty="0"/>
          </a:p>
        </p:txBody>
      </p:sp>
      <p:pic>
        <p:nvPicPr>
          <p:cNvPr id="1026" name="Picture 2" descr="C:\Users\gcd\AppData\Local\Microsoft\Windows\Temporary Internet Files\Content.IE5\ZHRHPDF7\MC900433880[1]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" y="1611767"/>
            <a:ext cx="3634467" cy="3634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Getting </a:t>
            </a:r>
            <a:r>
              <a:rPr lang="en-US" dirty="0"/>
              <a:t>a WDRT in Universal Server </a:t>
            </a:r>
            <a:endParaRPr lang="en-US" dirty="0" smtClean="0"/>
          </a:p>
          <a:p>
            <a:r>
              <a:rPr lang="en-US" dirty="0" smtClean="0"/>
              <a:t>WDRT </a:t>
            </a:r>
            <a:r>
              <a:rPr lang="en-US" dirty="0"/>
              <a:t>for forgotten passphrase, lockout</a:t>
            </a:r>
          </a:p>
          <a:p>
            <a:r>
              <a:rPr lang="en-US" dirty="0" smtClean="0"/>
              <a:t>WDRT </a:t>
            </a:r>
            <a:r>
              <a:rPr lang="en-US" dirty="0"/>
              <a:t>for system recovery, offline tools</a:t>
            </a:r>
          </a:p>
          <a:p>
            <a:r>
              <a:rPr lang="en-US" dirty="0" smtClean="0"/>
              <a:t>Setting </a:t>
            </a:r>
            <a:r>
              <a:rPr lang="en-US" dirty="0"/>
              <a:t>Bypass; this + WDRT covers most support needs</a:t>
            </a:r>
          </a:p>
          <a:p>
            <a:r>
              <a:rPr lang="en-US" dirty="0" smtClean="0"/>
              <a:t>Passphrase </a:t>
            </a:r>
            <a:r>
              <a:rPr lang="en-US" dirty="0"/>
              <a:t>reset, if needed, can be done with </a:t>
            </a:r>
            <a:r>
              <a:rPr lang="en-US" dirty="0" smtClean="0"/>
              <a:t>pgpwde.exe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50469" y="6096000"/>
            <a:ext cx="7443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Disclaimer: Geoff’s current understanding, which may be corrected during presentation.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6635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164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How it works:  PGP Whole Disk Encryption</vt:lpstr>
      <vt:lpstr>Installing PGP</vt:lpstr>
      <vt:lpstr>Volume Key</vt:lpstr>
      <vt:lpstr>Passphrases</vt:lpstr>
      <vt:lpstr>Special Passphrases</vt:lpstr>
      <vt:lpstr>Single Sign-On</vt:lpstr>
      <vt:lpstr>Demo’s</vt:lpstr>
    </vt:vector>
  </TitlesOfParts>
  <Company>University of Vermont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it works:  PGP Whole Disk Encryption</dc:title>
  <dc:creator>Geoffrey Duke</dc:creator>
  <cp:lastModifiedBy>Geoffrey Duke</cp:lastModifiedBy>
  <cp:revision>11</cp:revision>
  <dcterms:created xsi:type="dcterms:W3CDTF">2012-05-22T02:42:28Z</dcterms:created>
  <dcterms:modified xsi:type="dcterms:W3CDTF">2012-05-22T12:45:22Z</dcterms:modified>
</cp:coreProperties>
</file>