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40" d="100"/>
          <a:sy n="40" d="100"/>
        </p:scale>
        <p:origin x="48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6ED0-7D59-4BB5-9C64-B8FFA8032CFC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2B19-01A9-45EF-B983-44A92978F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32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6ED0-7D59-4BB5-9C64-B8FFA8032CFC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2B19-01A9-45EF-B983-44A92978F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17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6ED0-7D59-4BB5-9C64-B8FFA8032CFC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2B19-01A9-45EF-B983-44A92978F40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3562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6ED0-7D59-4BB5-9C64-B8FFA8032CFC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2B19-01A9-45EF-B983-44A92978F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05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6ED0-7D59-4BB5-9C64-B8FFA8032CFC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2B19-01A9-45EF-B983-44A92978F40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862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6ED0-7D59-4BB5-9C64-B8FFA8032CFC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2B19-01A9-45EF-B983-44A92978F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42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6ED0-7D59-4BB5-9C64-B8FFA8032CFC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2B19-01A9-45EF-B983-44A92978F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07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6ED0-7D59-4BB5-9C64-B8FFA8032CFC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2B19-01A9-45EF-B983-44A92978F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57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6ED0-7D59-4BB5-9C64-B8FFA8032CFC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2B19-01A9-45EF-B983-44A92978F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84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6ED0-7D59-4BB5-9C64-B8FFA8032CFC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2B19-01A9-45EF-B983-44A92978F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10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6ED0-7D59-4BB5-9C64-B8FFA8032CFC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2B19-01A9-45EF-B983-44A92978F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81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6ED0-7D59-4BB5-9C64-B8FFA8032CFC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2B19-01A9-45EF-B983-44A92978F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5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6ED0-7D59-4BB5-9C64-B8FFA8032CFC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2B19-01A9-45EF-B983-44A92978F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18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6ED0-7D59-4BB5-9C64-B8FFA8032CFC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2B19-01A9-45EF-B983-44A92978F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68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6ED0-7D59-4BB5-9C64-B8FFA8032CFC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2B19-01A9-45EF-B983-44A92978F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50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6ED0-7D59-4BB5-9C64-B8FFA8032CFC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2B19-01A9-45EF-B983-44A92978F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83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D6ED0-7D59-4BB5-9C64-B8FFA8032CFC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6702B19-01A9-45EF-B983-44A92978F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0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CjXuXDamNEhttps://www.youtube.com/watch?v=JCjXuXDamNE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RfbBCYQm-4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Delivery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Week Three 9/11-9/15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56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a type of delivery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Impromptu (</a:t>
            </a:r>
            <a:r>
              <a:rPr lang="en-US" dirty="0">
                <a:hlinkClick r:id="rId2"/>
              </a:rPr>
              <a:t>https://www.youtube.com/watch?v=JCjXuXDamNEhttps://</a:t>
            </a:r>
            <a:r>
              <a:rPr lang="en-US" dirty="0" smtClean="0">
                <a:hlinkClick r:id="rId2"/>
              </a:rPr>
              <a:t>www.youtube.com/watch?v=JCjXuXDamNE</a:t>
            </a:r>
            <a:r>
              <a:rPr lang="en-US" dirty="0" smtClean="0"/>
              <a:t>)</a:t>
            </a:r>
          </a:p>
          <a:p>
            <a:r>
              <a:rPr lang="en-US" dirty="0" smtClean="0"/>
              <a:t>Extemporaneous</a:t>
            </a:r>
          </a:p>
          <a:p>
            <a:r>
              <a:rPr lang="en-US" dirty="0" smtClean="0"/>
              <a:t>Manuscript</a:t>
            </a:r>
          </a:p>
          <a:p>
            <a:r>
              <a:rPr lang="en-US" dirty="0" smtClean="0"/>
              <a:t>Memorized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99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this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trike="sngStrike" dirty="0" smtClean="0"/>
              <a:t>Impromptu</a:t>
            </a:r>
          </a:p>
          <a:p>
            <a:r>
              <a:rPr lang="en-US" dirty="0" smtClean="0"/>
              <a:t>Extemporaneous</a:t>
            </a:r>
          </a:p>
          <a:p>
            <a:r>
              <a:rPr lang="en-US" strike="sngStrike" dirty="0" smtClean="0"/>
              <a:t>Manuscript</a:t>
            </a:r>
          </a:p>
          <a:p>
            <a:r>
              <a:rPr lang="en-US" strike="sngStrike" dirty="0" smtClean="0"/>
              <a:t>Memorized</a:t>
            </a:r>
            <a:endParaRPr lang="en-US" strike="sngStrike" dirty="0"/>
          </a:p>
        </p:txBody>
      </p:sp>
    </p:spTree>
    <p:extLst>
      <p:ext uri="{BB962C8B-B14F-4D97-AF65-F5344CB8AC3E}">
        <p14:creationId xmlns:p14="http://schemas.microsoft.com/office/powerpoint/2010/main" val="131922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Extemporaneous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allows the speaker to develop a living human relationship with their audience.</a:t>
            </a:r>
          </a:p>
          <a:p>
            <a:r>
              <a:rPr lang="en-US" dirty="0" smtClean="0"/>
              <a:t>It allows speakers to adapt to the audience and the particularities of the situation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0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4" name="extemporaneous-styl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9188" y="2160588"/>
            <a:ext cx="5175250" cy="3881437"/>
          </a:xfrm>
        </p:spPr>
      </p:pic>
    </p:spTree>
    <p:extLst>
      <p:ext uri="{BB962C8B-B14F-4D97-AF65-F5344CB8AC3E}">
        <p14:creationId xmlns:p14="http://schemas.microsoft.com/office/powerpoint/2010/main" val="142704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Extemporaneous style and the signpost technique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a.k.a</a:t>
            </a:r>
            <a:r>
              <a:rPr lang="en-US" dirty="0" smtClean="0"/>
              <a:t> “Keyword’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21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do I get to the Library?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5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Extemporaneous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use landmarks to keep track of where we are, where we have been, and where we are going.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47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Bad note cards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537308"/>
            <a:ext cx="6974750" cy="42381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3341" y="2228044"/>
            <a:ext cx="62591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Too often, when preparing for extemporaneous speeches, students will have the urge to write out a full manuscript.  As a result, the student becomes cut off from the audience resulting in a less engaging presentation. Writing out complete sentences or paragraphs invites the speaker to simply read what has been written, eliminating the benefits of extemporaneous speaking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53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Note Cards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214" y="1571223"/>
            <a:ext cx="6502805" cy="39016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4552" y="1930399"/>
            <a:ext cx="58212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Define the Problem</a:t>
            </a:r>
          </a:p>
          <a:p>
            <a:r>
              <a:rPr lang="en-US" dirty="0"/>
              <a:t>	</a:t>
            </a:r>
            <a:r>
              <a:rPr lang="en-US" dirty="0" smtClean="0"/>
              <a:t>Too Many Notes</a:t>
            </a:r>
          </a:p>
          <a:p>
            <a:r>
              <a:rPr lang="en-US" dirty="0" smtClean="0"/>
              <a:t>Why is it a problem</a:t>
            </a:r>
          </a:p>
          <a:p>
            <a:r>
              <a:rPr lang="en-US" dirty="0"/>
              <a:t>	</a:t>
            </a:r>
            <a:r>
              <a:rPr lang="en-US" dirty="0" smtClean="0"/>
              <a:t>Less engaging</a:t>
            </a:r>
          </a:p>
          <a:p>
            <a:r>
              <a:rPr lang="en-US" dirty="0"/>
              <a:t>	</a:t>
            </a:r>
            <a:r>
              <a:rPr lang="en-US" dirty="0" smtClean="0"/>
              <a:t>Limits adaptation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44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sentences! (with some exceptions)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note cards are meant to be a map, helping guide you through the speech.</a:t>
            </a:r>
          </a:p>
          <a:p>
            <a:r>
              <a:rPr lang="en-US" dirty="0" smtClean="0"/>
              <a:t>They are not meant to be read aloud (other than quotations)</a:t>
            </a:r>
          </a:p>
          <a:p>
            <a:r>
              <a:rPr lang="en-US" dirty="0" smtClean="0"/>
              <a:t>Getting used to extemporaneous speaking can be very difficult because it is not as safe as a script.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56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 in with the Syllabus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0074148"/>
              </p:ext>
            </p:extLst>
          </p:nvPr>
        </p:nvGraphicFramePr>
        <p:xfrm>
          <a:off x="1445825" y="1603622"/>
          <a:ext cx="5592196" cy="44803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5510"/>
                <a:gridCol w="1780392"/>
                <a:gridCol w="1726352"/>
                <a:gridCol w="1339942"/>
              </a:tblGrid>
              <a:tr h="7142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Week Beginning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16" marR="627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Lecture Topic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16" marR="627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Lab Topic/Activities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16" marR="627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Readings</a:t>
                      </a:r>
                      <a:endParaRPr lang="en-US" sz="10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(Complete before next lecture/lab meeting)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16" marR="62716" marT="0" marB="0" anchor="ctr"/>
                </a:tc>
              </a:tr>
              <a:tr h="10034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Aug 28</a:t>
                      </a:r>
                      <a:r>
                        <a:rPr lang="en-US" sz="1100" baseline="30000">
                          <a:effectLst/>
                        </a:rPr>
                        <a:t>th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16" marR="627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Introductions, Office Hours, Dramatic Reading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16" marR="627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Check Roster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Speeches of Introduction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Prepare for Dramatic Reading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16" marR="627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READ THE SYLLABUS! KNOW THE SYLLABUS! And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Michael J. Gelb, “Let your Body Talk,” in Present Yourself!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16" marR="62716" marT="0" marB="0" anchor="ctr"/>
                </a:tc>
              </a:tr>
              <a:tr h="8362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Sept 4</a:t>
                      </a:r>
                      <a:r>
                        <a:rPr lang="en-US" sz="1100" baseline="30000">
                          <a:effectLst/>
                        </a:rPr>
                        <a:t>th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16" marR="627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 CLASS LABOR DAY WEEK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16" marR="627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 LAB LABOR DAY WEEK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16" marR="627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Steve Schwarze, “Public Speaking and the Public Sphere” in Speaking in the Public Sphere.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16" marR="62716" marT="0" marB="0" anchor="ctr"/>
                </a:tc>
              </a:tr>
              <a:tr h="2456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Sept 11</a:t>
                      </a:r>
                      <a:r>
                        <a:rPr lang="en-US" sz="1100" baseline="30000">
                          <a:effectLst/>
                        </a:rPr>
                        <a:t>th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16" marR="627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Delivery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16" marR="627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Begin Dramatic Readings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16" marR="627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16" marR="62716" marT="0" marB="0" anchor="ctr"/>
                </a:tc>
              </a:tr>
              <a:tr h="2456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Sept 17th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16" marR="627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Arrangement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16" marR="627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Dramatic Readings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16" marR="627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16" marR="62716" marT="0" marB="0" anchor="ctr"/>
                </a:tc>
              </a:tr>
              <a:tr h="8362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Sept 25</a:t>
                      </a:r>
                      <a:r>
                        <a:rPr lang="en-US" sz="1100" baseline="30000">
                          <a:effectLst/>
                        </a:rPr>
                        <a:t>th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16" marR="627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Reading/Lecture Quiz</a:t>
                      </a:r>
                      <a:endParaRPr lang="en-US" sz="10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Audience/Adaptation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16" marR="627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Dramatic Readings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16" marR="627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Gerard Hauser, “Rhetorical Opportunities” in Introduction to Rhetorical Theory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16" marR="62716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062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….but mastering extemporaneous style is a highly valuable skillset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7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Expectations……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Improvement not perfection</a:t>
            </a:r>
          </a:p>
          <a:p>
            <a:r>
              <a:rPr lang="en-US" dirty="0" smtClean="0"/>
              <a:t>Getting more comfortable speaking from notes.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32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three favorite…..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pPr lvl="1"/>
            <a:r>
              <a:rPr lang="en-US" dirty="0" smtClean="0"/>
              <a:t>Preview</a:t>
            </a:r>
          </a:p>
          <a:p>
            <a:r>
              <a:rPr lang="en-US" dirty="0" smtClean="0"/>
              <a:t>Thing 1</a:t>
            </a:r>
          </a:p>
          <a:p>
            <a:pPr lvl="1"/>
            <a:r>
              <a:rPr lang="en-US" dirty="0" smtClean="0"/>
              <a:t>Awesome</a:t>
            </a:r>
          </a:p>
          <a:p>
            <a:r>
              <a:rPr lang="en-US" dirty="0" smtClean="0"/>
              <a:t>Thing 2</a:t>
            </a:r>
          </a:p>
          <a:p>
            <a:pPr lvl="1"/>
            <a:r>
              <a:rPr lang="en-US" dirty="0" smtClean="0"/>
              <a:t>Unique</a:t>
            </a:r>
          </a:p>
          <a:p>
            <a:r>
              <a:rPr lang="en-US" dirty="0" smtClean="0"/>
              <a:t>Thing 3</a:t>
            </a:r>
          </a:p>
          <a:p>
            <a:pPr lvl="1"/>
            <a:r>
              <a:rPr lang="en-US" dirty="0" smtClean="0"/>
              <a:t>Inspiring</a:t>
            </a:r>
          </a:p>
          <a:p>
            <a:r>
              <a:rPr lang="en-US" dirty="0" smtClean="0"/>
              <a:t>Conclusion</a:t>
            </a:r>
          </a:p>
          <a:p>
            <a:pPr lvl="1"/>
            <a:r>
              <a:rPr lang="en-US" dirty="0" smtClean="0"/>
              <a:t>Why should you check these things out.</a:t>
            </a:r>
          </a:p>
        </p:txBody>
      </p:sp>
    </p:spTree>
    <p:extLst>
      <p:ext uri="{BB962C8B-B14F-4D97-AF65-F5344CB8AC3E}">
        <p14:creationId xmlns:p14="http://schemas.microsoft.com/office/powerpoint/2010/main" val="326042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preparing note cards, ideas should be represented with the bare minimum number of words.  Abbreviations, symbols, arrows can be useful tools.</a:t>
            </a:r>
          </a:p>
          <a:p>
            <a:r>
              <a:rPr lang="en-US" dirty="0" smtClean="0"/>
              <a:t>Leave space on notecards, so that you must fill them in.</a:t>
            </a:r>
          </a:p>
          <a:p>
            <a:r>
              <a:rPr lang="en-US" dirty="0" smtClean="0"/>
              <a:t>Notes should be flexible, but a safety net in case you get lost so that you may get back on track</a:t>
            </a:r>
          </a:p>
          <a:p>
            <a:r>
              <a:rPr lang="en-US" dirty="0" smtClean="0"/>
              <a:t>Practice speaking from minimal notes.  Varying the words you use is a good thing.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35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…speaking of variation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Copia exercise (What are one of your favorite things)</a:t>
            </a:r>
          </a:p>
          <a:p>
            <a:r>
              <a:rPr lang="en-US" dirty="0" smtClean="0"/>
              <a:t>I like burritos.</a:t>
            </a:r>
          </a:p>
          <a:p>
            <a:pPr lvl="1"/>
            <a:r>
              <a:rPr lang="en-US" dirty="0" smtClean="0"/>
              <a:t>Of all things that bring joy in this world, burritos are without comparison.</a:t>
            </a:r>
          </a:p>
          <a:p>
            <a:pPr lvl="1"/>
            <a:r>
              <a:rPr lang="en-US" dirty="0" smtClean="0"/>
              <a:t>While eating a burrito, all the world’s problems disappear.</a:t>
            </a:r>
          </a:p>
          <a:p>
            <a:pPr lvl="1"/>
            <a:r>
              <a:rPr lang="en-US" dirty="0" smtClean="0"/>
              <a:t>Burritos are dope.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19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about physical delivery?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8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Mumble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Global warming and rising sea levels</a:t>
            </a:r>
          </a:p>
          <a:p>
            <a:r>
              <a:rPr lang="en-US" dirty="0" smtClean="0"/>
              <a:t>Why you should come to UVM.</a:t>
            </a:r>
          </a:p>
          <a:p>
            <a:r>
              <a:rPr lang="en-US" dirty="0" smtClean="0"/>
              <a:t>Burritos are dope.</a:t>
            </a:r>
          </a:p>
          <a:p>
            <a:r>
              <a:rPr lang="en-US" dirty="0" smtClean="0"/>
              <a:t>Marvel vs DC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28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requested!</a:t>
            </a:r>
          </a:p>
          <a:p>
            <a:r>
              <a:rPr lang="en-US" dirty="0" smtClean="0"/>
              <a:t>Where to begin??????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82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is more than just speaking voice.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9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 with the situation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Prepon</a:t>
            </a:r>
            <a:r>
              <a:rPr lang="en-US" dirty="0" smtClean="0"/>
              <a:t>, Appropriateness, Rightness of fit</a:t>
            </a:r>
          </a:p>
        </p:txBody>
      </p:sp>
    </p:spTree>
    <p:extLst>
      <p:ext uri="{BB962C8B-B14F-4D97-AF65-F5344CB8AC3E}">
        <p14:creationId xmlns:p14="http://schemas.microsoft.com/office/powerpoint/2010/main" val="74614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wrong”ness</a:t>
            </a:r>
            <a:r>
              <a:rPr lang="en-US" dirty="0" smtClean="0"/>
              <a:t> of fit</a:t>
            </a:r>
            <a:endParaRPr lang="en-US" dirty="0"/>
          </a:p>
        </p:txBody>
      </p:sp>
      <p:pic>
        <p:nvPicPr>
          <p:cNvPr id="4" name="ORfbBCYQm-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76848" y="1390918"/>
            <a:ext cx="8952763" cy="503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3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Situations as seasons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5300" y="2160588"/>
            <a:ext cx="3881437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2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Just as seasons determine what you wear, do, etc.  The situation of public speaking establishes the standards for what counts a “good” delivery.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8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 other words, the standard for a “good” speech is </a:t>
            </a:r>
            <a:r>
              <a:rPr lang="en-US" b="1" i="1" u="sng" dirty="0" smtClean="0"/>
              <a:t>contingent</a:t>
            </a:r>
            <a:r>
              <a:rPr lang="en-US" dirty="0" smtClean="0"/>
              <a:t> on the situation.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2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71</TotalTime>
  <Words>634</Words>
  <Application>Microsoft Office PowerPoint</Application>
  <PresentationFormat>Widescreen</PresentationFormat>
  <Paragraphs>105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Times New Roman</vt:lpstr>
      <vt:lpstr>Trebuchet MS</vt:lpstr>
      <vt:lpstr>Wingdings 3</vt:lpstr>
      <vt:lpstr>Facet</vt:lpstr>
      <vt:lpstr>Delivery</vt:lpstr>
      <vt:lpstr>Check in with the Syllabus</vt:lpstr>
      <vt:lpstr>Delivery</vt:lpstr>
      <vt:lpstr>It is more than just speaking voice.</vt:lpstr>
      <vt:lpstr>Start with the situation</vt:lpstr>
      <vt:lpstr>“wrong”ness of fit</vt:lpstr>
      <vt:lpstr>Situations as seasons</vt:lpstr>
      <vt:lpstr>Just as seasons determine what you wear, do, etc.  The situation of public speaking establishes the standards for what counts a “good” delivery.</vt:lpstr>
      <vt:lpstr>In other words, the standard for a “good” speech is contingent on the situation.</vt:lpstr>
      <vt:lpstr>Choosing a type of delivery</vt:lpstr>
      <vt:lpstr>In this class</vt:lpstr>
      <vt:lpstr>Why Extemporaneous style</vt:lpstr>
      <vt:lpstr>Example</vt:lpstr>
      <vt:lpstr>Extemporaneous style and the signpost technique</vt:lpstr>
      <vt:lpstr>How do I get to the Library?</vt:lpstr>
      <vt:lpstr>Extemporaneous style</vt:lpstr>
      <vt:lpstr>Bad note cards</vt:lpstr>
      <vt:lpstr>Good Note Cards</vt:lpstr>
      <vt:lpstr>No sentences! (with some exceptions)</vt:lpstr>
      <vt:lpstr>….but mastering extemporaneous style is a highly valuable skillset</vt:lpstr>
      <vt:lpstr>Expectations……</vt:lpstr>
      <vt:lpstr>My three favorite…..</vt:lpstr>
      <vt:lpstr>Tips </vt:lpstr>
      <vt:lpstr>…speaking of variation</vt:lpstr>
      <vt:lpstr>Questions about physical delivery?</vt:lpstr>
      <vt:lpstr>The Mumble Game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Delivery</dc:title>
  <dc:creator>jcmcguffey</dc:creator>
  <cp:lastModifiedBy>jcmcguffey</cp:lastModifiedBy>
  <cp:revision>11</cp:revision>
  <dcterms:created xsi:type="dcterms:W3CDTF">2017-09-11T15:15:25Z</dcterms:created>
  <dcterms:modified xsi:type="dcterms:W3CDTF">2017-09-11T16:26:57Z</dcterms:modified>
</cp:coreProperties>
</file>