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76" r:id="rId4"/>
    <p:sldId id="259" r:id="rId5"/>
    <p:sldId id="268" r:id="rId6"/>
    <p:sldId id="267" r:id="rId7"/>
    <p:sldId id="264" r:id="rId8"/>
    <p:sldId id="258" r:id="rId9"/>
    <p:sldId id="265" r:id="rId10"/>
    <p:sldId id="269" r:id="rId11"/>
    <p:sldId id="272" r:id="rId12"/>
    <p:sldId id="275" r:id="rId13"/>
    <p:sldId id="266" r:id="rId14"/>
    <p:sldId id="271" r:id="rId15"/>
    <p:sldId id="274" r:id="rId16"/>
    <p:sldId id="282" r:id="rId17"/>
    <p:sldId id="283" r:id="rId18"/>
    <p:sldId id="273" r:id="rId19"/>
    <p:sldId id="260" r:id="rId20"/>
    <p:sldId id="277" r:id="rId21"/>
    <p:sldId id="278" r:id="rId22"/>
    <p:sldId id="284" r:id="rId23"/>
    <p:sldId id="285" r:id="rId24"/>
    <p:sldId id="26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29" autoAdjust="0"/>
  </p:normalViewPr>
  <p:slideViewPr>
    <p:cSldViewPr snapToGrid="0" snapToObjects="1">
      <p:cViewPr varScale="1">
        <p:scale>
          <a:sx n="84" d="100"/>
          <a:sy n="84" d="100"/>
        </p:scale>
        <p:origin x="-18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A7786-E038-4247-A42F-36DE34A08402}" type="datetimeFigureOut">
              <a:rPr lang="en-US" smtClean="0"/>
              <a:t>3/28/14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7CC7A-8910-014B-9A22-D5AEE3084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6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Mustafa </a:t>
            </a:r>
            <a:r>
              <a:rPr lang="en-US" dirty="0" err="1" smtClean="0"/>
              <a:t>Nayyem</a:t>
            </a:r>
            <a:r>
              <a:rPr lang="en-US" dirty="0" smtClean="0"/>
              <a:t> – social media call (“</a:t>
            </a:r>
            <a:r>
              <a:rPr lang="en-US" dirty="0" err="1" smtClean="0"/>
              <a:t>Euromaidan</a:t>
            </a:r>
            <a:r>
              <a:rPr lang="en-US" dirty="0" smtClean="0"/>
              <a:t>” to distinguish it from previous “</a:t>
            </a:r>
            <a:r>
              <a:rPr lang="en-US" dirty="0" err="1" smtClean="0"/>
              <a:t>Maidan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59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Oligarchs on both sides… 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change since 2004 is the existence of alternative views in the media (but more in central and western Ukraine), some of them owned by oligarchs supportive of </a:t>
            </a:r>
            <a:r>
              <a:rPr lang="en-US" baseline="0" dirty="0" err="1" smtClean="0"/>
              <a:t>Maidan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69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Theories about US covert involvement (compare the video above with Venezuela video).</a:t>
            </a:r>
          </a:p>
          <a:p>
            <a:r>
              <a:rPr lang="en-US" dirty="0" smtClean="0"/>
              <a:t>Leaked phone calls (</a:t>
            </a:r>
            <a:r>
              <a:rPr lang="en-US" dirty="0" err="1" smtClean="0"/>
              <a:t>Nuland-Pyatt</a:t>
            </a:r>
            <a:r>
              <a:rPr lang="en-US" dirty="0" smtClean="0"/>
              <a:t>, </a:t>
            </a:r>
            <a:r>
              <a:rPr lang="en-US" dirty="0" err="1" smtClean="0"/>
              <a:t>Paet</a:t>
            </a:r>
            <a:r>
              <a:rPr lang="en-US" dirty="0" smtClean="0"/>
              <a:t>-Ashton):</a:t>
            </a:r>
            <a:r>
              <a:rPr lang="en-US" baseline="0" dirty="0" smtClean="0"/>
              <a:t> are these the 2 best calls they managed to find?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4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(Images: Autonomous Workers Union, </a:t>
            </a:r>
            <a:r>
              <a:rPr lang="en-US" dirty="0" err="1" smtClean="0"/>
              <a:t>Leftmaidan</a:t>
            </a:r>
            <a:r>
              <a:rPr lang="en-US" dirty="0" smtClean="0"/>
              <a:t>, Svoboda, churches)</a:t>
            </a:r>
          </a:p>
          <a:p>
            <a:r>
              <a:rPr lang="en-US" dirty="0" smtClean="0"/>
              <a:t>Broad spectrum </a:t>
            </a:r>
            <a:r>
              <a:rPr lang="en-US" dirty="0" smtClean="0"/>
              <a:t>of political, religious, cultural affiliations represented in </a:t>
            </a:r>
            <a:r>
              <a:rPr lang="en-US" dirty="0" err="1" smtClean="0"/>
              <a:t>Maidan</a:t>
            </a:r>
            <a:r>
              <a:rPr lang="en-US" dirty="0" smtClean="0"/>
              <a:t>. But left parties don’t really exist in Ukraine (Communists not </a:t>
            </a:r>
            <a:r>
              <a:rPr lang="en-US" dirty="0" smtClean="0"/>
              <a:t>really </a:t>
            </a:r>
            <a:r>
              <a:rPr lang="en-US" dirty="0" smtClean="0"/>
              <a:t>left; Socialist Party collapsed). Differences between established parties are more “cultural” (pro-west vs. pro-Russia orientation, democratization vs. authoritarian style, language issue, nationalism) than economic (ambiguous centrism is popular: lean left before elections, turn right after elections). </a:t>
            </a:r>
            <a:r>
              <a:rPr lang="en-US" dirty="0" smtClean="0"/>
              <a:t>Nationalists</a:t>
            </a:r>
            <a:r>
              <a:rPr lang="en-US" baseline="0" dirty="0" smtClean="0"/>
              <a:t> - </a:t>
            </a:r>
            <a:r>
              <a:rPr lang="en-US" dirty="0" smtClean="0"/>
              <a:t>including the far </a:t>
            </a:r>
            <a:r>
              <a:rPr lang="en-US" dirty="0" smtClean="0"/>
              <a:t>right, </a:t>
            </a:r>
            <a:r>
              <a:rPr lang="en-US" dirty="0" smtClean="0"/>
              <a:t>but more broadly civic nationalists - gained </a:t>
            </a:r>
            <a:r>
              <a:rPr lang="en-US" dirty="0" smtClean="0"/>
              <a:t>through the </a:t>
            </a:r>
            <a:r>
              <a:rPr lang="en-US" dirty="0" smtClean="0"/>
              <a:t>revolution.</a:t>
            </a:r>
            <a:r>
              <a:rPr lang="en-US" baseline="0" dirty="0" smtClean="0"/>
              <a:t> Far right</a:t>
            </a:r>
            <a:r>
              <a:rPr lang="en-US" dirty="0" smtClean="0"/>
              <a:t> </a:t>
            </a:r>
            <a:r>
              <a:rPr lang="en-US" dirty="0" smtClean="0"/>
              <a:t>took advantage to </a:t>
            </a:r>
            <a:r>
              <a:rPr lang="en-US" dirty="0" smtClean="0"/>
              <a:t>gain exposure</a:t>
            </a:r>
            <a:r>
              <a:rPr lang="en-US" baseline="0" dirty="0" smtClean="0"/>
              <a:t> &amp; </a:t>
            </a:r>
            <a:r>
              <a:rPr lang="en-US" baseline="0" dirty="0" smtClean="0"/>
              <a:t>support. Independent left split over participation in </a:t>
            </a:r>
            <a:r>
              <a:rPr lang="en-US" baseline="0" dirty="0" err="1" smtClean="0"/>
              <a:t>Maidan</a:t>
            </a:r>
            <a:r>
              <a:rPr lang="en-US" baseline="0" dirty="0" smtClean="0"/>
              <a:t>; participation grew after government violence esp. Jan. 16 anti-protest legislation. Main difference within </a:t>
            </a:r>
            <a:r>
              <a:rPr lang="en-US" baseline="0" dirty="0" err="1" smtClean="0"/>
              <a:t>Maidan</a:t>
            </a:r>
            <a:r>
              <a:rPr lang="en-US" baseline="0" dirty="0" smtClean="0"/>
              <a:t> was between grassroots (anti-corruption) and established parties – still being worked </a:t>
            </a:r>
            <a:r>
              <a:rPr lang="en-US" baseline="0" dirty="0" smtClean="0"/>
              <a:t>out…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2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Bandera as divisive figure</a:t>
            </a:r>
            <a:r>
              <a:rPr lang="en-US" baseline="0" dirty="0" smtClean="0"/>
              <a:t> (“fascist” for easterners, “anti-Soviet hero” for westerners)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72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left-wing analysis of the current government: http://</a:t>
            </a:r>
            <a:r>
              <a:rPr lang="en-US" dirty="0" err="1" smtClean="0"/>
              <a:t>www.labournetaustria.at</a:t>
            </a:r>
            <a:r>
              <a:rPr lang="en-US" dirty="0" smtClean="0"/>
              <a:t>/tord-bjork-14-3-2014-the-new-neoliberal-fascist-government-in-ukraine-re-the-propaganda-war-%C2%AD-an-interesting-article/</a:t>
            </a:r>
          </a:p>
          <a:p>
            <a:r>
              <a:rPr lang="en-US" dirty="0" smtClean="0"/>
              <a:t>My comments on this diagram: see http://</a:t>
            </a:r>
            <a:r>
              <a:rPr lang="en-US" dirty="0" err="1" smtClean="0"/>
              <a:t>blog.uvm.edu</a:t>
            </a:r>
            <a:r>
              <a:rPr lang="en-US" dirty="0" smtClean="0"/>
              <a:t>/</a:t>
            </a:r>
            <a:r>
              <a:rPr lang="en-US" dirty="0" err="1" smtClean="0"/>
              <a:t>aivakhiv-ukrtaz</a:t>
            </a:r>
            <a:r>
              <a:rPr lang="en-US" dirty="0" smtClean="0"/>
              <a:t>/2014/03/28/update-on-recent-</a:t>
            </a:r>
            <a:r>
              <a:rPr lang="en-US" dirty="0" err="1" smtClean="0"/>
              <a:t>ukraine</a:t>
            </a:r>
            <a:r>
              <a:rPr lang="en-US" dirty="0" smtClean="0"/>
              <a:t>-developments/ (scroll down)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r>
              <a:rPr lang="en-US" baseline="0" dirty="0" smtClean="0"/>
              <a:t> elections…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5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some other examples of maps disseminated</a:t>
            </a:r>
            <a:r>
              <a:rPr lang="en-US" baseline="0" dirty="0" smtClean="0"/>
              <a:t> widely in the western media</a:t>
            </a:r>
          </a:p>
          <a:p>
            <a:r>
              <a:rPr lang="en-US" baseline="0" dirty="0" smtClean="0"/>
              <a:t>(more on linguistic differences in a moment)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4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nuance here, but what’s this identification</a:t>
            </a:r>
            <a:r>
              <a:rPr lang="en-US" baseline="0" dirty="0" smtClean="0"/>
              <a:t> of “Russian” and “Ukrainian”?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08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Maidan</a:t>
            </a:r>
            <a:r>
              <a:rPr lang="en-US" dirty="0" smtClean="0"/>
              <a:t> support…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35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ETHNIC</a:t>
            </a:r>
            <a:r>
              <a:rPr lang="en-US" baseline="0" dirty="0" smtClean="0"/>
              <a:t> Russians…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33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Russian speakers… but in</a:t>
            </a:r>
            <a:r>
              <a:rPr lang="en-US" baseline="0" dirty="0" smtClean="0"/>
              <a:t> fact most Ukrainians speak BOTH Russian and Ukrainian, or a mix of the two (“</a:t>
            </a:r>
            <a:r>
              <a:rPr lang="en-US" baseline="0" dirty="0" err="1" smtClean="0"/>
              <a:t>surzhy</a:t>
            </a:r>
            <a:r>
              <a:rPr lang="en-US" baseline="0" dirty="0" smtClean="0"/>
              <a:t>”)</a:t>
            </a:r>
          </a:p>
          <a:p>
            <a:r>
              <a:rPr lang="en-US" baseline="0" dirty="0" smtClean="0"/>
              <a:t>Note my experience following social media: Ukrainian and Russian often used interchangeably in same conversation without any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04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…same data, different picture…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45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activists, this was the main narrative: democracy, transparency, ANTI-CORRUPTION…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7CC7A-8910-014B-9A22-D5AEE30847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9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6BE8C-36CB-154F-A7C1-A2BC6E2B6F80}" type="datetimeFigureOut">
              <a:rPr lang="en-US" smtClean="0"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B9C86-5BD7-054E-AF51-100CDC4B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3.wdp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log.uvm.edu/aivakhiv-ukrta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2262" y="41657"/>
            <a:ext cx="11608875" cy="6816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24246"/>
            <a:ext cx="7772400" cy="245327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Framing the </a:t>
            </a:r>
            <a:r>
              <a:rPr lang="en-US" sz="3600" dirty="0" err="1" smtClean="0">
                <a:solidFill>
                  <a:srgbClr val="FFFF00"/>
                </a:solidFill>
              </a:rPr>
              <a:t>Euromaidan</a:t>
            </a:r>
            <a:r>
              <a:rPr lang="en-US" sz="3600" dirty="0" smtClean="0">
                <a:solidFill>
                  <a:srgbClr val="FFFF00"/>
                </a:solidFill>
              </a:rPr>
              <a:t> revolution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&amp; its </a:t>
            </a:r>
            <a:r>
              <a:rPr lang="en-US" sz="3600" dirty="0" smtClean="0">
                <a:solidFill>
                  <a:srgbClr val="FFFF00"/>
                </a:solidFill>
              </a:rPr>
              <a:t>aftermath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2400" dirty="0" smtClean="0"/>
              <a:t>Adrian Ivakhiv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19903"/>
            <a:ext cx="6400800" cy="234869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Revolution?   Coup? Invasion?   War?  </a:t>
            </a:r>
          </a:p>
          <a:p>
            <a:r>
              <a:rPr lang="en-US" sz="4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Crisis?</a:t>
            </a:r>
            <a:endParaRPr lang="en-US" sz="4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1306813"/>
            <a:ext cx="7548438" cy="246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andwriting - Dakota"/>
                <a:cs typeface="Handwriting - Dakota"/>
              </a:rPr>
              <a:t>Democratic   Fascist    </a:t>
            </a:r>
          </a:p>
          <a:p>
            <a:pPr algn="l"/>
            <a:r>
              <a:rPr lang="en-US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andwriting - Dakota"/>
                <a:cs typeface="Handwriting - Dakota"/>
              </a:rPr>
              <a:t>   	Russian   	New Cold</a:t>
            </a:r>
          </a:p>
          <a:p>
            <a:pPr algn="l"/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andwriting - Dakota"/>
                <a:cs typeface="Handwriting - Dakota"/>
              </a:rPr>
              <a:t>	</a:t>
            </a:r>
            <a:r>
              <a:rPr lang="en-US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andwriting - Dakota"/>
                <a:cs typeface="Handwriting - Dakota"/>
              </a:rPr>
              <a:t>     Geopolitical		         </a:t>
            </a:r>
            <a:endParaRPr lang="en-US" sz="3600" b="1" dirty="0">
              <a:solidFill>
                <a:schemeClr val="accent6">
                  <a:lumMod val="40000"/>
                  <a:lumOff val="60000"/>
                </a:schemeClr>
              </a:solidFill>
              <a:latin typeface="Handwriting - Dakota"/>
              <a:cs typeface="Handwriting - Dakota"/>
            </a:endParaRPr>
          </a:p>
        </p:txBody>
      </p:sp>
    </p:spTree>
    <p:extLst>
      <p:ext uri="{BB962C8B-B14F-4D97-AF65-F5344CB8AC3E}">
        <p14:creationId xmlns:p14="http://schemas.microsoft.com/office/powerpoint/2010/main" val="71876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9175" r="-19175"/>
          <a:stretch>
            <a:fillRect/>
          </a:stretch>
        </p:blipFill>
        <p:spPr>
          <a:xfrm>
            <a:off x="-897045" y="1006475"/>
            <a:ext cx="10639882" cy="585152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4332" y="152400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10832" y="152400"/>
            <a:ext cx="9538089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600" dirty="0" smtClean="0">
                <a:solidFill>
                  <a:srgbClr val="FFFF00"/>
                </a:solidFill>
              </a:rPr>
              <a:t>Russians </a:t>
            </a:r>
            <a:r>
              <a:rPr lang="en-US" sz="4000" dirty="0" smtClean="0">
                <a:solidFill>
                  <a:srgbClr val="FFFF00"/>
                </a:solidFill>
              </a:rPr>
              <a:t>(speakers) </a:t>
            </a:r>
            <a:r>
              <a:rPr lang="en-US" sz="4600" dirty="0" smtClean="0">
                <a:solidFill>
                  <a:srgbClr val="FFFF00"/>
                </a:solidFill>
              </a:rPr>
              <a:t>vs. Ukrainians </a:t>
            </a:r>
            <a:r>
              <a:rPr lang="en-US" sz="4000" dirty="0" smtClean="0">
                <a:solidFill>
                  <a:srgbClr val="FFFF00"/>
                </a:solidFill>
              </a:rPr>
              <a:t>(speakers)</a:t>
            </a:r>
            <a:r>
              <a:rPr lang="en-US" sz="4600" dirty="0" smtClean="0">
                <a:solidFill>
                  <a:srgbClr val="FFFF00"/>
                </a:solidFill>
              </a:rPr>
              <a:t>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>
          <a:xfrm>
            <a:off x="2542210" y="889486"/>
            <a:ext cx="6601790" cy="363073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803" y="4748806"/>
            <a:ext cx="3232648" cy="237972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4332" y="529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Democracy vs. authoritarianism?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50472"/>
            <a:ext cx="4342762" cy="28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00" y="5602211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FFFF00"/>
                </a:solidFill>
              </a:rPr>
              <a:t>“The bearer of sovereignty and sole source of power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in Ukraine shall be the people.”</a:t>
            </a:r>
            <a:r>
              <a:rPr lang="en-US" sz="1800" i="1" dirty="0" smtClean="0">
                <a:solidFill>
                  <a:schemeClr val="tx1">
                    <a:lumMod val="95000"/>
                  </a:schemeClr>
                </a:solidFill>
              </a:rPr>
              <a:t> – </a:t>
            </a:r>
            <a:r>
              <a:rPr lang="en-US" sz="1800" i="1" dirty="0" err="1" smtClean="0">
                <a:solidFill>
                  <a:schemeClr val="tx1">
                    <a:lumMod val="95000"/>
                  </a:schemeClr>
                </a:solidFill>
              </a:rPr>
              <a:t>Ukr</a:t>
            </a:r>
            <a:r>
              <a:rPr lang="en-US" sz="1800" i="1" dirty="0" smtClean="0">
                <a:solidFill>
                  <a:schemeClr val="tx1">
                    <a:lumMod val="95000"/>
                  </a:schemeClr>
                </a:solidFill>
              </a:rPr>
              <a:t>. Constitution</a:t>
            </a:r>
            <a:endParaRPr lang="en-US" sz="2400" i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186" r="-8186"/>
          <a:stretch>
            <a:fillRect/>
          </a:stretch>
        </p:blipFill>
        <p:spPr>
          <a:xfrm>
            <a:off x="3596765" y="2593573"/>
            <a:ext cx="5470635" cy="30086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4332" y="152400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4332" y="529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Democracy vs. authoritarianism?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625"/>
            <a:ext cx="3209278" cy="21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70006" r="-70006"/>
          <a:stretch>
            <a:fillRect/>
          </a:stretch>
        </p:blipFill>
        <p:spPr>
          <a:xfrm>
            <a:off x="-3593492" y="363251"/>
            <a:ext cx="12617559" cy="669012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"/>
            <a:ext cx="8229600" cy="683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150" dirty="0" smtClean="0">
                <a:ln w="11430"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It’s about… Oligarchs vs. oligarchs</a:t>
            </a:r>
            <a:endParaRPr lang="en-US" sz="4000" b="1" spc="150" dirty="0">
              <a:ln w="11430"/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707" y="1345234"/>
            <a:ext cx="2505484" cy="53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7827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8186" r="-8186"/>
          <a:stretch>
            <a:fillRect/>
          </a:stretch>
        </p:blipFill>
        <p:spPr>
          <a:xfrm>
            <a:off x="0" y="1145961"/>
            <a:ext cx="4475975" cy="24616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909" y="4116495"/>
            <a:ext cx="4873786" cy="27415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4332" y="529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US/EU </a:t>
            </a:r>
            <a:r>
              <a:rPr lang="en-US" sz="3200" dirty="0" smtClean="0">
                <a:solidFill>
                  <a:srgbClr val="FFFF00"/>
                </a:solidFill>
              </a:rPr>
              <a:t>(vs. Russian) </a:t>
            </a:r>
            <a:r>
              <a:rPr lang="en-US" sz="4000" dirty="0" smtClean="0">
                <a:solidFill>
                  <a:srgbClr val="FFFF00"/>
                </a:solidFill>
              </a:rPr>
              <a:t>interests?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970" y="2056077"/>
            <a:ext cx="2585830" cy="1551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639" y="1746695"/>
            <a:ext cx="1238331" cy="186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802" y="1327610"/>
            <a:ext cx="3940208" cy="525623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4332" y="529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US/EU </a:t>
            </a:r>
            <a:r>
              <a:rPr lang="en-US" sz="3200" dirty="0" smtClean="0">
                <a:solidFill>
                  <a:srgbClr val="FFFF00"/>
                </a:solidFill>
              </a:rPr>
              <a:t>(vs. Russian) </a:t>
            </a:r>
            <a:r>
              <a:rPr lang="en-US" sz="4000" dirty="0" smtClean="0">
                <a:solidFill>
                  <a:srgbClr val="FFFF00"/>
                </a:solidFill>
              </a:rPr>
              <a:t>interests?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203" y="1341963"/>
            <a:ext cx="8267597" cy="5516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332" y="529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Right </a:t>
            </a:r>
            <a:r>
              <a:rPr lang="en-US" sz="3200" dirty="0" smtClean="0">
                <a:solidFill>
                  <a:srgbClr val="FFFF00"/>
                </a:solidFill>
              </a:rPr>
              <a:t>(“fascism”) </a:t>
            </a:r>
            <a:r>
              <a:rPr lang="en-US" sz="4000" dirty="0" smtClean="0">
                <a:solidFill>
                  <a:srgbClr val="FFFF00"/>
                </a:solidFill>
              </a:rPr>
              <a:t>vs. left?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3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73" y="1394176"/>
            <a:ext cx="8029613" cy="5357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rcRect t="8906" b="8906"/>
          <a:stretch>
            <a:fillRect/>
          </a:stretch>
        </p:blipFill>
        <p:spPr>
          <a:xfrm>
            <a:off x="0" y="1096768"/>
            <a:ext cx="2451337" cy="134814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4332" y="529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Right </a:t>
            </a:r>
            <a:r>
              <a:rPr lang="en-US" sz="3200" dirty="0" smtClean="0">
                <a:solidFill>
                  <a:srgbClr val="FFFF00"/>
                </a:solidFill>
              </a:rPr>
              <a:t>(“fascism”) </a:t>
            </a:r>
            <a:r>
              <a:rPr lang="en-US" sz="4000" dirty="0" smtClean="0">
                <a:solidFill>
                  <a:srgbClr val="FFFF00"/>
                </a:solidFill>
              </a:rPr>
              <a:t>vs. left?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476" y="2356103"/>
            <a:ext cx="3502904" cy="1751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098" y="825090"/>
            <a:ext cx="3881268" cy="1444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7131" y="2922701"/>
            <a:ext cx="2296000" cy="15278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4332" y="2783426"/>
            <a:ext cx="880985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dirty="0"/>
              <a:t>O</a:t>
            </a:r>
            <a:r>
              <a:rPr lang="en-US" sz="1600" dirty="0" smtClean="0"/>
              <a:t>pposition parties: 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dirty="0" smtClean="0"/>
              <a:t>Fatherland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dirty="0" smtClean="0"/>
              <a:t>UDAR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dirty="0" smtClean="0"/>
              <a:t>Freedom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dirty="0" smtClean="0"/>
              <a:t>Democratic Alliance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Student groups, Afghan </a:t>
            </a:r>
            <a:r>
              <a:rPr lang="en-US" sz="1600" dirty="0"/>
              <a:t>war </a:t>
            </a:r>
            <a:r>
              <a:rPr lang="en-US" sz="1600" dirty="0" smtClean="0"/>
              <a:t>vets, </a:t>
            </a:r>
            <a:r>
              <a:rPr lang="en-US" sz="1600" dirty="0"/>
              <a:t>Ultras (football fans</a:t>
            </a:r>
            <a:r>
              <a:rPr lang="en-US" sz="1600" dirty="0" smtClean="0"/>
              <a:t>)</a:t>
            </a:r>
            <a:endParaRPr lang="en-US" sz="1600" dirty="0"/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Church groups: Orthodox KP, Greek-Catholic, Orth. </a:t>
            </a:r>
            <a:r>
              <a:rPr lang="en-US" sz="1600" dirty="0" err="1" smtClean="0"/>
              <a:t>Autoceph</a:t>
            </a:r>
            <a:r>
              <a:rPr lang="en-US" sz="1600" dirty="0" smtClean="0"/>
              <a:t>.</a:t>
            </a:r>
            <a:endParaRPr lang="en-US" sz="1600" dirty="0"/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Crimean </a:t>
            </a:r>
            <a:r>
              <a:rPr lang="en-US" sz="1600" dirty="0" err="1"/>
              <a:t>Mejlis</a:t>
            </a:r>
            <a:r>
              <a:rPr lang="en-US" sz="1600" dirty="0"/>
              <a:t>, other ethnic minority groups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Extra</a:t>
            </a:r>
            <a:r>
              <a:rPr lang="en-US" sz="1600" dirty="0"/>
              <a:t>-parliamentary </a:t>
            </a:r>
            <a:r>
              <a:rPr lang="en-US" sz="1600" dirty="0" smtClean="0"/>
              <a:t>groups: </a:t>
            </a:r>
            <a:r>
              <a:rPr lang="en-US" sz="1600" dirty="0" err="1" smtClean="0"/>
              <a:t>Vidsich</a:t>
            </a:r>
            <a:r>
              <a:rPr lang="en-US" sz="1600" dirty="0" smtClean="0"/>
              <a:t> (Rebuff civic movement), Right Sector (far right coalition), </a:t>
            </a:r>
            <a:r>
              <a:rPr lang="en-US" sz="1600" dirty="0"/>
              <a:t>Common Cause, </a:t>
            </a:r>
            <a:r>
              <a:rPr lang="en-US" sz="1600" dirty="0" err="1"/>
              <a:t>Leftmaidan</a:t>
            </a:r>
            <a:r>
              <a:rPr lang="en-US" sz="1600" dirty="0"/>
              <a:t>, et al.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“</a:t>
            </a:r>
            <a:r>
              <a:rPr lang="en-US" sz="1600" dirty="0" err="1"/>
              <a:t>Maidan</a:t>
            </a:r>
            <a:r>
              <a:rPr lang="en-US" sz="1600" dirty="0"/>
              <a:t>” Association (</a:t>
            </a:r>
            <a:r>
              <a:rPr lang="en-US" sz="1600" dirty="0" err="1"/>
              <a:t>Vseukr</a:t>
            </a:r>
            <a:r>
              <a:rPr lang="en-US" sz="1600" dirty="0"/>
              <a:t>. </a:t>
            </a:r>
            <a:r>
              <a:rPr lang="en-US" sz="1600" dirty="0" err="1"/>
              <a:t>Obiedn</a:t>
            </a:r>
            <a:r>
              <a:rPr lang="en-US" sz="1600" dirty="0"/>
              <a:t>. “</a:t>
            </a:r>
            <a:r>
              <a:rPr lang="en-US" sz="1600" dirty="0" err="1"/>
              <a:t>Maidan</a:t>
            </a:r>
            <a:r>
              <a:rPr lang="en-US" sz="1600" dirty="0"/>
              <a:t>”</a:t>
            </a:r>
            <a:r>
              <a:rPr lang="en-US" sz="1600" dirty="0" smtClean="0"/>
              <a:t>), Civic </a:t>
            </a:r>
            <a:r>
              <a:rPr lang="en-US" sz="1600" dirty="0"/>
              <a:t>Council of </a:t>
            </a:r>
            <a:r>
              <a:rPr lang="en-US" sz="1600" dirty="0" err="1" smtClean="0"/>
              <a:t>Maidan</a:t>
            </a:r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Civic Sector, </a:t>
            </a:r>
            <a:r>
              <a:rPr lang="en-US" sz="1600" dirty="0"/>
              <a:t>Ne </a:t>
            </a:r>
            <a:r>
              <a:rPr lang="en-US" sz="1600" dirty="0" err="1"/>
              <a:t>Zlyi</a:t>
            </a:r>
            <a:r>
              <a:rPr lang="en-US" sz="1600" dirty="0"/>
              <a:t> </a:t>
            </a:r>
            <a:r>
              <a:rPr lang="en-US" sz="1600" dirty="0" err="1" smtClean="0"/>
              <a:t>Maidan</a:t>
            </a:r>
            <a:r>
              <a:rPr lang="en-US" sz="1600" dirty="0" smtClean="0"/>
              <a:t>, </a:t>
            </a:r>
            <a:r>
              <a:rPr lang="en-US" sz="1600" dirty="0" err="1"/>
              <a:t>Euromaidan</a:t>
            </a:r>
            <a:r>
              <a:rPr lang="en-US" sz="1600" dirty="0"/>
              <a:t> SOS, </a:t>
            </a:r>
            <a:r>
              <a:rPr lang="en-US" sz="1600" dirty="0" err="1"/>
              <a:t>Maidan</a:t>
            </a:r>
            <a:r>
              <a:rPr lang="en-US" sz="1600" dirty="0"/>
              <a:t> Open University, the Hospital Guard, et al</a:t>
            </a:r>
            <a:r>
              <a:rPr lang="en-US" sz="1600" dirty="0" smtClean="0"/>
              <a:t>.</a:t>
            </a:r>
            <a:endParaRPr lang="en-US" sz="1600" dirty="0"/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Civic Committee for Investigating Human Rights Abuses in </a:t>
            </a:r>
            <a:r>
              <a:rPr lang="en-US" sz="1600" dirty="0" smtClean="0"/>
              <a:t>Ukraine, </a:t>
            </a:r>
            <a:r>
              <a:rPr lang="en-US" sz="1600" dirty="0" err="1" smtClean="0"/>
              <a:t>MaidanPost</a:t>
            </a:r>
            <a:r>
              <a:rPr lang="en-US" sz="1600" dirty="0" smtClean="0"/>
              <a:t> </a:t>
            </a:r>
            <a:r>
              <a:rPr lang="en-US" sz="1600" dirty="0"/>
              <a:t>Media Guard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err="1" smtClean="0"/>
              <a:t>Maidan</a:t>
            </a:r>
            <a:r>
              <a:rPr lang="en-US" sz="1600" dirty="0" smtClean="0"/>
              <a:t> </a:t>
            </a:r>
            <a:r>
              <a:rPr lang="en-US" sz="1600" dirty="0"/>
              <a:t>Self-</a:t>
            </a:r>
            <a:r>
              <a:rPr lang="en-US" sz="1600" dirty="0" err="1" smtClean="0"/>
              <a:t>Defence</a:t>
            </a:r>
            <a:r>
              <a:rPr lang="en-US" sz="1600" dirty="0" smtClean="0"/>
              <a:t> units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Auto</a:t>
            </a:r>
            <a:r>
              <a:rPr lang="en-US" sz="1600" dirty="0"/>
              <a:t>-</a:t>
            </a:r>
            <a:r>
              <a:rPr lang="en-US" sz="1600" dirty="0" err="1"/>
              <a:t>Maidan</a:t>
            </a:r>
            <a:r>
              <a:rPr lang="en-US" sz="1600" dirty="0"/>
              <a:t> </a:t>
            </a:r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Pop personalities, private citizens </a:t>
            </a:r>
          </a:p>
          <a:p>
            <a:pPr marL="171450" indent="-171450">
              <a:buFont typeface="Arial"/>
              <a:buChar char="•"/>
            </a:pPr>
            <a:endParaRPr lang="en-US" sz="1600" dirty="0" smtClean="0"/>
          </a:p>
          <a:p>
            <a:pPr marL="171450" indent="-171450">
              <a:buFont typeface="Arial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76425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9785" b="9785"/>
          <a:stretch>
            <a:fillRect/>
          </a:stretch>
        </p:blipFill>
        <p:spPr>
          <a:xfrm>
            <a:off x="359510" y="942499"/>
            <a:ext cx="4292161" cy="236052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4332" y="529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Right </a:t>
            </a:r>
            <a:r>
              <a:rPr lang="en-US" sz="3200" dirty="0" smtClean="0">
                <a:solidFill>
                  <a:srgbClr val="FFFF00"/>
                </a:solidFill>
              </a:rPr>
              <a:t>(“fascism”) </a:t>
            </a:r>
            <a:r>
              <a:rPr lang="en-US" sz="4000" dirty="0" smtClean="0">
                <a:solidFill>
                  <a:srgbClr val="FFFF00"/>
                </a:solidFill>
              </a:rPr>
              <a:t>vs. left?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060" y="3731530"/>
            <a:ext cx="3890078" cy="2919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768" y="1699475"/>
            <a:ext cx="2298869" cy="152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entral gov UkrainefinalHD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5" r="-14245"/>
          <a:stretch>
            <a:fillRect/>
          </a:stretch>
        </p:blipFill>
        <p:spPr>
          <a:xfrm>
            <a:off x="-1621671" y="186492"/>
            <a:ext cx="12213300" cy="6858000"/>
          </a:xfrm>
          <a:solidFill>
            <a:schemeClr val="tx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332" y="529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C6D9F1"/>
                </a:solidFill>
              </a:rPr>
              <a:t>×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6732" y="205391"/>
            <a:ext cx="9102925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85" y="3225294"/>
            <a:ext cx="6445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×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5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97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8170" r="-28170"/>
          <a:stretch>
            <a:fillRect/>
          </a:stretch>
        </p:blipFill>
        <p:spPr>
          <a:xfrm>
            <a:off x="-1483111" y="956544"/>
            <a:ext cx="12151660" cy="668294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Europe  (vs. Russia)?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2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23703" cy="496252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q"/>
            </a:pPr>
            <a:r>
              <a:rPr lang="en-US" sz="2600" b="1" dirty="0" smtClean="0">
                <a:solidFill>
                  <a:srgbClr val="FFFF00"/>
                </a:solidFill>
              </a:rPr>
              <a:t>Europe </a:t>
            </a:r>
            <a:r>
              <a:rPr lang="en-US" sz="2600" b="1" dirty="0" err="1" smtClean="0">
                <a:solidFill>
                  <a:srgbClr val="FFFF00"/>
                </a:solidFill>
              </a:rPr>
              <a:t>vs</a:t>
            </a:r>
            <a:r>
              <a:rPr lang="en-US" sz="2600" b="1" dirty="0" smtClean="0">
                <a:solidFill>
                  <a:srgbClr val="FFFF00"/>
                </a:solidFill>
              </a:rPr>
              <a:t> Russia: 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FF00"/>
                </a:solidFill>
              </a:rPr>
              <a:t>	</a:t>
            </a:r>
            <a:r>
              <a:rPr lang="en-US" sz="2000" i="1" dirty="0" smtClean="0"/>
              <a:t>sort of (at first), more anti-Putin than anti-Russia</a:t>
            </a:r>
          </a:p>
          <a:p>
            <a:pPr>
              <a:buFont typeface="Wingdings" charset="2"/>
              <a:buChar char="q"/>
            </a:pPr>
            <a:r>
              <a:rPr lang="en-US" sz="2400" b="1" dirty="0" smtClean="0">
                <a:solidFill>
                  <a:srgbClr val="FFFF00"/>
                </a:solidFill>
              </a:rPr>
              <a:t>East </a:t>
            </a:r>
            <a:r>
              <a:rPr lang="en-US" sz="2400" b="1" dirty="0" err="1" smtClean="0">
                <a:solidFill>
                  <a:srgbClr val="FFFF00"/>
                </a:solidFill>
              </a:rPr>
              <a:t>vs</a:t>
            </a:r>
            <a:r>
              <a:rPr lang="en-US" sz="2400" b="1" dirty="0" smtClean="0">
                <a:solidFill>
                  <a:srgbClr val="FFFF00"/>
                </a:solidFill>
              </a:rPr>
              <a:t> West: 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FF00"/>
                </a:solidFill>
              </a:rPr>
              <a:t>	</a:t>
            </a:r>
            <a:r>
              <a:rPr lang="en-US" sz="2000" i="1" dirty="0" smtClean="0"/>
              <a:t>partly (but also younger-older, educated-less so, etc.)</a:t>
            </a:r>
          </a:p>
          <a:p>
            <a:pPr>
              <a:buFont typeface="Wingdings" charset="2"/>
              <a:buChar char="q"/>
            </a:pPr>
            <a:r>
              <a:rPr lang="en-US" sz="1900" b="1" dirty="0" smtClean="0">
                <a:solidFill>
                  <a:srgbClr val="FFFF00"/>
                </a:solidFill>
              </a:rPr>
              <a:t>Russians (speakers) </a:t>
            </a:r>
            <a:r>
              <a:rPr lang="en-US" sz="1900" b="1" dirty="0" err="1" smtClean="0">
                <a:solidFill>
                  <a:srgbClr val="FFFF00"/>
                </a:solidFill>
              </a:rPr>
              <a:t>vs</a:t>
            </a:r>
            <a:r>
              <a:rPr lang="en-US" sz="1900" b="1" dirty="0" smtClean="0">
                <a:solidFill>
                  <a:srgbClr val="FFFF00"/>
                </a:solidFill>
              </a:rPr>
              <a:t> Ukrainians (speakers): </a:t>
            </a:r>
          </a:p>
          <a:p>
            <a:pPr marL="0" indent="0">
              <a:buNone/>
            </a:pPr>
            <a:r>
              <a:rPr lang="en-US" sz="2200" b="1" i="1" dirty="0" smtClean="0">
                <a:solidFill>
                  <a:srgbClr val="FFFF00"/>
                </a:solidFill>
              </a:rPr>
              <a:t>	</a:t>
            </a:r>
            <a:r>
              <a:rPr lang="en-US" sz="1900" i="1" dirty="0" smtClean="0"/>
              <a:t>not so much</a:t>
            </a:r>
          </a:p>
          <a:p>
            <a:pPr>
              <a:buFont typeface="Wingdings" charset="2"/>
              <a:buChar char="q"/>
            </a:pPr>
            <a:r>
              <a:rPr lang="en-US" sz="2600" b="1" dirty="0" smtClean="0">
                <a:solidFill>
                  <a:srgbClr val="FFFF00"/>
                </a:solidFill>
              </a:rPr>
              <a:t>Democracy/transparency </a:t>
            </a:r>
            <a:r>
              <a:rPr lang="en-US" sz="2600" b="1" dirty="0" err="1" smtClean="0">
                <a:solidFill>
                  <a:srgbClr val="FFFF00"/>
                </a:solidFill>
              </a:rPr>
              <a:t>vs</a:t>
            </a:r>
            <a:r>
              <a:rPr lang="en-US" sz="2600" b="1" dirty="0" smtClean="0">
                <a:solidFill>
                  <a:srgbClr val="FFFF00"/>
                </a:solidFill>
              </a:rPr>
              <a:t> authoritarianism &amp; corruption: 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FF00"/>
                </a:solidFill>
              </a:rPr>
              <a:t>	</a:t>
            </a:r>
            <a:r>
              <a:rPr lang="en-US" sz="2000" i="1" dirty="0" smtClean="0"/>
              <a:t>for activists, YES!! - for others, it depends</a:t>
            </a:r>
          </a:p>
          <a:p>
            <a:pPr>
              <a:buFont typeface="Wingdings" charset="2"/>
              <a:buChar char="q"/>
            </a:pPr>
            <a:r>
              <a:rPr lang="en-US" sz="2400" b="1" dirty="0" smtClean="0">
                <a:solidFill>
                  <a:srgbClr val="FFFF00"/>
                </a:solidFill>
              </a:rPr>
              <a:t>Oligarchs </a:t>
            </a:r>
            <a:r>
              <a:rPr lang="en-US" sz="2400" b="1" dirty="0" err="1" smtClean="0">
                <a:solidFill>
                  <a:srgbClr val="FFFF00"/>
                </a:solidFill>
              </a:rPr>
              <a:t>vs</a:t>
            </a:r>
            <a:r>
              <a:rPr lang="en-US" sz="2400" b="1" dirty="0" smtClean="0">
                <a:solidFill>
                  <a:srgbClr val="FFFF00"/>
                </a:solidFill>
              </a:rPr>
              <a:t> oligarchs: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</a:t>
            </a:r>
            <a:r>
              <a:rPr lang="en-US" sz="2000" i="1" dirty="0" smtClean="0"/>
              <a:t>not primarily, but inevitably connected</a:t>
            </a:r>
          </a:p>
          <a:p>
            <a:pPr>
              <a:buFont typeface="Wingdings" charset="2"/>
              <a:buChar char="q"/>
            </a:pPr>
            <a:r>
              <a:rPr lang="en-US" sz="2600" b="1" dirty="0" smtClean="0">
                <a:solidFill>
                  <a:srgbClr val="FFFF00"/>
                </a:solidFill>
              </a:rPr>
              <a:t>US/European </a:t>
            </a:r>
            <a:r>
              <a:rPr lang="en-US" sz="2600" b="1" dirty="0" err="1" smtClean="0">
                <a:solidFill>
                  <a:srgbClr val="FFFF00"/>
                </a:solidFill>
              </a:rPr>
              <a:t>vs</a:t>
            </a:r>
            <a:r>
              <a:rPr lang="en-US" sz="2600" b="1" dirty="0" smtClean="0">
                <a:solidFill>
                  <a:srgbClr val="FFFF00"/>
                </a:solidFill>
              </a:rPr>
              <a:t> Russian interests (geopolitics):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2000" i="1" dirty="0" smtClean="0"/>
              <a:t>Russian: yes, US/European: only somewhat (less than in 2004)</a:t>
            </a:r>
          </a:p>
          <a:p>
            <a:pPr>
              <a:buFont typeface="Wingdings" charset="2"/>
              <a:buChar char="q"/>
            </a:pPr>
            <a:r>
              <a:rPr lang="en-US" sz="2400" b="1" dirty="0" smtClean="0">
                <a:solidFill>
                  <a:srgbClr val="FFFF00"/>
                </a:solidFill>
              </a:rPr>
              <a:t>Right </a:t>
            </a:r>
            <a:r>
              <a:rPr lang="en-US" sz="2400" b="1" dirty="0" err="1" smtClean="0">
                <a:solidFill>
                  <a:srgbClr val="FFFF00"/>
                </a:solidFill>
              </a:rPr>
              <a:t>vs</a:t>
            </a:r>
            <a:r>
              <a:rPr lang="en-US" sz="2400" b="1" dirty="0" smtClean="0">
                <a:solidFill>
                  <a:srgbClr val="FFFF00"/>
                </a:solidFill>
              </a:rPr>
              <a:t> left: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</a:t>
            </a:r>
            <a:r>
              <a:rPr lang="en-US" sz="2000" i="1" dirty="0" smtClean="0"/>
              <a:t>not at its core, but as a by-product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/>
              <a:t>all of the above?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9235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24246"/>
            <a:ext cx="7772400" cy="1470025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2467"/>
            <a:ext cx="6400800" cy="234869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What about Crimea?</a:t>
            </a:r>
            <a:endParaRPr lang="en-US" sz="4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1306813"/>
            <a:ext cx="7548438" cy="246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>
              <a:solidFill>
                <a:schemeClr val="accent6">
                  <a:lumMod val="40000"/>
                  <a:lumOff val="60000"/>
                </a:schemeClr>
              </a:solidFill>
              <a:latin typeface="Handwriting - Dakota"/>
              <a:cs typeface="Handwriting - Dakot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234" y="21672"/>
            <a:ext cx="2960766" cy="22237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692683"/>
            <a:ext cx="5888039" cy="113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Legitimate vs. illegitimate intervention?</a:t>
            </a:r>
          </a:p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Russia taking back “what belongs to it”? </a:t>
            </a:r>
          </a:p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Armed invasion?   New cold war?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8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24246"/>
            <a:ext cx="7772400" cy="1470025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2467"/>
            <a:ext cx="6400800" cy="234869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What about Crimea?</a:t>
            </a:r>
            <a:endParaRPr lang="en-US" sz="4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1306813"/>
            <a:ext cx="7548438" cy="246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>
              <a:solidFill>
                <a:schemeClr val="accent6">
                  <a:lumMod val="40000"/>
                  <a:lumOff val="60000"/>
                </a:schemeClr>
              </a:solidFill>
              <a:latin typeface="Handwriting - Dakota"/>
              <a:cs typeface="Handwriting - Dakot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92683"/>
            <a:ext cx="5888039" cy="113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Legitimate vs. illegitimate intervention?</a:t>
            </a:r>
          </a:p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Russia taking back “what belongs to it”? </a:t>
            </a:r>
          </a:p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Armed invasion?   New cold war?</a:t>
            </a:r>
            <a:endParaRPr lang="en-US" sz="2000" i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41" y="3995560"/>
            <a:ext cx="3987280" cy="2658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56" y="1135837"/>
            <a:ext cx="4272744" cy="2690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519" y="3995559"/>
            <a:ext cx="3546581" cy="2362909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/>
          <a:srcRect l="-40726" r="-40726"/>
          <a:stretch>
            <a:fillRect/>
          </a:stretch>
        </p:blipFill>
        <p:spPr>
          <a:xfrm>
            <a:off x="-182134" y="1919774"/>
            <a:ext cx="3920995" cy="21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5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rcRect l="-36314" r="-36314"/>
          <a:stretch>
            <a:fillRect/>
          </a:stretch>
        </p:blipFill>
        <p:spPr>
          <a:xfrm>
            <a:off x="153262" y="1177200"/>
            <a:ext cx="10329451" cy="568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24246"/>
            <a:ext cx="7772400" cy="1470025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2467"/>
            <a:ext cx="6400800" cy="234869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What about Crimea?</a:t>
            </a:r>
            <a:endParaRPr lang="en-US" sz="4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1306813"/>
            <a:ext cx="7548438" cy="246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>
              <a:solidFill>
                <a:schemeClr val="accent6">
                  <a:lumMod val="40000"/>
                  <a:lumOff val="60000"/>
                </a:schemeClr>
              </a:solidFill>
              <a:latin typeface="Handwriting - Dakota"/>
              <a:cs typeface="Handwriting - Dakot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92683"/>
            <a:ext cx="5888039" cy="113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Legitimate vs. illegitimate intervention?</a:t>
            </a:r>
          </a:p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Russia taking back “what belongs to it”? </a:t>
            </a:r>
          </a:p>
          <a:p>
            <a:pPr algn="l"/>
            <a:r>
              <a:rPr lang="en-US" sz="2000" i="1" dirty="0" smtClean="0">
                <a:solidFill>
                  <a:srgbClr val="FFFF00"/>
                </a:solidFill>
              </a:rPr>
              <a:t>Armed invasion?   New cold war?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5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For more…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://blog.uvm.edu/aivakhiv-ukrtaz</a:t>
            </a:r>
            <a:r>
              <a:rPr lang="en-US" sz="2800" dirty="0" smtClean="0">
                <a:hlinkClick r:id="rId2"/>
              </a:rPr>
              <a:t>/</a:t>
            </a:r>
            <a:endParaRPr lang="en-US" sz="28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393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6D9F1"/>
                </a:solidFill>
              </a:rPr>
              <a:t>It’s about… </a:t>
            </a:r>
            <a:r>
              <a:rPr lang="en-US" sz="4000" dirty="0">
                <a:solidFill>
                  <a:srgbClr val="FFFF00"/>
                </a:solidFill>
              </a:rPr>
              <a:t>Europe  (vs. Russia)?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8798" b="8798"/>
          <a:stretch>
            <a:fillRect/>
          </a:stretch>
        </p:blipFill>
        <p:spPr>
          <a:xfrm>
            <a:off x="2144571" y="3226297"/>
            <a:ext cx="5083391" cy="279566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054" y="1254816"/>
            <a:ext cx="3424698" cy="17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4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3493" r="-13493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East vs. West?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4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3732" r="-13732"/>
          <a:stretch>
            <a:fillRect/>
          </a:stretch>
        </p:blipFill>
        <p:spPr>
          <a:xfrm>
            <a:off x="-754877" y="1085164"/>
            <a:ext cx="10625978" cy="584387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East vs. West?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9829" r="-19829"/>
          <a:stretch>
            <a:fillRect/>
          </a:stretch>
        </p:blipFill>
        <p:spPr>
          <a:xfrm>
            <a:off x="-1041766" y="683584"/>
            <a:ext cx="11226998" cy="617441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East vs. West?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08402"/>
            <a:ext cx="8229600" cy="6983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Maximum # of protestors at </a:t>
            </a:r>
            <a:r>
              <a:rPr lang="en-US" sz="2400" dirty="0"/>
              <a:t>single event</a:t>
            </a:r>
            <a:br>
              <a:rPr lang="en-US" sz="2400" dirty="0"/>
            </a:br>
            <a:r>
              <a:rPr lang="en-US" sz="1400" dirty="0"/>
              <a:t>http://</a:t>
            </a:r>
            <a:r>
              <a:rPr lang="en-US" sz="1400" dirty="0" err="1"/>
              <a:t>upload.wikimedia.org</a:t>
            </a:r>
            <a:r>
              <a:rPr lang="en-US" sz="1400" dirty="0"/>
              <a:t>/</a:t>
            </a:r>
            <a:r>
              <a:rPr lang="en-US" sz="1400" dirty="0" err="1"/>
              <a:t>wikipedia</a:t>
            </a:r>
            <a:r>
              <a:rPr lang="en-US" sz="1400" dirty="0"/>
              <a:t>/commons/2/2e/</a:t>
            </a:r>
            <a:r>
              <a:rPr lang="en-US" sz="1400" dirty="0" err="1"/>
              <a:t>Euromaidan_Protests.png</a:t>
            </a:r>
            <a:endParaRPr lang="en-US" sz="1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118" r="-10118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52400"/>
            <a:ext cx="8229600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000" dirty="0" smtClean="0">
                <a:solidFill>
                  <a:srgbClr val="FFFF00"/>
                </a:solidFill>
              </a:rPr>
              <a:t>East vs. West?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495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3510" r="-13510"/>
          <a:stretch>
            <a:fillRect/>
          </a:stretch>
        </p:blipFill>
        <p:spPr>
          <a:xfrm>
            <a:off x="-654236" y="1131367"/>
            <a:ext cx="10412789" cy="572663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10832" y="152400"/>
            <a:ext cx="9538089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6D9F1"/>
                </a:solidFill>
              </a:rPr>
              <a:t>It’s about… </a:t>
            </a:r>
            <a:r>
              <a:rPr lang="en-US" sz="4600" dirty="0" smtClean="0">
                <a:solidFill>
                  <a:srgbClr val="FFFF00"/>
                </a:solidFill>
              </a:rPr>
              <a:t>Russians </a:t>
            </a:r>
            <a:r>
              <a:rPr lang="en-US" sz="4000" dirty="0" smtClean="0">
                <a:solidFill>
                  <a:srgbClr val="FFFF00"/>
                </a:solidFill>
              </a:rPr>
              <a:t>(speakers) </a:t>
            </a:r>
            <a:r>
              <a:rPr lang="en-US" sz="4600" dirty="0" smtClean="0">
                <a:solidFill>
                  <a:srgbClr val="FFFF00"/>
                </a:solidFill>
              </a:rPr>
              <a:t>vs. Ukrainians </a:t>
            </a:r>
            <a:r>
              <a:rPr lang="en-US" sz="4000" dirty="0" smtClean="0">
                <a:solidFill>
                  <a:srgbClr val="FFFF00"/>
                </a:solidFill>
              </a:rPr>
              <a:t>(speakers)</a:t>
            </a:r>
            <a:r>
              <a:rPr lang="en-US" sz="4600" dirty="0" smtClean="0">
                <a:solidFill>
                  <a:srgbClr val="FFFF00"/>
                </a:solidFill>
              </a:rPr>
              <a:t>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3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5585" r="-15585"/>
          <a:stretch>
            <a:fillRect/>
          </a:stretch>
        </p:blipFill>
        <p:spPr>
          <a:xfrm>
            <a:off x="-727840" y="907860"/>
            <a:ext cx="10819194" cy="595014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62166" y="152400"/>
            <a:ext cx="9289423" cy="836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2">
                    <a:lumMod val="25000"/>
                  </a:schemeClr>
                </a:solidFill>
              </a:rPr>
              <a:t>It’s about… Russians </a:t>
            </a:r>
            <a:r>
              <a:rPr lang="en-US" sz="2800" dirty="0" smtClean="0">
                <a:solidFill>
                  <a:schemeClr val="tx2">
                    <a:lumMod val="25000"/>
                  </a:schemeClr>
                </a:solidFill>
              </a:rPr>
              <a:t>(speakers) </a:t>
            </a:r>
            <a:r>
              <a:rPr lang="en-US" sz="3200" dirty="0" smtClean="0">
                <a:solidFill>
                  <a:schemeClr val="tx2">
                    <a:lumMod val="25000"/>
                  </a:schemeClr>
                </a:solidFill>
              </a:rPr>
              <a:t>vs. Ukrainians </a:t>
            </a:r>
            <a:r>
              <a:rPr lang="en-US" sz="2800" dirty="0" smtClean="0">
                <a:solidFill>
                  <a:schemeClr val="tx2">
                    <a:lumMod val="25000"/>
                  </a:schemeClr>
                </a:solidFill>
              </a:rPr>
              <a:t>(speakers)</a:t>
            </a:r>
            <a:r>
              <a:rPr lang="en-US" sz="3200" dirty="0" smtClean="0">
                <a:solidFill>
                  <a:schemeClr val="tx2">
                    <a:lumMod val="25000"/>
                  </a:schemeClr>
                </a:solidFill>
              </a:rPr>
              <a:t>?</a:t>
            </a:r>
            <a:endParaRPr lang="en-US" sz="32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6700</TotalTime>
  <Words>969</Words>
  <Application>Microsoft Macintosh PowerPoint</Application>
  <PresentationFormat>On-screen Show (4:3)</PresentationFormat>
  <Paragraphs>106</Paragraphs>
  <Slides>24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Black</vt:lpstr>
      <vt:lpstr>Framing the Euromaidan revolution  &amp; its aftermath  Adrian Ivakhiv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Maximum # of protestors at single event http://upload.wikimedia.org/wikipedia/commons/2/2e/Euromaidan_Protests.png</vt:lpstr>
      <vt:lpstr>PowerPoint Presentation</vt:lpstr>
      <vt:lpstr>PowerPoint Presentation</vt:lpstr>
      <vt:lpstr>PowerPoint Presentation</vt:lpstr>
      <vt:lpstr>PowerPoint Presentation</vt:lpstr>
      <vt:lpstr>“The bearer of sovereignty and sole source of power  in Ukraine shall be the people.” – Ukr. Constitution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more…</vt:lpstr>
    </vt:vector>
  </TitlesOfParts>
  <Company>University of Vermont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Ukraine &amp; Crimea 2014</dc:title>
  <dc:creator>Adrian Ivakhiv</dc:creator>
  <cp:lastModifiedBy>Adrian Ivakhiv</cp:lastModifiedBy>
  <cp:revision>40</cp:revision>
  <dcterms:created xsi:type="dcterms:W3CDTF">2014-03-09T21:37:15Z</dcterms:created>
  <dcterms:modified xsi:type="dcterms:W3CDTF">2014-03-28T19:52:56Z</dcterms:modified>
</cp:coreProperties>
</file>