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64" r:id="rId6"/>
    <p:sldId id="265" r:id="rId7"/>
    <p:sldId id="259" r:id="rId8"/>
    <p:sldId id="261" r:id="rId9"/>
    <p:sldId id="262" r:id="rId10"/>
    <p:sldId id="270" r:id="rId11"/>
    <p:sldId id="267" r:id="rId12"/>
    <p:sldId id="268" r:id="rId13"/>
    <p:sldId id="263" r:id="rId14"/>
    <p:sldId id="272" r:id="rId15"/>
    <p:sldId id="269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35868" autoAdjust="0"/>
  </p:normalViewPr>
  <p:slideViewPr>
    <p:cSldViewPr snapToGrid="0" snapToObjects="1">
      <p:cViewPr>
        <p:scale>
          <a:sx n="37" d="100"/>
          <a:sy n="37" d="100"/>
        </p:scale>
        <p:origin x="-316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326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053DA-6B54-784D-B4B2-909CBC5CE070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CE13C-16DC-D545-9568-D18822038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few words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Bruno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his Gifford Lectures, which serve as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occasion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this panel of comments and responses.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90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approach to this challenge takes as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precondition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live in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perilous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times when scientists evoke a looming climate catastrophe, while others ask them “But why should we trust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 more than anyone else?”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inquiry is intended to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question in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way that is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admissible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once the starting points are shifted toward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neutral ground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outside the parameters of the sciences themselves.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answer is always: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 to what they do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Look to how they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world, and how we make ours.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basis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made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might make together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through the mediations we might come up with in the diplomatic, or “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cosmopolitical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,” project that lies ahead of us 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32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readymade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superorganism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nor anything unified, universal, indisputable and indefeasible (74).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is not a “sovereign power lording it over us.” Gaia 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itself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argues is as profoundly religious a concept as any, despite (or because of) its use as a foundational term by science. Nor 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 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environment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”—as if there were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(humanity) that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pre-existed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insertion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this “natural” something that envelops and environs us.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harmony”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found with Gaia.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Instead, Gaia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composed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carefully, by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allow for its composition or might simply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it. </a:t>
            </a:r>
          </a:p>
          <a:p>
            <a:pPr lvl="1"/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if we are a “we,” might be among those agencies. In the era increasingly known as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Anthropocene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humanity is certainly one—and many—of these agents, fully entangled with so many others, even if we humans have never ourselves been unified, let alone modern.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88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refers in the Gifford Lectures to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cosmopolitical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project as an experiment in “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demogenesis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an attempt at creating a 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a 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body politic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out of the many who confront each other in the wake of the 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Anthropocene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people might include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 as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technological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fantastic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so many others—all of those agents formerly called “objects” alongside all those formerly called “subjects.”</a:t>
            </a:r>
          </a:p>
          <a:p>
            <a:pPr lvl="0"/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great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this project is this: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does one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diplomacy with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things that don’t speak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at least not in a language known to the parliaments of the Moderns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never-been-moderns?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can we envision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diplomacy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 messy and rambunctious parliament – that would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languages spoken by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entities of Gaia?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responses here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been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suggestive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rather than comprehensive. They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surely include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 and practices of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scientists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—the monitoring instruments, observation stations,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expeditions, databases, graphs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models,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standards, formats and formulas,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disputation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procedures, and so on. “Science,” he writes, “is the new aesthetics able to render us sensible to where we are standing” (130).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83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he suggests a role for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artists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well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and here I should mention the play that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written about Gaia (which you can read online) and the </a:t>
            </a:r>
            <a:r>
              <a:rPr lang="en-US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Gaia Global Circus Project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is being produced in Paris as we speak,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he suggests a role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activities that clearly resemble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that include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rituals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ceremonies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establish “a new people and an earth to come”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Deleuze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Guattari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71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 rituals to be imagined,” he writes, “might not fill the churches, but they will shake the scientific disciplines quite a lot and extract from ethnography a rich lore of practices” (136). </a:t>
            </a:r>
            <a:endParaRPr lang="en-US" dirty="0" smtClean="0"/>
          </a:p>
          <a:p>
            <a:pPr lvl="0"/>
            <a:endParaRPr lang="en-US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Religion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figures in this project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profoundly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because it is about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information or belief, but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metamorphosis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At least that is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argument.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sorts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we in need of, if this collective venture of a Earthbound collectivity is to proceed forward?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38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sorts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we in need of, if this collective venture of a Earthbound collectivity is to proceed forward?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17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kinds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to be appealed to, under whose jurisdiction we might gather? What sorts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rites, rituals, and cultic practices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guarantee the lines of communication and translation that could make this collectivity robust and peaceable?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those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who worry about what would happen if we opened our democratic arms to those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trillions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others—the nonhumans, the objects (or those formerly known as objects), the things themselves. </a:t>
            </a:r>
          </a:p>
          <a:p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Democracy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they suggest, is to be hoarded for those who alone deserve it. Democracy, others cry, is just too painfully slow—with humans, let alone with others.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look to the panelists to shed light on whether we should, and how we might, answer these questions.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64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best known for his work in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studies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 STS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in works like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Laboratory Life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in Action,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for developing the research program known as ‘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actor-network theory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895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some, he is better known for having played a role in the so-called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Wars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1990s – conflicts pitting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realists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like Alan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Sokal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Paul Gross, Norman Levitt, and Jean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Bricmont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against a series of enemies they variously identified as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constructivists,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‘postmodern relativists’,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academic 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.’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 irony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was that he has been so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adamant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recognizing the power of science,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had long been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criticized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many of his STS peers for ‘leaning over backwards’ to welcome ‘nature’ back into the social.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 point here is that what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recognizes is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power of Science to access ‘Reality’ or ‘Nature’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through objective reason, or the scientific method, or something else pure and mysterious –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its power to forge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kinds of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mediations and translations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build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powerfully robust and durable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networks of </a:t>
            </a:r>
            <a:r>
              <a:rPr lang="en-US" sz="1200" b="1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relationality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 humans and the nonhuman world.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this that,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constitutes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distinctiveness of science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Through its many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its complex practices,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 enrolls the world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so many ways so that that world can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respond to 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is this that gives us, its beneficiaries, an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access to reality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other modes of existence have rarely provided. And it is precisely those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–what science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that count,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claims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about Reason, Objectivity, or anything else.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09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correct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ask,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“Is it real, or is it a construction?” but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11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what mediators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is it constructed? How does the construction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of the actors involved? And how </a:t>
            </a: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it constructed?”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 he prefers to call himself an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anthropologist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not only science, but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or a mysterious people he calls ‘the moderns,’ there’s a case to be made that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latterly become something of a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poet and rhapsodist of science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or at least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certainly of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79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brings us to the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Gifford Lectures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which took place last February in Edinburgh under the provocative title 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Facing Gaia: Six Lectures on the Political Theology of Nature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lectures, one needs a grasp of the project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been pursuing for the last quarter-century or so, which he has more recently called an “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Inquiry into Modes of Existence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12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European Union supported project – now a 500-page book as well as an labyrinthine and interactive web site, full of digressive elaborations, comments, secret passageways and buried chambers – attempts to create an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anthropology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an entity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cryptically calls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Moderns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.’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comparative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anthropology’ would in fact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and here is where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an ontological relativist – the set of ideas that have shaped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western modernity’s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understanding of itself.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place of the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have done this work up to now – mind and matter, subject and object, nature and society, science and politics, reason and faith (or reason and emotion), facts and values, truth and perception, and so on –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proposes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philosophical anthropology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pays attention not to what is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claimed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any ‘regime of truth’ (in Foucault’s terms) or ‘mode of existence’ (in Etienne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Souriaut’s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now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Latour’s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but to what is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it,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it, and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it.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reveals himself to be dedicated to undoing the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bifurcation of nature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that A. N.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Whitehead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criticized over a hundred years ago: the bifurcation between the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qualities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that science takes as the essence and reality of a thing, and the ‘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secondary qualities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that are epiphenomena introduced by perception, experiential oddities that clutter the landscape of reality with their messiness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undecideability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are to overcome this bifurcation, for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Latour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his colleague Isabelle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Stengers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is through a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comparative anthropology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different </a:t>
            </a:r>
            <a:r>
              <a:rPr lang="en-U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natural-cultural ‘collectives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universe has been assembling for at least as long as ‘we’ have been here (whoever ‘we’ take ourselves to be). </a:t>
            </a:r>
          </a:p>
          <a:p>
            <a:pPr lvl="1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 a comparative anthropology would begin by asking a whole set of different questions about the world, or worlds, that have been constructed all around us . . 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52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 such as: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sort of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they?” (People, after all, are products of formations in which personhood,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subjecthood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of one kind or another, is recognized.)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“What are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which they assemble?” To what do they ascribe their assembly as such?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“And how do they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agencies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making up their cosmos?” (Gifford 58)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CE13C-16DC-D545-9568-D18822038B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55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86BD1-F6CB-724B-8E57-14F719CCEDC6}" type="datetimeFigureOut">
              <a:rPr lang="en-US" smtClean="0"/>
              <a:t>11/22/13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12869-08BA-4348-9BDA-5AD813432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5.wdp"/><Relationship Id="rId5" Type="http://schemas.openxmlformats.org/officeDocument/2006/relationships/image" Target="../media/image37.png"/><Relationship Id="rId6" Type="http://schemas.openxmlformats.org/officeDocument/2006/relationships/image" Target="../media/image38.jpeg"/><Relationship Id="rId7" Type="http://schemas.microsoft.com/office/2007/relationships/hdphoto" Target="../media/hdphoto16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7.wdp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microsoft.com/office/2007/relationships/hdphoto" Target="../media/hdphoto18.wdp"/><Relationship Id="rId5" Type="http://schemas.openxmlformats.org/officeDocument/2006/relationships/image" Target="../media/image40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microsoft.com/office/2007/relationships/hdphoto" Target="../media/hdphoto16.wdp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9.wdp"/><Relationship Id="rId5" Type="http://schemas.openxmlformats.org/officeDocument/2006/relationships/image" Target="../media/image42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microsoft.com/office/2007/relationships/hdphoto" Target="../media/hdphoto3.wdp"/><Relationship Id="rId5" Type="http://schemas.openxmlformats.org/officeDocument/2006/relationships/image" Target="../media/image3.jpeg"/><Relationship Id="rId6" Type="http://schemas.microsoft.com/office/2007/relationships/hdphoto" Target="../media/hdphoto4.wdp"/><Relationship Id="rId7" Type="http://schemas.openxmlformats.org/officeDocument/2006/relationships/image" Target="../media/image4.png"/><Relationship Id="rId8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.jpeg"/><Relationship Id="rId5" Type="http://schemas.microsoft.com/office/2007/relationships/hdphoto" Target="../media/hdphoto5.wdp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jpeg"/><Relationship Id="rId12" Type="http://schemas.microsoft.com/office/2007/relationships/hdphoto" Target="../media/hdphoto8.wdp"/><Relationship Id="rId13" Type="http://schemas.openxmlformats.org/officeDocument/2006/relationships/image" Target="../media/image27.jpeg"/><Relationship Id="rId14" Type="http://schemas.microsoft.com/office/2007/relationships/hdphoto" Target="../media/hdphoto9.wdp"/><Relationship Id="rId1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2.jpeg"/><Relationship Id="rId6" Type="http://schemas.microsoft.com/office/2007/relationships/hdphoto" Target="../media/hdphoto6.wdp"/><Relationship Id="rId7" Type="http://schemas.openxmlformats.org/officeDocument/2006/relationships/image" Target="../media/image23.jpeg"/><Relationship Id="rId8" Type="http://schemas.microsoft.com/office/2007/relationships/hdphoto" Target="../media/hdphoto7.wdp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10.wdp"/><Relationship Id="rId5" Type="http://schemas.openxmlformats.org/officeDocument/2006/relationships/image" Target="../media/image31.jpeg"/><Relationship Id="rId6" Type="http://schemas.microsoft.com/office/2007/relationships/hdphoto" Target="../media/hdphoto8.wdp"/><Relationship Id="rId7" Type="http://schemas.openxmlformats.org/officeDocument/2006/relationships/image" Target="../media/image32.jpeg"/><Relationship Id="rId8" Type="http://schemas.microsoft.com/office/2007/relationships/hdphoto" Target="../media/hdphoto1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2.wdp"/><Relationship Id="rId5" Type="http://schemas.openxmlformats.org/officeDocument/2006/relationships/image" Target="../media/image33.jpeg"/><Relationship Id="rId6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8106" y="363042"/>
            <a:ext cx="8141368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Querying Natural Religion: </a:t>
            </a: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Immanence, Gaia, &amp; the Parliament of Lively Things</a:t>
            </a:r>
          </a:p>
          <a:p>
            <a:endParaRPr lang="en-US" sz="2800" dirty="0" smtClean="0"/>
          </a:p>
          <a:p>
            <a:r>
              <a:rPr lang="en-US" sz="1600" dirty="0" smtClean="0">
                <a:solidFill>
                  <a:srgbClr val="95B3D7"/>
                </a:solidFill>
              </a:rPr>
              <a:t>American Academy of Religion, Baltimore Convention Center, 2013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Presider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</a:rPr>
              <a:t>:</a:t>
            </a:r>
            <a:r>
              <a:rPr lang="en-US" dirty="0" smtClean="0"/>
              <a:t> Sarah M. Pike, </a:t>
            </a:r>
            <a:r>
              <a:rPr lang="en-US" sz="1600" dirty="0" smtClean="0"/>
              <a:t>California State University, Chico</a:t>
            </a:r>
            <a:endParaRPr lang="en-US" dirty="0" smtClean="0"/>
          </a:p>
          <a:p>
            <a:r>
              <a:rPr lang="en-US" b="1" dirty="0" smtClean="0">
                <a:solidFill>
                  <a:srgbClr val="DDD9C3"/>
                </a:solidFill>
              </a:rPr>
              <a:t>Panelists</a:t>
            </a:r>
            <a:r>
              <a:rPr lang="en-US" dirty="0" smtClean="0">
                <a:solidFill>
                  <a:srgbClr val="DDD9C3"/>
                </a:solidFill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Adrian Ivakhiv</a:t>
            </a:r>
            <a:r>
              <a:rPr lang="en-US" sz="1600" dirty="0" smtClean="0"/>
              <a:t>, University of Vermont </a:t>
            </a:r>
            <a:br>
              <a:rPr lang="en-US" sz="1600" dirty="0" smtClean="0"/>
            </a:br>
            <a:r>
              <a:rPr lang="en-US" dirty="0"/>
              <a:t>Daniel </a:t>
            </a:r>
            <a:r>
              <a:rPr lang="en-US" dirty="0" err="1"/>
              <a:t>Deudney</a:t>
            </a:r>
            <a:r>
              <a:rPr lang="en-US" sz="1600" dirty="0"/>
              <a:t>, Johns Hopkins University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Timothy Morton</a:t>
            </a:r>
            <a:r>
              <a:rPr lang="en-US" sz="1600" dirty="0"/>
              <a:t>, Rice </a:t>
            </a:r>
            <a:r>
              <a:rPr lang="en-US" sz="1600" dirty="0" smtClean="0"/>
              <a:t>University</a:t>
            </a:r>
            <a:br>
              <a:rPr lang="en-US" sz="1600" dirty="0" smtClean="0"/>
            </a:br>
            <a:r>
              <a:rPr lang="en-US" dirty="0" smtClean="0"/>
              <a:t>William Connolly</a:t>
            </a:r>
            <a:r>
              <a:rPr lang="en-US" sz="1600" dirty="0" smtClean="0"/>
              <a:t>, Johns Hopkins University</a:t>
            </a:r>
          </a:p>
          <a:p>
            <a:r>
              <a:rPr lang="en-US" dirty="0" err="1"/>
              <a:t>Bron</a:t>
            </a:r>
            <a:r>
              <a:rPr lang="en-US" dirty="0"/>
              <a:t> Taylor</a:t>
            </a:r>
            <a:r>
              <a:rPr lang="en-US" sz="1600" dirty="0"/>
              <a:t>, University of Florida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2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0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5" y="2294453"/>
            <a:ext cx="4789869" cy="2574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9479" y="-106948"/>
            <a:ext cx="12606110" cy="5364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608" y="1465385"/>
            <a:ext cx="4563069" cy="3025513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7961" y="2306516"/>
            <a:ext cx="4043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demogenesis</a:t>
            </a:r>
            <a:endParaRPr lang="en-US" sz="4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0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293" y="0"/>
            <a:ext cx="2401043" cy="3745627"/>
          </a:xfrm>
          <a:prstGeom prst="rect">
            <a:avLst/>
          </a:prstGeom>
          <a:effectLst>
            <a:softEdge rad="596900"/>
          </a:effectLst>
        </p:spPr>
      </p:pic>
    </p:spTree>
    <p:extLst>
      <p:ext uri="{BB962C8B-B14F-4D97-AF65-F5344CB8AC3E}">
        <p14:creationId xmlns:p14="http://schemas.microsoft.com/office/powerpoint/2010/main" val="2947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alphaModFix amt="9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600" y="177800"/>
            <a:ext cx="5892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019" y="3182151"/>
            <a:ext cx="1288276" cy="1945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3471" y="583770"/>
            <a:ext cx="974158" cy="1474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763" y="1677138"/>
            <a:ext cx="1081141" cy="1636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6260" y="4287208"/>
            <a:ext cx="1180300" cy="17979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0311" y="434766"/>
            <a:ext cx="1202292" cy="181946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3957" y="242149"/>
            <a:ext cx="1144605" cy="1748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8394" y="4380072"/>
            <a:ext cx="1148568" cy="17458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15217" y="373483"/>
            <a:ext cx="1060340" cy="16170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4300" y="2533821"/>
            <a:ext cx="1116199" cy="16891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0612" y="823338"/>
            <a:ext cx="1219226" cy="1707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9523" y="3421317"/>
            <a:ext cx="874477" cy="13663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22791" y="536790"/>
            <a:ext cx="1279887" cy="1678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8103" y="4327905"/>
            <a:ext cx="845978" cy="12975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21101" y="3971495"/>
            <a:ext cx="1094695" cy="1667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52479" y="1865330"/>
            <a:ext cx="820365" cy="12414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04187" y="91653"/>
            <a:ext cx="848622" cy="128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alphaModFix amt="4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523" y="2500433"/>
            <a:ext cx="2874005" cy="17031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759" y="4203459"/>
            <a:ext cx="1365868" cy="162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1877" y="1619679"/>
            <a:ext cx="1539422" cy="20525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8528" y="624162"/>
            <a:ext cx="2342324" cy="15587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25" y="1226657"/>
            <a:ext cx="2163961" cy="1419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16747" y="3672242"/>
            <a:ext cx="2722232" cy="191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85199" y="363042"/>
            <a:ext cx="4747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Is it real, or is it a construction?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1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88762" y="1726724"/>
            <a:ext cx="86933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1" dirty="0" smtClean="0">
                <a:solidFill>
                  <a:srgbClr val="FFFF00"/>
                </a:solidFill>
              </a:rPr>
              <a:t>How</a:t>
            </a:r>
            <a:r>
              <a:rPr lang="en-US" sz="2400" dirty="0" smtClean="0"/>
              <a:t>, and through what mediators, is it constructed?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How does the construction </a:t>
            </a:r>
            <a:r>
              <a:rPr lang="en-US" sz="2400" b="1" i="1" dirty="0" smtClean="0">
                <a:solidFill>
                  <a:srgbClr val="FFFF00"/>
                </a:solidFill>
              </a:rPr>
              <a:t>change</a:t>
            </a:r>
            <a:r>
              <a:rPr lang="en-US" sz="2400" b="1" i="1" dirty="0" smtClean="0"/>
              <a:t> </a:t>
            </a:r>
            <a:r>
              <a:rPr lang="en-US" sz="2400" dirty="0" smtClean="0"/>
              <a:t>all the actors (</a:t>
            </a:r>
            <a:r>
              <a:rPr lang="en-US" sz="2400" dirty="0" err="1" smtClean="0"/>
              <a:t>actants</a:t>
            </a:r>
            <a:r>
              <a:rPr lang="en-US" sz="2400" dirty="0" smtClean="0"/>
              <a:t>) involved?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How </a:t>
            </a:r>
            <a:r>
              <a:rPr lang="en-US" sz="2400" b="1" i="1" dirty="0" smtClean="0">
                <a:solidFill>
                  <a:srgbClr val="FFFF00"/>
                </a:solidFill>
              </a:rPr>
              <a:t>well</a:t>
            </a:r>
            <a:r>
              <a:rPr lang="en-US" sz="2400" b="1" i="1" dirty="0" smtClean="0"/>
              <a:t> </a:t>
            </a:r>
            <a:r>
              <a:rPr lang="en-US" sz="2400" dirty="0" smtClean="0"/>
              <a:t>is it constructed?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85199" y="363042"/>
            <a:ext cx="47470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</a:rPr>
              <a:t>Is it real, or is it a construction?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97136" y="-569931"/>
            <a:ext cx="2319611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dirty="0" smtClean="0"/>
              <a:t>✗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92319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57226" y="6045951"/>
            <a:ext cx="7900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“Facing Gaia: Six Lectures on the Political Theology of Nature”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79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000"/>
                    </a14:imgEffect>
                    <a14:imgEffect>
                      <a14:brightnessContrast brigh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929" y="2286000"/>
            <a:ext cx="6096000" cy="45720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9083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alphaModFix amt="4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4000" cy="10016178"/>
          </a:xfrm>
          <a:prstGeom prst="rect">
            <a:avLst/>
          </a:prstGeom>
          <a:noFill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7627" y="4490898"/>
            <a:ext cx="2019120" cy="18146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8762" y="1726724"/>
            <a:ext cx="842317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CCFFCC"/>
                </a:solidFill>
              </a:rPr>
              <a:t>What sort of </a:t>
            </a:r>
            <a:r>
              <a:rPr lang="en-US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people</a:t>
            </a:r>
            <a:r>
              <a:rPr lang="en-US" sz="2800" dirty="0" smtClean="0">
                <a:solidFill>
                  <a:srgbClr val="CCFFCC"/>
                </a:solidFill>
              </a:rPr>
              <a:t> are they?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CCFFCC"/>
                </a:solidFill>
              </a:rPr>
              <a:t>What are the </a:t>
            </a:r>
            <a:r>
              <a:rPr lang="en-US" sz="2800" b="1" dirty="0" smtClean="0">
                <a:solidFill>
                  <a:srgbClr val="CCC1DA"/>
                </a:solidFill>
              </a:rPr>
              <a:t>entities</a:t>
            </a:r>
            <a:r>
              <a:rPr lang="en-US" sz="2800" dirty="0" smtClean="0">
                <a:solidFill>
                  <a:srgbClr val="CCFFCC"/>
                </a:solidFill>
              </a:rPr>
              <a:t> under which they assemble?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rgbClr val="CCFFCC"/>
                </a:solidFill>
              </a:rPr>
              <a:t>How do they </a:t>
            </a:r>
            <a:r>
              <a:rPr lang="en-US" sz="2800" b="1" dirty="0" smtClean="0">
                <a:solidFill>
                  <a:srgbClr val="CCC1DA"/>
                </a:solidFill>
              </a:rPr>
              <a:t>distribute</a:t>
            </a:r>
            <a:r>
              <a:rPr lang="en-US" sz="2800" b="1" dirty="0" smtClean="0">
                <a:solidFill>
                  <a:srgbClr val="CCFFCC"/>
                </a:solidFill>
              </a:rPr>
              <a:t> </a:t>
            </a:r>
            <a:r>
              <a:rPr lang="en-US" sz="2800" b="1" dirty="0" smtClean="0">
                <a:solidFill>
                  <a:srgbClr val="CCC1DA"/>
                </a:solidFill>
              </a:rPr>
              <a:t>the</a:t>
            </a:r>
            <a:r>
              <a:rPr lang="en-US" sz="2800" b="1" dirty="0" smtClean="0">
                <a:solidFill>
                  <a:srgbClr val="CCFFCC"/>
                </a:solidFill>
              </a:rPr>
              <a:t> </a:t>
            </a:r>
            <a:r>
              <a:rPr lang="en-US" sz="2800" b="1" dirty="0" smtClean="0">
                <a:solidFill>
                  <a:srgbClr val="CCC1DA"/>
                </a:solidFill>
              </a:rPr>
              <a:t>agencies</a:t>
            </a:r>
            <a:r>
              <a:rPr lang="en-US" sz="2800" dirty="0" smtClean="0">
                <a:solidFill>
                  <a:srgbClr val="CCFFCC"/>
                </a:solidFill>
              </a:rPr>
              <a:t> making up their cosmos?</a:t>
            </a:r>
            <a:endParaRPr lang="en-US" sz="2800" dirty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3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</TotalTime>
  <Words>1994</Words>
  <Application>Microsoft Macintosh PowerPoint</Application>
  <PresentationFormat>On-screen Show (4:3)</PresentationFormat>
  <Paragraphs>93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Vermont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Ivakhiv</dc:creator>
  <cp:lastModifiedBy>Adrian Ivakhiv</cp:lastModifiedBy>
  <cp:revision>28</cp:revision>
  <dcterms:created xsi:type="dcterms:W3CDTF">2013-11-20T21:20:00Z</dcterms:created>
  <dcterms:modified xsi:type="dcterms:W3CDTF">2013-11-23T04:47:56Z</dcterms:modified>
</cp:coreProperties>
</file>