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29"/>
  </p:notesMasterIdLst>
  <p:sldIdLst>
    <p:sldId id="256" r:id="rId2"/>
    <p:sldId id="258" r:id="rId3"/>
    <p:sldId id="259" r:id="rId4"/>
    <p:sldId id="287" r:id="rId5"/>
    <p:sldId id="261" r:id="rId6"/>
    <p:sldId id="262" r:id="rId7"/>
    <p:sldId id="263" r:id="rId8"/>
    <p:sldId id="264" r:id="rId9"/>
    <p:sldId id="265" r:id="rId10"/>
    <p:sldId id="266" r:id="rId11"/>
    <p:sldId id="257" r:id="rId12"/>
    <p:sldId id="268" r:id="rId13"/>
    <p:sldId id="269" r:id="rId14"/>
    <p:sldId id="270" r:id="rId15"/>
    <p:sldId id="271" r:id="rId16"/>
    <p:sldId id="272" r:id="rId17"/>
    <p:sldId id="275" r:id="rId18"/>
    <p:sldId id="276" r:id="rId19"/>
    <p:sldId id="277" r:id="rId20"/>
    <p:sldId id="278" r:id="rId21"/>
    <p:sldId id="288" r:id="rId22"/>
    <p:sldId id="279" r:id="rId23"/>
    <p:sldId id="267" r:id="rId24"/>
    <p:sldId id="283"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03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eb\My%20Documents\subdivision\over%2050%20acres%20snapsho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Number of Parcels</a:t>
            </a:r>
            <a:r>
              <a:rPr lang="en-US" sz="1100" baseline="0"/>
              <a:t> by Parcel Size, 2003 and 2009</a:t>
            </a:r>
            <a:endParaRPr lang="en-US" sz="1100"/>
          </a:p>
        </c:rich>
      </c:tx>
      <c:overlay val="1"/>
    </c:title>
    <c:autoTitleDeleted val="0"/>
    <c:plotArea>
      <c:layout/>
      <c:barChart>
        <c:barDir val="col"/>
        <c:grouping val="clustered"/>
        <c:varyColors val="0"/>
        <c:ser>
          <c:idx val="0"/>
          <c:order val="0"/>
          <c:tx>
            <c:strRef>
              <c:f>'all acres x cat'!$J$42</c:f>
              <c:strCache>
                <c:ptCount val="1"/>
                <c:pt idx="0">
                  <c:v>2003</c:v>
                </c:pt>
              </c:strCache>
            </c:strRef>
          </c:tx>
          <c:invertIfNegative val="0"/>
          <c:cat>
            <c:strRef>
              <c:f>'all acres x cat'!$I$43:$I$48</c:f>
              <c:strCache>
                <c:ptCount val="6"/>
                <c:pt idx="0">
                  <c:v>2-10</c:v>
                </c:pt>
                <c:pt idx="1">
                  <c:v>10-25</c:v>
                </c:pt>
                <c:pt idx="2">
                  <c:v>25-50</c:v>
                </c:pt>
                <c:pt idx="3">
                  <c:v>50-100</c:v>
                </c:pt>
                <c:pt idx="4">
                  <c:v>100-200</c:v>
                </c:pt>
                <c:pt idx="5">
                  <c:v>&gt;200</c:v>
                </c:pt>
              </c:strCache>
            </c:strRef>
          </c:cat>
          <c:val>
            <c:numRef>
              <c:f>'all acres x cat'!$J$43:$J$48</c:f>
              <c:numCache>
                <c:formatCode>_(* #,##0_);_(* \(#,##0\);_(* "-"??_);_(@_)</c:formatCode>
                <c:ptCount val="6"/>
                <c:pt idx="0">
                  <c:v>52420</c:v>
                </c:pt>
                <c:pt idx="1">
                  <c:v>38381</c:v>
                </c:pt>
                <c:pt idx="2">
                  <c:v>13078</c:v>
                </c:pt>
                <c:pt idx="3">
                  <c:v>11118</c:v>
                </c:pt>
                <c:pt idx="4">
                  <c:v>6959</c:v>
                </c:pt>
                <c:pt idx="5">
                  <c:v>3935</c:v>
                </c:pt>
              </c:numCache>
            </c:numRef>
          </c:val>
        </c:ser>
        <c:ser>
          <c:idx val="1"/>
          <c:order val="1"/>
          <c:tx>
            <c:strRef>
              <c:f>'all acres x cat'!$K$42</c:f>
              <c:strCache>
                <c:ptCount val="1"/>
                <c:pt idx="0">
                  <c:v>2009</c:v>
                </c:pt>
              </c:strCache>
            </c:strRef>
          </c:tx>
          <c:invertIfNegative val="0"/>
          <c:cat>
            <c:strRef>
              <c:f>'all acres x cat'!$I$43:$I$48</c:f>
              <c:strCache>
                <c:ptCount val="6"/>
                <c:pt idx="0">
                  <c:v>2-10</c:v>
                </c:pt>
                <c:pt idx="1">
                  <c:v>10-25</c:v>
                </c:pt>
                <c:pt idx="2">
                  <c:v>25-50</c:v>
                </c:pt>
                <c:pt idx="3">
                  <c:v>50-100</c:v>
                </c:pt>
                <c:pt idx="4">
                  <c:v>100-200</c:v>
                </c:pt>
                <c:pt idx="5">
                  <c:v>&gt;200</c:v>
                </c:pt>
              </c:strCache>
            </c:strRef>
          </c:cat>
          <c:val>
            <c:numRef>
              <c:f>'all acres x cat'!$K$43:$K$48</c:f>
              <c:numCache>
                <c:formatCode>General</c:formatCode>
                <c:ptCount val="6"/>
                <c:pt idx="0">
                  <c:v>56626</c:v>
                </c:pt>
                <c:pt idx="1">
                  <c:v>38914</c:v>
                </c:pt>
                <c:pt idx="2">
                  <c:v>13351</c:v>
                </c:pt>
                <c:pt idx="3">
                  <c:v>10897</c:v>
                </c:pt>
                <c:pt idx="4">
                  <c:v>6760</c:v>
                </c:pt>
                <c:pt idx="5">
                  <c:v>3888</c:v>
                </c:pt>
              </c:numCache>
            </c:numRef>
          </c:val>
        </c:ser>
        <c:dLbls>
          <c:showLegendKey val="0"/>
          <c:showVal val="0"/>
          <c:showCatName val="0"/>
          <c:showSerName val="0"/>
          <c:showPercent val="0"/>
          <c:showBubbleSize val="0"/>
        </c:dLbls>
        <c:gapWidth val="150"/>
        <c:axId val="32561408"/>
        <c:axId val="48583040"/>
      </c:barChart>
      <c:catAx>
        <c:axId val="32561408"/>
        <c:scaling>
          <c:orientation val="minMax"/>
        </c:scaling>
        <c:delete val="0"/>
        <c:axPos val="b"/>
        <c:title>
          <c:tx>
            <c:rich>
              <a:bodyPr/>
              <a:lstStyle/>
              <a:p>
                <a:pPr>
                  <a:defRPr/>
                </a:pPr>
                <a:r>
                  <a:rPr lang="en-US"/>
                  <a:t>Acres in Parcel</a:t>
                </a:r>
              </a:p>
            </c:rich>
          </c:tx>
          <c:overlay val="0"/>
        </c:title>
        <c:majorTickMark val="out"/>
        <c:minorTickMark val="none"/>
        <c:tickLblPos val="nextTo"/>
        <c:crossAx val="48583040"/>
        <c:crosses val="autoZero"/>
        <c:auto val="1"/>
        <c:lblAlgn val="ctr"/>
        <c:lblOffset val="100"/>
        <c:noMultiLvlLbl val="0"/>
      </c:catAx>
      <c:valAx>
        <c:axId val="48583040"/>
        <c:scaling>
          <c:orientation val="minMax"/>
        </c:scaling>
        <c:delete val="0"/>
        <c:axPos val="l"/>
        <c:title>
          <c:tx>
            <c:rich>
              <a:bodyPr rot="-5400000" vert="horz"/>
              <a:lstStyle/>
              <a:p>
                <a:pPr>
                  <a:defRPr/>
                </a:pPr>
                <a:r>
                  <a:rPr lang="en-US"/>
                  <a:t>Number of Parcels</a:t>
                </a:r>
              </a:p>
            </c:rich>
          </c:tx>
          <c:overlay val="0"/>
        </c:title>
        <c:numFmt formatCode="_(* #,##0_);_(* \(#,##0\);_(* &quot;-&quot;??_);_(@_)" sourceLinked="1"/>
        <c:majorTickMark val="out"/>
        <c:minorTickMark val="none"/>
        <c:tickLblPos val="nextTo"/>
        <c:crossAx val="32561408"/>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DA65891-1A9C-5643-8216-9071364A564D}">
      <dgm:prSet phldrT="[Text]" custT="1"/>
      <dgm:spPr/>
      <dgm:t>
        <a:bodyPr/>
        <a:lstStyle/>
        <a:p>
          <a:r>
            <a:rPr lang="en-US" sz="1800" dirty="0" smtClean="0"/>
            <a:t>Act 65 of 2007 provides for an Independent Study of the Use Value Appraisal Program. </a:t>
          </a:r>
          <a:endParaRPr lang="en-US" sz="1800" dirty="0"/>
        </a:p>
      </dgm:t>
    </dgm:pt>
    <dgm:pt modelId="{E7E2DDB6-88F7-2C47-8207-187559716DF0}" type="parTrans" cxnId="{EEEC68D0-1BEB-FF41-9213-DFA62165939E}">
      <dgm:prSet/>
      <dgm:spPr/>
      <dgm:t>
        <a:bodyPr/>
        <a:lstStyle/>
        <a:p>
          <a:endParaRPr lang="en-US"/>
        </a:p>
      </dgm:t>
    </dgm:pt>
    <dgm:pt modelId="{5C9F0A12-A2FC-104F-B111-FE315871CCCE}" type="sibTrans" cxnId="{EEEC68D0-1BEB-FF41-9213-DFA62165939E}">
      <dgm:prSet/>
      <dgm:spPr/>
      <dgm:t>
        <a:bodyPr/>
        <a:lstStyle/>
        <a:p>
          <a:endParaRPr lang="en-US"/>
        </a:p>
      </dgm:t>
    </dgm:pt>
    <dgm:pt modelId="{D2ACC63E-A344-3840-8324-BF522C9CB361}">
      <dgm:prSet phldrT="[Text]" custT="1"/>
      <dgm:spPr/>
      <dgm:t>
        <a:bodyPr/>
        <a:lstStyle/>
        <a:p>
          <a:r>
            <a:rPr lang="en-US" sz="1800" dirty="0" smtClean="0"/>
            <a:t>Legislative Council hires a consultant to review and analyze the Use Value Appraisal Program.</a:t>
          </a:r>
          <a:endParaRPr lang="en-US" sz="1800" dirty="0"/>
        </a:p>
      </dgm:t>
    </dgm:pt>
    <dgm:pt modelId="{B117B81E-FF63-474A-9627-1E4CDB8F11F7}" type="parTrans" cxnId="{DDCA55F9-9855-A146-9710-61F988631853}">
      <dgm:prSet/>
      <dgm:spPr/>
      <dgm:t>
        <a:bodyPr/>
        <a:lstStyle/>
        <a:p>
          <a:endParaRPr lang="en-US"/>
        </a:p>
      </dgm:t>
    </dgm:pt>
    <dgm:pt modelId="{8E4F9D24-FFBA-F44D-838B-0B4B66E8C0C4}" type="sibTrans" cxnId="{DDCA55F9-9855-A146-9710-61F988631853}">
      <dgm:prSet/>
      <dgm:spPr/>
      <dgm:t>
        <a:bodyPr/>
        <a:lstStyle/>
        <a:p>
          <a:endParaRPr lang="en-US"/>
        </a:p>
      </dgm:t>
    </dgm:pt>
    <dgm:pt modelId="{19CE0EEB-A3E0-4048-88E0-DBD7F02A9901}">
      <dgm:prSet phldrT="[Text]" custT="1"/>
      <dgm:spPr/>
      <dgm:t>
        <a:bodyPr/>
        <a:lstStyle/>
        <a:p>
          <a:r>
            <a:rPr lang="en-US" sz="1800" dirty="0" smtClean="0"/>
            <a:t>A 17 Member Task Force reviews report, </a:t>
          </a:r>
          <a:r>
            <a:rPr lang="en-US" sz="1800" smtClean="0"/>
            <a:t>holds hearings </a:t>
          </a:r>
          <a:r>
            <a:rPr lang="en-US" sz="1800" dirty="0" smtClean="0"/>
            <a:t>and issues a final legislative report with proposed legislation.</a:t>
          </a:r>
          <a:endParaRPr lang="en-US" sz="1800" dirty="0"/>
        </a:p>
      </dgm:t>
    </dgm:pt>
    <dgm:pt modelId="{2EEC46DA-03D5-0B47-97AA-6F0AE1756F20}" type="parTrans" cxnId="{7B7C2255-F8F7-B24B-9F96-3F9CF9E267EB}">
      <dgm:prSet/>
      <dgm:spPr/>
      <dgm:t>
        <a:bodyPr/>
        <a:lstStyle/>
        <a:p>
          <a:endParaRPr lang="en-US"/>
        </a:p>
      </dgm:t>
    </dgm:pt>
    <dgm:pt modelId="{B48A4699-1D3E-7541-AD01-EBE00A32D0BD}" type="sibTrans" cxnId="{7B7C2255-F8F7-B24B-9F96-3F9CF9E267EB}">
      <dgm:prSet/>
      <dgm:spPr/>
      <dgm:t>
        <a:bodyPr/>
        <a:lstStyle/>
        <a:p>
          <a:endParaRPr lang="en-US"/>
        </a:p>
      </dgm:t>
    </dgm:pt>
    <dgm:pt modelId="{8B5AC885-DEEE-5945-9C8F-CB87214A1F1E}">
      <dgm:prSet phldrT="[Text]" custT="1"/>
      <dgm:spPr/>
      <dgm:t>
        <a:bodyPr/>
        <a:lstStyle/>
        <a:p>
          <a:r>
            <a:rPr lang="en-US" sz="1800" dirty="0" smtClean="0"/>
            <a:t>Consultant issue a report with data and statistics on Program. </a:t>
          </a:r>
          <a:endParaRPr lang="en-US" sz="1800" dirty="0"/>
        </a:p>
      </dgm:t>
    </dgm:pt>
    <dgm:pt modelId="{CA11BD32-328B-FA47-9A98-6C9AF49F5916}" type="parTrans" cxnId="{FD4B9239-F250-5847-AABE-3C4214CC2AF3}">
      <dgm:prSet/>
      <dgm:spPr/>
      <dgm:t>
        <a:bodyPr/>
        <a:lstStyle/>
        <a:p>
          <a:endParaRPr lang="en-US"/>
        </a:p>
      </dgm:t>
    </dgm:pt>
    <dgm:pt modelId="{BB55DEA3-5114-F64D-9334-D6DAF73AEF52}" type="sibTrans" cxnId="{FD4B9239-F250-5847-AABE-3C4214CC2AF3}">
      <dgm:prSet/>
      <dgm:spPr/>
      <dgm:t>
        <a:bodyPr/>
        <a:lstStyle/>
        <a:p>
          <a:endParaRPr lang="en-US"/>
        </a:p>
      </dgm:t>
    </dgm:pt>
    <dgm:pt modelId="{71EB08A1-64FB-C64B-A3B3-80C4EF8E0387}">
      <dgm:prSet phldrT="[Text]" custT="1"/>
      <dgm:spPr/>
      <dgm:t>
        <a:bodyPr/>
        <a:lstStyle/>
        <a:p>
          <a:r>
            <a:rPr lang="en-US" sz="1600" dirty="0" smtClean="0"/>
            <a:t>Act 205 of 2008 streamlines Program and improves enrollment or ecologically significant resources (old forests, riparian buffers, natural communities of statewide significance, rare, threatened, and endangered species, vernal pools, and forested wetlands).</a:t>
          </a:r>
          <a:endParaRPr lang="en-US" sz="1600" dirty="0"/>
        </a:p>
      </dgm:t>
    </dgm:pt>
    <dgm:pt modelId="{27C6D620-FDC1-3D4F-AFBD-1B09A19C80CF}" type="parTrans" cxnId="{3E815BF5-ABF5-A142-A1D6-068EF9F37157}">
      <dgm:prSet/>
      <dgm:spPr/>
      <dgm:t>
        <a:bodyPr/>
        <a:lstStyle/>
        <a:p>
          <a:endParaRPr lang="en-US"/>
        </a:p>
      </dgm:t>
    </dgm:pt>
    <dgm:pt modelId="{F09FED07-8038-6944-8874-08A0C24CA5E4}" type="sibTrans" cxnId="{3E815BF5-ABF5-A142-A1D6-068EF9F37157}">
      <dgm:prSet/>
      <dgm:spPr/>
      <dgm:t>
        <a:bodyPr/>
        <a:lstStyle/>
        <a:p>
          <a:endParaRPr lang="en-US"/>
        </a:p>
      </dgm:t>
    </dgm:pt>
    <dgm:pt modelId="{30A82C9A-87D3-2241-8C64-15B5810FF629}">
      <dgm:prSet/>
      <dgm:spPr/>
      <dgm:t>
        <a:bodyPr/>
        <a:lstStyle/>
        <a:p>
          <a:endParaRPr lang="en-US"/>
        </a:p>
      </dgm:t>
    </dgm:pt>
    <dgm:pt modelId="{B1966A88-6073-D549-8A35-46D3B6267F29}" type="parTrans" cxnId="{96ECDF87-E03E-EB48-885E-6D64D4DDA41B}">
      <dgm:prSet/>
      <dgm:spPr/>
      <dgm:t>
        <a:bodyPr/>
        <a:lstStyle/>
        <a:p>
          <a:endParaRPr lang="en-US"/>
        </a:p>
      </dgm:t>
    </dgm:pt>
    <dgm:pt modelId="{E52BDAEE-FD63-FD4F-B0D9-17844471FC8A}" type="sibTrans" cxnId="{96ECDF87-E03E-EB48-885E-6D64D4DDA41B}">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9FBF33D3-BF39-D349-80B8-1549C9C84AC3}" type="pres">
      <dgm:prSet presAssocID="{1FD5FB05-AF6C-BA4D-B78B-01BB31491F81}" presName="FiveNodes_1" presStyleLbl="node1" presStyleIdx="0" presStyleCnt="5">
        <dgm:presLayoutVars>
          <dgm:bulletEnabled val="1"/>
        </dgm:presLayoutVars>
      </dgm:prSet>
      <dgm:spPr/>
      <dgm:t>
        <a:bodyPr/>
        <a:lstStyle/>
        <a:p>
          <a:endParaRPr lang="en-US"/>
        </a:p>
      </dgm:t>
    </dgm:pt>
    <dgm:pt modelId="{D4F60116-D84E-D34E-AAC3-6052F9FC4EE2}" type="pres">
      <dgm:prSet presAssocID="{1FD5FB05-AF6C-BA4D-B78B-01BB31491F81}" presName="FiveNodes_2" presStyleLbl="node1" presStyleIdx="1" presStyleCnt="5">
        <dgm:presLayoutVars>
          <dgm:bulletEnabled val="1"/>
        </dgm:presLayoutVars>
      </dgm:prSet>
      <dgm:spPr/>
      <dgm:t>
        <a:bodyPr/>
        <a:lstStyle/>
        <a:p>
          <a:endParaRPr lang="en-US"/>
        </a:p>
      </dgm:t>
    </dgm:pt>
    <dgm:pt modelId="{A0B1C2CF-471B-B048-924B-11F4FA55B8EE}" type="pres">
      <dgm:prSet presAssocID="{1FD5FB05-AF6C-BA4D-B78B-01BB31491F81}" presName="FiveNodes_3" presStyleLbl="node1" presStyleIdx="2" presStyleCnt="5" custLinFactNeighborX="-1031" custLinFactNeighborY="-3398">
        <dgm:presLayoutVars>
          <dgm:bulletEnabled val="1"/>
        </dgm:presLayoutVars>
      </dgm:prSet>
      <dgm:spPr/>
      <dgm:t>
        <a:bodyPr/>
        <a:lstStyle/>
        <a:p>
          <a:endParaRPr lang="en-US"/>
        </a:p>
      </dgm:t>
    </dgm:pt>
    <dgm:pt modelId="{22BF7D31-4B4F-8A4D-891A-7F20C60AA41E}" type="pres">
      <dgm:prSet presAssocID="{1FD5FB05-AF6C-BA4D-B78B-01BB31491F81}" presName="FiveNodes_4" presStyleLbl="node1" presStyleIdx="3" presStyleCnt="5" custLinFactNeighborY="-8495">
        <dgm:presLayoutVars>
          <dgm:bulletEnabled val="1"/>
        </dgm:presLayoutVars>
      </dgm:prSet>
      <dgm:spPr/>
      <dgm:t>
        <a:bodyPr/>
        <a:lstStyle/>
        <a:p>
          <a:endParaRPr lang="en-US"/>
        </a:p>
      </dgm:t>
    </dgm:pt>
    <dgm:pt modelId="{1301728A-B932-A643-9FA6-DA0157D1D99C}" type="pres">
      <dgm:prSet presAssocID="{1FD5FB05-AF6C-BA4D-B78B-01BB31491F81}" presName="FiveNodes_5" presStyleLbl="node1" presStyleIdx="4" presStyleCnt="5" custScaleX="106845" custLinFactNeighborX="198" custLinFactNeighborY="0">
        <dgm:presLayoutVars>
          <dgm:bulletEnabled val="1"/>
        </dgm:presLayoutVars>
      </dgm:prSet>
      <dgm:spPr/>
      <dgm:t>
        <a:bodyPr/>
        <a:lstStyle/>
        <a:p>
          <a:endParaRPr lang="en-US"/>
        </a:p>
      </dgm:t>
    </dgm:pt>
    <dgm:pt modelId="{B21B47D7-5C64-CE4C-981B-35C4F5912EC9}" type="pres">
      <dgm:prSet presAssocID="{1FD5FB05-AF6C-BA4D-B78B-01BB31491F81}" presName="FiveConn_1-2" presStyleLbl="fgAccFollowNode1" presStyleIdx="0" presStyleCnt="4">
        <dgm:presLayoutVars>
          <dgm:bulletEnabled val="1"/>
        </dgm:presLayoutVars>
      </dgm:prSet>
      <dgm:spPr/>
      <dgm:t>
        <a:bodyPr/>
        <a:lstStyle/>
        <a:p>
          <a:endParaRPr lang="en-US"/>
        </a:p>
      </dgm:t>
    </dgm:pt>
    <dgm:pt modelId="{7CAC62D4-B611-2F46-9646-547079D0C7CC}" type="pres">
      <dgm:prSet presAssocID="{1FD5FB05-AF6C-BA4D-B78B-01BB31491F81}" presName="FiveConn_2-3" presStyleLbl="fgAccFollowNode1" presStyleIdx="1" presStyleCnt="4">
        <dgm:presLayoutVars>
          <dgm:bulletEnabled val="1"/>
        </dgm:presLayoutVars>
      </dgm:prSet>
      <dgm:spPr/>
      <dgm:t>
        <a:bodyPr/>
        <a:lstStyle/>
        <a:p>
          <a:endParaRPr lang="en-US"/>
        </a:p>
      </dgm:t>
    </dgm:pt>
    <dgm:pt modelId="{3CE51FBE-61BA-5349-AC72-048B27B6479B}" type="pres">
      <dgm:prSet presAssocID="{1FD5FB05-AF6C-BA4D-B78B-01BB31491F81}" presName="FiveConn_3-4" presStyleLbl="fgAccFollowNode1" presStyleIdx="2" presStyleCnt="4">
        <dgm:presLayoutVars>
          <dgm:bulletEnabled val="1"/>
        </dgm:presLayoutVars>
      </dgm:prSet>
      <dgm:spPr/>
      <dgm:t>
        <a:bodyPr/>
        <a:lstStyle/>
        <a:p>
          <a:endParaRPr lang="en-US"/>
        </a:p>
      </dgm:t>
    </dgm:pt>
    <dgm:pt modelId="{1CE9A794-AD28-9343-B654-B80F040A5906}" type="pres">
      <dgm:prSet presAssocID="{1FD5FB05-AF6C-BA4D-B78B-01BB31491F81}" presName="FiveConn_4-5" presStyleLbl="fgAccFollowNode1" presStyleIdx="3" presStyleCnt="4">
        <dgm:presLayoutVars>
          <dgm:bulletEnabled val="1"/>
        </dgm:presLayoutVars>
      </dgm:prSet>
      <dgm:spPr/>
      <dgm:t>
        <a:bodyPr/>
        <a:lstStyle/>
        <a:p>
          <a:endParaRPr lang="en-US"/>
        </a:p>
      </dgm:t>
    </dgm:pt>
    <dgm:pt modelId="{D89164BF-4FFC-7144-9634-5B1AD6A522F8}" type="pres">
      <dgm:prSet presAssocID="{1FD5FB05-AF6C-BA4D-B78B-01BB31491F81}" presName="FiveNodes_1_text" presStyleLbl="node1" presStyleIdx="4" presStyleCnt="5">
        <dgm:presLayoutVars>
          <dgm:bulletEnabled val="1"/>
        </dgm:presLayoutVars>
      </dgm:prSet>
      <dgm:spPr/>
      <dgm:t>
        <a:bodyPr/>
        <a:lstStyle/>
        <a:p>
          <a:endParaRPr lang="en-US"/>
        </a:p>
      </dgm:t>
    </dgm:pt>
    <dgm:pt modelId="{D0202DF0-C484-9141-883E-88941267443B}" type="pres">
      <dgm:prSet presAssocID="{1FD5FB05-AF6C-BA4D-B78B-01BB31491F81}" presName="FiveNodes_2_text" presStyleLbl="node1" presStyleIdx="4" presStyleCnt="5">
        <dgm:presLayoutVars>
          <dgm:bulletEnabled val="1"/>
        </dgm:presLayoutVars>
      </dgm:prSet>
      <dgm:spPr/>
      <dgm:t>
        <a:bodyPr/>
        <a:lstStyle/>
        <a:p>
          <a:endParaRPr lang="en-US"/>
        </a:p>
      </dgm:t>
    </dgm:pt>
    <dgm:pt modelId="{22322A24-A111-6D4B-8020-6D1AF0DD737A}" type="pres">
      <dgm:prSet presAssocID="{1FD5FB05-AF6C-BA4D-B78B-01BB31491F81}" presName="FiveNodes_3_text" presStyleLbl="node1" presStyleIdx="4" presStyleCnt="5">
        <dgm:presLayoutVars>
          <dgm:bulletEnabled val="1"/>
        </dgm:presLayoutVars>
      </dgm:prSet>
      <dgm:spPr/>
      <dgm:t>
        <a:bodyPr/>
        <a:lstStyle/>
        <a:p>
          <a:endParaRPr lang="en-US"/>
        </a:p>
      </dgm:t>
    </dgm:pt>
    <dgm:pt modelId="{36F11919-B431-E444-BC07-504C2744BEC8}" type="pres">
      <dgm:prSet presAssocID="{1FD5FB05-AF6C-BA4D-B78B-01BB31491F81}" presName="FiveNodes_4_text" presStyleLbl="node1" presStyleIdx="4" presStyleCnt="5">
        <dgm:presLayoutVars>
          <dgm:bulletEnabled val="1"/>
        </dgm:presLayoutVars>
      </dgm:prSet>
      <dgm:spPr/>
      <dgm:t>
        <a:bodyPr/>
        <a:lstStyle/>
        <a:p>
          <a:endParaRPr lang="en-US"/>
        </a:p>
      </dgm:t>
    </dgm:pt>
    <dgm:pt modelId="{4B7B6A36-DC8C-EA44-A153-2773AE1499D9}" type="pres">
      <dgm:prSet presAssocID="{1FD5FB05-AF6C-BA4D-B78B-01BB31491F81}" presName="FiveNodes_5_text" presStyleLbl="node1" presStyleIdx="4" presStyleCnt="5">
        <dgm:presLayoutVars>
          <dgm:bulletEnabled val="1"/>
        </dgm:presLayoutVars>
      </dgm:prSet>
      <dgm:spPr/>
      <dgm:t>
        <a:bodyPr/>
        <a:lstStyle/>
        <a:p>
          <a:endParaRPr lang="en-US"/>
        </a:p>
      </dgm:t>
    </dgm:pt>
  </dgm:ptLst>
  <dgm:cxnLst>
    <dgm:cxn modelId="{7B7C2255-F8F7-B24B-9F96-3F9CF9E267EB}" srcId="{1FD5FB05-AF6C-BA4D-B78B-01BB31491F81}" destId="{19CE0EEB-A3E0-4048-88E0-DBD7F02A9901}" srcOrd="3" destOrd="0" parTransId="{2EEC46DA-03D5-0B47-97AA-6F0AE1756F20}" sibTransId="{B48A4699-1D3E-7541-AD01-EBE00A32D0BD}"/>
    <dgm:cxn modelId="{E4243DB0-52BD-D64D-89D4-925D8C591DAE}" type="presOf" srcId="{BB55DEA3-5114-F64D-9334-D6DAF73AEF52}" destId="{3CE51FBE-61BA-5349-AC72-048B27B6479B}" srcOrd="0" destOrd="0" presId="urn:microsoft.com/office/officeart/2005/8/layout/vProcess5"/>
    <dgm:cxn modelId="{FBE8B425-ABA6-6146-9D85-7130D53A7CDB}" type="presOf" srcId="{D2ACC63E-A344-3840-8324-BF522C9CB361}" destId="{D4F60116-D84E-D34E-AAC3-6052F9FC4EE2}" srcOrd="0" destOrd="0" presId="urn:microsoft.com/office/officeart/2005/8/layout/vProcess5"/>
    <dgm:cxn modelId="{0C987F3B-2B98-5641-B397-8F9384B32545}" type="presOf" srcId="{D2ACC63E-A344-3840-8324-BF522C9CB361}" destId="{D0202DF0-C484-9141-883E-88941267443B}" srcOrd="1" destOrd="0" presId="urn:microsoft.com/office/officeart/2005/8/layout/vProcess5"/>
    <dgm:cxn modelId="{8D921732-0B36-3F4F-881E-AFF10869E18A}" type="presOf" srcId="{19CE0EEB-A3E0-4048-88E0-DBD7F02A9901}" destId="{22BF7D31-4B4F-8A4D-891A-7F20C60AA41E}" srcOrd="0" destOrd="0" presId="urn:microsoft.com/office/officeart/2005/8/layout/vProcess5"/>
    <dgm:cxn modelId="{FD4B9239-F250-5847-AABE-3C4214CC2AF3}" srcId="{1FD5FB05-AF6C-BA4D-B78B-01BB31491F81}" destId="{8B5AC885-DEEE-5945-9C8F-CB87214A1F1E}" srcOrd="2" destOrd="0" parTransId="{CA11BD32-328B-FA47-9A98-6C9AF49F5916}" sibTransId="{BB55DEA3-5114-F64D-9334-D6DAF73AEF52}"/>
    <dgm:cxn modelId="{DDCA55F9-9855-A146-9710-61F988631853}" srcId="{1FD5FB05-AF6C-BA4D-B78B-01BB31491F81}" destId="{D2ACC63E-A344-3840-8324-BF522C9CB361}" srcOrd="1" destOrd="0" parTransId="{B117B81E-FF63-474A-9627-1E4CDB8F11F7}" sibTransId="{8E4F9D24-FFBA-F44D-838B-0B4B66E8C0C4}"/>
    <dgm:cxn modelId="{0C5008C9-5BC2-F442-AF8E-88BEF054AFC7}" type="presOf" srcId="{19CE0EEB-A3E0-4048-88E0-DBD7F02A9901}" destId="{36F11919-B431-E444-BC07-504C2744BEC8}" srcOrd="1" destOrd="0" presId="urn:microsoft.com/office/officeart/2005/8/layout/vProcess5"/>
    <dgm:cxn modelId="{88D32076-D3D0-E348-91EB-DD3B3E94D83E}" type="presOf" srcId="{71EB08A1-64FB-C64B-A3B3-80C4EF8E0387}" destId="{1301728A-B932-A643-9FA6-DA0157D1D99C}" srcOrd="0" destOrd="0" presId="urn:microsoft.com/office/officeart/2005/8/layout/vProcess5"/>
    <dgm:cxn modelId="{E138B094-0ED8-794B-9D6D-8FF9DDFE92E2}" type="presOf" srcId="{5C9F0A12-A2FC-104F-B111-FE315871CCCE}" destId="{B21B47D7-5C64-CE4C-981B-35C4F5912EC9}" srcOrd="0" destOrd="0" presId="urn:microsoft.com/office/officeart/2005/8/layout/vProcess5"/>
    <dgm:cxn modelId="{D129F8E1-BD8C-0044-9423-FEE745524599}" type="presOf" srcId="{5DA65891-1A9C-5643-8216-9071364A564D}" destId="{D89164BF-4FFC-7144-9634-5B1AD6A522F8}" srcOrd="1" destOrd="0" presId="urn:microsoft.com/office/officeart/2005/8/layout/vProcess5"/>
    <dgm:cxn modelId="{EEEC68D0-1BEB-FF41-9213-DFA62165939E}" srcId="{1FD5FB05-AF6C-BA4D-B78B-01BB31491F81}" destId="{5DA65891-1A9C-5643-8216-9071364A564D}" srcOrd="0" destOrd="0" parTransId="{E7E2DDB6-88F7-2C47-8207-187559716DF0}" sibTransId="{5C9F0A12-A2FC-104F-B111-FE315871CCCE}"/>
    <dgm:cxn modelId="{2A33F588-6D27-1742-9F29-27D7945DACB7}" type="presOf" srcId="{1FD5FB05-AF6C-BA4D-B78B-01BB31491F81}" destId="{0DD4F452-AEAA-CF46-9357-D98D9BA748C4}" srcOrd="0" destOrd="0" presId="urn:microsoft.com/office/officeart/2005/8/layout/vProcess5"/>
    <dgm:cxn modelId="{C9066CC5-7771-FE49-A47E-4AA39B9144C6}" type="presOf" srcId="{71EB08A1-64FB-C64B-A3B3-80C4EF8E0387}" destId="{4B7B6A36-DC8C-EA44-A153-2773AE1499D9}" srcOrd="1" destOrd="0" presId="urn:microsoft.com/office/officeart/2005/8/layout/vProcess5"/>
    <dgm:cxn modelId="{22BB82F6-82E8-804C-897A-8EF67D1410AF}" type="presOf" srcId="{8B5AC885-DEEE-5945-9C8F-CB87214A1F1E}" destId="{A0B1C2CF-471B-B048-924B-11F4FA55B8EE}" srcOrd="0" destOrd="0" presId="urn:microsoft.com/office/officeart/2005/8/layout/vProcess5"/>
    <dgm:cxn modelId="{96ECDF87-E03E-EB48-885E-6D64D4DDA41B}" srcId="{1FD5FB05-AF6C-BA4D-B78B-01BB31491F81}" destId="{30A82C9A-87D3-2241-8C64-15B5810FF629}" srcOrd="5" destOrd="0" parTransId="{B1966A88-6073-D549-8A35-46D3B6267F29}" sibTransId="{E52BDAEE-FD63-FD4F-B0D9-17844471FC8A}"/>
    <dgm:cxn modelId="{ECCD5F59-9734-2641-856B-E0AC14BF01D9}" type="presOf" srcId="{8B5AC885-DEEE-5945-9C8F-CB87214A1F1E}" destId="{22322A24-A111-6D4B-8020-6D1AF0DD737A}" srcOrd="1" destOrd="0" presId="urn:microsoft.com/office/officeart/2005/8/layout/vProcess5"/>
    <dgm:cxn modelId="{5DF5734A-D727-A74F-8B15-901D633BBE07}" type="presOf" srcId="{B48A4699-1D3E-7541-AD01-EBE00A32D0BD}" destId="{1CE9A794-AD28-9343-B654-B80F040A5906}" srcOrd="0" destOrd="0" presId="urn:microsoft.com/office/officeart/2005/8/layout/vProcess5"/>
    <dgm:cxn modelId="{3E815BF5-ABF5-A142-A1D6-068EF9F37157}" srcId="{1FD5FB05-AF6C-BA4D-B78B-01BB31491F81}" destId="{71EB08A1-64FB-C64B-A3B3-80C4EF8E0387}" srcOrd="4" destOrd="0" parTransId="{27C6D620-FDC1-3D4F-AFBD-1B09A19C80CF}" sibTransId="{F09FED07-8038-6944-8874-08A0C24CA5E4}"/>
    <dgm:cxn modelId="{04DE6F5F-505E-0545-9E29-31317BF62F5D}" type="presOf" srcId="{5DA65891-1A9C-5643-8216-9071364A564D}" destId="{9FBF33D3-BF39-D349-80B8-1549C9C84AC3}" srcOrd="0" destOrd="0" presId="urn:microsoft.com/office/officeart/2005/8/layout/vProcess5"/>
    <dgm:cxn modelId="{F4FCF9ED-21E1-894F-BC5B-B254F1048C5C}" type="presOf" srcId="{8E4F9D24-FFBA-F44D-838B-0B4B66E8C0C4}" destId="{7CAC62D4-B611-2F46-9646-547079D0C7CC}" srcOrd="0" destOrd="0" presId="urn:microsoft.com/office/officeart/2005/8/layout/vProcess5"/>
    <dgm:cxn modelId="{CF039D55-EE72-2149-A36A-BD054A6FBAE0}" type="presParOf" srcId="{0DD4F452-AEAA-CF46-9357-D98D9BA748C4}" destId="{99393D95-FCFC-BB48-B21E-B81FE9D034CC}" srcOrd="0" destOrd="0" presId="urn:microsoft.com/office/officeart/2005/8/layout/vProcess5"/>
    <dgm:cxn modelId="{F25A75AB-FFE8-A646-9CAB-A09174B1B4BD}" type="presParOf" srcId="{0DD4F452-AEAA-CF46-9357-D98D9BA748C4}" destId="{9FBF33D3-BF39-D349-80B8-1549C9C84AC3}" srcOrd="1" destOrd="0" presId="urn:microsoft.com/office/officeart/2005/8/layout/vProcess5"/>
    <dgm:cxn modelId="{E0AA8661-5A4C-6E42-BE4A-EEA4E62EBDE8}" type="presParOf" srcId="{0DD4F452-AEAA-CF46-9357-D98D9BA748C4}" destId="{D4F60116-D84E-D34E-AAC3-6052F9FC4EE2}" srcOrd="2" destOrd="0" presId="urn:microsoft.com/office/officeart/2005/8/layout/vProcess5"/>
    <dgm:cxn modelId="{8E92A980-CEF8-0C48-9FC1-C17BFB8C731E}" type="presParOf" srcId="{0DD4F452-AEAA-CF46-9357-D98D9BA748C4}" destId="{A0B1C2CF-471B-B048-924B-11F4FA55B8EE}" srcOrd="3" destOrd="0" presId="urn:microsoft.com/office/officeart/2005/8/layout/vProcess5"/>
    <dgm:cxn modelId="{16B4E797-27DF-1E41-964A-0CD76AF76E13}" type="presParOf" srcId="{0DD4F452-AEAA-CF46-9357-D98D9BA748C4}" destId="{22BF7D31-4B4F-8A4D-891A-7F20C60AA41E}" srcOrd="4" destOrd="0" presId="urn:microsoft.com/office/officeart/2005/8/layout/vProcess5"/>
    <dgm:cxn modelId="{3D691959-5221-044E-9E86-4944521B61E8}" type="presParOf" srcId="{0DD4F452-AEAA-CF46-9357-D98D9BA748C4}" destId="{1301728A-B932-A643-9FA6-DA0157D1D99C}" srcOrd="5" destOrd="0" presId="urn:microsoft.com/office/officeart/2005/8/layout/vProcess5"/>
    <dgm:cxn modelId="{20099F2C-7697-CB42-9517-6C90F903FAEA}" type="presParOf" srcId="{0DD4F452-AEAA-CF46-9357-D98D9BA748C4}" destId="{B21B47D7-5C64-CE4C-981B-35C4F5912EC9}" srcOrd="6" destOrd="0" presId="urn:microsoft.com/office/officeart/2005/8/layout/vProcess5"/>
    <dgm:cxn modelId="{6CC8806A-DCD1-5644-896A-712AF2304CF1}" type="presParOf" srcId="{0DD4F452-AEAA-CF46-9357-D98D9BA748C4}" destId="{7CAC62D4-B611-2F46-9646-547079D0C7CC}" srcOrd="7" destOrd="0" presId="urn:microsoft.com/office/officeart/2005/8/layout/vProcess5"/>
    <dgm:cxn modelId="{2E9B5120-ACF6-F840-AA9B-79525F13B46E}" type="presParOf" srcId="{0DD4F452-AEAA-CF46-9357-D98D9BA748C4}" destId="{3CE51FBE-61BA-5349-AC72-048B27B6479B}" srcOrd="8" destOrd="0" presId="urn:microsoft.com/office/officeart/2005/8/layout/vProcess5"/>
    <dgm:cxn modelId="{8D32540E-7729-9745-BA2C-FF4FA0C86FB3}" type="presParOf" srcId="{0DD4F452-AEAA-CF46-9357-D98D9BA748C4}" destId="{1CE9A794-AD28-9343-B654-B80F040A5906}" srcOrd="9" destOrd="0" presId="urn:microsoft.com/office/officeart/2005/8/layout/vProcess5"/>
    <dgm:cxn modelId="{CB6658DB-1F6B-AB44-9FD4-264C58549F6D}" type="presParOf" srcId="{0DD4F452-AEAA-CF46-9357-D98D9BA748C4}" destId="{D89164BF-4FFC-7144-9634-5B1AD6A522F8}" srcOrd="10" destOrd="0" presId="urn:microsoft.com/office/officeart/2005/8/layout/vProcess5"/>
    <dgm:cxn modelId="{F442EE02-6930-1543-872C-53250590D8CA}" type="presParOf" srcId="{0DD4F452-AEAA-CF46-9357-D98D9BA748C4}" destId="{D0202DF0-C484-9141-883E-88941267443B}" srcOrd="11" destOrd="0" presId="urn:microsoft.com/office/officeart/2005/8/layout/vProcess5"/>
    <dgm:cxn modelId="{4DDCBB8D-18EE-DE45-A250-FF9F6EF09EFC}" type="presParOf" srcId="{0DD4F452-AEAA-CF46-9357-D98D9BA748C4}" destId="{22322A24-A111-6D4B-8020-6D1AF0DD737A}" srcOrd="12" destOrd="0" presId="urn:microsoft.com/office/officeart/2005/8/layout/vProcess5"/>
    <dgm:cxn modelId="{44D21E9B-6F6D-754D-88EC-C2DD6B8579AD}" type="presParOf" srcId="{0DD4F452-AEAA-CF46-9357-D98D9BA748C4}" destId="{36F11919-B431-E444-BC07-504C2744BEC8}" srcOrd="13" destOrd="0" presId="urn:microsoft.com/office/officeart/2005/8/layout/vProcess5"/>
    <dgm:cxn modelId="{1A6D5114-7BA0-9B4F-A292-4ED0B14100EB}" type="presParOf" srcId="{0DD4F452-AEAA-CF46-9357-D98D9BA748C4}" destId="{4B7B6A36-DC8C-EA44-A153-2773AE1499D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0A82C9A-87D3-2241-8C64-15B5810FF629}">
      <dgm:prSet/>
      <dgm:spPr/>
      <dgm:t>
        <a:bodyPr/>
        <a:lstStyle/>
        <a:p>
          <a:r>
            <a:rPr lang="en-US" dirty="0" smtClean="0"/>
            <a:t>Track annual rates of </a:t>
          </a:r>
          <a:r>
            <a:rPr lang="en-US" dirty="0" err="1" smtClean="0"/>
            <a:t>parcelization</a:t>
          </a:r>
          <a:r>
            <a:rPr lang="en-US" dirty="0" smtClean="0"/>
            <a:t> in Vermont.</a:t>
          </a:r>
          <a:endParaRPr lang="en-US" dirty="0"/>
        </a:p>
      </dgm:t>
    </dgm:pt>
    <dgm:pt modelId="{B1966A88-6073-D549-8A35-46D3B6267F29}" type="parTrans" cxnId="{96ECDF87-E03E-EB48-885E-6D64D4DDA41B}">
      <dgm:prSet/>
      <dgm:spPr/>
      <dgm:t>
        <a:bodyPr/>
        <a:lstStyle/>
        <a:p>
          <a:endParaRPr lang="en-US"/>
        </a:p>
      </dgm:t>
    </dgm:pt>
    <dgm:pt modelId="{E52BDAEE-FD63-FD4F-B0D9-17844471FC8A}" type="sibTrans" cxnId="{96ECDF87-E03E-EB48-885E-6D64D4DDA41B}">
      <dgm:prSet/>
      <dgm:spPr/>
      <dgm:t>
        <a:bodyPr/>
        <a:lstStyle/>
        <a:p>
          <a:endParaRPr lang="en-US"/>
        </a:p>
      </dgm:t>
    </dgm:pt>
    <dgm:pt modelId="{C018D482-6097-0142-BE66-7FF7BD40C0DA}">
      <dgm:prSet/>
      <dgm:spPr/>
      <dgm:t>
        <a:bodyPr/>
        <a:lstStyle/>
        <a:p>
          <a:r>
            <a:rPr lang="en-US" dirty="0" smtClean="0"/>
            <a:t>VNRC secures funding through Northeastern States Research Cooperative to create state database to track </a:t>
          </a:r>
          <a:r>
            <a:rPr lang="en-US" dirty="0" err="1" smtClean="0"/>
            <a:t>parcelization</a:t>
          </a:r>
          <a:r>
            <a:rPr lang="en-US" dirty="0" smtClean="0"/>
            <a:t> rates.</a:t>
          </a:r>
          <a:endParaRPr lang="en-US" dirty="0"/>
        </a:p>
      </dgm:t>
    </dgm:pt>
    <dgm:pt modelId="{94D4BFFE-019C-0643-8EDC-03A3EC27AABD}" type="parTrans" cxnId="{99D82857-A6DE-2649-A4DE-0488FBA1F0A6}">
      <dgm:prSet/>
      <dgm:spPr/>
    </dgm:pt>
    <dgm:pt modelId="{AE28FFC8-4CEE-E347-9741-09FB1BDA2DEB}" type="sibTrans" cxnId="{99D82857-A6DE-2649-A4DE-0488FBA1F0A6}">
      <dgm:prSet/>
      <dgm:spPr/>
      <dgm:t>
        <a:bodyPr/>
        <a:lstStyle/>
        <a:p>
          <a:endParaRPr lang="en-US"/>
        </a:p>
      </dgm:t>
    </dgm:pt>
    <dgm:pt modelId="{54146F39-619E-4C4F-8229-CC9DC7E0226A}">
      <dgm:prSet/>
      <dgm:spPr/>
      <dgm:t>
        <a:bodyPr/>
        <a:lstStyle/>
        <a:p>
          <a:r>
            <a:rPr lang="en-US" dirty="0" smtClean="0"/>
            <a:t>VNRC begins to share results of findings.</a:t>
          </a:r>
          <a:endParaRPr lang="en-US" dirty="0"/>
        </a:p>
      </dgm:t>
    </dgm:pt>
    <dgm:pt modelId="{1A412437-B0D8-4E46-9650-2D79CCE716BB}" type="parTrans" cxnId="{86F5CBE9-567C-034D-9E8A-17DA8D925B86}">
      <dgm:prSet/>
      <dgm:spPr/>
    </dgm:pt>
    <dgm:pt modelId="{71703219-DC09-F541-AAC6-E650B7F3AB49}" type="sibTrans" cxnId="{86F5CBE9-567C-034D-9E8A-17DA8D925B86}">
      <dgm:prSet/>
      <dgm:spPr/>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D51109EF-1494-BF41-8DE3-084505275A55}" type="pres">
      <dgm:prSet presAssocID="{1FD5FB05-AF6C-BA4D-B78B-01BB31491F81}" presName="ThreeNodes_1" presStyleLbl="node1" presStyleIdx="0" presStyleCnt="3">
        <dgm:presLayoutVars>
          <dgm:bulletEnabled val="1"/>
        </dgm:presLayoutVars>
      </dgm:prSet>
      <dgm:spPr/>
      <dgm:t>
        <a:bodyPr/>
        <a:lstStyle/>
        <a:p>
          <a:endParaRPr lang="en-US"/>
        </a:p>
      </dgm:t>
    </dgm:pt>
    <dgm:pt modelId="{3BD13CFC-71BB-2B46-AC78-DE39DE2F9129}" type="pres">
      <dgm:prSet presAssocID="{1FD5FB05-AF6C-BA4D-B78B-01BB31491F81}" presName="ThreeNodes_2" presStyleLbl="node1" presStyleIdx="1" presStyleCnt="3">
        <dgm:presLayoutVars>
          <dgm:bulletEnabled val="1"/>
        </dgm:presLayoutVars>
      </dgm:prSet>
      <dgm:spPr/>
      <dgm:t>
        <a:bodyPr/>
        <a:lstStyle/>
        <a:p>
          <a:endParaRPr lang="en-US"/>
        </a:p>
      </dgm:t>
    </dgm:pt>
    <dgm:pt modelId="{ED2FA12E-4E16-3E44-9EF2-D17FEC609EA2}" type="pres">
      <dgm:prSet presAssocID="{1FD5FB05-AF6C-BA4D-B78B-01BB31491F81}" presName="ThreeNodes_3" presStyleLbl="node1" presStyleIdx="2" presStyleCnt="3">
        <dgm:presLayoutVars>
          <dgm:bulletEnabled val="1"/>
        </dgm:presLayoutVars>
      </dgm:prSet>
      <dgm:spPr/>
      <dgm:t>
        <a:bodyPr/>
        <a:lstStyle/>
        <a:p>
          <a:endParaRPr lang="en-US"/>
        </a:p>
      </dgm:t>
    </dgm:pt>
    <dgm:pt modelId="{7C12750C-4DFD-C648-BBB8-7C39C2A928CB}" type="pres">
      <dgm:prSet presAssocID="{1FD5FB05-AF6C-BA4D-B78B-01BB31491F81}" presName="ThreeConn_1-2" presStyleLbl="fgAccFollowNode1" presStyleIdx="0" presStyleCnt="2">
        <dgm:presLayoutVars>
          <dgm:bulletEnabled val="1"/>
        </dgm:presLayoutVars>
      </dgm:prSet>
      <dgm:spPr/>
      <dgm:t>
        <a:bodyPr/>
        <a:lstStyle/>
        <a:p>
          <a:endParaRPr lang="en-US"/>
        </a:p>
      </dgm:t>
    </dgm:pt>
    <dgm:pt modelId="{176CF61B-80E2-BC44-B49B-3FAD2D11947E}" type="pres">
      <dgm:prSet presAssocID="{1FD5FB05-AF6C-BA4D-B78B-01BB31491F81}" presName="ThreeConn_2-3" presStyleLbl="fgAccFollowNode1" presStyleIdx="1" presStyleCnt="2">
        <dgm:presLayoutVars>
          <dgm:bulletEnabled val="1"/>
        </dgm:presLayoutVars>
      </dgm:prSet>
      <dgm:spPr/>
      <dgm:t>
        <a:bodyPr/>
        <a:lstStyle/>
        <a:p>
          <a:endParaRPr lang="en-US"/>
        </a:p>
      </dgm:t>
    </dgm:pt>
    <dgm:pt modelId="{8A87205D-55DA-B841-AB69-38CA8613CBAD}" type="pres">
      <dgm:prSet presAssocID="{1FD5FB05-AF6C-BA4D-B78B-01BB31491F81}" presName="ThreeNodes_1_text" presStyleLbl="node1" presStyleIdx="2" presStyleCnt="3">
        <dgm:presLayoutVars>
          <dgm:bulletEnabled val="1"/>
        </dgm:presLayoutVars>
      </dgm:prSet>
      <dgm:spPr/>
      <dgm:t>
        <a:bodyPr/>
        <a:lstStyle/>
        <a:p>
          <a:endParaRPr lang="en-US"/>
        </a:p>
      </dgm:t>
    </dgm:pt>
    <dgm:pt modelId="{B4204892-73B4-2846-BD29-32415687F639}" type="pres">
      <dgm:prSet presAssocID="{1FD5FB05-AF6C-BA4D-B78B-01BB31491F81}" presName="ThreeNodes_2_text" presStyleLbl="node1" presStyleIdx="2" presStyleCnt="3">
        <dgm:presLayoutVars>
          <dgm:bulletEnabled val="1"/>
        </dgm:presLayoutVars>
      </dgm:prSet>
      <dgm:spPr/>
      <dgm:t>
        <a:bodyPr/>
        <a:lstStyle/>
        <a:p>
          <a:endParaRPr lang="en-US"/>
        </a:p>
      </dgm:t>
    </dgm:pt>
    <dgm:pt modelId="{F3214FBE-E6C1-ED4A-8EFE-530154D9475E}" type="pres">
      <dgm:prSet presAssocID="{1FD5FB05-AF6C-BA4D-B78B-01BB31491F81}" presName="ThreeNodes_3_text" presStyleLbl="node1" presStyleIdx="2" presStyleCnt="3">
        <dgm:presLayoutVars>
          <dgm:bulletEnabled val="1"/>
        </dgm:presLayoutVars>
      </dgm:prSet>
      <dgm:spPr/>
      <dgm:t>
        <a:bodyPr/>
        <a:lstStyle/>
        <a:p>
          <a:endParaRPr lang="en-US"/>
        </a:p>
      </dgm:t>
    </dgm:pt>
  </dgm:ptLst>
  <dgm:cxnLst>
    <dgm:cxn modelId="{5C7FB391-1791-F545-8C69-17B34A9F3404}" type="presOf" srcId="{E52BDAEE-FD63-FD4F-B0D9-17844471FC8A}" destId="{7C12750C-4DFD-C648-BBB8-7C39C2A928CB}" srcOrd="0" destOrd="0" presId="urn:microsoft.com/office/officeart/2005/8/layout/vProcess5"/>
    <dgm:cxn modelId="{4E23B730-D833-6249-AE5E-7D1A1149798B}" type="presOf" srcId="{54146F39-619E-4C4F-8229-CC9DC7E0226A}" destId="{ED2FA12E-4E16-3E44-9EF2-D17FEC609EA2}" srcOrd="0" destOrd="0" presId="urn:microsoft.com/office/officeart/2005/8/layout/vProcess5"/>
    <dgm:cxn modelId="{8E173DAA-ED65-DE4B-90DE-6100F1EB5D0C}" type="presOf" srcId="{30A82C9A-87D3-2241-8C64-15B5810FF629}" destId="{D51109EF-1494-BF41-8DE3-084505275A55}" srcOrd="0" destOrd="0" presId="urn:microsoft.com/office/officeart/2005/8/layout/vProcess5"/>
    <dgm:cxn modelId="{96ECDF87-E03E-EB48-885E-6D64D4DDA41B}" srcId="{1FD5FB05-AF6C-BA4D-B78B-01BB31491F81}" destId="{30A82C9A-87D3-2241-8C64-15B5810FF629}" srcOrd="0" destOrd="0" parTransId="{B1966A88-6073-D549-8A35-46D3B6267F29}" sibTransId="{E52BDAEE-FD63-FD4F-B0D9-17844471FC8A}"/>
    <dgm:cxn modelId="{CB5B2EC4-CA7E-0E4F-AFFD-0C3EB426FAC6}" type="presOf" srcId="{30A82C9A-87D3-2241-8C64-15B5810FF629}" destId="{8A87205D-55DA-B841-AB69-38CA8613CBAD}" srcOrd="1" destOrd="0" presId="urn:microsoft.com/office/officeart/2005/8/layout/vProcess5"/>
    <dgm:cxn modelId="{F9FFBEF9-CF2C-A540-9416-7741DFCA6945}" type="presOf" srcId="{54146F39-619E-4C4F-8229-CC9DC7E0226A}" destId="{F3214FBE-E6C1-ED4A-8EFE-530154D9475E}" srcOrd="1" destOrd="0" presId="urn:microsoft.com/office/officeart/2005/8/layout/vProcess5"/>
    <dgm:cxn modelId="{8F3AFFFD-BBBB-0F49-91D3-B33982A3B574}" type="presOf" srcId="{C018D482-6097-0142-BE66-7FF7BD40C0DA}" destId="{B4204892-73B4-2846-BD29-32415687F639}" srcOrd="1" destOrd="0" presId="urn:microsoft.com/office/officeart/2005/8/layout/vProcess5"/>
    <dgm:cxn modelId="{86F5CBE9-567C-034D-9E8A-17DA8D925B86}" srcId="{1FD5FB05-AF6C-BA4D-B78B-01BB31491F81}" destId="{54146F39-619E-4C4F-8229-CC9DC7E0226A}" srcOrd="2" destOrd="0" parTransId="{1A412437-B0D8-4E46-9650-2D79CCE716BB}" sibTransId="{71703219-DC09-F541-AAC6-E650B7F3AB49}"/>
    <dgm:cxn modelId="{D5B9453F-05EE-7A47-955A-3001191AF234}" type="presOf" srcId="{C018D482-6097-0142-BE66-7FF7BD40C0DA}" destId="{3BD13CFC-71BB-2B46-AC78-DE39DE2F9129}" srcOrd="0" destOrd="0" presId="urn:microsoft.com/office/officeart/2005/8/layout/vProcess5"/>
    <dgm:cxn modelId="{99D82857-A6DE-2649-A4DE-0488FBA1F0A6}" srcId="{1FD5FB05-AF6C-BA4D-B78B-01BB31491F81}" destId="{C018D482-6097-0142-BE66-7FF7BD40C0DA}" srcOrd="1" destOrd="0" parTransId="{94D4BFFE-019C-0643-8EDC-03A3EC27AABD}" sibTransId="{AE28FFC8-4CEE-E347-9741-09FB1BDA2DEB}"/>
    <dgm:cxn modelId="{8C0C63AF-F4FC-5641-9262-F9E3A84A6D9C}" type="presOf" srcId="{1FD5FB05-AF6C-BA4D-B78B-01BB31491F81}" destId="{0DD4F452-AEAA-CF46-9357-D98D9BA748C4}" srcOrd="0" destOrd="0" presId="urn:microsoft.com/office/officeart/2005/8/layout/vProcess5"/>
    <dgm:cxn modelId="{6A0B42E0-4C87-1C42-BA03-5E0047D16032}" type="presOf" srcId="{AE28FFC8-4CEE-E347-9741-09FB1BDA2DEB}" destId="{176CF61B-80E2-BC44-B49B-3FAD2D11947E}" srcOrd="0" destOrd="0" presId="urn:microsoft.com/office/officeart/2005/8/layout/vProcess5"/>
    <dgm:cxn modelId="{B486A58C-3A38-614A-9157-7168AA710CF9}" type="presParOf" srcId="{0DD4F452-AEAA-CF46-9357-D98D9BA748C4}" destId="{99393D95-FCFC-BB48-B21E-B81FE9D034CC}" srcOrd="0" destOrd="0" presId="urn:microsoft.com/office/officeart/2005/8/layout/vProcess5"/>
    <dgm:cxn modelId="{4EB414C9-CCDC-834E-A894-89026C770131}" type="presParOf" srcId="{0DD4F452-AEAA-CF46-9357-D98D9BA748C4}" destId="{D51109EF-1494-BF41-8DE3-084505275A55}" srcOrd="1" destOrd="0" presId="urn:microsoft.com/office/officeart/2005/8/layout/vProcess5"/>
    <dgm:cxn modelId="{AEFB4E86-9C09-0348-AA26-7EEB850F875C}" type="presParOf" srcId="{0DD4F452-AEAA-CF46-9357-D98D9BA748C4}" destId="{3BD13CFC-71BB-2B46-AC78-DE39DE2F9129}" srcOrd="2" destOrd="0" presId="urn:microsoft.com/office/officeart/2005/8/layout/vProcess5"/>
    <dgm:cxn modelId="{C2F35693-2E46-9143-BD84-607ECC7F2428}" type="presParOf" srcId="{0DD4F452-AEAA-CF46-9357-D98D9BA748C4}" destId="{ED2FA12E-4E16-3E44-9EF2-D17FEC609EA2}" srcOrd="3" destOrd="0" presId="urn:microsoft.com/office/officeart/2005/8/layout/vProcess5"/>
    <dgm:cxn modelId="{44EC74B2-57B0-F644-AC4F-83CF7CE442D5}" type="presParOf" srcId="{0DD4F452-AEAA-CF46-9357-D98D9BA748C4}" destId="{7C12750C-4DFD-C648-BBB8-7C39C2A928CB}" srcOrd="4" destOrd="0" presId="urn:microsoft.com/office/officeart/2005/8/layout/vProcess5"/>
    <dgm:cxn modelId="{8F08B1D8-5DDC-F244-9452-D0E520269EDE}" type="presParOf" srcId="{0DD4F452-AEAA-CF46-9357-D98D9BA748C4}" destId="{176CF61B-80E2-BC44-B49B-3FAD2D11947E}" srcOrd="5" destOrd="0" presId="urn:microsoft.com/office/officeart/2005/8/layout/vProcess5"/>
    <dgm:cxn modelId="{E3A785FB-82FE-8547-8D5A-CCAA5AE88991}" type="presParOf" srcId="{0DD4F452-AEAA-CF46-9357-D98D9BA748C4}" destId="{8A87205D-55DA-B841-AB69-38CA8613CBAD}" srcOrd="6" destOrd="0" presId="urn:microsoft.com/office/officeart/2005/8/layout/vProcess5"/>
    <dgm:cxn modelId="{80B6CFF1-E8B4-0046-8C05-4CB7F3AE3C4E}" type="presParOf" srcId="{0DD4F452-AEAA-CF46-9357-D98D9BA748C4}" destId="{B4204892-73B4-2846-BD29-32415687F639}" srcOrd="7" destOrd="0" presId="urn:microsoft.com/office/officeart/2005/8/layout/vProcess5"/>
    <dgm:cxn modelId="{DDB048E7-0C9C-9143-9D9B-2A9A7A96CD47}" type="presParOf" srcId="{0DD4F452-AEAA-CF46-9357-D98D9BA748C4}" destId="{F3214FBE-E6C1-ED4A-8EFE-530154D9475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4146F39-619E-4C4F-8229-CC9DC7E0226A}">
      <dgm:prSet custT="1"/>
      <dgm:spPr/>
      <dgm:t>
        <a:bodyPr/>
        <a:lstStyle/>
        <a:p>
          <a:r>
            <a:rPr lang="en-US" sz="2000" dirty="0" smtClean="0"/>
            <a:t>Utilize existing data and develop maps to identify and prioritize forest blocks for conservation.</a:t>
          </a:r>
        </a:p>
        <a:p>
          <a:endParaRPr lang="en-US" sz="2000" dirty="0" smtClean="0"/>
        </a:p>
        <a:p>
          <a:r>
            <a:rPr lang="en-US" sz="2000" dirty="0" smtClean="0"/>
            <a:t>Track and analyze rates and degree of forest fragmentation in Vermont</a:t>
          </a:r>
          <a:endParaRPr lang="en-US" sz="2000" dirty="0"/>
        </a:p>
      </dgm:t>
    </dgm:pt>
    <dgm:pt modelId="{1A412437-B0D8-4E46-9650-2D79CCE716BB}" type="parTrans" cxnId="{86F5CBE9-567C-034D-9E8A-17DA8D925B86}">
      <dgm:prSet/>
      <dgm:spPr/>
      <dgm:t>
        <a:bodyPr/>
        <a:lstStyle/>
        <a:p>
          <a:endParaRPr lang="en-US"/>
        </a:p>
      </dgm:t>
    </dgm:pt>
    <dgm:pt modelId="{71703219-DC09-F541-AAC6-E650B7F3AB49}" type="sibTrans" cxnId="{86F5CBE9-567C-034D-9E8A-17DA8D925B86}">
      <dgm:prSet/>
      <dgm:spPr/>
      <dgm:t>
        <a:bodyPr/>
        <a:lstStyle/>
        <a:p>
          <a:endParaRPr lang="en-US"/>
        </a:p>
      </dgm:t>
    </dgm:pt>
    <dgm:pt modelId="{71104A2C-AB0E-9F48-AB73-BD31E22089B7}">
      <dgm:prSet custT="1"/>
      <dgm:spPr/>
      <dgm:t>
        <a:bodyPr/>
        <a:lstStyle/>
        <a:p>
          <a:r>
            <a:rPr lang="en-US" sz="2000" dirty="0" smtClean="0"/>
            <a:t>VT</a:t>
          </a:r>
          <a:r>
            <a:rPr lang="en-US" sz="2000" baseline="0" dirty="0" smtClean="0"/>
            <a:t> Fish and Wildlife Department utilizes steering committee to create GIS maps of forest blocks t</a:t>
          </a:r>
          <a:r>
            <a:rPr lang="en-US" sz="2000" dirty="0" smtClean="0"/>
            <a:t>o prioritize the significance of contiguous blocks for their biological and conservation values and to assess potential threat to them from future habitat fragmentation. </a:t>
          </a:r>
          <a:endParaRPr lang="en-US" sz="2000" dirty="0"/>
        </a:p>
      </dgm:t>
    </dgm:pt>
    <dgm:pt modelId="{9EEC791F-D368-6C4C-BE00-17AE4ADA4783}" type="parTrans" cxnId="{169A60B8-EE02-1F46-B78D-5B18E5D56A0A}">
      <dgm:prSet/>
      <dgm:spPr/>
      <dgm:t>
        <a:bodyPr/>
        <a:lstStyle/>
        <a:p>
          <a:endParaRPr lang="en-US"/>
        </a:p>
      </dgm:t>
    </dgm:pt>
    <dgm:pt modelId="{E0DA4F45-F925-3341-8B38-A421EC9DB00E}" type="sibTrans" cxnId="{169A60B8-EE02-1F46-B78D-5B18E5D56A0A}">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B2167CAC-BBEE-3F40-886F-743521744C86}" type="pres">
      <dgm:prSet presAssocID="{1FD5FB05-AF6C-BA4D-B78B-01BB31491F81}" presName="TwoNodes_1" presStyleLbl="node1" presStyleIdx="0" presStyleCnt="2">
        <dgm:presLayoutVars>
          <dgm:bulletEnabled val="1"/>
        </dgm:presLayoutVars>
      </dgm:prSet>
      <dgm:spPr/>
      <dgm:t>
        <a:bodyPr/>
        <a:lstStyle/>
        <a:p>
          <a:endParaRPr lang="en-US"/>
        </a:p>
      </dgm:t>
    </dgm:pt>
    <dgm:pt modelId="{C560D36D-FADC-544E-B87E-0E6659F33BA0}" type="pres">
      <dgm:prSet presAssocID="{1FD5FB05-AF6C-BA4D-B78B-01BB31491F81}" presName="TwoNodes_2" presStyleLbl="node1" presStyleIdx="1" presStyleCnt="2" custLinFactNeighborX="-4036" custLinFactNeighborY="0">
        <dgm:presLayoutVars>
          <dgm:bulletEnabled val="1"/>
        </dgm:presLayoutVars>
      </dgm:prSet>
      <dgm:spPr/>
      <dgm:t>
        <a:bodyPr/>
        <a:lstStyle/>
        <a:p>
          <a:endParaRPr lang="en-US"/>
        </a:p>
      </dgm:t>
    </dgm:pt>
    <dgm:pt modelId="{B1EE167A-4C70-934D-99BB-1E20BE95FC39}" type="pres">
      <dgm:prSet presAssocID="{1FD5FB05-AF6C-BA4D-B78B-01BB31491F81}" presName="TwoConn_1-2" presStyleLbl="fgAccFollowNode1" presStyleIdx="0" presStyleCnt="1">
        <dgm:presLayoutVars>
          <dgm:bulletEnabled val="1"/>
        </dgm:presLayoutVars>
      </dgm:prSet>
      <dgm:spPr/>
      <dgm:t>
        <a:bodyPr/>
        <a:lstStyle/>
        <a:p>
          <a:endParaRPr lang="en-US"/>
        </a:p>
      </dgm:t>
    </dgm:pt>
    <dgm:pt modelId="{DD518EF9-E182-8143-93E3-DBD951E7F662}"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EF89392C-A78E-6C45-8E37-9F74A893200B}" type="pres">
      <dgm:prSet presAssocID="{1FD5FB05-AF6C-BA4D-B78B-01BB31491F81}" presName="TwoNodes_2_text" presStyleLbl="node1" presStyleIdx="1" presStyleCnt="2">
        <dgm:presLayoutVars>
          <dgm:bulletEnabled val="1"/>
        </dgm:presLayoutVars>
      </dgm:prSet>
      <dgm:spPr/>
      <dgm:t>
        <a:bodyPr/>
        <a:lstStyle/>
        <a:p>
          <a:endParaRPr lang="en-US"/>
        </a:p>
      </dgm:t>
    </dgm:pt>
  </dgm:ptLst>
  <dgm:cxnLst>
    <dgm:cxn modelId="{F9C9B4F0-2438-5C44-8C27-23C77F034F06}" type="presOf" srcId="{71104A2C-AB0E-9F48-AB73-BD31E22089B7}" destId="{C560D36D-FADC-544E-B87E-0E6659F33BA0}" srcOrd="0" destOrd="0" presId="urn:microsoft.com/office/officeart/2005/8/layout/vProcess5"/>
    <dgm:cxn modelId="{9E3B8F59-8572-B34C-97F8-5947762E303F}" type="presOf" srcId="{71703219-DC09-F541-AAC6-E650B7F3AB49}" destId="{B1EE167A-4C70-934D-99BB-1E20BE95FC39}" srcOrd="0" destOrd="0" presId="urn:microsoft.com/office/officeart/2005/8/layout/vProcess5"/>
    <dgm:cxn modelId="{1C0AD267-43FA-0044-A658-24ED761A6B8E}" type="presOf" srcId="{71104A2C-AB0E-9F48-AB73-BD31E22089B7}" destId="{EF89392C-A78E-6C45-8E37-9F74A893200B}" srcOrd="1" destOrd="0" presId="urn:microsoft.com/office/officeart/2005/8/layout/vProcess5"/>
    <dgm:cxn modelId="{D732E396-117B-2C43-9848-E30B7716BD39}" type="presOf" srcId="{1FD5FB05-AF6C-BA4D-B78B-01BB31491F81}" destId="{0DD4F452-AEAA-CF46-9357-D98D9BA748C4}" srcOrd="0" destOrd="0" presId="urn:microsoft.com/office/officeart/2005/8/layout/vProcess5"/>
    <dgm:cxn modelId="{B522B776-919C-C445-A422-DF11258DACC5}" type="presOf" srcId="{54146F39-619E-4C4F-8229-CC9DC7E0226A}" destId="{B2167CAC-BBEE-3F40-886F-743521744C86}" srcOrd="0" destOrd="0" presId="urn:microsoft.com/office/officeart/2005/8/layout/vProcess5"/>
    <dgm:cxn modelId="{86F5CBE9-567C-034D-9E8A-17DA8D925B86}" srcId="{1FD5FB05-AF6C-BA4D-B78B-01BB31491F81}" destId="{54146F39-619E-4C4F-8229-CC9DC7E0226A}" srcOrd="0" destOrd="0" parTransId="{1A412437-B0D8-4E46-9650-2D79CCE716BB}" sibTransId="{71703219-DC09-F541-AAC6-E650B7F3AB49}"/>
    <dgm:cxn modelId="{169A60B8-EE02-1F46-B78D-5B18E5D56A0A}" srcId="{1FD5FB05-AF6C-BA4D-B78B-01BB31491F81}" destId="{71104A2C-AB0E-9F48-AB73-BD31E22089B7}" srcOrd="1" destOrd="0" parTransId="{9EEC791F-D368-6C4C-BE00-17AE4ADA4783}" sibTransId="{E0DA4F45-F925-3341-8B38-A421EC9DB00E}"/>
    <dgm:cxn modelId="{D7B2F45D-469D-C34B-A9C2-70A770B49D43}" type="presOf" srcId="{54146F39-619E-4C4F-8229-CC9DC7E0226A}" destId="{DD518EF9-E182-8143-93E3-DBD951E7F662}" srcOrd="1" destOrd="0" presId="urn:microsoft.com/office/officeart/2005/8/layout/vProcess5"/>
    <dgm:cxn modelId="{F8700C9F-8F42-DF4E-85BE-9395698769F0}" type="presParOf" srcId="{0DD4F452-AEAA-CF46-9357-D98D9BA748C4}" destId="{99393D95-FCFC-BB48-B21E-B81FE9D034CC}" srcOrd="0" destOrd="0" presId="urn:microsoft.com/office/officeart/2005/8/layout/vProcess5"/>
    <dgm:cxn modelId="{0A5D5643-8971-1945-94D1-7C6D83B83F93}" type="presParOf" srcId="{0DD4F452-AEAA-CF46-9357-D98D9BA748C4}" destId="{B2167CAC-BBEE-3F40-886F-743521744C86}" srcOrd="1" destOrd="0" presId="urn:microsoft.com/office/officeart/2005/8/layout/vProcess5"/>
    <dgm:cxn modelId="{71BCFD26-E086-7541-9004-4A1897506042}" type="presParOf" srcId="{0DD4F452-AEAA-CF46-9357-D98D9BA748C4}" destId="{C560D36D-FADC-544E-B87E-0E6659F33BA0}" srcOrd="2" destOrd="0" presId="urn:microsoft.com/office/officeart/2005/8/layout/vProcess5"/>
    <dgm:cxn modelId="{2FED37D4-1460-F84D-9A17-E924577B3593}" type="presParOf" srcId="{0DD4F452-AEAA-CF46-9357-D98D9BA748C4}" destId="{B1EE167A-4C70-934D-99BB-1E20BE95FC39}" srcOrd="3" destOrd="0" presId="urn:microsoft.com/office/officeart/2005/8/layout/vProcess5"/>
    <dgm:cxn modelId="{8F8F006D-E7B8-C048-A409-000AC7ED9968}" type="presParOf" srcId="{0DD4F452-AEAA-CF46-9357-D98D9BA748C4}" destId="{DD518EF9-E182-8143-93E3-DBD951E7F662}" srcOrd="4" destOrd="0" presId="urn:microsoft.com/office/officeart/2005/8/layout/vProcess5"/>
    <dgm:cxn modelId="{520AD99F-E55D-3440-BA6A-6C92947E421F}" type="presParOf" srcId="{0DD4F452-AEAA-CF46-9357-D98D9BA748C4}" destId="{EF89392C-A78E-6C45-8E37-9F74A893200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4146F39-619E-4C4F-8229-CC9DC7E0226A}">
      <dgm:prSet custT="1"/>
      <dgm:spPr/>
      <dgm:t>
        <a:bodyPr/>
        <a:lstStyle/>
        <a:p>
          <a:pPr algn="l"/>
          <a:r>
            <a:rPr lang="en-US" sz="2000" dirty="0" smtClean="0"/>
            <a:t>Identify and correct gaps in Act 250 and other land use regulations to attenuate the rate of </a:t>
          </a:r>
          <a:r>
            <a:rPr lang="en-US" sz="2000" dirty="0" err="1" smtClean="0"/>
            <a:t>parcelization</a:t>
          </a:r>
          <a:r>
            <a:rPr lang="en-US" sz="2000" dirty="0" smtClean="0"/>
            <a:t> and forest fragmentation in Vermont.</a:t>
          </a:r>
          <a:endParaRPr lang="en-US" sz="2000" dirty="0"/>
        </a:p>
      </dgm:t>
    </dgm:pt>
    <dgm:pt modelId="{1A412437-B0D8-4E46-9650-2D79CCE716BB}" type="parTrans" cxnId="{86F5CBE9-567C-034D-9E8A-17DA8D925B86}">
      <dgm:prSet/>
      <dgm:spPr/>
      <dgm:t>
        <a:bodyPr/>
        <a:lstStyle/>
        <a:p>
          <a:endParaRPr lang="en-US"/>
        </a:p>
      </dgm:t>
    </dgm:pt>
    <dgm:pt modelId="{71703219-DC09-F541-AAC6-E650B7F3AB49}" type="sibTrans" cxnId="{86F5CBE9-567C-034D-9E8A-17DA8D925B86}">
      <dgm:prSet/>
      <dgm:spPr/>
      <dgm:t>
        <a:bodyPr/>
        <a:lstStyle/>
        <a:p>
          <a:endParaRPr lang="en-US"/>
        </a:p>
      </dgm:t>
    </dgm:pt>
    <dgm:pt modelId="{F889C4FD-776D-8F4F-A0CC-BB573349DD54}">
      <dgm:prSet custT="1"/>
      <dgm:spPr/>
      <dgm:t>
        <a:bodyPr/>
        <a:lstStyle/>
        <a:p>
          <a:pPr algn="l"/>
          <a:r>
            <a:rPr lang="en-US" sz="2000" dirty="0" smtClean="0"/>
            <a:t>Senate Natural Resources and Energy Committee passes S.100 out of </a:t>
          </a:r>
          <a:r>
            <a:rPr lang="en-US" sz="2000" dirty="0" err="1" smtClean="0"/>
            <a:t>commiitee</a:t>
          </a:r>
          <a:r>
            <a:rPr lang="en-US" sz="2000" dirty="0" smtClean="0"/>
            <a:t>. The goal of the bill is to expand the jurisdiction of Act 250 to address forest fragmentation.</a:t>
          </a:r>
          <a:endParaRPr lang="en-US" sz="2000" dirty="0"/>
        </a:p>
      </dgm:t>
    </dgm:pt>
    <dgm:pt modelId="{24753E0A-AB13-534E-8EC4-C91629F2F178}" type="parTrans" cxnId="{35AAC451-D884-FE4F-9DCC-E1F1A65FC11F}">
      <dgm:prSet/>
      <dgm:spPr/>
      <dgm:t>
        <a:bodyPr/>
        <a:lstStyle/>
        <a:p>
          <a:endParaRPr lang="en-US"/>
        </a:p>
      </dgm:t>
    </dgm:pt>
    <dgm:pt modelId="{D6B3304C-30C5-5541-B4BA-788F93E132A3}" type="sibTrans" cxnId="{35AAC451-D884-FE4F-9DCC-E1F1A65FC11F}">
      <dgm:prSet/>
      <dgm:spPr/>
      <dgm:t>
        <a:bodyPr/>
        <a:lstStyle/>
        <a:p>
          <a:endParaRPr lang="en-US"/>
        </a:p>
      </dgm:t>
    </dgm:pt>
    <dgm:pt modelId="{7D014DFE-540A-7940-9F9E-7491DAD8F7D9}">
      <dgm:prSet custT="1"/>
      <dgm:spPr/>
      <dgm:t>
        <a:bodyPr/>
        <a:lstStyle/>
        <a:p>
          <a:pPr algn="l"/>
          <a:r>
            <a:rPr lang="en-US" sz="1800" dirty="0" smtClean="0"/>
            <a:t>The bill passes as Act 118 and calls on the Commissioner of the Dept. of Forests, Parks, and Recreation to submit a legislative report by Jan. 15, 2015 assessing the current and projected effects of fragmentation, and providing recommendations for how best to protect the integrity of Vermont’s forestlands and preserve large blocks of contiguous forestland.</a:t>
          </a:r>
          <a:endParaRPr lang="en-US" sz="1800" dirty="0"/>
        </a:p>
      </dgm:t>
    </dgm:pt>
    <dgm:pt modelId="{08FDD9BC-F23C-194A-AB62-9F6A581D69F5}" type="parTrans" cxnId="{D0DE8393-57EB-2B4E-8630-DD4173C472D1}">
      <dgm:prSet/>
      <dgm:spPr/>
      <dgm:t>
        <a:bodyPr/>
        <a:lstStyle/>
        <a:p>
          <a:endParaRPr lang="en-US"/>
        </a:p>
      </dgm:t>
    </dgm:pt>
    <dgm:pt modelId="{BF81E332-6F6A-EA4E-B7E1-B07318861EB9}" type="sibTrans" cxnId="{D0DE8393-57EB-2B4E-8630-DD4173C472D1}">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D51109EF-1494-BF41-8DE3-084505275A55}" type="pres">
      <dgm:prSet presAssocID="{1FD5FB05-AF6C-BA4D-B78B-01BB31491F81}" presName="ThreeNodes_1" presStyleLbl="node1" presStyleIdx="0" presStyleCnt="3">
        <dgm:presLayoutVars>
          <dgm:bulletEnabled val="1"/>
        </dgm:presLayoutVars>
      </dgm:prSet>
      <dgm:spPr/>
      <dgm:t>
        <a:bodyPr/>
        <a:lstStyle/>
        <a:p>
          <a:endParaRPr lang="en-US"/>
        </a:p>
      </dgm:t>
    </dgm:pt>
    <dgm:pt modelId="{3BD13CFC-71BB-2B46-AC78-DE39DE2F9129}" type="pres">
      <dgm:prSet presAssocID="{1FD5FB05-AF6C-BA4D-B78B-01BB31491F81}" presName="ThreeNodes_2" presStyleLbl="node1" presStyleIdx="1" presStyleCnt="3" custScaleX="109579" custLinFactNeighborX="1187" custLinFactNeighborY="-9213">
        <dgm:presLayoutVars>
          <dgm:bulletEnabled val="1"/>
        </dgm:presLayoutVars>
      </dgm:prSet>
      <dgm:spPr/>
      <dgm:t>
        <a:bodyPr/>
        <a:lstStyle/>
        <a:p>
          <a:endParaRPr lang="en-US"/>
        </a:p>
      </dgm:t>
    </dgm:pt>
    <dgm:pt modelId="{ED2FA12E-4E16-3E44-9EF2-D17FEC609EA2}" type="pres">
      <dgm:prSet presAssocID="{1FD5FB05-AF6C-BA4D-B78B-01BB31491F81}" presName="ThreeNodes_3" presStyleLbl="node1" presStyleIdx="2" presStyleCnt="3" custScaleX="112672" custScaleY="120474" custLinFactNeighborX="111" custLinFactNeighborY="-10237">
        <dgm:presLayoutVars>
          <dgm:bulletEnabled val="1"/>
        </dgm:presLayoutVars>
      </dgm:prSet>
      <dgm:spPr/>
      <dgm:t>
        <a:bodyPr/>
        <a:lstStyle/>
        <a:p>
          <a:endParaRPr lang="en-US"/>
        </a:p>
      </dgm:t>
    </dgm:pt>
    <dgm:pt modelId="{7C12750C-4DFD-C648-BBB8-7C39C2A928CB}" type="pres">
      <dgm:prSet presAssocID="{1FD5FB05-AF6C-BA4D-B78B-01BB31491F81}" presName="ThreeConn_1-2" presStyleLbl="fgAccFollowNode1" presStyleIdx="0" presStyleCnt="2">
        <dgm:presLayoutVars>
          <dgm:bulletEnabled val="1"/>
        </dgm:presLayoutVars>
      </dgm:prSet>
      <dgm:spPr/>
      <dgm:t>
        <a:bodyPr/>
        <a:lstStyle/>
        <a:p>
          <a:endParaRPr lang="en-US"/>
        </a:p>
      </dgm:t>
    </dgm:pt>
    <dgm:pt modelId="{176CF61B-80E2-BC44-B49B-3FAD2D11947E}" type="pres">
      <dgm:prSet presAssocID="{1FD5FB05-AF6C-BA4D-B78B-01BB31491F81}" presName="ThreeConn_2-3" presStyleLbl="fgAccFollowNode1" presStyleIdx="1" presStyleCnt="2">
        <dgm:presLayoutVars>
          <dgm:bulletEnabled val="1"/>
        </dgm:presLayoutVars>
      </dgm:prSet>
      <dgm:spPr/>
      <dgm:t>
        <a:bodyPr/>
        <a:lstStyle/>
        <a:p>
          <a:endParaRPr lang="en-US"/>
        </a:p>
      </dgm:t>
    </dgm:pt>
    <dgm:pt modelId="{8A87205D-55DA-B841-AB69-38CA8613CBAD}" type="pres">
      <dgm:prSet presAssocID="{1FD5FB05-AF6C-BA4D-B78B-01BB31491F81}" presName="ThreeNodes_1_text" presStyleLbl="node1" presStyleIdx="2" presStyleCnt="3">
        <dgm:presLayoutVars>
          <dgm:bulletEnabled val="1"/>
        </dgm:presLayoutVars>
      </dgm:prSet>
      <dgm:spPr/>
      <dgm:t>
        <a:bodyPr/>
        <a:lstStyle/>
        <a:p>
          <a:endParaRPr lang="en-US"/>
        </a:p>
      </dgm:t>
    </dgm:pt>
    <dgm:pt modelId="{B4204892-73B4-2846-BD29-32415687F639}" type="pres">
      <dgm:prSet presAssocID="{1FD5FB05-AF6C-BA4D-B78B-01BB31491F81}" presName="ThreeNodes_2_text" presStyleLbl="node1" presStyleIdx="2" presStyleCnt="3">
        <dgm:presLayoutVars>
          <dgm:bulletEnabled val="1"/>
        </dgm:presLayoutVars>
      </dgm:prSet>
      <dgm:spPr/>
      <dgm:t>
        <a:bodyPr/>
        <a:lstStyle/>
        <a:p>
          <a:endParaRPr lang="en-US"/>
        </a:p>
      </dgm:t>
    </dgm:pt>
    <dgm:pt modelId="{F3214FBE-E6C1-ED4A-8EFE-530154D9475E}" type="pres">
      <dgm:prSet presAssocID="{1FD5FB05-AF6C-BA4D-B78B-01BB31491F81}" presName="ThreeNodes_3_text" presStyleLbl="node1" presStyleIdx="2" presStyleCnt="3">
        <dgm:presLayoutVars>
          <dgm:bulletEnabled val="1"/>
        </dgm:presLayoutVars>
      </dgm:prSet>
      <dgm:spPr/>
      <dgm:t>
        <a:bodyPr/>
        <a:lstStyle/>
        <a:p>
          <a:endParaRPr lang="en-US"/>
        </a:p>
      </dgm:t>
    </dgm:pt>
  </dgm:ptLst>
  <dgm:cxnLst>
    <dgm:cxn modelId="{D0DE8393-57EB-2B4E-8630-DD4173C472D1}" srcId="{1FD5FB05-AF6C-BA4D-B78B-01BB31491F81}" destId="{7D014DFE-540A-7940-9F9E-7491DAD8F7D9}" srcOrd="2" destOrd="0" parTransId="{08FDD9BC-F23C-194A-AB62-9F6A581D69F5}" sibTransId="{BF81E332-6F6A-EA4E-B7E1-B07318861EB9}"/>
    <dgm:cxn modelId="{4CEFA324-1B98-C644-9E35-5E8ED94509D3}" type="presOf" srcId="{54146F39-619E-4C4F-8229-CC9DC7E0226A}" destId="{8A87205D-55DA-B841-AB69-38CA8613CBAD}" srcOrd="1" destOrd="0" presId="urn:microsoft.com/office/officeart/2005/8/layout/vProcess5"/>
    <dgm:cxn modelId="{4B0F12A7-0D5D-2B49-BEEF-F31926A3759E}" type="presOf" srcId="{D6B3304C-30C5-5541-B4BA-788F93E132A3}" destId="{176CF61B-80E2-BC44-B49B-3FAD2D11947E}" srcOrd="0" destOrd="0" presId="urn:microsoft.com/office/officeart/2005/8/layout/vProcess5"/>
    <dgm:cxn modelId="{E8C5377F-8796-8D4F-A554-6D5FF935071C}" type="presOf" srcId="{7D014DFE-540A-7940-9F9E-7491DAD8F7D9}" destId="{F3214FBE-E6C1-ED4A-8EFE-530154D9475E}" srcOrd="1" destOrd="0" presId="urn:microsoft.com/office/officeart/2005/8/layout/vProcess5"/>
    <dgm:cxn modelId="{A2747595-61A7-B441-B41C-C68EA8D27EE3}" type="presOf" srcId="{F889C4FD-776D-8F4F-A0CC-BB573349DD54}" destId="{B4204892-73B4-2846-BD29-32415687F639}" srcOrd="1" destOrd="0" presId="urn:microsoft.com/office/officeart/2005/8/layout/vProcess5"/>
    <dgm:cxn modelId="{1AA5E44D-6172-094B-9415-CB66FDE9FBF4}" type="presOf" srcId="{F889C4FD-776D-8F4F-A0CC-BB573349DD54}" destId="{3BD13CFC-71BB-2B46-AC78-DE39DE2F9129}" srcOrd="0" destOrd="0" presId="urn:microsoft.com/office/officeart/2005/8/layout/vProcess5"/>
    <dgm:cxn modelId="{35AAC451-D884-FE4F-9DCC-E1F1A65FC11F}" srcId="{1FD5FB05-AF6C-BA4D-B78B-01BB31491F81}" destId="{F889C4FD-776D-8F4F-A0CC-BB573349DD54}" srcOrd="1" destOrd="0" parTransId="{24753E0A-AB13-534E-8EC4-C91629F2F178}" sibTransId="{D6B3304C-30C5-5541-B4BA-788F93E132A3}"/>
    <dgm:cxn modelId="{56FDEBB5-44FB-0B40-B7B3-B665083BEE92}" type="presOf" srcId="{1FD5FB05-AF6C-BA4D-B78B-01BB31491F81}" destId="{0DD4F452-AEAA-CF46-9357-D98D9BA748C4}" srcOrd="0" destOrd="0" presId="urn:microsoft.com/office/officeart/2005/8/layout/vProcess5"/>
    <dgm:cxn modelId="{86F5CBE9-567C-034D-9E8A-17DA8D925B86}" srcId="{1FD5FB05-AF6C-BA4D-B78B-01BB31491F81}" destId="{54146F39-619E-4C4F-8229-CC9DC7E0226A}" srcOrd="0" destOrd="0" parTransId="{1A412437-B0D8-4E46-9650-2D79CCE716BB}" sibTransId="{71703219-DC09-F541-AAC6-E650B7F3AB49}"/>
    <dgm:cxn modelId="{C7C161EB-A3CC-CC40-9FF3-210995809E8A}" type="presOf" srcId="{71703219-DC09-F541-AAC6-E650B7F3AB49}" destId="{7C12750C-4DFD-C648-BBB8-7C39C2A928CB}" srcOrd="0" destOrd="0" presId="urn:microsoft.com/office/officeart/2005/8/layout/vProcess5"/>
    <dgm:cxn modelId="{61DCF985-98F7-2B41-A7EA-ACBEB893A669}" type="presOf" srcId="{54146F39-619E-4C4F-8229-CC9DC7E0226A}" destId="{D51109EF-1494-BF41-8DE3-084505275A55}" srcOrd="0" destOrd="0" presId="urn:microsoft.com/office/officeart/2005/8/layout/vProcess5"/>
    <dgm:cxn modelId="{75A1302B-CBF2-E545-A66A-405C8CAC2850}" type="presOf" srcId="{7D014DFE-540A-7940-9F9E-7491DAD8F7D9}" destId="{ED2FA12E-4E16-3E44-9EF2-D17FEC609EA2}" srcOrd="0" destOrd="0" presId="urn:microsoft.com/office/officeart/2005/8/layout/vProcess5"/>
    <dgm:cxn modelId="{DA8DDA46-9803-7948-895D-74FF2B78068E}" type="presParOf" srcId="{0DD4F452-AEAA-CF46-9357-D98D9BA748C4}" destId="{99393D95-FCFC-BB48-B21E-B81FE9D034CC}" srcOrd="0" destOrd="0" presId="urn:microsoft.com/office/officeart/2005/8/layout/vProcess5"/>
    <dgm:cxn modelId="{BB34E168-F210-2445-9613-9B413D1BEE03}" type="presParOf" srcId="{0DD4F452-AEAA-CF46-9357-D98D9BA748C4}" destId="{D51109EF-1494-BF41-8DE3-084505275A55}" srcOrd="1" destOrd="0" presId="urn:microsoft.com/office/officeart/2005/8/layout/vProcess5"/>
    <dgm:cxn modelId="{CC597EA4-0B0F-A44C-BB09-962FF610A5BF}" type="presParOf" srcId="{0DD4F452-AEAA-CF46-9357-D98D9BA748C4}" destId="{3BD13CFC-71BB-2B46-AC78-DE39DE2F9129}" srcOrd="2" destOrd="0" presId="urn:microsoft.com/office/officeart/2005/8/layout/vProcess5"/>
    <dgm:cxn modelId="{7BA415D3-469A-704B-A906-5A8320AC295A}" type="presParOf" srcId="{0DD4F452-AEAA-CF46-9357-D98D9BA748C4}" destId="{ED2FA12E-4E16-3E44-9EF2-D17FEC609EA2}" srcOrd="3" destOrd="0" presId="urn:microsoft.com/office/officeart/2005/8/layout/vProcess5"/>
    <dgm:cxn modelId="{6CDE58B1-B55A-B849-9E42-E9F7C5306476}" type="presParOf" srcId="{0DD4F452-AEAA-CF46-9357-D98D9BA748C4}" destId="{7C12750C-4DFD-C648-BBB8-7C39C2A928CB}" srcOrd="4" destOrd="0" presId="urn:microsoft.com/office/officeart/2005/8/layout/vProcess5"/>
    <dgm:cxn modelId="{21DF6239-7D1B-124D-ACA7-914F9AB2E19F}" type="presParOf" srcId="{0DD4F452-AEAA-CF46-9357-D98D9BA748C4}" destId="{176CF61B-80E2-BC44-B49B-3FAD2D11947E}" srcOrd="5" destOrd="0" presId="urn:microsoft.com/office/officeart/2005/8/layout/vProcess5"/>
    <dgm:cxn modelId="{7A710D52-B1B7-344A-A25D-BFDAE4E14BBD}" type="presParOf" srcId="{0DD4F452-AEAA-CF46-9357-D98D9BA748C4}" destId="{8A87205D-55DA-B841-AB69-38CA8613CBAD}" srcOrd="6" destOrd="0" presId="urn:microsoft.com/office/officeart/2005/8/layout/vProcess5"/>
    <dgm:cxn modelId="{130ED7B7-6F9D-224D-A5B3-A881F405A165}" type="presParOf" srcId="{0DD4F452-AEAA-CF46-9357-D98D9BA748C4}" destId="{B4204892-73B4-2846-BD29-32415687F639}" srcOrd="7" destOrd="0" presId="urn:microsoft.com/office/officeart/2005/8/layout/vProcess5"/>
    <dgm:cxn modelId="{B484DBED-F849-AE47-88EB-B1C3A2E7C6BD}" type="presParOf" srcId="{0DD4F452-AEAA-CF46-9357-D98D9BA748C4}" destId="{F3214FBE-E6C1-ED4A-8EFE-530154D9475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4146F39-619E-4C4F-8229-CC9DC7E0226A}">
      <dgm:prSet custT="1"/>
      <dgm:spPr/>
      <dgm:t>
        <a:bodyPr/>
        <a:lstStyle/>
        <a:p>
          <a:pPr algn="l"/>
          <a:r>
            <a:rPr lang="en-US" sz="2000" dirty="0" smtClean="0"/>
            <a:t>Integrate existing planning efforts at the local, regional and state level to better address fragmentation.</a:t>
          </a:r>
          <a:endParaRPr lang="en-US" sz="2000" dirty="0"/>
        </a:p>
      </dgm:t>
    </dgm:pt>
    <dgm:pt modelId="{1A412437-B0D8-4E46-9650-2D79CCE716BB}" type="parTrans" cxnId="{86F5CBE9-567C-034D-9E8A-17DA8D925B86}">
      <dgm:prSet/>
      <dgm:spPr/>
      <dgm:t>
        <a:bodyPr/>
        <a:lstStyle/>
        <a:p>
          <a:endParaRPr lang="en-US"/>
        </a:p>
      </dgm:t>
    </dgm:pt>
    <dgm:pt modelId="{71703219-DC09-F541-AAC6-E650B7F3AB49}" type="sibTrans" cxnId="{86F5CBE9-567C-034D-9E8A-17DA8D925B86}">
      <dgm:prSet/>
      <dgm:spPr/>
      <dgm:t>
        <a:bodyPr/>
        <a:lstStyle/>
        <a:p>
          <a:endParaRPr lang="en-US"/>
        </a:p>
      </dgm:t>
    </dgm:pt>
    <dgm:pt modelId="{574EABAE-0529-2245-AF56-A581AAE95DD0}">
      <dgm:prSet custT="1"/>
      <dgm:spPr/>
      <dgm:t>
        <a:bodyPr/>
        <a:lstStyle/>
        <a:p>
          <a:pPr algn="l"/>
          <a:r>
            <a:rPr lang="en-US" sz="2000" dirty="0" smtClean="0"/>
            <a:t>VNRC convenes statewide summit with regional planning commissions, professional planners and state agencies to develop statewide land use action plan to address fragmentation.</a:t>
          </a:r>
          <a:endParaRPr lang="en-US" sz="2000" dirty="0"/>
        </a:p>
      </dgm:t>
    </dgm:pt>
    <dgm:pt modelId="{50F876F9-85BB-F04F-8A92-A0793C4051E6}" type="parTrans" cxnId="{79DCFB83-9DE6-8343-9911-D9C12A038C84}">
      <dgm:prSet/>
      <dgm:spPr/>
    </dgm:pt>
    <dgm:pt modelId="{64C80B1E-1771-CE4C-A8CF-048962FD2BCB}" type="sibTrans" cxnId="{79DCFB83-9DE6-8343-9911-D9C12A038C84}">
      <dgm:prSet/>
      <dgm:spPr/>
      <dgm:t>
        <a:bodyPr/>
        <a:lstStyle/>
        <a:p>
          <a:endParaRPr lang="en-US"/>
        </a:p>
      </dgm:t>
    </dgm:pt>
    <dgm:pt modelId="{B767DFA7-EE12-6A4E-8BC7-D07F196BC4D1}">
      <dgm:prSet custT="1"/>
      <dgm:spPr/>
      <dgm:t>
        <a:bodyPr/>
        <a:lstStyle/>
        <a:p>
          <a:pPr algn="l"/>
          <a:r>
            <a:rPr lang="en-US" sz="2000" dirty="0" smtClean="0"/>
            <a:t>VNRC holds regional workshops with local planning commissions and conservation commissions to provide feedback on strategies. </a:t>
          </a:r>
          <a:endParaRPr lang="en-US" sz="2000" dirty="0"/>
        </a:p>
      </dgm:t>
    </dgm:pt>
    <dgm:pt modelId="{9E6BD1A7-50D1-4743-89C4-8D8BE9A1402A}" type="parTrans" cxnId="{D1EE76DE-8A8A-5B49-B1FE-5EBBFDADE937}">
      <dgm:prSet/>
      <dgm:spPr/>
    </dgm:pt>
    <dgm:pt modelId="{D5A1BE0E-77CC-0E4E-826B-A9BB836463D9}" type="sibTrans" cxnId="{D1EE76DE-8A8A-5B49-B1FE-5EBBFDADE937}">
      <dgm:prSet/>
      <dgm:spPr/>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D51109EF-1494-BF41-8DE3-084505275A55}" type="pres">
      <dgm:prSet presAssocID="{1FD5FB05-AF6C-BA4D-B78B-01BB31491F81}" presName="ThreeNodes_1" presStyleLbl="node1" presStyleIdx="0" presStyleCnt="3">
        <dgm:presLayoutVars>
          <dgm:bulletEnabled val="1"/>
        </dgm:presLayoutVars>
      </dgm:prSet>
      <dgm:spPr/>
      <dgm:t>
        <a:bodyPr/>
        <a:lstStyle/>
        <a:p>
          <a:endParaRPr lang="en-US"/>
        </a:p>
      </dgm:t>
    </dgm:pt>
    <dgm:pt modelId="{3BD13CFC-71BB-2B46-AC78-DE39DE2F9129}" type="pres">
      <dgm:prSet presAssocID="{1FD5FB05-AF6C-BA4D-B78B-01BB31491F81}" presName="ThreeNodes_2" presStyleLbl="node1" presStyleIdx="1" presStyleCnt="3" custScaleX="109579" custLinFactNeighborX="1187" custLinFactNeighborY="-9213">
        <dgm:presLayoutVars>
          <dgm:bulletEnabled val="1"/>
        </dgm:presLayoutVars>
      </dgm:prSet>
      <dgm:spPr/>
      <dgm:t>
        <a:bodyPr/>
        <a:lstStyle/>
        <a:p>
          <a:endParaRPr lang="en-US"/>
        </a:p>
      </dgm:t>
    </dgm:pt>
    <dgm:pt modelId="{ED2FA12E-4E16-3E44-9EF2-D17FEC609EA2}" type="pres">
      <dgm:prSet presAssocID="{1FD5FB05-AF6C-BA4D-B78B-01BB31491F81}" presName="ThreeNodes_3" presStyleLbl="node1" presStyleIdx="2" presStyleCnt="3" custScaleX="112672" custScaleY="120474" custLinFactNeighborX="111" custLinFactNeighborY="-10237">
        <dgm:presLayoutVars>
          <dgm:bulletEnabled val="1"/>
        </dgm:presLayoutVars>
      </dgm:prSet>
      <dgm:spPr/>
      <dgm:t>
        <a:bodyPr/>
        <a:lstStyle/>
        <a:p>
          <a:endParaRPr lang="en-US"/>
        </a:p>
      </dgm:t>
    </dgm:pt>
    <dgm:pt modelId="{7C12750C-4DFD-C648-BBB8-7C39C2A928CB}" type="pres">
      <dgm:prSet presAssocID="{1FD5FB05-AF6C-BA4D-B78B-01BB31491F81}" presName="ThreeConn_1-2" presStyleLbl="fgAccFollowNode1" presStyleIdx="0" presStyleCnt="2">
        <dgm:presLayoutVars>
          <dgm:bulletEnabled val="1"/>
        </dgm:presLayoutVars>
      </dgm:prSet>
      <dgm:spPr/>
      <dgm:t>
        <a:bodyPr/>
        <a:lstStyle/>
        <a:p>
          <a:endParaRPr lang="en-US"/>
        </a:p>
      </dgm:t>
    </dgm:pt>
    <dgm:pt modelId="{176CF61B-80E2-BC44-B49B-3FAD2D11947E}" type="pres">
      <dgm:prSet presAssocID="{1FD5FB05-AF6C-BA4D-B78B-01BB31491F81}" presName="ThreeConn_2-3" presStyleLbl="fgAccFollowNode1" presStyleIdx="1" presStyleCnt="2">
        <dgm:presLayoutVars>
          <dgm:bulletEnabled val="1"/>
        </dgm:presLayoutVars>
      </dgm:prSet>
      <dgm:spPr/>
      <dgm:t>
        <a:bodyPr/>
        <a:lstStyle/>
        <a:p>
          <a:endParaRPr lang="en-US"/>
        </a:p>
      </dgm:t>
    </dgm:pt>
    <dgm:pt modelId="{8A87205D-55DA-B841-AB69-38CA8613CBAD}" type="pres">
      <dgm:prSet presAssocID="{1FD5FB05-AF6C-BA4D-B78B-01BB31491F81}" presName="ThreeNodes_1_text" presStyleLbl="node1" presStyleIdx="2" presStyleCnt="3">
        <dgm:presLayoutVars>
          <dgm:bulletEnabled val="1"/>
        </dgm:presLayoutVars>
      </dgm:prSet>
      <dgm:spPr/>
      <dgm:t>
        <a:bodyPr/>
        <a:lstStyle/>
        <a:p>
          <a:endParaRPr lang="en-US"/>
        </a:p>
      </dgm:t>
    </dgm:pt>
    <dgm:pt modelId="{B4204892-73B4-2846-BD29-32415687F639}" type="pres">
      <dgm:prSet presAssocID="{1FD5FB05-AF6C-BA4D-B78B-01BB31491F81}" presName="ThreeNodes_2_text" presStyleLbl="node1" presStyleIdx="2" presStyleCnt="3">
        <dgm:presLayoutVars>
          <dgm:bulletEnabled val="1"/>
        </dgm:presLayoutVars>
      </dgm:prSet>
      <dgm:spPr/>
      <dgm:t>
        <a:bodyPr/>
        <a:lstStyle/>
        <a:p>
          <a:endParaRPr lang="en-US"/>
        </a:p>
      </dgm:t>
    </dgm:pt>
    <dgm:pt modelId="{F3214FBE-E6C1-ED4A-8EFE-530154D9475E}" type="pres">
      <dgm:prSet presAssocID="{1FD5FB05-AF6C-BA4D-B78B-01BB31491F81}" presName="ThreeNodes_3_text" presStyleLbl="node1" presStyleIdx="2" presStyleCnt="3">
        <dgm:presLayoutVars>
          <dgm:bulletEnabled val="1"/>
        </dgm:presLayoutVars>
      </dgm:prSet>
      <dgm:spPr/>
      <dgm:t>
        <a:bodyPr/>
        <a:lstStyle/>
        <a:p>
          <a:endParaRPr lang="en-US"/>
        </a:p>
      </dgm:t>
    </dgm:pt>
  </dgm:ptLst>
  <dgm:cxnLst>
    <dgm:cxn modelId="{8BCAD1A4-B02C-C04A-B972-A1FE70CB8804}" type="presOf" srcId="{54146F39-619E-4C4F-8229-CC9DC7E0226A}" destId="{8A87205D-55DA-B841-AB69-38CA8613CBAD}" srcOrd="1" destOrd="0" presId="urn:microsoft.com/office/officeart/2005/8/layout/vProcess5"/>
    <dgm:cxn modelId="{B0CC85E0-B56A-1E41-95F1-9C77C1B8489D}" type="presOf" srcId="{1FD5FB05-AF6C-BA4D-B78B-01BB31491F81}" destId="{0DD4F452-AEAA-CF46-9357-D98D9BA748C4}" srcOrd="0" destOrd="0" presId="urn:microsoft.com/office/officeart/2005/8/layout/vProcess5"/>
    <dgm:cxn modelId="{A1C26526-C6AD-BC4C-8140-DAA06CBF7417}" type="presOf" srcId="{71703219-DC09-F541-AAC6-E650B7F3AB49}" destId="{7C12750C-4DFD-C648-BBB8-7C39C2A928CB}" srcOrd="0" destOrd="0" presId="urn:microsoft.com/office/officeart/2005/8/layout/vProcess5"/>
    <dgm:cxn modelId="{79DCFB83-9DE6-8343-9911-D9C12A038C84}" srcId="{1FD5FB05-AF6C-BA4D-B78B-01BB31491F81}" destId="{574EABAE-0529-2245-AF56-A581AAE95DD0}" srcOrd="1" destOrd="0" parTransId="{50F876F9-85BB-F04F-8A92-A0793C4051E6}" sibTransId="{64C80B1E-1771-CE4C-A8CF-048962FD2BCB}"/>
    <dgm:cxn modelId="{876AC322-5735-BA43-87FC-1E7AD97D6FF8}" type="presOf" srcId="{574EABAE-0529-2245-AF56-A581AAE95DD0}" destId="{B4204892-73B4-2846-BD29-32415687F639}" srcOrd="1" destOrd="0" presId="urn:microsoft.com/office/officeart/2005/8/layout/vProcess5"/>
    <dgm:cxn modelId="{E5DF0AA8-D006-2D4D-91EC-A27E0649654D}" type="presOf" srcId="{B767DFA7-EE12-6A4E-8BC7-D07F196BC4D1}" destId="{F3214FBE-E6C1-ED4A-8EFE-530154D9475E}" srcOrd="1" destOrd="0" presId="urn:microsoft.com/office/officeart/2005/8/layout/vProcess5"/>
    <dgm:cxn modelId="{599F19EE-F668-504E-B15C-42A5DDC8F410}" type="presOf" srcId="{54146F39-619E-4C4F-8229-CC9DC7E0226A}" destId="{D51109EF-1494-BF41-8DE3-084505275A55}" srcOrd="0" destOrd="0" presId="urn:microsoft.com/office/officeart/2005/8/layout/vProcess5"/>
    <dgm:cxn modelId="{B0E8EAF4-96AB-8B48-A176-9590997444F5}" type="presOf" srcId="{574EABAE-0529-2245-AF56-A581AAE95DD0}" destId="{3BD13CFC-71BB-2B46-AC78-DE39DE2F9129}" srcOrd="0" destOrd="0" presId="urn:microsoft.com/office/officeart/2005/8/layout/vProcess5"/>
    <dgm:cxn modelId="{F5387DD2-B695-284B-A5B8-187312419C41}" type="presOf" srcId="{B767DFA7-EE12-6A4E-8BC7-D07F196BC4D1}" destId="{ED2FA12E-4E16-3E44-9EF2-D17FEC609EA2}" srcOrd="0" destOrd="0" presId="urn:microsoft.com/office/officeart/2005/8/layout/vProcess5"/>
    <dgm:cxn modelId="{86F5CBE9-567C-034D-9E8A-17DA8D925B86}" srcId="{1FD5FB05-AF6C-BA4D-B78B-01BB31491F81}" destId="{54146F39-619E-4C4F-8229-CC9DC7E0226A}" srcOrd="0" destOrd="0" parTransId="{1A412437-B0D8-4E46-9650-2D79CCE716BB}" sibTransId="{71703219-DC09-F541-AAC6-E650B7F3AB49}"/>
    <dgm:cxn modelId="{ADACF1E2-513E-1944-830C-62B8E6EA5C52}" type="presOf" srcId="{64C80B1E-1771-CE4C-A8CF-048962FD2BCB}" destId="{176CF61B-80E2-BC44-B49B-3FAD2D11947E}" srcOrd="0" destOrd="0" presId="urn:microsoft.com/office/officeart/2005/8/layout/vProcess5"/>
    <dgm:cxn modelId="{D1EE76DE-8A8A-5B49-B1FE-5EBBFDADE937}" srcId="{1FD5FB05-AF6C-BA4D-B78B-01BB31491F81}" destId="{B767DFA7-EE12-6A4E-8BC7-D07F196BC4D1}" srcOrd="2" destOrd="0" parTransId="{9E6BD1A7-50D1-4743-89C4-8D8BE9A1402A}" sibTransId="{D5A1BE0E-77CC-0E4E-826B-A9BB836463D9}"/>
    <dgm:cxn modelId="{AA792C4D-97B7-2943-A08F-F73A9ED1EC9D}" type="presParOf" srcId="{0DD4F452-AEAA-CF46-9357-D98D9BA748C4}" destId="{99393D95-FCFC-BB48-B21E-B81FE9D034CC}" srcOrd="0" destOrd="0" presId="urn:microsoft.com/office/officeart/2005/8/layout/vProcess5"/>
    <dgm:cxn modelId="{89F58ED1-62DB-E24D-8824-9ED4991005FD}" type="presParOf" srcId="{0DD4F452-AEAA-CF46-9357-D98D9BA748C4}" destId="{D51109EF-1494-BF41-8DE3-084505275A55}" srcOrd="1" destOrd="0" presId="urn:microsoft.com/office/officeart/2005/8/layout/vProcess5"/>
    <dgm:cxn modelId="{D18C86B2-BC92-0E4A-8517-B15067F330E7}" type="presParOf" srcId="{0DD4F452-AEAA-CF46-9357-D98D9BA748C4}" destId="{3BD13CFC-71BB-2B46-AC78-DE39DE2F9129}" srcOrd="2" destOrd="0" presId="urn:microsoft.com/office/officeart/2005/8/layout/vProcess5"/>
    <dgm:cxn modelId="{FC8B6D0C-F495-1B4E-ADA4-19967AAC186D}" type="presParOf" srcId="{0DD4F452-AEAA-CF46-9357-D98D9BA748C4}" destId="{ED2FA12E-4E16-3E44-9EF2-D17FEC609EA2}" srcOrd="3" destOrd="0" presId="urn:microsoft.com/office/officeart/2005/8/layout/vProcess5"/>
    <dgm:cxn modelId="{544F7064-A6D6-EE43-BD60-A8E285C67D05}" type="presParOf" srcId="{0DD4F452-AEAA-CF46-9357-D98D9BA748C4}" destId="{7C12750C-4DFD-C648-BBB8-7C39C2A928CB}" srcOrd="4" destOrd="0" presId="urn:microsoft.com/office/officeart/2005/8/layout/vProcess5"/>
    <dgm:cxn modelId="{ACA7C691-06CE-3644-83C9-8B4B90A37C30}" type="presParOf" srcId="{0DD4F452-AEAA-CF46-9357-D98D9BA748C4}" destId="{176CF61B-80E2-BC44-B49B-3FAD2D11947E}" srcOrd="5" destOrd="0" presId="urn:microsoft.com/office/officeart/2005/8/layout/vProcess5"/>
    <dgm:cxn modelId="{C2B428AA-17D5-BB4F-9DCA-00D256CD705A}" type="presParOf" srcId="{0DD4F452-AEAA-CF46-9357-D98D9BA748C4}" destId="{8A87205D-55DA-B841-AB69-38CA8613CBAD}" srcOrd="6" destOrd="0" presId="urn:microsoft.com/office/officeart/2005/8/layout/vProcess5"/>
    <dgm:cxn modelId="{3477E662-44F8-994A-BC21-E522E24EE18E}" type="presParOf" srcId="{0DD4F452-AEAA-CF46-9357-D98D9BA748C4}" destId="{B4204892-73B4-2846-BD29-32415687F639}" srcOrd="7" destOrd="0" presId="urn:microsoft.com/office/officeart/2005/8/layout/vProcess5"/>
    <dgm:cxn modelId="{2BC5782C-8ED2-104F-A4C7-BEE17CA66DF0}" type="presParOf" srcId="{0DD4F452-AEAA-CF46-9357-D98D9BA748C4}" destId="{F3214FBE-E6C1-ED4A-8EFE-530154D9475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5036340-5C0D-4F45-BD3E-9FD9C9E0D91E}">
      <dgm:prSet/>
      <dgm:spPr/>
      <dgm:t>
        <a:bodyPr/>
        <a:lstStyle/>
        <a:p>
          <a:r>
            <a:rPr lang="en-US" dirty="0" smtClean="0"/>
            <a:t>Forest Roundtable – Diverse stakeholders agree on shared values and recommend key policies.</a:t>
          </a:r>
          <a:endParaRPr lang="en-US" dirty="0"/>
        </a:p>
      </dgm:t>
    </dgm:pt>
    <dgm:pt modelId="{FE3D34E2-CDAD-3A48-A7AC-A2EDB98879B0}" type="parTrans" cxnId="{75626B2B-5B28-174D-997E-D3FB228062DF}">
      <dgm:prSet/>
      <dgm:spPr/>
      <dgm:t>
        <a:bodyPr/>
        <a:lstStyle/>
        <a:p>
          <a:endParaRPr lang="en-US"/>
        </a:p>
      </dgm:t>
    </dgm:pt>
    <dgm:pt modelId="{B00391AA-0C3C-2C4C-9DB2-47FDAD5C3F43}" type="sibTrans" cxnId="{75626B2B-5B28-174D-997E-D3FB228062DF}">
      <dgm:prSet/>
      <dgm:spPr/>
      <dgm:t>
        <a:bodyPr/>
        <a:lstStyle/>
        <a:p>
          <a:endParaRPr lang="en-US"/>
        </a:p>
      </dgm:t>
    </dgm:pt>
    <dgm:pt modelId="{B790B713-9DF8-FF4E-A3D8-9DC886766EFB}">
      <dgm:prSet/>
      <dgm:spPr/>
      <dgm:t>
        <a:bodyPr/>
        <a:lstStyle/>
        <a:p>
          <a:r>
            <a:rPr lang="en-US" dirty="0" smtClean="0"/>
            <a:t>Necessary research is conducted. Science and data are used to create state databases, GIS maps, and justification for action.</a:t>
          </a:r>
          <a:endParaRPr lang="en-US" dirty="0"/>
        </a:p>
      </dgm:t>
    </dgm:pt>
    <dgm:pt modelId="{D3414ABE-EBAE-0841-9DFE-39662DCC687F}" type="parTrans" cxnId="{5DA2EAC2-E61F-604F-8DF9-BDD03083DB79}">
      <dgm:prSet/>
      <dgm:spPr/>
      <dgm:t>
        <a:bodyPr/>
        <a:lstStyle/>
        <a:p>
          <a:endParaRPr lang="en-US"/>
        </a:p>
      </dgm:t>
    </dgm:pt>
    <dgm:pt modelId="{9316BF77-60C6-984C-BB8C-AABA8E137030}" type="sibTrans" cxnId="{5DA2EAC2-E61F-604F-8DF9-BDD03083DB79}">
      <dgm:prSet/>
      <dgm:spPr/>
      <dgm:t>
        <a:bodyPr/>
        <a:lstStyle/>
        <a:p>
          <a:endParaRPr lang="en-US"/>
        </a:p>
      </dgm:t>
    </dgm:pt>
    <dgm:pt modelId="{A9E99864-8357-9B45-858D-AB0A9383119D}">
      <dgm:prSet/>
      <dgm:spPr/>
      <dgm:t>
        <a:bodyPr/>
        <a:lstStyle/>
        <a:p>
          <a:r>
            <a:rPr lang="en-US" dirty="0" smtClean="0"/>
            <a:t>Action Plan is developed. Technical assistance throughout the state.</a:t>
          </a:r>
          <a:endParaRPr lang="en-US" dirty="0"/>
        </a:p>
      </dgm:t>
    </dgm:pt>
    <dgm:pt modelId="{633D1C7E-30D7-6B4B-82D8-0EA03BDB68D7}" type="parTrans" cxnId="{67A1A5C0-E5BB-7449-95CE-666171AB6937}">
      <dgm:prSet/>
      <dgm:spPr/>
      <dgm:t>
        <a:bodyPr/>
        <a:lstStyle/>
        <a:p>
          <a:endParaRPr lang="en-US"/>
        </a:p>
      </dgm:t>
    </dgm:pt>
    <dgm:pt modelId="{3F85D0EA-8FB7-174B-A9A2-BD916E680188}" type="sibTrans" cxnId="{67A1A5C0-E5BB-7449-95CE-666171AB6937}">
      <dgm:prSet/>
      <dgm:spPr/>
      <dgm:t>
        <a:bodyPr/>
        <a:lstStyle/>
        <a:p>
          <a:endParaRPr lang="en-US"/>
        </a:p>
      </dgm:t>
    </dgm:pt>
    <dgm:pt modelId="{B02DDF9F-3779-C94E-B03C-E127EF60F31B}">
      <dgm:prSet/>
      <dgm:spPr/>
      <dgm:t>
        <a:bodyPr/>
        <a:lstStyle/>
        <a:p>
          <a:r>
            <a:rPr lang="en-US" dirty="0" smtClean="0"/>
            <a:t>Testimony and ultimately legislation or other </a:t>
          </a:r>
          <a:r>
            <a:rPr lang="en-US" smtClean="0"/>
            <a:t>policy implementation.</a:t>
          </a:r>
          <a:endParaRPr lang="en-US" dirty="0"/>
        </a:p>
      </dgm:t>
    </dgm:pt>
    <dgm:pt modelId="{FB390F04-BB3C-1247-A294-E85E4A6E6AFD}" type="parTrans" cxnId="{F3FB317B-7819-C04C-9052-C36754788041}">
      <dgm:prSet/>
      <dgm:spPr/>
      <dgm:t>
        <a:bodyPr/>
        <a:lstStyle/>
        <a:p>
          <a:endParaRPr lang="en-US"/>
        </a:p>
      </dgm:t>
    </dgm:pt>
    <dgm:pt modelId="{CB22ED6A-061E-B74C-9342-4035EF509BFE}" type="sibTrans" cxnId="{F3FB317B-7819-C04C-9052-C36754788041}">
      <dgm:prSet/>
      <dgm:spPr/>
      <dgm:t>
        <a:bodyPr/>
        <a:lstStyle/>
        <a:p>
          <a:endParaRPr lang="en-US"/>
        </a:p>
      </dgm:t>
    </dgm:pt>
    <dgm:pt modelId="{BEDBD6FF-5019-5248-8877-C7526722FB23}">
      <dgm:prSet/>
      <dgm:spPr/>
      <dgm:t>
        <a:bodyPr/>
        <a:lstStyle/>
        <a:p>
          <a:r>
            <a:rPr lang="en-US" dirty="0" smtClean="0"/>
            <a:t>Advocacy helps tell the story.</a:t>
          </a:r>
          <a:endParaRPr lang="en-US" dirty="0"/>
        </a:p>
      </dgm:t>
    </dgm:pt>
    <dgm:pt modelId="{1487C9B0-C452-2C40-8D80-9CBBAF9D6A6F}" type="parTrans" cxnId="{6312402C-1178-F147-955E-08ACC5A26DB5}">
      <dgm:prSet/>
      <dgm:spPr/>
      <dgm:t>
        <a:bodyPr/>
        <a:lstStyle/>
        <a:p>
          <a:endParaRPr lang="en-US"/>
        </a:p>
      </dgm:t>
    </dgm:pt>
    <dgm:pt modelId="{BF65BB3E-EC5D-2045-968E-687912BD653D}" type="sibTrans" cxnId="{6312402C-1178-F147-955E-08ACC5A26DB5}">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9ECA7D48-CE72-D44E-9598-5C1323F77896}" type="pres">
      <dgm:prSet presAssocID="{1FD5FB05-AF6C-BA4D-B78B-01BB31491F81}" presName="FiveNodes_1" presStyleLbl="node1" presStyleIdx="0" presStyleCnt="5">
        <dgm:presLayoutVars>
          <dgm:bulletEnabled val="1"/>
        </dgm:presLayoutVars>
      </dgm:prSet>
      <dgm:spPr/>
      <dgm:t>
        <a:bodyPr/>
        <a:lstStyle/>
        <a:p>
          <a:endParaRPr lang="en-US"/>
        </a:p>
      </dgm:t>
    </dgm:pt>
    <dgm:pt modelId="{5D28BC67-8655-CC4E-982E-BA311DEC0487}" type="pres">
      <dgm:prSet presAssocID="{1FD5FB05-AF6C-BA4D-B78B-01BB31491F81}" presName="FiveNodes_2" presStyleLbl="node1" presStyleIdx="1" presStyleCnt="5">
        <dgm:presLayoutVars>
          <dgm:bulletEnabled val="1"/>
        </dgm:presLayoutVars>
      </dgm:prSet>
      <dgm:spPr/>
      <dgm:t>
        <a:bodyPr/>
        <a:lstStyle/>
        <a:p>
          <a:endParaRPr lang="en-US"/>
        </a:p>
      </dgm:t>
    </dgm:pt>
    <dgm:pt modelId="{CEF13B0D-470C-8242-A6F7-9E8B5873B797}" type="pres">
      <dgm:prSet presAssocID="{1FD5FB05-AF6C-BA4D-B78B-01BB31491F81}" presName="FiveNodes_3" presStyleLbl="node1" presStyleIdx="2" presStyleCnt="5">
        <dgm:presLayoutVars>
          <dgm:bulletEnabled val="1"/>
        </dgm:presLayoutVars>
      </dgm:prSet>
      <dgm:spPr/>
      <dgm:t>
        <a:bodyPr/>
        <a:lstStyle/>
        <a:p>
          <a:endParaRPr lang="en-US"/>
        </a:p>
      </dgm:t>
    </dgm:pt>
    <dgm:pt modelId="{E2729D56-25C1-C74B-8E8D-449FA8B2AE87}" type="pres">
      <dgm:prSet presAssocID="{1FD5FB05-AF6C-BA4D-B78B-01BB31491F81}" presName="FiveNodes_4" presStyleLbl="node1" presStyleIdx="3" presStyleCnt="5">
        <dgm:presLayoutVars>
          <dgm:bulletEnabled val="1"/>
        </dgm:presLayoutVars>
      </dgm:prSet>
      <dgm:spPr/>
      <dgm:t>
        <a:bodyPr/>
        <a:lstStyle/>
        <a:p>
          <a:endParaRPr lang="en-US"/>
        </a:p>
      </dgm:t>
    </dgm:pt>
    <dgm:pt modelId="{D7E3762E-D971-8D41-8525-2B427C7F2D5C}" type="pres">
      <dgm:prSet presAssocID="{1FD5FB05-AF6C-BA4D-B78B-01BB31491F81}" presName="FiveNodes_5" presStyleLbl="node1" presStyleIdx="4" presStyleCnt="5">
        <dgm:presLayoutVars>
          <dgm:bulletEnabled val="1"/>
        </dgm:presLayoutVars>
      </dgm:prSet>
      <dgm:spPr/>
      <dgm:t>
        <a:bodyPr/>
        <a:lstStyle/>
        <a:p>
          <a:endParaRPr lang="en-US"/>
        </a:p>
      </dgm:t>
    </dgm:pt>
    <dgm:pt modelId="{E9DBE666-FDB5-6F4D-8285-03040E4BC23F}" type="pres">
      <dgm:prSet presAssocID="{1FD5FB05-AF6C-BA4D-B78B-01BB31491F81}" presName="FiveConn_1-2" presStyleLbl="fgAccFollowNode1" presStyleIdx="0" presStyleCnt="4">
        <dgm:presLayoutVars>
          <dgm:bulletEnabled val="1"/>
        </dgm:presLayoutVars>
      </dgm:prSet>
      <dgm:spPr/>
      <dgm:t>
        <a:bodyPr/>
        <a:lstStyle/>
        <a:p>
          <a:endParaRPr lang="en-US"/>
        </a:p>
      </dgm:t>
    </dgm:pt>
    <dgm:pt modelId="{8463135E-392E-C747-B253-15F5FBEA797E}" type="pres">
      <dgm:prSet presAssocID="{1FD5FB05-AF6C-BA4D-B78B-01BB31491F81}" presName="FiveConn_2-3" presStyleLbl="fgAccFollowNode1" presStyleIdx="1" presStyleCnt="4">
        <dgm:presLayoutVars>
          <dgm:bulletEnabled val="1"/>
        </dgm:presLayoutVars>
      </dgm:prSet>
      <dgm:spPr/>
      <dgm:t>
        <a:bodyPr/>
        <a:lstStyle/>
        <a:p>
          <a:endParaRPr lang="en-US"/>
        </a:p>
      </dgm:t>
    </dgm:pt>
    <dgm:pt modelId="{FFA8819F-824E-904B-9FB7-8E8A3116CA65}" type="pres">
      <dgm:prSet presAssocID="{1FD5FB05-AF6C-BA4D-B78B-01BB31491F81}" presName="FiveConn_3-4" presStyleLbl="fgAccFollowNode1" presStyleIdx="2" presStyleCnt="4">
        <dgm:presLayoutVars>
          <dgm:bulletEnabled val="1"/>
        </dgm:presLayoutVars>
      </dgm:prSet>
      <dgm:spPr/>
      <dgm:t>
        <a:bodyPr/>
        <a:lstStyle/>
        <a:p>
          <a:endParaRPr lang="en-US"/>
        </a:p>
      </dgm:t>
    </dgm:pt>
    <dgm:pt modelId="{C7C265F7-EB6D-9A46-8C30-B46DB57430CF}" type="pres">
      <dgm:prSet presAssocID="{1FD5FB05-AF6C-BA4D-B78B-01BB31491F81}" presName="FiveConn_4-5" presStyleLbl="fgAccFollowNode1" presStyleIdx="3" presStyleCnt="4">
        <dgm:presLayoutVars>
          <dgm:bulletEnabled val="1"/>
        </dgm:presLayoutVars>
      </dgm:prSet>
      <dgm:spPr/>
      <dgm:t>
        <a:bodyPr/>
        <a:lstStyle/>
        <a:p>
          <a:endParaRPr lang="en-US"/>
        </a:p>
      </dgm:t>
    </dgm:pt>
    <dgm:pt modelId="{821E0090-6AD2-5641-837A-AA7A0FED5DA7}" type="pres">
      <dgm:prSet presAssocID="{1FD5FB05-AF6C-BA4D-B78B-01BB31491F81}" presName="FiveNodes_1_text" presStyleLbl="node1" presStyleIdx="4" presStyleCnt="5">
        <dgm:presLayoutVars>
          <dgm:bulletEnabled val="1"/>
        </dgm:presLayoutVars>
      </dgm:prSet>
      <dgm:spPr/>
      <dgm:t>
        <a:bodyPr/>
        <a:lstStyle/>
        <a:p>
          <a:endParaRPr lang="en-US"/>
        </a:p>
      </dgm:t>
    </dgm:pt>
    <dgm:pt modelId="{4972FE52-460A-A942-8538-2C1ABDEDCCFD}" type="pres">
      <dgm:prSet presAssocID="{1FD5FB05-AF6C-BA4D-B78B-01BB31491F81}" presName="FiveNodes_2_text" presStyleLbl="node1" presStyleIdx="4" presStyleCnt="5">
        <dgm:presLayoutVars>
          <dgm:bulletEnabled val="1"/>
        </dgm:presLayoutVars>
      </dgm:prSet>
      <dgm:spPr/>
      <dgm:t>
        <a:bodyPr/>
        <a:lstStyle/>
        <a:p>
          <a:endParaRPr lang="en-US"/>
        </a:p>
      </dgm:t>
    </dgm:pt>
    <dgm:pt modelId="{BAC8E419-362F-6140-8B2D-91B455D0D0A6}" type="pres">
      <dgm:prSet presAssocID="{1FD5FB05-AF6C-BA4D-B78B-01BB31491F81}" presName="FiveNodes_3_text" presStyleLbl="node1" presStyleIdx="4" presStyleCnt="5">
        <dgm:presLayoutVars>
          <dgm:bulletEnabled val="1"/>
        </dgm:presLayoutVars>
      </dgm:prSet>
      <dgm:spPr/>
      <dgm:t>
        <a:bodyPr/>
        <a:lstStyle/>
        <a:p>
          <a:endParaRPr lang="en-US"/>
        </a:p>
      </dgm:t>
    </dgm:pt>
    <dgm:pt modelId="{BAD3B880-01E9-F64D-A4B3-7A8F9D9FA47D}" type="pres">
      <dgm:prSet presAssocID="{1FD5FB05-AF6C-BA4D-B78B-01BB31491F81}" presName="FiveNodes_4_text" presStyleLbl="node1" presStyleIdx="4" presStyleCnt="5">
        <dgm:presLayoutVars>
          <dgm:bulletEnabled val="1"/>
        </dgm:presLayoutVars>
      </dgm:prSet>
      <dgm:spPr/>
      <dgm:t>
        <a:bodyPr/>
        <a:lstStyle/>
        <a:p>
          <a:endParaRPr lang="en-US"/>
        </a:p>
      </dgm:t>
    </dgm:pt>
    <dgm:pt modelId="{F13C42F5-2665-0C44-8CDE-AC829D3368E7}" type="pres">
      <dgm:prSet presAssocID="{1FD5FB05-AF6C-BA4D-B78B-01BB31491F81}" presName="FiveNodes_5_text" presStyleLbl="node1" presStyleIdx="4" presStyleCnt="5">
        <dgm:presLayoutVars>
          <dgm:bulletEnabled val="1"/>
        </dgm:presLayoutVars>
      </dgm:prSet>
      <dgm:spPr/>
      <dgm:t>
        <a:bodyPr/>
        <a:lstStyle/>
        <a:p>
          <a:endParaRPr lang="en-US"/>
        </a:p>
      </dgm:t>
    </dgm:pt>
  </dgm:ptLst>
  <dgm:cxnLst>
    <dgm:cxn modelId="{42304A6B-B600-3A4B-B207-E28C24F75880}" type="presOf" srcId="{3F85D0EA-8FB7-174B-A9A2-BD916E680188}" destId="{C7C265F7-EB6D-9A46-8C30-B46DB57430CF}" srcOrd="0" destOrd="0" presId="urn:microsoft.com/office/officeart/2005/8/layout/vProcess5"/>
    <dgm:cxn modelId="{D4002009-A134-9746-B5C2-21E9808F64F5}" type="presOf" srcId="{BEDBD6FF-5019-5248-8877-C7526722FB23}" destId="{BAC8E419-362F-6140-8B2D-91B455D0D0A6}" srcOrd="1" destOrd="0" presId="urn:microsoft.com/office/officeart/2005/8/layout/vProcess5"/>
    <dgm:cxn modelId="{7C7BEBD0-C05A-694C-951B-8152CB31A2EB}" type="presOf" srcId="{1FD5FB05-AF6C-BA4D-B78B-01BB31491F81}" destId="{0DD4F452-AEAA-CF46-9357-D98D9BA748C4}" srcOrd="0" destOrd="0" presId="urn:microsoft.com/office/officeart/2005/8/layout/vProcess5"/>
    <dgm:cxn modelId="{6312402C-1178-F147-955E-08ACC5A26DB5}" srcId="{1FD5FB05-AF6C-BA4D-B78B-01BB31491F81}" destId="{BEDBD6FF-5019-5248-8877-C7526722FB23}" srcOrd="2" destOrd="0" parTransId="{1487C9B0-C452-2C40-8D80-9CBBAF9D6A6F}" sibTransId="{BF65BB3E-EC5D-2045-968E-687912BD653D}"/>
    <dgm:cxn modelId="{1A86ECF5-41A7-3740-9292-E5353AEEC716}" type="presOf" srcId="{B790B713-9DF8-FF4E-A3D8-9DC886766EFB}" destId="{5D28BC67-8655-CC4E-982E-BA311DEC0487}" srcOrd="0" destOrd="0" presId="urn:microsoft.com/office/officeart/2005/8/layout/vProcess5"/>
    <dgm:cxn modelId="{14B166BB-CE30-A64C-AE40-582238281D8D}" type="presOf" srcId="{75036340-5C0D-4F45-BD3E-9FD9C9E0D91E}" destId="{9ECA7D48-CE72-D44E-9598-5C1323F77896}" srcOrd="0" destOrd="0" presId="urn:microsoft.com/office/officeart/2005/8/layout/vProcess5"/>
    <dgm:cxn modelId="{75626B2B-5B28-174D-997E-D3FB228062DF}" srcId="{1FD5FB05-AF6C-BA4D-B78B-01BB31491F81}" destId="{75036340-5C0D-4F45-BD3E-9FD9C9E0D91E}" srcOrd="0" destOrd="0" parTransId="{FE3D34E2-CDAD-3A48-A7AC-A2EDB98879B0}" sibTransId="{B00391AA-0C3C-2C4C-9DB2-47FDAD5C3F43}"/>
    <dgm:cxn modelId="{2DE5D336-62BA-3A41-95FE-94325DE72840}" type="presOf" srcId="{B790B713-9DF8-FF4E-A3D8-9DC886766EFB}" destId="{4972FE52-460A-A942-8538-2C1ABDEDCCFD}" srcOrd="1" destOrd="0" presId="urn:microsoft.com/office/officeart/2005/8/layout/vProcess5"/>
    <dgm:cxn modelId="{5DA2EAC2-E61F-604F-8DF9-BDD03083DB79}" srcId="{1FD5FB05-AF6C-BA4D-B78B-01BB31491F81}" destId="{B790B713-9DF8-FF4E-A3D8-9DC886766EFB}" srcOrd="1" destOrd="0" parTransId="{D3414ABE-EBAE-0841-9DFE-39662DCC687F}" sibTransId="{9316BF77-60C6-984C-BB8C-AABA8E137030}"/>
    <dgm:cxn modelId="{9A7710A1-618E-3044-AD4F-6ADB81313BC9}" type="presOf" srcId="{A9E99864-8357-9B45-858D-AB0A9383119D}" destId="{E2729D56-25C1-C74B-8E8D-449FA8B2AE87}" srcOrd="0" destOrd="0" presId="urn:microsoft.com/office/officeart/2005/8/layout/vProcess5"/>
    <dgm:cxn modelId="{63E6642F-7DC6-4F4F-92D7-DD1D6EE01F95}" type="presOf" srcId="{BEDBD6FF-5019-5248-8877-C7526722FB23}" destId="{CEF13B0D-470C-8242-A6F7-9E8B5873B797}" srcOrd="0" destOrd="0" presId="urn:microsoft.com/office/officeart/2005/8/layout/vProcess5"/>
    <dgm:cxn modelId="{0BE116F0-13E8-EA47-B484-18989E8FDDF9}" type="presOf" srcId="{75036340-5C0D-4F45-BD3E-9FD9C9E0D91E}" destId="{821E0090-6AD2-5641-837A-AA7A0FED5DA7}" srcOrd="1" destOrd="0" presId="urn:microsoft.com/office/officeart/2005/8/layout/vProcess5"/>
    <dgm:cxn modelId="{62147235-58F7-6740-91A9-320CB3E636DD}" type="presOf" srcId="{B02DDF9F-3779-C94E-B03C-E127EF60F31B}" destId="{F13C42F5-2665-0C44-8CDE-AC829D3368E7}" srcOrd="1" destOrd="0" presId="urn:microsoft.com/office/officeart/2005/8/layout/vProcess5"/>
    <dgm:cxn modelId="{67A1A5C0-E5BB-7449-95CE-666171AB6937}" srcId="{1FD5FB05-AF6C-BA4D-B78B-01BB31491F81}" destId="{A9E99864-8357-9B45-858D-AB0A9383119D}" srcOrd="3" destOrd="0" parTransId="{633D1C7E-30D7-6B4B-82D8-0EA03BDB68D7}" sibTransId="{3F85D0EA-8FB7-174B-A9A2-BD916E680188}"/>
    <dgm:cxn modelId="{8A6EA06C-6CD8-8F49-95C1-4464B81E8BC3}" type="presOf" srcId="{A9E99864-8357-9B45-858D-AB0A9383119D}" destId="{BAD3B880-01E9-F64D-A4B3-7A8F9D9FA47D}" srcOrd="1" destOrd="0" presId="urn:microsoft.com/office/officeart/2005/8/layout/vProcess5"/>
    <dgm:cxn modelId="{F3FB317B-7819-C04C-9052-C36754788041}" srcId="{1FD5FB05-AF6C-BA4D-B78B-01BB31491F81}" destId="{B02DDF9F-3779-C94E-B03C-E127EF60F31B}" srcOrd="4" destOrd="0" parTransId="{FB390F04-BB3C-1247-A294-E85E4A6E6AFD}" sibTransId="{CB22ED6A-061E-B74C-9342-4035EF509BFE}"/>
    <dgm:cxn modelId="{D226E42B-AC0A-5F43-A628-E60029E9164B}" type="presOf" srcId="{B00391AA-0C3C-2C4C-9DB2-47FDAD5C3F43}" destId="{E9DBE666-FDB5-6F4D-8285-03040E4BC23F}" srcOrd="0" destOrd="0" presId="urn:microsoft.com/office/officeart/2005/8/layout/vProcess5"/>
    <dgm:cxn modelId="{696744D7-FB7F-C048-B3AA-CB1CE8517976}" type="presOf" srcId="{9316BF77-60C6-984C-BB8C-AABA8E137030}" destId="{8463135E-392E-C747-B253-15F5FBEA797E}" srcOrd="0" destOrd="0" presId="urn:microsoft.com/office/officeart/2005/8/layout/vProcess5"/>
    <dgm:cxn modelId="{52E93659-A7AA-4B48-934E-54C8149BECC4}" type="presOf" srcId="{B02DDF9F-3779-C94E-B03C-E127EF60F31B}" destId="{D7E3762E-D971-8D41-8525-2B427C7F2D5C}" srcOrd="0" destOrd="0" presId="urn:microsoft.com/office/officeart/2005/8/layout/vProcess5"/>
    <dgm:cxn modelId="{EE251E34-4BD4-6241-8939-02E4872D3DD9}" type="presOf" srcId="{BF65BB3E-EC5D-2045-968E-687912BD653D}" destId="{FFA8819F-824E-904B-9FB7-8E8A3116CA65}" srcOrd="0" destOrd="0" presId="urn:microsoft.com/office/officeart/2005/8/layout/vProcess5"/>
    <dgm:cxn modelId="{45472A81-3E78-7B47-B640-B15071240B63}" type="presParOf" srcId="{0DD4F452-AEAA-CF46-9357-D98D9BA748C4}" destId="{99393D95-FCFC-BB48-B21E-B81FE9D034CC}" srcOrd="0" destOrd="0" presId="urn:microsoft.com/office/officeart/2005/8/layout/vProcess5"/>
    <dgm:cxn modelId="{6059EE45-3340-3447-B510-4B04225944E0}" type="presParOf" srcId="{0DD4F452-AEAA-CF46-9357-D98D9BA748C4}" destId="{9ECA7D48-CE72-D44E-9598-5C1323F77896}" srcOrd="1" destOrd="0" presId="urn:microsoft.com/office/officeart/2005/8/layout/vProcess5"/>
    <dgm:cxn modelId="{453D55B2-19E1-5840-A010-3F3FF1178E7E}" type="presParOf" srcId="{0DD4F452-AEAA-CF46-9357-D98D9BA748C4}" destId="{5D28BC67-8655-CC4E-982E-BA311DEC0487}" srcOrd="2" destOrd="0" presId="urn:microsoft.com/office/officeart/2005/8/layout/vProcess5"/>
    <dgm:cxn modelId="{E3FB1594-935E-CC4B-B8E3-F8B5659C1516}" type="presParOf" srcId="{0DD4F452-AEAA-CF46-9357-D98D9BA748C4}" destId="{CEF13B0D-470C-8242-A6F7-9E8B5873B797}" srcOrd="3" destOrd="0" presId="urn:microsoft.com/office/officeart/2005/8/layout/vProcess5"/>
    <dgm:cxn modelId="{12D71336-74D6-0C40-A58C-A3E5F9A5BD04}" type="presParOf" srcId="{0DD4F452-AEAA-CF46-9357-D98D9BA748C4}" destId="{E2729D56-25C1-C74B-8E8D-449FA8B2AE87}" srcOrd="4" destOrd="0" presId="urn:microsoft.com/office/officeart/2005/8/layout/vProcess5"/>
    <dgm:cxn modelId="{76757D3A-11ED-3D40-B516-DCCD9246F8D3}" type="presParOf" srcId="{0DD4F452-AEAA-CF46-9357-D98D9BA748C4}" destId="{D7E3762E-D971-8D41-8525-2B427C7F2D5C}" srcOrd="5" destOrd="0" presId="urn:microsoft.com/office/officeart/2005/8/layout/vProcess5"/>
    <dgm:cxn modelId="{AEFF4C1C-637F-124C-A722-E8A0FB5CE7AA}" type="presParOf" srcId="{0DD4F452-AEAA-CF46-9357-D98D9BA748C4}" destId="{E9DBE666-FDB5-6F4D-8285-03040E4BC23F}" srcOrd="6" destOrd="0" presId="urn:microsoft.com/office/officeart/2005/8/layout/vProcess5"/>
    <dgm:cxn modelId="{2800ED8B-5B80-314C-883C-7C6B2F65C701}" type="presParOf" srcId="{0DD4F452-AEAA-CF46-9357-D98D9BA748C4}" destId="{8463135E-392E-C747-B253-15F5FBEA797E}" srcOrd="7" destOrd="0" presId="urn:microsoft.com/office/officeart/2005/8/layout/vProcess5"/>
    <dgm:cxn modelId="{D5EBE694-3CDD-CC48-97B2-9F0EFA30FA9E}" type="presParOf" srcId="{0DD4F452-AEAA-CF46-9357-D98D9BA748C4}" destId="{FFA8819F-824E-904B-9FB7-8E8A3116CA65}" srcOrd="8" destOrd="0" presId="urn:microsoft.com/office/officeart/2005/8/layout/vProcess5"/>
    <dgm:cxn modelId="{B0730360-90A9-7C40-882C-33AEFFCAFE09}" type="presParOf" srcId="{0DD4F452-AEAA-CF46-9357-D98D9BA748C4}" destId="{C7C265F7-EB6D-9A46-8C30-B46DB57430CF}" srcOrd="9" destOrd="0" presId="urn:microsoft.com/office/officeart/2005/8/layout/vProcess5"/>
    <dgm:cxn modelId="{E2731E90-A622-8A44-B233-41F6A491AEE4}" type="presParOf" srcId="{0DD4F452-AEAA-CF46-9357-D98D9BA748C4}" destId="{821E0090-6AD2-5641-837A-AA7A0FED5DA7}" srcOrd="10" destOrd="0" presId="urn:microsoft.com/office/officeart/2005/8/layout/vProcess5"/>
    <dgm:cxn modelId="{CEF2F2A3-72F2-9F40-A05B-E0038900437B}" type="presParOf" srcId="{0DD4F452-AEAA-CF46-9357-D98D9BA748C4}" destId="{4972FE52-460A-A942-8538-2C1ABDEDCCFD}" srcOrd="11" destOrd="0" presId="urn:microsoft.com/office/officeart/2005/8/layout/vProcess5"/>
    <dgm:cxn modelId="{03D9C4C3-1D42-3B4F-B357-A5E501427B23}" type="presParOf" srcId="{0DD4F452-AEAA-CF46-9357-D98D9BA748C4}" destId="{BAC8E419-362F-6140-8B2D-91B455D0D0A6}" srcOrd="12" destOrd="0" presId="urn:microsoft.com/office/officeart/2005/8/layout/vProcess5"/>
    <dgm:cxn modelId="{1AA2E798-A41E-8346-AFE3-301575B18D71}" type="presParOf" srcId="{0DD4F452-AEAA-CF46-9357-D98D9BA748C4}" destId="{BAD3B880-01E9-F64D-A4B3-7A8F9D9FA47D}" srcOrd="13" destOrd="0" presId="urn:microsoft.com/office/officeart/2005/8/layout/vProcess5"/>
    <dgm:cxn modelId="{CC377724-19D4-9C41-8618-F868A5CEF17D}" type="presParOf" srcId="{0DD4F452-AEAA-CF46-9357-D98D9BA748C4}" destId="{F13C42F5-2665-0C44-8CDE-AC829D3368E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5036340-5C0D-4F45-BD3E-9FD9C9E0D91E}">
      <dgm:prSet/>
      <dgm:spPr/>
      <dgm:t>
        <a:bodyPr/>
        <a:lstStyle/>
        <a:p>
          <a:r>
            <a:rPr lang="en-US" dirty="0" smtClean="0"/>
            <a:t>Policy</a:t>
          </a:r>
          <a:r>
            <a:rPr lang="en-US" baseline="0" dirty="0" smtClean="0"/>
            <a:t> is identified by legislature and ANR – need for greater </a:t>
          </a:r>
          <a:r>
            <a:rPr lang="en-US" baseline="0" dirty="0" err="1" smtClean="0"/>
            <a:t>shoreland</a:t>
          </a:r>
          <a:r>
            <a:rPr lang="en-US" baseline="0" dirty="0" smtClean="0"/>
            <a:t> protection in Vermont.</a:t>
          </a:r>
          <a:endParaRPr lang="en-US" dirty="0"/>
        </a:p>
      </dgm:t>
    </dgm:pt>
    <dgm:pt modelId="{FE3D34E2-CDAD-3A48-A7AC-A2EDB98879B0}" type="parTrans" cxnId="{75626B2B-5B28-174D-997E-D3FB228062DF}">
      <dgm:prSet/>
      <dgm:spPr/>
    </dgm:pt>
    <dgm:pt modelId="{B00391AA-0C3C-2C4C-9DB2-47FDAD5C3F43}" type="sibTrans" cxnId="{75626B2B-5B28-174D-997E-D3FB228062DF}">
      <dgm:prSet/>
      <dgm:spPr/>
      <dgm:t>
        <a:bodyPr/>
        <a:lstStyle/>
        <a:p>
          <a:endParaRPr lang="en-US"/>
        </a:p>
      </dgm:t>
    </dgm:pt>
    <dgm:pt modelId="{B790B713-9DF8-FF4E-A3D8-9DC886766EFB}">
      <dgm:prSet/>
      <dgm:spPr/>
      <dgm:t>
        <a:bodyPr/>
        <a:lstStyle/>
        <a:p>
          <a:r>
            <a:rPr lang="en-US" dirty="0" smtClean="0"/>
            <a:t>Research had been conducted by ANR comparing developed and undeveloped </a:t>
          </a:r>
          <a:r>
            <a:rPr lang="en-US" dirty="0" err="1" smtClean="0"/>
            <a:t>shorelands</a:t>
          </a:r>
          <a:r>
            <a:rPr lang="en-US" dirty="0" smtClean="0"/>
            <a:t>. Research shows higher biota in undeveloped habitat. </a:t>
          </a:r>
          <a:endParaRPr lang="en-US" dirty="0"/>
        </a:p>
      </dgm:t>
    </dgm:pt>
    <dgm:pt modelId="{D3414ABE-EBAE-0841-9DFE-39662DCC687F}" type="parTrans" cxnId="{5DA2EAC2-E61F-604F-8DF9-BDD03083DB79}">
      <dgm:prSet/>
      <dgm:spPr/>
    </dgm:pt>
    <dgm:pt modelId="{9316BF77-60C6-984C-BB8C-AABA8E137030}" type="sibTrans" cxnId="{5DA2EAC2-E61F-604F-8DF9-BDD03083DB79}">
      <dgm:prSet/>
      <dgm:spPr/>
      <dgm:t>
        <a:bodyPr/>
        <a:lstStyle/>
        <a:p>
          <a:endParaRPr lang="en-US"/>
        </a:p>
      </dgm:t>
    </dgm:pt>
    <dgm:pt modelId="{B02DDF9F-3779-C94E-B03C-E127EF60F31B}">
      <dgm:prSet/>
      <dgm:spPr/>
      <dgm:t>
        <a:bodyPr/>
        <a:lstStyle/>
        <a:p>
          <a:r>
            <a:rPr lang="en-US" dirty="0" smtClean="0"/>
            <a:t>Coalition is formed.</a:t>
          </a:r>
          <a:endParaRPr lang="en-US" dirty="0"/>
        </a:p>
      </dgm:t>
    </dgm:pt>
    <dgm:pt modelId="{FB390F04-BB3C-1247-A294-E85E4A6E6AFD}" type="parTrans" cxnId="{F3FB317B-7819-C04C-9052-C36754788041}">
      <dgm:prSet/>
      <dgm:spPr/>
    </dgm:pt>
    <dgm:pt modelId="{CB22ED6A-061E-B74C-9342-4035EF509BFE}" type="sibTrans" cxnId="{F3FB317B-7819-C04C-9052-C36754788041}">
      <dgm:prSet/>
      <dgm:spPr/>
      <dgm:t>
        <a:bodyPr/>
        <a:lstStyle/>
        <a:p>
          <a:endParaRPr lang="en-US"/>
        </a:p>
      </dgm:t>
    </dgm:pt>
    <dgm:pt modelId="{6CFF3685-545F-AA47-8C63-062BF86A3329}">
      <dgm:prSet/>
      <dgm:spPr/>
      <dgm:t>
        <a:bodyPr/>
        <a:lstStyle/>
        <a:p>
          <a:r>
            <a:rPr lang="en-US" dirty="0" smtClean="0"/>
            <a:t>Hearings around the state.</a:t>
          </a:r>
          <a:endParaRPr lang="en-US" dirty="0"/>
        </a:p>
      </dgm:t>
    </dgm:pt>
    <dgm:pt modelId="{094DDE3A-6AD4-B243-84C5-0590F38D0293}" type="parTrans" cxnId="{A68882ED-07F1-FA46-9A8A-4353FECB995C}">
      <dgm:prSet/>
      <dgm:spPr/>
    </dgm:pt>
    <dgm:pt modelId="{6D173ED3-1145-9B4B-92C6-7CCFAC2743DB}" type="sibTrans" cxnId="{A68882ED-07F1-FA46-9A8A-4353FECB995C}">
      <dgm:prSet/>
      <dgm:spPr/>
    </dgm:pt>
    <dgm:pt modelId="{FB308610-A9A9-FE47-8FD9-2AB7006464EB}">
      <dgm:prSet/>
      <dgm:spPr/>
      <dgm:t>
        <a:bodyPr/>
        <a:lstStyle/>
        <a:p>
          <a:r>
            <a:rPr lang="en-US" dirty="0" smtClean="0"/>
            <a:t>Grassroots advocacy</a:t>
          </a:r>
          <a:endParaRPr lang="en-US" dirty="0"/>
        </a:p>
      </dgm:t>
    </dgm:pt>
    <dgm:pt modelId="{2D519007-8445-E544-9B8C-2A1500AA0D98}" type="parTrans" cxnId="{E7424BC8-9984-0E42-B3CA-0C45EF0223F5}">
      <dgm:prSet/>
      <dgm:spPr/>
    </dgm:pt>
    <dgm:pt modelId="{35BA8B93-E7A5-E841-AA70-FADA8A375E16}" type="sibTrans" cxnId="{E7424BC8-9984-0E42-B3CA-0C45EF0223F5}">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9ECA7D48-CE72-D44E-9598-5C1323F77896}" type="pres">
      <dgm:prSet presAssocID="{1FD5FB05-AF6C-BA4D-B78B-01BB31491F81}" presName="FiveNodes_1" presStyleLbl="node1" presStyleIdx="0" presStyleCnt="5">
        <dgm:presLayoutVars>
          <dgm:bulletEnabled val="1"/>
        </dgm:presLayoutVars>
      </dgm:prSet>
      <dgm:spPr/>
      <dgm:t>
        <a:bodyPr/>
        <a:lstStyle/>
        <a:p>
          <a:endParaRPr lang="en-US"/>
        </a:p>
      </dgm:t>
    </dgm:pt>
    <dgm:pt modelId="{5D28BC67-8655-CC4E-982E-BA311DEC0487}" type="pres">
      <dgm:prSet presAssocID="{1FD5FB05-AF6C-BA4D-B78B-01BB31491F81}" presName="FiveNodes_2" presStyleLbl="node1" presStyleIdx="1" presStyleCnt="5">
        <dgm:presLayoutVars>
          <dgm:bulletEnabled val="1"/>
        </dgm:presLayoutVars>
      </dgm:prSet>
      <dgm:spPr/>
      <dgm:t>
        <a:bodyPr/>
        <a:lstStyle/>
        <a:p>
          <a:endParaRPr lang="en-US"/>
        </a:p>
      </dgm:t>
    </dgm:pt>
    <dgm:pt modelId="{CEF13B0D-470C-8242-A6F7-9E8B5873B797}" type="pres">
      <dgm:prSet presAssocID="{1FD5FB05-AF6C-BA4D-B78B-01BB31491F81}" presName="FiveNodes_3" presStyleLbl="node1" presStyleIdx="2" presStyleCnt="5">
        <dgm:presLayoutVars>
          <dgm:bulletEnabled val="1"/>
        </dgm:presLayoutVars>
      </dgm:prSet>
      <dgm:spPr/>
      <dgm:t>
        <a:bodyPr/>
        <a:lstStyle/>
        <a:p>
          <a:endParaRPr lang="en-US"/>
        </a:p>
      </dgm:t>
    </dgm:pt>
    <dgm:pt modelId="{E2729D56-25C1-C74B-8E8D-449FA8B2AE87}" type="pres">
      <dgm:prSet presAssocID="{1FD5FB05-AF6C-BA4D-B78B-01BB31491F81}" presName="FiveNodes_4" presStyleLbl="node1" presStyleIdx="3" presStyleCnt="5">
        <dgm:presLayoutVars>
          <dgm:bulletEnabled val="1"/>
        </dgm:presLayoutVars>
      </dgm:prSet>
      <dgm:spPr/>
      <dgm:t>
        <a:bodyPr/>
        <a:lstStyle/>
        <a:p>
          <a:endParaRPr lang="en-US"/>
        </a:p>
      </dgm:t>
    </dgm:pt>
    <dgm:pt modelId="{D7E3762E-D971-8D41-8525-2B427C7F2D5C}" type="pres">
      <dgm:prSet presAssocID="{1FD5FB05-AF6C-BA4D-B78B-01BB31491F81}" presName="FiveNodes_5" presStyleLbl="node1" presStyleIdx="4" presStyleCnt="5">
        <dgm:presLayoutVars>
          <dgm:bulletEnabled val="1"/>
        </dgm:presLayoutVars>
      </dgm:prSet>
      <dgm:spPr/>
      <dgm:t>
        <a:bodyPr/>
        <a:lstStyle/>
        <a:p>
          <a:endParaRPr lang="en-US"/>
        </a:p>
      </dgm:t>
    </dgm:pt>
    <dgm:pt modelId="{E9DBE666-FDB5-6F4D-8285-03040E4BC23F}" type="pres">
      <dgm:prSet presAssocID="{1FD5FB05-AF6C-BA4D-B78B-01BB31491F81}" presName="FiveConn_1-2" presStyleLbl="fgAccFollowNode1" presStyleIdx="0" presStyleCnt="4">
        <dgm:presLayoutVars>
          <dgm:bulletEnabled val="1"/>
        </dgm:presLayoutVars>
      </dgm:prSet>
      <dgm:spPr/>
      <dgm:t>
        <a:bodyPr/>
        <a:lstStyle/>
        <a:p>
          <a:endParaRPr lang="en-US"/>
        </a:p>
      </dgm:t>
    </dgm:pt>
    <dgm:pt modelId="{8463135E-392E-C747-B253-15F5FBEA797E}" type="pres">
      <dgm:prSet presAssocID="{1FD5FB05-AF6C-BA4D-B78B-01BB31491F81}" presName="FiveConn_2-3" presStyleLbl="fgAccFollowNode1" presStyleIdx="1" presStyleCnt="4">
        <dgm:presLayoutVars>
          <dgm:bulletEnabled val="1"/>
        </dgm:presLayoutVars>
      </dgm:prSet>
      <dgm:spPr/>
      <dgm:t>
        <a:bodyPr/>
        <a:lstStyle/>
        <a:p>
          <a:endParaRPr lang="en-US"/>
        </a:p>
      </dgm:t>
    </dgm:pt>
    <dgm:pt modelId="{FFA8819F-824E-904B-9FB7-8E8A3116CA65}" type="pres">
      <dgm:prSet presAssocID="{1FD5FB05-AF6C-BA4D-B78B-01BB31491F81}" presName="FiveConn_3-4" presStyleLbl="fgAccFollowNode1" presStyleIdx="2" presStyleCnt="4">
        <dgm:presLayoutVars>
          <dgm:bulletEnabled val="1"/>
        </dgm:presLayoutVars>
      </dgm:prSet>
      <dgm:spPr/>
      <dgm:t>
        <a:bodyPr/>
        <a:lstStyle/>
        <a:p>
          <a:endParaRPr lang="en-US"/>
        </a:p>
      </dgm:t>
    </dgm:pt>
    <dgm:pt modelId="{C7C265F7-EB6D-9A46-8C30-B46DB57430CF}" type="pres">
      <dgm:prSet presAssocID="{1FD5FB05-AF6C-BA4D-B78B-01BB31491F81}" presName="FiveConn_4-5" presStyleLbl="fgAccFollowNode1" presStyleIdx="3" presStyleCnt="4">
        <dgm:presLayoutVars>
          <dgm:bulletEnabled val="1"/>
        </dgm:presLayoutVars>
      </dgm:prSet>
      <dgm:spPr/>
      <dgm:t>
        <a:bodyPr/>
        <a:lstStyle/>
        <a:p>
          <a:endParaRPr lang="en-US"/>
        </a:p>
      </dgm:t>
    </dgm:pt>
    <dgm:pt modelId="{821E0090-6AD2-5641-837A-AA7A0FED5DA7}" type="pres">
      <dgm:prSet presAssocID="{1FD5FB05-AF6C-BA4D-B78B-01BB31491F81}" presName="FiveNodes_1_text" presStyleLbl="node1" presStyleIdx="4" presStyleCnt="5">
        <dgm:presLayoutVars>
          <dgm:bulletEnabled val="1"/>
        </dgm:presLayoutVars>
      </dgm:prSet>
      <dgm:spPr/>
      <dgm:t>
        <a:bodyPr/>
        <a:lstStyle/>
        <a:p>
          <a:endParaRPr lang="en-US"/>
        </a:p>
      </dgm:t>
    </dgm:pt>
    <dgm:pt modelId="{4972FE52-460A-A942-8538-2C1ABDEDCCFD}" type="pres">
      <dgm:prSet presAssocID="{1FD5FB05-AF6C-BA4D-B78B-01BB31491F81}" presName="FiveNodes_2_text" presStyleLbl="node1" presStyleIdx="4" presStyleCnt="5">
        <dgm:presLayoutVars>
          <dgm:bulletEnabled val="1"/>
        </dgm:presLayoutVars>
      </dgm:prSet>
      <dgm:spPr/>
      <dgm:t>
        <a:bodyPr/>
        <a:lstStyle/>
        <a:p>
          <a:endParaRPr lang="en-US"/>
        </a:p>
      </dgm:t>
    </dgm:pt>
    <dgm:pt modelId="{BAC8E419-362F-6140-8B2D-91B455D0D0A6}" type="pres">
      <dgm:prSet presAssocID="{1FD5FB05-AF6C-BA4D-B78B-01BB31491F81}" presName="FiveNodes_3_text" presStyleLbl="node1" presStyleIdx="4" presStyleCnt="5">
        <dgm:presLayoutVars>
          <dgm:bulletEnabled val="1"/>
        </dgm:presLayoutVars>
      </dgm:prSet>
      <dgm:spPr/>
      <dgm:t>
        <a:bodyPr/>
        <a:lstStyle/>
        <a:p>
          <a:endParaRPr lang="en-US"/>
        </a:p>
      </dgm:t>
    </dgm:pt>
    <dgm:pt modelId="{BAD3B880-01E9-F64D-A4B3-7A8F9D9FA47D}" type="pres">
      <dgm:prSet presAssocID="{1FD5FB05-AF6C-BA4D-B78B-01BB31491F81}" presName="FiveNodes_4_text" presStyleLbl="node1" presStyleIdx="4" presStyleCnt="5">
        <dgm:presLayoutVars>
          <dgm:bulletEnabled val="1"/>
        </dgm:presLayoutVars>
      </dgm:prSet>
      <dgm:spPr/>
      <dgm:t>
        <a:bodyPr/>
        <a:lstStyle/>
        <a:p>
          <a:endParaRPr lang="en-US"/>
        </a:p>
      </dgm:t>
    </dgm:pt>
    <dgm:pt modelId="{F13C42F5-2665-0C44-8CDE-AC829D3368E7}" type="pres">
      <dgm:prSet presAssocID="{1FD5FB05-AF6C-BA4D-B78B-01BB31491F81}" presName="FiveNodes_5_text" presStyleLbl="node1" presStyleIdx="4" presStyleCnt="5">
        <dgm:presLayoutVars>
          <dgm:bulletEnabled val="1"/>
        </dgm:presLayoutVars>
      </dgm:prSet>
      <dgm:spPr/>
      <dgm:t>
        <a:bodyPr/>
        <a:lstStyle/>
        <a:p>
          <a:endParaRPr lang="en-US"/>
        </a:p>
      </dgm:t>
    </dgm:pt>
  </dgm:ptLst>
  <dgm:cxnLst>
    <dgm:cxn modelId="{8F9BBEE6-591B-2746-9FEC-599043CBAB91}" type="presOf" srcId="{B790B713-9DF8-FF4E-A3D8-9DC886766EFB}" destId="{5D28BC67-8655-CC4E-982E-BA311DEC0487}" srcOrd="0" destOrd="0" presId="urn:microsoft.com/office/officeart/2005/8/layout/vProcess5"/>
    <dgm:cxn modelId="{75626B2B-5B28-174D-997E-D3FB228062DF}" srcId="{1FD5FB05-AF6C-BA4D-B78B-01BB31491F81}" destId="{75036340-5C0D-4F45-BD3E-9FD9C9E0D91E}" srcOrd="0" destOrd="0" parTransId="{FE3D34E2-CDAD-3A48-A7AC-A2EDB98879B0}" sibTransId="{B00391AA-0C3C-2C4C-9DB2-47FDAD5C3F43}"/>
    <dgm:cxn modelId="{09BF91C1-7F57-144A-A93B-FE662A7598D0}" type="presOf" srcId="{6CFF3685-545F-AA47-8C63-062BF86A3329}" destId="{D7E3762E-D971-8D41-8525-2B427C7F2D5C}" srcOrd="0" destOrd="0" presId="urn:microsoft.com/office/officeart/2005/8/layout/vProcess5"/>
    <dgm:cxn modelId="{351ECD09-E785-AC41-8AC4-F52012715DCC}" type="presOf" srcId="{75036340-5C0D-4F45-BD3E-9FD9C9E0D91E}" destId="{821E0090-6AD2-5641-837A-AA7A0FED5DA7}" srcOrd="1" destOrd="0" presId="urn:microsoft.com/office/officeart/2005/8/layout/vProcess5"/>
    <dgm:cxn modelId="{F3FB317B-7819-C04C-9052-C36754788041}" srcId="{1FD5FB05-AF6C-BA4D-B78B-01BB31491F81}" destId="{B02DDF9F-3779-C94E-B03C-E127EF60F31B}" srcOrd="2" destOrd="0" parTransId="{FB390F04-BB3C-1247-A294-E85E4A6E6AFD}" sibTransId="{CB22ED6A-061E-B74C-9342-4035EF509BFE}"/>
    <dgm:cxn modelId="{78535B83-7435-8248-B200-72B2637685DD}" type="presOf" srcId="{35BA8B93-E7A5-E841-AA70-FADA8A375E16}" destId="{C7C265F7-EB6D-9A46-8C30-B46DB57430CF}" srcOrd="0" destOrd="0" presId="urn:microsoft.com/office/officeart/2005/8/layout/vProcess5"/>
    <dgm:cxn modelId="{5DA2EAC2-E61F-604F-8DF9-BDD03083DB79}" srcId="{1FD5FB05-AF6C-BA4D-B78B-01BB31491F81}" destId="{B790B713-9DF8-FF4E-A3D8-9DC886766EFB}" srcOrd="1" destOrd="0" parTransId="{D3414ABE-EBAE-0841-9DFE-39662DCC687F}" sibTransId="{9316BF77-60C6-984C-BB8C-AABA8E137030}"/>
    <dgm:cxn modelId="{B7F15BBD-1ECC-C743-93D3-1E79B3C94C73}" type="presOf" srcId="{B790B713-9DF8-FF4E-A3D8-9DC886766EFB}" destId="{4972FE52-460A-A942-8538-2C1ABDEDCCFD}" srcOrd="1" destOrd="0" presId="urn:microsoft.com/office/officeart/2005/8/layout/vProcess5"/>
    <dgm:cxn modelId="{3376E1FA-BFE0-5F47-91EA-7BA937C02140}" type="presOf" srcId="{9316BF77-60C6-984C-BB8C-AABA8E137030}" destId="{8463135E-392E-C747-B253-15F5FBEA797E}" srcOrd="0" destOrd="0" presId="urn:microsoft.com/office/officeart/2005/8/layout/vProcess5"/>
    <dgm:cxn modelId="{1EE624F8-446E-3C4A-9A30-ABBC274111EF}" type="presOf" srcId="{B02DDF9F-3779-C94E-B03C-E127EF60F31B}" destId="{BAC8E419-362F-6140-8B2D-91B455D0D0A6}" srcOrd="1" destOrd="0" presId="urn:microsoft.com/office/officeart/2005/8/layout/vProcess5"/>
    <dgm:cxn modelId="{7555D0A8-CCAE-4643-B900-D3C6D31FD27D}" type="presOf" srcId="{FB308610-A9A9-FE47-8FD9-2AB7006464EB}" destId="{E2729D56-25C1-C74B-8E8D-449FA8B2AE87}" srcOrd="0" destOrd="0" presId="urn:microsoft.com/office/officeart/2005/8/layout/vProcess5"/>
    <dgm:cxn modelId="{9048FF80-D5DE-3044-9607-38889AE0F97B}" type="presOf" srcId="{1FD5FB05-AF6C-BA4D-B78B-01BB31491F81}" destId="{0DD4F452-AEAA-CF46-9357-D98D9BA748C4}" srcOrd="0" destOrd="0" presId="urn:microsoft.com/office/officeart/2005/8/layout/vProcess5"/>
    <dgm:cxn modelId="{E7424BC8-9984-0E42-B3CA-0C45EF0223F5}" srcId="{1FD5FB05-AF6C-BA4D-B78B-01BB31491F81}" destId="{FB308610-A9A9-FE47-8FD9-2AB7006464EB}" srcOrd="3" destOrd="0" parTransId="{2D519007-8445-E544-9B8C-2A1500AA0D98}" sibTransId="{35BA8B93-E7A5-E841-AA70-FADA8A375E16}"/>
    <dgm:cxn modelId="{2D4CA7C8-BF0B-C144-B019-8AA98B5A7771}" type="presOf" srcId="{B00391AA-0C3C-2C4C-9DB2-47FDAD5C3F43}" destId="{E9DBE666-FDB5-6F4D-8285-03040E4BC23F}" srcOrd="0" destOrd="0" presId="urn:microsoft.com/office/officeart/2005/8/layout/vProcess5"/>
    <dgm:cxn modelId="{151A9D80-A2EB-EA4C-9A40-DF5129F5E36D}" type="presOf" srcId="{CB22ED6A-061E-B74C-9342-4035EF509BFE}" destId="{FFA8819F-824E-904B-9FB7-8E8A3116CA65}" srcOrd="0" destOrd="0" presId="urn:microsoft.com/office/officeart/2005/8/layout/vProcess5"/>
    <dgm:cxn modelId="{85F4D3D3-50FD-494D-B77D-6D88D32C55D8}" type="presOf" srcId="{75036340-5C0D-4F45-BD3E-9FD9C9E0D91E}" destId="{9ECA7D48-CE72-D44E-9598-5C1323F77896}" srcOrd="0" destOrd="0" presId="urn:microsoft.com/office/officeart/2005/8/layout/vProcess5"/>
    <dgm:cxn modelId="{EFD9E4DC-7B7E-C041-9D3C-F5EA10C0A6A1}" type="presOf" srcId="{B02DDF9F-3779-C94E-B03C-E127EF60F31B}" destId="{CEF13B0D-470C-8242-A6F7-9E8B5873B797}" srcOrd="0" destOrd="0" presId="urn:microsoft.com/office/officeart/2005/8/layout/vProcess5"/>
    <dgm:cxn modelId="{87CCD32E-248B-FB43-99DC-B9A6C9F65DC5}" type="presOf" srcId="{6CFF3685-545F-AA47-8C63-062BF86A3329}" destId="{F13C42F5-2665-0C44-8CDE-AC829D3368E7}" srcOrd="1" destOrd="0" presId="urn:microsoft.com/office/officeart/2005/8/layout/vProcess5"/>
    <dgm:cxn modelId="{9130C308-263E-6B4D-AF01-B9D51DB545E6}" type="presOf" srcId="{FB308610-A9A9-FE47-8FD9-2AB7006464EB}" destId="{BAD3B880-01E9-F64D-A4B3-7A8F9D9FA47D}" srcOrd="1" destOrd="0" presId="urn:microsoft.com/office/officeart/2005/8/layout/vProcess5"/>
    <dgm:cxn modelId="{A68882ED-07F1-FA46-9A8A-4353FECB995C}" srcId="{1FD5FB05-AF6C-BA4D-B78B-01BB31491F81}" destId="{6CFF3685-545F-AA47-8C63-062BF86A3329}" srcOrd="4" destOrd="0" parTransId="{094DDE3A-6AD4-B243-84C5-0590F38D0293}" sibTransId="{6D173ED3-1145-9B4B-92C6-7CCFAC2743DB}"/>
    <dgm:cxn modelId="{2B6AB876-F844-4F44-AD34-E5D65B6EFA88}" type="presParOf" srcId="{0DD4F452-AEAA-CF46-9357-D98D9BA748C4}" destId="{99393D95-FCFC-BB48-B21E-B81FE9D034CC}" srcOrd="0" destOrd="0" presId="urn:microsoft.com/office/officeart/2005/8/layout/vProcess5"/>
    <dgm:cxn modelId="{D7D71D11-9A53-594E-BB46-A372E35B61F8}" type="presParOf" srcId="{0DD4F452-AEAA-CF46-9357-D98D9BA748C4}" destId="{9ECA7D48-CE72-D44E-9598-5C1323F77896}" srcOrd="1" destOrd="0" presId="urn:microsoft.com/office/officeart/2005/8/layout/vProcess5"/>
    <dgm:cxn modelId="{E0E938FB-360B-F748-B4B1-FC9BE1821A35}" type="presParOf" srcId="{0DD4F452-AEAA-CF46-9357-D98D9BA748C4}" destId="{5D28BC67-8655-CC4E-982E-BA311DEC0487}" srcOrd="2" destOrd="0" presId="urn:microsoft.com/office/officeart/2005/8/layout/vProcess5"/>
    <dgm:cxn modelId="{5BE0E139-8E74-8048-A3D3-6AA8D8E96047}" type="presParOf" srcId="{0DD4F452-AEAA-CF46-9357-D98D9BA748C4}" destId="{CEF13B0D-470C-8242-A6F7-9E8B5873B797}" srcOrd="3" destOrd="0" presId="urn:microsoft.com/office/officeart/2005/8/layout/vProcess5"/>
    <dgm:cxn modelId="{14619375-8629-094B-ACBD-EBD73D5DB826}" type="presParOf" srcId="{0DD4F452-AEAA-CF46-9357-D98D9BA748C4}" destId="{E2729D56-25C1-C74B-8E8D-449FA8B2AE87}" srcOrd="4" destOrd="0" presId="urn:microsoft.com/office/officeart/2005/8/layout/vProcess5"/>
    <dgm:cxn modelId="{22FB1B83-593B-8144-8D3A-369D364CAAFB}" type="presParOf" srcId="{0DD4F452-AEAA-CF46-9357-D98D9BA748C4}" destId="{D7E3762E-D971-8D41-8525-2B427C7F2D5C}" srcOrd="5" destOrd="0" presId="urn:microsoft.com/office/officeart/2005/8/layout/vProcess5"/>
    <dgm:cxn modelId="{9B520DA6-67B3-7E4D-94E3-82F38E004269}" type="presParOf" srcId="{0DD4F452-AEAA-CF46-9357-D98D9BA748C4}" destId="{E9DBE666-FDB5-6F4D-8285-03040E4BC23F}" srcOrd="6" destOrd="0" presId="urn:microsoft.com/office/officeart/2005/8/layout/vProcess5"/>
    <dgm:cxn modelId="{D018CA0D-BA7C-034E-BE8D-BD77F76F7DE5}" type="presParOf" srcId="{0DD4F452-AEAA-CF46-9357-D98D9BA748C4}" destId="{8463135E-392E-C747-B253-15F5FBEA797E}" srcOrd="7" destOrd="0" presId="urn:microsoft.com/office/officeart/2005/8/layout/vProcess5"/>
    <dgm:cxn modelId="{D9044D0A-A29F-CF4A-8781-061A0FCC5CE5}" type="presParOf" srcId="{0DD4F452-AEAA-CF46-9357-D98D9BA748C4}" destId="{FFA8819F-824E-904B-9FB7-8E8A3116CA65}" srcOrd="8" destOrd="0" presId="urn:microsoft.com/office/officeart/2005/8/layout/vProcess5"/>
    <dgm:cxn modelId="{DEFB4624-CC52-2F44-ACFB-E27C71155D2E}" type="presParOf" srcId="{0DD4F452-AEAA-CF46-9357-D98D9BA748C4}" destId="{C7C265F7-EB6D-9A46-8C30-B46DB57430CF}" srcOrd="9" destOrd="0" presId="urn:microsoft.com/office/officeart/2005/8/layout/vProcess5"/>
    <dgm:cxn modelId="{CF1193BC-A605-6841-8F18-4DBB7DC2C670}" type="presParOf" srcId="{0DD4F452-AEAA-CF46-9357-D98D9BA748C4}" destId="{821E0090-6AD2-5641-837A-AA7A0FED5DA7}" srcOrd="10" destOrd="0" presId="urn:microsoft.com/office/officeart/2005/8/layout/vProcess5"/>
    <dgm:cxn modelId="{82B4FA39-841C-E449-B912-2E1DA259EDB2}" type="presParOf" srcId="{0DD4F452-AEAA-CF46-9357-D98D9BA748C4}" destId="{4972FE52-460A-A942-8538-2C1ABDEDCCFD}" srcOrd="11" destOrd="0" presId="urn:microsoft.com/office/officeart/2005/8/layout/vProcess5"/>
    <dgm:cxn modelId="{56FB85F4-AB55-3F48-B0EF-827C88D26B58}" type="presParOf" srcId="{0DD4F452-AEAA-CF46-9357-D98D9BA748C4}" destId="{BAC8E419-362F-6140-8B2D-91B455D0D0A6}" srcOrd="12" destOrd="0" presId="urn:microsoft.com/office/officeart/2005/8/layout/vProcess5"/>
    <dgm:cxn modelId="{ACF26E7D-B92C-284B-A02D-73D6FD08E316}" type="presParOf" srcId="{0DD4F452-AEAA-CF46-9357-D98D9BA748C4}" destId="{BAD3B880-01E9-F64D-A4B3-7A8F9D9FA47D}" srcOrd="13" destOrd="0" presId="urn:microsoft.com/office/officeart/2005/8/layout/vProcess5"/>
    <dgm:cxn modelId="{3982AF83-5655-9747-A70C-B36B030F9F34}" type="presParOf" srcId="{0DD4F452-AEAA-CF46-9357-D98D9BA748C4}" destId="{F13C42F5-2665-0C44-8CDE-AC829D3368E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D5FB05-AF6C-BA4D-B78B-01BB31491F8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0F23D09D-0678-5B4C-A40E-8B44F48FBF59}">
      <dgm:prSet/>
      <dgm:spPr/>
      <dgm:t>
        <a:bodyPr/>
        <a:lstStyle/>
        <a:p>
          <a:r>
            <a:rPr lang="en-US" dirty="0" smtClean="0"/>
            <a:t>Testimony in committees.</a:t>
          </a:r>
          <a:endParaRPr lang="en-US" dirty="0"/>
        </a:p>
      </dgm:t>
    </dgm:pt>
    <dgm:pt modelId="{14B70AC7-7C19-6644-B20C-5A91D7347FDD}" type="parTrans" cxnId="{66B782BE-3B9B-8C43-8649-C0E5253A3F68}">
      <dgm:prSet/>
      <dgm:spPr/>
      <dgm:t>
        <a:bodyPr/>
        <a:lstStyle/>
        <a:p>
          <a:endParaRPr lang="en-US"/>
        </a:p>
      </dgm:t>
    </dgm:pt>
    <dgm:pt modelId="{9F287F7F-69BD-8249-BC3E-F0C55338E4AC}" type="sibTrans" cxnId="{66B782BE-3B9B-8C43-8649-C0E5253A3F68}">
      <dgm:prSet/>
      <dgm:spPr/>
      <dgm:t>
        <a:bodyPr/>
        <a:lstStyle/>
        <a:p>
          <a:endParaRPr lang="en-US"/>
        </a:p>
      </dgm:t>
    </dgm:pt>
    <dgm:pt modelId="{073998A5-6F06-4D4A-A4F1-2D3D394F62BD}">
      <dgm:prSet/>
      <dgm:spPr/>
      <dgm:t>
        <a:bodyPr/>
        <a:lstStyle/>
        <a:p>
          <a:r>
            <a:rPr lang="en-US" dirty="0" smtClean="0"/>
            <a:t>After two years of legislative attention, The </a:t>
          </a:r>
          <a:r>
            <a:rPr lang="en-US" dirty="0" err="1" smtClean="0"/>
            <a:t>Shoreland</a:t>
          </a:r>
          <a:r>
            <a:rPr lang="en-US" dirty="0" smtClean="0"/>
            <a:t> Protection Act is passed in 2014 establishing a state regulation for guiding development within 250 feet of the mean water level on all lakes greater than 10 acres in size. </a:t>
          </a:r>
          <a:endParaRPr lang="en-US" dirty="0"/>
        </a:p>
      </dgm:t>
    </dgm:pt>
    <dgm:pt modelId="{634D172F-6821-EE4E-85C3-160BAF69D0A2}" type="parTrans" cxnId="{AAD9DCD8-FFF3-A24A-81B3-3FBCA23254EB}">
      <dgm:prSet/>
      <dgm:spPr/>
      <dgm:t>
        <a:bodyPr/>
        <a:lstStyle/>
        <a:p>
          <a:endParaRPr lang="en-US"/>
        </a:p>
      </dgm:t>
    </dgm:pt>
    <dgm:pt modelId="{F1AB88FB-7B7E-344E-95AC-9FD6E684AC6A}" type="sibTrans" cxnId="{AAD9DCD8-FFF3-A24A-81B3-3FBCA23254EB}">
      <dgm:prSet/>
      <dgm:spPr/>
      <dgm:t>
        <a:bodyPr/>
        <a:lstStyle/>
        <a:p>
          <a:endParaRPr lang="en-US"/>
        </a:p>
      </dgm:t>
    </dgm:pt>
    <dgm:pt modelId="{0DD4F452-AEAA-CF46-9357-D98D9BA748C4}" type="pres">
      <dgm:prSet presAssocID="{1FD5FB05-AF6C-BA4D-B78B-01BB31491F81}" presName="outerComposite" presStyleCnt="0">
        <dgm:presLayoutVars>
          <dgm:chMax val="5"/>
          <dgm:dir/>
          <dgm:resizeHandles val="exact"/>
        </dgm:presLayoutVars>
      </dgm:prSet>
      <dgm:spPr/>
      <dgm:t>
        <a:bodyPr/>
        <a:lstStyle/>
        <a:p>
          <a:endParaRPr lang="en-US"/>
        </a:p>
      </dgm:t>
    </dgm:pt>
    <dgm:pt modelId="{99393D95-FCFC-BB48-B21E-B81FE9D034CC}" type="pres">
      <dgm:prSet presAssocID="{1FD5FB05-AF6C-BA4D-B78B-01BB31491F81}" presName="dummyMaxCanvas" presStyleCnt="0">
        <dgm:presLayoutVars/>
      </dgm:prSet>
      <dgm:spPr/>
    </dgm:pt>
    <dgm:pt modelId="{B2167CAC-BBEE-3F40-886F-743521744C86}" type="pres">
      <dgm:prSet presAssocID="{1FD5FB05-AF6C-BA4D-B78B-01BB31491F81}" presName="TwoNodes_1" presStyleLbl="node1" presStyleIdx="0" presStyleCnt="2" custLinFactNeighborY="1945">
        <dgm:presLayoutVars>
          <dgm:bulletEnabled val="1"/>
        </dgm:presLayoutVars>
      </dgm:prSet>
      <dgm:spPr/>
      <dgm:t>
        <a:bodyPr/>
        <a:lstStyle/>
        <a:p>
          <a:endParaRPr lang="en-US"/>
        </a:p>
      </dgm:t>
    </dgm:pt>
    <dgm:pt modelId="{C560D36D-FADC-544E-B87E-0E6659F33BA0}" type="pres">
      <dgm:prSet presAssocID="{1FD5FB05-AF6C-BA4D-B78B-01BB31491F81}" presName="TwoNodes_2" presStyleLbl="node1" presStyleIdx="1" presStyleCnt="2" custLinFactNeighborX="-4036" custLinFactNeighborY="0">
        <dgm:presLayoutVars>
          <dgm:bulletEnabled val="1"/>
        </dgm:presLayoutVars>
      </dgm:prSet>
      <dgm:spPr/>
      <dgm:t>
        <a:bodyPr/>
        <a:lstStyle/>
        <a:p>
          <a:endParaRPr lang="en-US"/>
        </a:p>
      </dgm:t>
    </dgm:pt>
    <dgm:pt modelId="{B1EE167A-4C70-934D-99BB-1E20BE95FC39}" type="pres">
      <dgm:prSet presAssocID="{1FD5FB05-AF6C-BA4D-B78B-01BB31491F81}" presName="TwoConn_1-2" presStyleLbl="fgAccFollowNode1" presStyleIdx="0" presStyleCnt="1">
        <dgm:presLayoutVars>
          <dgm:bulletEnabled val="1"/>
        </dgm:presLayoutVars>
      </dgm:prSet>
      <dgm:spPr/>
      <dgm:t>
        <a:bodyPr/>
        <a:lstStyle/>
        <a:p>
          <a:endParaRPr lang="en-US"/>
        </a:p>
      </dgm:t>
    </dgm:pt>
    <dgm:pt modelId="{DD518EF9-E182-8143-93E3-DBD951E7F662}" type="pres">
      <dgm:prSet presAssocID="{1FD5FB05-AF6C-BA4D-B78B-01BB31491F81}" presName="TwoNodes_1_text" presStyleLbl="node1" presStyleIdx="1" presStyleCnt="2">
        <dgm:presLayoutVars>
          <dgm:bulletEnabled val="1"/>
        </dgm:presLayoutVars>
      </dgm:prSet>
      <dgm:spPr/>
      <dgm:t>
        <a:bodyPr/>
        <a:lstStyle/>
        <a:p>
          <a:endParaRPr lang="en-US"/>
        </a:p>
      </dgm:t>
    </dgm:pt>
    <dgm:pt modelId="{EF89392C-A78E-6C45-8E37-9F74A893200B}" type="pres">
      <dgm:prSet presAssocID="{1FD5FB05-AF6C-BA4D-B78B-01BB31491F81}" presName="TwoNodes_2_text" presStyleLbl="node1" presStyleIdx="1" presStyleCnt="2">
        <dgm:presLayoutVars>
          <dgm:bulletEnabled val="1"/>
        </dgm:presLayoutVars>
      </dgm:prSet>
      <dgm:spPr/>
      <dgm:t>
        <a:bodyPr/>
        <a:lstStyle/>
        <a:p>
          <a:endParaRPr lang="en-US"/>
        </a:p>
      </dgm:t>
    </dgm:pt>
  </dgm:ptLst>
  <dgm:cxnLst>
    <dgm:cxn modelId="{2ADE3A18-80A3-8B45-B25C-EE4D7D490D4E}" type="presOf" srcId="{0F23D09D-0678-5B4C-A40E-8B44F48FBF59}" destId="{B2167CAC-BBEE-3F40-886F-743521744C86}" srcOrd="0" destOrd="0" presId="urn:microsoft.com/office/officeart/2005/8/layout/vProcess5"/>
    <dgm:cxn modelId="{66B782BE-3B9B-8C43-8649-C0E5253A3F68}" srcId="{1FD5FB05-AF6C-BA4D-B78B-01BB31491F81}" destId="{0F23D09D-0678-5B4C-A40E-8B44F48FBF59}" srcOrd="0" destOrd="0" parTransId="{14B70AC7-7C19-6644-B20C-5A91D7347FDD}" sibTransId="{9F287F7F-69BD-8249-BC3E-F0C55338E4AC}"/>
    <dgm:cxn modelId="{6C1D8101-3530-6D42-B8E3-B1FE0B561E40}" type="presOf" srcId="{0F23D09D-0678-5B4C-A40E-8B44F48FBF59}" destId="{DD518EF9-E182-8143-93E3-DBD951E7F662}" srcOrd="1" destOrd="0" presId="urn:microsoft.com/office/officeart/2005/8/layout/vProcess5"/>
    <dgm:cxn modelId="{4A6DDC60-1A30-7D49-A5FE-DFC55B7F6EF5}" type="presOf" srcId="{1FD5FB05-AF6C-BA4D-B78B-01BB31491F81}" destId="{0DD4F452-AEAA-CF46-9357-D98D9BA748C4}" srcOrd="0" destOrd="0" presId="urn:microsoft.com/office/officeart/2005/8/layout/vProcess5"/>
    <dgm:cxn modelId="{93417CC0-DFA0-1642-9441-35BB26E3B509}" type="presOf" srcId="{073998A5-6F06-4D4A-A4F1-2D3D394F62BD}" destId="{EF89392C-A78E-6C45-8E37-9F74A893200B}" srcOrd="1" destOrd="0" presId="urn:microsoft.com/office/officeart/2005/8/layout/vProcess5"/>
    <dgm:cxn modelId="{F9E319FC-8DF7-C24E-A982-72655B9D6315}" type="presOf" srcId="{9F287F7F-69BD-8249-BC3E-F0C55338E4AC}" destId="{B1EE167A-4C70-934D-99BB-1E20BE95FC39}" srcOrd="0" destOrd="0" presId="urn:microsoft.com/office/officeart/2005/8/layout/vProcess5"/>
    <dgm:cxn modelId="{AAD9DCD8-FFF3-A24A-81B3-3FBCA23254EB}" srcId="{1FD5FB05-AF6C-BA4D-B78B-01BB31491F81}" destId="{073998A5-6F06-4D4A-A4F1-2D3D394F62BD}" srcOrd="1" destOrd="0" parTransId="{634D172F-6821-EE4E-85C3-160BAF69D0A2}" sibTransId="{F1AB88FB-7B7E-344E-95AC-9FD6E684AC6A}"/>
    <dgm:cxn modelId="{4E2303DA-DD83-4949-9B1B-69C2FE8C4E6D}" type="presOf" srcId="{073998A5-6F06-4D4A-A4F1-2D3D394F62BD}" destId="{C560D36D-FADC-544E-B87E-0E6659F33BA0}" srcOrd="0" destOrd="0" presId="urn:microsoft.com/office/officeart/2005/8/layout/vProcess5"/>
    <dgm:cxn modelId="{EDC186A3-3F16-D040-A7DF-B2C5CBAFF584}" type="presParOf" srcId="{0DD4F452-AEAA-CF46-9357-D98D9BA748C4}" destId="{99393D95-FCFC-BB48-B21E-B81FE9D034CC}" srcOrd="0" destOrd="0" presId="urn:microsoft.com/office/officeart/2005/8/layout/vProcess5"/>
    <dgm:cxn modelId="{35C51D31-2EAF-F946-8B9A-9C83A8C3C483}" type="presParOf" srcId="{0DD4F452-AEAA-CF46-9357-D98D9BA748C4}" destId="{B2167CAC-BBEE-3F40-886F-743521744C86}" srcOrd="1" destOrd="0" presId="urn:microsoft.com/office/officeart/2005/8/layout/vProcess5"/>
    <dgm:cxn modelId="{C8E29952-9BD5-7E40-ADC6-7527FE089EB2}" type="presParOf" srcId="{0DD4F452-AEAA-CF46-9357-D98D9BA748C4}" destId="{C560D36D-FADC-544E-B87E-0E6659F33BA0}" srcOrd="2" destOrd="0" presId="urn:microsoft.com/office/officeart/2005/8/layout/vProcess5"/>
    <dgm:cxn modelId="{FBF0B270-C2D4-254A-B15D-7A56151E485C}" type="presParOf" srcId="{0DD4F452-AEAA-CF46-9357-D98D9BA748C4}" destId="{B1EE167A-4C70-934D-99BB-1E20BE95FC39}" srcOrd="3" destOrd="0" presId="urn:microsoft.com/office/officeart/2005/8/layout/vProcess5"/>
    <dgm:cxn modelId="{141DBBD0-C7AE-664F-AB64-84E63FAEDA4E}" type="presParOf" srcId="{0DD4F452-AEAA-CF46-9357-D98D9BA748C4}" destId="{DD518EF9-E182-8143-93E3-DBD951E7F662}" srcOrd="4" destOrd="0" presId="urn:microsoft.com/office/officeart/2005/8/layout/vProcess5"/>
    <dgm:cxn modelId="{6749B21F-338E-8F4A-AFF6-07FF33456898}" type="presParOf" srcId="{0DD4F452-AEAA-CF46-9357-D98D9BA748C4}" destId="{EF89392C-A78E-6C45-8E37-9F74A893200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F68EA-E6AF-9041-9D4A-4DF1663E051B}" type="datetimeFigureOut">
              <a:rPr lang="en-US" smtClean="0"/>
              <a:t>12/15/2014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797DF-04D4-614E-AD21-962D02E143B4}" type="slidenum">
              <a:rPr lang="en-US" smtClean="0"/>
              <a:t>‹#›</a:t>
            </a:fld>
            <a:endParaRPr lang="en-US"/>
          </a:p>
        </p:txBody>
      </p:sp>
    </p:spTree>
    <p:extLst>
      <p:ext uri="{BB962C8B-B14F-4D97-AF65-F5344CB8AC3E}">
        <p14:creationId xmlns:p14="http://schemas.microsoft.com/office/powerpoint/2010/main" val="3541897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24</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Natural Resource Council</a:t>
            </a:r>
            <a:br>
              <a:rPr lang="en-US" dirty="0" smtClean="0"/>
            </a:br>
            <a:r>
              <a:rPr lang="en-US" dirty="0" smtClean="0"/>
              <a:t>Federation of Vermont Lakes and Ponds</a:t>
            </a:r>
            <a:br>
              <a:rPr lang="en-US" dirty="0" smtClean="0"/>
            </a:br>
            <a:r>
              <a:rPr lang="en-US" dirty="0" smtClean="0"/>
              <a:t>Lake Champlain Committee</a:t>
            </a:r>
            <a:br>
              <a:rPr lang="en-US" dirty="0" smtClean="0"/>
            </a:br>
            <a:r>
              <a:rPr lang="en-US" dirty="0" smtClean="0"/>
              <a:t>Conservation Law Foundation</a:t>
            </a:r>
            <a:br>
              <a:rPr lang="en-US" dirty="0" smtClean="0"/>
            </a:br>
            <a:r>
              <a:rPr lang="en-US" dirty="0" smtClean="0"/>
              <a:t>Sierra Club (who hired </a:t>
            </a:r>
            <a:r>
              <a:rPr lang="en-US" dirty="0" err="1" smtClean="0"/>
              <a:t>Necrason</a:t>
            </a:r>
            <a:r>
              <a:rPr lang="en-US" dirty="0" smtClean="0"/>
              <a:t> to help in the statehouse)</a:t>
            </a:r>
          </a:p>
          <a:p>
            <a:endParaRPr lang="en-US" dirty="0" smtClean="0"/>
          </a:p>
          <a:p>
            <a:r>
              <a:rPr lang="en-US" dirty="0" smtClean="0"/>
              <a:t>Individual volunteers who came to public hearings, public meetings, testified at the statehouse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26</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LONE WOLF (VNRC ALONE) WILL</a:t>
            </a:r>
            <a:r>
              <a:rPr lang="en-US" baseline="0" dirty="0" smtClean="0"/>
              <a:t> NOT LEAD TO COMPREHENSIVE LEGISLATION</a:t>
            </a:r>
          </a:p>
          <a:p>
            <a:endParaRPr lang="en-US" baseline="0" dirty="0" smtClean="0"/>
          </a:p>
          <a:p>
            <a:r>
              <a:rPr lang="en-US" baseline="0" dirty="0" smtClean="0"/>
              <a:t>Advocacy is the countless hours building grassroots support, lobbying, working the media, building a movement, etc.</a:t>
            </a:r>
          </a:p>
          <a:p>
            <a:endParaRPr lang="en-US" baseline="0" dirty="0" smtClean="0"/>
          </a:p>
          <a:p>
            <a:r>
              <a:rPr lang="en-US" baseline="0" dirty="0" smtClean="0"/>
              <a:t>Roundtable, water caucus as model – here scientific updates, have policy makers in the room, discuss, strategize, and move ideas to action.</a:t>
            </a:r>
          </a:p>
          <a:p>
            <a:endParaRPr lang="en-US" baseline="0" dirty="0" smtClean="0"/>
          </a:p>
          <a:p>
            <a:r>
              <a:rPr lang="en-US" baseline="0" dirty="0" smtClean="0"/>
              <a:t>Caucus is comprised of many stakeholders, open to all who have an interest in water policy.  It is not a consensus group but it works to get everyone on the same page with where the discussion is going.</a:t>
            </a:r>
          </a:p>
          <a:p>
            <a:r>
              <a:rPr lang="en-US" baseline="0" dirty="0" smtClean="0"/>
              <a:t>Meets quarterly, topics include upcoming rules, water quality standards, lake </a:t>
            </a:r>
            <a:r>
              <a:rPr lang="en-US" baseline="0" dirty="0" err="1" smtClean="0"/>
              <a:t>champlain</a:t>
            </a:r>
            <a:r>
              <a:rPr lang="en-US" baseline="0" dirty="0" smtClean="0"/>
              <a:t> policy, legislation.  </a:t>
            </a:r>
          </a:p>
          <a:p>
            <a:r>
              <a:rPr lang="en-US" baseline="0" dirty="0" smtClean="0"/>
              <a:t>Attendees:  watershed groups, state ANR and Ag staff, legislators, RPCs, academia, </a:t>
            </a:r>
            <a:r>
              <a:rPr lang="en-US" baseline="0" dirty="0" err="1" smtClean="0"/>
              <a:t>citzens</a:t>
            </a:r>
            <a:r>
              <a:rPr lang="en-US" baseline="0" smtClean="0"/>
              <a:t>, etc.</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27</a:t>
            </a:fld>
            <a:endParaRPr lang="en-US"/>
          </a:p>
        </p:txBody>
      </p:sp>
    </p:spTree>
    <p:extLst>
      <p:ext uri="{BB962C8B-B14F-4D97-AF65-F5344CB8AC3E}">
        <p14:creationId xmlns:p14="http://schemas.microsoft.com/office/powerpoint/2010/main" val="401690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importance of understanding</a:t>
            </a:r>
            <a:r>
              <a:rPr lang="en-US" baseline="0" dirty="0" smtClean="0"/>
              <a:t> scientific value of ecologically significant resources that can be managed for non-timber values.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11</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importance of understanding</a:t>
            </a:r>
            <a:r>
              <a:rPr lang="en-US" baseline="0" dirty="0" smtClean="0"/>
              <a:t> scientific value of ecologically significant resources that can be managed for non-timber values.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13</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charset="0"/>
                <a:ea typeface="ＭＳ Ｐゴシック" charset="0"/>
                <a:cs typeface="ＭＳ Ｐゴシック" charset="0"/>
              </a:rPr>
              <a:t>According to assessment records, the value of land in parcels 50 acres or larger appreciated significantly during the study period, from an average of $930 per acre in 2003 to $1615 in 2009. </a:t>
            </a:r>
          </a:p>
          <a:p>
            <a:endParaRPr lang="en-US" sz="1200" dirty="0" smtClean="0">
              <a:latin typeface="Times" charset="0"/>
              <a:ea typeface="ＭＳ Ｐゴシック" charset="0"/>
              <a:cs typeface="ＭＳ Ｐゴシック" charset="0"/>
            </a:endParaRPr>
          </a:p>
          <a:p>
            <a:r>
              <a:rPr lang="en-US" sz="1200" dirty="0" smtClean="0">
                <a:latin typeface="Times" charset="0"/>
                <a:ea typeface="ＭＳ Ｐゴシック" charset="0"/>
                <a:cs typeface="ＭＳ Ｐゴシック" charset="0"/>
              </a:rPr>
              <a:t>Tease subdivision</a:t>
            </a:r>
            <a:r>
              <a:rPr lang="en-US" sz="1200" baseline="0" dirty="0" smtClean="0">
                <a:latin typeface="Times" charset="0"/>
                <a:ea typeface="ＭＳ Ｐゴシック" charset="0"/>
                <a:cs typeface="ＭＳ Ｐゴシック" charset="0"/>
              </a:rPr>
              <a:t> stats and Act 250 for afternoon.</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15</a:t>
            </a:fld>
            <a:endParaRPr lang="en-US"/>
          </a:p>
        </p:txBody>
      </p:sp>
    </p:spTree>
    <p:extLst>
      <p:ext uri="{BB962C8B-B14F-4D97-AF65-F5344CB8AC3E}">
        <p14:creationId xmlns:p14="http://schemas.microsoft.com/office/powerpoint/2010/main" val="310460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importance of understanding</a:t>
            </a:r>
            <a:r>
              <a:rPr lang="en-US" baseline="0" dirty="0" smtClean="0"/>
              <a:t> scientific value of ecologically significant resources that can be managed for non-timber values.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16</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Satellite imagery and both the E911 roads and E911 buildings all shown.  The first map that is just the satellite imagery with forest as green, agriculture as yellow, urban areas as red, and blues/purples as water and wetlands. If you advance the slide (right arrow key) you should get the E911 roads layer superimposed on top.  And the next advance should put the E911 buildings on top of that.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6FF548E8-5B0F-4945-A1BE-249B4B43AFCC}" type="slidenum">
              <a:rPr lang="en-US">
                <a:solidFill>
                  <a:srgbClr val="000000"/>
                </a:solidFill>
              </a:rPr>
              <a:pPr/>
              <a:t>17</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importance of understanding</a:t>
            </a:r>
            <a:r>
              <a:rPr lang="en-US" baseline="0" dirty="0" smtClean="0"/>
              <a:t> scientific value of ecologically significant resources that can be managed for non-timber values.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18</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importance of understanding</a:t>
            </a:r>
            <a:r>
              <a:rPr lang="en-US" baseline="0" dirty="0" smtClean="0"/>
              <a:t> scientific value of ecologically significant resources that can be managed for non-timber values. </a:t>
            </a:r>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19</a:t>
            </a:fld>
            <a:endParaRPr lang="en-US"/>
          </a:p>
        </p:txBody>
      </p:sp>
    </p:spTree>
    <p:extLst>
      <p:ext uri="{BB962C8B-B14F-4D97-AF65-F5344CB8AC3E}">
        <p14:creationId xmlns:p14="http://schemas.microsoft.com/office/powerpoint/2010/main" val="15127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797DF-04D4-614E-AD21-962D02E143B4}" type="slidenum">
              <a:rPr lang="en-US" smtClean="0"/>
              <a:t>22</a:t>
            </a:fld>
            <a:endParaRPr lang="en-US"/>
          </a:p>
        </p:txBody>
      </p:sp>
    </p:spTree>
    <p:extLst>
      <p:ext uri="{BB962C8B-B14F-4D97-AF65-F5344CB8AC3E}">
        <p14:creationId xmlns:p14="http://schemas.microsoft.com/office/powerpoint/2010/main" val="15127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F778A-8B95-E144-B984-1939E5518DFB}" type="slidenum">
              <a:rPr lang="en-US"/>
              <a:pPr>
                <a:defRPr/>
              </a:pPr>
              <a:t>‹#›</a:t>
            </a:fld>
            <a:endParaRPr lang="en-US"/>
          </a:p>
        </p:txBody>
      </p:sp>
    </p:spTree>
    <p:extLst>
      <p:ext uri="{BB962C8B-B14F-4D97-AF65-F5344CB8AC3E}">
        <p14:creationId xmlns:p14="http://schemas.microsoft.com/office/powerpoint/2010/main" val="258990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ECAB0-DCF2-1941-B5A7-1DFF3E5003CE}" type="slidenum">
              <a:rPr lang="en-US"/>
              <a:pPr>
                <a:defRPr/>
              </a:pPr>
              <a:t>‹#›</a:t>
            </a:fld>
            <a:endParaRPr lang="en-US"/>
          </a:p>
        </p:txBody>
      </p:sp>
    </p:spTree>
    <p:extLst>
      <p:ext uri="{BB962C8B-B14F-4D97-AF65-F5344CB8AC3E}">
        <p14:creationId xmlns:p14="http://schemas.microsoft.com/office/powerpoint/2010/main" val="230385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D1D110F-3F4E-48D9-B8AA-5D0E825AFDBA}" type="datetime1">
              <a:rPr lang="en-US" smtClean="0"/>
              <a:pPr/>
              <a:t>12/15/2014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tiff"/><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2919" y="5016740"/>
            <a:ext cx="6498159" cy="916641"/>
          </a:xfrm>
        </p:spPr>
        <p:txBody>
          <a:bodyPr>
            <a:normAutofit lnSpcReduction="10000"/>
          </a:bodyPr>
          <a:lstStyle/>
          <a:p>
            <a:r>
              <a:rPr lang="en-US" dirty="0" smtClean="0"/>
              <a:t>Jamey Fidel – General Counsel/</a:t>
            </a:r>
          </a:p>
          <a:p>
            <a:r>
              <a:rPr lang="en-US" dirty="0" smtClean="0"/>
              <a:t>Forest &amp; Wildlife Program Director</a:t>
            </a:r>
          </a:p>
          <a:p>
            <a:r>
              <a:rPr lang="en-US" dirty="0" smtClean="0"/>
              <a:t>Vermont Natural Resources Council </a:t>
            </a:r>
            <a:endParaRPr lang="en-US" dirty="0"/>
          </a:p>
        </p:txBody>
      </p:sp>
      <p:sp>
        <p:nvSpPr>
          <p:cNvPr id="5" name="Title 4"/>
          <p:cNvSpPr>
            <a:spLocks noGrp="1"/>
          </p:cNvSpPr>
          <p:nvPr>
            <p:ph type="ctrTitle"/>
          </p:nvPr>
        </p:nvSpPr>
        <p:spPr>
          <a:xfrm>
            <a:off x="1322919" y="775288"/>
            <a:ext cx="6498159" cy="2886712"/>
          </a:xfrm>
        </p:spPr>
        <p:txBody>
          <a:bodyPr/>
          <a:lstStyle/>
          <a:p>
            <a:r>
              <a:rPr lang="en-US" sz="3800" dirty="0" smtClean="0"/>
              <a:t>Advancing </a:t>
            </a:r>
            <a:r>
              <a:rPr lang="en-US" sz="3800" dirty="0"/>
              <a:t>an Integrated Approach to Environmental Policy in VT</a:t>
            </a:r>
          </a:p>
        </p:txBody>
      </p:sp>
      <p:sp>
        <p:nvSpPr>
          <p:cNvPr id="2" name="TextBox 1"/>
          <p:cNvSpPr txBox="1"/>
          <p:nvPr/>
        </p:nvSpPr>
        <p:spPr>
          <a:xfrm>
            <a:off x="5870010" y="159598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95775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476311"/>
            <a:ext cx="7772400" cy="764696"/>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3600" dirty="0" smtClean="0">
                <a:cs typeface="+mj-cs"/>
              </a:rPr>
              <a:t>Forest Roundtable</a:t>
            </a:r>
          </a:p>
        </p:txBody>
      </p:sp>
      <p:sp>
        <p:nvSpPr>
          <p:cNvPr id="303107" name="Rectangle 3"/>
          <p:cNvSpPr>
            <a:spLocks noGrp="1" noChangeArrowheads="1"/>
          </p:cNvSpPr>
          <p:nvPr>
            <p:ph type="body" sz="half" idx="1"/>
          </p:nvPr>
        </p:nvSpPr>
        <p:spPr>
          <a:xfrm>
            <a:off x="685800" y="1569819"/>
            <a:ext cx="3810000" cy="511618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eaLnBrk="1" hangingPunct="1">
              <a:lnSpc>
                <a:spcPct val="90000"/>
              </a:lnSpc>
              <a:buNone/>
              <a:defRPr/>
            </a:pPr>
            <a:r>
              <a:rPr lang="en-US" sz="2000" dirty="0" smtClean="0">
                <a:latin typeface="+mj-lt"/>
              </a:rPr>
              <a:t>Final Report with twenty-seven recommendations on policies to address </a:t>
            </a:r>
            <a:r>
              <a:rPr lang="en-US" sz="2000" dirty="0" err="1" smtClean="0">
                <a:latin typeface="+mj-lt"/>
              </a:rPr>
              <a:t>parcelization</a:t>
            </a:r>
            <a:r>
              <a:rPr lang="en-US" sz="2000" dirty="0" smtClean="0">
                <a:latin typeface="+mj-lt"/>
              </a:rPr>
              <a:t> and fragmentation.</a:t>
            </a:r>
          </a:p>
          <a:p>
            <a:pPr>
              <a:lnSpc>
                <a:spcPct val="90000"/>
              </a:lnSpc>
              <a:defRPr/>
            </a:pPr>
            <a:r>
              <a:rPr lang="en-US" sz="2000" dirty="0" smtClean="0">
                <a:latin typeface="+mj-lt"/>
              </a:rPr>
              <a:t>Tax Policy</a:t>
            </a:r>
          </a:p>
          <a:p>
            <a:pPr>
              <a:lnSpc>
                <a:spcPct val="90000"/>
              </a:lnSpc>
              <a:defRPr/>
            </a:pPr>
            <a:r>
              <a:rPr lang="en-US" sz="2000" dirty="0" smtClean="0">
                <a:latin typeface="+mj-lt"/>
              </a:rPr>
              <a:t>Conservation Planning</a:t>
            </a:r>
          </a:p>
          <a:p>
            <a:pPr>
              <a:lnSpc>
                <a:spcPct val="90000"/>
              </a:lnSpc>
              <a:defRPr/>
            </a:pPr>
            <a:r>
              <a:rPr lang="en-US" sz="2000" dirty="0" smtClean="0">
                <a:latin typeface="+mj-lt"/>
              </a:rPr>
              <a:t>Valuation of Ecosystem Services</a:t>
            </a:r>
          </a:p>
          <a:p>
            <a:pPr>
              <a:lnSpc>
                <a:spcPct val="90000"/>
              </a:lnSpc>
              <a:defRPr/>
            </a:pPr>
            <a:r>
              <a:rPr lang="en-US" sz="2000" dirty="0" smtClean="0">
                <a:latin typeface="+mj-lt"/>
              </a:rPr>
              <a:t>Long-term Sustainability of the Forest Products Industry</a:t>
            </a:r>
          </a:p>
          <a:p>
            <a:pPr lvl="1">
              <a:lnSpc>
                <a:spcPct val="90000"/>
              </a:lnSpc>
              <a:defRPr/>
            </a:pPr>
            <a:endParaRPr lang="en-US" sz="1600" dirty="0" smtClean="0">
              <a:latin typeface="+mj-lt"/>
              <a:cs typeface="+mn-cs"/>
            </a:endParaRPr>
          </a:p>
        </p:txBody>
      </p:sp>
      <p:sp>
        <p:nvSpPr>
          <p:cNvPr id="2" name="Content Placeholder 1"/>
          <p:cNvSpPr>
            <a:spLocks noGrp="1"/>
          </p:cNvSpPr>
          <p:nvPr>
            <p:ph sz="half" idx="2"/>
          </p:nvPr>
        </p:nvSpPr>
        <p:spPr>
          <a:xfrm>
            <a:off x="4648200" y="1569819"/>
            <a:ext cx="3810000" cy="5116180"/>
          </a:xfrm>
        </p:spPr>
        <p:txBody>
          <a:bodyPr>
            <a:normAutofit fontScale="77500" lnSpcReduction="20000"/>
          </a:bodyPr>
          <a:lstStyle/>
          <a:p>
            <a:pPr marL="0" indent="0">
              <a:buNone/>
            </a:pPr>
            <a:r>
              <a:rPr lang="en-US" dirty="0" smtClean="0"/>
              <a:t>Rec. # 4: Conduct </a:t>
            </a:r>
            <a:r>
              <a:rPr lang="en-US" dirty="0"/>
              <a:t>an independent legislative study of the UVA </a:t>
            </a:r>
            <a:r>
              <a:rPr lang="en-US" dirty="0" smtClean="0"/>
              <a:t>Program. </a:t>
            </a:r>
          </a:p>
          <a:p>
            <a:r>
              <a:rPr lang="en-US" dirty="0"/>
              <a:t>E</a:t>
            </a:r>
            <a:r>
              <a:rPr lang="en-US" dirty="0" smtClean="0"/>
              <a:t>xamine the statutory </a:t>
            </a:r>
            <a:r>
              <a:rPr lang="en-US" dirty="0"/>
              <a:t>goals of the program and assesses the program’s effectiveness with respect </a:t>
            </a:r>
            <a:r>
              <a:rPr lang="en-US" dirty="0" smtClean="0"/>
              <a:t>to the </a:t>
            </a:r>
            <a:r>
              <a:rPr lang="en-US" dirty="0"/>
              <a:t>original goals. </a:t>
            </a:r>
            <a:endParaRPr lang="en-US" dirty="0" smtClean="0"/>
          </a:p>
          <a:p>
            <a:r>
              <a:rPr lang="en-US" dirty="0" smtClean="0"/>
              <a:t>For </a:t>
            </a:r>
            <a:r>
              <a:rPr lang="en-US" dirty="0"/>
              <a:t>example, is the goal of conserving natural ecological </a:t>
            </a:r>
            <a:r>
              <a:rPr lang="en-US" dirty="0" smtClean="0"/>
              <a:t>systems adequately </a:t>
            </a:r>
            <a:r>
              <a:rPr lang="en-US" dirty="0"/>
              <a:t>addressed? </a:t>
            </a:r>
            <a:endParaRPr lang="en-US" dirty="0" smtClean="0"/>
          </a:p>
          <a:p>
            <a:r>
              <a:rPr lang="en-US" dirty="0" smtClean="0"/>
              <a:t>This </a:t>
            </a:r>
            <a:r>
              <a:rPr lang="en-US" dirty="0"/>
              <a:t>study should also assess ways to expand </a:t>
            </a:r>
            <a:r>
              <a:rPr lang="en-US" dirty="0" smtClean="0"/>
              <a:t>landowner enrollment </a:t>
            </a:r>
            <a:r>
              <a:rPr lang="en-US" dirty="0"/>
              <a:t>in the program, and assess the effectiveness of the land use change tax.</a:t>
            </a:r>
          </a:p>
          <a:p>
            <a:endParaRPr lang="en-US" dirty="0"/>
          </a:p>
        </p:txBody>
      </p:sp>
    </p:spTree>
    <p:extLst>
      <p:ext uri="{BB962C8B-B14F-4D97-AF65-F5344CB8AC3E}">
        <p14:creationId xmlns:p14="http://schemas.microsoft.com/office/powerpoint/2010/main" val="97815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Research to Policy Making</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183203"/>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454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476311"/>
            <a:ext cx="7772400" cy="764696"/>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3600" dirty="0" smtClean="0">
                <a:cs typeface="+mj-cs"/>
              </a:rPr>
              <a:t>Forest Roundtable</a:t>
            </a:r>
          </a:p>
        </p:txBody>
      </p:sp>
      <p:sp>
        <p:nvSpPr>
          <p:cNvPr id="303107" name="Rectangle 3"/>
          <p:cNvSpPr>
            <a:spLocks noGrp="1" noChangeArrowheads="1"/>
          </p:cNvSpPr>
          <p:nvPr>
            <p:ph type="body" sz="half" idx="1"/>
          </p:nvPr>
        </p:nvSpPr>
        <p:spPr>
          <a:xfrm>
            <a:off x="685800" y="1569819"/>
            <a:ext cx="3810000" cy="511618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1">
              <a:lnSpc>
                <a:spcPct val="90000"/>
              </a:lnSpc>
              <a:defRPr/>
            </a:pPr>
            <a:endParaRPr lang="en-US" sz="1600" dirty="0" smtClean="0">
              <a:latin typeface="+mj-lt"/>
              <a:cs typeface="+mn-cs"/>
            </a:endParaRPr>
          </a:p>
        </p:txBody>
      </p:sp>
      <p:sp>
        <p:nvSpPr>
          <p:cNvPr id="2" name="Content Placeholder 1"/>
          <p:cNvSpPr>
            <a:spLocks noGrp="1"/>
          </p:cNvSpPr>
          <p:nvPr>
            <p:ph sz="half" idx="2"/>
          </p:nvPr>
        </p:nvSpPr>
        <p:spPr>
          <a:xfrm>
            <a:off x="4648200" y="1569819"/>
            <a:ext cx="3810000" cy="5116180"/>
          </a:xfrm>
        </p:spPr>
        <p:txBody>
          <a:bodyPr>
            <a:normAutofit fontScale="70000" lnSpcReduction="20000"/>
          </a:bodyPr>
          <a:lstStyle/>
          <a:p>
            <a:pPr marL="0" indent="0">
              <a:buNone/>
            </a:pPr>
            <a:r>
              <a:rPr lang="en-US" sz="2600" dirty="0" smtClean="0"/>
              <a:t>Rec. # 9: Track </a:t>
            </a:r>
            <a:r>
              <a:rPr lang="en-US" sz="2600" dirty="0"/>
              <a:t>annual rates of </a:t>
            </a:r>
            <a:r>
              <a:rPr lang="en-US" sz="2600" dirty="0" err="1"/>
              <a:t>parcelization</a:t>
            </a:r>
            <a:r>
              <a:rPr lang="en-US" sz="2600" dirty="0"/>
              <a:t> in Vermont</a:t>
            </a:r>
            <a:r>
              <a:rPr lang="en-US" sz="2600" dirty="0" smtClean="0"/>
              <a:t>. </a:t>
            </a:r>
          </a:p>
          <a:p>
            <a:pPr marL="0" indent="0">
              <a:buNone/>
            </a:pPr>
            <a:r>
              <a:rPr lang="en-US" sz="2600" dirty="0" smtClean="0"/>
              <a:t>Rec. #10: Utilize </a:t>
            </a:r>
            <a:r>
              <a:rPr lang="en-US" sz="2600" dirty="0"/>
              <a:t>existing data and develop maps to identify and prioritize forest blocks </a:t>
            </a:r>
            <a:r>
              <a:rPr lang="en-US" sz="2600" dirty="0" smtClean="0"/>
              <a:t>for conservation.</a:t>
            </a:r>
          </a:p>
          <a:p>
            <a:pPr marL="0" indent="0">
              <a:buNone/>
            </a:pPr>
            <a:r>
              <a:rPr lang="en-US" sz="2600" dirty="0" smtClean="0"/>
              <a:t>Rec. </a:t>
            </a:r>
            <a:r>
              <a:rPr lang="en-US" sz="2600" dirty="0"/>
              <a:t>#11: Track and analyze rates and degree of forest fragmentation in Vermont.</a:t>
            </a:r>
          </a:p>
          <a:p>
            <a:pPr marL="0" indent="0">
              <a:buNone/>
            </a:pPr>
            <a:r>
              <a:rPr lang="en-US" sz="2600" dirty="0" smtClean="0"/>
              <a:t>Rec. #12: Integrate </a:t>
            </a:r>
            <a:r>
              <a:rPr lang="en-US" sz="2600" dirty="0"/>
              <a:t>existing planning efforts at the local, regional and state level to better </a:t>
            </a:r>
            <a:r>
              <a:rPr lang="en-US" sz="2600" dirty="0" smtClean="0"/>
              <a:t>address fragmentation.</a:t>
            </a:r>
            <a:endParaRPr lang="en-US" sz="2600" dirty="0"/>
          </a:p>
          <a:p>
            <a:pPr marL="0" indent="0">
              <a:buNone/>
            </a:pPr>
            <a:r>
              <a:rPr lang="en-US" sz="2600" dirty="0" smtClean="0"/>
              <a:t>Rec. #13: </a:t>
            </a:r>
            <a:r>
              <a:rPr lang="en-US" sz="2600" dirty="0"/>
              <a:t>Identify and correct gaps in Act 250 and other land use regulations to attenuate the </a:t>
            </a:r>
            <a:r>
              <a:rPr lang="en-US" sz="2600" dirty="0" smtClean="0"/>
              <a:t>rate of </a:t>
            </a:r>
            <a:r>
              <a:rPr lang="en-US" sz="2600" dirty="0" err="1"/>
              <a:t>parcelization</a:t>
            </a:r>
            <a:r>
              <a:rPr lang="en-US" sz="2600" dirty="0"/>
              <a:t> and forest fragmentation in Vermont.</a:t>
            </a:r>
          </a:p>
          <a:p>
            <a:pPr marL="0" indent="0">
              <a:buNone/>
            </a:pPr>
            <a:endParaRPr lang="en-US" dirty="0"/>
          </a:p>
        </p:txBody>
      </p:sp>
      <p:pic>
        <p:nvPicPr>
          <p:cNvPr id="3" name="Picture 2" descr="par.tif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1543529"/>
            <a:ext cx="3808111" cy="5125974"/>
          </a:xfrm>
          <a:prstGeom prst="rect">
            <a:avLst/>
          </a:prstGeom>
        </p:spPr>
      </p:pic>
    </p:spTree>
    <p:extLst>
      <p:ext uri="{BB962C8B-B14F-4D97-AF65-F5344CB8AC3E}">
        <p14:creationId xmlns:p14="http://schemas.microsoft.com/office/powerpoint/2010/main" val="126225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Research to Policy Making</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290671"/>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164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9279" y="348659"/>
            <a:ext cx="7920071" cy="1095967"/>
          </a:xfrm>
          <a:extLst/>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dirty="0">
                <a:solidFill>
                  <a:srgbClr val="000000"/>
                </a:solidFill>
                <a:ea typeface="ＭＳ Ｐゴシック" charset="0"/>
                <a:cs typeface="ＭＳ Ｐゴシック" charset="0"/>
              </a:rPr>
              <a:t>Number of Parcels by Size</a:t>
            </a:r>
          </a:p>
        </p:txBody>
      </p:sp>
      <p:graphicFrame>
        <p:nvGraphicFramePr>
          <p:cNvPr id="5" name="Content Placeholder 4"/>
          <p:cNvGraphicFramePr>
            <a:graphicFrameLocks noGrp="1"/>
          </p:cNvGraphicFramePr>
          <p:nvPr>
            <p:ph idx="1"/>
          </p:nvPr>
        </p:nvGraphicFramePr>
        <p:xfrm>
          <a:off x="549279"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832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3600" dirty="0" smtClean="0">
                <a:latin typeface="+mj-lt"/>
                <a:cs typeface="Times"/>
              </a:rPr>
              <a:t>Trends</a:t>
            </a:r>
          </a:p>
        </p:txBody>
      </p:sp>
      <p:sp>
        <p:nvSpPr>
          <p:cNvPr id="26627" name="Text Placeholder 6"/>
          <p:cNvSpPr>
            <a:spLocks noGrp="1"/>
          </p:cNvSpPr>
          <p:nvPr>
            <p:ph type="body" idx="1"/>
          </p:nvPr>
        </p:nvSpPr>
        <p:spPr>
          <a:xfrm>
            <a:off x="457200" y="1066800"/>
            <a:ext cx="4040188" cy="457200"/>
          </a:xfr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buFont typeface="Arial"/>
              <a:buNone/>
              <a:defRPr/>
            </a:pPr>
            <a:r>
              <a:rPr lang="en-US" dirty="0" smtClean="0">
                <a:latin typeface="Times"/>
                <a:cs typeface="Times"/>
              </a:rPr>
              <a:t>Land with Dwellings </a:t>
            </a:r>
          </a:p>
        </p:txBody>
      </p:sp>
      <p:sp>
        <p:nvSpPr>
          <p:cNvPr id="15364" name="Content Placeholder 2"/>
          <p:cNvSpPr>
            <a:spLocks noGrp="1"/>
          </p:cNvSpPr>
          <p:nvPr>
            <p:ph sz="half" idx="2"/>
          </p:nvPr>
        </p:nvSpPr>
        <p:spPr>
          <a:xfrm>
            <a:off x="457200" y="1544131"/>
            <a:ext cx="4040188" cy="1263738"/>
          </a:xfrm>
        </p:spPr>
        <p:txBody>
          <a:bodyPr/>
          <a:lstStyle/>
          <a:p>
            <a:pPr eaLnBrk="1" hangingPunct="1"/>
            <a:r>
              <a:rPr lang="en-US" sz="1800" dirty="0" smtClean="0">
                <a:latin typeface="Times" charset="0"/>
                <a:ea typeface="ＭＳ Ｐゴシック" charset="0"/>
                <a:cs typeface="ＭＳ Ｐゴシック" charset="0"/>
              </a:rPr>
              <a:t>The </a:t>
            </a:r>
            <a:r>
              <a:rPr lang="en-US" sz="1800" dirty="0">
                <a:latin typeface="Times" charset="0"/>
                <a:ea typeface="ＭＳ Ｐゴシック" charset="0"/>
                <a:cs typeface="ＭＳ Ｐゴシック" charset="0"/>
              </a:rPr>
              <a:t>amount </a:t>
            </a:r>
            <a:r>
              <a:rPr lang="en-US" sz="1800" dirty="0" smtClean="0">
                <a:latin typeface="Times" charset="0"/>
                <a:ea typeface="ＭＳ Ｐゴシック" charset="0"/>
                <a:cs typeface="ＭＳ Ｐゴシック" charset="0"/>
              </a:rPr>
              <a:t>parcels </a:t>
            </a:r>
            <a:r>
              <a:rPr lang="en-US" sz="1800" dirty="0">
                <a:latin typeface="Times" charset="0"/>
                <a:ea typeface="ＭＳ Ｐゴシック" charset="0"/>
                <a:cs typeface="ＭＳ Ｐゴシック" charset="0"/>
              </a:rPr>
              <a:t>with dwellings on them increased by 126,000 acres during the study period.</a:t>
            </a:r>
          </a:p>
        </p:txBody>
      </p:sp>
      <p:sp>
        <p:nvSpPr>
          <p:cNvPr id="26629" name="Text Placeholder 7"/>
          <p:cNvSpPr>
            <a:spLocks noGrp="1"/>
          </p:cNvSpPr>
          <p:nvPr>
            <p:ph type="body" sz="quarter" idx="3"/>
          </p:nvPr>
        </p:nvSpPr>
        <p:spPr>
          <a:xfrm>
            <a:off x="4645025" y="1066800"/>
            <a:ext cx="4041775" cy="457200"/>
          </a:xfrm>
        </p:spPr>
        <p:style>
          <a:lnRef idx="1">
            <a:schemeClr val="accent5"/>
          </a:lnRef>
          <a:fillRef idx="2">
            <a:schemeClr val="accent5"/>
          </a:fillRef>
          <a:effectRef idx="1">
            <a:schemeClr val="accent5"/>
          </a:effectRef>
          <a:fontRef idx="minor">
            <a:schemeClr val="dk1"/>
          </a:fontRef>
        </p:style>
        <p:txBody>
          <a:bodyPr/>
          <a:lstStyle/>
          <a:p>
            <a:pPr eaLnBrk="1" hangingPunct="1">
              <a:buFont typeface="Arial" pitchFamily="-106" charset="0"/>
              <a:buNone/>
              <a:defRPr/>
            </a:pPr>
            <a:r>
              <a:rPr lang="en-US" dirty="0" smtClean="0">
                <a:latin typeface="Times"/>
                <a:cs typeface="Times"/>
              </a:rPr>
              <a:t>Use Value Appraisal</a:t>
            </a:r>
          </a:p>
        </p:txBody>
      </p:sp>
      <p:sp>
        <p:nvSpPr>
          <p:cNvPr id="15366" name="Content Placeholder 3"/>
          <p:cNvSpPr>
            <a:spLocks noGrp="1"/>
          </p:cNvSpPr>
          <p:nvPr>
            <p:ph sz="quarter" idx="4"/>
          </p:nvPr>
        </p:nvSpPr>
        <p:spPr>
          <a:xfrm>
            <a:off x="4645026" y="1516531"/>
            <a:ext cx="3987800" cy="1947522"/>
          </a:xfrm>
        </p:spPr>
        <p:txBody>
          <a:bodyPr/>
          <a:lstStyle/>
          <a:p>
            <a:pPr eaLnBrk="1" hangingPunct="1">
              <a:lnSpc>
                <a:spcPct val="90000"/>
              </a:lnSpc>
            </a:pPr>
            <a:r>
              <a:rPr lang="en-US" sz="1900" dirty="0">
                <a:latin typeface="Times" charset="0"/>
                <a:ea typeface="ＭＳ Ｐゴシック" charset="0"/>
                <a:cs typeface="ＭＳ Ｐゴシック" charset="0"/>
              </a:rPr>
              <a:t>Between 2003 and 2009, about 300,000 more acres were enrolled in the Use Value Appraisal Program, bringing the total to 2.2 million acres. </a:t>
            </a:r>
          </a:p>
        </p:txBody>
      </p:sp>
      <p:pic>
        <p:nvPicPr>
          <p:cNvPr id="266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3526926"/>
            <a:ext cx="4302200" cy="2566844"/>
          </a:xfrm>
          <a:prstGeom prst="rect">
            <a:avLst/>
          </a:prstGeom>
          <a:noFill/>
          <a:ln>
            <a:noFill/>
          </a:ln>
          <a:effectLst>
            <a:outerShdw blurRad="50800" dist="38100" dir="2700000" algn="br"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9253" y="3002179"/>
            <a:ext cx="184666" cy="369332"/>
          </a:xfrm>
          <a:prstGeom prst="rect">
            <a:avLst/>
          </a:prstGeom>
          <a:noFill/>
        </p:spPr>
        <p:txBody>
          <a:bodyPr wrap="none" rtlCol="0">
            <a:spAutoFit/>
          </a:bodyPr>
          <a:lstStyle/>
          <a:p>
            <a:endParaRPr lang="en-US" dirty="0"/>
          </a:p>
        </p:txBody>
      </p:sp>
      <p:sp>
        <p:nvSpPr>
          <p:cNvPr id="10" name="Text Placeholder 6"/>
          <p:cNvSpPr txBox="1">
            <a:spLocks/>
          </p:cNvSpPr>
          <p:nvPr/>
        </p:nvSpPr>
        <p:spPr>
          <a:xfrm>
            <a:off x="457200" y="2773579"/>
            <a:ext cx="4040188" cy="4572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dk1"/>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dk1"/>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dk1"/>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dk1"/>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dk1"/>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dk1"/>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dk1"/>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dk1"/>
                </a:solidFill>
                <a:latin typeface="+mn-lt"/>
                <a:ea typeface="+mn-ea"/>
                <a:cs typeface="+mn-cs"/>
              </a:defRPr>
            </a:lvl9pPr>
          </a:lstStyle>
          <a:p>
            <a:pPr>
              <a:buFont typeface="Arial"/>
              <a:buNone/>
              <a:defRPr/>
            </a:pPr>
            <a:r>
              <a:rPr lang="en-US" dirty="0" smtClean="0">
                <a:latin typeface="Times"/>
                <a:cs typeface="Times"/>
              </a:rPr>
              <a:t>Loss of Large Parcels</a:t>
            </a:r>
          </a:p>
        </p:txBody>
      </p:sp>
      <p:sp>
        <p:nvSpPr>
          <p:cNvPr id="3" name="TextBox 2"/>
          <p:cNvSpPr txBox="1"/>
          <p:nvPr/>
        </p:nvSpPr>
        <p:spPr>
          <a:xfrm>
            <a:off x="4173045" y="3826954"/>
            <a:ext cx="184666" cy="369332"/>
          </a:xfrm>
          <a:prstGeom prst="rect">
            <a:avLst/>
          </a:prstGeom>
          <a:noFill/>
        </p:spPr>
        <p:txBody>
          <a:bodyPr wrap="none" rtlCol="0">
            <a:spAutoFit/>
          </a:bodyPr>
          <a:lstStyle/>
          <a:p>
            <a:endParaRPr lang="en-US" dirty="0"/>
          </a:p>
        </p:txBody>
      </p:sp>
      <p:sp>
        <p:nvSpPr>
          <p:cNvPr id="12" name="TextBox 11"/>
          <p:cNvSpPr txBox="1"/>
          <p:nvPr/>
        </p:nvSpPr>
        <p:spPr>
          <a:xfrm>
            <a:off x="913642" y="3642288"/>
            <a:ext cx="184666" cy="369332"/>
          </a:xfrm>
          <a:prstGeom prst="rect">
            <a:avLst/>
          </a:prstGeom>
          <a:noFill/>
        </p:spPr>
        <p:txBody>
          <a:bodyPr wrap="none" rtlCol="0">
            <a:spAutoFit/>
          </a:bodyPr>
          <a:lstStyle/>
          <a:p>
            <a:endParaRPr lang="en-US" dirty="0"/>
          </a:p>
        </p:txBody>
      </p:sp>
      <p:sp>
        <p:nvSpPr>
          <p:cNvPr id="13" name="TextBox 12"/>
          <p:cNvSpPr txBox="1"/>
          <p:nvPr/>
        </p:nvSpPr>
        <p:spPr>
          <a:xfrm>
            <a:off x="457200" y="3524563"/>
            <a:ext cx="3900511" cy="1343445"/>
          </a:xfrm>
          <a:prstGeom prst="rect">
            <a:avLst/>
          </a:prstGeom>
          <a:noFill/>
        </p:spPr>
        <p:txBody>
          <a:bodyPr wrap="square" rtlCol="0">
            <a:spAutoFit/>
          </a:bodyPr>
          <a:lstStyle/>
          <a:p>
            <a:pPr marL="285750" indent="-285750">
              <a:lnSpc>
                <a:spcPct val="90000"/>
              </a:lnSpc>
              <a:buFont typeface="Courier New"/>
              <a:buChar char="o"/>
            </a:pPr>
            <a:r>
              <a:rPr lang="en-US" dirty="0">
                <a:latin typeface="Times" charset="0"/>
                <a:ea typeface="ＭＳ Ｐゴシック" charset="0"/>
                <a:cs typeface="ＭＳ Ｐゴシック" charset="0"/>
              </a:rPr>
              <a:t>Between 2003 and 2009, due to subdivisions, the amount of land in parcels larger than 50 acres declined by about 42,000 acres, or roughly 7,000 acres per year. </a:t>
            </a:r>
          </a:p>
        </p:txBody>
      </p:sp>
    </p:spTree>
    <p:extLst>
      <p:ext uri="{BB962C8B-B14F-4D97-AF65-F5344CB8AC3E}">
        <p14:creationId xmlns:p14="http://schemas.microsoft.com/office/powerpoint/2010/main" val="316881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Example: Research to Policy Making</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005114"/>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485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230313"/>
            <a:ext cx="427355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78375" y="1230313"/>
            <a:ext cx="4271963"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94250" y="1230313"/>
            <a:ext cx="427355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7011" y="473212"/>
            <a:ext cx="8567317" cy="58477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3200" dirty="0" smtClean="0"/>
              <a:t>Prioritize Blocks and Track Fragmentation</a:t>
            </a:r>
            <a:endParaRPr lang="en-US" sz="3200" dirty="0"/>
          </a:p>
        </p:txBody>
      </p:sp>
      <p:pic>
        <p:nvPicPr>
          <p:cNvPr id="9" name="Content Placeholder 3" descr="Untitled 2.tiff"/>
          <p:cNvPicPr>
            <a:picLocks noChangeAspect="1"/>
          </p:cNvPicPr>
          <p:nvPr/>
        </p:nvPicPr>
        <p:blipFill>
          <a:blip r:embed="rId6">
            <a:extLst>
              <a:ext uri="{28A0092B-C50C-407E-A947-70E740481C1C}">
                <a14:useLocalDpi xmlns:a14="http://schemas.microsoft.com/office/drawing/2010/main" val="0"/>
              </a:ext>
            </a:extLst>
          </a:blip>
          <a:srcRect l="3459" r="3459"/>
          <a:stretch>
            <a:fillRect/>
          </a:stretch>
        </p:blipFill>
        <p:spPr>
          <a:xfrm>
            <a:off x="591265" y="1380714"/>
            <a:ext cx="3904535" cy="524346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059847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Policy Making</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1397311"/>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047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Policy Making</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38479"/>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95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3581400" y="801160"/>
            <a:ext cx="5562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tx2"/>
                </a:solidFill>
                <a:latin typeface="Calibri" charset="0"/>
              </a:rPr>
              <a:t>With the support of our </a:t>
            </a:r>
            <a:r>
              <a:rPr lang="en-US" sz="2000" dirty="0" smtClean="0">
                <a:solidFill>
                  <a:schemeClr val="tx2"/>
                </a:solidFill>
                <a:latin typeface="Calibri" charset="0"/>
              </a:rPr>
              <a:t>4,000 members and advocates, </a:t>
            </a:r>
            <a:r>
              <a:rPr lang="en-US" sz="2000" dirty="0">
                <a:solidFill>
                  <a:schemeClr val="tx2"/>
                </a:solidFill>
                <a:latin typeface="Calibri" charset="0"/>
              </a:rPr>
              <a:t>VNRC works across four program areas from the grassroots to the Legislature to promote policies and practices that:</a:t>
            </a:r>
            <a:br>
              <a:rPr lang="en-US" sz="2000" dirty="0">
                <a:solidFill>
                  <a:schemeClr val="tx2"/>
                </a:solidFill>
                <a:latin typeface="Calibri" charset="0"/>
              </a:rPr>
            </a:br>
            <a:endParaRPr lang="en-US" sz="2000" dirty="0">
              <a:solidFill>
                <a:schemeClr val="tx2"/>
              </a:solidFill>
              <a:latin typeface="Calibri" charset="0"/>
            </a:endParaRPr>
          </a:p>
          <a:p>
            <a:pPr>
              <a:buFont typeface="Arial" charset="0"/>
              <a:buChar char="•"/>
            </a:pPr>
            <a:r>
              <a:rPr lang="en-US" sz="2000" dirty="0">
                <a:solidFill>
                  <a:schemeClr val="tx2"/>
                </a:solidFill>
                <a:latin typeface="Calibri" charset="0"/>
              </a:rPr>
              <a:t> Support </a:t>
            </a:r>
            <a:r>
              <a:rPr lang="en-US" sz="2000" b="1" dirty="0">
                <a:solidFill>
                  <a:schemeClr val="tx2"/>
                </a:solidFill>
                <a:latin typeface="Calibri" charset="0"/>
              </a:rPr>
              <a:t>vibrant communities, healthy downtowns and the </a:t>
            </a:r>
            <a:r>
              <a:rPr lang="en-US" sz="2000" b="1" dirty="0" smtClean="0">
                <a:solidFill>
                  <a:schemeClr val="tx2"/>
                </a:solidFill>
                <a:latin typeface="Calibri" charset="0"/>
              </a:rPr>
              <a:t>rural working </a:t>
            </a:r>
            <a:r>
              <a:rPr lang="en-US" sz="2000" b="1" dirty="0">
                <a:solidFill>
                  <a:schemeClr val="tx2"/>
                </a:solidFill>
                <a:latin typeface="Calibri" charset="0"/>
              </a:rPr>
              <a:t>landscape</a:t>
            </a:r>
            <a:r>
              <a:rPr lang="en-US" sz="2000" dirty="0">
                <a:solidFill>
                  <a:schemeClr val="tx2"/>
                </a:solidFill>
                <a:latin typeface="Calibri" charset="0"/>
              </a:rPr>
              <a:t/>
            </a:r>
            <a:br>
              <a:rPr lang="en-US" sz="2000" dirty="0">
                <a:solidFill>
                  <a:schemeClr val="tx2"/>
                </a:solidFill>
                <a:latin typeface="Calibri" charset="0"/>
              </a:rPr>
            </a:br>
            <a:r>
              <a:rPr lang="en-US" sz="2000" dirty="0">
                <a:solidFill>
                  <a:schemeClr val="tx2"/>
                </a:solidFill>
                <a:latin typeface="Calibri" charset="0"/>
              </a:rPr>
              <a:t> </a:t>
            </a:r>
          </a:p>
          <a:p>
            <a:pPr>
              <a:buFont typeface="Arial" charset="0"/>
              <a:buChar char="•"/>
            </a:pPr>
            <a:r>
              <a:rPr lang="en-US" sz="2000" dirty="0">
                <a:solidFill>
                  <a:schemeClr val="tx2"/>
                </a:solidFill>
                <a:latin typeface="Calibri" charset="0"/>
              </a:rPr>
              <a:t> Keep Vermont</a:t>
            </a:r>
            <a:r>
              <a:rPr lang="ja-JP" altLang="en-US" sz="2000" dirty="0">
                <a:solidFill>
                  <a:schemeClr val="tx2"/>
                </a:solidFill>
                <a:latin typeface="Calibri" charset="0"/>
              </a:rPr>
              <a:t>’</a:t>
            </a:r>
            <a:r>
              <a:rPr lang="en-US" sz="2000" dirty="0">
                <a:solidFill>
                  <a:schemeClr val="tx2"/>
                </a:solidFill>
                <a:latin typeface="Calibri" charset="0"/>
              </a:rPr>
              <a:t>s </a:t>
            </a:r>
            <a:r>
              <a:rPr lang="en-US" sz="2000" b="1" dirty="0">
                <a:solidFill>
                  <a:schemeClr val="tx2"/>
                </a:solidFill>
                <a:latin typeface="Calibri" charset="0"/>
              </a:rPr>
              <a:t>water pure, public and plentiful</a:t>
            </a:r>
            <a:r>
              <a:rPr lang="en-US" sz="2000" dirty="0">
                <a:solidFill>
                  <a:schemeClr val="tx2"/>
                </a:solidFill>
                <a:latin typeface="Calibri" charset="0"/>
              </a:rPr>
              <a:t/>
            </a:r>
            <a:br>
              <a:rPr lang="en-US" sz="2000" dirty="0">
                <a:solidFill>
                  <a:schemeClr val="tx2"/>
                </a:solidFill>
                <a:latin typeface="Calibri" charset="0"/>
              </a:rPr>
            </a:br>
            <a:endParaRPr lang="en-US" sz="2000" dirty="0">
              <a:solidFill>
                <a:schemeClr val="tx2"/>
              </a:solidFill>
              <a:latin typeface="Calibri" charset="0"/>
            </a:endParaRPr>
          </a:p>
          <a:p>
            <a:pPr>
              <a:buFont typeface="Arial" charset="0"/>
              <a:buChar char="•"/>
            </a:pPr>
            <a:r>
              <a:rPr lang="en-US" sz="2000" dirty="0">
                <a:solidFill>
                  <a:schemeClr val="tx2"/>
                </a:solidFill>
                <a:latin typeface="Calibri" charset="0"/>
              </a:rPr>
              <a:t> Protect </a:t>
            </a:r>
            <a:r>
              <a:rPr lang="en-US" sz="2000" dirty="0" smtClean="0">
                <a:solidFill>
                  <a:schemeClr val="tx2"/>
                </a:solidFill>
                <a:latin typeface="Calibri" charset="0"/>
              </a:rPr>
              <a:t>Vermont’s </a:t>
            </a:r>
            <a:r>
              <a:rPr lang="en-US" sz="2000" b="1" dirty="0">
                <a:solidFill>
                  <a:schemeClr val="tx2"/>
                </a:solidFill>
                <a:latin typeface="Calibri" charset="0"/>
              </a:rPr>
              <a:t>natural areas, forests, and wildlife</a:t>
            </a:r>
            <a:endParaRPr lang="en-US" sz="2000" b="1" i="1" dirty="0">
              <a:solidFill>
                <a:schemeClr val="tx2"/>
              </a:solidFill>
              <a:latin typeface="Calibri" charset="0"/>
            </a:endParaRPr>
          </a:p>
          <a:p>
            <a:pPr>
              <a:buFont typeface="Arial" charset="0"/>
              <a:buChar char="•"/>
            </a:pPr>
            <a:endParaRPr lang="en-US" sz="2000" i="1" dirty="0">
              <a:solidFill>
                <a:schemeClr val="tx2"/>
              </a:solidFill>
              <a:latin typeface="Calibri" charset="0"/>
            </a:endParaRPr>
          </a:p>
          <a:p>
            <a:pPr>
              <a:buFont typeface="Arial" charset="0"/>
              <a:buChar char="•"/>
            </a:pPr>
            <a:r>
              <a:rPr lang="en-US" sz="2000" i="1" dirty="0">
                <a:solidFill>
                  <a:schemeClr val="tx2"/>
                </a:solidFill>
                <a:latin typeface="Calibri" charset="0"/>
              </a:rPr>
              <a:t> </a:t>
            </a:r>
            <a:r>
              <a:rPr lang="en-US" sz="2000" dirty="0">
                <a:solidFill>
                  <a:schemeClr val="tx2"/>
                </a:solidFill>
                <a:latin typeface="Calibri" charset="0"/>
              </a:rPr>
              <a:t>Promote a </a:t>
            </a:r>
            <a:r>
              <a:rPr lang="en-US" sz="2000" b="1" dirty="0">
                <a:solidFill>
                  <a:schemeClr val="tx2"/>
                </a:solidFill>
                <a:latin typeface="Calibri" charset="0"/>
              </a:rPr>
              <a:t>clean, green and efficient </a:t>
            </a:r>
            <a:r>
              <a:rPr lang="en-US" sz="2000" b="1" dirty="0" smtClean="0">
                <a:solidFill>
                  <a:schemeClr val="tx2"/>
                </a:solidFill>
                <a:latin typeface="Calibri" charset="0"/>
              </a:rPr>
              <a:t>energy </a:t>
            </a:r>
            <a:r>
              <a:rPr lang="en-US" sz="2000" b="1" dirty="0">
                <a:solidFill>
                  <a:schemeClr val="tx2"/>
                </a:solidFill>
                <a:latin typeface="Calibri" charset="0"/>
              </a:rPr>
              <a:t>future </a:t>
            </a:r>
          </a:p>
        </p:txBody>
      </p:sp>
      <p:graphicFrame>
        <p:nvGraphicFramePr>
          <p:cNvPr id="17410" name="Object 2"/>
          <p:cNvGraphicFramePr>
            <a:graphicFrameLocks noChangeAspect="1"/>
          </p:cNvGraphicFramePr>
          <p:nvPr/>
        </p:nvGraphicFramePr>
        <p:xfrm>
          <a:off x="457200" y="304800"/>
          <a:ext cx="2743200" cy="5156200"/>
        </p:xfrm>
        <a:graphic>
          <a:graphicData uri="http://schemas.openxmlformats.org/presentationml/2006/ole">
            <mc:AlternateContent xmlns:mc="http://schemas.openxmlformats.org/markup-compatibility/2006">
              <mc:Choice xmlns:v="urn:schemas-microsoft-com:vml" Requires="v">
                <p:oleObj spid="_x0000_s1056" name="Document" r:id="rId4" imgW="2743200" imgH="5156200" progId="Word.Document.12">
                  <p:link updateAutomatic="1"/>
                </p:oleObj>
              </mc:Choice>
              <mc:Fallback>
                <p:oleObj name="Document" r:id="rId4" imgW="2743200" imgH="51562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
                        <a:ext cx="27432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7412" name="Picture 5" descr="vnrc logo transparent - color prints better.gi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93060" y="5926696"/>
            <a:ext cx="1447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93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152400"/>
            <a:ext cx="7543800" cy="914400"/>
          </a:xfrm>
          <a:gradFill flip="none" rotWithShape="1">
            <a:gsLst>
              <a:gs pos="0">
                <a:srgbClr val="ACC0FE"/>
              </a:gs>
              <a:gs pos="100000">
                <a:srgbClr val="FFFFFF"/>
              </a:gs>
            </a:gsLst>
            <a:lin ang="16200000" scaled="0"/>
            <a:tileRect/>
          </a:gradFill>
          <a:effectLst>
            <a:outerShdw blurRad="50800" dist="38100" dir="5400000" algn="t" rotWithShape="0">
              <a:prstClr val="black">
                <a:alpha val="40000"/>
              </a:prstClr>
            </a:outerShdw>
          </a:effectLst>
        </p:spPr>
        <p:txBody>
          <a:bodyPr/>
          <a:lstStyle/>
          <a:p>
            <a:pPr eaLnBrk="1" hangingPunct="1">
              <a:defRPr/>
            </a:pPr>
            <a:r>
              <a:rPr lang="en-US" sz="3600" dirty="0" smtClean="0">
                <a:latin typeface="Helvetica" charset="0"/>
              </a:rPr>
              <a:t>Action Plan</a:t>
            </a:r>
            <a:endParaRPr lang="en-US" sz="3600" dirty="0">
              <a:latin typeface="Helvetica" charset="0"/>
              <a:cs typeface="+mj-cs"/>
            </a:endParaRPr>
          </a:p>
        </p:txBody>
      </p:sp>
      <p:sp>
        <p:nvSpPr>
          <p:cNvPr id="13" name="Content Placeholder 12"/>
          <p:cNvSpPr>
            <a:spLocks noGrp="1"/>
          </p:cNvSpPr>
          <p:nvPr>
            <p:ph sz="half" idx="1"/>
          </p:nvPr>
        </p:nvSpPr>
        <p:spPr>
          <a:xfrm>
            <a:off x="457200" y="1295400"/>
            <a:ext cx="4114800" cy="5334000"/>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indent="0" algn="ctr">
              <a:buFontTx/>
              <a:buNone/>
              <a:defRPr/>
            </a:pPr>
            <a:r>
              <a:rPr lang="en-US" sz="2200" b="1" dirty="0" smtClean="0"/>
              <a:t>Forest Fragmentation </a:t>
            </a:r>
          </a:p>
          <a:p>
            <a:pPr marL="0" indent="0" algn="ctr">
              <a:buFontTx/>
              <a:buNone/>
              <a:defRPr/>
            </a:pPr>
            <a:r>
              <a:rPr lang="en-US" sz="2200" b="1" dirty="0" smtClean="0"/>
              <a:t>Action Plan</a:t>
            </a:r>
          </a:p>
          <a:p>
            <a:pPr marL="0" indent="0" algn="ctr">
              <a:buFontTx/>
              <a:buNone/>
              <a:defRPr/>
            </a:pPr>
            <a:endParaRPr lang="en-US" sz="2200" dirty="0"/>
          </a:p>
          <a:p>
            <a:pPr>
              <a:defRPr/>
            </a:pPr>
            <a:r>
              <a:rPr lang="en-US" sz="2200" dirty="0" smtClean="0"/>
              <a:t>A roadmap for implementing nine priority strategies for reducing forest fragmentation and </a:t>
            </a:r>
            <a:r>
              <a:rPr lang="en-US" sz="2200" dirty="0" err="1" smtClean="0"/>
              <a:t>parcelization</a:t>
            </a:r>
            <a:r>
              <a:rPr lang="en-US" sz="2200" dirty="0" smtClean="0"/>
              <a:t>.</a:t>
            </a:r>
          </a:p>
          <a:p>
            <a:pPr marL="0" indent="0">
              <a:buFontTx/>
              <a:buNone/>
              <a:defRPr/>
            </a:pPr>
            <a:endParaRPr lang="en-US" sz="2200" dirty="0" smtClean="0"/>
          </a:p>
          <a:p>
            <a:pPr>
              <a:defRPr/>
            </a:pPr>
            <a:r>
              <a:rPr lang="en-US" sz="2200" dirty="0" smtClean="0"/>
              <a:t>Outlines concrete action steps for planning and zoning, conservation, education and advocacy strategies at the local, regional and state level.</a:t>
            </a:r>
          </a:p>
          <a:p>
            <a:pPr lvl="1">
              <a:defRPr/>
            </a:pPr>
            <a:endParaRPr lang="en-US" sz="1200" dirty="0">
              <a:ea typeface="MS PGothic" charset="0"/>
            </a:endParaRPr>
          </a:p>
          <a:p>
            <a:pPr lvl="1">
              <a:defRPr/>
            </a:pPr>
            <a:endParaRPr lang="en-US" sz="1400" dirty="0" smtClean="0"/>
          </a:p>
          <a:p>
            <a:pPr>
              <a:defRPr/>
            </a:pPr>
            <a:endParaRPr lang="en-US" sz="1800" dirty="0"/>
          </a:p>
        </p:txBody>
      </p:sp>
      <p:pic>
        <p:nvPicPr>
          <p:cNvPr id="28675" name="Picture 17" descr="Screen Shot 2014-05-28 at 8.24.06 AM.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76800" y="1295400"/>
            <a:ext cx="40147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01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76200"/>
            <a:ext cx="7543800" cy="762000"/>
          </a:xfrm>
          <a:gradFill flip="none" rotWithShape="1">
            <a:gsLst>
              <a:gs pos="0">
                <a:srgbClr val="ACC0FE"/>
              </a:gs>
              <a:gs pos="100000">
                <a:srgbClr val="FFFFFF"/>
              </a:gs>
            </a:gsLst>
            <a:lin ang="16200000" scaled="0"/>
            <a:tileRect/>
          </a:gradFill>
          <a:effectLst>
            <a:outerShdw blurRad="50800" dist="38100" dir="5400000" algn="t" rotWithShape="0">
              <a:prstClr val="black">
                <a:alpha val="40000"/>
              </a:prstClr>
            </a:outerShdw>
          </a:effectLst>
        </p:spPr>
        <p:txBody>
          <a:bodyPr/>
          <a:lstStyle/>
          <a:p>
            <a:pPr eaLnBrk="1" hangingPunct="1">
              <a:defRPr/>
            </a:pPr>
            <a:r>
              <a:rPr lang="en-US" sz="2800" dirty="0" smtClean="0">
                <a:latin typeface="Helvetica" charset="0"/>
                <a:cs typeface="+mj-cs"/>
              </a:rPr>
              <a:t>Policy Development - Technical Assistance </a:t>
            </a:r>
            <a:endParaRPr lang="en-US" sz="2800" dirty="0">
              <a:latin typeface="Helvetica" charset="0"/>
              <a:cs typeface="+mj-cs"/>
            </a:endParaRPr>
          </a:p>
        </p:txBody>
      </p:sp>
      <p:sp>
        <p:nvSpPr>
          <p:cNvPr id="13" name="Content Placeholder 12"/>
          <p:cNvSpPr>
            <a:spLocks noGrp="1"/>
          </p:cNvSpPr>
          <p:nvPr>
            <p:ph sz="half" idx="1"/>
          </p:nvPr>
        </p:nvSpPr>
        <p:spPr>
          <a:xfrm>
            <a:off x="304800" y="1371600"/>
            <a:ext cx="4495800" cy="5334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US" sz="2000" dirty="0" smtClean="0"/>
              <a:t>Provides 15 individual chapters on regulatory and non-regulatory strategies to sustain </a:t>
            </a:r>
            <a:r>
              <a:rPr lang="en-US" sz="2000" dirty="0"/>
              <a:t>forests and wildlife at the local and regional </a:t>
            </a:r>
            <a:r>
              <a:rPr lang="en-US" sz="2000" dirty="0" smtClean="0"/>
              <a:t>level.</a:t>
            </a:r>
          </a:p>
          <a:p>
            <a:pPr>
              <a:defRPr/>
            </a:pPr>
            <a:r>
              <a:rPr lang="en-US" sz="2000" dirty="0" smtClean="0"/>
              <a:t>Includes case studies, examples of definitions and regulatory standards to conserve forest resources, and illustrations for effective site design.</a:t>
            </a:r>
          </a:p>
          <a:p>
            <a:pPr>
              <a:defRPr/>
            </a:pPr>
            <a:r>
              <a:rPr lang="en-US" sz="2000" dirty="0" smtClean="0"/>
              <a:t>Was distributed to every local planning and conservation commission and regional planning commission in VT.</a:t>
            </a:r>
          </a:p>
          <a:p>
            <a:pPr>
              <a:defRPr/>
            </a:pPr>
            <a:endParaRPr lang="en-US" sz="2000" dirty="0" smtClean="0"/>
          </a:p>
          <a:p>
            <a:pPr>
              <a:defRPr/>
            </a:pPr>
            <a:endParaRPr lang="en-US" sz="1500" dirty="0" smtClean="0"/>
          </a:p>
          <a:p>
            <a:pPr>
              <a:defRPr/>
            </a:pPr>
            <a:endParaRPr lang="en-US" sz="1400" dirty="0" smtClean="0"/>
          </a:p>
          <a:p>
            <a:pPr>
              <a:defRPr/>
            </a:pPr>
            <a:endParaRPr lang="en-US" sz="1800" dirty="0"/>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7338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578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An Integrated Approach</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0647261"/>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547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205933"/>
            <a:ext cx="8042276" cy="1513177"/>
          </a:xfrm>
        </p:spPr>
        <p:style>
          <a:lnRef idx="3">
            <a:schemeClr val="lt1"/>
          </a:lnRef>
          <a:fillRef idx="1">
            <a:schemeClr val="accent1"/>
          </a:fillRef>
          <a:effectRef idx="1">
            <a:schemeClr val="accent1"/>
          </a:effectRef>
          <a:fontRef idx="minor">
            <a:schemeClr val="lt1"/>
          </a:fontRef>
        </p:style>
        <p:txBody>
          <a:bodyPr/>
          <a:lstStyle/>
          <a:p>
            <a:r>
              <a:rPr lang="en-US" sz="3200" dirty="0" smtClean="0"/>
              <a:t>Another Example of </a:t>
            </a:r>
            <a:br>
              <a:rPr lang="en-US" sz="3200" dirty="0" smtClean="0"/>
            </a:br>
            <a:r>
              <a:rPr lang="en-US" sz="3200" dirty="0" smtClean="0"/>
              <a:t>Science to Policy: </a:t>
            </a:r>
            <a:br>
              <a:rPr lang="en-US" sz="3200" dirty="0" smtClean="0"/>
            </a:br>
            <a:r>
              <a:rPr lang="en-US" sz="3200" dirty="0" err="1" smtClean="0"/>
              <a:t>Shorelands</a:t>
            </a:r>
            <a:r>
              <a:rPr lang="en-US" sz="3200" dirty="0" smtClean="0"/>
              <a:t> Protection</a:t>
            </a:r>
            <a:endParaRPr lang="en-US" sz="3200" dirty="0"/>
          </a:p>
        </p:txBody>
      </p:sp>
      <p:pic>
        <p:nvPicPr>
          <p:cNvPr id="6" name="Content Placeholder 5" descr="Brighton State Park 33.jpeg"/>
          <p:cNvPicPr>
            <a:picLocks noGrp="1" noChangeAspect="1"/>
          </p:cNvPicPr>
          <p:nvPr>
            <p:ph idx="1"/>
          </p:nvPr>
        </p:nvPicPr>
        <p:blipFill>
          <a:blip r:embed="rId2">
            <a:extLst>
              <a:ext uri="{28A0092B-C50C-407E-A947-70E740481C1C}">
                <a14:useLocalDpi xmlns:a14="http://schemas.microsoft.com/office/drawing/2010/main" val="0"/>
              </a:ext>
            </a:extLst>
          </a:blip>
          <a:srcRect t="13995" b="13995"/>
          <a:stretch>
            <a:fillRect/>
          </a:stretch>
        </p:blipFill>
        <p:spPr>
          <a:xfrm>
            <a:off x="549275" y="1960584"/>
            <a:ext cx="8042276" cy="4343400"/>
          </a:xfrm>
        </p:spPr>
      </p:pic>
    </p:spTree>
    <p:extLst>
      <p:ext uri="{BB962C8B-B14F-4D97-AF65-F5344CB8AC3E}">
        <p14:creationId xmlns:p14="http://schemas.microsoft.com/office/powerpoint/2010/main" val="2779099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An Integrated Approach</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6821789"/>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703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446188"/>
            <a:ext cx="7809482" cy="998344"/>
          </a:xfrm>
        </p:spPr>
        <p:style>
          <a:lnRef idx="3">
            <a:schemeClr val="lt1"/>
          </a:lnRef>
          <a:fillRef idx="1">
            <a:schemeClr val="accent1"/>
          </a:fillRef>
          <a:effectRef idx="1">
            <a:schemeClr val="accent1"/>
          </a:effectRef>
          <a:fontRef idx="minor">
            <a:schemeClr val="lt1"/>
          </a:fontRef>
        </p:style>
        <p:txBody>
          <a:bodyPr/>
          <a:lstStyle/>
          <a:p>
            <a:r>
              <a:rPr lang="en-US" dirty="0" err="1" smtClean="0"/>
              <a:t>Shorelands</a:t>
            </a:r>
            <a:r>
              <a:rPr lang="en-US" dirty="0" smtClean="0"/>
              <a:t> Protection</a:t>
            </a:r>
            <a:endParaRPr lang="en-US" dirty="0"/>
          </a:p>
        </p:txBody>
      </p:sp>
      <p:pic>
        <p:nvPicPr>
          <p:cNvPr id="7" name="Content Placeholder 6" descr="unnamed.jpg"/>
          <p:cNvPicPr>
            <a:picLocks noGrp="1" noChangeAspect="1"/>
          </p:cNvPicPr>
          <p:nvPr>
            <p:ph sz="half" idx="1"/>
          </p:nvPr>
        </p:nvPicPr>
        <p:blipFill>
          <a:blip r:embed="rId2">
            <a:extLst>
              <a:ext uri="{28A0092B-C50C-407E-A947-70E740481C1C}">
                <a14:useLocalDpi xmlns:a14="http://schemas.microsoft.com/office/drawing/2010/main" val="0"/>
              </a:ext>
            </a:extLst>
          </a:blip>
          <a:srcRect l="16845" r="16845"/>
          <a:stretch>
            <a:fillRect/>
          </a:stretch>
        </p:blipFill>
        <p:spPr/>
      </p:pic>
      <p:pic>
        <p:nvPicPr>
          <p:cNvPr id="8" name="Content Placeholder 7" descr="421675937663819776.jpeg"/>
          <p:cNvPicPr>
            <a:picLocks noGrp="1" noChangeAspect="1"/>
          </p:cNvPicPr>
          <p:nvPr>
            <p:ph sz="half" idx="2"/>
          </p:nvPr>
        </p:nvPicPr>
        <p:blipFill>
          <a:blip r:embed="rId3">
            <a:extLst>
              <a:ext uri="{28A0092B-C50C-407E-A947-70E740481C1C}">
                <a14:useLocalDpi xmlns:a14="http://schemas.microsoft.com/office/drawing/2010/main" val="0"/>
              </a:ext>
            </a:extLst>
          </a:blip>
          <a:srcRect l="16983" r="16983"/>
          <a:stretch>
            <a:fillRect/>
          </a:stretch>
        </p:blipFill>
        <p:spPr/>
      </p:pic>
    </p:spTree>
    <p:extLst>
      <p:ext uri="{BB962C8B-B14F-4D97-AF65-F5344CB8AC3E}">
        <p14:creationId xmlns:p14="http://schemas.microsoft.com/office/powerpoint/2010/main" val="3544659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459"/>
            <a:ext cx="7829804" cy="917498"/>
          </a:xfrm>
        </p:spPr>
        <p:style>
          <a:lnRef idx="1">
            <a:schemeClr val="accent1"/>
          </a:lnRef>
          <a:fillRef idx="2">
            <a:schemeClr val="accent1"/>
          </a:fillRef>
          <a:effectRef idx="1">
            <a:schemeClr val="accent1"/>
          </a:effectRef>
          <a:fontRef idx="minor">
            <a:schemeClr val="dk1"/>
          </a:fontRef>
        </p:style>
        <p:txBody>
          <a:bodyPr/>
          <a:lstStyle/>
          <a:p>
            <a:r>
              <a:rPr lang="en-US" sz="3200" dirty="0" smtClean="0">
                <a:solidFill>
                  <a:schemeClr val="bg1"/>
                </a:solidFill>
              </a:rPr>
              <a:t>An Integrated Approach</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9114228"/>
              </p:ext>
            </p:extLst>
          </p:nvPr>
        </p:nvGraphicFramePr>
        <p:xfrm>
          <a:off x="400827" y="1237163"/>
          <a:ext cx="8506069" cy="558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921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Reflections on an Integrated Approach</a:t>
            </a:r>
            <a:endParaRPr lang="en-US" dirty="0"/>
          </a:p>
        </p:txBody>
      </p:sp>
      <p:sp>
        <p:nvSpPr>
          <p:cNvPr id="3" name="Content Placeholder 2"/>
          <p:cNvSpPr>
            <a:spLocks noGrp="1"/>
          </p:cNvSpPr>
          <p:nvPr>
            <p:ph idx="1"/>
          </p:nvPr>
        </p:nvSpPr>
        <p:spPr>
          <a:xfrm>
            <a:off x="549275" y="1651684"/>
            <a:ext cx="8042276" cy="4852368"/>
          </a:xfrm>
        </p:spPr>
        <p:txBody>
          <a:bodyPr>
            <a:normAutofit fontScale="85000" lnSpcReduction="20000"/>
          </a:bodyPr>
          <a:lstStyle/>
          <a:p>
            <a:r>
              <a:rPr lang="en-US" dirty="0" smtClean="0"/>
              <a:t>Science to policy action requires a multi-pronged approach.</a:t>
            </a:r>
          </a:p>
          <a:p>
            <a:r>
              <a:rPr lang="en-US" dirty="0" smtClean="0"/>
              <a:t>Scientific justification for action usually begins the conversation.</a:t>
            </a:r>
          </a:p>
          <a:p>
            <a:r>
              <a:rPr lang="en-US" dirty="0" smtClean="0"/>
              <a:t>Collaboration among stakeholders is key.</a:t>
            </a:r>
          </a:p>
          <a:p>
            <a:r>
              <a:rPr lang="en-US" dirty="0" smtClean="0"/>
              <a:t>Advocacy is a necessary component. </a:t>
            </a:r>
          </a:p>
          <a:p>
            <a:r>
              <a:rPr lang="en-US" dirty="0" smtClean="0"/>
              <a:t>Grassroots organizing.</a:t>
            </a:r>
          </a:p>
          <a:p>
            <a:r>
              <a:rPr lang="en-US" dirty="0" smtClean="0"/>
              <a:t>Legislation may be the ultimate result, but action comes in many different forms (agency policy, legal advocacy, conservation planning, land conservation, land management decisions, local and regional land use planning, citizen awareness, more informed research, etc.)</a:t>
            </a:r>
          </a:p>
          <a:p>
            <a:r>
              <a:rPr lang="en-US" dirty="0"/>
              <a:t>H</a:t>
            </a:r>
            <a:r>
              <a:rPr lang="en-US" dirty="0" smtClean="0"/>
              <a:t>ow to bridge collaboration between scientific community and advocacy community is a very important topic.    </a:t>
            </a:r>
          </a:p>
          <a:p>
            <a:endParaRPr lang="en-US" dirty="0"/>
          </a:p>
        </p:txBody>
      </p:sp>
    </p:spTree>
    <p:extLst>
      <p:ext uri="{BB962C8B-B14F-4D97-AF65-F5344CB8AC3E}">
        <p14:creationId xmlns:p14="http://schemas.microsoft.com/office/powerpoint/2010/main" val="282070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flipV="1">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spAutoFit/>
          </a:bodyPr>
          <a:lstStyle/>
          <a:p>
            <a:pPr>
              <a:defRPr/>
            </a:pPr>
            <a:endParaRPr lang="en-US" b="0">
              <a:latin typeface="Times" charset="0"/>
              <a:cs typeface="+mn-cs"/>
            </a:endParaRPr>
          </a:p>
        </p:txBody>
      </p:sp>
      <p:sp>
        <p:nvSpPr>
          <p:cNvPr id="277507" name="Text Box 3"/>
          <p:cNvSpPr txBox="1">
            <a:spLocks noChangeArrowheads="1"/>
          </p:cNvSpPr>
          <p:nvPr/>
        </p:nvSpPr>
        <p:spPr bwMode="auto">
          <a:xfrm>
            <a:off x="685800" y="457200"/>
            <a:ext cx="763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b="0">
              <a:latin typeface="Times" charset="0"/>
              <a:cs typeface="+mn-cs"/>
            </a:endParaRPr>
          </a:p>
        </p:txBody>
      </p:sp>
      <p:pic>
        <p:nvPicPr>
          <p:cNvPr id="6147" name="Picture 4" descr="&#10;innerhead.jpg                                                  0005990E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9"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3600" b="0" i="1">
              <a:latin typeface="Palatino" charset="0"/>
              <a:cs typeface="+mn-cs"/>
            </a:endParaRPr>
          </a:p>
        </p:txBody>
      </p:sp>
      <p:sp>
        <p:nvSpPr>
          <p:cNvPr id="277510" name="Rectangle 6"/>
          <p:cNvSpPr>
            <a:spLocks noGrp="1" noChangeArrowheads="1"/>
          </p:cNvSpPr>
          <p:nvPr>
            <p:ph type="title"/>
          </p:nvPr>
        </p:nvSpPr>
        <p:spPr>
          <a:xfrm>
            <a:off x="0" y="1333500"/>
            <a:ext cx="9144000" cy="1143000"/>
          </a:xfrm>
        </p:spPr>
        <p:txBody>
          <a:bodyPr/>
          <a:lstStyle/>
          <a:p>
            <a:pPr eaLnBrk="1" hangingPunct="1">
              <a:defRPr/>
            </a:pPr>
            <a:r>
              <a:rPr lang="en-US" sz="3200" i="1" dirty="0" smtClean="0">
                <a:solidFill>
                  <a:schemeClr val="tx1"/>
                </a:solidFill>
                <a:latin typeface="Palatino" charset="0"/>
                <a:cs typeface="+mj-cs"/>
              </a:rPr>
              <a:t>VNRC was founded in 1963 by farmers, foresters, sportsmen, and conservationists.</a:t>
            </a:r>
          </a:p>
        </p:txBody>
      </p:sp>
      <p:sp>
        <p:nvSpPr>
          <p:cNvPr id="277511" name="Rectangle 7"/>
          <p:cNvSpPr>
            <a:spLocks noGrp="1" noChangeArrowheads="1"/>
          </p:cNvSpPr>
          <p:nvPr>
            <p:ph type="body" idx="1"/>
          </p:nvPr>
        </p:nvSpPr>
        <p:spPr>
          <a:xfrm>
            <a:off x="685800" y="2667000"/>
            <a:ext cx="7772400" cy="3429000"/>
          </a:xfrm>
        </p:spPr>
        <p:txBody>
          <a:bodyPr/>
          <a:lstStyle/>
          <a:p>
            <a:pPr eaLnBrk="1" hangingPunct="1">
              <a:buFontTx/>
              <a:buNone/>
              <a:defRPr/>
            </a:pPr>
            <a:endParaRPr lang="en-US" smtClean="0">
              <a:cs typeface="+mn-cs"/>
            </a:endParaRPr>
          </a:p>
          <a:p>
            <a:pPr eaLnBrk="1" hangingPunct="1">
              <a:buFontTx/>
              <a:buNone/>
              <a:defRPr/>
            </a:pPr>
            <a:endParaRPr lang="en-US" smtClean="0">
              <a:cs typeface="+mn-cs"/>
            </a:endParaRPr>
          </a:p>
        </p:txBody>
      </p:sp>
      <p:sp>
        <p:nvSpPr>
          <p:cNvPr id="277512" name="Text Box 8"/>
          <p:cNvSpPr txBox="1">
            <a:spLocks noChangeArrowheads="1"/>
          </p:cNvSpPr>
          <p:nvPr/>
        </p:nvSpPr>
        <p:spPr bwMode="auto">
          <a:xfrm>
            <a:off x="838200" y="28956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0">
              <a:latin typeface="Times" charset="0"/>
              <a:cs typeface="+mn-cs"/>
            </a:endParaRPr>
          </a:p>
        </p:txBody>
      </p:sp>
      <p:sp>
        <p:nvSpPr>
          <p:cNvPr id="277513" name="Text Box 9"/>
          <p:cNvSpPr txBox="1">
            <a:spLocks noChangeArrowheads="1"/>
          </p:cNvSpPr>
          <p:nvPr/>
        </p:nvSpPr>
        <p:spPr bwMode="auto">
          <a:xfrm>
            <a:off x="1600200" y="2476500"/>
            <a:ext cx="5562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0" dirty="0">
                <a:latin typeface="Palatino" charset="0"/>
              </a:rPr>
              <a:t>Expertise in:</a:t>
            </a:r>
          </a:p>
          <a:p>
            <a:pPr>
              <a:spcBef>
                <a:spcPct val="50000"/>
              </a:spcBef>
              <a:buFont typeface="Wingdings" charset="0"/>
              <a:buChar char="Ø"/>
              <a:defRPr/>
            </a:pPr>
            <a:r>
              <a:rPr lang="en-US" sz="2400" dirty="0" smtClean="0">
                <a:latin typeface="Palatino" charset="0"/>
              </a:rPr>
              <a:t>Research</a:t>
            </a:r>
            <a:endParaRPr lang="en-US" sz="2400" b="0" dirty="0" smtClean="0">
              <a:latin typeface="Palatino" charset="0"/>
            </a:endParaRPr>
          </a:p>
          <a:p>
            <a:pPr>
              <a:spcBef>
                <a:spcPct val="50000"/>
              </a:spcBef>
              <a:buFont typeface="Wingdings" charset="0"/>
              <a:buChar char="Ø"/>
              <a:defRPr/>
            </a:pPr>
            <a:r>
              <a:rPr lang="en-US" sz="2400" b="0" dirty="0" smtClean="0">
                <a:latin typeface="Palatino" charset="0"/>
              </a:rPr>
              <a:t>Science </a:t>
            </a:r>
            <a:r>
              <a:rPr lang="en-US" sz="2400" b="0" dirty="0">
                <a:latin typeface="Palatino" charset="0"/>
              </a:rPr>
              <a:t>and </a:t>
            </a:r>
            <a:r>
              <a:rPr lang="en-US" sz="2400" b="0" dirty="0" smtClean="0">
                <a:latin typeface="Palatino" charset="0"/>
              </a:rPr>
              <a:t>Policy</a:t>
            </a:r>
          </a:p>
          <a:p>
            <a:pPr>
              <a:spcBef>
                <a:spcPct val="50000"/>
              </a:spcBef>
              <a:buFont typeface="Wingdings" charset="0"/>
              <a:buChar char="Ø"/>
              <a:defRPr/>
            </a:pPr>
            <a:r>
              <a:rPr lang="en-US" sz="2400" b="0" dirty="0" smtClean="0">
                <a:latin typeface="Palatino" charset="0"/>
              </a:rPr>
              <a:t>Legislative </a:t>
            </a:r>
            <a:r>
              <a:rPr lang="en-US" sz="2400" b="0" dirty="0">
                <a:latin typeface="Palatino" charset="0"/>
              </a:rPr>
              <a:t>Advocacy </a:t>
            </a:r>
          </a:p>
          <a:p>
            <a:pPr>
              <a:spcBef>
                <a:spcPct val="50000"/>
              </a:spcBef>
              <a:buFont typeface="Wingdings" charset="0"/>
              <a:buChar char="Ø"/>
              <a:defRPr/>
            </a:pPr>
            <a:r>
              <a:rPr lang="en-US" sz="2400" b="0" dirty="0">
                <a:latin typeface="Palatino" charset="0"/>
              </a:rPr>
              <a:t>Education and </a:t>
            </a:r>
            <a:r>
              <a:rPr lang="en-US" sz="2400" b="0" dirty="0" smtClean="0">
                <a:latin typeface="Palatino" charset="0"/>
              </a:rPr>
              <a:t>Communication</a:t>
            </a:r>
          </a:p>
          <a:p>
            <a:pPr>
              <a:spcBef>
                <a:spcPct val="50000"/>
              </a:spcBef>
              <a:buFont typeface="Wingdings" charset="0"/>
              <a:buChar char="Ø"/>
              <a:defRPr/>
            </a:pPr>
            <a:r>
              <a:rPr lang="en-US" sz="2400" dirty="0" smtClean="0">
                <a:latin typeface="Palatino" charset="0"/>
              </a:rPr>
              <a:t>Technical Assistance</a:t>
            </a:r>
            <a:endParaRPr lang="en-US" sz="2400" b="0" dirty="0">
              <a:latin typeface="Palatino" charset="0"/>
            </a:endParaRPr>
          </a:p>
          <a:p>
            <a:pPr>
              <a:spcBef>
                <a:spcPct val="50000"/>
              </a:spcBef>
              <a:buFont typeface="Wingdings" charset="0"/>
              <a:buChar char="Ø"/>
              <a:defRPr/>
            </a:pPr>
            <a:r>
              <a:rPr lang="en-US" sz="2400" b="0" dirty="0">
                <a:latin typeface="Palatino" charset="0"/>
              </a:rPr>
              <a:t>Grassroots organizing</a:t>
            </a:r>
          </a:p>
          <a:p>
            <a:pPr>
              <a:spcBef>
                <a:spcPct val="50000"/>
              </a:spcBef>
              <a:buFont typeface="Wingdings" charset="0"/>
              <a:buChar char="Ø"/>
              <a:defRPr/>
            </a:pPr>
            <a:r>
              <a:rPr lang="en-US" sz="2400" b="0" dirty="0">
                <a:latin typeface="Palatino" charset="0"/>
              </a:rPr>
              <a:t>Legal Advocacy</a:t>
            </a:r>
          </a:p>
        </p:txBody>
      </p:sp>
    </p:spTree>
    <p:extLst>
      <p:ext uri="{BB962C8B-B14F-4D97-AF65-F5344CB8AC3E}">
        <p14:creationId xmlns:p14="http://schemas.microsoft.com/office/powerpoint/2010/main" val="3230712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13">
                                            <p:txEl>
                                              <p:pRg st="0" end="0"/>
                                            </p:txEl>
                                          </p:spTgt>
                                        </p:tgtEl>
                                        <p:attrNameLst>
                                          <p:attrName>style.visibility</p:attrName>
                                        </p:attrNameLst>
                                      </p:cBhvr>
                                      <p:to>
                                        <p:strVal val="visible"/>
                                      </p:to>
                                    </p:set>
                                    <p:animEffect transition="in" filter="wipe(left)">
                                      <p:cBhvr>
                                        <p:cTn id="7" dur="500"/>
                                        <p:tgtEl>
                                          <p:spTgt spid="2775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7513">
                                            <p:txEl>
                                              <p:pRg st="1" end="1"/>
                                            </p:txEl>
                                          </p:spTgt>
                                        </p:tgtEl>
                                        <p:attrNameLst>
                                          <p:attrName>style.visibility</p:attrName>
                                        </p:attrNameLst>
                                      </p:cBhvr>
                                      <p:to>
                                        <p:strVal val="visible"/>
                                      </p:to>
                                    </p:set>
                                    <p:animEffect transition="in" filter="wipe(left)">
                                      <p:cBhvr>
                                        <p:cTn id="12" dur="500"/>
                                        <p:tgtEl>
                                          <p:spTgt spid="2775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7513">
                                            <p:txEl>
                                              <p:pRg st="2" end="2"/>
                                            </p:txEl>
                                          </p:spTgt>
                                        </p:tgtEl>
                                        <p:attrNameLst>
                                          <p:attrName>style.visibility</p:attrName>
                                        </p:attrNameLst>
                                      </p:cBhvr>
                                      <p:to>
                                        <p:strVal val="visible"/>
                                      </p:to>
                                    </p:set>
                                    <p:animEffect transition="in" filter="wipe(left)">
                                      <p:cBhvr>
                                        <p:cTn id="17" dur="500"/>
                                        <p:tgtEl>
                                          <p:spTgt spid="2775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7513">
                                            <p:txEl>
                                              <p:pRg st="3" end="3"/>
                                            </p:txEl>
                                          </p:spTgt>
                                        </p:tgtEl>
                                        <p:attrNameLst>
                                          <p:attrName>style.visibility</p:attrName>
                                        </p:attrNameLst>
                                      </p:cBhvr>
                                      <p:to>
                                        <p:strVal val="visible"/>
                                      </p:to>
                                    </p:set>
                                    <p:animEffect transition="in" filter="wipe(left)">
                                      <p:cBhvr>
                                        <p:cTn id="22" dur="500"/>
                                        <p:tgtEl>
                                          <p:spTgt spid="2775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7513">
                                            <p:txEl>
                                              <p:pRg st="4" end="4"/>
                                            </p:txEl>
                                          </p:spTgt>
                                        </p:tgtEl>
                                        <p:attrNameLst>
                                          <p:attrName>style.visibility</p:attrName>
                                        </p:attrNameLst>
                                      </p:cBhvr>
                                      <p:to>
                                        <p:strVal val="visible"/>
                                      </p:to>
                                    </p:set>
                                    <p:animEffect transition="in" filter="wipe(left)">
                                      <p:cBhvr>
                                        <p:cTn id="27" dur="500"/>
                                        <p:tgtEl>
                                          <p:spTgt spid="2775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7513">
                                            <p:txEl>
                                              <p:pRg st="5" end="5"/>
                                            </p:txEl>
                                          </p:spTgt>
                                        </p:tgtEl>
                                        <p:attrNameLst>
                                          <p:attrName>style.visibility</p:attrName>
                                        </p:attrNameLst>
                                      </p:cBhvr>
                                      <p:to>
                                        <p:strVal val="visible"/>
                                      </p:to>
                                    </p:set>
                                    <p:animEffect transition="in" filter="wipe(left)">
                                      <p:cBhvr>
                                        <p:cTn id="32" dur="500"/>
                                        <p:tgtEl>
                                          <p:spTgt spid="27751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7513">
                                            <p:txEl>
                                              <p:pRg st="6" end="6"/>
                                            </p:txEl>
                                          </p:spTgt>
                                        </p:tgtEl>
                                        <p:attrNameLst>
                                          <p:attrName>style.visibility</p:attrName>
                                        </p:attrNameLst>
                                      </p:cBhvr>
                                      <p:to>
                                        <p:strVal val="visible"/>
                                      </p:to>
                                    </p:set>
                                    <p:animEffect transition="in" filter="wipe(left)">
                                      <p:cBhvr>
                                        <p:cTn id="37" dur="500"/>
                                        <p:tgtEl>
                                          <p:spTgt spid="27751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7513">
                                            <p:txEl>
                                              <p:pRg st="7" end="7"/>
                                            </p:txEl>
                                          </p:spTgt>
                                        </p:tgtEl>
                                        <p:attrNameLst>
                                          <p:attrName>style.visibility</p:attrName>
                                        </p:attrNameLst>
                                      </p:cBhvr>
                                      <p:to>
                                        <p:strVal val="visible"/>
                                      </p:to>
                                    </p:set>
                                    <p:animEffect transition="in" filter="wipe(left)">
                                      <p:cBhvr>
                                        <p:cTn id="42" dur="500"/>
                                        <p:tgtEl>
                                          <p:spTgt spid="2775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4001"/>
            <a:ext cx="7513620" cy="96725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dirty="0" smtClean="0"/>
              <a:t>Sustainable Communities Program – Recent Successes</a:t>
            </a:r>
            <a:endParaRPr lang="en-US" sz="2800" dirty="0"/>
          </a:p>
        </p:txBody>
      </p:sp>
      <p:sp>
        <p:nvSpPr>
          <p:cNvPr id="5" name="Content Placeholder 4"/>
          <p:cNvSpPr>
            <a:spLocks noGrp="1"/>
          </p:cNvSpPr>
          <p:nvPr>
            <p:ph sz="half" idx="1"/>
          </p:nvPr>
        </p:nvSpPr>
        <p:spPr>
          <a:xfrm>
            <a:off x="576056" y="1385363"/>
            <a:ext cx="7772400" cy="1981200"/>
          </a:xfrm>
        </p:spPr>
        <p:txBody>
          <a:bodyPr>
            <a:normAutofit fontScale="25000" lnSpcReduction="20000"/>
          </a:bodyPr>
          <a:lstStyle/>
          <a:p>
            <a:endParaRPr lang="en-US" sz="8000" dirty="0" smtClean="0"/>
          </a:p>
          <a:p>
            <a:r>
              <a:rPr lang="en-US" sz="8000" dirty="0" smtClean="0"/>
              <a:t>Promoting </a:t>
            </a:r>
            <a:r>
              <a:rPr lang="en-US" sz="8000" dirty="0"/>
              <a:t>Growth Centers by creating incentives to direct development to places where infrastructure already </a:t>
            </a:r>
            <a:r>
              <a:rPr lang="en-US" sz="8000" dirty="0" smtClean="0"/>
              <a:t>exists.</a:t>
            </a:r>
          </a:p>
          <a:p>
            <a:r>
              <a:rPr lang="en-US" sz="8000" dirty="0" smtClean="0"/>
              <a:t>Secured the passage </a:t>
            </a:r>
            <a:r>
              <a:rPr lang="en-US" sz="8000" dirty="0"/>
              <a:t>of H.823 (Act 147), which updated </a:t>
            </a:r>
            <a:r>
              <a:rPr lang="en-US" sz="8000" dirty="0" smtClean="0"/>
              <a:t>Act 250, Vermont’s land use development law, to better </a:t>
            </a:r>
            <a:r>
              <a:rPr lang="en-US" sz="8000" dirty="0"/>
              <a:t>address strip development. This is one of the biggest changes to Act 250 in a long </a:t>
            </a:r>
            <a:r>
              <a:rPr lang="en-US" sz="8000" dirty="0" smtClean="0"/>
              <a:t>time.</a:t>
            </a:r>
            <a:endParaRPr lang="en-US" sz="8000" dirty="0"/>
          </a:p>
          <a:p>
            <a:r>
              <a:rPr lang="en-US" sz="8000" dirty="0"/>
              <a:t>P</a:t>
            </a:r>
            <a:r>
              <a:rPr lang="en-US" sz="8000" dirty="0" smtClean="0"/>
              <a:t>layed </a:t>
            </a:r>
            <a:r>
              <a:rPr lang="en-US" sz="8000" dirty="0"/>
              <a:t>a </a:t>
            </a:r>
            <a:r>
              <a:rPr lang="en-US" sz="8000" dirty="0" smtClean="0"/>
              <a:t>role </a:t>
            </a:r>
            <a:r>
              <a:rPr lang="en-US" sz="8000" dirty="0"/>
              <a:t>in the adoption of a genuine progress indicator by the </a:t>
            </a:r>
            <a:r>
              <a:rPr lang="en-US" sz="8000" dirty="0" smtClean="0"/>
              <a:t>legislature, </a:t>
            </a:r>
            <a:r>
              <a:rPr lang="en-US" sz="8000" dirty="0"/>
              <a:t>a measurement system that </a:t>
            </a:r>
            <a:r>
              <a:rPr lang="en-US" sz="8000" dirty="0" smtClean="0"/>
              <a:t>takes </a:t>
            </a:r>
            <a:r>
              <a:rPr lang="en-US" sz="8000" dirty="0"/>
              <a:t>into account environmental, economic, and social well-</a:t>
            </a:r>
            <a:r>
              <a:rPr lang="en-US" sz="8000" dirty="0" smtClean="0"/>
              <a:t>being.</a:t>
            </a:r>
          </a:p>
          <a:p>
            <a:r>
              <a:rPr lang="en-US" sz="8000" dirty="0" smtClean="0"/>
              <a:t>Helped support the creation of a Working Lands Enterprise Board and the investment of $1 million into Vermont agricultural and forest based enterprises.</a:t>
            </a:r>
            <a:endParaRPr lang="en-US" sz="8000" dirty="0"/>
          </a:p>
          <a:p>
            <a:endParaRPr lang="en-US" dirty="0"/>
          </a:p>
        </p:txBody>
      </p:sp>
    </p:spTree>
    <p:extLst>
      <p:ext uri="{BB962C8B-B14F-4D97-AF65-F5344CB8AC3E}">
        <p14:creationId xmlns:p14="http://schemas.microsoft.com/office/powerpoint/2010/main" val="365242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060" y="161137"/>
            <a:ext cx="7567247" cy="69371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dirty="0" smtClean="0"/>
              <a:t>Water Program – Recent Successes</a:t>
            </a:r>
            <a:endParaRPr lang="en-US" sz="2800" dirty="0"/>
          </a:p>
        </p:txBody>
      </p:sp>
      <p:sp>
        <p:nvSpPr>
          <p:cNvPr id="5" name="Content Placeholder 4"/>
          <p:cNvSpPr>
            <a:spLocks noGrp="1"/>
          </p:cNvSpPr>
          <p:nvPr>
            <p:ph sz="half" idx="1"/>
          </p:nvPr>
        </p:nvSpPr>
        <p:spPr>
          <a:xfrm>
            <a:off x="717061" y="1018125"/>
            <a:ext cx="7704016" cy="3835229"/>
          </a:xfrm>
          <a:noFill/>
          <a:ln>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r>
              <a:rPr lang="en-US" sz="7600" dirty="0" smtClean="0"/>
              <a:t>Passed legislation protecting groundwater </a:t>
            </a:r>
            <a:r>
              <a:rPr lang="en-US" sz="7600" dirty="0"/>
              <a:t>as a public trust resource and </a:t>
            </a:r>
            <a:r>
              <a:rPr lang="en-US" sz="7600" dirty="0" smtClean="0"/>
              <a:t>establishing a </a:t>
            </a:r>
            <a:r>
              <a:rPr lang="en-US" sz="7600" dirty="0"/>
              <a:t>permitting program for large groundwater withdrawals like water </a:t>
            </a:r>
            <a:r>
              <a:rPr lang="en-US" sz="7600" dirty="0" smtClean="0"/>
              <a:t>bottling.</a:t>
            </a:r>
          </a:p>
          <a:p>
            <a:r>
              <a:rPr lang="en-US" sz="7600" dirty="0" smtClean="0"/>
              <a:t>Successfully fought </a:t>
            </a:r>
            <a:r>
              <a:rPr lang="en-US" sz="7600" dirty="0"/>
              <a:t>for </a:t>
            </a:r>
            <a:r>
              <a:rPr lang="en-US" sz="7600" dirty="0" smtClean="0"/>
              <a:t>new </a:t>
            </a:r>
            <a:r>
              <a:rPr lang="en-US" sz="7600" dirty="0"/>
              <a:t>protections for wetlands, essentially ensuring that any wetland that appears on the </a:t>
            </a:r>
            <a:r>
              <a:rPr lang="en-US" sz="7600" dirty="0" smtClean="0"/>
              <a:t>ground is </a:t>
            </a:r>
            <a:r>
              <a:rPr lang="en-US" sz="7600" dirty="0"/>
              <a:t>protected under state </a:t>
            </a:r>
            <a:r>
              <a:rPr lang="en-US" sz="7600" dirty="0" smtClean="0"/>
              <a:t>law.</a:t>
            </a:r>
          </a:p>
          <a:p>
            <a:r>
              <a:rPr lang="en-US" sz="7600" dirty="0" smtClean="0"/>
              <a:t>Advocated for Vermont’s </a:t>
            </a:r>
            <a:r>
              <a:rPr lang="en-US" sz="7600" dirty="0" err="1" smtClean="0"/>
              <a:t>shoreland</a:t>
            </a:r>
            <a:r>
              <a:rPr lang="en-US" sz="7600" dirty="0" smtClean="0"/>
              <a:t> </a:t>
            </a:r>
            <a:r>
              <a:rPr lang="en-US" sz="7600" dirty="0"/>
              <a:t>protection law that requires setbacks for any new development on lakes, </a:t>
            </a:r>
            <a:r>
              <a:rPr lang="en-US" sz="7600" dirty="0" smtClean="0"/>
              <a:t>and</a:t>
            </a:r>
            <a:r>
              <a:rPr lang="en-US" sz="7600" dirty="0"/>
              <a:t> </a:t>
            </a:r>
            <a:r>
              <a:rPr lang="en-US" sz="7600" dirty="0" smtClean="0"/>
              <a:t>the minimization </a:t>
            </a:r>
            <a:r>
              <a:rPr lang="en-US" sz="7600" dirty="0"/>
              <a:t>of </a:t>
            </a:r>
            <a:r>
              <a:rPr lang="en-US" sz="7600" dirty="0" err="1" smtClean="0"/>
              <a:t>expandion</a:t>
            </a:r>
            <a:r>
              <a:rPr lang="en-US" sz="7600" dirty="0" smtClean="0"/>
              <a:t> on </a:t>
            </a:r>
            <a:r>
              <a:rPr lang="en-US" sz="7600" dirty="0"/>
              <a:t>existing </a:t>
            </a:r>
            <a:r>
              <a:rPr lang="en-US" sz="7600" dirty="0" smtClean="0"/>
              <a:t>lots.</a:t>
            </a:r>
          </a:p>
          <a:p>
            <a:r>
              <a:rPr lang="en-US" sz="7600" dirty="0" smtClean="0"/>
              <a:t>Advocated for aggressive clean up plans for impaired waters at ski resorts in Vermont due, in part, to off-mountain development.</a:t>
            </a:r>
          </a:p>
          <a:p>
            <a:endParaRPr lang="en-US" dirty="0"/>
          </a:p>
        </p:txBody>
      </p:sp>
      <p:pic>
        <p:nvPicPr>
          <p:cNvPr id="7" name="Picture 4" descr="gustav autumn lake.jpg                                         0000007B&#10;Public Folder                  BF5D92A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2786183" y="4790831"/>
            <a:ext cx="3810000" cy="1981200"/>
          </a:xfrm>
          <a:prstGeom prst="rect">
            <a:avLst/>
          </a:prstGeom>
        </p:spPr>
      </p:pic>
    </p:spTree>
    <p:extLst>
      <p:ext uri="{BB962C8B-B14F-4D97-AF65-F5344CB8AC3E}">
        <p14:creationId xmlns:p14="http://schemas.microsoft.com/office/powerpoint/2010/main" val="208270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4001"/>
            <a:ext cx="7513620" cy="96725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dirty="0" smtClean="0"/>
              <a:t>Energy and Climate Change Program– Recent Successes</a:t>
            </a:r>
            <a:endParaRPr lang="en-US" sz="2800" dirty="0"/>
          </a:p>
        </p:txBody>
      </p:sp>
      <p:sp>
        <p:nvSpPr>
          <p:cNvPr id="5" name="Content Placeholder 4"/>
          <p:cNvSpPr>
            <a:spLocks noGrp="1"/>
          </p:cNvSpPr>
          <p:nvPr>
            <p:ph sz="half" idx="1"/>
          </p:nvPr>
        </p:nvSpPr>
        <p:spPr>
          <a:xfrm>
            <a:off x="576056" y="1385363"/>
            <a:ext cx="7772400" cy="3010792"/>
          </a:xfrm>
        </p:spPr>
        <p:txBody>
          <a:bodyPr>
            <a:normAutofit fontScale="25000" lnSpcReduction="20000"/>
          </a:bodyPr>
          <a:lstStyle/>
          <a:p>
            <a:r>
              <a:rPr lang="en-US" sz="8000" dirty="0" smtClean="0"/>
              <a:t>Helped lead </a:t>
            </a:r>
            <a:r>
              <a:rPr lang="en-US" sz="8000" dirty="0"/>
              <a:t>the expansion </a:t>
            </a:r>
            <a:r>
              <a:rPr lang="en-US" sz="8000" dirty="0" smtClean="0"/>
              <a:t>of net metering to promote more residential solar.</a:t>
            </a:r>
            <a:endParaRPr lang="en-US" sz="8000" dirty="0"/>
          </a:p>
          <a:p>
            <a:r>
              <a:rPr lang="en-US" sz="8000" dirty="0" smtClean="0"/>
              <a:t>Oversaw coordination of the </a:t>
            </a:r>
            <a:r>
              <a:rPr lang="en-US" sz="8000" dirty="0"/>
              <a:t>Vermont Energy and Climate Action Network </a:t>
            </a:r>
            <a:r>
              <a:rPr lang="en-US" sz="8000" dirty="0" smtClean="0"/>
              <a:t>—over </a:t>
            </a:r>
            <a:r>
              <a:rPr lang="en-US" sz="8000" dirty="0"/>
              <a:t>100 grassroots energy groups working to help their communities and neighbors save energy, transition to renewables and address climate change through adaptation and mitigation solutions. </a:t>
            </a:r>
            <a:endParaRPr lang="en-US" sz="8000" dirty="0" smtClean="0"/>
          </a:p>
          <a:p>
            <a:r>
              <a:rPr lang="en-US" sz="8000" dirty="0" smtClean="0"/>
              <a:t>Helped shape the Total </a:t>
            </a:r>
            <a:r>
              <a:rPr lang="en-US" sz="8000" dirty="0"/>
              <a:t>Energy </a:t>
            </a:r>
            <a:r>
              <a:rPr lang="en-US" sz="8000" dirty="0" smtClean="0"/>
              <a:t>Study </a:t>
            </a:r>
            <a:r>
              <a:rPr lang="en-US" sz="8000" dirty="0"/>
              <a:t>to identify the most promising policy and technology pathways </a:t>
            </a:r>
            <a:r>
              <a:rPr lang="en-US" sz="8000" dirty="0" smtClean="0"/>
              <a:t>to </a:t>
            </a:r>
            <a:r>
              <a:rPr lang="en-US" sz="8000" dirty="0"/>
              <a:t>reach Vermont’s energy and greenhouse gas </a:t>
            </a:r>
            <a:r>
              <a:rPr lang="en-US" sz="8000" dirty="0" smtClean="0"/>
              <a:t>goals.</a:t>
            </a:r>
            <a:r>
              <a:rPr lang="en-US" sz="8000" dirty="0"/>
              <a:t> </a:t>
            </a:r>
          </a:p>
          <a:p>
            <a:endParaRPr lang="en-US" dirty="0"/>
          </a:p>
        </p:txBody>
      </p:sp>
      <p:pic>
        <p:nvPicPr>
          <p:cNvPr id="2" name="Picture 1" descr="282131_10150248972006478_4865082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769" y="4689230"/>
            <a:ext cx="2657231" cy="1992923"/>
          </a:xfrm>
          <a:prstGeom prst="rect">
            <a:avLst/>
          </a:prstGeom>
        </p:spPr>
      </p:pic>
    </p:spTree>
    <p:extLst>
      <p:ext uri="{BB962C8B-B14F-4D97-AF65-F5344CB8AC3E}">
        <p14:creationId xmlns:p14="http://schemas.microsoft.com/office/powerpoint/2010/main" val="389546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78" y="194053"/>
            <a:ext cx="7648922" cy="119996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3600" dirty="0" smtClean="0"/>
              <a:t>Forest and Wildlife Program – Integrating Diverse Strategies </a:t>
            </a:r>
            <a:endParaRPr lang="en-US" sz="3600" dirty="0"/>
          </a:p>
        </p:txBody>
      </p:sp>
      <p:sp>
        <p:nvSpPr>
          <p:cNvPr id="3" name="Content Placeholder 2"/>
          <p:cNvSpPr>
            <a:spLocks noGrp="1"/>
          </p:cNvSpPr>
          <p:nvPr>
            <p:ph sz="half" idx="1"/>
          </p:nvPr>
        </p:nvSpPr>
        <p:spPr>
          <a:xfrm>
            <a:off x="685800" y="1981199"/>
            <a:ext cx="7772400" cy="4281411"/>
          </a:xfrm>
        </p:spPr>
        <p:txBody>
          <a:bodyPr/>
          <a:lstStyle/>
          <a:p>
            <a:r>
              <a:rPr lang="en-US" dirty="0" smtClean="0"/>
              <a:t>Collaboration with Diverse </a:t>
            </a:r>
            <a:r>
              <a:rPr lang="en-US" dirty="0"/>
              <a:t>P</a:t>
            </a:r>
            <a:r>
              <a:rPr lang="en-US" dirty="0" smtClean="0"/>
              <a:t>artners</a:t>
            </a:r>
          </a:p>
          <a:p>
            <a:r>
              <a:rPr lang="en-US" dirty="0" smtClean="0"/>
              <a:t>Research </a:t>
            </a:r>
          </a:p>
          <a:p>
            <a:r>
              <a:rPr lang="en-US" dirty="0" smtClean="0"/>
              <a:t>Technical Assistance</a:t>
            </a:r>
          </a:p>
          <a:p>
            <a:r>
              <a:rPr lang="en-US" dirty="0" smtClean="0"/>
              <a:t>Legislation</a:t>
            </a:r>
          </a:p>
          <a:p>
            <a:r>
              <a:rPr lang="en-US" dirty="0" smtClean="0"/>
              <a:t>Legal </a:t>
            </a:r>
          </a:p>
          <a:p>
            <a:r>
              <a:rPr lang="en-US" dirty="0" smtClean="0"/>
              <a:t>Action Planning</a:t>
            </a:r>
          </a:p>
          <a:p>
            <a:pPr marL="0" indent="0">
              <a:buNone/>
            </a:pPr>
            <a:endParaRPr lang="en-US" dirty="0" smtClean="0"/>
          </a:p>
          <a:p>
            <a:endParaRPr lang="en-US" dirty="0"/>
          </a:p>
        </p:txBody>
      </p:sp>
    </p:spTree>
    <p:extLst>
      <p:ext uri="{BB962C8B-B14F-4D97-AF65-F5344CB8AC3E}">
        <p14:creationId xmlns:p14="http://schemas.microsoft.com/office/powerpoint/2010/main" val="130586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476311"/>
            <a:ext cx="7772400" cy="764696"/>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3600" dirty="0" smtClean="0">
                <a:cs typeface="+mj-cs"/>
              </a:rPr>
              <a:t>Forest Roundtable</a:t>
            </a:r>
          </a:p>
        </p:txBody>
      </p:sp>
      <p:sp>
        <p:nvSpPr>
          <p:cNvPr id="303107" name="Rectangle 3"/>
          <p:cNvSpPr>
            <a:spLocks noGrp="1" noChangeArrowheads="1"/>
          </p:cNvSpPr>
          <p:nvPr>
            <p:ph type="body" sz="half" idx="1"/>
          </p:nvPr>
        </p:nvSpPr>
        <p:spPr>
          <a:xfrm>
            <a:off x="685800" y="1569819"/>
            <a:ext cx="3810000" cy="511618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lnSpc>
                <a:spcPct val="90000"/>
              </a:lnSpc>
              <a:defRPr/>
            </a:pPr>
            <a:r>
              <a:rPr lang="en-US" sz="1800" dirty="0" smtClean="0">
                <a:latin typeface="+mj-lt"/>
                <a:cs typeface="+mn-cs"/>
              </a:rPr>
              <a:t>An ongoing policy discussion on the issues of </a:t>
            </a:r>
            <a:r>
              <a:rPr lang="en-US" sz="1800" dirty="0" err="1" smtClean="0">
                <a:latin typeface="+mj-lt"/>
                <a:cs typeface="+mn-cs"/>
              </a:rPr>
              <a:t>parcelization</a:t>
            </a:r>
            <a:r>
              <a:rPr lang="en-US" sz="1800" dirty="0" smtClean="0">
                <a:latin typeface="+mj-lt"/>
                <a:cs typeface="+mn-cs"/>
              </a:rPr>
              <a:t> and forest fragmentation.</a:t>
            </a:r>
          </a:p>
          <a:p>
            <a:pPr eaLnBrk="1" hangingPunct="1">
              <a:lnSpc>
                <a:spcPct val="90000"/>
              </a:lnSpc>
              <a:defRPr/>
            </a:pPr>
            <a:r>
              <a:rPr lang="en-US" sz="1800" dirty="0" smtClean="0">
                <a:latin typeface="+mj-lt"/>
                <a:cs typeface="+mn-cs"/>
              </a:rPr>
              <a:t>Bringing diverse interests together to work on a common issue of concern (over 170 participants). </a:t>
            </a:r>
          </a:p>
          <a:p>
            <a:pPr eaLnBrk="1" hangingPunct="1">
              <a:lnSpc>
                <a:spcPct val="90000"/>
              </a:lnSpc>
              <a:defRPr/>
            </a:pPr>
            <a:r>
              <a:rPr lang="en-US" sz="1800" dirty="0" smtClean="0">
                <a:latin typeface="+mj-lt"/>
                <a:cs typeface="+mn-cs"/>
              </a:rPr>
              <a:t>Information sharing and networking. </a:t>
            </a:r>
          </a:p>
          <a:p>
            <a:pPr eaLnBrk="1" hangingPunct="1">
              <a:lnSpc>
                <a:spcPct val="90000"/>
              </a:lnSpc>
              <a:defRPr/>
            </a:pPr>
            <a:r>
              <a:rPr lang="en-US" sz="1800" dirty="0" smtClean="0">
                <a:latin typeface="+mj-lt"/>
                <a:cs typeface="+mn-cs"/>
              </a:rPr>
              <a:t>Developing recommendations to reduce the causes and impacts of </a:t>
            </a:r>
            <a:r>
              <a:rPr lang="en-US" sz="1800" dirty="0" err="1" smtClean="0">
                <a:latin typeface="+mj-lt"/>
                <a:cs typeface="+mn-cs"/>
              </a:rPr>
              <a:t>parcelization</a:t>
            </a:r>
            <a:r>
              <a:rPr lang="en-US" sz="1800" dirty="0" smtClean="0">
                <a:latin typeface="+mj-lt"/>
                <a:cs typeface="+mn-cs"/>
              </a:rPr>
              <a:t> and forest fragmentation.</a:t>
            </a:r>
          </a:p>
          <a:p>
            <a:pPr eaLnBrk="1" hangingPunct="1">
              <a:lnSpc>
                <a:spcPct val="90000"/>
              </a:lnSpc>
              <a:defRPr/>
            </a:pPr>
            <a:r>
              <a:rPr lang="en-US" sz="1800" dirty="0" smtClean="0">
                <a:latin typeface="+mj-lt"/>
                <a:cs typeface="+mn-cs"/>
              </a:rPr>
              <a:t>Educating legislators and the public.</a:t>
            </a:r>
          </a:p>
        </p:txBody>
      </p:sp>
      <p:pic>
        <p:nvPicPr>
          <p:cNvPr id="303109" name="Picture 5" descr="DSC00437 (2).JPG                                               00000002Feb 07 2007                    00000000:"/>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4648200" y="1981200"/>
            <a:ext cx="3810000" cy="3962400"/>
          </a:xfrm>
        </p:spPr>
      </p:pic>
    </p:spTree>
    <p:extLst>
      <p:ext uri="{BB962C8B-B14F-4D97-AF65-F5344CB8AC3E}">
        <p14:creationId xmlns:p14="http://schemas.microsoft.com/office/powerpoint/2010/main" val="2260974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476311"/>
            <a:ext cx="7772400" cy="764696"/>
          </a:xfr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3600" dirty="0" smtClean="0">
                <a:cs typeface="+mj-cs"/>
              </a:rPr>
              <a:t>Forest Roundtable</a:t>
            </a:r>
          </a:p>
        </p:txBody>
      </p:sp>
      <p:sp>
        <p:nvSpPr>
          <p:cNvPr id="303107" name="Rectangle 3"/>
          <p:cNvSpPr>
            <a:spLocks noGrp="1" noChangeArrowheads="1"/>
          </p:cNvSpPr>
          <p:nvPr>
            <p:ph type="body" sz="half" idx="1"/>
          </p:nvPr>
        </p:nvSpPr>
        <p:spPr>
          <a:xfrm>
            <a:off x="685800" y="1569819"/>
            <a:ext cx="3810000" cy="511618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lnSpc>
                <a:spcPct val="90000"/>
              </a:lnSpc>
              <a:defRPr/>
            </a:pPr>
            <a:endParaRPr lang="en-US" sz="1800" dirty="0" smtClean="0">
              <a:latin typeface="+mj-lt"/>
              <a:cs typeface="+mn-cs"/>
            </a:endParaRPr>
          </a:p>
        </p:txBody>
      </p:sp>
      <p:pic>
        <p:nvPicPr>
          <p:cNvPr id="3" name="Content Placeholder 2" descr="Untitled.tiff"/>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977" r="2977"/>
          <a:stretch>
            <a:fillRect/>
          </a:stretch>
        </p:blipFill>
        <p:spPr>
          <a:xfrm>
            <a:off x="4648200" y="1570038"/>
            <a:ext cx="3810000" cy="5116512"/>
          </a:xfrm>
        </p:spPr>
        <p:style>
          <a:lnRef idx="2">
            <a:schemeClr val="accent1">
              <a:shade val="50000"/>
            </a:schemeClr>
          </a:lnRef>
          <a:fillRef idx="1">
            <a:schemeClr val="accent1"/>
          </a:fillRef>
          <a:effectRef idx="0">
            <a:schemeClr val="accent1"/>
          </a:effectRef>
          <a:fontRef idx="minor">
            <a:schemeClr val="lt1"/>
          </a:fontRef>
        </p:style>
      </p:pic>
      <p:pic>
        <p:nvPicPr>
          <p:cNvPr id="5" name="Picture 4" descr="Untitled 2.tif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261" y="1569819"/>
            <a:ext cx="4115539" cy="5116180"/>
          </a:xfrm>
          <a:prstGeom prst="rect">
            <a:avLst/>
          </a:prstGeom>
        </p:spPr>
      </p:pic>
    </p:spTree>
    <p:extLst>
      <p:ext uri="{BB962C8B-B14F-4D97-AF65-F5344CB8AC3E}">
        <p14:creationId xmlns:p14="http://schemas.microsoft.com/office/powerpoint/2010/main" val="3952823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466</TotalTime>
  <Words>1858</Words>
  <Application>Microsoft Office PowerPoint</Application>
  <PresentationFormat>On-screen Show (4:3)</PresentationFormat>
  <Paragraphs>170</Paragraphs>
  <Slides>27</Slides>
  <Notes>12</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27</vt:i4>
      </vt:variant>
    </vt:vector>
  </HeadingPairs>
  <TitlesOfParts>
    <vt:vector size="29" baseType="lpstr">
      <vt:lpstr>Breeze</vt:lpstr>
      <vt:lpstr>???</vt:lpstr>
      <vt:lpstr>Advancing an Integrated Approach to Environmental Policy in VT</vt:lpstr>
      <vt:lpstr>PowerPoint Presentation</vt:lpstr>
      <vt:lpstr>VNRC was founded in 1963 by farmers, foresters, sportsmen, and conservationists.</vt:lpstr>
      <vt:lpstr>Sustainable Communities Program – Recent Successes</vt:lpstr>
      <vt:lpstr>Water Program – Recent Successes</vt:lpstr>
      <vt:lpstr>Energy and Climate Change Program– Recent Successes</vt:lpstr>
      <vt:lpstr>Forest and Wildlife Program – Integrating Diverse Strategies </vt:lpstr>
      <vt:lpstr>Forest Roundtable</vt:lpstr>
      <vt:lpstr>Forest Roundtable</vt:lpstr>
      <vt:lpstr>Forest Roundtable</vt:lpstr>
      <vt:lpstr>Example: Research to Policy Making</vt:lpstr>
      <vt:lpstr>Forest Roundtable</vt:lpstr>
      <vt:lpstr>Example: Research to Policy Making</vt:lpstr>
      <vt:lpstr>Number of Parcels by Size</vt:lpstr>
      <vt:lpstr>Trends</vt:lpstr>
      <vt:lpstr>Example: Research to Policy Making</vt:lpstr>
      <vt:lpstr>PowerPoint Presentation</vt:lpstr>
      <vt:lpstr>Policy Making</vt:lpstr>
      <vt:lpstr>Policy Making</vt:lpstr>
      <vt:lpstr>Action Plan</vt:lpstr>
      <vt:lpstr>Policy Development - Technical Assistance </vt:lpstr>
      <vt:lpstr>An Integrated Approach</vt:lpstr>
      <vt:lpstr>Another Example of  Science to Policy:  Shorelands Protection</vt:lpstr>
      <vt:lpstr>An Integrated Approach</vt:lpstr>
      <vt:lpstr>Shorelands Protection</vt:lpstr>
      <vt:lpstr>An Integrated Approach</vt:lpstr>
      <vt:lpstr>Reflections on an Integrated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an Integrated Approach to Environmental Policy in VT</dc:title>
  <dc:creator>Jamey Fidel</dc:creator>
  <cp:lastModifiedBy>Carl Waite</cp:lastModifiedBy>
  <cp:revision>40</cp:revision>
  <dcterms:created xsi:type="dcterms:W3CDTF">2014-12-10T17:59:26Z</dcterms:created>
  <dcterms:modified xsi:type="dcterms:W3CDTF">2014-12-15T16:16:00Z</dcterms:modified>
</cp:coreProperties>
</file>