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7"/>
  </p:notesMasterIdLst>
  <p:sldIdLst>
    <p:sldId id="324" r:id="rId2"/>
    <p:sldId id="325" r:id="rId3"/>
    <p:sldId id="326" r:id="rId4"/>
    <p:sldId id="327" r:id="rId5"/>
    <p:sldId id="328"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29"/>
    <p:restoredTop sz="94674"/>
  </p:normalViewPr>
  <p:slideViewPr>
    <p:cSldViewPr snapToGrid="0" snapToObjects="1">
      <p:cViewPr varScale="1">
        <p:scale>
          <a:sx n="127" d="100"/>
          <a:sy n="127" d="100"/>
        </p:scale>
        <p:origin x="1248"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A33E74-614A-C548-9A10-6E2AA72F11A7}" type="datetimeFigureOut">
              <a:rPr lang="en-US" smtClean="0"/>
              <a:t>11/17/2017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9682E7-406B-8C4B-BBA1-70FDDB1FC731}" type="slidenum">
              <a:rPr lang="en-US" smtClean="0"/>
              <a:t>‹#›</a:t>
            </a:fld>
            <a:endParaRPr lang="en-US"/>
          </a:p>
        </p:txBody>
      </p:sp>
    </p:spTree>
    <p:extLst>
      <p:ext uri="{BB962C8B-B14F-4D97-AF65-F5344CB8AC3E}">
        <p14:creationId xmlns:p14="http://schemas.microsoft.com/office/powerpoint/2010/main" val="200426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Integrate Q*[P] over time: 16 mg/m2/year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Limited dataset to compute mass flux for entire lake,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16 +/- 8 kg/year (~~&lt;5% of total load, based on 1982-84 study)</a:t>
            </a:r>
          </a:p>
          <a:p>
            <a:endParaRPr lang="en-US" dirty="0"/>
          </a:p>
        </p:txBody>
      </p:sp>
      <p:sp>
        <p:nvSpPr>
          <p:cNvPr id="4" name="Slide Number Placeholder 3"/>
          <p:cNvSpPr>
            <a:spLocks noGrp="1"/>
          </p:cNvSpPr>
          <p:nvPr>
            <p:ph type="sldNum" sz="quarter" idx="10"/>
          </p:nvPr>
        </p:nvSpPr>
        <p:spPr/>
        <p:txBody>
          <a:bodyPr/>
          <a:lstStyle/>
          <a:p>
            <a:fld id="{07E259CA-0741-4FCC-B785-30940BFDF23A}" type="slidenum">
              <a:rPr lang="en-US" smtClean="0"/>
              <a:t>4</a:t>
            </a:fld>
            <a:endParaRPr lang="en-US"/>
          </a:p>
        </p:txBody>
      </p:sp>
    </p:spTree>
    <p:extLst>
      <p:ext uri="{BB962C8B-B14F-4D97-AF65-F5344CB8AC3E}">
        <p14:creationId xmlns:p14="http://schemas.microsoft.com/office/powerpoint/2010/main" val="1019950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B57D57-5587-514E-8E5D-2E98ED30C13C}" type="datetime1">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03907-C43D-F741-8DA2-008F8305DE9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66E391-BE21-D242-BB9A-04D6D30DDEC8}" type="datetime1">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03907-C43D-F741-8DA2-008F8305DE9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89E09-553C-8644-945C-AE5E23FAAD62}" type="datetime1">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03907-C43D-F741-8DA2-008F8305DE9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5A989D-B626-1D43-892A-ED9A4A2D038D}" type="datetime1">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03907-C43D-F741-8DA2-008F8305DE9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67F972-19FA-E148-91C4-419C27893023}" type="datetime1">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03907-C43D-F741-8DA2-008F8305DE9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AC9B5A-4BC3-D447-8C8B-A50A91EA03BF}" type="datetime1">
              <a:rPr lang="en-US" smtClean="0"/>
              <a:t>11/17/2017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03907-C43D-F741-8DA2-008F8305DE9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A48B4E-DA71-DA44-8662-523779DE7FEE}" type="datetime1">
              <a:rPr lang="en-US" smtClean="0"/>
              <a:t>11/17/2017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003907-C43D-F741-8DA2-008F8305DE9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577C68-8E88-444A-9ED6-4FB3B88AEE90}" type="datetime1">
              <a:rPr lang="en-US" smtClean="0"/>
              <a:t>11/17/2017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003907-C43D-F741-8DA2-008F8305DE9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65AD7E-6F84-A549-9638-D876FB7F9547}" type="datetime1">
              <a:rPr lang="en-US" smtClean="0"/>
              <a:t>11/17/2017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003907-C43D-F741-8DA2-008F8305DE9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41C977-149C-6748-8CDC-9E3C8250C3CA}" type="datetime1">
              <a:rPr lang="en-US" smtClean="0"/>
              <a:t>11/17/2017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03907-C43D-F741-8DA2-008F8305DE9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9710F1-5835-1B44-9E71-7CA89BB056F0}" type="datetime1">
              <a:rPr lang="en-US" smtClean="0"/>
              <a:t>11/17/2017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03907-C43D-F741-8DA2-008F8305DE9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F87D550-A8A5-EF43-A7D8-6F9BC2C413B5}" type="datetime1">
              <a:rPr lang="en-US" smtClean="0"/>
              <a:t>11/17/2017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2003907-C43D-F741-8DA2-008F8305DE94}" type="slidenum">
              <a:rPr lang="en-US" smtClean="0"/>
              <a:t>‹#›</a:t>
            </a:fld>
            <a:endParaRPr lang="en-US"/>
          </a:p>
        </p:txBody>
      </p:sp>
    </p:spTree>
    <p:extLst>
      <p:ext uri="{BB962C8B-B14F-4D97-AF65-F5344CB8AC3E}">
        <p14:creationId xmlns:p14="http://schemas.microsoft.com/office/powerpoint/2010/main" val="136247235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69562" y="1790504"/>
            <a:ext cx="5592452" cy="507831"/>
          </a:xfrm>
          <a:prstGeom prst="rect">
            <a:avLst/>
          </a:prstGeom>
          <a:noFill/>
          <a:ln>
            <a:solidFill>
              <a:schemeClr val="bg1"/>
            </a:solidFill>
          </a:ln>
        </p:spPr>
        <p:txBody>
          <a:bodyPr wrap="square" rtlCol="0">
            <a:spAutoFit/>
          </a:bodyPr>
          <a:lstStyle/>
          <a:p>
            <a:r>
              <a:rPr lang="en-US" sz="2700" b="1" dirty="0">
                <a:solidFill>
                  <a:srgbClr val="0070C0"/>
                </a:solidFill>
              </a:rPr>
              <a:t>Groundwater as a Phosphorus Source</a:t>
            </a:r>
          </a:p>
        </p:txBody>
      </p:sp>
      <p:sp>
        <p:nvSpPr>
          <p:cNvPr id="5" name="TextBox 4"/>
          <p:cNvSpPr txBox="1"/>
          <p:nvPr/>
        </p:nvSpPr>
        <p:spPr>
          <a:xfrm>
            <a:off x="3724493" y="2617706"/>
            <a:ext cx="1531125" cy="369332"/>
          </a:xfrm>
          <a:prstGeom prst="rect">
            <a:avLst/>
          </a:prstGeom>
          <a:noFill/>
        </p:spPr>
        <p:txBody>
          <a:bodyPr wrap="none" rtlCol="0">
            <a:spAutoFit/>
          </a:bodyPr>
          <a:lstStyle/>
          <a:p>
            <a:pPr algn="ctr"/>
            <a:r>
              <a:rPr lang="en-US" dirty="0"/>
              <a:t>George </a:t>
            </a:r>
            <a:r>
              <a:rPr lang="en-US" dirty="0" err="1"/>
              <a:t>Pinder</a:t>
            </a:r>
            <a:endParaRPr lang="en-US" dirty="0"/>
          </a:p>
        </p:txBody>
      </p:sp>
      <p:pic>
        <p:nvPicPr>
          <p:cNvPr id="7" name="Picture 6">
            <a:extLst>
              <a:ext uri="{FF2B5EF4-FFF2-40B4-BE49-F238E27FC236}">
                <a16:creationId xmlns:a16="http://schemas.microsoft.com/office/drawing/2014/main" id="{3EC53E7F-E73E-4133-B56D-2F559E9126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412" y="3501958"/>
            <a:ext cx="2186537" cy="1639903"/>
          </a:xfrm>
          <a:prstGeom prst="rect">
            <a:avLst/>
          </a:prstGeom>
        </p:spPr>
      </p:pic>
      <p:sp>
        <p:nvSpPr>
          <p:cNvPr id="8" name="TextBox 7"/>
          <p:cNvSpPr txBox="1"/>
          <p:nvPr/>
        </p:nvSpPr>
        <p:spPr>
          <a:xfrm>
            <a:off x="1505933" y="5332625"/>
            <a:ext cx="1296893" cy="300082"/>
          </a:xfrm>
          <a:prstGeom prst="rect">
            <a:avLst/>
          </a:prstGeom>
          <a:noFill/>
        </p:spPr>
        <p:txBody>
          <a:bodyPr wrap="none" rtlCol="0">
            <a:spAutoFit/>
          </a:bodyPr>
          <a:lstStyle/>
          <a:p>
            <a:r>
              <a:rPr lang="en-US" sz="1350" dirty="0"/>
              <a:t>Samuel </a:t>
            </a:r>
            <a:r>
              <a:rPr lang="en-US" sz="1350" dirty="0" err="1"/>
              <a:t>Marano</a:t>
            </a:r>
            <a:endParaRPr lang="en-US" sz="1350" dirty="0"/>
          </a:p>
        </p:txBody>
      </p:sp>
      <p:pic>
        <p:nvPicPr>
          <p:cNvPr id="9" name="Picture 8">
            <a:extLst>
              <a:ext uri="{FF2B5EF4-FFF2-40B4-BE49-F238E27FC236}">
                <a16:creationId xmlns:a16="http://schemas.microsoft.com/office/drawing/2014/main" id="{F20AF4E6-8A3D-4E01-BC28-451754509D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6091" y="3501469"/>
            <a:ext cx="2224727" cy="1668545"/>
          </a:xfrm>
          <a:prstGeom prst="rect">
            <a:avLst/>
          </a:prstGeom>
        </p:spPr>
      </p:pic>
      <p:sp>
        <p:nvSpPr>
          <p:cNvPr id="10" name="TextBox 9"/>
          <p:cNvSpPr txBox="1"/>
          <p:nvPr/>
        </p:nvSpPr>
        <p:spPr>
          <a:xfrm>
            <a:off x="6165130" y="5346766"/>
            <a:ext cx="1503810" cy="300082"/>
          </a:xfrm>
          <a:prstGeom prst="rect">
            <a:avLst/>
          </a:prstGeom>
          <a:noFill/>
        </p:spPr>
        <p:txBody>
          <a:bodyPr wrap="none" rtlCol="0">
            <a:spAutoFit/>
          </a:bodyPr>
          <a:lstStyle/>
          <a:p>
            <a:r>
              <a:rPr lang="en-US" sz="1350" dirty="0"/>
              <a:t>Mathew </a:t>
            </a:r>
            <a:r>
              <a:rPr lang="en-US" sz="1350" dirty="0" err="1"/>
              <a:t>Trueheart</a:t>
            </a:r>
            <a:endParaRPr lang="en-US" sz="1350" dirty="0"/>
          </a:p>
        </p:txBody>
      </p:sp>
    </p:spTree>
    <p:extLst>
      <p:ext uri="{BB962C8B-B14F-4D97-AF65-F5344CB8AC3E}">
        <p14:creationId xmlns:p14="http://schemas.microsoft.com/office/powerpoint/2010/main" val="1779990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520" y="2235648"/>
            <a:ext cx="6657852" cy="3560718"/>
          </a:xfrm>
          <a:prstGeom prst="rect">
            <a:avLst/>
          </a:prstGeom>
        </p:spPr>
      </p:pic>
      <p:sp>
        <p:nvSpPr>
          <p:cNvPr id="7" name="Freeform 6"/>
          <p:cNvSpPr/>
          <p:nvPr/>
        </p:nvSpPr>
        <p:spPr>
          <a:xfrm>
            <a:off x="5705575" y="2883483"/>
            <a:ext cx="1824086" cy="784782"/>
          </a:xfrm>
          <a:custGeom>
            <a:avLst/>
            <a:gdLst>
              <a:gd name="connsiteX0" fmla="*/ 565608 w 2432115"/>
              <a:gd name="connsiteY0" fmla="*/ 1046376 h 1046376"/>
              <a:gd name="connsiteX1" fmla="*/ 2432115 w 2432115"/>
              <a:gd name="connsiteY1" fmla="*/ 989815 h 1046376"/>
              <a:gd name="connsiteX2" fmla="*/ 1866507 w 2432115"/>
              <a:gd name="connsiteY2" fmla="*/ 697584 h 1046376"/>
              <a:gd name="connsiteX3" fmla="*/ 1508289 w 2432115"/>
              <a:gd name="connsiteY3" fmla="*/ 377073 h 1046376"/>
              <a:gd name="connsiteX4" fmla="*/ 1112363 w 2432115"/>
              <a:gd name="connsiteY4" fmla="*/ 0 h 1046376"/>
              <a:gd name="connsiteX5" fmla="*/ 0 w 2432115"/>
              <a:gd name="connsiteY5" fmla="*/ 37708 h 1046376"/>
              <a:gd name="connsiteX6" fmla="*/ 141402 w 2432115"/>
              <a:gd name="connsiteY6" fmla="*/ 226244 h 1046376"/>
              <a:gd name="connsiteX7" fmla="*/ 254524 w 2432115"/>
              <a:gd name="connsiteY7" fmla="*/ 414780 h 1046376"/>
              <a:gd name="connsiteX8" fmla="*/ 301658 w 2432115"/>
              <a:gd name="connsiteY8" fmla="*/ 537328 h 1046376"/>
              <a:gd name="connsiteX9" fmla="*/ 443060 w 2432115"/>
              <a:gd name="connsiteY9" fmla="*/ 810706 h 1046376"/>
              <a:gd name="connsiteX10" fmla="*/ 565608 w 2432115"/>
              <a:gd name="connsiteY10" fmla="*/ 1046376 h 104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2115" h="1046376">
                <a:moveTo>
                  <a:pt x="565608" y="1046376"/>
                </a:moveTo>
                <a:lnTo>
                  <a:pt x="2432115" y="989815"/>
                </a:lnTo>
                <a:lnTo>
                  <a:pt x="1866507" y="697584"/>
                </a:lnTo>
                <a:lnTo>
                  <a:pt x="1508289" y="377073"/>
                </a:lnTo>
                <a:lnTo>
                  <a:pt x="1112363" y="0"/>
                </a:lnTo>
                <a:lnTo>
                  <a:pt x="0" y="37708"/>
                </a:lnTo>
                <a:lnTo>
                  <a:pt x="141402" y="226244"/>
                </a:lnTo>
                <a:lnTo>
                  <a:pt x="254524" y="414780"/>
                </a:lnTo>
                <a:lnTo>
                  <a:pt x="301658" y="537328"/>
                </a:lnTo>
                <a:lnTo>
                  <a:pt x="443060" y="810706"/>
                </a:lnTo>
                <a:lnTo>
                  <a:pt x="565608" y="1046376"/>
                </a:lnTo>
                <a:close/>
              </a:path>
            </a:pathLst>
          </a:custGeom>
          <a:solidFill>
            <a:srgbClr val="38CAF8"/>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Freeform 4"/>
          <p:cNvSpPr/>
          <p:nvPr/>
        </p:nvSpPr>
        <p:spPr>
          <a:xfrm>
            <a:off x="6129780" y="3625844"/>
            <a:ext cx="1435231" cy="247454"/>
          </a:xfrm>
          <a:custGeom>
            <a:avLst/>
            <a:gdLst>
              <a:gd name="connsiteX0" fmla="*/ 0 w 1913641"/>
              <a:gd name="connsiteY0" fmla="*/ 37707 h 329938"/>
              <a:gd name="connsiteX1" fmla="*/ 1913641 w 1913641"/>
              <a:gd name="connsiteY1" fmla="*/ 0 h 329938"/>
              <a:gd name="connsiteX2" fmla="*/ 1743959 w 1913641"/>
              <a:gd name="connsiteY2" fmla="*/ 84841 h 329938"/>
              <a:gd name="connsiteX3" fmla="*/ 1602557 w 1913641"/>
              <a:gd name="connsiteY3" fmla="*/ 179109 h 329938"/>
              <a:gd name="connsiteX4" fmla="*/ 1395167 w 1913641"/>
              <a:gd name="connsiteY4" fmla="*/ 292231 h 329938"/>
              <a:gd name="connsiteX5" fmla="*/ 1084083 w 1913641"/>
              <a:gd name="connsiteY5" fmla="*/ 329938 h 329938"/>
              <a:gd name="connsiteX6" fmla="*/ 678730 w 1913641"/>
              <a:gd name="connsiteY6" fmla="*/ 320511 h 329938"/>
              <a:gd name="connsiteX7" fmla="*/ 263951 w 1913641"/>
              <a:gd name="connsiteY7" fmla="*/ 254524 h 329938"/>
              <a:gd name="connsiteX8" fmla="*/ 94268 w 1913641"/>
              <a:gd name="connsiteY8" fmla="*/ 188536 h 329938"/>
              <a:gd name="connsiteX9" fmla="*/ 0 w 1913641"/>
              <a:gd name="connsiteY9" fmla="*/ 37707 h 32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3641" h="329938">
                <a:moveTo>
                  <a:pt x="0" y="37707"/>
                </a:moveTo>
                <a:lnTo>
                  <a:pt x="1913641" y="0"/>
                </a:lnTo>
                <a:lnTo>
                  <a:pt x="1743959" y="84841"/>
                </a:lnTo>
                <a:lnTo>
                  <a:pt x="1602557" y="179109"/>
                </a:lnTo>
                <a:lnTo>
                  <a:pt x="1395167" y="292231"/>
                </a:lnTo>
                <a:lnTo>
                  <a:pt x="1084083" y="329938"/>
                </a:lnTo>
                <a:lnTo>
                  <a:pt x="678730" y="320511"/>
                </a:lnTo>
                <a:lnTo>
                  <a:pt x="263951" y="254524"/>
                </a:lnTo>
                <a:lnTo>
                  <a:pt x="94268" y="188536"/>
                </a:lnTo>
                <a:lnTo>
                  <a:pt x="0" y="37707"/>
                </a:lnTo>
                <a:close/>
              </a:path>
            </a:pathLst>
          </a:custGeom>
          <a:solidFill>
            <a:srgbClr val="38CAF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Freeform 7"/>
          <p:cNvSpPr/>
          <p:nvPr/>
        </p:nvSpPr>
        <p:spPr>
          <a:xfrm>
            <a:off x="6129780" y="3639984"/>
            <a:ext cx="1414021" cy="240384"/>
          </a:xfrm>
          <a:custGeom>
            <a:avLst/>
            <a:gdLst>
              <a:gd name="connsiteX0" fmla="*/ 0 w 1885361"/>
              <a:gd name="connsiteY0" fmla="*/ 28281 h 320512"/>
              <a:gd name="connsiteX1" fmla="*/ 94268 w 1885361"/>
              <a:gd name="connsiteY1" fmla="*/ 169683 h 320512"/>
              <a:gd name="connsiteX2" fmla="*/ 471340 w 1885361"/>
              <a:gd name="connsiteY2" fmla="*/ 263951 h 320512"/>
              <a:gd name="connsiteX3" fmla="*/ 801279 w 1885361"/>
              <a:gd name="connsiteY3" fmla="*/ 320512 h 320512"/>
              <a:gd name="connsiteX4" fmla="*/ 1102936 w 1885361"/>
              <a:gd name="connsiteY4" fmla="*/ 320512 h 320512"/>
              <a:gd name="connsiteX5" fmla="*/ 1319753 w 1885361"/>
              <a:gd name="connsiteY5" fmla="*/ 282805 h 320512"/>
              <a:gd name="connsiteX6" fmla="*/ 1602557 w 1885361"/>
              <a:gd name="connsiteY6" fmla="*/ 188537 h 320512"/>
              <a:gd name="connsiteX7" fmla="*/ 1715679 w 1885361"/>
              <a:gd name="connsiteY7" fmla="*/ 84842 h 320512"/>
              <a:gd name="connsiteX8" fmla="*/ 1885361 w 1885361"/>
              <a:gd name="connsiteY8" fmla="*/ 0 h 32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5361" h="320512">
                <a:moveTo>
                  <a:pt x="0" y="28281"/>
                </a:moveTo>
                <a:lnTo>
                  <a:pt x="94268" y="169683"/>
                </a:lnTo>
                <a:lnTo>
                  <a:pt x="471340" y="263951"/>
                </a:lnTo>
                <a:lnTo>
                  <a:pt x="801279" y="320512"/>
                </a:lnTo>
                <a:lnTo>
                  <a:pt x="1102936" y="320512"/>
                </a:lnTo>
                <a:lnTo>
                  <a:pt x="1319753" y="282805"/>
                </a:lnTo>
                <a:lnTo>
                  <a:pt x="1602557" y="188537"/>
                </a:lnTo>
                <a:lnTo>
                  <a:pt x="1715679" y="84842"/>
                </a:lnTo>
                <a:lnTo>
                  <a:pt x="1885361" y="0"/>
                </a:lnTo>
              </a:path>
            </a:pathLst>
          </a:cu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6194322" y="3084259"/>
            <a:ext cx="467692" cy="300082"/>
          </a:xfrm>
          <a:prstGeom prst="rect">
            <a:avLst/>
          </a:prstGeom>
          <a:noFill/>
        </p:spPr>
        <p:txBody>
          <a:bodyPr wrap="none" rtlCol="0">
            <a:spAutoFit/>
          </a:bodyPr>
          <a:lstStyle/>
          <a:p>
            <a:r>
              <a:rPr lang="en-US" sz="1350" dirty="0"/>
              <a:t>lake</a:t>
            </a:r>
          </a:p>
        </p:txBody>
      </p:sp>
      <p:sp>
        <p:nvSpPr>
          <p:cNvPr id="10" name="TextBox 9"/>
          <p:cNvSpPr txBox="1"/>
          <p:nvPr/>
        </p:nvSpPr>
        <p:spPr>
          <a:xfrm>
            <a:off x="7772403" y="3947040"/>
            <a:ext cx="1163460" cy="300082"/>
          </a:xfrm>
          <a:prstGeom prst="rect">
            <a:avLst/>
          </a:prstGeom>
          <a:noFill/>
        </p:spPr>
        <p:txBody>
          <a:bodyPr wrap="none" rtlCol="0">
            <a:spAutoFit/>
          </a:bodyPr>
          <a:lstStyle/>
          <a:p>
            <a:r>
              <a:rPr lang="en-US" sz="1350" dirty="0"/>
              <a:t>lake sediment</a:t>
            </a:r>
          </a:p>
        </p:txBody>
      </p:sp>
      <p:cxnSp>
        <p:nvCxnSpPr>
          <p:cNvPr id="15" name="Straight Arrow Connector 14"/>
          <p:cNvCxnSpPr/>
          <p:nvPr/>
        </p:nvCxnSpPr>
        <p:spPr>
          <a:xfrm flipH="1" flipV="1">
            <a:off x="7307827" y="3799556"/>
            <a:ext cx="530942" cy="302342"/>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485105" y="1262831"/>
            <a:ext cx="3810402" cy="461665"/>
          </a:xfrm>
          <a:prstGeom prst="rect">
            <a:avLst/>
          </a:prstGeom>
          <a:noFill/>
        </p:spPr>
        <p:txBody>
          <a:bodyPr wrap="none" rtlCol="0">
            <a:spAutoFit/>
          </a:bodyPr>
          <a:lstStyle/>
          <a:p>
            <a:r>
              <a:rPr lang="en-US" sz="2400" b="1" dirty="0">
                <a:solidFill>
                  <a:srgbClr val="0070C0"/>
                </a:solidFill>
              </a:rPr>
              <a:t>Regional Groundwater Flow </a:t>
            </a:r>
            <a:endParaRPr lang="en-US" sz="1350" b="1" dirty="0">
              <a:solidFill>
                <a:srgbClr val="0070C0"/>
              </a:solidFill>
            </a:endParaRPr>
          </a:p>
        </p:txBody>
      </p:sp>
    </p:spTree>
    <p:extLst>
      <p:ext uri="{BB962C8B-B14F-4D97-AF65-F5344CB8AC3E}">
        <p14:creationId xmlns:p14="http://schemas.microsoft.com/office/powerpoint/2010/main" val="1855029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46E844E-359C-4D10-A29B-F66B2C9F537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4847" y="1288890"/>
            <a:ext cx="6067727" cy="4688698"/>
          </a:xfrm>
        </p:spPr>
      </p:pic>
      <p:cxnSp>
        <p:nvCxnSpPr>
          <p:cNvPr id="4" name="Straight Connector 3"/>
          <p:cNvCxnSpPr/>
          <p:nvPr/>
        </p:nvCxnSpPr>
        <p:spPr>
          <a:xfrm>
            <a:off x="3485176" y="5647457"/>
            <a:ext cx="339471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896571" y="989986"/>
            <a:ext cx="7416902" cy="415498"/>
          </a:xfrm>
          <a:prstGeom prst="rect">
            <a:avLst/>
          </a:prstGeom>
          <a:noFill/>
        </p:spPr>
        <p:txBody>
          <a:bodyPr wrap="none" rtlCol="0">
            <a:spAutoFit/>
          </a:bodyPr>
          <a:lstStyle/>
          <a:p>
            <a:r>
              <a:rPr lang="en-US" sz="2100" b="1" dirty="0">
                <a:solidFill>
                  <a:srgbClr val="0070C0"/>
                </a:solidFill>
              </a:rPr>
              <a:t>Phosphorus Concentration in Groundwater Discharge to the Lake</a:t>
            </a:r>
            <a:endParaRPr lang="en-US" b="1" dirty="0">
              <a:solidFill>
                <a:srgbClr val="0070C0"/>
              </a:solidFill>
            </a:endParaRPr>
          </a:p>
        </p:txBody>
      </p:sp>
      <p:sp>
        <p:nvSpPr>
          <p:cNvPr id="6" name="TextBox 5"/>
          <p:cNvSpPr txBox="1"/>
          <p:nvPr/>
        </p:nvSpPr>
        <p:spPr>
          <a:xfrm>
            <a:off x="6984405" y="5473858"/>
            <a:ext cx="1341201" cy="276999"/>
          </a:xfrm>
          <a:prstGeom prst="rect">
            <a:avLst/>
          </a:prstGeom>
          <a:noFill/>
        </p:spPr>
        <p:txBody>
          <a:bodyPr wrap="none" rtlCol="0">
            <a:spAutoFit/>
          </a:bodyPr>
          <a:lstStyle/>
          <a:p>
            <a:r>
              <a:rPr lang="en-US" sz="1200" dirty="0"/>
              <a:t>lake concentration</a:t>
            </a:r>
            <a:endParaRPr lang="en-US" sz="1350" dirty="0"/>
          </a:p>
        </p:txBody>
      </p:sp>
      <p:sp>
        <p:nvSpPr>
          <p:cNvPr id="11" name="Rectangle 10"/>
          <p:cNvSpPr/>
          <p:nvPr/>
        </p:nvSpPr>
        <p:spPr>
          <a:xfrm>
            <a:off x="1840375" y="1334706"/>
            <a:ext cx="5087073" cy="1909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21303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D185DC0-5AC8-4DEC-BEB8-85BBADF147C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96534" y="1290579"/>
            <a:ext cx="6095516" cy="4710172"/>
          </a:xfrm>
        </p:spPr>
      </p:pic>
      <p:sp>
        <p:nvSpPr>
          <p:cNvPr id="3" name="Rectangle 2"/>
          <p:cNvSpPr/>
          <p:nvPr/>
        </p:nvSpPr>
        <p:spPr>
          <a:xfrm>
            <a:off x="1605987" y="1334706"/>
            <a:ext cx="4331826" cy="217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Box 3"/>
          <p:cNvSpPr txBox="1"/>
          <p:nvPr/>
        </p:nvSpPr>
        <p:spPr>
          <a:xfrm>
            <a:off x="2343874" y="1091637"/>
            <a:ext cx="3920047" cy="415498"/>
          </a:xfrm>
          <a:prstGeom prst="rect">
            <a:avLst/>
          </a:prstGeom>
          <a:noFill/>
        </p:spPr>
        <p:txBody>
          <a:bodyPr wrap="none" rtlCol="0">
            <a:spAutoFit/>
          </a:bodyPr>
          <a:lstStyle/>
          <a:p>
            <a:r>
              <a:rPr lang="en-US" sz="2100" b="1" dirty="0">
                <a:solidFill>
                  <a:srgbClr val="0070C0"/>
                </a:solidFill>
              </a:rPr>
              <a:t>Average Mass Flux of Phosphorus</a:t>
            </a:r>
            <a:endParaRPr lang="en-US" sz="1350" b="1" dirty="0">
              <a:solidFill>
                <a:srgbClr val="0070C0"/>
              </a:solidFill>
            </a:endParaRPr>
          </a:p>
        </p:txBody>
      </p:sp>
    </p:spTree>
    <p:extLst>
      <p:ext uri="{BB962C8B-B14F-4D97-AF65-F5344CB8AC3E}">
        <p14:creationId xmlns:p14="http://schemas.microsoft.com/office/powerpoint/2010/main" val="1374388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266" y="1131094"/>
            <a:ext cx="7886700" cy="994172"/>
          </a:xfrm>
        </p:spPr>
        <p:txBody>
          <a:bodyPr/>
          <a:lstStyle/>
          <a:p>
            <a:r>
              <a:rPr lang="en-US" b="1" dirty="0" smtClean="0">
                <a:solidFill>
                  <a:srgbClr val="0070C0"/>
                </a:solidFill>
              </a:rPr>
              <a:t>Questions Raised by Research</a:t>
            </a:r>
            <a:endParaRPr lang="en-US" b="1" dirty="0">
              <a:solidFill>
                <a:srgbClr val="0070C0"/>
              </a:solidFill>
            </a:endParaRPr>
          </a:p>
        </p:txBody>
      </p:sp>
      <p:sp>
        <p:nvSpPr>
          <p:cNvPr id="3" name="Content Placeholder 2"/>
          <p:cNvSpPr>
            <a:spLocks noGrp="1"/>
          </p:cNvSpPr>
          <p:nvPr>
            <p:ph idx="1"/>
          </p:nvPr>
        </p:nvSpPr>
        <p:spPr/>
        <p:txBody>
          <a:bodyPr/>
          <a:lstStyle/>
          <a:p>
            <a:r>
              <a:rPr lang="en-US" dirty="0" smtClean="0"/>
              <a:t>is the phosphorus found in the groundwater collected by the seepage meter carried by regional flow or is it phosphorus mobilized by the groundwater due to the low oxygen content of the groundwater?</a:t>
            </a:r>
          </a:p>
          <a:p>
            <a:r>
              <a:rPr lang="en-US" dirty="0" smtClean="0"/>
              <a:t>what research can be conducted to answer this question?</a:t>
            </a:r>
          </a:p>
          <a:p>
            <a:r>
              <a:rPr lang="en-US" dirty="0" smtClean="0"/>
              <a:t>given each scenario, what, if anything, can be done to reduce the groundwater contribution to the lake?</a:t>
            </a:r>
            <a:endParaRPr lang="en-US" dirty="0"/>
          </a:p>
        </p:txBody>
      </p:sp>
    </p:spTree>
    <p:extLst>
      <p:ext uri="{BB962C8B-B14F-4D97-AF65-F5344CB8AC3E}">
        <p14:creationId xmlns:p14="http://schemas.microsoft.com/office/powerpoint/2010/main" val="10900704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6638</TotalTime>
  <Words>139</Words>
  <Application>Microsoft Office PowerPoint</Application>
  <PresentationFormat>On-screen Show (4:3)</PresentationFormat>
  <Paragraphs>20</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Questions Raised by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Appala Raju Badireddy</dc:creator>
  <cp:lastModifiedBy>Miriam Harms</cp:lastModifiedBy>
  <cp:revision>413</cp:revision>
  <dcterms:created xsi:type="dcterms:W3CDTF">2017-10-24T00:15:32Z</dcterms:created>
  <dcterms:modified xsi:type="dcterms:W3CDTF">2017-11-17T14:09:46Z</dcterms:modified>
</cp:coreProperties>
</file>