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7"/>
  </p:notesMasterIdLst>
  <p:sldIdLst>
    <p:sldId id="256" r:id="rId2"/>
    <p:sldId id="278" r:id="rId3"/>
    <p:sldId id="285" r:id="rId4"/>
    <p:sldId id="288" r:id="rId5"/>
    <p:sldId id="284" r:id="rId6"/>
    <p:sldId id="286" r:id="rId7"/>
    <p:sldId id="287" r:id="rId8"/>
    <p:sldId id="258" r:id="rId9"/>
    <p:sldId id="259" r:id="rId10"/>
    <p:sldId id="260" r:id="rId11"/>
    <p:sldId id="277" r:id="rId12"/>
    <p:sldId id="262" r:id="rId13"/>
    <p:sldId id="263" r:id="rId14"/>
    <p:sldId id="264" r:id="rId15"/>
    <p:sldId id="265" r:id="rId16"/>
    <p:sldId id="266" r:id="rId17"/>
    <p:sldId id="280" r:id="rId18"/>
    <p:sldId id="267" r:id="rId19"/>
    <p:sldId id="269" r:id="rId20"/>
    <p:sldId id="272" r:id="rId21"/>
    <p:sldId id="281" r:id="rId22"/>
    <p:sldId id="282" r:id="rId23"/>
    <p:sldId id="283" r:id="rId24"/>
    <p:sldId id="275" r:id="rId25"/>
    <p:sldId id="274"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4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9628DE-2B8E-407F-8DAF-8D03937ABF6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ECFD84B-BAA4-4345-B379-5527F0C4E79E}">
      <dgm:prSet phldrT="[Text]" custT="1">
        <dgm:style>
          <a:lnRef idx="2">
            <a:schemeClr val="dk1">
              <a:shade val="50000"/>
            </a:schemeClr>
          </a:lnRef>
          <a:fillRef idx="1">
            <a:schemeClr val="dk1"/>
          </a:fillRef>
          <a:effectRef idx="0">
            <a:schemeClr val="dk1"/>
          </a:effectRef>
          <a:fontRef idx="minor">
            <a:schemeClr val="lt1"/>
          </a:fontRef>
        </dgm:style>
      </dgm:prSet>
      <dgm:spPr>
        <a:solidFill>
          <a:schemeClr val="accent3">
            <a:lumMod val="50000"/>
          </a:schemeClr>
        </a:solidFill>
      </dgm:spPr>
      <dgm:t>
        <a:bodyPr/>
        <a:lstStyle/>
        <a:p>
          <a:r>
            <a:rPr lang="en-US" sz="1600" b="1" dirty="0"/>
            <a:t>40 </a:t>
          </a:r>
        </a:p>
        <a:p>
          <a:r>
            <a:rPr lang="en-US" sz="1600" b="1" dirty="0"/>
            <a:t>Practices</a:t>
          </a:r>
        </a:p>
      </dgm:t>
    </dgm:pt>
    <dgm:pt modelId="{701F0D13-695A-4CB8-9A46-E7B932CF6FDF}" type="parTrans" cxnId="{C7560D87-F003-4677-8844-CF914774B1C7}">
      <dgm:prSet/>
      <dgm:spPr/>
      <dgm:t>
        <a:bodyPr/>
        <a:lstStyle/>
        <a:p>
          <a:endParaRPr lang="en-US"/>
        </a:p>
      </dgm:t>
    </dgm:pt>
    <dgm:pt modelId="{E6C70605-F612-40E0-B45F-17E2D2018EE8}" type="sibTrans" cxnId="{C7560D87-F003-4677-8844-CF914774B1C7}">
      <dgm:prSet/>
      <dgm:spPr/>
      <dgm:t>
        <a:bodyPr/>
        <a:lstStyle/>
        <a:p>
          <a:endParaRPr lang="en-US"/>
        </a:p>
      </dgm:t>
    </dgm:pt>
    <dgm:pt modelId="{8ECF2C84-FB17-4B76-B79F-B13E82DB5248}">
      <dgm:prSet phldrT="[Text]" custT="1">
        <dgm:style>
          <a:lnRef idx="2">
            <a:schemeClr val="dk1">
              <a:shade val="50000"/>
            </a:schemeClr>
          </a:lnRef>
          <a:fillRef idx="1">
            <a:schemeClr val="dk1"/>
          </a:fillRef>
          <a:effectRef idx="0">
            <a:schemeClr val="dk1"/>
          </a:effectRef>
          <a:fontRef idx="minor">
            <a:schemeClr val="lt1"/>
          </a:fontRef>
        </dgm:style>
      </dgm:prSet>
      <dgm:spPr>
        <a:solidFill>
          <a:schemeClr val="accent3">
            <a:lumMod val="50000"/>
          </a:schemeClr>
        </a:solidFill>
      </dgm:spPr>
      <dgm:t>
        <a:bodyPr lIns="0" rIns="0"/>
        <a:lstStyle/>
        <a:p>
          <a:r>
            <a:rPr lang="en-US" sz="1600" b="1" dirty="0"/>
            <a:t>Randomize</a:t>
          </a:r>
        </a:p>
      </dgm:t>
    </dgm:pt>
    <dgm:pt modelId="{A4E20467-A71A-45F5-916D-317EC6F2037E}" type="parTrans" cxnId="{B4032026-15D1-49F4-814D-A95962E3B2D5}">
      <dgm:prSet custT="1"/>
      <dgm:spPr>
        <a:ln>
          <a:solidFill>
            <a:schemeClr val="tx1"/>
          </a:solidFill>
        </a:ln>
      </dgm:spPr>
      <dgm:t>
        <a:bodyPr/>
        <a:lstStyle/>
        <a:p>
          <a:endParaRPr lang="en-US" sz="800"/>
        </a:p>
      </dgm:t>
    </dgm:pt>
    <dgm:pt modelId="{4B4F8295-AB02-4B11-B515-36D9D18244E2}" type="sibTrans" cxnId="{B4032026-15D1-49F4-814D-A95962E3B2D5}">
      <dgm:prSet/>
      <dgm:spPr/>
      <dgm:t>
        <a:bodyPr/>
        <a:lstStyle/>
        <a:p>
          <a:endParaRPr lang="en-US"/>
        </a:p>
      </dgm:t>
    </dgm:pt>
    <dgm:pt modelId="{ADAA42AE-0B31-4E1B-AE0E-4C32C4FFC6C1}">
      <dgm:prSe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600" b="1" dirty="0"/>
            <a:t>Baseline Measures</a:t>
          </a:r>
        </a:p>
      </dgm:t>
    </dgm:pt>
    <dgm:pt modelId="{5219FAF8-A90B-4256-B175-63326CDB02FF}" type="parTrans" cxnId="{FE78AE75-F5B8-460F-A069-1668552FD6A3}">
      <dgm:prSet custT="1"/>
      <dgm:spPr/>
      <dgm:t>
        <a:bodyPr/>
        <a:lstStyle/>
        <a:p>
          <a:endParaRPr lang="en-US" sz="800"/>
        </a:p>
      </dgm:t>
    </dgm:pt>
    <dgm:pt modelId="{B6A4CE32-A851-4486-A695-490A47D55FF5}" type="sibTrans" cxnId="{FE78AE75-F5B8-460F-A069-1668552FD6A3}">
      <dgm:prSet/>
      <dgm:spPr/>
      <dgm:t>
        <a:bodyPr/>
        <a:lstStyle/>
        <a:p>
          <a:endParaRPr lang="en-US"/>
        </a:p>
      </dgm:t>
    </dgm:pt>
    <dgm:pt modelId="{CC9523B8-13AE-44A7-8442-8F1632AFB2FD}">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sz="1600" b="1" dirty="0"/>
            <a:t>Baseline Measures</a:t>
          </a:r>
        </a:p>
      </dgm:t>
    </dgm:pt>
    <dgm:pt modelId="{933EC2BE-46B2-457D-BD18-5F8108BD3720}" type="parTrans" cxnId="{345EF9E5-A471-4BCA-809C-BBA4F732B30E}">
      <dgm:prSet custT="1"/>
      <dgm:spPr>
        <a:ln>
          <a:solidFill>
            <a:schemeClr val="accent6"/>
          </a:solidFill>
        </a:ln>
      </dgm:spPr>
      <dgm:t>
        <a:bodyPr/>
        <a:lstStyle/>
        <a:p>
          <a:endParaRPr lang="en-US" sz="800"/>
        </a:p>
      </dgm:t>
    </dgm:pt>
    <dgm:pt modelId="{87A6B852-5202-4C55-AE22-D1F3CAD733A9}" type="sibTrans" cxnId="{345EF9E5-A471-4BCA-809C-BBA4F732B30E}">
      <dgm:prSet/>
      <dgm:spPr/>
      <dgm:t>
        <a:bodyPr/>
        <a:lstStyle/>
        <a:p>
          <a:endParaRPr lang="en-US"/>
        </a:p>
      </dgm:t>
    </dgm:pt>
    <dgm:pt modelId="{26853436-5EC0-40DE-A215-6AF93AA82634}">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sz="1600" b="1" dirty="0"/>
            <a:t>Usual Care</a:t>
          </a:r>
        </a:p>
      </dgm:t>
    </dgm:pt>
    <dgm:pt modelId="{F9577FE0-9C22-4C61-91E0-FC38CFE7CE3B}" type="parTrans" cxnId="{A78493DC-15A0-4F0C-B295-B94FAA099C22}">
      <dgm:prSet custT="1"/>
      <dgm:spPr>
        <a:ln>
          <a:solidFill>
            <a:schemeClr val="accent6"/>
          </a:solidFill>
        </a:ln>
      </dgm:spPr>
      <dgm:t>
        <a:bodyPr/>
        <a:lstStyle/>
        <a:p>
          <a:endParaRPr lang="en-US" sz="800"/>
        </a:p>
      </dgm:t>
    </dgm:pt>
    <dgm:pt modelId="{44178A76-7B7F-4730-8DFC-29C619FDF8E3}" type="sibTrans" cxnId="{A78493DC-15A0-4F0C-B295-B94FAA099C22}">
      <dgm:prSet/>
      <dgm:spPr/>
      <dgm:t>
        <a:bodyPr/>
        <a:lstStyle/>
        <a:p>
          <a:endParaRPr lang="en-US"/>
        </a:p>
      </dgm:t>
    </dgm:pt>
    <dgm:pt modelId="{D7097AA1-44F5-4521-9F53-6A5A4EED5CA6}">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sz="1600" b="1" dirty="0"/>
            <a:t>Follow-up Measures</a:t>
          </a:r>
        </a:p>
      </dgm:t>
    </dgm:pt>
    <dgm:pt modelId="{3C53893D-C36C-42FD-B741-059127D1FAD9}" type="parTrans" cxnId="{71BC36B9-7061-4DE5-861F-33CBAA54587D}">
      <dgm:prSet custT="1"/>
      <dgm:spPr>
        <a:ln>
          <a:solidFill>
            <a:schemeClr val="accent6"/>
          </a:solidFill>
        </a:ln>
      </dgm:spPr>
      <dgm:t>
        <a:bodyPr/>
        <a:lstStyle/>
        <a:p>
          <a:endParaRPr lang="en-US" sz="800"/>
        </a:p>
      </dgm:t>
    </dgm:pt>
    <dgm:pt modelId="{F90A319C-18B1-46FC-AD01-3968812E2DB3}" type="sibTrans" cxnId="{71BC36B9-7061-4DE5-861F-33CBAA54587D}">
      <dgm:prSet/>
      <dgm:spPr/>
      <dgm:t>
        <a:bodyPr/>
        <a:lstStyle/>
        <a:p>
          <a:endParaRPr lang="en-US"/>
        </a:p>
      </dgm:t>
    </dgm:pt>
    <dgm:pt modelId="{8943198D-BA18-4CC9-BF2D-5A68A41B6166}">
      <dgm:prSe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600" b="1" dirty="0"/>
            <a:t>Practice Redesign Process</a:t>
          </a:r>
        </a:p>
      </dgm:t>
    </dgm:pt>
    <dgm:pt modelId="{C6743010-E998-4946-BBF6-1FE79083442E}" type="parTrans" cxnId="{DB8905FF-CB30-40A8-A54F-B32CC09F324C}">
      <dgm:prSet custT="1"/>
      <dgm:spPr/>
      <dgm:t>
        <a:bodyPr/>
        <a:lstStyle/>
        <a:p>
          <a:endParaRPr lang="en-US" sz="800"/>
        </a:p>
      </dgm:t>
    </dgm:pt>
    <dgm:pt modelId="{5BF1670E-FB80-41A3-A58A-69B4811B1EEC}" type="sibTrans" cxnId="{DB8905FF-CB30-40A8-A54F-B32CC09F324C}">
      <dgm:prSet/>
      <dgm:spPr/>
      <dgm:t>
        <a:bodyPr/>
        <a:lstStyle/>
        <a:p>
          <a:endParaRPr lang="en-US"/>
        </a:p>
      </dgm:t>
    </dgm:pt>
    <dgm:pt modelId="{525BC026-240A-45C1-8082-4118ACB85325}">
      <dgm:prSe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600" b="1" dirty="0"/>
            <a:t>Follow-up Measures</a:t>
          </a:r>
        </a:p>
      </dgm:t>
    </dgm:pt>
    <dgm:pt modelId="{86059579-D43E-447F-8DEA-07C0F4F67DDF}" type="parTrans" cxnId="{CD7E2A65-6D54-4EB2-BED0-71A5502C07F8}">
      <dgm:prSet custT="1"/>
      <dgm:spPr/>
      <dgm:t>
        <a:bodyPr/>
        <a:lstStyle/>
        <a:p>
          <a:endParaRPr lang="en-US" sz="800"/>
        </a:p>
      </dgm:t>
    </dgm:pt>
    <dgm:pt modelId="{89AEA9E2-0E06-4E8A-8BB8-94492A945404}" type="sibTrans" cxnId="{CD7E2A65-6D54-4EB2-BED0-71A5502C07F8}">
      <dgm:prSet/>
      <dgm:spPr/>
      <dgm:t>
        <a:bodyPr/>
        <a:lstStyle/>
        <a:p>
          <a:endParaRPr lang="en-US"/>
        </a:p>
      </dgm:t>
    </dgm:pt>
    <dgm:pt modelId="{5F2B3E43-BADC-4E17-B518-05FE206EFCCF}" type="pres">
      <dgm:prSet presAssocID="{449628DE-2B8E-407F-8DAF-8D03937ABF65}" presName="diagram" presStyleCnt="0">
        <dgm:presLayoutVars>
          <dgm:chPref val="1"/>
          <dgm:dir/>
          <dgm:animOne val="branch"/>
          <dgm:animLvl val="lvl"/>
          <dgm:resizeHandles val="exact"/>
        </dgm:presLayoutVars>
      </dgm:prSet>
      <dgm:spPr/>
    </dgm:pt>
    <dgm:pt modelId="{818F797D-B581-4624-AAEE-4822D92EB010}" type="pres">
      <dgm:prSet presAssocID="{AECFD84B-BAA4-4345-B379-5527F0C4E79E}" presName="root1" presStyleCnt="0"/>
      <dgm:spPr/>
    </dgm:pt>
    <dgm:pt modelId="{3A615AD7-568F-479F-8DAC-80585A68CA2E}" type="pres">
      <dgm:prSet presAssocID="{AECFD84B-BAA4-4345-B379-5527F0C4E79E}" presName="LevelOneTextNode" presStyleLbl="node0" presStyleIdx="0" presStyleCnt="1" custScaleX="82931" custScaleY="138479" custLinFactNeighborY="-17149">
        <dgm:presLayoutVars>
          <dgm:chPref val="3"/>
        </dgm:presLayoutVars>
      </dgm:prSet>
      <dgm:spPr>
        <a:prstGeom prst="rect">
          <a:avLst/>
        </a:prstGeom>
      </dgm:spPr>
    </dgm:pt>
    <dgm:pt modelId="{B0FB4D86-99E1-4F31-A59C-08467656BF1F}" type="pres">
      <dgm:prSet presAssocID="{AECFD84B-BAA4-4345-B379-5527F0C4E79E}" presName="level2hierChild" presStyleCnt="0"/>
      <dgm:spPr/>
    </dgm:pt>
    <dgm:pt modelId="{915D2D17-BE64-4E74-8013-826D26F0BD3E}" type="pres">
      <dgm:prSet presAssocID="{A4E20467-A71A-45F5-916D-317EC6F2037E}" presName="conn2-1" presStyleLbl="parChTrans1D2" presStyleIdx="0" presStyleCnt="1" custScaleY="138475"/>
      <dgm:spPr/>
    </dgm:pt>
    <dgm:pt modelId="{2058EC59-476C-493A-AE3D-118E2B02BE27}" type="pres">
      <dgm:prSet presAssocID="{A4E20467-A71A-45F5-916D-317EC6F2037E}" presName="connTx" presStyleLbl="parChTrans1D2" presStyleIdx="0" presStyleCnt="1"/>
      <dgm:spPr/>
    </dgm:pt>
    <dgm:pt modelId="{0CB37410-935F-423E-9BAC-6FAEA9742376}" type="pres">
      <dgm:prSet presAssocID="{8ECF2C84-FB17-4B76-B79F-B13E82DB5248}" presName="root2" presStyleCnt="0"/>
      <dgm:spPr/>
    </dgm:pt>
    <dgm:pt modelId="{B974B002-7F4B-4EAB-BEA6-692CDBBFDD06}" type="pres">
      <dgm:prSet presAssocID="{8ECF2C84-FB17-4B76-B79F-B13E82DB5248}" presName="LevelTwoTextNode" presStyleLbl="node2" presStyleIdx="0" presStyleCnt="1" custScaleX="110885" custScaleY="138479" custLinFactNeighborX="-22957" custLinFactNeighborY="-16819">
        <dgm:presLayoutVars>
          <dgm:chPref val="3"/>
        </dgm:presLayoutVars>
      </dgm:prSet>
      <dgm:spPr>
        <a:prstGeom prst="ellipse">
          <a:avLst/>
        </a:prstGeom>
      </dgm:spPr>
    </dgm:pt>
    <dgm:pt modelId="{84766882-5ECC-4B8D-AE8B-2354D1F1CA57}" type="pres">
      <dgm:prSet presAssocID="{8ECF2C84-FB17-4B76-B79F-B13E82DB5248}" presName="level3hierChild" presStyleCnt="0"/>
      <dgm:spPr/>
    </dgm:pt>
    <dgm:pt modelId="{6C383E80-EBC6-42FB-99B4-4B6450214EB0}" type="pres">
      <dgm:prSet presAssocID="{5219FAF8-A90B-4256-B175-63326CDB02FF}" presName="conn2-1" presStyleLbl="parChTrans1D3" presStyleIdx="0" presStyleCnt="2" custScaleY="138475"/>
      <dgm:spPr/>
    </dgm:pt>
    <dgm:pt modelId="{1B98D081-697B-4832-A741-EE6851D509CB}" type="pres">
      <dgm:prSet presAssocID="{5219FAF8-A90B-4256-B175-63326CDB02FF}" presName="connTx" presStyleLbl="parChTrans1D3" presStyleIdx="0" presStyleCnt="2"/>
      <dgm:spPr/>
    </dgm:pt>
    <dgm:pt modelId="{A3ECCE68-F186-4015-BBAF-BEB3D34B2711}" type="pres">
      <dgm:prSet presAssocID="{ADAA42AE-0B31-4E1B-AE0E-4C32C4FFC6C1}" presName="root2" presStyleCnt="0"/>
      <dgm:spPr/>
    </dgm:pt>
    <dgm:pt modelId="{24330FC1-C18B-45B3-AED5-151C4DA54277}" type="pres">
      <dgm:prSet presAssocID="{ADAA42AE-0B31-4E1B-AE0E-4C32C4FFC6C1}" presName="LevelTwoTextNode" presStyleLbl="node3" presStyleIdx="0" presStyleCnt="2" custScaleY="138479" custLinFactNeighborX="-5520" custLinFactNeighborY="-93202">
        <dgm:presLayoutVars>
          <dgm:chPref val="3"/>
        </dgm:presLayoutVars>
      </dgm:prSet>
      <dgm:spPr>
        <a:prstGeom prst="roundRect">
          <a:avLst/>
        </a:prstGeom>
      </dgm:spPr>
    </dgm:pt>
    <dgm:pt modelId="{D70FFC26-45A8-4B5C-B25C-EC271EBFED7C}" type="pres">
      <dgm:prSet presAssocID="{ADAA42AE-0B31-4E1B-AE0E-4C32C4FFC6C1}" presName="level3hierChild" presStyleCnt="0"/>
      <dgm:spPr/>
    </dgm:pt>
    <dgm:pt modelId="{AA527E8E-A101-4F96-8F9D-1E09ACEDC091}" type="pres">
      <dgm:prSet presAssocID="{C6743010-E998-4946-BBF6-1FE79083442E}" presName="conn2-1" presStyleLbl="parChTrans1D4" presStyleIdx="0" presStyleCnt="4" custScaleY="138475"/>
      <dgm:spPr/>
    </dgm:pt>
    <dgm:pt modelId="{75393486-DF59-4421-B8A7-1FCD7DAA26ED}" type="pres">
      <dgm:prSet presAssocID="{C6743010-E998-4946-BBF6-1FE79083442E}" presName="connTx" presStyleLbl="parChTrans1D4" presStyleIdx="0" presStyleCnt="4"/>
      <dgm:spPr/>
    </dgm:pt>
    <dgm:pt modelId="{47C848C5-12DA-42ED-A8F4-FF2A74857367}" type="pres">
      <dgm:prSet presAssocID="{8943198D-BA18-4CC9-BF2D-5A68A41B6166}" presName="root2" presStyleCnt="0"/>
      <dgm:spPr/>
    </dgm:pt>
    <dgm:pt modelId="{646FEF2A-714C-49AE-8D5E-B170AB3F2A77}" type="pres">
      <dgm:prSet presAssocID="{8943198D-BA18-4CC9-BF2D-5A68A41B6166}" presName="LevelTwoTextNode" presStyleLbl="node4" presStyleIdx="0" presStyleCnt="4" custScaleY="178857" custLinFactNeighborX="-7857" custLinFactNeighborY="-93200">
        <dgm:presLayoutVars>
          <dgm:chPref val="3"/>
        </dgm:presLayoutVars>
      </dgm:prSet>
      <dgm:spPr>
        <a:prstGeom prst="ellipse">
          <a:avLst/>
        </a:prstGeom>
      </dgm:spPr>
    </dgm:pt>
    <dgm:pt modelId="{CA47555F-3E8E-4E6C-801C-8629D5B0056B}" type="pres">
      <dgm:prSet presAssocID="{8943198D-BA18-4CC9-BF2D-5A68A41B6166}" presName="level3hierChild" presStyleCnt="0"/>
      <dgm:spPr/>
    </dgm:pt>
    <dgm:pt modelId="{0B6BB073-F5C6-483A-B159-A2603E37154A}" type="pres">
      <dgm:prSet presAssocID="{86059579-D43E-447F-8DEA-07C0F4F67DDF}" presName="conn2-1" presStyleLbl="parChTrans1D4" presStyleIdx="1" presStyleCnt="4" custScaleY="138475"/>
      <dgm:spPr/>
    </dgm:pt>
    <dgm:pt modelId="{BEB188D6-7A9B-4F90-A967-5091673B94FB}" type="pres">
      <dgm:prSet presAssocID="{86059579-D43E-447F-8DEA-07C0F4F67DDF}" presName="connTx" presStyleLbl="parChTrans1D4" presStyleIdx="1" presStyleCnt="4"/>
      <dgm:spPr/>
    </dgm:pt>
    <dgm:pt modelId="{9909C9D4-F2F3-48F3-8947-070E152E94FD}" type="pres">
      <dgm:prSet presAssocID="{525BC026-240A-45C1-8082-4118ACB85325}" presName="root2" presStyleCnt="0"/>
      <dgm:spPr/>
    </dgm:pt>
    <dgm:pt modelId="{979C4D4A-F145-4AD6-9CB0-0A0C50AF40FE}" type="pres">
      <dgm:prSet presAssocID="{525BC026-240A-45C1-8082-4118ACB85325}" presName="LevelTwoTextNode" presStyleLbl="node4" presStyleIdx="1" presStyleCnt="4" custScaleY="138479" custLinFactNeighborX="-5520" custLinFactNeighborY="-93202">
        <dgm:presLayoutVars>
          <dgm:chPref val="3"/>
        </dgm:presLayoutVars>
      </dgm:prSet>
      <dgm:spPr/>
    </dgm:pt>
    <dgm:pt modelId="{DA860A2E-A762-4D0C-890F-760461BE02CF}" type="pres">
      <dgm:prSet presAssocID="{525BC026-240A-45C1-8082-4118ACB85325}" presName="level3hierChild" presStyleCnt="0"/>
      <dgm:spPr/>
    </dgm:pt>
    <dgm:pt modelId="{30951B2F-4725-45D9-9817-31C58DE1FC01}" type="pres">
      <dgm:prSet presAssocID="{933EC2BE-46B2-457D-BD18-5F8108BD3720}" presName="conn2-1" presStyleLbl="parChTrans1D3" presStyleIdx="1" presStyleCnt="2" custScaleY="138475"/>
      <dgm:spPr/>
    </dgm:pt>
    <dgm:pt modelId="{F075C1D5-7CC0-452E-8D97-77EE2DD7F114}" type="pres">
      <dgm:prSet presAssocID="{933EC2BE-46B2-457D-BD18-5F8108BD3720}" presName="connTx" presStyleLbl="parChTrans1D3" presStyleIdx="1" presStyleCnt="2"/>
      <dgm:spPr/>
    </dgm:pt>
    <dgm:pt modelId="{6399201F-A8C2-4A11-865C-6DFA0B8051E7}" type="pres">
      <dgm:prSet presAssocID="{CC9523B8-13AE-44A7-8442-8F1632AFB2FD}" presName="root2" presStyleCnt="0"/>
      <dgm:spPr/>
    </dgm:pt>
    <dgm:pt modelId="{204E4ABD-C910-43EE-9A52-BA3569A6C882}" type="pres">
      <dgm:prSet presAssocID="{CC9523B8-13AE-44A7-8442-8F1632AFB2FD}" presName="LevelTwoTextNode" presStyleLbl="node3" presStyleIdx="1" presStyleCnt="2" custScaleY="138479" custLinFactNeighborX="-8494" custLinFactNeighborY="49249">
        <dgm:presLayoutVars>
          <dgm:chPref val="3"/>
        </dgm:presLayoutVars>
      </dgm:prSet>
      <dgm:spPr>
        <a:prstGeom prst="roundRect">
          <a:avLst/>
        </a:prstGeom>
      </dgm:spPr>
    </dgm:pt>
    <dgm:pt modelId="{FDE2F615-C01B-4FFB-A105-2ABDF5E92262}" type="pres">
      <dgm:prSet presAssocID="{CC9523B8-13AE-44A7-8442-8F1632AFB2FD}" presName="level3hierChild" presStyleCnt="0"/>
      <dgm:spPr/>
    </dgm:pt>
    <dgm:pt modelId="{FE9F2C2C-416E-4AD1-A97E-60AAD8A6B5A4}" type="pres">
      <dgm:prSet presAssocID="{F9577FE0-9C22-4C61-91E0-FC38CFE7CE3B}" presName="conn2-1" presStyleLbl="parChTrans1D4" presStyleIdx="2" presStyleCnt="4" custScaleY="138475"/>
      <dgm:spPr/>
    </dgm:pt>
    <dgm:pt modelId="{FA744A1D-2BC1-4591-B861-4FEFD64CCB6C}" type="pres">
      <dgm:prSet presAssocID="{F9577FE0-9C22-4C61-91E0-FC38CFE7CE3B}" presName="connTx" presStyleLbl="parChTrans1D4" presStyleIdx="2" presStyleCnt="4"/>
      <dgm:spPr/>
    </dgm:pt>
    <dgm:pt modelId="{57F9FD23-247A-4DC9-8AB6-42BB663EBB4D}" type="pres">
      <dgm:prSet presAssocID="{26853436-5EC0-40DE-A215-6AF93AA82634}" presName="root2" presStyleCnt="0"/>
      <dgm:spPr/>
    </dgm:pt>
    <dgm:pt modelId="{545F99A0-CA38-4111-8133-D54656F4726B}" type="pres">
      <dgm:prSet presAssocID="{26853436-5EC0-40DE-A215-6AF93AA82634}" presName="LevelTwoTextNode" presStyleLbl="node4" presStyleIdx="2" presStyleCnt="4" custScaleY="200733" custLinFactNeighborX="-8494" custLinFactNeighborY="49249">
        <dgm:presLayoutVars>
          <dgm:chPref val="3"/>
        </dgm:presLayoutVars>
      </dgm:prSet>
      <dgm:spPr>
        <a:prstGeom prst="ellipse">
          <a:avLst/>
        </a:prstGeom>
      </dgm:spPr>
    </dgm:pt>
    <dgm:pt modelId="{7E56AC88-1EC8-4C12-8604-51E6C34DC011}" type="pres">
      <dgm:prSet presAssocID="{26853436-5EC0-40DE-A215-6AF93AA82634}" presName="level3hierChild" presStyleCnt="0"/>
      <dgm:spPr/>
    </dgm:pt>
    <dgm:pt modelId="{C6206D57-9BC0-4563-87D1-AD1A8B01ED13}" type="pres">
      <dgm:prSet presAssocID="{3C53893D-C36C-42FD-B741-059127D1FAD9}" presName="conn2-1" presStyleLbl="parChTrans1D4" presStyleIdx="3" presStyleCnt="4" custScaleY="138475"/>
      <dgm:spPr/>
    </dgm:pt>
    <dgm:pt modelId="{EB345A52-BAF4-41EF-B1FD-84BE916E0736}" type="pres">
      <dgm:prSet presAssocID="{3C53893D-C36C-42FD-B741-059127D1FAD9}" presName="connTx" presStyleLbl="parChTrans1D4" presStyleIdx="3" presStyleCnt="4"/>
      <dgm:spPr/>
    </dgm:pt>
    <dgm:pt modelId="{E56FBB87-9B48-4865-B164-07C892A307A9}" type="pres">
      <dgm:prSet presAssocID="{D7097AA1-44F5-4521-9F53-6A5A4EED5CA6}" presName="root2" presStyleCnt="0"/>
      <dgm:spPr/>
    </dgm:pt>
    <dgm:pt modelId="{09D2AF42-F3AA-4B36-AA71-5E48E6D00974}" type="pres">
      <dgm:prSet presAssocID="{D7097AA1-44F5-4521-9F53-6A5A4EED5CA6}" presName="LevelTwoTextNode" presStyleLbl="node4" presStyleIdx="3" presStyleCnt="4" custScaleY="138479" custLinFactNeighborX="-8494" custLinFactNeighborY="49249">
        <dgm:presLayoutVars>
          <dgm:chPref val="3"/>
        </dgm:presLayoutVars>
      </dgm:prSet>
      <dgm:spPr/>
    </dgm:pt>
    <dgm:pt modelId="{B07161BE-B8D6-423C-8A53-C82F5F75DE52}" type="pres">
      <dgm:prSet presAssocID="{D7097AA1-44F5-4521-9F53-6A5A4EED5CA6}" presName="level3hierChild" presStyleCnt="0"/>
      <dgm:spPr/>
    </dgm:pt>
  </dgm:ptLst>
  <dgm:cxnLst>
    <dgm:cxn modelId="{32EC538A-B6E4-4E26-B284-380B69EDD79D}" type="presOf" srcId="{A4E20467-A71A-45F5-916D-317EC6F2037E}" destId="{915D2D17-BE64-4E74-8013-826D26F0BD3E}" srcOrd="0" destOrd="0" presId="urn:microsoft.com/office/officeart/2005/8/layout/hierarchy2"/>
    <dgm:cxn modelId="{B4032026-15D1-49F4-814D-A95962E3B2D5}" srcId="{AECFD84B-BAA4-4345-B379-5527F0C4E79E}" destId="{8ECF2C84-FB17-4B76-B79F-B13E82DB5248}" srcOrd="0" destOrd="0" parTransId="{A4E20467-A71A-45F5-916D-317EC6F2037E}" sibTransId="{4B4F8295-AB02-4B11-B515-36D9D18244E2}"/>
    <dgm:cxn modelId="{2E540D95-D2C6-486C-85BA-E7EACD72E07A}" type="presOf" srcId="{C6743010-E998-4946-BBF6-1FE79083442E}" destId="{AA527E8E-A101-4F96-8F9D-1E09ACEDC091}" srcOrd="0" destOrd="0" presId="urn:microsoft.com/office/officeart/2005/8/layout/hierarchy2"/>
    <dgm:cxn modelId="{A78493DC-15A0-4F0C-B295-B94FAA099C22}" srcId="{CC9523B8-13AE-44A7-8442-8F1632AFB2FD}" destId="{26853436-5EC0-40DE-A215-6AF93AA82634}" srcOrd="0" destOrd="0" parTransId="{F9577FE0-9C22-4C61-91E0-FC38CFE7CE3B}" sibTransId="{44178A76-7B7F-4730-8DFC-29C619FDF8E3}"/>
    <dgm:cxn modelId="{93E40F65-B5B5-405D-BCC8-C2FEEE072DF0}" type="presOf" srcId="{449628DE-2B8E-407F-8DAF-8D03937ABF65}" destId="{5F2B3E43-BADC-4E17-B518-05FE206EFCCF}" srcOrd="0" destOrd="0" presId="urn:microsoft.com/office/officeart/2005/8/layout/hierarchy2"/>
    <dgm:cxn modelId="{D9F7B350-965F-40DA-B238-2ED006869226}" type="presOf" srcId="{D7097AA1-44F5-4521-9F53-6A5A4EED5CA6}" destId="{09D2AF42-F3AA-4B36-AA71-5E48E6D00974}" srcOrd="0" destOrd="0" presId="urn:microsoft.com/office/officeart/2005/8/layout/hierarchy2"/>
    <dgm:cxn modelId="{3DA7725E-0805-4ED3-A400-41D3061CF6C5}" type="presOf" srcId="{26853436-5EC0-40DE-A215-6AF93AA82634}" destId="{545F99A0-CA38-4111-8133-D54656F4726B}" srcOrd="0" destOrd="0" presId="urn:microsoft.com/office/officeart/2005/8/layout/hierarchy2"/>
    <dgm:cxn modelId="{CC877FD5-E094-4A1A-86A4-7086DE77F9FA}" type="presOf" srcId="{3C53893D-C36C-42FD-B741-059127D1FAD9}" destId="{EB345A52-BAF4-41EF-B1FD-84BE916E0736}" srcOrd="1" destOrd="0" presId="urn:microsoft.com/office/officeart/2005/8/layout/hierarchy2"/>
    <dgm:cxn modelId="{02FD619D-3991-4E90-A978-0E87078E6966}" type="presOf" srcId="{8ECF2C84-FB17-4B76-B79F-B13E82DB5248}" destId="{B974B002-7F4B-4EAB-BEA6-692CDBBFDD06}" srcOrd="0" destOrd="0" presId="urn:microsoft.com/office/officeart/2005/8/layout/hierarchy2"/>
    <dgm:cxn modelId="{4ADF62D9-8DA4-4F6D-A9AA-BA4211374D13}" type="presOf" srcId="{F9577FE0-9C22-4C61-91E0-FC38CFE7CE3B}" destId="{FA744A1D-2BC1-4591-B861-4FEFD64CCB6C}" srcOrd="1" destOrd="0" presId="urn:microsoft.com/office/officeart/2005/8/layout/hierarchy2"/>
    <dgm:cxn modelId="{296FDC3E-5A25-45CE-B019-69CD2D88593A}" type="presOf" srcId="{5219FAF8-A90B-4256-B175-63326CDB02FF}" destId="{6C383E80-EBC6-42FB-99B4-4B6450214EB0}" srcOrd="0" destOrd="0" presId="urn:microsoft.com/office/officeart/2005/8/layout/hierarchy2"/>
    <dgm:cxn modelId="{DB8905FF-CB30-40A8-A54F-B32CC09F324C}" srcId="{ADAA42AE-0B31-4E1B-AE0E-4C32C4FFC6C1}" destId="{8943198D-BA18-4CC9-BF2D-5A68A41B6166}" srcOrd="0" destOrd="0" parTransId="{C6743010-E998-4946-BBF6-1FE79083442E}" sibTransId="{5BF1670E-FB80-41A3-A58A-69B4811B1EEC}"/>
    <dgm:cxn modelId="{D0B0907E-470F-4214-9222-B4D5D6F3A143}" type="presOf" srcId="{AECFD84B-BAA4-4345-B379-5527F0C4E79E}" destId="{3A615AD7-568F-479F-8DAC-80585A68CA2E}" srcOrd="0" destOrd="0" presId="urn:microsoft.com/office/officeart/2005/8/layout/hierarchy2"/>
    <dgm:cxn modelId="{1B9D5FDE-0E7D-4AC5-A140-55E62B9ADEFC}" type="presOf" srcId="{933EC2BE-46B2-457D-BD18-5F8108BD3720}" destId="{F075C1D5-7CC0-452E-8D97-77EE2DD7F114}" srcOrd="1" destOrd="0" presId="urn:microsoft.com/office/officeart/2005/8/layout/hierarchy2"/>
    <dgm:cxn modelId="{65A473A9-4B00-490F-8C65-06B678B2715F}" type="presOf" srcId="{F9577FE0-9C22-4C61-91E0-FC38CFE7CE3B}" destId="{FE9F2C2C-416E-4AD1-A97E-60AAD8A6B5A4}" srcOrd="0" destOrd="0" presId="urn:microsoft.com/office/officeart/2005/8/layout/hierarchy2"/>
    <dgm:cxn modelId="{FA659697-E116-4C73-A211-AD16634333BD}" type="presOf" srcId="{933EC2BE-46B2-457D-BD18-5F8108BD3720}" destId="{30951B2F-4725-45D9-9817-31C58DE1FC01}" srcOrd="0" destOrd="0" presId="urn:microsoft.com/office/officeart/2005/8/layout/hierarchy2"/>
    <dgm:cxn modelId="{345EF9E5-A471-4BCA-809C-BBA4F732B30E}" srcId="{8ECF2C84-FB17-4B76-B79F-B13E82DB5248}" destId="{CC9523B8-13AE-44A7-8442-8F1632AFB2FD}" srcOrd="1" destOrd="0" parTransId="{933EC2BE-46B2-457D-BD18-5F8108BD3720}" sibTransId="{87A6B852-5202-4C55-AE22-D1F3CAD733A9}"/>
    <dgm:cxn modelId="{22E27822-3005-48D4-9318-DF3EA03F2F34}" type="presOf" srcId="{525BC026-240A-45C1-8082-4118ACB85325}" destId="{979C4D4A-F145-4AD6-9CB0-0A0C50AF40FE}" srcOrd="0" destOrd="0" presId="urn:microsoft.com/office/officeart/2005/8/layout/hierarchy2"/>
    <dgm:cxn modelId="{71BC36B9-7061-4DE5-861F-33CBAA54587D}" srcId="{26853436-5EC0-40DE-A215-6AF93AA82634}" destId="{D7097AA1-44F5-4521-9F53-6A5A4EED5CA6}" srcOrd="0" destOrd="0" parTransId="{3C53893D-C36C-42FD-B741-059127D1FAD9}" sibTransId="{F90A319C-18B1-46FC-AD01-3968812E2DB3}"/>
    <dgm:cxn modelId="{FE78AE75-F5B8-460F-A069-1668552FD6A3}" srcId="{8ECF2C84-FB17-4B76-B79F-B13E82DB5248}" destId="{ADAA42AE-0B31-4E1B-AE0E-4C32C4FFC6C1}" srcOrd="0" destOrd="0" parTransId="{5219FAF8-A90B-4256-B175-63326CDB02FF}" sibTransId="{B6A4CE32-A851-4486-A695-490A47D55FF5}"/>
    <dgm:cxn modelId="{BBC58239-0B7B-4E88-AC87-3F6D092BF8A3}" type="presOf" srcId="{8943198D-BA18-4CC9-BF2D-5A68A41B6166}" destId="{646FEF2A-714C-49AE-8D5E-B170AB3F2A77}" srcOrd="0" destOrd="0" presId="urn:microsoft.com/office/officeart/2005/8/layout/hierarchy2"/>
    <dgm:cxn modelId="{FF6259A2-DF2E-4367-A426-1863D3B86AE6}" type="presOf" srcId="{3C53893D-C36C-42FD-B741-059127D1FAD9}" destId="{C6206D57-9BC0-4563-87D1-AD1A8B01ED13}" srcOrd="0" destOrd="0" presId="urn:microsoft.com/office/officeart/2005/8/layout/hierarchy2"/>
    <dgm:cxn modelId="{CD7E2A65-6D54-4EB2-BED0-71A5502C07F8}" srcId="{8943198D-BA18-4CC9-BF2D-5A68A41B6166}" destId="{525BC026-240A-45C1-8082-4118ACB85325}" srcOrd="0" destOrd="0" parTransId="{86059579-D43E-447F-8DEA-07C0F4F67DDF}" sibTransId="{89AEA9E2-0E06-4E8A-8BB8-94492A945404}"/>
    <dgm:cxn modelId="{1ABA037C-FF1D-41BA-91F8-E8FAA45EC208}" type="presOf" srcId="{5219FAF8-A90B-4256-B175-63326CDB02FF}" destId="{1B98D081-697B-4832-A741-EE6851D509CB}" srcOrd="1" destOrd="0" presId="urn:microsoft.com/office/officeart/2005/8/layout/hierarchy2"/>
    <dgm:cxn modelId="{3AD3853E-D0AF-4D04-B7C7-F7FD2C396431}" type="presOf" srcId="{C6743010-E998-4946-BBF6-1FE79083442E}" destId="{75393486-DF59-4421-B8A7-1FCD7DAA26ED}" srcOrd="1" destOrd="0" presId="urn:microsoft.com/office/officeart/2005/8/layout/hierarchy2"/>
    <dgm:cxn modelId="{054EE916-A5CD-4460-AB4C-A34BE6287221}" type="presOf" srcId="{A4E20467-A71A-45F5-916D-317EC6F2037E}" destId="{2058EC59-476C-493A-AE3D-118E2B02BE27}" srcOrd="1" destOrd="0" presId="urn:microsoft.com/office/officeart/2005/8/layout/hierarchy2"/>
    <dgm:cxn modelId="{2BB9C268-DC73-4CF2-ABED-B6CD2B1F4751}" type="presOf" srcId="{ADAA42AE-0B31-4E1B-AE0E-4C32C4FFC6C1}" destId="{24330FC1-C18B-45B3-AED5-151C4DA54277}" srcOrd="0" destOrd="0" presId="urn:microsoft.com/office/officeart/2005/8/layout/hierarchy2"/>
    <dgm:cxn modelId="{3AB10EFD-CF34-4BEC-9ABC-6632E484929F}" type="presOf" srcId="{86059579-D43E-447F-8DEA-07C0F4F67DDF}" destId="{0B6BB073-F5C6-483A-B159-A2603E37154A}" srcOrd="0" destOrd="0" presId="urn:microsoft.com/office/officeart/2005/8/layout/hierarchy2"/>
    <dgm:cxn modelId="{B9FAFE1E-1BE4-445A-84EB-2839F096E000}" type="presOf" srcId="{CC9523B8-13AE-44A7-8442-8F1632AFB2FD}" destId="{204E4ABD-C910-43EE-9A52-BA3569A6C882}" srcOrd="0" destOrd="0" presId="urn:microsoft.com/office/officeart/2005/8/layout/hierarchy2"/>
    <dgm:cxn modelId="{C7560D87-F003-4677-8844-CF914774B1C7}" srcId="{449628DE-2B8E-407F-8DAF-8D03937ABF65}" destId="{AECFD84B-BAA4-4345-B379-5527F0C4E79E}" srcOrd="0" destOrd="0" parTransId="{701F0D13-695A-4CB8-9A46-E7B932CF6FDF}" sibTransId="{E6C70605-F612-40E0-B45F-17E2D2018EE8}"/>
    <dgm:cxn modelId="{0BF31DE1-1D47-4996-ABDC-6A50E359FB2D}" type="presOf" srcId="{86059579-D43E-447F-8DEA-07C0F4F67DDF}" destId="{BEB188D6-7A9B-4F90-A967-5091673B94FB}" srcOrd="1" destOrd="0" presId="urn:microsoft.com/office/officeart/2005/8/layout/hierarchy2"/>
    <dgm:cxn modelId="{657BD754-E87D-450C-85CD-F517C8AFB830}" type="presParOf" srcId="{5F2B3E43-BADC-4E17-B518-05FE206EFCCF}" destId="{818F797D-B581-4624-AAEE-4822D92EB010}" srcOrd="0" destOrd="0" presId="urn:microsoft.com/office/officeart/2005/8/layout/hierarchy2"/>
    <dgm:cxn modelId="{F14FB226-AA83-40FA-9CB9-FB17897F331A}" type="presParOf" srcId="{818F797D-B581-4624-AAEE-4822D92EB010}" destId="{3A615AD7-568F-479F-8DAC-80585A68CA2E}" srcOrd="0" destOrd="0" presId="urn:microsoft.com/office/officeart/2005/8/layout/hierarchy2"/>
    <dgm:cxn modelId="{29FA4A96-D809-40E4-9095-7C86FB760A4D}" type="presParOf" srcId="{818F797D-B581-4624-AAEE-4822D92EB010}" destId="{B0FB4D86-99E1-4F31-A59C-08467656BF1F}" srcOrd="1" destOrd="0" presId="urn:microsoft.com/office/officeart/2005/8/layout/hierarchy2"/>
    <dgm:cxn modelId="{6CFE97CF-82AC-4628-A888-570AB00ECFA1}" type="presParOf" srcId="{B0FB4D86-99E1-4F31-A59C-08467656BF1F}" destId="{915D2D17-BE64-4E74-8013-826D26F0BD3E}" srcOrd="0" destOrd="0" presId="urn:microsoft.com/office/officeart/2005/8/layout/hierarchy2"/>
    <dgm:cxn modelId="{16F0A199-015D-4EE1-99A2-13C210CC8BB0}" type="presParOf" srcId="{915D2D17-BE64-4E74-8013-826D26F0BD3E}" destId="{2058EC59-476C-493A-AE3D-118E2B02BE27}" srcOrd="0" destOrd="0" presId="urn:microsoft.com/office/officeart/2005/8/layout/hierarchy2"/>
    <dgm:cxn modelId="{CF8D7AC7-9FC2-4B64-BF75-DF4277000B3E}" type="presParOf" srcId="{B0FB4D86-99E1-4F31-A59C-08467656BF1F}" destId="{0CB37410-935F-423E-9BAC-6FAEA9742376}" srcOrd="1" destOrd="0" presId="urn:microsoft.com/office/officeart/2005/8/layout/hierarchy2"/>
    <dgm:cxn modelId="{7F5FBBE9-D15D-4BDF-A455-5273712CC072}" type="presParOf" srcId="{0CB37410-935F-423E-9BAC-6FAEA9742376}" destId="{B974B002-7F4B-4EAB-BEA6-692CDBBFDD06}" srcOrd="0" destOrd="0" presId="urn:microsoft.com/office/officeart/2005/8/layout/hierarchy2"/>
    <dgm:cxn modelId="{433D462F-DED4-4A80-8722-9BA9983A9BB6}" type="presParOf" srcId="{0CB37410-935F-423E-9BAC-6FAEA9742376}" destId="{84766882-5ECC-4B8D-AE8B-2354D1F1CA57}" srcOrd="1" destOrd="0" presId="urn:microsoft.com/office/officeart/2005/8/layout/hierarchy2"/>
    <dgm:cxn modelId="{C80E0476-DE16-483E-A8D2-FDEA70509679}" type="presParOf" srcId="{84766882-5ECC-4B8D-AE8B-2354D1F1CA57}" destId="{6C383E80-EBC6-42FB-99B4-4B6450214EB0}" srcOrd="0" destOrd="0" presId="urn:microsoft.com/office/officeart/2005/8/layout/hierarchy2"/>
    <dgm:cxn modelId="{10198444-0356-4A1E-8545-AB2A52BD475C}" type="presParOf" srcId="{6C383E80-EBC6-42FB-99B4-4B6450214EB0}" destId="{1B98D081-697B-4832-A741-EE6851D509CB}" srcOrd="0" destOrd="0" presId="urn:microsoft.com/office/officeart/2005/8/layout/hierarchy2"/>
    <dgm:cxn modelId="{3815CA4C-D2ED-49EC-AB89-692AB5C62A5C}" type="presParOf" srcId="{84766882-5ECC-4B8D-AE8B-2354D1F1CA57}" destId="{A3ECCE68-F186-4015-BBAF-BEB3D34B2711}" srcOrd="1" destOrd="0" presId="urn:microsoft.com/office/officeart/2005/8/layout/hierarchy2"/>
    <dgm:cxn modelId="{A62EB7AF-CA6A-448F-94F8-E562FE516B9C}" type="presParOf" srcId="{A3ECCE68-F186-4015-BBAF-BEB3D34B2711}" destId="{24330FC1-C18B-45B3-AED5-151C4DA54277}" srcOrd="0" destOrd="0" presId="urn:microsoft.com/office/officeart/2005/8/layout/hierarchy2"/>
    <dgm:cxn modelId="{F3E0F22E-E3BA-4AD4-A7BD-77429D192839}" type="presParOf" srcId="{A3ECCE68-F186-4015-BBAF-BEB3D34B2711}" destId="{D70FFC26-45A8-4B5C-B25C-EC271EBFED7C}" srcOrd="1" destOrd="0" presId="urn:microsoft.com/office/officeart/2005/8/layout/hierarchy2"/>
    <dgm:cxn modelId="{DEFEBF45-3D74-4323-B184-1B8FBCCBDF32}" type="presParOf" srcId="{D70FFC26-45A8-4B5C-B25C-EC271EBFED7C}" destId="{AA527E8E-A101-4F96-8F9D-1E09ACEDC091}" srcOrd="0" destOrd="0" presId="urn:microsoft.com/office/officeart/2005/8/layout/hierarchy2"/>
    <dgm:cxn modelId="{EA42D87F-FADC-41F0-BBBD-A15CE5E0BEF2}" type="presParOf" srcId="{AA527E8E-A101-4F96-8F9D-1E09ACEDC091}" destId="{75393486-DF59-4421-B8A7-1FCD7DAA26ED}" srcOrd="0" destOrd="0" presId="urn:microsoft.com/office/officeart/2005/8/layout/hierarchy2"/>
    <dgm:cxn modelId="{6F1DFBA6-AEAB-4442-9B72-DF00293B0A86}" type="presParOf" srcId="{D70FFC26-45A8-4B5C-B25C-EC271EBFED7C}" destId="{47C848C5-12DA-42ED-A8F4-FF2A74857367}" srcOrd="1" destOrd="0" presId="urn:microsoft.com/office/officeart/2005/8/layout/hierarchy2"/>
    <dgm:cxn modelId="{DDDF1903-811E-43BC-811A-6163EFE690EA}" type="presParOf" srcId="{47C848C5-12DA-42ED-A8F4-FF2A74857367}" destId="{646FEF2A-714C-49AE-8D5E-B170AB3F2A77}" srcOrd="0" destOrd="0" presId="urn:microsoft.com/office/officeart/2005/8/layout/hierarchy2"/>
    <dgm:cxn modelId="{63D7D28D-8081-4D9C-A7D2-F586E4DDE0D3}" type="presParOf" srcId="{47C848C5-12DA-42ED-A8F4-FF2A74857367}" destId="{CA47555F-3E8E-4E6C-801C-8629D5B0056B}" srcOrd="1" destOrd="0" presId="urn:microsoft.com/office/officeart/2005/8/layout/hierarchy2"/>
    <dgm:cxn modelId="{29082DA6-7A88-4DBF-B068-320CB86D2C1B}" type="presParOf" srcId="{CA47555F-3E8E-4E6C-801C-8629D5B0056B}" destId="{0B6BB073-F5C6-483A-B159-A2603E37154A}" srcOrd="0" destOrd="0" presId="urn:microsoft.com/office/officeart/2005/8/layout/hierarchy2"/>
    <dgm:cxn modelId="{7294A103-C819-4B73-8553-0D11F10BA241}" type="presParOf" srcId="{0B6BB073-F5C6-483A-B159-A2603E37154A}" destId="{BEB188D6-7A9B-4F90-A967-5091673B94FB}" srcOrd="0" destOrd="0" presId="urn:microsoft.com/office/officeart/2005/8/layout/hierarchy2"/>
    <dgm:cxn modelId="{18753442-98A0-4DE1-A07C-58640919EF4D}" type="presParOf" srcId="{CA47555F-3E8E-4E6C-801C-8629D5B0056B}" destId="{9909C9D4-F2F3-48F3-8947-070E152E94FD}" srcOrd="1" destOrd="0" presId="urn:microsoft.com/office/officeart/2005/8/layout/hierarchy2"/>
    <dgm:cxn modelId="{332E8410-371D-4ECC-8E09-70317AFBB063}" type="presParOf" srcId="{9909C9D4-F2F3-48F3-8947-070E152E94FD}" destId="{979C4D4A-F145-4AD6-9CB0-0A0C50AF40FE}" srcOrd="0" destOrd="0" presId="urn:microsoft.com/office/officeart/2005/8/layout/hierarchy2"/>
    <dgm:cxn modelId="{54492608-609F-48A5-A536-E5BC5E0436CE}" type="presParOf" srcId="{9909C9D4-F2F3-48F3-8947-070E152E94FD}" destId="{DA860A2E-A762-4D0C-890F-760461BE02CF}" srcOrd="1" destOrd="0" presId="urn:microsoft.com/office/officeart/2005/8/layout/hierarchy2"/>
    <dgm:cxn modelId="{04A564BA-9113-4BAD-9B91-70BC0F21EA3E}" type="presParOf" srcId="{84766882-5ECC-4B8D-AE8B-2354D1F1CA57}" destId="{30951B2F-4725-45D9-9817-31C58DE1FC01}" srcOrd="2" destOrd="0" presId="urn:microsoft.com/office/officeart/2005/8/layout/hierarchy2"/>
    <dgm:cxn modelId="{8DD442A1-7F9D-4D41-9958-AD134DF96925}" type="presParOf" srcId="{30951B2F-4725-45D9-9817-31C58DE1FC01}" destId="{F075C1D5-7CC0-452E-8D97-77EE2DD7F114}" srcOrd="0" destOrd="0" presId="urn:microsoft.com/office/officeart/2005/8/layout/hierarchy2"/>
    <dgm:cxn modelId="{18C23BD3-DAA5-4007-B122-876D14C92CAE}" type="presParOf" srcId="{84766882-5ECC-4B8D-AE8B-2354D1F1CA57}" destId="{6399201F-A8C2-4A11-865C-6DFA0B8051E7}" srcOrd="3" destOrd="0" presId="urn:microsoft.com/office/officeart/2005/8/layout/hierarchy2"/>
    <dgm:cxn modelId="{FEF4E261-E2FD-4FC5-BC5E-91417679D17E}" type="presParOf" srcId="{6399201F-A8C2-4A11-865C-6DFA0B8051E7}" destId="{204E4ABD-C910-43EE-9A52-BA3569A6C882}" srcOrd="0" destOrd="0" presId="urn:microsoft.com/office/officeart/2005/8/layout/hierarchy2"/>
    <dgm:cxn modelId="{964C439C-33D6-4184-8C14-E80361AA538D}" type="presParOf" srcId="{6399201F-A8C2-4A11-865C-6DFA0B8051E7}" destId="{FDE2F615-C01B-4FFB-A105-2ABDF5E92262}" srcOrd="1" destOrd="0" presId="urn:microsoft.com/office/officeart/2005/8/layout/hierarchy2"/>
    <dgm:cxn modelId="{E3D3388C-22D9-43B8-AC14-A3DC56E584B2}" type="presParOf" srcId="{FDE2F615-C01B-4FFB-A105-2ABDF5E92262}" destId="{FE9F2C2C-416E-4AD1-A97E-60AAD8A6B5A4}" srcOrd="0" destOrd="0" presId="urn:microsoft.com/office/officeart/2005/8/layout/hierarchy2"/>
    <dgm:cxn modelId="{4A4625D3-A2BA-40C5-9ACD-F437002EAC4F}" type="presParOf" srcId="{FE9F2C2C-416E-4AD1-A97E-60AAD8A6B5A4}" destId="{FA744A1D-2BC1-4591-B861-4FEFD64CCB6C}" srcOrd="0" destOrd="0" presId="urn:microsoft.com/office/officeart/2005/8/layout/hierarchy2"/>
    <dgm:cxn modelId="{291D5D80-E798-44D7-9A01-616E26BC6746}" type="presParOf" srcId="{FDE2F615-C01B-4FFB-A105-2ABDF5E92262}" destId="{57F9FD23-247A-4DC9-8AB6-42BB663EBB4D}" srcOrd="1" destOrd="0" presId="urn:microsoft.com/office/officeart/2005/8/layout/hierarchy2"/>
    <dgm:cxn modelId="{1F2941AB-E633-4996-A05F-B2FA40CD468D}" type="presParOf" srcId="{57F9FD23-247A-4DC9-8AB6-42BB663EBB4D}" destId="{545F99A0-CA38-4111-8133-D54656F4726B}" srcOrd="0" destOrd="0" presId="urn:microsoft.com/office/officeart/2005/8/layout/hierarchy2"/>
    <dgm:cxn modelId="{BE6F2AE3-AEC8-43FC-A8EE-3F58F873AF14}" type="presParOf" srcId="{57F9FD23-247A-4DC9-8AB6-42BB663EBB4D}" destId="{7E56AC88-1EC8-4C12-8604-51E6C34DC011}" srcOrd="1" destOrd="0" presId="urn:microsoft.com/office/officeart/2005/8/layout/hierarchy2"/>
    <dgm:cxn modelId="{BA10D4B7-C456-4AD1-BE94-88A8EC75A2F5}" type="presParOf" srcId="{7E56AC88-1EC8-4C12-8604-51E6C34DC011}" destId="{C6206D57-9BC0-4563-87D1-AD1A8B01ED13}" srcOrd="0" destOrd="0" presId="urn:microsoft.com/office/officeart/2005/8/layout/hierarchy2"/>
    <dgm:cxn modelId="{1978F7A7-FBE2-4214-B85A-755BFAB7B4B2}" type="presParOf" srcId="{C6206D57-9BC0-4563-87D1-AD1A8B01ED13}" destId="{EB345A52-BAF4-41EF-B1FD-84BE916E0736}" srcOrd="0" destOrd="0" presId="urn:microsoft.com/office/officeart/2005/8/layout/hierarchy2"/>
    <dgm:cxn modelId="{B227A5AE-2C99-4B22-94E8-D57CA83521A3}" type="presParOf" srcId="{7E56AC88-1EC8-4C12-8604-51E6C34DC011}" destId="{E56FBB87-9B48-4865-B164-07C892A307A9}" srcOrd="1" destOrd="0" presId="urn:microsoft.com/office/officeart/2005/8/layout/hierarchy2"/>
    <dgm:cxn modelId="{AC1687DF-E4FF-4843-9377-5C566F5B2AB7}" type="presParOf" srcId="{E56FBB87-9B48-4865-B164-07C892A307A9}" destId="{09D2AF42-F3AA-4B36-AA71-5E48E6D00974}" srcOrd="0" destOrd="0" presId="urn:microsoft.com/office/officeart/2005/8/layout/hierarchy2"/>
    <dgm:cxn modelId="{6917C738-0988-4DE5-B51B-417EA6EA65FF}" type="presParOf" srcId="{E56FBB87-9B48-4865-B164-07C892A307A9}" destId="{B07161BE-B8D6-423C-8A53-C82F5F75DE5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615AD7-568F-479F-8DAC-80585A68CA2E}">
      <dsp:nvSpPr>
        <dsp:cNvPr id="0" name=""/>
        <dsp:cNvSpPr/>
      </dsp:nvSpPr>
      <dsp:spPr>
        <a:xfrm>
          <a:off x="5489" y="1703961"/>
          <a:ext cx="998968" cy="834043"/>
        </a:xfrm>
        <a:prstGeom prst="rect">
          <a:avLst/>
        </a:prstGeom>
        <a:solidFill>
          <a:schemeClr val="accent3">
            <a:lumMod val="50000"/>
          </a:schemeClr>
        </a:solidFill>
        <a:ln w="12700" cap="flat" cmpd="sng" algn="ctr">
          <a:solidFill>
            <a:schemeClr val="dk1">
              <a:shade val="50000"/>
            </a:schemeClr>
          </a:solidFill>
          <a:prstDash val="solid"/>
          <a:miter lim="800000"/>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40 </a:t>
          </a:r>
        </a:p>
        <a:p>
          <a:pPr marL="0" lvl="0" indent="0" algn="ctr" defTabSz="711200">
            <a:lnSpc>
              <a:spcPct val="90000"/>
            </a:lnSpc>
            <a:spcBef>
              <a:spcPct val="0"/>
            </a:spcBef>
            <a:spcAft>
              <a:spcPct val="35000"/>
            </a:spcAft>
            <a:buNone/>
          </a:pPr>
          <a:r>
            <a:rPr lang="en-US" sz="1600" b="1" kern="1200" dirty="0"/>
            <a:t>Practices</a:t>
          </a:r>
        </a:p>
      </dsp:txBody>
      <dsp:txXfrm>
        <a:off x="5489" y="1703961"/>
        <a:ext cx="998968" cy="834043"/>
      </dsp:txXfrm>
    </dsp:sp>
    <dsp:sp modelId="{915D2D17-BE64-4E74-8013-826D26F0BD3E}">
      <dsp:nvSpPr>
        <dsp:cNvPr id="0" name=""/>
        <dsp:cNvSpPr/>
      </dsp:nvSpPr>
      <dsp:spPr>
        <a:xfrm rot="33281">
          <a:off x="1004452" y="2109969"/>
          <a:ext cx="205305" cy="24014"/>
        </a:xfrm>
        <a:custGeom>
          <a:avLst/>
          <a:gdLst/>
          <a:ahLst/>
          <a:cxnLst/>
          <a:rect l="0" t="0" r="0" b="0"/>
          <a:pathLst>
            <a:path>
              <a:moveTo>
                <a:pt x="0" y="12007"/>
              </a:moveTo>
              <a:lnTo>
                <a:pt x="205305" y="1200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1101972" y="2114869"/>
        <a:ext cx="10265" cy="14214"/>
      </dsp:txXfrm>
    </dsp:sp>
    <dsp:sp modelId="{B974B002-7F4B-4EAB-BEA6-692CDBBFDD06}">
      <dsp:nvSpPr>
        <dsp:cNvPr id="0" name=""/>
        <dsp:cNvSpPr/>
      </dsp:nvSpPr>
      <dsp:spPr>
        <a:xfrm>
          <a:off x="1209753" y="1705949"/>
          <a:ext cx="1335695" cy="834043"/>
        </a:xfrm>
        <a:prstGeom prst="ellipse">
          <a:avLst/>
        </a:prstGeom>
        <a:solidFill>
          <a:schemeClr val="accent3">
            <a:lumMod val="50000"/>
          </a:schemeClr>
        </a:solidFill>
        <a:ln w="12700" cap="flat" cmpd="sng" algn="ctr">
          <a:solidFill>
            <a:schemeClr val="dk1">
              <a:shade val="50000"/>
            </a:schemeClr>
          </a:solidFill>
          <a:prstDash val="solid"/>
          <a:miter lim="800000"/>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0" tIns="10160" rIns="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Randomize</a:t>
          </a:r>
        </a:p>
      </dsp:txBody>
      <dsp:txXfrm>
        <a:off x="1405361" y="1828092"/>
        <a:ext cx="944479" cy="589757"/>
      </dsp:txXfrm>
    </dsp:sp>
    <dsp:sp modelId="{6C383E80-EBC6-42FB-99B4-4B6450214EB0}">
      <dsp:nvSpPr>
        <dsp:cNvPr id="0" name=""/>
        <dsp:cNvSpPr/>
      </dsp:nvSpPr>
      <dsp:spPr>
        <a:xfrm rot="18163347">
          <a:off x="2251438" y="1572576"/>
          <a:ext cx="1279895" cy="24014"/>
        </a:xfrm>
        <a:custGeom>
          <a:avLst/>
          <a:gdLst/>
          <a:ahLst/>
          <a:cxnLst/>
          <a:rect l="0" t="0" r="0" b="0"/>
          <a:pathLst>
            <a:path>
              <a:moveTo>
                <a:pt x="0" y="12007"/>
              </a:moveTo>
              <a:lnTo>
                <a:pt x="1279895" y="120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2859388" y="1540274"/>
        <a:ext cx="63994" cy="88616"/>
      </dsp:txXfrm>
    </dsp:sp>
    <dsp:sp modelId="{24330FC1-C18B-45B3-AED5-151C4DA54277}">
      <dsp:nvSpPr>
        <dsp:cNvPr id="0" name=""/>
        <dsp:cNvSpPr/>
      </dsp:nvSpPr>
      <dsp:spPr>
        <a:xfrm>
          <a:off x="3237322" y="629174"/>
          <a:ext cx="1204577" cy="834043"/>
        </a:xfrm>
        <a:prstGeom prst="roundRect">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Baseline Measures</a:t>
          </a:r>
        </a:p>
      </dsp:txBody>
      <dsp:txXfrm>
        <a:off x="3278037" y="669889"/>
        <a:ext cx="1123147" cy="752613"/>
      </dsp:txXfrm>
    </dsp:sp>
    <dsp:sp modelId="{AA527E8E-A101-4F96-8F9D-1E09ACEDC091}">
      <dsp:nvSpPr>
        <dsp:cNvPr id="0" name=""/>
        <dsp:cNvSpPr/>
      </dsp:nvSpPr>
      <dsp:spPr>
        <a:xfrm rot="91">
          <a:off x="4441900" y="1034194"/>
          <a:ext cx="453680" cy="24014"/>
        </a:xfrm>
        <a:custGeom>
          <a:avLst/>
          <a:gdLst/>
          <a:ahLst/>
          <a:cxnLst/>
          <a:rect l="0" t="0" r="0" b="0"/>
          <a:pathLst>
            <a:path>
              <a:moveTo>
                <a:pt x="0" y="12007"/>
              </a:moveTo>
              <a:lnTo>
                <a:pt x="453680" y="120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4657398" y="1030496"/>
        <a:ext cx="22684" cy="31411"/>
      </dsp:txXfrm>
    </dsp:sp>
    <dsp:sp modelId="{646FEF2A-714C-49AE-8D5E-B170AB3F2A77}">
      <dsp:nvSpPr>
        <dsp:cNvPr id="0" name=""/>
        <dsp:cNvSpPr/>
      </dsp:nvSpPr>
      <dsp:spPr>
        <a:xfrm>
          <a:off x="4895580" y="507590"/>
          <a:ext cx="1204577" cy="1077235"/>
        </a:xfrm>
        <a:prstGeom prst="ellipse">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Practice Redesign Process</a:t>
          </a:r>
        </a:p>
      </dsp:txBody>
      <dsp:txXfrm>
        <a:off x="5071986" y="665347"/>
        <a:ext cx="851765" cy="761721"/>
      </dsp:txXfrm>
    </dsp:sp>
    <dsp:sp modelId="{0B6BB073-F5C6-483A-B159-A2603E37154A}">
      <dsp:nvSpPr>
        <dsp:cNvPr id="0" name=""/>
        <dsp:cNvSpPr/>
      </dsp:nvSpPr>
      <dsp:spPr>
        <a:xfrm rot="21599919">
          <a:off x="6100158" y="1034194"/>
          <a:ext cx="509982" cy="24014"/>
        </a:xfrm>
        <a:custGeom>
          <a:avLst/>
          <a:gdLst/>
          <a:ahLst/>
          <a:cxnLst/>
          <a:rect l="0" t="0" r="0" b="0"/>
          <a:pathLst>
            <a:path>
              <a:moveTo>
                <a:pt x="0" y="12007"/>
              </a:moveTo>
              <a:lnTo>
                <a:pt x="509982" y="120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6342399" y="1028546"/>
        <a:ext cx="25499" cy="35309"/>
      </dsp:txXfrm>
    </dsp:sp>
    <dsp:sp modelId="{979C4D4A-F145-4AD6-9CB0-0A0C50AF40FE}">
      <dsp:nvSpPr>
        <dsp:cNvPr id="0" name=""/>
        <dsp:cNvSpPr/>
      </dsp:nvSpPr>
      <dsp:spPr>
        <a:xfrm>
          <a:off x="6610140" y="629174"/>
          <a:ext cx="1204577" cy="834043"/>
        </a:xfrm>
        <a:prstGeom prst="roundRect">
          <a:avLst>
            <a:gd name="adj" fmla="val 10000"/>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Follow-up Measures</a:t>
          </a:r>
        </a:p>
      </dsp:txBody>
      <dsp:txXfrm>
        <a:off x="6634568" y="653602"/>
        <a:ext cx="1155721" cy="785187"/>
      </dsp:txXfrm>
    </dsp:sp>
    <dsp:sp modelId="{30951B2F-4725-45D9-9817-31C58DE1FC01}">
      <dsp:nvSpPr>
        <dsp:cNvPr id="0" name=""/>
        <dsp:cNvSpPr/>
      </dsp:nvSpPr>
      <dsp:spPr>
        <a:xfrm rot="3426852">
          <a:off x="2269339" y="2618288"/>
          <a:ext cx="1208268" cy="24014"/>
        </a:xfrm>
        <a:custGeom>
          <a:avLst/>
          <a:gdLst/>
          <a:ahLst/>
          <a:cxnLst/>
          <a:rect l="0" t="0" r="0" b="0"/>
          <a:pathLst>
            <a:path>
              <a:moveTo>
                <a:pt x="0" y="12007"/>
              </a:moveTo>
              <a:lnTo>
                <a:pt x="1208268" y="12007"/>
              </a:lnTo>
            </a:path>
          </a:pathLst>
        </a:custGeom>
        <a:noFill/>
        <a:ln w="12700" cap="flat" cmpd="sng" algn="ctr">
          <a:solidFill>
            <a:schemeClr val="accent6"/>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2843267" y="2588466"/>
        <a:ext cx="60413" cy="83657"/>
      </dsp:txXfrm>
    </dsp:sp>
    <dsp:sp modelId="{204E4ABD-C910-43EE-9A52-BA3569A6C882}">
      <dsp:nvSpPr>
        <dsp:cNvPr id="0" name=""/>
        <dsp:cNvSpPr/>
      </dsp:nvSpPr>
      <dsp:spPr>
        <a:xfrm>
          <a:off x="3201498" y="2720597"/>
          <a:ext cx="1204577" cy="834043"/>
        </a:xfrm>
        <a:prstGeom prst="roundRect">
          <a:avLst/>
        </a:prstGeom>
        <a:solidFill>
          <a:schemeClr val="accent6"/>
        </a:solidFill>
        <a:ln w="12700" cap="flat" cmpd="sng" algn="ctr">
          <a:solidFill>
            <a:schemeClr val="accent6">
              <a:shade val="50000"/>
            </a:schemeClr>
          </a:solidFill>
          <a:prstDash val="solid"/>
          <a:miter lim="800000"/>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Baseline Measures</a:t>
          </a:r>
        </a:p>
      </dsp:txBody>
      <dsp:txXfrm>
        <a:off x="3242213" y="2761312"/>
        <a:ext cx="1123147" cy="752613"/>
      </dsp:txXfrm>
    </dsp:sp>
    <dsp:sp modelId="{FE9F2C2C-416E-4AD1-A97E-60AAD8A6B5A4}">
      <dsp:nvSpPr>
        <dsp:cNvPr id="0" name=""/>
        <dsp:cNvSpPr/>
      </dsp:nvSpPr>
      <dsp:spPr>
        <a:xfrm>
          <a:off x="4406076" y="3125612"/>
          <a:ext cx="481831" cy="24014"/>
        </a:xfrm>
        <a:custGeom>
          <a:avLst/>
          <a:gdLst/>
          <a:ahLst/>
          <a:cxnLst/>
          <a:rect l="0" t="0" r="0" b="0"/>
          <a:pathLst>
            <a:path>
              <a:moveTo>
                <a:pt x="0" y="12007"/>
              </a:moveTo>
              <a:lnTo>
                <a:pt x="481831" y="12007"/>
              </a:lnTo>
            </a:path>
          </a:pathLst>
        </a:custGeom>
        <a:noFill/>
        <a:ln w="12700" cap="flat" cmpd="sng" algn="ctr">
          <a:solidFill>
            <a:schemeClr val="accent6"/>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4634946" y="3120939"/>
        <a:ext cx="24091" cy="33360"/>
      </dsp:txXfrm>
    </dsp:sp>
    <dsp:sp modelId="{545F99A0-CA38-4111-8133-D54656F4726B}">
      <dsp:nvSpPr>
        <dsp:cNvPr id="0" name=""/>
        <dsp:cNvSpPr/>
      </dsp:nvSpPr>
      <dsp:spPr>
        <a:xfrm>
          <a:off x="4887907" y="2533123"/>
          <a:ext cx="1204577" cy="1208992"/>
        </a:xfrm>
        <a:prstGeom prst="ellipse">
          <a:avLst/>
        </a:prstGeom>
        <a:solidFill>
          <a:schemeClr val="accent6"/>
        </a:solidFill>
        <a:ln w="12700" cap="flat" cmpd="sng" algn="ctr">
          <a:solidFill>
            <a:schemeClr val="accent6">
              <a:shade val="50000"/>
            </a:schemeClr>
          </a:solidFill>
          <a:prstDash val="solid"/>
          <a:miter lim="800000"/>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Usual Care</a:t>
          </a:r>
        </a:p>
      </dsp:txBody>
      <dsp:txXfrm>
        <a:off x="5064313" y="2710176"/>
        <a:ext cx="851765" cy="854886"/>
      </dsp:txXfrm>
    </dsp:sp>
    <dsp:sp modelId="{C6206D57-9BC0-4563-87D1-AD1A8B01ED13}">
      <dsp:nvSpPr>
        <dsp:cNvPr id="0" name=""/>
        <dsp:cNvSpPr/>
      </dsp:nvSpPr>
      <dsp:spPr>
        <a:xfrm>
          <a:off x="6092485" y="3125612"/>
          <a:ext cx="481831" cy="24014"/>
        </a:xfrm>
        <a:custGeom>
          <a:avLst/>
          <a:gdLst/>
          <a:ahLst/>
          <a:cxnLst/>
          <a:rect l="0" t="0" r="0" b="0"/>
          <a:pathLst>
            <a:path>
              <a:moveTo>
                <a:pt x="0" y="12007"/>
              </a:moveTo>
              <a:lnTo>
                <a:pt x="481831" y="12007"/>
              </a:lnTo>
            </a:path>
          </a:pathLst>
        </a:custGeom>
        <a:noFill/>
        <a:ln w="12700" cap="flat" cmpd="sng" algn="ctr">
          <a:solidFill>
            <a:schemeClr val="accent6"/>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6321355" y="3120939"/>
        <a:ext cx="24091" cy="33360"/>
      </dsp:txXfrm>
    </dsp:sp>
    <dsp:sp modelId="{09D2AF42-F3AA-4B36-AA71-5E48E6D00974}">
      <dsp:nvSpPr>
        <dsp:cNvPr id="0" name=""/>
        <dsp:cNvSpPr/>
      </dsp:nvSpPr>
      <dsp:spPr>
        <a:xfrm>
          <a:off x="6574316" y="2720597"/>
          <a:ext cx="1204577" cy="834043"/>
        </a:xfrm>
        <a:prstGeom prst="roundRect">
          <a:avLst>
            <a:gd name="adj" fmla="val 10000"/>
          </a:avLst>
        </a:prstGeom>
        <a:solidFill>
          <a:schemeClr val="accent6"/>
        </a:solidFill>
        <a:ln w="12700" cap="flat" cmpd="sng" algn="ctr">
          <a:solidFill>
            <a:schemeClr val="accent6">
              <a:shade val="50000"/>
            </a:schemeClr>
          </a:solidFill>
          <a:prstDash val="solid"/>
          <a:miter lim="800000"/>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Follow-up Measures</a:t>
          </a:r>
        </a:p>
      </dsp:txBody>
      <dsp:txXfrm>
        <a:off x="6598744" y="2745025"/>
        <a:ext cx="1155721" cy="7851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C8158D-DB15-4FB8-9B01-7FC984047C72}" type="datetimeFigureOut">
              <a:rPr lang="en-US" smtClean="0"/>
              <a:t>11/16/2016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909FE9-891A-4F11-B538-D30AE90E4F1D}" type="slidenum">
              <a:rPr lang="en-US" smtClean="0"/>
              <a:t>‹#›</a:t>
            </a:fld>
            <a:endParaRPr lang="en-US"/>
          </a:p>
        </p:txBody>
      </p:sp>
    </p:spTree>
    <p:extLst>
      <p:ext uri="{BB962C8B-B14F-4D97-AF65-F5344CB8AC3E}">
        <p14:creationId xmlns:p14="http://schemas.microsoft.com/office/powerpoint/2010/main" val="2953376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b="1"/>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64FB608-2F0E-4C9D-AF1D-C4816114C399}" type="datetime1">
              <a:rPr lang="en-US" smtClean="0"/>
              <a:t>11/16/2016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187D89E-18ED-4E2D-95BD-A151DDC2D56D}" type="slidenum">
              <a:rPr lang="en-US" smtClean="0"/>
              <a:t>‹#›</a:t>
            </a:fld>
            <a:endParaRPr lang="en-US"/>
          </a:p>
        </p:txBody>
      </p:sp>
    </p:spTree>
    <p:extLst>
      <p:ext uri="{BB962C8B-B14F-4D97-AF65-F5344CB8AC3E}">
        <p14:creationId xmlns:p14="http://schemas.microsoft.com/office/powerpoint/2010/main" val="3206707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9661F14-EAD2-4E84-9D14-1D590AB6973B}" type="datetime1">
              <a:rPr lang="en-US" smtClean="0"/>
              <a:t>11/16/2016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187D89E-18ED-4E2D-95BD-A151DDC2D56D}" type="slidenum">
              <a:rPr lang="en-US" smtClean="0"/>
              <a:t>‹#›</a:t>
            </a:fld>
            <a:endParaRPr lang="en-US"/>
          </a:p>
        </p:txBody>
      </p:sp>
    </p:spTree>
    <p:extLst>
      <p:ext uri="{BB962C8B-B14F-4D97-AF65-F5344CB8AC3E}">
        <p14:creationId xmlns:p14="http://schemas.microsoft.com/office/powerpoint/2010/main" val="273655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B8AEFD9-A612-4AE2-AF26-0B3504186C79}" type="datetime1">
              <a:rPr lang="en-US" smtClean="0"/>
              <a:t>11/16/2016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187D89E-18ED-4E2D-95BD-A151DDC2D56D}" type="slidenum">
              <a:rPr lang="en-US" smtClean="0"/>
              <a:t>‹#›</a:t>
            </a:fld>
            <a:endParaRPr lang="en-US"/>
          </a:p>
        </p:txBody>
      </p:sp>
    </p:spTree>
    <p:extLst>
      <p:ext uri="{BB962C8B-B14F-4D97-AF65-F5344CB8AC3E}">
        <p14:creationId xmlns:p14="http://schemas.microsoft.com/office/powerpoint/2010/main" val="2749092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921140E-D4C4-4140-BFA8-723417085AEF}" type="datetime1">
              <a:rPr lang="en-US" smtClean="0"/>
              <a:t>11/16/2016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187D89E-18ED-4E2D-95BD-A151DDC2D56D}" type="slidenum">
              <a:rPr lang="en-US" smtClean="0"/>
              <a:t>‹#›</a:t>
            </a:fld>
            <a:endParaRPr lang="en-US"/>
          </a:p>
        </p:txBody>
      </p:sp>
    </p:spTree>
    <p:extLst>
      <p:ext uri="{BB962C8B-B14F-4D97-AF65-F5344CB8AC3E}">
        <p14:creationId xmlns:p14="http://schemas.microsoft.com/office/powerpoint/2010/main" val="3924049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8B9778C-B39E-4E49-BB3C-571D2EB874FF}" type="datetime1">
              <a:rPr lang="en-US" smtClean="0"/>
              <a:t>11/16/2016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187D89E-18ED-4E2D-95BD-A151DDC2D56D}" type="slidenum">
              <a:rPr lang="en-US" smtClean="0"/>
              <a:t>‹#›</a:t>
            </a:fld>
            <a:endParaRPr lang="en-US"/>
          </a:p>
        </p:txBody>
      </p:sp>
    </p:spTree>
    <p:extLst>
      <p:ext uri="{BB962C8B-B14F-4D97-AF65-F5344CB8AC3E}">
        <p14:creationId xmlns:p14="http://schemas.microsoft.com/office/powerpoint/2010/main" val="3996803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7091498-6477-4142-92C4-513DA3659EAE}" type="datetime1">
              <a:rPr lang="en-US" smtClean="0"/>
              <a:t>11/16/2016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187D89E-18ED-4E2D-95BD-A151DDC2D56D}" type="slidenum">
              <a:rPr lang="en-US" smtClean="0"/>
              <a:t>‹#›</a:t>
            </a:fld>
            <a:endParaRPr lang="en-US"/>
          </a:p>
        </p:txBody>
      </p:sp>
    </p:spTree>
    <p:extLst>
      <p:ext uri="{BB962C8B-B14F-4D97-AF65-F5344CB8AC3E}">
        <p14:creationId xmlns:p14="http://schemas.microsoft.com/office/powerpoint/2010/main" val="1961635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5D06A8D2-E420-4857-9E6F-02B7BE5F84A1}" type="datetime1">
              <a:rPr lang="en-US" smtClean="0"/>
              <a:t>11/16/2016</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7187D89E-18ED-4E2D-95BD-A151DDC2D56D}" type="slidenum">
              <a:rPr lang="en-US" smtClean="0"/>
              <a:t>‹#›</a:t>
            </a:fld>
            <a:endParaRPr lang="en-US"/>
          </a:p>
        </p:txBody>
      </p:sp>
    </p:spTree>
    <p:extLst>
      <p:ext uri="{BB962C8B-B14F-4D97-AF65-F5344CB8AC3E}">
        <p14:creationId xmlns:p14="http://schemas.microsoft.com/office/powerpoint/2010/main" val="1076124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5C2D6925-8667-4A78-A0F3-CC632BAE8CB1}" type="datetime1">
              <a:rPr lang="en-US" smtClean="0"/>
              <a:t>11/16/2016</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7187D89E-18ED-4E2D-95BD-A151DDC2D56D}" type="slidenum">
              <a:rPr lang="en-US" smtClean="0"/>
              <a:t>‹#›</a:t>
            </a:fld>
            <a:endParaRPr lang="en-US"/>
          </a:p>
        </p:txBody>
      </p:sp>
    </p:spTree>
    <p:extLst>
      <p:ext uri="{BB962C8B-B14F-4D97-AF65-F5344CB8AC3E}">
        <p14:creationId xmlns:p14="http://schemas.microsoft.com/office/powerpoint/2010/main" val="266449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1EFF5307-2DAA-4508-9902-4E596F52E724}" type="datetime1">
              <a:rPr lang="en-US" smtClean="0"/>
              <a:t>11/16/2016</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7187D89E-18ED-4E2D-95BD-A151DDC2D56D}" type="slidenum">
              <a:rPr lang="en-US" smtClean="0"/>
              <a:t>‹#›</a:t>
            </a:fld>
            <a:endParaRPr lang="en-US"/>
          </a:p>
        </p:txBody>
      </p:sp>
    </p:spTree>
    <p:extLst>
      <p:ext uri="{BB962C8B-B14F-4D97-AF65-F5344CB8AC3E}">
        <p14:creationId xmlns:p14="http://schemas.microsoft.com/office/powerpoint/2010/main" val="690170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C8BD268-69B1-47D2-823F-A47584AE66D5}" type="datetime1">
              <a:rPr lang="en-US" smtClean="0"/>
              <a:t>11/16/2016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187D89E-18ED-4E2D-95BD-A151DDC2D56D}" type="slidenum">
              <a:rPr lang="en-US" smtClean="0"/>
              <a:t>‹#›</a:t>
            </a:fld>
            <a:endParaRPr lang="en-US"/>
          </a:p>
        </p:txBody>
      </p:sp>
    </p:spTree>
    <p:extLst>
      <p:ext uri="{BB962C8B-B14F-4D97-AF65-F5344CB8AC3E}">
        <p14:creationId xmlns:p14="http://schemas.microsoft.com/office/powerpoint/2010/main" val="2358125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723C48A-0E48-418D-AE27-A8236A42543A}" type="datetime1">
              <a:rPr lang="en-US" smtClean="0"/>
              <a:t>11/16/2016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187D89E-18ED-4E2D-95BD-A151DDC2D56D}" type="slidenum">
              <a:rPr lang="en-US" smtClean="0"/>
              <a:t>‹#›</a:t>
            </a:fld>
            <a:endParaRPr lang="en-US"/>
          </a:p>
        </p:txBody>
      </p:sp>
    </p:spTree>
    <p:extLst>
      <p:ext uri="{BB962C8B-B14F-4D97-AF65-F5344CB8AC3E}">
        <p14:creationId xmlns:p14="http://schemas.microsoft.com/office/powerpoint/2010/main" val="2339113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tile tx="0" ty="0" sx="100000" sy="100000" flip="none" algn="tl"/>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43746" y="634772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9B2A1-2BC0-4F6B-A764-D3A078F8664A}" type="slidenum">
              <a:rPr lang="en-US" smtClean="0"/>
              <a:pPr/>
              <a:t>‹#›</a:t>
            </a:fld>
            <a:endParaRPr lang="en-US" dirty="0"/>
          </a:p>
        </p:txBody>
      </p:sp>
    </p:spTree>
    <p:extLst>
      <p:ext uri="{BB962C8B-B14F-4D97-AF65-F5344CB8AC3E}">
        <p14:creationId xmlns:p14="http://schemas.microsoft.com/office/powerpoint/2010/main" val="33048867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Health Services Research</a:t>
            </a:r>
          </a:p>
        </p:txBody>
      </p:sp>
      <p:sp>
        <p:nvSpPr>
          <p:cNvPr id="3" name="Subtitle 2"/>
          <p:cNvSpPr>
            <a:spLocks noGrp="1"/>
          </p:cNvSpPr>
          <p:nvPr>
            <p:ph type="subTitle" idx="1"/>
          </p:nvPr>
        </p:nvSpPr>
        <p:spPr/>
        <p:txBody>
          <a:bodyPr>
            <a:normAutofit lnSpcReduction="10000"/>
          </a:bodyPr>
          <a:lstStyle/>
          <a:p>
            <a:r>
              <a:rPr lang="en-US" dirty="0"/>
              <a:t>Benjamin Littenberg, MD</a:t>
            </a:r>
          </a:p>
          <a:p>
            <a:endParaRPr lang="en-US" dirty="0"/>
          </a:p>
          <a:p>
            <a:r>
              <a:rPr lang="en-US" dirty="0"/>
              <a:t>UVM Legislative Summit</a:t>
            </a:r>
          </a:p>
          <a:p>
            <a:r>
              <a:rPr lang="en-US" dirty="0"/>
              <a:t>November 16, 2016</a:t>
            </a:r>
          </a:p>
        </p:txBody>
      </p:sp>
    </p:spTree>
    <p:extLst>
      <p:ext uri="{BB962C8B-B14F-4D97-AF65-F5344CB8AC3E}">
        <p14:creationId xmlns:p14="http://schemas.microsoft.com/office/powerpoint/2010/main" val="38943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Integrated Behavioral Health</a:t>
            </a:r>
            <a:endParaRPr lang="en-US" dirty="0"/>
          </a:p>
        </p:txBody>
      </p:sp>
      <p:sp>
        <p:nvSpPr>
          <p:cNvPr id="3" name="Content Placeholder 2"/>
          <p:cNvSpPr>
            <a:spLocks noGrp="1"/>
          </p:cNvSpPr>
          <p:nvPr>
            <p:ph idx="1"/>
          </p:nvPr>
        </p:nvSpPr>
        <p:spPr>
          <a:xfrm>
            <a:off x="628650" y="1825624"/>
            <a:ext cx="7886700" cy="4371975"/>
          </a:xfrm>
        </p:spPr>
        <p:txBody>
          <a:bodyPr>
            <a:normAutofit/>
          </a:bodyPr>
          <a:lstStyle/>
          <a:p>
            <a:pPr lvl="1"/>
            <a:r>
              <a:rPr lang="en-US" sz="2800" dirty="0"/>
              <a:t>Shared space</a:t>
            </a:r>
          </a:p>
          <a:p>
            <a:pPr lvl="1"/>
            <a:r>
              <a:rPr lang="en-US" sz="2800" dirty="0"/>
              <a:t>Shared records</a:t>
            </a:r>
          </a:p>
          <a:p>
            <a:pPr lvl="1"/>
            <a:r>
              <a:rPr lang="en-US" sz="2800" dirty="0"/>
              <a:t>Evidence-based BH services</a:t>
            </a:r>
          </a:p>
          <a:p>
            <a:pPr lvl="1"/>
            <a:r>
              <a:rPr lang="en-US" sz="2800" dirty="0"/>
              <a:t>Automatic systems for managing BH patients:</a:t>
            </a:r>
          </a:p>
          <a:p>
            <a:pPr lvl="2"/>
            <a:r>
              <a:rPr lang="en-US" sz="2400" dirty="0"/>
              <a:t>Screening</a:t>
            </a:r>
          </a:p>
          <a:p>
            <a:pPr lvl="2"/>
            <a:r>
              <a:rPr lang="en-US" sz="2400" dirty="0"/>
              <a:t>Scheduling</a:t>
            </a:r>
          </a:p>
          <a:p>
            <a:pPr lvl="2"/>
            <a:r>
              <a:rPr lang="en-US" sz="2400" dirty="0"/>
              <a:t>Monitoring</a:t>
            </a:r>
          </a:p>
          <a:p>
            <a:pPr lvl="2"/>
            <a:r>
              <a:rPr lang="en-US" sz="2400" dirty="0"/>
              <a:t>Follow-up</a:t>
            </a:r>
          </a:p>
          <a:p>
            <a:pPr lvl="1"/>
            <a:r>
              <a:rPr lang="en-US" sz="2800" dirty="0"/>
              <a:t>Frequent communication among providers</a:t>
            </a:r>
          </a:p>
          <a:p>
            <a:pPr lvl="1"/>
            <a:r>
              <a:rPr lang="en-US" sz="2800" dirty="0"/>
              <a:t>Stable reimbursement for BH services</a:t>
            </a:r>
            <a:endParaRPr lang="en-US" sz="3200" dirty="0"/>
          </a:p>
        </p:txBody>
      </p:sp>
      <p:sp>
        <p:nvSpPr>
          <p:cNvPr id="9" name="Slide Number Placeholder 8"/>
          <p:cNvSpPr>
            <a:spLocks noGrp="1"/>
          </p:cNvSpPr>
          <p:nvPr>
            <p:ph type="sldNum" sz="quarter" idx="12"/>
          </p:nvPr>
        </p:nvSpPr>
        <p:spPr/>
        <p:txBody>
          <a:bodyPr/>
          <a:lstStyle/>
          <a:p>
            <a:fld id="{830E287F-8FCC-475A-86D9-AEDDE8440E57}" type="slidenum">
              <a:rPr lang="en-US" smtClean="0"/>
              <a:pPr/>
              <a:t>10</a:t>
            </a:fld>
            <a:endParaRPr lang="en-US" dirty="0"/>
          </a:p>
        </p:txBody>
      </p:sp>
    </p:spTree>
    <p:extLst>
      <p:ext uri="{BB962C8B-B14F-4D97-AF65-F5344CB8AC3E}">
        <p14:creationId xmlns:p14="http://schemas.microsoft.com/office/powerpoint/2010/main" val="3302073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 research at UVM</a:t>
            </a:r>
          </a:p>
        </p:txBody>
      </p:sp>
      <p:sp>
        <p:nvSpPr>
          <p:cNvPr id="3" name="Content Placeholder 2"/>
          <p:cNvSpPr>
            <a:spLocks noGrp="1"/>
          </p:cNvSpPr>
          <p:nvPr>
            <p:ph idx="1"/>
          </p:nvPr>
        </p:nvSpPr>
        <p:spPr>
          <a:xfrm>
            <a:off x="628650" y="1825624"/>
            <a:ext cx="7831859" cy="4796849"/>
          </a:xfrm>
        </p:spPr>
        <p:txBody>
          <a:bodyPr>
            <a:normAutofit fontScale="92500" lnSpcReduction="20000"/>
          </a:bodyPr>
          <a:lstStyle/>
          <a:p>
            <a:pPr marL="0" indent="0" algn="ctr">
              <a:lnSpc>
                <a:spcPct val="120000"/>
              </a:lnSpc>
              <a:buNone/>
            </a:pPr>
            <a:r>
              <a:rPr lang="en-US" i="1" dirty="0"/>
              <a:t>Integrating Behavioral Health and Primary Care for Comorbid Behavioral and Medical Problems (IBH-PC)</a:t>
            </a:r>
          </a:p>
          <a:p>
            <a:pPr>
              <a:lnSpc>
                <a:spcPct val="120000"/>
              </a:lnSpc>
            </a:pPr>
            <a:r>
              <a:rPr lang="en-US" dirty="0"/>
              <a:t>Funded by The Patient-Centered Outcomes Research Institute (PCORI)</a:t>
            </a:r>
          </a:p>
          <a:p>
            <a:pPr>
              <a:lnSpc>
                <a:spcPct val="120000"/>
              </a:lnSpc>
            </a:pPr>
            <a:r>
              <a:rPr lang="en-US" dirty="0"/>
              <a:t>$18.5M over 5</a:t>
            </a:r>
            <a:r>
              <a:rPr lang="en-US" dirty="0">
                <a:latin typeface="Calibri" panose="020F0502020204030204" pitchFamily="34" charset="0"/>
                <a:cs typeface="Calibri" panose="020F0502020204030204" pitchFamily="34" charset="0"/>
              </a:rPr>
              <a:t>½ years</a:t>
            </a:r>
          </a:p>
          <a:p>
            <a:pPr>
              <a:lnSpc>
                <a:spcPct val="120000"/>
              </a:lnSpc>
            </a:pPr>
            <a:r>
              <a:rPr lang="en-US" dirty="0">
                <a:latin typeface="Calibri" panose="020F0502020204030204" pitchFamily="34" charset="0"/>
                <a:cs typeface="Calibri" panose="020F0502020204030204" pitchFamily="34" charset="0"/>
              </a:rPr>
              <a:t>Executive Committee</a:t>
            </a:r>
          </a:p>
          <a:p>
            <a:pPr lvl="1">
              <a:lnSpc>
                <a:spcPct val="120000"/>
              </a:lnSpc>
            </a:pPr>
            <a:r>
              <a:rPr lang="en-US" dirty="0">
                <a:latin typeface="Calibri" panose="020F0502020204030204" pitchFamily="34" charset="0"/>
                <a:cs typeface="Calibri" panose="020F0502020204030204" pitchFamily="34" charset="0"/>
              </a:rPr>
              <a:t>Rodger Kessler, PhD</a:t>
            </a:r>
          </a:p>
          <a:p>
            <a:pPr lvl="1">
              <a:lnSpc>
                <a:spcPct val="120000"/>
              </a:lnSpc>
            </a:pPr>
            <a:r>
              <a:rPr lang="en-US" dirty="0">
                <a:latin typeface="Calibri" panose="020F0502020204030204" pitchFamily="34" charset="0"/>
                <a:cs typeface="Calibri" panose="020F0502020204030204" pitchFamily="34" charset="0"/>
              </a:rPr>
              <a:t>Connie van Eeghen,  DrPH</a:t>
            </a:r>
          </a:p>
          <a:p>
            <a:pPr lvl="1">
              <a:lnSpc>
                <a:spcPct val="120000"/>
              </a:lnSpc>
            </a:pPr>
            <a:r>
              <a:rPr lang="en-US" dirty="0">
                <a:latin typeface="Calibri" panose="020F0502020204030204" pitchFamily="34" charset="0"/>
                <a:cs typeface="Calibri" panose="020F0502020204030204" pitchFamily="34" charset="0"/>
              </a:rPr>
              <a:t>Jennifer Lavoie</a:t>
            </a:r>
          </a:p>
          <a:p>
            <a:pPr>
              <a:lnSpc>
                <a:spcPct val="120000"/>
              </a:lnSpc>
            </a:pPr>
            <a:r>
              <a:rPr lang="en-US" dirty="0">
                <a:latin typeface="Calibri" panose="020F0502020204030204" pitchFamily="34" charset="0"/>
                <a:cs typeface="Calibri" panose="020F0502020204030204" pitchFamily="34" charset="0"/>
              </a:rPr>
              <a:t>Many, many others at UVM and across the country</a:t>
            </a:r>
            <a:endParaRPr lang="en-US" dirty="0"/>
          </a:p>
        </p:txBody>
      </p:sp>
      <p:sp>
        <p:nvSpPr>
          <p:cNvPr id="4" name="Slide Number Placeholder 3"/>
          <p:cNvSpPr>
            <a:spLocks noGrp="1"/>
          </p:cNvSpPr>
          <p:nvPr>
            <p:ph type="sldNum" sz="quarter" idx="12"/>
          </p:nvPr>
        </p:nvSpPr>
        <p:spPr/>
        <p:txBody>
          <a:bodyPr/>
          <a:lstStyle/>
          <a:p>
            <a:fld id="{7187D89E-18ED-4E2D-95BD-A151DDC2D56D}" type="slidenum">
              <a:rPr lang="en-US" smtClean="0"/>
              <a:t>11</a:t>
            </a:fld>
            <a:endParaRPr lang="en-US"/>
          </a:p>
        </p:txBody>
      </p:sp>
    </p:spTree>
    <p:extLst>
      <p:ext uri="{BB962C8B-B14F-4D97-AF65-F5344CB8AC3E}">
        <p14:creationId xmlns:p14="http://schemas.microsoft.com/office/powerpoint/2010/main" val="1123495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IBH-PC Intervention</a:t>
            </a:r>
          </a:p>
        </p:txBody>
      </p:sp>
      <p:sp>
        <p:nvSpPr>
          <p:cNvPr id="3" name="Content Placeholder 2"/>
          <p:cNvSpPr>
            <a:spLocks noGrp="1"/>
          </p:cNvSpPr>
          <p:nvPr>
            <p:ph idx="1"/>
          </p:nvPr>
        </p:nvSpPr>
        <p:spPr/>
        <p:txBody>
          <a:bodyPr>
            <a:normAutofit/>
          </a:bodyPr>
          <a:lstStyle/>
          <a:p>
            <a:pPr marL="342900" lvl="1">
              <a:spcBef>
                <a:spcPts val="2000"/>
              </a:spcBef>
            </a:pPr>
            <a:r>
              <a:rPr lang="en-US" sz="2500" dirty="0"/>
              <a:t>Online </a:t>
            </a:r>
            <a:r>
              <a:rPr lang="en-US" sz="2500" u="sng" dirty="0"/>
              <a:t>Skills</a:t>
            </a:r>
            <a:r>
              <a:rPr lang="en-US" sz="2500" dirty="0"/>
              <a:t> training for BH providers, PCPs and staff</a:t>
            </a:r>
          </a:p>
          <a:p>
            <a:pPr marL="342900" lvl="1">
              <a:spcBef>
                <a:spcPts val="2000"/>
              </a:spcBef>
            </a:pPr>
            <a:r>
              <a:rPr lang="en-US" sz="2500" dirty="0"/>
              <a:t>A </a:t>
            </a:r>
            <a:r>
              <a:rPr lang="en-US" sz="2500" u="sng" dirty="0"/>
              <a:t>Toolkit</a:t>
            </a:r>
            <a:r>
              <a:rPr lang="en-US" sz="2500" dirty="0"/>
              <a:t> of suggested tactics for integration</a:t>
            </a:r>
          </a:p>
          <a:p>
            <a:pPr marL="342900" lvl="1">
              <a:spcBef>
                <a:spcPts val="2000"/>
              </a:spcBef>
            </a:pPr>
            <a:r>
              <a:rPr lang="en-US" sz="2500" u="sng" dirty="0"/>
              <a:t>Protocolized Process</a:t>
            </a:r>
            <a:r>
              <a:rPr lang="en-US" sz="2500" dirty="0"/>
              <a:t> for facilitated redesign of Primary Care practices</a:t>
            </a:r>
          </a:p>
          <a:p>
            <a:pPr marL="679450" lvl="2">
              <a:spcBef>
                <a:spcPts val="2000"/>
              </a:spcBef>
            </a:pPr>
            <a:r>
              <a:rPr lang="en-US" sz="2300" dirty="0"/>
              <a:t>12 hour intensive team exercise to plan changes</a:t>
            </a:r>
          </a:p>
          <a:p>
            <a:pPr marL="679450" lvl="2">
              <a:spcBef>
                <a:spcPts val="2000"/>
              </a:spcBef>
            </a:pPr>
            <a:r>
              <a:rPr lang="en-US" sz="2300" dirty="0"/>
              <a:t>Toyota Production System LEAN method</a:t>
            </a:r>
          </a:p>
        </p:txBody>
      </p:sp>
      <p:sp>
        <p:nvSpPr>
          <p:cNvPr id="5" name="Slide Number Placeholder 4"/>
          <p:cNvSpPr>
            <a:spLocks noGrp="1"/>
          </p:cNvSpPr>
          <p:nvPr>
            <p:ph type="sldNum" sz="quarter" idx="12"/>
          </p:nvPr>
        </p:nvSpPr>
        <p:spPr/>
        <p:txBody>
          <a:bodyPr/>
          <a:lstStyle/>
          <a:p>
            <a:fld id="{830E287F-8FCC-475A-86D9-AEDDE8440E57}" type="slidenum">
              <a:rPr lang="en-US" smtClean="0"/>
              <a:pPr/>
              <a:t>12</a:t>
            </a:fld>
            <a:endParaRPr lang="en-US" dirty="0"/>
          </a:p>
        </p:txBody>
      </p:sp>
    </p:spTree>
    <p:extLst>
      <p:ext uri="{BB962C8B-B14F-4D97-AF65-F5344CB8AC3E}">
        <p14:creationId xmlns:p14="http://schemas.microsoft.com/office/powerpoint/2010/main" val="2510508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Aims</a:t>
            </a:r>
            <a:endParaRPr lang="en-US" b="1" dirty="0"/>
          </a:p>
        </p:txBody>
      </p:sp>
      <p:sp>
        <p:nvSpPr>
          <p:cNvPr id="3" name="Content Placeholder 2"/>
          <p:cNvSpPr>
            <a:spLocks noGrp="1"/>
          </p:cNvSpPr>
          <p:nvPr>
            <p:ph idx="1"/>
          </p:nvPr>
        </p:nvSpPr>
        <p:spPr/>
        <p:txBody>
          <a:bodyPr>
            <a:normAutofit/>
          </a:bodyPr>
          <a:lstStyle/>
          <a:p>
            <a:pPr marL="0" indent="0">
              <a:buNone/>
            </a:pPr>
            <a:r>
              <a:rPr lang="en-US" dirty="0"/>
              <a:t>Aim 1: Determine if increased integration results in </a:t>
            </a:r>
            <a:r>
              <a:rPr lang="en-US" u="sng" dirty="0"/>
              <a:t>better patient-centered outcomes</a:t>
            </a:r>
            <a:r>
              <a:rPr lang="en-US" dirty="0"/>
              <a:t>.</a:t>
            </a:r>
          </a:p>
          <a:p>
            <a:pPr marL="0" indent="0">
              <a:buNone/>
            </a:pPr>
            <a:endParaRPr lang="en-US" dirty="0"/>
          </a:p>
          <a:p>
            <a:pPr marL="0" indent="0">
              <a:buNone/>
            </a:pPr>
            <a:r>
              <a:rPr lang="en-US" dirty="0"/>
              <a:t>Aim 2: Determine if protocolized process techniques are effective in </a:t>
            </a:r>
            <a:r>
              <a:rPr lang="en-US" u="sng" dirty="0"/>
              <a:t>increasing BH integration</a:t>
            </a:r>
            <a:r>
              <a:rPr lang="en-US" dirty="0"/>
              <a:t>.</a:t>
            </a:r>
          </a:p>
          <a:p>
            <a:pPr marL="0" indent="0">
              <a:buNone/>
            </a:pPr>
            <a:endParaRPr lang="en-US" dirty="0"/>
          </a:p>
          <a:p>
            <a:pPr marL="0" indent="0">
              <a:buNone/>
            </a:pPr>
            <a:r>
              <a:rPr lang="en-US" dirty="0"/>
              <a:t>Aim 3: Explore how </a:t>
            </a:r>
            <a:r>
              <a:rPr lang="en-US" u="sng" dirty="0"/>
              <a:t>contextual factors</a:t>
            </a:r>
            <a:r>
              <a:rPr lang="en-US" dirty="0"/>
              <a:t> affect the implementation and patient-centeredness of integrated BH care.</a:t>
            </a:r>
          </a:p>
          <a:p>
            <a:pPr marL="0" indent="0">
              <a:buNone/>
            </a:pPr>
            <a:endParaRPr lang="en-US" dirty="0"/>
          </a:p>
        </p:txBody>
      </p:sp>
      <p:sp>
        <p:nvSpPr>
          <p:cNvPr id="5" name="Slide Number Placeholder 4"/>
          <p:cNvSpPr>
            <a:spLocks noGrp="1"/>
          </p:cNvSpPr>
          <p:nvPr>
            <p:ph type="sldNum" sz="quarter" idx="12"/>
          </p:nvPr>
        </p:nvSpPr>
        <p:spPr/>
        <p:txBody>
          <a:bodyPr/>
          <a:lstStyle/>
          <a:p>
            <a:fld id="{830E287F-8FCC-475A-86D9-AEDDE8440E57}" type="slidenum">
              <a:rPr lang="en-US" smtClean="0"/>
              <a:pPr/>
              <a:t>13</a:t>
            </a:fld>
            <a:endParaRPr lang="en-US" dirty="0"/>
          </a:p>
        </p:txBody>
      </p:sp>
    </p:spTree>
    <p:extLst>
      <p:ext uri="{BB962C8B-B14F-4D97-AF65-F5344CB8AC3E}">
        <p14:creationId xmlns:p14="http://schemas.microsoft.com/office/powerpoint/2010/main" val="1012245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Design: Randomized Trial</a:t>
            </a:r>
          </a:p>
        </p:txBody>
      </p:sp>
      <p:sp>
        <p:nvSpPr>
          <p:cNvPr id="3" name="Content Placeholder 2"/>
          <p:cNvSpPr>
            <a:spLocks noGrp="1"/>
          </p:cNvSpPr>
          <p:nvPr>
            <p:ph idx="1"/>
          </p:nvPr>
        </p:nvSpPr>
        <p:spPr/>
        <p:txBody>
          <a:bodyPr>
            <a:normAutofit fontScale="85000" lnSpcReduction="10000"/>
          </a:bodyPr>
          <a:lstStyle/>
          <a:p>
            <a:pPr>
              <a:lnSpc>
                <a:spcPct val="150000"/>
              </a:lnSpc>
            </a:pPr>
            <a:r>
              <a:rPr lang="en-US" sz="2800" dirty="0"/>
              <a:t>40 PC practices with co-located BH</a:t>
            </a:r>
          </a:p>
          <a:p>
            <a:pPr>
              <a:lnSpc>
                <a:spcPct val="150000"/>
              </a:lnSpc>
            </a:pPr>
            <a:r>
              <a:rPr lang="en-US" sz="2800" dirty="0"/>
              <a:t>Randomized to stay in co-location or become integrated</a:t>
            </a:r>
          </a:p>
          <a:p>
            <a:pPr>
              <a:lnSpc>
                <a:spcPct val="150000"/>
              </a:lnSpc>
            </a:pPr>
            <a:r>
              <a:rPr lang="en-US" sz="2800" dirty="0"/>
              <a:t>Recruit a random sample of 75 patients per practice</a:t>
            </a:r>
          </a:p>
          <a:p>
            <a:pPr>
              <a:lnSpc>
                <a:spcPct val="150000"/>
              </a:lnSpc>
            </a:pPr>
            <a:r>
              <a:rPr lang="en-US" sz="2800" dirty="0"/>
              <a:t>Assess patients (and practices) at baseline and every 12 months</a:t>
            </a:r>
          </a:p>
          <a:p>
            <a:pPr>
              <a:lnSpc>
                <a:spcPct val="150000"/>
              </a:lnSpc>
            </a:pPr>
            <a:r>
              <a:rPr lang="en-US" sz="2800" dirty="0"/>
              <a:t>Unit of randomization is the practice (n=40)</a:t>
            </a:r>
          </a:p>
          <a:p>
            <a:pPr>
              <a:lnSpc>
                <a:spcPct val="150000"/>
              </a:lnSpc>
            </a:pPr>
            <a:r>
              <a:rPr lang="en-US" sz="2800" dirty="0"/>
              <a:t>Unit of analysis is the patient (n=3,000)</a:t>
            </a:r>
          </a:p>
        </p:txBody>
      </p:sp>
      <p:sp>
        <p:nvSpPr>
          <p:cNvPr id="5" name="Slide Number Placeholder 4"/>
          <p:cNvSpPr>
            <a:spLocks noGrp="1"/>
          </p:cNvSpPr>
          <p:nvPr>
            <p:ph type="sldNum" sz="quarter" idx="12"/>
          </p:nvPr>
        </p:nvSpPr>
        <p:spPr/>
        <p:txBody>
          <a:bodyPr/>
          <a:lstStyle/>
          <a:p>
            <a:fld id="{830E287F-8FCC-475A-86D9-AEDDE8440E57}" type="slidenum">
              <a:rPr lang="en-US" smtClean="0"/>
              <a:pPr/>
              <a:t>14</a:t>
            </a:fld>
            <a:endParaRPr lang="en-US" dirty="0"/>
          </a:p>
        </p:txBody>
      </p:sp>
    </p:spTree>
    <p:extLst>
      <p:ext uri="{BB962C8B-B14F-4D97-AF65-F5344CB8AC3E}">
        <p14:creationId xmlns:p14="http://schemas.microsoft.com/office/powerpoint/2010/main" val="3882944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b="1" dirty="0"/>
              <a:t>Study Design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8170646"/>
              </p:ext>
            </p:extLst>
          </p:nvPr>
        </p:nvGraphicFramePr>
        <p:xfrm>
          <a:off x="628650" y="1662545"/>
          <a:ext cx="7886700" cy="4514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830E287F-8FCC-475A-86D9-AEDDE8440E57}" type="slidenum">
              <a:rPr lang="en-US" smtClean="0"/>
              <a:pPr/>
              <a:t>15</a:t>
            </a:fld>
            <a:endParaRPr lang="en-US" dirty="0"/>
          </a:p>
        </p:txBody>
      </p:sp>
      <p:sp>
        <p:nvSpPr>
          <p:cNvPr id="5" name="TextBox 4"/>
          <p:cNvSpPr txBox="1"/>
          <p:nvPr/>
        </p:nvSpPr>
        <p:spPr>
          <a:xfrm>
            <a:off x="5522614" y="1466664"/>
            <a:ext cx="1218347" cy="369332"/>
          </a:xfrm>
          <a:prstGeom prst="rect">
            <a:avLst/>
          </a:prstGeom>
          <a:noFill/>
        </p:spPr>
        <p:txBody>
          <a:bodyPr wrap="none" rtlCol="0">
            <a:spAutoFit/>
          </a:bodyPr>
          <a:lstStyle/>
          <a:p>
            <a:r>
              <a:rPr lang="en-US" dirty="0">
                <a:solidFill>
                  <a:schemeClr val="accent5">
                    <a:lumMod val="50000"/>
                  </a:schemeClr>
                </a:solidFill>
              </a:rPr>
              <a:t>Integration</a:t>
            </a:r>
          </a:p>
        </p:txBody>
      </p:sp>
      <p:sp>
        <p:nvSpPr>
          <p:cNvPr id="6" name="TextBox 5"/>
          <p:cNvSpPr txBox="1"/>
          <p:nvPr/>
        </p:nvSpPr>
        <p:spPr>
          <a:xfrm>
            <a:off x="5530572" y="3785629"/>
            <a:ext cx="1339913" cy="369332"/>
          </a:xfrm>
          <a:prstGeom prst="rect">
            <a:avLst/>
          </a:prstGeom>
          <a:noFill/>
        </p:spPr>
        <p:txBody>
          <a:bodyPr wrap="square" rtlCol="0">
            <a:spAutoFit/>
          </a:bodyPr>
          <a:lstStyle/>
          <a:p>
            <a:r>
              <a:rPr lang="en-US" dirty="0">
                <a:solidFill>
                  <a:schemeClr val="accent6">
                    <a:lumMod val="50000"/>
                  </a:schemeClr>
                </a:solidFill>
              </a:rPr>
              <a:t>Co-location</a:t>
            </a:r>
          </a:p>
        </p:txBody>
      </p:sp>
      <p:cxnSp>
        <p:nvCxnSpPr>
          <p:cNvPr id="8" name="Straight Arrow Connector 7"/>
          <p:cNvCxnSpPr/>
          <p:nvPr/>
        </p:nvCxnSpPr>
        <p:spPr>
          <a:xfrm>
            <a:off x="4017821" y="5781965"/>
            <a:ext cx="4322618" cy="9237"/>
          </a:xfrm>
          <a:prstGeom prst="straightConnector1">
            <a:avLst/>
          </a:prstGeom>
          <a:ln w="34925">
            <a:solidFill>
              <a:srgbClr val="C00000"/>
            </a:solidFill>
            <a:headEnd type="none"/>
            <a:tailEnd type="triangle" w="lg"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541818" y="5809674"/>
            <a:ext cx="1228437" cy="369332"/>
          </a:xfrm>
          <a:prstGeom prst="rect">
            <a:avLst/>
          </a:prstGeom>
          <a:noFill/>
        </p:spPr>
        <p:txBody>
          <a:bodyPr wrap="square" rtlCol="0">
            <a:spAutoFit/>
          </a:bodyPr>
          <a:lstStyle/>
          <a:p>
            <a:pPr algn="ctr"/>
            <a:r>
              <a:rPr lang="en-US" dirty="0">
                <a:solidFill>
                  <a:srgbClr val="C00000"/>
                </a:solidFill>
              </a:rPr>
              <a:t>18 Months</a:t>
            </a:r>
          </a:p>
        </p:txBody>
      </p:sp>
    </p:spTree>
    <p:extLst>
      <p:ext uri="{BB962C8B-B14F-4D97-AF65-F5344CB8AC3E}">
        <p14:creationId xmlns:p14="http://schemas.microsoft.com/office/powerpoint/2010/main" val="2020976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 Primary Care Practices</a:t>
            </a:r>
          </a:p>
        </p:txBody>
      </p:sp>
      <p:sp>
        <p:nvSpPr>
          <p:cNvPr id="3" name="Content Placeholder 2"/>
          <p:cNvSpPr>
            <a:spLocks noGrp="1"/>
          </p:cNvSpPr>
          <p:nvPr>
            <p:ph idx="1"/>
          </p:nvPr>
        </p:nvSpPr>
        <p:spPr/>
        <p:txBody>
          <a:bodyPr>
            <a:normAutofit/>
          </a:bodyPr>
          <a:lstStyle/>
          <a:p>
            <a:pPr marL="342900" lvl="1">
              <a:spcBef>
                <a:spcPts val="2000"/>
              </a:spcBef>
            </a:pPr>
            <a:r>
              <a:rPr lang="en-US" sz="2600" dirty="0"/>
              <a:t>Family Practice or General Internal Medicine</a:t>
            </a:r>
          </a:p>
          <a:p>
            <a:pPr marL="342900" lvl="1">
              <a:spcBef>
                <a:spcPts val="2000"/>
              </a:spcBef>
            </a:pPr>
            <a:r>
              <a:rPr lang="en-US" sz="2600" dirty="0"/>
              <a:t>Commitment to having BH clinician onsite </a:t>
            </a:r>
          </a:p>
          <a:p>
            <a:pPr marL="342900" lvl="1">
              <a:spcBef>
                <a:spcPts val="2000"/>
              </a:spcBef>
            </a:pPr>
            <a:r>
              <a:rPr lang="en-US" sz="2600" dirty="0"/>
              <a:t>Willing to engage in integration efforts</a:t>
            </a:r>
          </a:p>
          <a:p>
            <a:pPr marL="342900" lvl="1">
              <a:spcBef>
                <a:spcPts val="2000"/>
              </a:spcBef>
            </a:pPr>
            <a:r>
              <a:rPr lang="en-US" sz="2600" dirty="0"/>
              <a:t>Electronic medical records</a:t>
            </a:r>
          </a:p>
          <a:p>
            <a:pPr marL="342900" lvl="1">
              <a:spcBef>
                <a:spcPts val="2000"/>
              </a:spcBef>
            </a:pPr>
            <a:r>
              <a:rPr lang="en-US" sz="2600" dirty="0"/>
              <a:t>Private practices, Federally Qualified Health Centers, Academic clinics, </a:t>
            </a:r>
            <a:r>
              <a:rPr lang="en-US" sz="2600" i="1" dirty="0"/>
              <a:t>etc.</a:t>
            </a:r>
          </a:p>
          <a:p>
            <a:endParaRPr lang="en-US" dirty="0"/>
          </a:p>
        </p:txBody>
      </p:sp>
      <p:sp>
        <p:nvSpPr>
          <p:cNvPr id="5" name="Slide Number Placeholder 4"/>
          <p:cNvSpPr>
            <a:spLocks noGrp="1"/>
          </p:cNvSpPr>
          <p:nvPr>
            <p:ph type="sldNum" sz="quarter" idx="12"/>
          </p:nvPr>
        </p:nvSpPr>
        <p:spPr/>
        <p:txBody>
          <a:bodyPr/>
          <a:lstStyle/>
          <a:p>
            <a:fld id="{830E287F-8FCC-475A-86D9-AEDDE8440E57}" type="slidenum">
              <a:rPr lang="en-US" smtClean="0"/>
              <a:pPr/>
              <a:t>16</a:t>
            </a:fld>
            <a:endParaRPr lang="en-US" dirty="0"/>
          </a:p>
        </p:txBody>
      </p:sp>
    </p:spTree>
    <p:extLst>
      <p:ext uri="{BB962C8B-B14F-4D97-AF65-F5344CB8AC3E}">
        <p14:creationId xmlns:p14="http://schemas.microsoft.com/office/powerpoint/2010/main" val="3750110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187D89E-18ED-4E2D-95BD-A151DDC2D56D}" type="slidenum">
              <a:rPr lang="en-US" smtClean="0"/>
              <a:t>17</a:t>
            </a:fld>
            <a:endParaRPr lang="en-US"/>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2540103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3,000 patients</a:t>
            </a:r>
          </a:p>
        </p:txBody>
      </p:sp>
      <p:sp>
        <p:nvSpPr>
          <p:cNvPr id="3" name="Content Placeholder 2"/>
          <p:cNvSpPr>
            <a:spLocks noGrp="1"/>
          </p:cNvSpPr>
          <p:nvPr>
            <p:ph idx="1"/>
          </p:nvPr>
        </p:nvSpPr>
        <p:spPr/>
        <p:txBody>
          <a:bodyPr>
            <a:normAutofit fontScale="92500" lnSpcReduction="10000"/>
          </a:bodyPr>
          <a:lstStyle/>
          <a:p>
            <a:r>
              <a:rPr lang="en-US" sz="2800" dirty="0"/>
              <a:t>At least one chronic medical problem: </a:t>
            </a:r>
          </a:p>
          <a:p>
            <a:pPr lvl="1"/>
            <a:r>
              <a:rPr lang="en-US" sz="2600" dirty="0"/>
              <a:t>Arthritis</a:t>
            </a:r>
          </a:p>
          <a:p>
            <a:pPr lvl="1"/>
            <a:r>
              <a:rPr lang="en-US" sz="2600" dirty="0"/>
              <a:t>Asthma/COPD</a:t>
            </a:r>
          </a:p>
          <a:p>
            <a:pPr lvl="1"/>
            <a:r>
              <a:rPr lang="en-US" sz="2600" dirty="0"/>
              <a:t>Diabetes</a:t>
            </a:r>
          </a:p>
          <a:p>
            <a:pPr lvl="1"/>
            <a:r>
              <a:rPr lang="en-US" sz="2600" dirty="0"/>
              <a:t>Heart Failure/Hypertension</a:t>
            </a:r>
          </a:p>
          <a:p>
            <a:r>
              <a:rPr lang="en-US" sz="2800" dirty="0"/>
              <a:t>At least one Behavioral Health problem:</a:t>
            </a:r>
          </a:p>
          <a:p>
            <a:pPr lvl="1"/>
            <a:r>
              <a:rPr lang="en-US" sz="2600" dirty="0"/>
              <a:t>Anxiety/Depression</a:t>
            </a:r>
          </a:p>
          <a:p>
            <a:pPr lvl="1"/>
            <a:r>
              <a:rPr lang="en-US" sz="2600" dirty="0"/>
              <a:t>Chronic pain/Headache/Fibromyalgia</a:t>
            </a:r>
          </a:p>
          <a:p>
            <a:pPr lvl="1"/>
            <a:r>
              <a:rPr lang="en-US" sz="2600" dirty="0"/>
              <a:t>Insomnia</a:t>
            </a:r>
          </a:p>
          <a:p>
            <a:pPr lvl="1"/>
            <a:r>
              <a:rPr lang="en-US" sz="2600" dirty="0"/>
              <a:t>Irritable Bowel Syndrome</a:t>
            </a:r>
          </a:p>
          <a:p>
            <a:pPr lvl="1"/>
            <a:r>
              <a:rPr lang="en-US" sz="2600" dirty="0"/>
              <a:t>Alcohol or Substance use disorder</a:t>
            </a:r>
          </a:p>
        </p:txBody>
      </p:sp>
      <p:sp>
        <p:nvSpPr>
          <p:cNvPr id="5" name="Slide Number Placeholder 4"/>
          <p:cNvSpPr>
            <a:spLocks noGrp="1"/>
          </p:cNvSpPr>
          <p:nvPr>
            <p:ph type="sldNum" sz="quarter" idx="12"/>
          </p:nvPr>
        </p:nvSpPr>
        <p:spPr/>
        <p:txBody>
          <a:bodyPr/>
          <a:lstStyle/>
          <a:p>
            <a:fld id="{830E287F-8FCC-475A-86D9-AEDDE8440E57}" type="slidenum">
              <a:rPr lang="en-US" smtClean="0"/>
              <a:pPr/>
              <a:t>18</a:t>
            </a:fld>
            <a:endParaRPr lang="en-US" dirty="0"/>
          </a:p>
        </p:txBody>
      </p:sp>
    </p:spTree>
    <p:extLst>
      <p:ext uri="{BB962C8B-B14F-4D97-AF65-F5344CB8AC3E}">
        <p14:creationId xmlns:p14="http://schemas.microsoft.com/office/powerpoint/2010/main" val="3269786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Outcomes</a:t>
            </a:r>
          </a:p>
        </p:txBody>
      </p:sp>
      <p:sp>
        <p:nvSpPr>
          <p:cNvPr id="3" name="Content Placeholder 2"/>
          <p:cNvSpPr>
            <a:spLocks noGrp="1"/>
          </p:cNvSpPr>
          <p:nvPr>
            <p:ph idx="1"/>
          </p:nvPr>
        </p:nvSpPr>
        <p:spPr/>
        <p:txBody>
          <a:bodyPr>
            <a:normAutofit lnSpcReduction="10000"/>
          </a:bodyPr>
          <a:lstStyle/>
          <a:p>
            <a:r>
              <a:rPr lang="en-US" sz="2800" dirty="0"/>
              <a:t>Primary: Symptoms &amp; Functional Status</a:t>
            </a:r>
          </a:p>
          <a:p>
            <a:r>
              <a:rPr lang="en-US" dirty="0"/>
              <a:t>Secondary:</a:t>
            </a:r>
            <a:endParaRPr lang="en-US" sz="2800" dirty="0"/>
          </a:p>
          <a:p>
            <a:pPr lvl="1"/>
            <a:r>
              <a:rPr lang="en-US" dirty="0"/>
              <a:t>Communication</a:t>
            </a:r>
          </a:p>
          <a:p>
            <a:pPr lvl="1"/>
            <a:r>
              <a:rPr lang="en-US" dirty="0"/>
              <a:t>Empathy</a:t>
            </a:r>
          </a:p>
          <a:p>
            <a:pPr lvl="1"/>
            <a:r>
              <a:rPr lang="en-US" dirty="0"/>
              <a:t>Self-management</a:t>
            </a:r>
          </a:p>
          <a:p>
            <a:pPr lvl="1"/>
            <a:r>
              <a:rPr lang="en-US" dirty="0"/>
              <a:t>Adherence</a:t>
            </a:r>
          </a:p>
          <a:p>
            <a:pPr lvl="1"/>
            <a:r>
              <a:rPr lang="en-US" dirty="0"/>
              <a:t>Time lost to disability</a:t>
            </a:r>
          </a:p>
          <a:p>
            <a:pPr lvl="1"/>
            <a:r>
              <a:rPr lang="en-US" dirty="0"/>
              <a:t>Emergency Room and hospital visits</a:t>
            </a:r>
          </a:p>
          <a:p>
            <a:pPr lvl="1"/>
            <a:r>
              <a:rPr lang="en-US" dirty="0"/>
              <a:t>Disease specific outcomes (blood sugar control, blood pressure)</a:t>
            </a:r>
          </a:p>
          <a:p>
            <a:r>
              <a:rPr lang="en-US" dirty="0"/>
              <a:t>Did the practices change?</a:t>
            </a:r>
          </a:p>
        </p:txBody>
      </p:sp>
      <p:sp>
        <p:nvSpPr>
          <p:cNvPr id="5" name="Slide Number Placeholder 4"/>
          <p:cNvSpPr>
            <a:spLocks noGrp="1"/>
          </p:cNvSpPr>
          <p:nvPr>
            <p:ph type="sldNum" sz="quarter" idx="12"/>
          </p:nvPr>
        </p:nvSpPr>
        <p:spPr/>
        <p:txBody>
          <a:bodyPr/>
          <a:lstStyle/>
          <a:p>
            <a:fld id="{830E287F-8FCC-475A-86D9-AEDDE8440E57}" type="slidenum">
              <a:rPr lang="en-US" smtClean="0"/>
              <a:pPr/>
              <a:t>19</a:t>
            </a:fld>
            <a:endParaRPr lang="en-US" dirty="0"/>
          </a:p>
        </p:txBody>
      </p:sp>
    </p:spTree>
    <p:extLst>
      <p:ext uri="{BB962C8B-B14F-4D97-AF65-F5344CB8AC3E}">
        <p14:creationId xmlns:p14="http://schemas.microsoft.com/office/powerpoint/2010/main" val="3366474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r>
              <a:rPr lang="en-US" sz="3200" dirty="0"/>
              <a:t>Why is some research better than others?</a:t>
            </a:r>
          </a:p>
          <a:p>
            <a:r>
              <a:rPr lang="en-US" sz="3200" dirty="0"/>
              <a:t>Case example about behavioral health</a:t>
            </a:r>
          </a:p>
          <a:p>
            <a:r>
              <a:rPr lang="en-US" sz="3200" dirty="0"/>
              <a:t>Role of patients in research</a:t>
            </a:r>
          </a:p>
          <a:p>
            <a:r>
              <a:rPr lang="en-US" sz="3200" dirty="0"/>
              <a:t>When is science good enough to inform policy?</a:t>
            </a:r>
          </a:p>
        </p:txBody>
      </p:sp>
      <p:sp>
        <p:nvSpPr>
          <p:cNvPr id="4" name="Slide Number Placeholder 3"/>
          <p:cNvSpPr>
            <a:spLocks noGrp="1"/>
          </p:cNvSpPr>
          <p:nvPr>
            <p:ph type="sldNum" sz="quarter" idx="12"/>
          </p:nvPr>
        </p:nvSpPr>
        <p:spPr/>
        <p:txBody>
          <a:bodyPr/>
          <a:lstStyle/>
          <a:p>
            <a:fld id="{7187D89E-18ED-4E2D-95BD-A151DDC2D56D}" type="slidenum">
              <a:rPr lang="en-US" smtClean="0"/>
              <a:t>2</a:t>
            </a:fld>
            <a:endParaRPr lang="en-US"/>
          </a:p>
        </p:txBody>
      </p:sp>
    </p:spTree>
    <p:extLst>
      <p:ext uri="{BB962C8B-B14F-4D97-AF65-F5344CB8AC3E}">
        <p14:creationId xmlns:p14="http://schemas.microsoft.com/office/powerpoint/2010/main" val="2741626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b="1" dirty="0"/>
              <a:t>“Patient Centered” means collaboration</a:t>
            </a:r>
          </a:p>
        </p:txBody>
      </p:sp>
      <p:sp>
        <p:nvSpPr>
          <p:cNvPr id="3" name="Content Placeholder 2"/>
          <p:cNvSpPr>
            <a:spLocks noGrp="1"/>
          </p:cNvSpPr>
          <p:nvPr>
            <p:ph idx="1"/>
          </p:nvPr>
        </p:nvSpPr>
        <p:spPr/>
        <p:txBody>
          <a:bodyPr>
            <a:normAutofit fontScale="92500" lnSpcReduction="20000"/>
          </a:bodyPr>
          <a:lstStyle/>
          <a:p>
            <a:r>
              <a:rPr lang="en-US" dirty="0"/>
              <a:t>The study team includes patients (and caregivers) at every step:</a:t>
            </a:r>
          </a:p>
          <a:p>
            <a:pPr lvl="1"/>
            <a:r>
              <a:rPr lang="en-US" dirty="0"/>
              <a:t>Framing the question</a:t>
            </a:r>
          </a:p>
          <a:p>
            <a:pPr lvl="1"/>
            <a:r>
              <a:rPr lang="en-US" dirty="0"/>
              <a:t>Which conditions?</a:t>
            </a:r>
          </a:p>
          <a:p>
            <a:pPr lvl="1"/>
            <a:r>
              <a:rPr lang="en-US" dirty="0"/>
              <a:t>Outcome measures</a:t>
            </a:r>
          </a:p>
          <a:p>
            <a:pPr lvl="1"/>
            <a:r>
              <a:rPr lang="en-US" dirty="0"/>
              <a:t>Recruitment strategies</a:t>
            </a:r>
          </a:p>
          <a:p>
            <a:pPr lvl="1"/>
            <a:r>
              <a:rPr lang="en-US" dirty="0"/>
              <a:t>Consent process</a:t>
            </a:r>
          </a:p>
          <a:p>
            <a:pPr lvl="1"/>
            <a:r>
              <a:rPr lang="en-US" dirty="0"/>
              <a:t>Analysis</a:t>
            </a:r>
          </a:p>
          <a:p>
            <a:pPr lvl="1"/>
            <a:r>
              <a:rPr lang="en-US" dirty="0"/>
              <a:t>Dissemination of results</a:t>
            </a:r>
          </a:p>
          <a:p>
            <a:r>
              <a:rPr lang="en-US" dirty="0"/>
              <a:t>Patient partners serve on:</a:t>
            </a:r>
          </a:p>
          <a:p>
            <a:pPr lvl="1"/>
            <a:r>
              <a:rPr lang="en-US" dirty="0"/>
              <a:t>Co-investigator teams (% effort salary)</a:t>
            </a:r>
          </a:p>
          <a:p>
            <a:pPr lvl="1"/>
            <a:r>
              <a:rPr lang="en-US" dirty="0"/>
              <a:t>Strategic Advisory Group (honoraria and expenses)</a:t>
            </a:r>
          </a:p>
          <a:p>
            <a:pPr lvl="1"/>
            <a:r>
              <a:rPr lang="en-US" dirty="0"/>
              <a:t>Practice redesign teams (honoraria and expenses)</a:t>
            </a:r>
          </a:p>
        </p:txBody>
      </p:sp>
      <p:sp>
        <p:nvSpPr>
          <p:cNvPr id="6" name="Slide Number Placeholder 5"/>
          <p:cNvSpPr>
            <a:spLocks noGrp="1"/>
          </p:cNvSpPr>
          <p:nvPr>
            <p:ph type="sldNum" sz="quarter" idx="12"/>
          </p:nvPr>
        </p:nvSpPr>
        <p:spPr/>
        <p:txBody>
          <a:bodyPr/>
          <a:lstStyle/>
          <a:p>
            <a:fld id="{830E287F-8FCC-475A-86D9-AEDDE8440E57}" type="slidenum">
              <a:rPr lang="en-US" smtClean="0"/>
              <a:pPr/>
              <a:t>20</a:t>
            </a:fld>
            <a:endParaRPr lang="en-US" dirty="0"/>
          </a:p>
        </p:txBody>
      </p:sp>
    </p:spTree>
    <p:extLst>
      <p:ext uri="{BB962C8B-B14F-4D97-AF65-F5344CB8AC3E}">
        <p14:creationId xmlns:p14="http://schemas.microsoft.com/office/powerpoint/2010/main" val="2505196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IBH-PC “robust”?</a:t>
            </a:r>
          </a:p>
        </p:txBody>
      </p:sp>
      <p:sp>
        <p:nvSpPr>
          <p:cNvPr id="3" name="Content Placeholder 2"/>
          <p:cNvSpPr>
            <a:spLocks noGrp="1"/>
          </p:cNvSpPr>
          <p:nvPr>
            <p:ph idx="1"/>
          </p:nvPr>
        </p:nvSpPr>
        <p:spPr/>
        <p:txBody>
          <a:bodyPr>
            <a:normAutofit fontScale="85000" lnSpcReduction="20000"/>
          </a:bodyPr>
          <a:lstStyle/>
          <a:p>
            <a:r>
              <a:rPr lang="en-US" dirty="0"/>
              <a:t>It has a published protocol.</a:t>
            </a:r>
          </a:p>
          <a:p>
            <a:pPr lvl="1"/>
            <a:r>
              <a:rPr lang="en-US" dirty="0"/>
              <a:t>No changing the rules after the game has started</a:t>
            </a:r>
          </a:p>
          <a:p>
            <a:r>
              <a:rPr lang="en-US" dirty="0"/>
              <a:t>It randomizes assignment to treatment </a:t>
            </a:r>
            <a:r>
              <a:rPr lang="en-US" i="1" dirty="0"/>
              <a:t>vs.</a:t>
            </a:r>
            <a:r>
              <a:rPr lang="en-US" dirty="0"/>
              <a:t> control.</a:t>
            </a:r>
          </a:p>
          <a:p>
            <a:pPr lvl="1"/>
            <a:r>
              <a:rPr lang="en-US" dirty="0"/>
              <a:t>No hand-picking “most likely to succeed”</a:t>
            </a:r>
          </a:p>
          <a:p>
            <a:r>
              <a:rPr lang="en-US" dirty="0"/>
              <a:t>The control is a viable alternative.</a:t>
            </a:r>
          </a:p>
          <a:p>
            <a:pPr lvl="1"/>
            <a:r>
              <a:rPr lang="en-US" dirty="0"/>
              <a:t>No “straw-man” comparisons that are easily bested</a:t>
            </a:r>
          </a:p>
          <a:p>
            <a:r>
              <a:rPr lang="en-US" dirty="0"/>
              <a:t>It has pre-specified outcomes. </a:t>
            </a:r>
          </a:p>
          <a:p>
            <a:pPr lvl="1"/>
            <a:r>
              <a:rPr lang="en-US" dirty="0"/>
              <a:t>No cherry picking</a:t>
            </a:r>
          </a:p>
          <a:p>
            <a:r>
              <a:rPr lang="en-US" dirty="0"/>
              <a:t>Measures are blinded.</a:t>
            </a:r>
          </a:p>
          <a:p>
            <a:pPr lvl="1"/>
            <a:r>
              <a:rPr lang="en-US" dirty="0"/>
              <a:t>The outcomes are not measured by someone with an interest in the study results</a:t>
            </a:r>
          </a:p>
          <a:p>
            <a:r>
              <a:rPr lang="en-US" dirty="0"/>
              <a:t>The research sites are real-world clinics from all over.</a:t>
            </a:r>
          </a:p>
          <a:p>
            <a:pPr lvl="1"/>
            <a:r>
              <a:rPr lang="en-US" dirty="0"/>
              <a:t>Not just special research clinics with unusual characteristics</a:t>
            </a:r>
          </a:p>
        </p:txBody>
      </p:sp>
      <p:sp>
        <p:nvSpPr>
          <p:cNvPr id="4" name="Slide Number Placeholder 3"/>
          <p:cNvSpPr>
            <a:spLocks noGrp="1"/>
          </p:cNvSpPr>
          <p:nvPr>
            <p:ph type="sldNum" sz="quarter" idx="12"/>
          </p:nvPr>
        </p:nvSpPr>
        <p:spPr/>
        <p:txBody>
          <a:bodyPr/>
          <a:lstStyle/>
          <a:p>
            <a:fld id="{7187D89E-18ED-4E2D-95BD-A151DDC2D56D}" type="slidenum">
              <a:rPr lang="en-US" smtClean="0"/>
              <a:t>21</a:t>
            </a:fld>
            <a:endParaRPr lang="en-US"/>
          </a:p>
        </p:txBody>
      </p:sp>
    </p:spTree>
    <p:extLst>
      <p:ext uri="{BB962C8B-B14F-4D97-AF65-F5344CB8AC3E}">
        <p14:creationId xmlns:p14="http://schemas.microsoft.com/office/powerpoint/2010/main" val="3954498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robust designs matter?</a:t>
            </a:r>
          </a:p>
        </p:txBody>
      </p:sp>
      <p:sp>
        <p:nvSpPr>
          <p:cNvPr id="3" name="Content Placeholder 2"/>
          <p:cNvSpPr>
            <a:spLocks noGrp="1"/>
          </p:cNvSpPr>
          <p:nvPr>
            <p:ph idx="1"/>
          </p:nvPr>
        </p:nvSpPr>
        <p:spPr/>
        <p:txBody>
          <a:bodyPr>
            <a:normAutofit lnSpcReduction="10000"/>
          </a:bodyPr>
          <a:lstStyle/>
          <a:p>
            <a:r>
              <a:rPr lang="en-US" dirty="0"/>
              <a:t>They are much less likely to be biased</a:t>
            </a:r>
          </a:p>
          <a:p>
            <a:r>
              <a:rPr lang="en-US" dirty="0"/>
              <a:t>The results are much more likely to apply in other settings</a:t>
            </a:r>
          </a:p>
          <a:p>
            <a:endParaRPr lang="en-US" dirty="0"/>
          </a:p>
          <a:p>
            <a:r>
              <a:rPr lang="en-US" dirty="0"/>
              <a:t>Most published “science” is either</a:t>
            </a:r>
          </a:p>
          <a:p>
            <a:pPr lvl="1"/>
            <a:r>
              <a:rPr lang="en-US" dirty="0"/>
              <a:t>Preliminary</a:t>
            </a:r>
          </a:p>
          <a:p>
            <a:pPr lvl="1"/>
            <a:r>
              <a:rPr lang="en-US" dirty="0"/>
              <a:t>Over-interpreted</a:t>
            </a:r>
          </a:p>
          <a:p>
            <a:pPr lvl="1"/>
            <a:r>
              <a:rPr lang="en-US" dirty="0"/>
              <a:t>Biased</a:t>
            </a:r>
          </a:p>
          <a:p>
            <a:pPr lvl="1"/>
            <a:r>
              <a:rPr lang="en-US" dirty="0"/>
              <a:t>Not generalizable, or</a:t>
            </a:r>
          </a:p>
          <a:p>
            <a:pPr lvl="1"/>
            <a:r>
              <a:rPr lang="en-US" dirty="0"/>
              <a:t>Fraudulent</a:t>
            </a:r>
          </a:p>
        </p:txBody>
      </p:sp>
      <p:sp>
        <p:nvSpPr>
          <p:cNvPr id="4" name="Slide Number Placeholder 3"/>
          <p:cNvSpPr>
            <a:spLocks noGrp="1"/>
          </p:cNvSpPr>
          <p:nvPr>
            <p:ph type="sldNum" sz="quarter" idx="12"/>
          </p:nvPr>
        </p:nvSpPr>
        <p:spPr/>
        <p:txBody>
          <a:bodyPr/>
          <a:lstStyle/>
          <a:p>
            <a:fld id="{7187D89E-18ED-4E2D-95BD-A151DDC2D56D}" type="slidenum">
              <a:rPr lang="en-US" smtClean="0"/>
              <a:t>22</a:t>
            </a:fld>
            <a:endParaRPr lang="en-US"/>
          </a:p>
        </p:txBody>
      </p:sp>
    </p:spTree>
    <p:extLst>
      <p:ext uri="{BB962C8B-B14F-4D97-AF65-F5344CB8AC3E}">
        <p14:creationId xmlns:p14="http://schemas.microsoft.com/office/powerpoint/2010/main" val="3851272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policy?</a:t>
            </a:r>
          </a:p>
        </p:txBody>
      </p:sp>
      <p:sp>
        <p:nvSpPr>
          <p:cNvPr id="3" name="Content Placeholder 2"/>
          <p:cNvSpPr>
            <a:spLocks noGrp="1"/>
          </p:cNvSpPr>
          <p:nvPr>
            <p:ph idx="1"/>
          </p:nvPr>
        </p:nvSpPr>
        <p:spPr/>
        <p:txBody>
          <a:bodyPr/>
          <a:lstStyle/>
          <a:p>
            <a:r>
              <a:rPr lang="en-US" dirty="0"/>
              <a:t>Ignore press releases and brochures</a:t>
            </a:r>
          </a:p>
          <a:p>
            <a:r>
              <a:rPr lang="en-US" dirty="0"/>
              <a:t>Discount “science” that is produced by commercial interests</a:t>
            </a:r>
          </a:p>
          <a:p>
            <a:r>
              <a:rPr lang="en-US" dirty="0"/>
              <a:t>Insist on, at the least, peer review</a:t>
            </a:r>
          </a:p>
          <a:p>
            <a:r>
              <a:rPr lang="en-US" dirty="0"/>
              <a:t>Look for Randomized Trials</a:t>
            </a:r>
          </a:p>
          <a:p>
            <a:pPr marL="0" indent="0">
              <a:buNone/>
            </a:pPr>
            <a:endParaRPr lang="en-US" dirty="0"/>
          </a:p>
          <a:p>
            <a:pPr marL="0" indent="0">
              <a:buNone/>
            </a:pPr>
            <a:endParaRPr lang="en-US" dirty="0"/>
          </a:p>
          <a:p>
            <a:pPr marL="0" indent="0" algn="ctr">
              <a:buNone/>
            </a:pPr>
            <a:r>
              <a:rPr lang="en-US" b="1" i="1" dirty="0"/>
              <a:t>Ask for help – you have a whole University eager to help you!</a:t>
            </a:r>
          </a:p>
        </p:txBody>
      </p:sp>
      <p:sp>
        <p:nvSpPr>
          <p:cNvPr id="4" name="Slide Number Placeholder 3"/>
          <p:cNvSpPr>
            <a:spLocks noGrp="1"/>
          </p:cNvSpPr>
          <p:nvPr>
            <p:ph type="sldNum" sz="quarter" idx="12"/>
          </p:nvPr>
        </p:nvSpPr>
        <p:spPr/>
        <p:txBody>
          <a:bodyPr/>
          <a:lstStyle/>
          <a:p>
            <a:fld id="{7187D89E-18ED-4E2D-95BD-A151DDC2D56D}" type="slidenum">
              <a:rPr lang="en-US" smtClean="0"/>
              <a:t>23</a:t>
            </a:fld>
            <a:endParaRPr lang="en-US"/>
          </a:p>
        </p:txBody>
      </p:sp>
    </p:spTree>
    <p:extLst>
      <p:ext uri="{BB962C8B-B14F-4D97-AF65-F5344CB8AC3E}">
        <p14:creationId xmlns:p14="http://schemas.microsoft.com/office/powerpoint/2010/main" val="4142664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Acknowledgements</a:t>
            </a:r>
          </a:p>
        </p:txBody>
      </p:sp>
      <p:sp>
        <p:nvSpPr>
          <p:cNvPr id="3" name="Content Placeholder 2"/>
          <p:cNvSpPr>
            <a:spLocks noGrp="1"/>
          </p:cNvSpPr>
          <p:nvPr>
            <p:ph idx="1"/>
          </p:nvPr>
        </p:nvSpPr>
        <p:spPr>
          <a:xfrm>
            <a:off x="628650" y="1825624"/>
            <a:ext cx="7831859" cy="4796849"/>
          </a:xfrm>
        </p:spPr>
        <p:txBody>
          <a:bodyPr>
            <a:normAutofit fontScale="77500" lnSpcReduction="20000"/>
          </a:bodyPr>
          <a:lstStyle/>
          <a:p>
            <a:pPr>
              <a:lnSpc>
                <a:spcPct val="120000"/>
              </a:lnSpc>
            </a:pPr>
            <a:r>
              <a:rPr lang="en-US" dirty="0"/>
              <a:t>Research reported in this presentation was funded through a Patient-Centered Outcomes Research Institute (PCORI) Award (PCS-1409-24372).</a:t>
            </a:r>
          </a:p>
          <a:p>
            <a:pPr>
              <a:lnSpc>
                <a:spcPct val="120000"/>
              </a:lnSpc>
            </a:pPr>
            <a:r>
              <a:rPr lang="en-US" dirty="0"/>
              <a:t>The views, statements, and opinions presented in this meeting are solely the responsibility of the author(s) and do not necessarily represent the views of PCORI, its Board of Governors or Methodology Committee. </a:t>
            </a:r>
          </a:p>
          <a:p>
            <a:pPr>
              <a:lnSpc>
                <a:spcPct val="120000"/>
              </a:lnSpc>
            </a:pPr>
            <a:r>
              <a:rPr lang="en-US" dirty="0"/>
              <a:t>PCORI is an independent, nonprofit organization authorized by Congress in 2010. Its mission is to fund research that will provide patients, their caregivers, and clinicians with the evidence-based information needed to make better-informed healthcare decisions. PCORI is committed to continually seeking input from a broad range of stakeholders to guide its work.</a:t>
            </a:r>
          </a:p>
        </p:txBody>
      </p:sp>
      <p:sp>
        <p:nvSpPr>
          <p:cNvPr id="4" name="Slide Number Placeholder 3"/>
          <p:cNvSpPr>
            <a:spLocks noGrp="1"/>
          </p:cNvSpPr>
          <p:nvPr>
            <p:ph type="sldNum" sz="quarter" idx="12"/>
          </p:nvPr>
        </p:nvSpPr>
        <p:spPr/>
        <p:txBody>
          <a:bodyPr/>
          <a:lstStyle/>
          <a:p>
            <a:fld id="{7187D89E-18ED-4E2D-95BD-A151DDC2D56D}" type="slidenum">
              <a:rPr lang="en-US" smtClean="0"/>
              <a:t>24</a:t>
            </a:fld>
            <a:endParaRPr lang="en-US" dirty="0"/>
          </a:p>
        </p:txBody>
      </p:sp>
    </p:spTree>
    <p:extLst>
      <p:ext uri="{BB962C8B-B14F-4D97-AF65-F5344CB8AC3E}">
        <p14:creationId xmlns:p14="http://schemas.microsoft.com/office/powerpoint/2010/main" val="902346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Thanks!</a:t>
            </a:r>
          </a:p>
        </p:txBody>
      </p:sp>
      <p:sp>
        <p:nvSpPr>
          <p:cNvPr id="4" name="Subtitle 2"/>
          <p:cNvSpPr>
            <a:spLocks noGrp="1"/>
          </p:cNvSpPr>
          <p:nvPr>
            <p:ph idx="1"/>
          </p:nvPr>
        </p:nvSpPr>
        <p:spPr/>
        <p:txBody>
          <a:bodyPr>
            <a:normAutofit/>
          </a:bodyPr>
          <a:lstStyle/>
          <a:p>
            <a:r>
              <a:rPr lang="en-US" sz="2800" b="1" dirty="0">
                <a:latin typeface="Arial" panose="020B0604020202020204" pitchFamily="34" charset="0"/>
                <a:cs typeface="Arial" panose="020B0604020202020204" pitchFamily="34" charset="0"/>
              </a:rPr>
              <a:t>Benjamin Littenberg, MD</a:t>
            </a:r>
          </a:p>
          <a:p>
            <a:r>
              <a:rPr lang="en-US" sz="1800" b="0" dirty="0">
                <a:latin typeface="Arial" panose="020B0604020202020204" pitchFamily="34" charset="0"/>
                <a:cs typeface="Arial" panose="020B0604020202020204" pitchFamily="34" charset="0"/>
              </a:rPr>
              <a:t>Henry and Carleen Tufo Professor of Medicine</a:t>
            </a:r>
          </a:p>
          <a:p>
            <a:r>
              <a:rPr lang="en-US" sz="1800" dirty="0">
                <a:latin typeface="Arial" panose="020B0604020202020204" pitchFamily="34" charset="0"/>
                <a:cs typeface="Arial" panose="020B0604020202020204" pitchFamily="34" charset="0"/>
              </a:rPr>
              <a:t>Professor of Nursing</a:t>
            </a:r>
          </a:p>
          <a:p>
            <a:pPr marL="0" indent="0">
              <a:buNone/>
            </a:pPr>
            <a:endParaRPr lang="en-US" sz="1800" dirty="0">
              <a:latin typeface="Arial" panose="020B0604020202020204" pitchFamily="34" charset="0"/>
              <a:cs typeface="Arial" panose="020B0604020202020204" pitchFamily="34" charset="0"/>
            </a:endParaRPr>
          </a:p>
          <a:p>
            <a:endParaRPr lang="en-US" sz="1800" b="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830E287F-8FCC-475A-86D9-AEDDE8440E57}" type="slidenum">
              <a:rPr lang="en-US"/>
              <a:t>25</a:t>
            </a:fld>
            <a:endParaRPr lang="en-US" dirty="0"/>
          </a:p>
        </p:txBody>
      </p:sp>
      <p:grpSp>
        <p:nvGrpSpPr>
          <p:cNvPr id="7" name="Group 6"/>
          <p:cNvGrpSpPr/>
          <p:nvPr/>
        </p:nvGrpSpPr>
        <p:grpSpPr>
          <a:xfrm>
            <a:off x="3513222" y="3459032"/>
            <a:ext cx="3074303" cy="1785027"/>
            <a:chOff x="5674531" y="715832"/>
            <a:chExt cx="3074303" cy="1785027"/>
          </a:xfrm>
        </p:grpSpPr>
        <p:pic>
          <p:nvPicPr>
            <p:cNvPr id="6" name="Content Placeholder 3"/>
            <p:cNvPicPr>
              <a:picLocks noChangeAspect="1"/>
            </p:cNvPicPr>
            <p:nvPr/>
          </p:nvPicPr>
          <p:blipFill>
            <a:blip r:embed="rId2"/>
            <a:stretch>
              <a:fillRect/>
            </a:stretch>
          </p:blipFill>
          <p:spPr>
            <a:xfrm>
              <a:off x="6104636" y="715832"/>
              <a:ext cx="2214092" cy="1406788"/>
            </a:xfrm>
            <a:prstGeom prst="rect">
              <a:avLst/>
            </a:prstGeom>
          </p:spPr>
        </p:pic>
        <p:sp>
          <p:nvSpPr>
            <p:cNvPr id="3" name="Rectangle 2"/>
            <p:cNvSpPr/>
            <p:nvPr/>
          </p:nvSpPr>
          <p:spPr>
            <a:xfrm>
              <a:off x="5674531" y="2131527"/>
              <a:ext cx="3074303" cy="369332"/>
            </a:xfrm>
            <a:prstGeom prst="rect">
              <a:avLst/>
            </a:prstGeom>
          </p:spPr>
          <p:txBody>
            <a:bodyPr wrap="none">
              <a:spAutoFit/>
            </a:bodyPr>
            <a:lstStyle/>
            <a:p>
              <a:r>
                <a:rPr lang="en-US" b="1" dirty="0">
                  <a:solidFill>
                    <a:srgbClr val="009900"/>
                  </a:solidFill>
                  <a:latin typeface="Arial" panose="020B0604020202020204" pitchFamily="34" charset="0"/>
                  <a:cs typeface="Arial" panose="020B0604020202020204" pitchFamily="34" charset="0"/>
                </a:rPr>
                <a:t>www.IBHPC.blogspot.com</a:t>
              </a:r>
              <a:endParaRPr lang="en-US" dirty="0">
                <a:solidFill>
                  <a:srgbClr val="009900"/>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661472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Clinical trials are the gold standard for comparing therapies</a:t>
            </a:r>
          </a:p>
        </p:txBody>
      </p:sp>
      <p:sp>
        <p:nvSpPr>
          <p:cNvPr id="3" name="Content Placeholder 2"/>
          <p:cNvSpPr>
            <a:spLocks noGrp="1"/>
          </p:cNvSpPr>
          <p:nvPr>
            <p:ph idx="1"/>
          </p:nvPr>
        </p:nvSpPr>
        <p:spPr>
          <a:xfrm>
            <a:off x="628650" y="1896879"/>
            <a:ext cx="7886700" cy="4351338"/>
          </a:xfrm>
        </p:spPr>
        <p:txBody>
          <a:bodyPr>
            <a:normAutofit/>
          </a:bodyPr>
          <a:lstStyle/>
          <a:p>
            <a:pPr marL="0" indent="0">
              <a:buNone/>
            </a:pPr>
            <a:r>
              <a:rPr lang="en-US" dirty="0"/>
              <a:t>Essential characteristics of a robust clinical trial:</a:t>
            </a:r>
          </a:p>
          <a:p>
            <a:r>
              <a:rPr lang="en-US" dirty="0"/>
              <a:t>A pre-established protocol</a:t>
            </a:r>
          </a:p>
          <a:p>
            <a:r>
              <a:rPr lang="en-US" dirty="0"/>
              <a:t>A meaningful control group</a:t>
            </a:r>
          </a:p>
          <a:p>
            <a:r>
              <a:rPr lang="en-US" dirty="0"/>
              <a:t>Random assignment of subjects to treatment or control</a:t>
            </a:r>
          </a:p>
          <a:p>
            <a:r>
              <a:rPr lang="en-US" dirty="0"/>
              <a:t>Blinded assessment of outcomes</a:t>
            </a:r>
          </a:p>
        </p:txBody>
      </p:sp>
      <p:sp>
        <p:nvSpPr>
          <p:cNvPr id="4" name="Slide Number Placeholder 3"/>
          <p:cNvSpPr>
            <a:spLocks noGrp="1"/>
          </p:cNvSpPr>
          <p:nvPr>
            <p:ph type="sldNum" sz="quarter" idx="12"/>
          </p:nvPr>
        </p:nvSpPr>
        <p:spPr/>
        <p:txBody>
          <a:bodyPr/>
          <a:lstStyle/>
          <a:p>
            <a:fld id="{7187D89E-18ED-4E2D-95BD-A151DDC2D56D}" type="slidenum">
              <a:rPr lang="en-US" smtClean="0"/>
              <a:t>3</a:t>
            </a:fld>
            <a:endParaRPr lang="en-US"/>
          </a:p>
        </p:txBody>
      </p:sp>
    </p:spTree>
    <p:extLst>
      <p:ext uri="{BB962C8B-B14F-4D97-AF65-F5344CB8AC3E}">
        <p14:creationId xmlns:p14="http://schemas.microsoft.com/office/powerpoint/2010/main" val="1018104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write a protocol?</a:t>
            </a:r>
          </a:p>
        </p:txBody>
      </p:sp>
      <p:sp>
        <p:nvSpPr>
          <p:cNvPr id="3" name="Content Placeholder 2"/>
          <p:cNvSpPr>
            <a:spLocks noGrp="1"/>
          </p:cNvSpPr>
          <p:nvPr>
            <p:ph idx="1"/>
          </p:nvPr>
        </p:nvSpPr>
        <p:spPr/>
        <p:txBody>
          <a:bodyPr>
            <a:normAutofit/>
          </a:bodyPr>
          <a:lstStyle/>
          <a:p>
            <a:r>
              <a:rPr lang="en-US" dirty="0"/>
              <a:t>If the data are not working out the way you hoped, it is tempting to change the plan to find some way to make it look better.</a:t>
            </a:r>
          </a:p>
          <a:p>
            <a:pPr lvl="1"/>
            <a:r>
              <a:rPr lang="en-US" dirty="0"/>
              <a:t>Change the outcome variable</a:t>
            </a:r>
          </a:p>
          <a:p>
            <a:pPr lvl="1"/>
            <a:r>
              <a:rPr lang="en-US" dirty="0"/>
              <a:t>Change the study subjects</a:t>
            </a:r>
          </a:p>
          <a:p>
            <a:pPr lvl="1"/>
            <a:r>
              <a:rPr lang="en-US" dirty="0"/>
              <a:t>Change the analytic methods</a:t>
            </a:r>
          </a:p>
          <a:p>
            <a:endParaRPr lang="en-US" dirty="0"/>
          </a:p>
          <a:p>
            <a:pPr marL="0" indent="0" algn="ctr">
              <a:buNone/>
            </a:pPr>
            <a:r>
              <a:rPr lang="en-US" b="1" i="1" dirty="0"/>
              <a:t>When this happens, the results are much less likely to be reproducible and generalizable to other populations.</a:t>
            </a:r>
          </a:p>
        </p:txBody>
      </p:sp>
      <p:sp>
        <p:nvSpPr>
          <p:cNvPr id="4" name="Slide Number Placeholder 3"/>
          <p:cNvSpPr>
            <a:spLocks noGrp="1"/>
          </p:cNvSpPr>
          <p:nvPr>
            <p:ph type="sldNum" sz="quarter" idx="12"/>
          </p:nvPr>
        </p:nvSpPr>
        <p:spPr/>
        <p:txBody>
          <a:bodyPr/>
          <a:lstStyle/>
          <a:p>
            <a:fld id="{7187D89E-18ED-4E2D-95BD-A151DDC2D56D}" type="slidenum">
              <a:rPr lang="en-US" smtClean="0"/>
              <a:t>4</a:t>
            </a:fld>
            <a:endParaRPr lang="en-US"/>
          </a:p>
        </p:txBody>
      </p:sp>
    </p:spTree>
    <p:extLst>
      <p:ext uri="{BB962C8B-B14F-4D97-AF65-F5344CB8AC3E}">
        <p14:creationId xmlns:p14="http://schemas.microsoft.com/office/powerpoint/2010/main" val="4133434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have a control group?</a:t>
            </a:r>
          </a:p>
        </p:txBody>
      </p:sp>
      <p:sp>
        <p:nvSpPr>
          <p:cNvPr id="3" name="Content Placeholder 2"/>
          <p:cNvSpPr>
            <a:spLocks noGrp="1"/>
          </p:cNvSpPr>
          <p:nvPr>
            <p:ph idx="1"/>
          </p:nvPr>
        </p:nvSpPr>
        <p:spPr>
          <a:xfrm>
            <a:off x="628650" y="1896879"/>
            <a:ext cx="7886700" cy="4351338"/>
          </a:xfrm>
        </p:spPr>
        <p:txBody>
          <a:bodyPr>
            <a:normAutofit/>
          </a:bodyPr>
          <a:lstStyle/>
          <a:p>
            <a:r>
              <a:rPr lang="en-US" dirty="0"/>
              <a:t>People get better on their own without therapy.</a:t>
            </a:r>
          </a:p>
          <a:p>
            <a:pPr marL="0" indent="0" algn="ctr">
              <a:buNone/>
            </a:pPr>
            <a:endParaRPr lang="en-US" b="1" i="1" dirty="0"/>
          </a:p>
          <a:p>
            <a:pPr marL="0" indent="0" algn="ctr">
              <a:buNone/>
            </a:pPr>
            <a:endParaRPr lang="en-US" b="1" i="1" dirty="0"/>
          </a:p>
          <a:p>
            <a:pPr marL="0" indent="0" algn="ctr">
              <a:buNone/>
            </a:pPr>
            <a:r>
              <a:rPr lang="en-US" b="1" i="1" dirty="0"/>
              <a:t>We need to know “what if we hadn’t used the new treatment?”</a:t>
            </a:r>
          </a:p>
        </p:txBody>
      </p:sp>
      <p:sp>
        <p:nvSpPr>
          <p:cNvPr id="4" name="Slide Number Placeholder 3"/>
          <p:cNvSpPr>
            <a:spLocks noGrp="1"/>
          </p:cNvSpPr>
          <p:nvPr>
            <p:ph type="sldNum" sz="quarter" idx="12"/>
          </p:nvPr>
        </p:nvSpPr>
        <p:spPr/>
        <p:txBody>
          <a:bodyPr/>
          <a:lstStyle/>
          <a:p>
            <a:fld id="{7187D89E-18ED-4E2D-95BD-A151DDC2D56D}" type="slidenum">
              <a:rPr lang="en-US" smtClean="0"/>
              <a:t>5</a:t>
            </a:fld>
            <a:endParaRPr lang="en-US"/>
          </a:p>
        </p:txBody>
      </p:sp>
    </p:spTree>
    <p:extLst>
      <p:ext uri="{BB962C8B-B14F-4D97-AF65-F5344CB8AC3E}">
        <p14:creationId xmlns:p14="http://schemas.microsoft.com/office/powerpoint/2010/main" val="1199526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randomize which subjects get which treatment?</a:t>
            </a:r>
          </a:p>
        </p:txBody>
      </p:sp>
      <p:sp>
        <p:nvSpPr>
          <p:cNvPr id="3" name="Content Placeholder 2"/>
          <p:cNvSpPr>
            <a:spLocks noGrp="1"/>
          </p:cNvSpPr>
          <p:nvPr>
            <p:ph idx="1"/>
          </p:nvPr>
        </p:nvSpPr>
        <p:spPr>
          <a:xfrm>
            <a:off x="628650" y="1896879"/>
            <a:ext cx="7886700" cy="4351338"/>
          </a:xfrm>
        </p:spPr>
        <p:txBody>
          <a:bodyPr>
            <a:normAutofit/>
          </a:bodyPr>
          <a:lstStyle/>
          <a:p>
            <a:r>
              <a:rPr lang="en-US" dirty="0"/>
              <a:t>If the only difference between the active and control groups at baseline is which treatment they get, we can conclude that any differences in outcomes are due to treatment.</a:t>
            </a:r>
          </a:p>
          <a:p>
            <a:r>
              <a:rPr lang="en-US" dirty="0"/>
              <a:t>Doctors are smart - they select treatments for (sometimes) very good reasons.</a:t>
            </a:r>
          </a:p>
          <a:p>
            <a:r>
              <a:rPr lang="en-US" dirty="0"/>
              <a:t>Randomization takes treatment assignment out of the hands of the doctors .</a:t>
            </a:r>
          </a:p>
          <a:p>
            <a:pPr marL="0" indent="0" algn="ctr">
              <a:buNone/>
            </a:pPr>
            <a:r>
              <a:rPr lang="en-US" b="1" i="1" dirty="0"/>
              <a:t>Randomization means the active and control groups are probably similar before treatment.</a:t>
            </a:r>
          </a:p>
        </p:txBody>
      </p:sp>
      <p:sp>
        <p:nvSpPr>
          <p:cNvPr id="4" name="Slide Number Placeholder 3"/>
          <p:cNvSpPr>
            <a:spLocks noGrp="1"/>
          </p:cNvSpPr>
          <p:nvPr>
            <p:ph type="sldNum" sz="quarter" idx="12"/>
          </p:nvPr>
        </p:nvSpPr>
        <p:spPr/>
        <p:txBody>
          <a:bodyPr/>
          <a:lstStyle/>
          <a:p>
            <a:fld id="{7187D89E-18ED-4E2D-95BD-A151DDC2D56D}" type="slidenum">
              <a:rPr lang="en-US" smtClean="0"/>
              <a:t>6</a:t>
            </a:fld>
            <a:endParaRPr lang="en-US"/>
          </a:p>
        </p:txBody>
      </p:sp>
    </p:spTree>
    <p:extLst>
      <p:ext uri="{BB962C8B-B14F-4D97-AF65-F5344CB8AC3E}">
        <p14:creationId xmlns:p14="http://schemas.microsoft.com/office/powerpoint/2010/main" val="4140680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blinding?</a:t>
            </a:r>
          </a:p>
        </p:txBody>
      </p:sp>
      <p:sp>
        <p:nvSpPr>
          <p:cNvPr id="3" name="Content Placeholder 2"/>
          <p:cNvSpPr>
            <a:spLocks noGrp="1"/>
          </p:cNvSpPr>
          <p:nvPr>
            <p:ph idx="1"/>
          </p:nvPr>
        </p:nvSpPr>
        <p:spPr/>
        <p:txBody>
          <a:bodyPr/>
          <a:lstStyle/>
          <a:p>
            <a:pPr marL="0" indent="0">
              <a:buNone/>
            </a:pPr>
            <a:r>
              <a:rPr lang="en-US" dirty="0"/>
              <a:t>The people who measure the outcomes and do the analysis can’t see which group the subjects are in.</a:t>
            </a:r>
          </a:p>
          <a:p>
            <a:r>
              <a:rPr lang="en-US" dirty="0"/>
              <a:t>We scientists like to think of ourselves as impartial and unbiased.</a:t>
            </a:r>
          </a:p>
          <a:p>
            <a:r>
              <a:rPr lang="en-US" dirty="0"/>
              <a:t>However, deep down, we usually favor one group or the other.</a:t>
            </a:r>
          </a:p>
          <a:p>
            <a:r>
              <a:rPr lang="en-US" dirty="0"/>
              <a:t>Subconscious preferences can come out during measurement and analysis.</a:t>
            </a:r>
          </a:p>
          <a:p>
            <a:pPr marL="0" indent="0" algn="ctr">
              <a:buNone/>
            </a:pPr>
            <a:r>
              <a:rPr lang="en-US" b="1" i="1" dirty="0"/>
              <a:t>Blinding reduces the chances of bias.</a:t>
            </a:r>
          </a:p>
          <a:p>
            <a:endParaRPr lang="en-US" dirty="0"/>
          </a:p>
        </p:txBody>
      </p:sp>
      <p:sp>
        <p:nvSpPr>
          <p:cNvPr id="4" name="Slide Number Placeholder 3"/>
          <p:cNvSpPr>
            <a:spLocks noGrp="1"/>
          </p:cNvSpPr>
          <p:nvPr>
            <p:ph type="sldNum" sz="quarter" idx="12"/>
          </p:nvPr>
        </p:nvSpPr>
        <p:spPr/>
        <p:txBody>
          <a:bodyPr/>
          <a:lstStyle/>
          <a:p>
            <a:fld id="{7187D89E-18ED-4E2D-95BD-A151DDC2D56D}" type="slidenum">
              <a:rPr lang="en-US" smtClean="0"/>
              <a:t>7</a:t>
            </a:fld>
            <a:endParaRPr lang="en-US"/>
          </a:p>
        </p:txBody>
      </p:sp>
    </p:spTree>
    <p:extLst>
      <p:ext uri="{BB962C8B-B14F-4D97-AF65-F5344CB8AC3E}">
        <p14:creationId xmlns:p14="http://schemas.microsoft.com/office/powerpoint/2010/main" val="24172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example: Behavioral Health</a:t>
            </a:r>
          </a:p>
        </p:txBody>
      </p:sp>
      <p:sp>
        <p:nvSpPr>
          <p:cNvPr id="3" name="Content Placeholder 2"/>
          <p:cNvSpPr>
            <a:spLocks noGrp="1"/>
          </p:cNvSpPr>
          <p:nvPr>
            <p:ph idx="1"/>
          </p:nvPr>
        </p:nvSpPr>
        <p:spPr/>
        <p:txBody>
          <a:bodyPr/>
          <a:lstStyle/>
          <a:p>
            <a:r>
              <a:rPr lang="en-US" dirty="0"/>
              <a:t>Common Mental Health issues</a:t>
            </a:r>
          </a:p>
          <a:p>
            <a:pPr lvl="1"/>
            <a:r>
              <a:rPr lang="en-US" dirty="0"/>
              <a:t>Anxiety, Depression, </a:t>
            </a:r>
            <a:r>
              <a:rPr lang="en-US" i="1" dirty="0"/>
              <a:t>etc.</a:t>
            </a:r>
          </a:p>
          <a:p>
            <a:r>
              <a:rPr lang="en-US" dirty="0"/>
              <a:t>Common Substance Abuse issues</a:t>
            </a:r>
          </a:p>
          <a:p>
            <a:pPr lvl="1"/>
            <a:r>
              <a:rPr lang="en-US" dirty="0"/>
              <a:t>Alcohol, Tobacco, Drugs</a:t>
            </a:r>
          </a:p>
          <a:p>
            <a:r>
              <a:rPr lang="en-US" dirty="0"/>
              <a:t>Common Lifestyle issues</a:t>
            </a:r>
          </a:p>
          <a:p>
            <a:pPr lvl="1"/>
            <a:r>
              <a:rPr lang="en-US" dirty="0"/>
              <a:t>Diet, Exercise, Medications, Sleep, </a:t>
            </a:r>
            <a:r>
              <a:rPr lang="en-US" i="1" dirty="0"/>
              <a:t>etc.</a:t>
            </a:r>
          </a:p>
          <a:p>
            <a:r>
              <a:rPr lang="en-US" dirty="0"/>
              <a:t>Stress</a:t>
            </a:r>
          </a:p>
          <a:p>
            <a:r>
              <a:rPr lang="en-US" dirty="0"/>
              <a:t>Huge prevalence, impact &amp; costs</a:t>
            </a:r>
          </a:p>
          <a:p>
            <a:endParaRPr lang="en-US" dirty="0"/>
          </a:p>
        </p:txBody>
      </p:sp>
      <p:sp>
        <p:nvSpPr>
          <p:cNvPr id="4" name="Slide Number Placeholder 3"/>
          <p:cNvSpPr>
            <a:spLocks noGrp="1"/>
          </p:cNvSpPr>
          <p:nvPr>
            <p:ph type="sldNum" sz="quarter" idx="12"/>
          </p:nvPr>
        </p:nvSpPr>
        <p:spPr/>
        <p:txBody>
          <a:bodyPr/>
          <a:lstStyle/>
          <a:p>
            <a:fld id="{7187D89E-18ED-4E2D-95BD-A151DDC2D56D}" type="slidenum">
              <a:rPr lang="en-US" smtClean="0"/>
              <a:t>8</a:t>
            </a:fld>
            <a:endParaRPr lang="en-US"/>
          </a:p>
        </p:txBody>
      </p:sp>
    </p:spTree>
    <p:extLst>
      <p:ext uri="{BB962C8B-B14F-4D97-AF65-F5344CB8AC3E}">
        <p14:creationId xmlns:p14="http://schemas.microsoft.com/office/powerpoint/2010/main" val="3791970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3 Models of Behavioral Health in Primary Care</a:t>
            </a:r>
          </a:p>
        </p:txBody>
      </p:sp>
      <p:sp>
        <p:nvSpPr>
          <p:cNvPr id="3" name="Content Placeholder 2"/>
          <p:cNvSpPr>
            <a:spLocks noGrp="1"/>
          </p:cNvSpPr>
          <p:nvPr>
            <p:ph idx="1"/>
          </p:nvPr>
        </p:nvSpPr>
        <p:spPr/>
        <p:txBody>
          <a:bodyPr/>
          <a:lstStyle/>
          <a:p>
            <a:pPr marL="0" indent="0">
              <a:buNone/>
            </a:pPr>
            <a:r>
              <a:rPr lang="en-US" dirty="0"/>
              <a:t>Most Behavioral Health (BH) issues present to Primary Care (PC).</a:t>
            </a:r>
          </a:p>
          <a:p>
            <a:pPr marL="0" indent="0">
              <a:buNone/>
            </a:pPr>
            <a:r>
              <a:rPr lang="en-US" dirty="0"/>
              <a:t> </a:t>
            </a:r>
          </a:p>
          <a:p>
            <a:pPr marL="0" indent="0">
              <a:buNone/>
            </a:pPr>
            <a:r>
              <a:rPr lang="en-US" dirty="0"/>
              <a:t>How can we get services to needy patients?</a:t>
            </a:r>
          </a:p>
          <a:p>
            <a:pPr marL="0" indent="0">
              <a:buNone/>
            </a:pPr>
            <a:endParaRPr lang="en-US" dirty="0"/>
          </a:p>
          <a:p>
            <a:pPr marL="514350" indent="-514350">
              <a:buFont typeface="+mj-lt"/>
              <a:buAutoNum type="arabicPeriod"/>
            </a:pPr>
            <a:r>
              <a:rPr lang="en-US" dirty="0"/>
              <a:t>Refer to outside BH clinician (MD, MS, PhD, </a:t>
            </a:r>
            <a:r>
              <a:rPr lang="en-US" i="1" dirty="0"/>
              <a:t>etc.</a:t>
            </a:r>
            <a:r>
              <a:rPr lang="en-US" dirty="0"/>
              <a:t>)</a:t>
            </a:r>
          </a:p>
          <a:p>
            <a:pPr marL="514350" indent="-514350">
              <a:buFont typeface="+mj-lt"/>
              <a:buAutoNum type="arabicPeriod"/>
            </a:pPr>
            <a:r>
              <a:rPr lang="en-US" dirty="0"/>
              <a:t>Co-location (BH at the same address)</a:t>
            </a:r>
          </a:p>
          <a:p>
            <a:pPr marL="514350" indent="-514350">
              <a:buFont typeface="+mj-lt"/>
              <a:buAutoNum type="arabicPeriod"/>
            </a:pPr>
            <a:r>
              <a:rPr lang="en-US" dirty="0"/>
              <a:t>Integrated BH and PC</a:t>
            </a:r>
          </a:p>
        </p:txBody>
      </p:sp>
      <p:sp>
        <p:nvSpPr>
          <p:cNvPr id="6" name="Slide Number Placeholder 5"/>
          <p:cNvSpPr>
            <a:spLocks noGrp="1"/>
          </p:cNvSpPr>
          <p:nvPr>
            <p:ph type="sldNum" sz="quarter" idx="12"/>
          </p:nvPr>
        </p:nvSpPr>
        <p:spPr/>
        <p:txBody>
          <a:bodyPr/>
          <a:lstStyle/>
          <a:p>
            <a:fld id="{830E287F-8FCC-475A-86D9-AEDDE8440E57}" type="slidenum">
              <a:rPr lang="en-US" smtClean="0"/>
              <a:pPr/>
              <a:t>9</a:t>
            </a:fld>
            <a:endParaRPr lang="en-US" dirty="0"/>
          </a:p>
        </p:txBody>
      </p:sp>
    </p:spTree>
    <p:extLst>
      <p:ext uri="{BB962C8B-B14F-4D97-AF65-F5344CB8AC3E}">
        <p14:creationId xmlns:p14="http://schemas.microsoft.com/office/powerpoint/2010/main" val="1150627149"/>
      </p:ext>
    </p:extLst>
  </p:cSld>
  <p:clrMapOvr>
    <a:masterClrMapping/>
  </p:clrMapOvr>
</p:sld>
</file>

<file path=ppt/theme/theme1.xml><?xml version="1.0" encoding="utf-8"?>
<a:theme xmlns:a="http://schemas.openxmlformats.org/drawingml/2006/main" name="UVM">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VM" id="{4E4D782C-4C9A-4E80-B4BC-53C4AECE946B}" vid="{2569332A-4B7C-49B8-924A-9DF6168F37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UVM</Template>
  <TotalTime>166</TotalTime>
  <Words>1184</Words>
  <Application>Microsoft Office PowerPoint</Application>
  <PresentationFormat>On-screen Show (4:3)</PresentationFormat>
  <Paragraphs>214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UVM</vt:lpstr>
      <vt:lpstr>Health Services Research</vt:lpstr>
      <vt:lpstr>Agenda</vt:lpstr>
      <vt:lpstr>Clinical trials are the gold standard for comparing therapies</vt:lpstr>
      <vt:lpstr>Why write a protocol?</vt:lpstr>
      <vt:lpstr>Why have a control group?</vt:lpstr>
      <vt:lpstr>Why randomize which subjects get which treatment?</vt:lpstr>
      <vt:lpstr>Why blinding?</vt:lpstr>
      <vt:lpstr>Case example: Behavioral Health</vt:lpstr>
      <vt:lpstr>3 Models of Behavioral Health in Primary Care</vt:lpstr>
      <vt:lpstr>Integrated Behavioral Health</vt:lpstr>
      <vt:lpstr>Current research at UVM</vt:lpstr>
      <vt:lpstr>The IBH-PC Intervention</vt:lpstr>
      <vt:lpstr>Aims</vt:lpstr>
      <vt:lpstr>Design: Randomized Trial</vt:lpstr>
      <vt:lpstr>Study Design</vt:lpstr>
      <vt:lpstr>40 Primary Care Practices</vt:lpstr>
      <vt:lpstr>PowerPoint Presentation</vt:lpstr>
      <vt:lpstr>3,000 patients</vt:lpstr>
      <vt:lpstr>Outcomes</vt:lpstr>
      <vt:lpstr>“Patient Centered” means collaboration</vt:lpstr>
      <vt:lpstr>Why is IBH-PC “robust”?</vt:lpstr>
      <vt:lpstr>Why do robust designs matter?</vt:lpstr>
      <vt:lpstr>Making policy?</vt:lpstr>
      <vt:lpstr>Acknowledgements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Services Research</dc:title>
  <dc:creator>Ben L.</dc:creator>
  <cp:lastModifiedBy>Ben L.</cp:lastModifiedBy>
  <cp:revision>20</cp:revision>
  <dcterms:created xsi:type="dcterms:W3CDTF">2016-11-06T23:46:14Z</dcterms:created>
  <dcterms:modified xsi:type="dcterms:W3CDTF">2016-11-16T13:27:32Z</dcterms:modified>
</cp:coreProperties>
</file>