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7" r:id="rId4"/>
    <p:sldId id="266" r:id="rId5"/>
    <p:sldId id="268" r:id="rId6"/>
    <p:sldId id="260" r:id="rId7"/>
    <p:sldId id="269" r:id="rId8"/>
    <p:sldId id="271" r:id="rId9"/>
    <p:sldId id="256" r:id="rId10"/>
    <p:sldId id="264" r:id="rId11"/>
    <p:sldId id="265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1.campus.ad.uvm.edu\cemorse\MyDocs\VT%20Roots\VT%20Migration\VT%20POP%20Pyramid%20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infiles1.campus.ad.uvm.edu\cemorse\MyDocs\VT%20Roots\VT%20Migration\VT%20POP%20Pyramid%202016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files1.campus.ad.uvm.edu\cemorse\MyDocs\VT%20Roots\VT%20Migration\VTpop_2010_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011371406974026E-2"/>
          <c:y val="9.469714484409187E-3"/>
          <c:w val="0.87472226895070637"/>
          <c:h val="0.82386516014359934"/>
        </c:manualLayout>
      </c:layout>
      <c:barChart>
        <c:barDir val="bar"/>
        <c:grouping val="clustered"/>
        <c:varyColors val="0"/>
        <c:ser>
          <c:idx val="1"/>
          <c:order val="0"/>
          <c:spPr>
            <a:solidFill>
              <a:srgbClr val="802060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64E-42A8-8BCE-D56648ACF37D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64E-42A8-8BCE-D56648ACF37D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64E-42A8-8BCE-D56648ACF37D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64E-42A8-8BCE-D56648ACF37D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64E-42A8-8BCE-D56648ACF37D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64E-42A8-8BCE-D56648ACF37D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64E-42A8-8BCE-D56648ACF37D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64E-42A8-8BCE-D56648ACF37D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764E-42A8-8BCE-D56648ACF37D}"/>
              </c:ext>
            </c:extLst>
          </c:dPt>
          <c:cat>
            <c:strRef>
              <c:f>'DATA_TAB_PASTE DATE HERE'!$A$9:$A$28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'DATA_TAB_PASTE DATE HERE'!$C$9:$C$28</c:f>
              <c:numCache>
                <c:formatCode>General</c:formatCode>
                <c:ptCount val="20"/>
                <c:pt idx="0" formatCode="#,##0">
                  <c:v>14777</c:v>
                </c:pt>
                <c:pt idx="1">
                  <c:v>15422</c:v>
                </c:pt>
                <c:pt idx="2">
                  <c:v>16545</c:v>
                </c:pt>
                <c:pt idx="3">
                  <c:v>20747</c:v>
                </c:pt>
                <c:pt idx="4">
                  <c:v>22820</c:v>
                </c:pt>
                <c:pt idx="5">
                  <c:v>17638</c:v>
                </c:pt>
                <c:pt idx="6">
                  <c:v>18092</c:v>
                </c:pt>
                <c:pt idx="7">
                  <c:v>17840</c:v>
                </c:pt>
                <c:pt idx="8">
                  <c:v>17253</c:v>
                </c:pt>
                <c:pt idx="9" formatCode="#,##0">
                  <c:v>20535</c:v>
                </c:pt>
                <c:pt idx="10" formatCode="#,##0">
                  <c:v>23627</c:v>
                </c:pt>
                <c:pt idx="11">
                  <c:v>25660</c:v>
                </c:pt>
                <c:pt idx="12">
                  <c:v>23822</c:v>
                </c:pt>
                <c:pt idx="13">
                  <c:v>20542</c:v>
                </c:pt>
                <c:pt idx="14">
                  <c:v>14263</c:v>
                </c:pt>
                <c:pt idx="15">
                  <c:v>9826</c:v>
                </c:pt>
                <c:pt idx="16">
                  <c:v>7274</c:v>
                </c:pt>
                <c:pt idx="17">
                  <c:v>9445</c:v>
                </c:pt>
                <c:pt idx="19" formatCode="#,##0_);\(#,##0\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64E-42A8-8BCE-D56648ACF3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3408576"/>
        <c:axId val="1"/>
      </c:barChart>
      <c:catAx>
        <c:axId val="29340857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"/>
        <c:crosses val="autoZero"/>
        <c:auto val="0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ourier New"/>
                <a:ea typeface="Courier New"/>
                <a:cs typeface="Courier New"/>
              </a:defRPr>
            </a:pPr>
            <a:endParaRPr lang="en-US"/>
          </a:p>
        </c:txPr>
        <c:crossAx val="293408576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ourier New"/>
          <a:ea typeface="Courier New"/>
          <a:cs typeface="Courier New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578979830365776E-2"/>
          <c:y val="9.469714484409187E-3"/>
          <c:w val="0.84421139413177848"/>
          <c:h val="0.82954698883424483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8080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C72-47E9-B0D5-B7BB69E40732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C72-47E9-B0D5-B7BB69E40732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7C72-47E9-B0D5-B7BB69E40732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7C72-47E9-B0D5-B7BB69E40732}"/>
              </c:ext>
            </c:extLst>
          </c:dPt>
          <c:dPt>
            <c:idx val="13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7C72-47E9-B0D5-B7BB69E40732}"/>
              </c:ext>
            </c:extLst>
          </c:dPt>
          <c:dPt>
            <c:idx val="14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B-7C72-47E9-B0D5-B7BB69E40732}"/>
              </c:ext>
            </c:extLst>
          </c:dPt>
          <c:dPt>
            <c:idx val="15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D-7C72-47E9-B0D5-B7BB69E40732}"/>
              </c:ext>
            </c:extLst>
          </c:dPt>
          <c:dPt>
            <c:idx val="16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F-7C72-47E9-B0D5-B7BB69E40732}"/>
              </c:ext>
            </c:extLst>
          </c:dPt>
          <c:dPt>
            <c:idx val="17"/>
            <c:invertIfNegative val="0"/>
            <c:bubble3D val="0"/>
            <c:spPr>
              <a:solidFill>
                <a:srgbClr val="FFFF00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11-7C72-47E9-B0D5-B7BB69E40732}"/>
              </c:ext>
            </c:extLst>
          </c:dPt>
          <c:cat>
            <c:strRef>
              <c:f>'DATA_TAB_PASTE DATE HERE'!$A$9:$A$28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'DATA_TAB_PASTE DATE HERE'!$B$9:$B$28</c:f>
              <c:numCache>
                <c:formatCode>General</c:formatCode>
                <c:ptCount val="20"/>
                <c:pt idx="0" formatCode="#,##0">
                  <c:v>15864</c:v>
                </c:pt>
                <c:pt idx="1">
                  <c:v>16469</c:v>
                </c:pt>
                <c:pt idx="2">
                  <c:v>17481</c:v>
                </c:pt>
                <c:pt idx="3">
                  <c:v>21861</c:v>
                </c:pt>
                <c:pt idx="4">
                  <c:v>24285</c:v>
                </c:pt>
                <c:pt idx="5" formatCode="#,##0">
                  <c:v>18879</c:v>
                </c:pt>
                <c:pt idx="6" formatCode="#,##0">
                  <c:v>18100</c:v>
                </c:pt>
                <c:pt idx="7" formatCode="#,##0">
                  <c:v>17345</c:v>
                </c:pt>
                <c:pt idx="8" formatCode="#,##0">
                  <c:v>17066</c:v>
                </c:pt>
                <c:pt idx="9" formatCode="#,##0">
                  <c:v>19846</c:v>
                </c:pt>
                <c:pt idx="10" formatCode="#,##0">
                  <c:v>22279</c:v>
                </c:pt>
                <c:pt idx="11" formatCode="#,##0">
                  <c:v>24520</c:v>
                </c:pt>
                <c:pt idx="12">
                  <c:v>22889</c:v>
                </c:pt>
                <c:pt idx="13">
                  <c:v>19748</c:v>
                </c:pt>
                <c:pt idx="14">
                  <c:v>13123</c:v>
                </c:pt>
                <c:pt idx="15">
                  <c:v>8353</c:v>
                </c:pt>
                <c:pt idx="16">
                  <c:v>5520</c:v>
                </c:pt>
                <c:pt idx="17">
                  <c:v>4838</c:v>
                </c:pt>
                <c:pt idx="19" formatCode="#,##0_);\(#,##0\)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7C72-47E9-B0D5-B7BB69E407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95123064"/>
        <c:axId val="1"/>
      </c:barChart>
      <c:catAx>
        <c:axId val="295123064"/>
        <c:scaling>
          <c:orientation val="minMax"/>
        </c:scaling>
        <c:delete val="0"/>
        <c:axPos val="r"/>
        <c:numFmt formatCode="General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ourier New"/>
                <a:ea typeface="Courier New"/>
                <a:cs typeface="Courier New"/>
              </a:defRPr>
            </a:pPr>
            <a:endParaRPr lang="en-US"/>
          </a:p>
        </c:txPr>
        <c:crossAx val="1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1"/>
        <c:scaling>
          <c:orientation val="maxMin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Courier New"/>
                <a:ea typeface="Courier New"/>
                <a:cs typeface="Courier New"/>
              </a:defRPr>
            </a:pPr>
            <a:endParaRPr lang="en-US"/>
          </a:p>
        </c:txPr>
        <c:crossAx val="295123064"/>
        <c:crosses val="autoZero"/>
        <c:crossBetween val="between"/>
      </c:valAx>
      <c:spPr>
        <a:noFill/>
        <a:ln w="1270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ourier New"/>
          <a:ea typeface="Courier New"/>
          <a:cs typeface="Courier New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latin typeface="Segoe UI" panose="020B0502040204020203" pitchFamily="34" charset="0"/>
                <a:cs typeface="Segoe UI" panose="020B0502040204020203" pitchFamily="34" charset="0"/>
              </a:rPr>
              <a:t>Vermont</a:t>
            </a:r>
            <a:r>
              <a:rPr lang="en-US" sz="1800" b="1" baseline="0" dirty="0">
                <a:latin typeface="Segoe UI" panose="020B0502040204020203" pitchFamily="34" charset="0"/>
                <a:cs typeface="Segoe UI" panose="020B0502040204020203" pitchFamily="34" charset="0"/>
              </a:rPr>
              <a:t> Population by Age Category</a:t>
            </a:r>
          </a:p>
          <a:p>
            <a:pPr>
              <a:defRPr/>
            </a:pPr>
            <a:r>
              <a:rPr lang="en-US" sz="1800" baseline="0" dirty="0">
                <a:latin typeface="Segoe UI" panose="020B0502040204020203" pitchFamily="34" charset="0"/>
                <a:cs typeface="Segoe UI" panose="020B0502040204020203" pitchFamily="34" charset="0"/>
              </a:rPr>
              <a:t>2010 and 2016</a:t>
            </a:r>
            <a:endParaRPr lang="en-US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    Under 5</c:v>
                </c:pt>
                <c:pt idx="1">
                  <c:v>    5 to 9 </c:v>
                </c:pt>
                <c:pt idx="2">
                  <c:v>    10 to 14</c:v>
                </c:pt>
                <c:pt idx="3">
                  <c:v>    15 to 19</c:v>
                </c:pt>
                <c:pt idx="4">
                  <c:v>    20 to 24</c:v>
                </c:pt>
                <c:pt idx="5">
                  <c:v>    25 to 29</c:v>
                </c:pt>
                <c:pt idx="6">
                  <c:v>30 to 34</c:v>
                </c:pt>
                <c:pt idx="7">
                  <c:v>    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    50 to 54</c:v>
                </c:pt>
                <c:pt idx="11">
                  <c:v>    55 to 59</c:v>
                </c:pt>
                <c:pt idx="12">
                  <c:v>    60 to 64</c:v>
                </c:pt>
                <c:pt idx="13">
                  <c:v>    65 to 69</c:v>
                </c:pt>
                <c:pt idx="14">
                  <c:v>70 to 74</c:v>
                </c:pt>
                <c:pt idx="15">
                  <c:v>    75 to 79</c:v>
                </c:pt>
                <c:pt idx="16">
                  <c:v>80 to 84</c:v>
                </c:pt>
                <c:pt idx="17">
                  <c:v>    85 and over</c:v>
                </c:pt>
              </c:strCache>
            </c:strRef>
          </c:cat>
          <c:val>
            <c:numRef>
              <c:f>Sheet1!$B$2:$B$19</c:f>
              <c:numCache>
                <c:formatCode>_(* #,##0_);_(* \(#,##0\);_(* "-"??_);_(@_)</c:formatCode>
                <c:ptCount val="18"/>
                <c:pt idx="0">
                  <c:v>31952</c:v>
                </c:pt>
                <c:pt idx="1">
                  <c:v>34654</c:v>
                </c:pt>
                <c:pt idx="2">
                  <c:v>37637</c:v>
                </c:pt>
                <c:pt idx="3">
                  <c:v>46012</c:v>
                </c:pt>
                <c:pt idx="4">
                  <c:v>43851</c:v>
                </c:pt>
                <c:pt idx="5">
                  <c:v>35441</c:v>
                </c:pt>
                <c:pt idx="6">
                  <c:v>34181</c:v>
                </c:pt>
                <c:pt idx="7">
                  <c:v>36358</c:v>
                </c:pt>
                <c:pt idx="8">
                  <c:v>42001</c:v>
                </c:pt>
                <c:pt idx="9">
                  <c:v>50110</c:v>
                </c:pt>
                <c:pt idx="10">
                  <c:v>52493</c:v>
                </c:pt>
                <c:pt idx="11">
                  <c:v>48739</c:v>
                </c:pt>
                <c:pt idx="12">
                  <c:v>41234</c:v>
                </c:pt>
                <c:pt idx="13">
                  <c:v>29390</c:v>
                </c:pt>
                <c:pt idx="14">
                  <c:v>20148</c:v>
                </c:pt>
                <c:pt idx="15">
                  <c:v>15960</c:v>
                </c:pt>
                <c:pt idx="16">
                  <c:v>12783</c:v>
                </c:pt>
                <c:pt idx="17">
                  <c:v>12797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F-41DD-A37F-BE3C6DBDE4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Sheet1!$A$2:$A$19</c:f>
              <c:strCache>
                <c:ptCount val="18"/>
                <c:pt idx="0">
                  <c:v>    Under 5</c:v>
                </c:pt>
                <c:pt idx="1">
                  <c:v>    5 to 9 </c:v>
                </c:pt>
                <c:pt idx="2">
                  <c:v>    10 to 14</c:v>
                </c:pt>
                <c:pt idx="3">
                  <c:v>    15 to 19</c:v>
                </c:pt>
                <c:pt idx="4">
                  <c:v>    20 to 24</c:v>
                </c:pt>
                <c:pt idx="5">
                  <c:v>    25 to 29</c:v>
                </c:pt>
                <c:pt idx="6">
                  <c:v>30 to 34</c:v>
                </c:pt>
                <c:pt idx="7">
                  <c:v>    35 to 39</c:v>
                </c:pt>
                <c:pt idx="8">
                  <c:v>40 to 44</c:v>
                </c:pt>
                <c:pt idx="9">
                  <c:v>45 to 49</c:v>
                </c:pt>
                <c:pt idx="10">
                  <c:v>    50 to 54</c:v>
                </c:pt>
                <c:pt idx="11">
                  <c:v>    55 to 59</c:v>
                </c:pt>
                <c:pt idx="12">
                  <c:v>    60 to 64</c:v>
                </c:pt>
                <c:pt idx="13">
                  <c:v>    65 to 69</c:v>
                </c:pt>
                <c:pt idx="14">
                  <c:v>70 to 74</c:v>
                </c:pt>
                <c:pt idx="15">
                  <c:v>    75 to 79</c:v>
                </c:pt>
                <c:pt idx="16">
                  <c:v>80 to 84</c:v>
                </c:pt>
                <c:pt idx="17">
                  <c:v>    85 and over</c:v>
                </c:pt>
              </c:strCache>
            </c:strRef>
          </c:cat>
          <c:val>
            <c:numRef>
              <c:f>Sheet1!$C$2:$C$19</c:f>
              <c:numCache>
                <c:formatCode>#,##0</c:formatCode>
                <c:ptCount val="18"/>
                <c:pt idx="0">
                  <c:v>30641</c:v>
                </c:pt>
                <c:pt idx="1">
                  <c:v>31891</c:v>
                </c:pt>
                <c:pt idx="2">
                  <c:v>34026</c:v>
                </c:pt>
                <c:pt idx="3">
                  <c:v>42608</c:v>
                </c:pt>
                <c:pt idx="4">
                  <c:v>47105</c:v>
                </c:pt>
                <c:pt idx="5">
                  <c:v>36517</c:v>
                </c:pt>
                <c:pt idx="6">
                  <c:v>36192</c:v>
                </c:pt>
                <c:pt idx="7">
                  <c:v>35185</c:v>
                </c:pt>
                <c:pt idx="8">
                  <c:v>34319</c:v>
                </c:pt>
                <c:pt idx="9">
                  <c:v>40381</c:v>
                </c:pt>
                <c:pt idx="10">
                  <c:v>45906</c:v>
                </c:pt>
                <c:pt idx="11">
                  <c:v>50180</c:v>
                </c:pt>
                <c:pt idx="12">
                  <c:v>46711</c:v>
                </c:pt>
                <c:pt idx="13">
                  <c:v>40290</c:v>
                </c:pt>
                <c:pt idx="14">
                  <c:v>27386</c:v>
                </c:pt>
                <c:pt idx="15">
                  <c:v>18179</c:v>
                </c:pt>
                <c:pt idx="16">
                  <c:v>12794</c:v>
                </c:pt>
                <c:pt idx="17">
                  <c:v>14283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F-41DD-A37F-BE3C6DBDE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7694344"/>
        <c:axId val="547691720"/>
      </c:barChart>
      <c:catAx>
        <c:axId val="54769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820000" spcFirstLastPara="1" vertOverflow="ellipsis" wrap="square" anchor="t" anchorCtr="0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691720"/>
        <c:crosses val="autoZero"/>
        <c:auto val="1"/>
        <c:lblAlgn val="ctr"/>
        <c:lblOffset val="100"/>
        <c:noMultiLvlLbl val="0"/>
      </c:catAx>
      <c:valAx>
        <c:axId val="547691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769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40583050168988843"/>
          <c:y val="0.87923309051609178"/>
          <c:w val="0.22762246573597711"/>
          <c:h val="0.11720184709531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9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2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6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93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15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7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6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0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BA4A-9628-4689-894F-5AF4EC6BF351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A4530-41CE-49FD-9BA8-C69A67FFE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8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trootsmigration.or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2199" y="5722572"/>
            <a:ext cx="9144000" cy="11124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Cheryl Morse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Geography Department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University of Vermont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Vermont Legislators’ Summit 2017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04382" y="1522394"/>
            <a:ext cx="5683347" cy="388895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uvm_logo_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23" y="5941385"/>
            <a:ext cx="2405413" cy="736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362" y="5941384"/>
            <a:ext cx="2441307" cy="7360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45" y="534773"/>
            <a:ext cx="11926389" cy="76881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Leaving, Staying, and Coming Home:</a:t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Insights from Vermont Migration Research for Policy-Makers</a:t>
            </a: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333" y="1706100"/>
            <a:ext cx="5396105" cy="358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86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7" y="535577"/>
            <a:ext cx="1089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Gender and Educational Attainment Matter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97280" y="1763486"/>
            <a:ext cx="98102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Examples:</a:t>
            </a:r>
          </a:p>
          <a:p>
            <a:endParaRPr lang="en-US" sz="2400" dirty="0"/>
          </a:p>
          <a:p>
            <a:r>
              <a:rPr lang="en-US" sz="2400" dirty="0" smtClean="0"/>
              <a:t>Among leavers, </a:t>
            </a:r>
            <a:r>
              <a:rPr lang="en-US" sz="2400" b="1" dirty="0" smtClean="0"/>
              <a:t>men </a:t>
            </a:r>
            <a:r>
              <a:rPr lang="en-US" sz="2400" dirty="0" smtClean="0"/>
              <a:t>are far more likely to say they believe they can make </a:t>
            </a:r>
            <a:r>
              <a:rPr lang="en-US" sz="2400" b="1" dirty="0" smtClean="0"/>
              <a:t>more money outside of VT</a:t>
            </a:r>
          </a:p>
          <a:p>
            <a:endParaRPr lang="en-US" sz="2400" dirty="0"/>
          </a:p>
          <a:p>
            <a:r>
              <a:rPr lang="en-US" sz="2400" b="1" dirty="0" smtClean="0"/>
              <a:t>Leavers</a:t>
            </a:r>
            <a:r>
              <a:rPr lang="en-US" sz="2400" dirty="0" smtClean="0"/>
              <a:t> with </a:t>
            </a:r>
            <a:r>
              <a:rPr lang="en-US" sz="2400" b="1" dirty="0" smtClean="0"/>
              <a:t>lower educational attainment </a:t>
            </a:r>
            <a:r>
              <a:rPr lang="en-US" sz="2400" dirty="0" smtClean="0"/>
              <a:t>are far more likely to say Vermont’s cost of living is too high, and … </a:t>
            </a:r>
          </a:p>
          <a:p>
            <a:r>
              <a:rPr lang="en-US" sz="2400" dirty="0" smtClean="0"/>
              <a:t>That Vermont’s cold weather is intolerable</a:t>
            </a:r>
          </a:p>
          <a:p>
            <a:endParaRPr lang="en-US" sz="2400" dirty="0"/>
          </a:p>
          <a:p>
            <a:r>
              <a:rPr lang="en-US" sz="2400" dirty="0" smtClean="0"/>
              <a:t>Among </a:t>
            </a:r>
            <a:r>
              <a:rPr lang="en-US" sz="2400" b="1" dirty="0" smtClean="0"/>
              <a:t>stayers, women </a:t>
            </a:r>
            <a:r>
              <a:rPr lang="en-US" sz="2400" dirty="0" smtClean="0"/>
              <a:t>are far more likely than men to say they stayed to live near family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174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7" y="535577"/>
            <a:ext cx="1089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Key Questions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023" y="1463040"/>
            <a:ext cx="105939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can be done to make Vermont </a:t>
            </a:r>
            <a:r>
              <a:rPr lang="en-US" sz="2400" b="1" dirty="0" smtClean="0"/>
              <a:t>a more livable place </a:t>
            </a:r>
            <a:r>
              <a:rPr lang="en-US" sz="2400" dirty="0" smtClean="0"/>
              <a:t>for people with lower educational attainment?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How do encourage </a:t>
            </a:r>
            <a:r>
              <a:rPr lang="en-US" sz="2400" b="1" dirty="0" smtClean="0"/>
              <a:t>cultural diversity</a:t>
            </a:r>
            <a:r>
              <a:rPr lang="en-US" sz="2400" dirty="0" smtClean="0"/>
              <a:t>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How might </a:t>
            </a:r>
            <a:r>
              <a:rPr lang="en-US" sz="2400" b="1" dirty="0" smtClean="0"/>
              <a:t>focusing on livable communities, inviting landscapes, and small size </a:t>
            </a:r>
            <a:r>
              <a:rPr lang="en-US" sz="2400" dirty="0" smtClean="0"/>
              <a:t>attract new residents who will stay?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What can we </a:t>
            </a:r>
            <a:r>
              <a:rPr lang="en-US" sz="2400" b="1" dirty="0" smtClean="0"/>
              <a:t>learn from in-migrants </a:t>
            </a:r>
            <a:r>
              <a:rPr lang="en-US" sz="2400" dirty="0" smtClean="0"/>
              <a:t>to Vermont?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How do we acknowledge </a:t>
            </a:r>
            <a:r>
              <a:rPr lang="en-US" sz="2400" b="1" dirty="0" smtClean="0"/>
              <a:t>the contributions of Vermonters who stay</a:t>
            </a:r>
            <a:r>
              <a:rPr lang="en-US" sz="2400" dirty="0" smtClean="0"/>
              <a:t>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7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3595" y="3722913"/>
            <a:ext cx="53949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Cheryl Morse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c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heryl.morse@uvm.edu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16930" y="857250"/>
            <a:ext cx="6858000" cy="5143500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382" y="261255"/>
            <a:ext cx="4276936" cy="330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142" y="260503"/>
            <a:ext cx="7133492" cy="5512244"/>
          </a:xfrm>
        </p:spPr>
      </p:pic>
      <p:sp>
        <p:nvSpPr>
          <p:cNvPr id="6" name="TextBox 5"/>
          <p:cNvSpPr txBox="1"/>
          <p:nvPr/>
        </p:nvSpPr>
        <p:spPr>
          <a:xfrm>
            <a:off x="759823" y="805618"/>
            <a:ext cx="502802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vtrootsmigration.org</a:t>
            </a:r>
            <a:endParaRPr lang="en-US" sz="2800" dirty="0" smtClean="0">
              <a:solidFill>
                <a:schemeClr val="accent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02897" y="4688037"/>
            <a:ext cx="3009983" cy="1325563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2014-2017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5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515291" y="1143613"/>
            <a:ext cx="9366069" cy="5858079"/>
            <a:chOff x="0" y="0"/>
            <a:chExt cx="8372474" cy="5029200"/>
          </a:xfrm>
        </p:grpSpPr>
        <p:graphicFrame>
          <p:nvGraphicFramePr>
            <p:cNvPr id="7" name="Chart 6"/>
            <p:cNvGraphicFramePr>
              <a:graphicFrameLocks/>
            </p:cNvGraphicFramePr>
            <p:nvPr>
              <p:extLst/>
            </p:nvPr>
          </p:nvGraphicFramePr>
          <p:xfrm>
            <a:off x="4114799" y="0"/>
            <a:ext cx="4257675" cy="5029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8" name="Chart 7"/>
            <p:cNvGraphicFramePr>
              <a:graphicFrameLocks/>
            </p:cNvGraphicFramePr>
            <p:nvPr>
              <p:extLst/>
            </p:nvPr>
          </p:nvGraphicFramePr>
          <p:xfrm>
            <a:off x="0" y="0"/>
            <a:ext cx="4476750" cy="5029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Text 4"/>
            <p:cNvSpPr txBox="1">
              <a:spLocks noChangeArrowheads="1"/>
            </p:cNvSpPr>
            <p:nvPr/>
          </p:nvSpPr>
          <p:spPr bwMode="auto">
            <a:xfrm>
              <a:off x="266699" y="466725"/>
              <a:ext cx="990600" cy="25717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 wrap="square" lIns="36576" tIns="27432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200" b="1" i="0" u="none" strike="noStrike" baseline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Male</a:t>
              </a:r>
              <a:endParaRPr lang="en-US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Text 5"/>
            <p:cNvSpPr txBox="1">
              <a:spLocks noChangeArrowheads="1"/>
            </p:cNvSpPr>
            <p:nvPr/>
          </p:nvSpPr>
          <p:spPr bwMode="auto">
            <a:xfrm>
              <a:off x="7124699" y="466725"/>
              <a:ext cx="990600" cy="257175"/>
            </a:xfrm>
            <a:prstGeom prst="rect">
              <a:avLst/>
            </a:prstGeom>
            <a:solidFill>
              <a:srgbClr xmlns:mc="http://schemas.openxmlformats.org/markup-compatibility/2006" xmlns:a14="http://schemas.microsoft.com/office/drawing/2010/main" val="FFFFFF" mc:Ignorable="a14" a14:legacySpreadsheetColorIndex="9"/>
            </a:solidFill>
            <a:ln w="9525">
              <a:solidFill>
                <a:srgbClr xmlns:mc="http://schemas.openxmlformats.org/markup-compatibility/2006" xmlns:a14="http://schemas.microsoft.com/office/drawing/2010/main" val="000000" mc:Ignorable="a14" a14:legacySpreadsheetColorIndex="64"/>
              </a:solidFill>
              <a:miter lim="800000"/>
              <a:headEnd/>
              <a:tailEnd/>
            </a:ln>
          </p:spPr>
          <p:txBody>
            <a:bodyPr wrap="square" lIns="36576" tIns="27432" rIns="0" bIns="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 rtl="0">
                <a:defRPr sz="1000"/>
              </a:pPr>
              <a:r>
                <a:rPr lang="en-US" sz="1200" b="1" i="0" u="none" strike="noStrike" baseline="0">
                  <a:solidFill>
                    <a:srgbClr val="000000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Female</a:t>
              </a:r>
              <a:endParaRPr lang="en-US" b="1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606731" y="261257"/>
            <a:ext cx="8753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Vermont’s Population Age-Sex Profile</a:t>
            </a:r>
          </a:p>
          <a:p>
            <a:pPr algn="ctr"/>
            <a:r>
              <a:rPr lang="en-US" dirty="0" smtClean="0"/>
              <a:t>2016 American Community Survey Estimates</a:t>
            </a:r>
          </a:p>
        </p:txBody>
      </p:sp>
    </p:spTree>
    <p:extLst>
      <p:ext uri="{BB962C8B-B14F-4D97-AF65-F5344CB8AC3E}">
        <p14:creationId xmlns:p14="http://schemas.microsoft.com/office/powerpoint/2010/main" val="23639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8271" y="1336431"/>
            <a:ext cx="4107766" cy="38686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211015" y="431073"/>
          <a:ext cx="11648049" cy="616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415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9827" y="422031"/>
            <a:ext cx="57396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VT Roots Research Branches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824" b="29096"/>
          <a:stretch/>
        </p:blipFill>
        <p:spPr>
          <a:xfrm>
            <a:off x="7173116" y="0"/>
            <a:ext cx="5018884" cy="3910819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949569" y="1637298"/>
            <a:ext cx="10515600" cy="47017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Vermont Roots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Migration Survey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2014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(n=3,692)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VT Roots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Follow-Up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Survey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for Leavers—2014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(n=38)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Returnees Survey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—2016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(n=35)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Global Returnees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Group Interviews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—2016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(n=11)</a:t>
            </a:r>
          </a:p>
          <a:p>
            <a:pPr marL="0" indent="0" algn="ctr">
              <a:buNone/>
            </a:pPr>
            <a:endParaRPr lang="en-US" dirty="0" smtClean="0">
              <a:solidFill>
                <a:schemeClr val="bg1">
                  <a:lumMod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Meaning of 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Maple Survey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Leavers and Returnees—2017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(n=28)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Font typeface="Wingdings" panose="05000000000000000000" pitchFamily="2" charset="2"/>
              <a:buChar char="v"/>
            </a:pP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535577"/>
            <a:ext cx="1089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Importance of Landscape, Family Ties, and Culture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66206" y="1326646"/>
            <a:ext cx="112079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More than </a:t>
            </a:r>
            <a:r>
              <a:rPr lang="en-US" sz="2400" b="1" i="1" dirty="0" smtClean="0"/>
              <a:t>forty percent of all Returnees </a:t>
            </a:r>
            <a:r>
              <a:rPr lang="en-US" sz="2400" i="1" dirty="0" smtClean="0"/>
              <a:t>reported they moved back because: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 smtClean="0"/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 enjoy Vermont’s landscape</a:t>
            </a:r>
            <a:r>
              <a:rPr lang="en-US" sz="2400" dirty="0" smtClean="0"/>
              <a:t> (43%)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 missed Vermont’s culture and community </a:t>
            </a:r>
            <a:r>
              <a:rPr lang="en-US" sz="2400" dirty="0" smtClean="0"/>
              <a:t>(42%)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 missed my family </a:t>
            </a:r>
            <a:r>
              <a:rPr lang="en-US" sz="2400" dirty="0" smtClean="0"/>
              <a:t>(56%)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smtClean="0"/>
              <a:t>12%</a:t>
            </a:r>
            <a:r>
              <a:rPr lang="en-US" sz="2400" dirty="0" smtClean="0"/>
              <a:t> said they moved back to Vermont for </a:t>
            </a:r>
            <a:r>
              <a:rPr lang="en-US" sz="2400" u="sng" dirty="0" smtClean="0"/>
              <a:t>a new job opportunity</a:t>
            </a:r>
          </a:p>
          <a:p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61426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535577"/>
            <a:ext cx="1089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Importance of Landscape, Family Ties, and Culture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5577" y="1476103"/>
            <a:ext cx="1120793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More than half of all </a:t>
            </a:r>
            <a:r>
              <a:rPr lang="en-US" sz="2400" b="1" i="1" dirty="0" smtClean="0"/>
              <a:t>Stayers</a:t>
            </a:r>
            <a:r>
              <a:rPr lang="en-US" sz="2400" i="1" dirty="0" smtClean="0"/>
              <a:t> reported they stayed in Vermont because:</a:t>
            </a:r>
          </a:p>
          <a:p>
            <a:endParaRPr lang="en-US" sz="2400" i="1" dirty="0" smtClean="0"/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I enjoy Vermont’s landscape</a:t>
            </a:r>
            <a:r>
              <a:rPr lang="en-US" sz="2400" dirty="0" smtClean="0"/>
              <a:t> (66%)</a:t>
            </a:r>
          </a:p>
          <a:p>
            <a:pPr algn="ctr"/>
            <a:r>
              <a:rPr lang="en-US" sz="2400" b="1" dirty="0" smtClean="0">
                <a:solidFill>
                  <a:srgbClr val="0070C0"/>
                </a:solidFill>
              </a:rPr>
              <a:t>I stayed to live near family </a:t>
            </a:r>
            <a:r>
              <a:rPr lang="en-US" sz="2400" dirty="0" smtClean="0"/>
              <a:t>(62%)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I appreciate Vermont’s culture and community </a:t>
            </a:r>
            <a:r>
              <a:rPr lang="en-US" sz="2400" dirty="0" smtClean="0"/>
              <a:t>(50%)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smtClean="0"/>
              <a:t>32% </a:t>
            </a:r>
            <a:r>
              <a:rPr lang="en-US" sz="2400" dirty="0" smtClean="0"/>
              <a:t>said they stayed because </a:t>
            </a:r>
            <a:r>
              <a:rPr lang="en-US" sz="2400" u="sng" dirty="0" smtClean="0"/>
              <a:t>their work is in Vermont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40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7" y="535577"/>
            <a:ext cx="1089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Importance of Landscape, Family Ties, and Culture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68399" y="1698173"/>
            <a:ext cx="95228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/>
              <a:t>Most </a:t>
            </a:r>
            <a:r>
              <a:rPr lang="en-US" sz="2800" b="1" i="1" dirty="0" smtClean="0"/>
              <a:t>Leavers</a:t>
            </a:r>
            <a:r>
              <a:rPr lang="en-US" sz="2800" i="1" dirty="0" smtClean="0"/>
              <a:t> feel homesickness for Vermont </a:t>
            </a:r>
            <a:r>
              <a:rPr lang="en-US" sz="2800" dirty="0" smtClean="0"/>
              <a:t>(82%)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 smtClean="0"/>
              <a:t>They miss: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Landscape</a:t>
            </a:r>
          </a:p>
          <a:p>
            <a:pPr algn="ctr"/>
            <a:r>
              <a:rPr lang="en-US" sz="2800" b="1" dirty="0" smtClean="0">
                <a:solidFill>
                  <a:srgbClr val="0070C0"/>
                </a:solidFill>
              </a:rPr>
              <a:t>Family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Vermont’s community and culture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10" descr="St Elizabeth Corn Fields small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444" y="2384770"/>
            <a:ext cx="3277556" cy="217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0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5577" y="535577"/>
            <a:ext cx="10894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Jobs, the Cost of Living, a Cold Climate and a Lack of Diversity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6822" y="1334530"/>
            <a:ext cx="1029317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 reason for leaving dominates the leavers’ responses.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They express </a:t>
            </a:r>
            <a:r>
              <a:rPr lang="en-US" sz="2400" u="sng" dirty="0" smtClean="0"/>
              <a:t>multiple and diverse reasons </a:t>
            </a:r>
            <a:r>
              <a:rPr lang="en-US" sz="2400" dirty="0" smtClean="0"/>
              <a:t>for leaving:</a:t>
            </a:r>
          </a:p>
          <a:p>
            <a:pPr algn="ctr"/>
            <a:endParaRPr lang="en-US" sz="2400" dirty="0"/>
          </a:p>
          <a:p>
            <a:pPr algn="ctr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I can earn more money outside VT </a:t>
            </a:r>
            <a:r>
              <a:rPr lang="en-US" sz="2400" dirty="0" smtClean="0"/>
              <a:t>(35%)</a:t>
            </a: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My work is outside VT </a:t>
            </a:r>
            <a:r>
              <a:rPr lang="en-US" sz="2400" dirty="0" smtClean="0"/>
              <a:t>(30%)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VT’s cost of living is too high </a:t>
            </a:r>
            <a:r>
              <a:rPr lang="en-US" sz="2400" dirty="0" smtClean="0"/>
              <a:t>(24%)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VT’s cold weather is intolerable </a:t>
            </a:r>
            <a:r>
              <a:rPr lang="en-US" sz="2400" dirty="0" smtClean="0"/>
              <a:t>(21%)</a:t>
            </a:r>
          </a:p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I prefer to live in an area with greater cultural diversity </a:t>
            </a:r>
            <a:r>
              <a:rPr lang="en-US" sz="2400" dirty="0" smtClean="0"/>
              <a:t>(20%)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30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458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Wingdings</vt:lpstr>
      <vt:lpstr>Office Theme</vt:lpstr>
      <vt:lpstr>Leaving, Staying, and Coming Home: Insights from Vermont Migration Research for Policy-Makers</vt:lpstr>
      <vt:lpstr>2014-2017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Vermont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Morse</dc:creator>
  <cp:lastModifiedBy>Dudley H. Davis Center</cp:lastModifiedBy>
  <cp:revision>8</cp:revision>
  <dcterms:created xsi:type="dcterms:W3CDTF">2017-11-12T21:49:53Z</dcterms:created>
  <dcterms:modified xsi:type="dcterms:W3CDTF">2017-11-13T12:59:52Z</dcterms:modified>
</cp:coreProperties>
</file>