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4"/>
  </p:notesMasterIdLst>
  <p:sldIdLst>
    <p:sldId id="278" r:id="rId2"/>
    <p:sldId id="272" r:id="rId3"/>
    <p:sldId id="279" r:id="rId4"/>
    <p:sldId id="273" r:id="rId5"/>
    <p:sldId id="280" r:id="rId6"/>
    <p:sldId id="274" r:id="rId7"/>
    <p:sldId id="281" r:id="rId8"/>
    <p:sldId id="275" r:id="rId9"/>
    <p:sldId id="282" r:id="rId10"/>
    <p:sldId id="276" r:id="rId11"/>
    <p:sldId id="277"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6" autoAdjust="0"/>
  </p:normalViewPr>
  <p:slideViewPr>
    <p:cSldViewPr>
      <p:cViewPr>
        <p:scale>
          <a:sx n="75" d="100"/>
          <a:sy n="75" d="100"/>
        </p:scale>
        <p:origin x="-3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A1887B-C92A-434F-93CB-C537E21C498C}" type="datetimeFigureOut">
              <a:rPr lang="en-US" smtClean="0"/>
              <a:t>10/27/2011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A7D5B1-A775-4660-AEDC-600D50707AE1}" type="slidenum">
              <a:rPr lang="en-US" smtClean="0"/>
              <a:t>‹#›</a:t>
            </a:fld>
            <a:endParaRPr lang="en-US"/>
          </a:p>
        </p:txBody>
      </p:sp>
    </p:spTree>
    <p:extLst>
      <p:ext uri="{BB962C8B-B14F-4D97-AF65-F5344CB8AC3E}">
        <p14:creationId xmlns:p14="http://schemas.microsoft.com/office/powerpoint/2010/main" val="277187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UVM Extension Building Capacity project is designed around</a:t>
            </a:r>
            <a:r>
              <a:rPr lang="en-US" sz="1200" kern="1200" baseline="0" dirty="0" smtClean="0">
                <a:solidFill>
                  <a:schemeClr val="tx1"/>
                </a:solidFill>
                <a:effectLst/>
                <a:latin typeface="+mn-lt"/>
                <a:ea typeface="+mn-ea"/>
                <a:cs typeface="+mn-cs"/>
              </a:rPr>
              <a:t> building leadership skills for Vermont’s nonprofit sector in the hopes of enhancing community development. In the aftermath of the May 2011 floods and Tropical Storm Irene, the Building Capacity team thought it was important to address community development opportunities for nonprofits, local businesses, volunteers, local relief committees etc. trying to recover from devastation. The following information will focus on the special concerns of rural communities in the face of disaster and how to manage when important needs, like feasible resources are limited. This information is adapted from Natural Rural Behavioral Health Center in production with the University of Florida. Also check out ‘Becoming Involved in Disaster Preparedness and Response in your Community’ for more community development resources for </a:t>
            </a:r>
            <a:r>
              <a:rPr lang="en-US" sz="1200" kern="1200" baseline="0" smtClean="0">
                <a:solidFill>
                  <a:schemeClr val="tx1"/>
                </a:solidFill>
                <a:effectLst/>
                <a:latin typeface="+mn-lt"/>
                <a:ea typeface="+mn-ea"/>
                <a:cs typeface="+mn-cs"/>
              </a:rPr>
              <a:t>when disaster hits.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A7D5B1-A775-4660-AEDC-600D50707AE1}" type="slidenum">
              <a:rPr lang="en-US" smtClean="0"/>
              <a:t>1</a:t>
            </a:fld>
            <a:endParaRPr lang="en-US"/>
          </a:p>
        </p:txBody>
      </p:sp>
    </p:spTree>
    <p:extLst>
      <p:ext uri="{BB962C8B-B14F-4D97-AF65-F5344CB8AC3E}">
        <p14:creationId xmlns:p14="http://schemas.microsoft.com/office/powerpoint/2010/main" val="298061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Links </a:t>
            </a:r>
            <a:endParaRPr lang="en-US" dirty="0"/>
          </a:p>
        </p:txBody>
      </p:sp>
      <p:sp>
        <p:nvSpPr>
          <p:cNvPr id="4" name="Slide Number Placeholder 3"/>
          <p:cNvSpPr>
            <a:spLocks noGrp="1"/>
          </p:cNvSpPr>
          <p:nvPr>
            <p:ph type="sldNum" sz="quarter" idx="10"/>
          </p:nvPr>
        </p:nvSpPr>
        <p:spPr/>
        <p:txBody>
          <a:bodyPr/>
          <a:lstStyle/>
          <a:p>
            <a:fld id="{03A7D5B1-A775-4660-AEDC-600D50707AE1}" type="slidenum">
              <a:rPr lang="en-US" smtClean="0"/>
              <a:t>2</a:t>
            </a:fld>
            <a:endParaRPr lang="en-US"/>
          </a:p>
        </p:txBody>
      </p:sp>
    </p:spTree>
    <p:extLst>
      <p:ext uri="{BB962C8B-B14F-4D97-AF65-F5344CB8AC3E}">
        <p14:creationId xmlns:p14="http://schemas.microsoft.com/office/powerpoint/2010/main" val="368791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endParaRPr lang="en-US" dirty="0"/>
          </a:p>
        </p:txBody>
      </p:sp>
      <p:sp>
        <p:nvSpPr>
          <p:cNvPr id="4" name="Slide Number Placeholder 3"/>
          <p:cNvSpPr>
            <a:spLocks noGrp="1"/>
          </p:cNvSpPr>
          <p:nvPr>
            <p:ph type="sldNum" sz="quarter" idx="10"/>
          </p:nvPr>
        </p:nvSpPr>
        <p:spPr/>
        <p:txBody>
          <a:bodyPr/>
          <a:lstStyle/>
          <a:p>
            <a:fld id="{03A7D5B1-A775-4660-AEDC-600D50707AE1}" type="slidenum">
              <a:rPr lang="en-US" smtClean="0"/>
              <a:t>4</a:t>
            </a:fld>
            <a:endParaRPr lang="en-US"/>
          </a:p>
        </p:txBody>
      </p:sp>
    </p:spTree>
    <p:extLst>
      <p:ext uri="{BB962C8B-B14F-4D97-AF65-F5344CB8AC3E}">
        <p14:creationId xmlns:p14="http://schemas.microsoft.com/office/powerpoint/2010/main" val="96978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endParaRPr lang="en-US" dirty="0"/>
          </a:p>
        </p:txBody>
      </p:sp>
      <p:sp>
        <p:nvSpPr>
          <p:cNvPr id="4" name="Slide Number Placeholder 3"/>
          <p:cNvSpPr>
            <a:spLocks noGrp="1"/>
          </p:cNvSpPr>
          <p:nvPr>
            <p:ph type="sldNum" sz="quarter" idx="10"/>
          </p:nvPr>
        </p:nvSpPr>
        <p:spPr/>
        <p:txBody>
          <a:bodyPr/>
          <a:lstStyle/>
          <a:p>
            <a:fld id="{03A7D5B1-A775-4660-AEDC-600D50707AE1}" type="slidenum">
              <a:rPr lang="en-US" smtClean="0"/>
              <a:t>6</a:t>
            </a:fld>
            <a:endParaRPr lang="en-US"/>
          </a:p>
        </p:txBody>
      </p:sp>
    </p:spTree>
    <p:extLst>
      <p:ext uri="{BB962C8B-B14F-4D97-AF65-F5344CB8AC3E}">
        <p14:creationId xmlns:p14="http://schemas.microsoft.com/office/powerpoint/2010/main" val="173646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extension, red cross, united way</a:t>
            </a:r>
            <a:endParaRPr lang="en-US" dirty="0"/>
          </a:p>
        </p:txBody>
      </p:sp>
      <p:sp>
        <p:nvSpPr>
          <p:cNvPr id="4" name="Slide Number Placeholder 3"/>
          <p:cNvSpPr>
            <a:spLocks noGrp="1"/>
          </p:cNvSpPr>
          <p:nvPr>
            <p:ph type="sldNum" sz="quarter" idx="10"/>
          </p:nvPr>
        </p:nvSpPr>
        <p:spPr/>
        <p:txBody>
          <a:bodyPr/>
          <a:lstStyle/>
          <a:p>
            <a:fld id="{03A7D5B1-A775-4660-AEDC-600D50707AE1}" type="slidenum">
              <a:rPr lang="en-US" smtClean="0"/>
              <a:t>8</a:t>
            </a:fld>
            <a:endParaRPr lang="en-US"/>
          </a:p>
        </p:txBody>
      </p:sp>
    </p:spTree>
    <p:extLst>
      <p:ext uri="{BB962C8B-B14F-4D97-AF65-F5344CB8AC3E}">
        <p14:creationId xmlns:p14="http://schemas.microsoft.com/office/powerpoint/2010/main" val="19963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r>
              <a:rPr lang="en-US" baseline="0" dirty="0" smtClean="0"/>
              <a:t> local mental health agencies</a:t>
            </a:r>
            <a:endParaRPr lang="en-US" dirty="0"/>
          </a:p>
        </p:txBody>
      </p:sp>
      <p:sp>
        <p:nvSpPr>
          <p:cNvPr id="4" name="Slide Number Placeholder 3"/>
          <p:cNvSpPr>
            <a:spLocks noGrp="1"/>
          </p:cNvSpPr>
          <p:nvPr>
            <p:ph type="sldNum" sz="quarter" idx="10"/>
          </p:nvPr>
        </p:nvSpPr>
        <p:spPr/>
        <p:txBody>
          <a:bodyPr/>
          <a:lstStyle/>
          <a:p>
            <a:fld id="{03A7D5B1-A775-4660-AEDC-600D50707AE1}" type="slidenum">
              <a:rPr lang="en-US" smtClean="0"/>
              <a:t>10</a:t>
            </a:fld>
            <a:endParaRPr lang="en-US"/>
          </a:p>
        </p:txBody>
      </p:sp>
    </p:spTree>
    <p:extLst>
      <p:ext uri="{BB962C8B-B14F-4D97-AF65-F5344CB8AC3E}">
        <p14:creationId xmlns:p14="http://schemas.microsoft.com/office/powerpoint/2010/main" val="20575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to resources for trainings…</a:t>
            </a:r>
            <a:endParaRPr lang="en-US" dirty="0"/>
          </a:p>
        </p:txBody>
      </p:sp>
      <p:sp>
        <p:nvSpPr>
          <p:cNvPr id="4" name="Slide Number Placeholder 3"/>
          <p:cNvSpPr>
            <a:spLocks noGrp="1"/>
          </p:cNvSpPr>
          <p:nvPr>
            <p:ph type="sldNum" sz="quarter" idx="10"/>
          </p:nvPr>
        </p:nvSpPr>
        <p:spPr/>
        <p:txBody>
          <a:bodyPr/>
          <a:lstStyle/>
          <a:p>
            <a:fld id="{03A7D5B1-A775-4660-AEDC-600D50707AE1}" type="slidenum">
              <a:rPr lang="en-US" smtClean="0"/>
              <a:t>11</a:t>
            </a:fld>
            <a:endParaRPr lang="en-US"/>
          </a:p>
        </p:txBody>
      </p:sp>
    </p:spTree>
    <p:extLst>
      <p:ext uri="{BB962C8B-B14F-4D97-AF65-F5344CB8AC3E}">
        <p14:creationId xmlns:p14="http://schemas.microsoft.com/office/powerpoint/2010/main" val="336057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2A3F79C-9A8E-4801-A625-78004EDE92A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3F79C-9A8E-4801-A625-78004EDE92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3F79C-9A8E-4801-A625-78004EDE92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3F79C-9A8E-4801-A625-78004EDE92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3F79C-9A8E-4801-A625-78004EDE92A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A3F79C-9A8E-4801-A625-78004EDE92A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A3F79C-9A8E-4801-A625-78004EDE92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A3F79C-9A8E-4801-A625-78004EDE92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2A3F79C-9A8E-4801-A625-78004EDE92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A3F79C-9A8E-4801-A625-78004EDE92A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164365-7C94-4FA7-A967-F635D1F747B9}" type="datetimeFigureOut">
              <a:rPr lang="en-US" smtClean="0"/>
              <a:t>10/27/2011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A3F79C-9A8E-4801-A625-78004EDE92AB}"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2164365-7C94-4FA7-A967-F635D1F747B9}" type="datetimeFigureOut">
              <a:rPr lang="en-US" smtClean="0"/>
              <a:t>10/27/2011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2A3F79C-9A8E-4801-A625-78004EDE92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tif"/><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Becoming%20involved.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uvm.edu/~farmfa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Becoming%20involved.pptx" TargetMode="External"/><Relationship Id="rId4" Type="http://schemas.openxmlformats.org/officeDocument/2006/relationships/hyperlink" Target="http://mentalhealth.vermont.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fficiencyvermont.com/about_us/efficiency_vermont_news/Irene/general_info/irene_recovery.asp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wmf"/><Relationship Id="rId4" Type="http://schemas.openxmlformats.org/officeDocument/2006/relationships/hyperlink" Target="http://www.uvm.edu/extension/?Page=emergency_fema.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Becoming%20involved.pptx" TargetMode="External"/><Relationship Id="rId2" Type="http://schemas.openxmlformats.org/officeDocument/2006/relationships/hyperlink" Target="http://www.uvm.edu/~vfwf/?Page=instructions/criteria.html&amp;SM=instructions/sub-menu.html"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Becoming%20involved.ppt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Becoming%20involved.pptx"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Becoming%20involved.ppt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Becoming%20involved.pptx" TargetMode="External"/><Relationship Id="rId2" Type="http://schemas.openxmlformats.org/officeDocument/2006/relationships/hyperlink" Target="http://healthvermont.gov/" TargetMode="Externa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Becoming%20involved.ppt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ww.redcrossvtnhuv.org/index.asp?IDCapitulo=44W8UXGL8L" TargetMode="External"/><Relationship Id="rId2" Type="http://schemas.openxmlformats.org/officeDocument/2006/relationships/hyperlink" Target="http://www.uvm.edu/extension" TargetMode="Externa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200"/>
            <a:ext cx="7772400" cy="1066800"/>
          </a:xfrm>
        </p:spPr>
        <p:txBody>
          <a:bodyPr>
            <a:noAutofit/>
          </a:bodyPr>
          <a:lstStyle/>
          <a:p>
            <a:pPr algn="ctr"/>
            <a:r>
              <a:rPr lang="en-US" sz="2800" dirty="0" smtClean="0"/>
              <a:t>Becoming Involved in Disaster Preparedness and Response in Your Community </a:t>
            </a:r>
            <a:endParaRPr lang="en-US" sz="2800" dirty="0"/>
          </a:p>
        </p:txBody>
      </p:sp>
      <p:sp>
        <p:nvSpPr>
          <p:cNvPr id="3" name="Subtitle 2"/>
          <p:cNvSpPr>
            <a:spLocks noGrp="1"/>
          </p:cNvSpPr>
          <p:nvPr>
            <p:ph type="subTitle" idx="1"/>
          </p:nvPr>
        </p:nvSpPr>
        <p:spPr>
          <a:xfrm>
            <a:off x="722376" y="4800600"/>
            <a:ext cx="7772400" cy="762000"/>
          </a:xfrm>
        </p:spPr>
        <p:txBody>
          <a:bodyPr>
            <a:normAutofit fontScale="92500" lnSpcReduction="20000"/>
          </a:bodyPr>
          <a:lstStyle/>
          <a:p>
            <a:endParaRPr lang="en-US" dirty="0" smtClean="0"/>
          </a:p>
          <a:p>
            <a:endParaRPr lang="en-US" sz="1400" dirty="0"/>
          </a:p>
          <a:p>
            <a:pPr algn="ctr"/>
            <a:r>
              <a:rPr lang="en-US" sz="1400" dirty="0" smtClean="0"/>
              <a:t>Adapted from Natural Rural Behavioral Health Center (NRBHC)</a:t>
            </a:r>
          </a:p>
          <a:p>
            <a:pPr algn="ctr"/>
            <a:r>
              <a:rPr lang="en-US" sz="1400" dirty="0" smtClean="0"/>
              <a:t>In Production with University of Florida</a:t>
            </a:r>
            <a:endParaRPr lang="en-US" sz="1400" dirty="0"/>
          </a:p>
        </p:txBody>
      </p:sp>
      <p:sp>
        <p:nvSpPr>
          <p:cNvPr id="4" name="Title 1"/>
          <p:cNvSpPr txBox="1">
            <a:spLocks/>
          </p:cNvSpPr>
          <p:nvPr/>
        </p:nvSpPr>
        <p:spPr>
          <a:xfrm>
            <a:off x="685800" y="1828800"/>
            <a:ext cx="7772400" cy="1828800"/>
          </a:xfrm>
          <a:prstGeom prst="rect">
            <a:avLst/>
          </a:prstGeom>
        </p:spPr>
        <p:txBody>
          <a:bodyPr vert="horz" lIns="45720" rIns="45720" bIns="45720" anchor="b">
            <a:normAutofit/>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endParaRPr lang="en-US"/>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914400"/>
            <a:ext cx="3648075"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096000" y="5917058"/>
            <a:ext cx="2663825" cy="50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381000" y="5715000"/>
            <a:ext cx="5714999" cy="706704"/>
          </a:xfrm>
          <a:prstGeom prst="rect">
            <a:avLst/>
          </a:prstGeom>
        </p:spPr>
        <p:txBody>
          <a:bodyPr vert="horz" lIns="45720" rIns="45720" bIns="45720" anchor="b">
            <a:normAutofit/>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l"/>
            <a:r>
              <a:rPr lang="en-US" sz="800" b="0" dirty="0" smtClean="0">
                <a:solidFill>
                  <a:schemeClr val="tx1"/>
                </a:solidFill>
                <a:effectLst/>
              </a:rPr>
              <a:t>Issued in furtherance of Cooperative Extension work, Acts of May 8 and June 30, 1914, in cooperation with the United States Department of Agriculture. University of Vermont Extension, Burlington, Vermont. University of Vermont Extension and U.S. Department of Agriculture, cooperating, offer education and employment to everyone without regard to race, color, national origin, gender, religion, age, disability, political beliefs, sexual orientation, and marital or familial status. August 2011.</a:t>
            </a:r>
            <a:endParaRPr lang="en-US" sz="800" b="0" dirty="0">
              <a:solidFill>
                <a:schemeClr val="tx1"/>
              </a:solidFill>
            </a:endParaRPr>
          </a:p>
        </p:txBody>
      </p:sp>
      <p:pic>
        <p:nvPicPr>
          <p:cNvPr id="5" name="involv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20227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1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9413"/>
            <a:ext cx="8183880" cy="676656"/>
          </a:xfrm>
        </p:spPr>
        <p:txBody>
          <a:bodyPr/>
          <a:lstStyle/>
          <a:p>
            <a:r>
              <a:rPr lang="en-US" dirty="0" smtClean="0"/>
              <a:t>Provide Individual Support</a:t>
            </a:r>
            <a:endParaRPr lang="en-US" dirty="0"/>
          </a:p>
        </p:txBody>
      </p:sp>
      <p:sp>
        <p:nvSpPr>
          <p:cNvPr id="4" name="TextBox 3"/>
          <p:cNvSpPr txBox="1"/>
          <p:nvPr/>
        </p:nvSpPr>
        <p:spPr>
          <a:xfrm>
            <a:off x="457200" y="457200"/>
            <a:ext cx="7924800" cy="4493538"/>
          </a:xfrm>
          <a:prstGeom prst="rect">
            <a:avLst/>
          </a:prstGeom>
          <a:noFill/>
        </p:spPr>
        <p:txBody>
          <a:bodyPr wrap="square" rtlCol="0">
            <a:spAutoFit/>
          </a:bodyPr>
          <a:lstStyle/>
          <a:p>
            <a:pPr marL="285750" indent="-285750">
              <a:lnSpc>
                <a:spcPct val="150000"/>
              </a:lnSpc>
              <a:buFont typeface="Arial" pitchFamily="34" charset="0"/>
              <a:buChar char="•"/>
            </a:pPr>
            <a:r>
              <a:rPr lang="en-US" sz="2200" dirty="0" smtClean="0"/>
              <a:t>Encourage use of healthy coping strategies and stress management techniques</a:t>
            </a:r>
          </a:p>
          <a:p>
            <a:pPr marL="342900" indent="-342900">
              <a:lnSpc>
                <a:spcPct val="150000"/>
              </a:lnSpc>
              <a:buFont typeface="Arial" pitchFamily="34" charset="0"/>
              <a:buChar char="•"/>
            </a:pPr>
            <a:r>
              <a:rPr lang="en-US" sz="2200" dirty="0" smtClean="0"/>
              <a:t>Distributing information on the mental health effects of disaster and services available </a:t>
            </a:r>
          </a:p>
          <a:p>
            <a:endParaRPr lang="en-US" sz="2200" dirty="0" smtClean="0"/>
          </a:p>
          <a:p>
            <a:r>
              <a:rPr lang="en-US" sz="2200" dirty="0" smtClean="0"/>
              <a:t>Coping with Disaster:</a:t>
            </a:r>
          </a:p>
          <a:p>
            <a:r>
              <a:rPr lang="en-US" sz="2200" dirty="0">
                <a:hlinkClick r:id="rId3" action="ppaction://hlinkpres?slideindex=1&amp;slidetitle="/>
              </a:rPr>
              <a:t>http://www.mentalhealthamerica.net/go/information/get-info/coping-with-disaster</a:t>
            </a:r>
            <a:endParaRPr lang="en-US" sz="2200" dirty="0" smtClean="0"/>
          </a:p>
          <a:p>
            <a:pPr marL="285750" indent="-285750">
              <a:lnSpc>
                <a:spcPct val="150000"/>
              </a:lnSpc>
              <a:buFont typeface="Arial" pitchFamily="34" charset="0"/>
              <a:buChar char="•"/>
            </a:pPr>
            <a:endParaRPr lang="en-US" sz="2200" dirty="0"/>
          </a:p>
          <a:p>
            <a:pPr>
              <a:lnSpc>
                <a:spcPct val="150000"/>
              </a:lnSpc>
            </a:pPr>
            <a:endParaRPr lang="en-US" sz="2200"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886200"/>
            <a:ext cx="2328863"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76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Provide Individual Support </a:t>
            </a:r>
            <a:endParaRPr lang="en-US" dirty="0"/>
          </a:p>
        </p:txBody>
      </p:sp>
      <p:sp>
        <p:nvSpPr>
          <p:cNvPr id="4" name="TextBox 3"/>
          <p:cNvSpPr txBox="1"/>
          <p:nvPr/>
        </p:nvSpPr>
        <p:spPr>
          <a:xfrm>
            <a:off x="533400" y="514548"/>
            <a:ext cx="8153400" cy="4616648"/>
          </a:xfrm>
          <a:prstGeom prst="rect">
            <a:avLst/>
          </a:prstGeom>
          <a:noFill/>
        </p:spPr>
        <p:txBody>
          <a:bodyPr wrap="square" rtlCol="0">
            <a:spAutoFit/>
          </a:bodyPr>
          <a:lstStyle/>
          <a:p>
            <a:pPr marL="285750" indent="-285750">
              <a:lnSpc>
                <a:spcPct val="150000"/>
              </a:lnSpc>
              <a:buFont typeface="Arial" pitchFamily="34" charset="0"/>
              <a:buChar char="•"/>
            </a:pPr>
            <a:r>
              <a:rPr lang="en-US" sz="2200" dirty="0"/>
              <a:t>Providing referrals to local mental health resources </a:t>
            </a:r>
          </a:p>
          <a:p>
            <a:endParaRPr lang="en-US" sz="2200" dirty="0" smtClean="0"/>
          </a:p>
          <a:p>
            <a:r>
              <a:rPr lang="en-US" sz="2200" dirty="0" err="1" smtClean="0"/>
              <a:t>VocRehab</a:t>
            </a:r>
            <a:r>
              <a:rPr lang="en-US" sz="2200" dirty="0"/>
              <a:t>:</a:t>
            </a:r>
          </a:p>
          <a:p>
            <a:r>
              <a:rPr lang="en-US" sz="2200" dirty="0">
                <a:hlinkClick r:id="rId3"/>
              </a:rPr>
              <a:t>http://www.uvm.edu/~farmfam/</a:t>
            </a:r>
            <a:endParaRPr lang="en-US" sz="2200" dirty="0"/>
          </a:p>
          <a:p>
            <a:endParaRPr lang="en-US" sz="2200" dirty="0" smtClean="0"/>
          </a:p>
          <a:p>
            <a:r>
              <a:rPr lang="en-US" sz="2200" dirty="0" smtClean="0"/>
              <a:t>VT </a:t>
            </a:r>
            <a:r>
              <a:rPr lang="en-US" sz="2200" dirty="0"/>
              <a:t>Department of Mental Health:</a:t>
            </a:r>
          </a:p>
          <a:p>
            <a:r>
              <a:rPr lang="en-US" sz="2200" dirty="0">
                <a:hlinkClick r:id="rId4"/>
              </a:rPr>
              <a:t>http://mentalhealth.vermont.gov</a:t>
            </a:r>
            <a:r>
              <a:rPr lang="en-US" sz="2200" dirty="0" smtClean="0">
                <a:hlinkClick r:id="rId4"/>
              </a:rPr>
              <a:t>/</a:t>
            </a:r>
            <a:endParaRPr lang="en-US" sz="2200" dirty="0" smtClean="0"/>
          </a:p>
          <a:p>
            <a:endParaRPr lang="en-US" sz="2200" dirty="0" smtClean="0"/>
          </a:p>
          <a:p>
            <a:r>
              <a:rPr lang="en-US" sz="2200" dirty="0" smtClean="0"/>
              <a:t>Resources for parents and teachers: </a:t>
            </a:r>
          </a:p>
          <a:p>
            <a:r>
              <a:rPr lang="en-US" sz="2200" dirty="0">
                <a:hlinkClick r:id="rId5" action="ppaction://hlinkpres?slideindex=1&amp;slidetitle="/>
              </a:rPr>
              <a:t>http://www.ready.gov/kids/index.html</a:t>
            </a:r>
            <a:endParaRPr lang="en-US" sz="2200" dirty="0" smtClean="0"/>
          </a:p>
          <a:p>
            <a:pPr>
              <a:lnSpc>
                <a:spcPct val="150000"/>
              </a:lnSpc>
            </a:pPr>
            <a:endParaRPr lang="en-US" sz="1400" dirty="0"/>
          </a:p>
          <a:p>
            <a:pPr marL="285750" indent="-285750">
              <a:lnSpc>
                <a:spcPct val="150000"/>
              </a:lnSpc>
              <a:buFont typeface="Arial" pitchFamily="34" charset="0"/>
              <a:buChar char="•"/>
            </a:pPr>
            <a:endParaRPr lang="en-US" sz="1400" dirty="0"/>
          </a:p>
          <a:p>
            <a:pPr marL="285750" indent="-285750">
              <a:lnSpc>
                <a:spcPct val="150000"/>
              </a:lnSpc>
              <a:buFont typeface="Arial" pitchFamily="34" charset="0"/>
              <a:buChar char="•"/>
            </a:pPr>
            <a:endParaRPr lang="en-US" sz="1400"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88483"/>
            <a:ext cx="873125" cy="358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71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45" y="4267200"/>
            <a:ext cx="8183880" cy="1051560"/>
          </a:xfrm>
        </p:spPr>
        <p:txBody>
          <a:bodyPr>
            <a:normAutofit fontScale="90000"/>
          </a:bodyPr>
          <a:lstStyle/>
          <a:p>
            <a:pPr algn="ctr"/>
            <a:r>
              <a:rPr lang="en-US" dirty="0" smtClean="0"/>
              <a:t>Contact Building Capacity:</a:t>
            </a:r>
            <a:br>
              <a:rPr lang="en-US" dirty="0" smtClean="0"/>
            </a:br>
            <a:r>
              <a:rPr lang="en-US" dirty="0" smtClean="0"/>
              <a:t>capacity@uvm.edu </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6000" y="5715000"/>
            <a:ext cx="2663825" cy="50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2720" y="838200"/>
            <a:ext cx="3566160" cy="2228850"/>
          </a:xfrm>
        </p:spPr>
      </p:pic>
      <p:sp>
        <p:nvSpPr>
          <p:cNvPr id="8" name="TextBox 7"/>
          <p:cNvSpPr txBox="1"/>
          <p:nvPr/>
        </p:nvSpPr>
        <p:spPr>
          <a:xfrm>
            <a:off x="533400" y="3258065"/>
            <a:ext cx="7924800" cy="923330"/>
          </a:xfrm>
          <a:prstGeom prst="rect">
            <a:avLst/>
          </a:prstGeom>
          <a:noFill/>
        </p:spPr>
        <p:txBody>
          <a:bodyPr wrap="square" rtlCol="0">
            <a:spAutoFit/>
          </a:bodyPr>
          <a:lstStyle/>
          <a:p>
            <a:pPr algn="ctr"/>
            <a:r>
              <a:rPr lang="en-US" dirty="0" smtClean="0"/>
              <a:t>For more information about UVM Extension’s Building Capacity programs, visit our website: </a:t>
            </a:r>
          </a:p>
          <a:p>
            <a:pPr algn="ctr"/>
            <a:r>
              <a:rPr lang="en-US" dirty="0"/>
              <a:t>http://www.uvm.edu/extension/community/buildingcapacity/</a:t>
            </a:r>
          </a:p>
        </p:txBody>
      </p:sp>
    </p:spTree>
    <p:extLst>
      <p:ext uri="{BB962C8B-B14F-4D97-AF65-F5344CB8AC3E}">
        <p14:creationId xmlns:p14="http://schemas.microsoft.com/office/powerpoint/2010/main" val="425075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0"/>
            <a:ext cx="5806440" cy="676656"/>
          </a:xfrm>
        </p:spPr>
        <p:txBody>
          <a:bodyPr/>
          <a:lstStyle/>
          <a:p>
            <a:r>
              <a:rPr lang="en-US" dirty="0" smtClean="0"/>
              <a:t>Before You Get Started </a:t>
            </a:r>
            <a:endParaRPr lang="en-US" dirty="0"/>
          </a:p>
        </p:txBody>
      </p:sp>
      <p:sp>
        <p:nvSpPr>
          <p:cNvPr id="5" name="TextBox 4"/>
          <p:cNvSpPr txBox="1"/>
          <p:nvPr/>
        </p:nvSpPr>
        <p:spPr>
          <a:xfrm>
            <a:off x="457200" y="457200"/>
            <a:ext cx="8305800" cy="4031873"/>
          </a:xfrm>
          <a:prstGeom prst="rect">
            <a:avLst/>
          </a:prstGeom>
          <a:noFill/>
        </p:spPr>
        <p:txBody>
          <a:bodyPr wrap="square" rtlCol="0">
            <a:spAutoFit/>
          </a:bodyPr>
          <a:lstStyle/>
          <a:p>
            <a:pPr marL="285750" indent="-285750">
              <a:lnSpc>
                <a:spcPct val="150000"/>
              </a:lnSpc>
              <a:buFont typeface="Arial" pitchFamily="34" charset="0"/>
              <a:buChar char="•"/>
            </a:pPr>
            <a:r>
              <a:rPr lang="en-US" sz="2200" dirty="0" smtClean="0"/>
              <a:t>Find out about existing preparedness efforts in your community so you do not have to reinvent the wheel. </a:t>
            </a:r>
          </a:p>
          <a:p>
            <a:endParaRPr lang="en-US" sz="2200" dirty="0" smtClean="0"/>
          </a:p>
          <a:p>
            <a:r>
              <a:rPr lang="en-US" sz="2200" dirty="0" smtClean="0"/>
              <a:t>Irene Relief Aid and Resources:</a:t>
            </a:r>
          </a:p>
          <a:p>
            <a:r>
              <a:rPr lang="en-US" sz="2000" dirty="0">
                <a:hlinkClick r:id="rId3"/>
              </a:rPr>
              <a:t>http://www.efficiencyvermont.com/about_us/efficiency_vermont_news/Irene/general_info/irene_recovery.aspx</a:t>
            </a:r>
            <a:endParaRPr lang="en-US" sz="2000" dirty="0" smtClean="0"/>
          </a:p>
          <a:p>
            <a:endParaRPr lang="en-US" sz="2000" dirty="0" smtClean="0"/>
          </a:p>
          <a:p>
            <a:r>
              <a:rPr lang="en-US" sz="2000" dirty="0" smtClean="0"/>
              <a:t>FEMA </a:t>
            </a:r>
            <a:r>
              <a:rPr lang="en-US" sz="2000" dirty="0"/>
              <a:t>Recovery information for VT </a:t>
            </a:r>
            <a:r>
              <a:rPr lang="en-US" sz="2000" dirty="0" smtClean="0"/>
              <a:t>residents:</a:t>
            </a:r>
            <a:endParaRPr lang="en-US" sz="2000" dirty="0"/>
          </a:p>
          <a:p>
            <a:r>
              <a:rPr lang="en-US" sz="2000" dirty="0">
                <a:hlinkClick r:id="rId4"/>
              </a:rPr>
              <a:t>http://www.uvm.edu/extension/?Page=emergency_fema.html</a:t>
            </a:r>
            <a:endParaRPr lang="en-US" sz="2000" dirty="0"/>
          </a:p>
          <a:p>
            <a:endParaRPr lang="en-US" sz="2200" dirty="0" smtClean="0"/>
          </a:p>
          <a:p>
            <a:pPr>
              <a:lnSpc>
                <a:spcPct val="150000"/>
              </a:lnSpc>
            </a:pPr>
            <a:endParaRPr lang="en-US" sz="1600" dirty="0" smtClean="0"/>
          </a:p>
        </p:txBody>
      </p:sp>
      <p:pic>
        <p:nvPicPr>
          <p:cNvPr id="1028" name="Picture 4" descr="C:\Users\lmjones\AppData\Local\Microsoft\Windows\Temporary Internet Files\Content.IE5\HM7HT3UO\MC90028071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057" y="4876800"/>
            <a:ext cx="1539843" cy="168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2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Get Started </a:t>
            </a:r>
            <a:endParaRPr lang="en-US" dirty="0"/>
          </a:p>
        </p:txBody>
      </p:sp>
      <p:sp>
        <p:nvSpPr>
          <p:cNvPr id="4" name="Rectangle 3"/>
          <p:cNvSpPr/>
          <p:nvPr/>
        </p:nvSpPr>
        <p:spPr>
          <a:xfrm>
            <a:off x="457200" y="381001"/>
            <a:ext cx="8229600" cy="4324261"/>
          </a:xfrm>
          <a:prstGeom prst="rect">
            <a:avLst/>
          </a:prstGeom>
        </p:spPr>
        <p:txBody>
          <a:bodyPr wrap="square">
            <a:spAutoFit/>
          </a:bodyPr>
          <a:lstStyle/>
          <a:p>
            <a:pPr marL="285750" indent="-285750">
              <a:lnSpc>
                <a:spcPct val="150000"/>
              </a:lnSpc>
              <a:buFont typeface="Arial" pitchFamily="34" charset="0"/>
              <a:buChar char="•"/>
            </a:pPr>
            <a:r>
              <a:rPr lang="en-US" sz="2200" dirty="0"/>
              <a:t>Determine how you can become involved in existing efforts and define your role in these efforts. </a:t>
            </a:r>
          </a:p>
          <a:p>
            <a:endParaRPr lang="en-US" sz="2200" dirty="0" smtClean="0"/>
          </a:p>
          <a:p>
            <a:r>
              <a:rPr lang="en-US" sz="2200" dirty="0" smtClean="0"/>
              <a:t>UVM Leadership &amp; Civic Engagement: </a:t>
            </a:r>
          </a:p>
          <a:p>
            <a:r>
              <a:rPr lang="en-US" sz="2200" dirty="0">
                <a:hlinkClick r:id="rId2"/>
              </a:rPr>
              <a:t>http://www.uvm.edu/~vfwf/?</a:t>
            </a:r>
            <a:r>
              <a:rPr lang="en-US" sz="2200" dirty="0" smtClean="0">
                <a:hlinkClick r:id="rId2"/>
              </a:rPr>
              <a:t>Page=instructions/criteria.html&amp;SM=instructions/sub-menu.html</a:t>
            </a:r>
            <a:endParaRPr lang="en-US" sz="2200" dirty="0" smtClean="0"/>
          </a:p>
          <a:p>
            <a:endParaRPr lang="en-US" sz="2200" dirty="0" smtClean="0"/>
          </a:p>
          <a:p>
            <a:r>
              <a:rPr lang="en-US" sz="2200" dirty="0" smtClean="0"/>
              <a:t>American Red Cross (VT &amp; NH)</a:t>
            </a:r>
          </a:p>
          <a:p>
            <a:r>
              <a:rPr lang="en-US" sz="2200" dirty="0">
                <a:hlinkClick r:id="rId3" action="ppaction://hlinkpres?slideindex=1&amp;slidetitle="/>
              </a:rPr>
              <a:t>http://www.redcrossvtnhuv.org/general.asp?SN=8084&amp;OP=8098&amp;IDCapitulo=44W8UXGL8L</a:t>
            </a:r>
            <a:endParaRPr lang="en-US" sz="2200" dirty="0" smtClean="0"/>
          </a:p>
          <a:p>
            <a:pPr>
              <a:lnSpc>
                <a:spcPct val="150000"/>
              </a:lnSpc>
            </a:pPr>
            <a:endParaRPr lang="en-US" sz="2200" dirty="0"/>
          </a:p>
        </p:txBody>
      </p:sp>
      <p:pic>
        <p:nvPicPr>
          <p:cNvPr id="3074" name="Picture 2" descr="C:\Users\lmjones\AppData\Local\Microsoft\Windows\Temporary Internet Files\Content.IE5\NZ0MV5KH\MC90043845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034928"/>
            <a:ext cx="2261115" cy="201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2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05400"/>
            <a:ext cx="8183880" cy="676656"/>
          </a:xfrm>
        </p:spPr>
        <p:txBody>
          <a:bodyPr/>
          <a:lstStyle/>
          <a:p>
            <a:r>
              <a:rPr lang="en-US" dirty="0" smtClean="0"/>
              <a:t>Roles for Community Professionals</a:t>
            </a:r>
            <a:endParaRPr lang="en-US" dirty="0"/>
          </a:p>
        </p:txBody>
      </p:sp>
      <p:sp>
        <p:nvSpPr>
          <p:cNvPr id="4" name="TextBox 3"/>
          <p:cNvSpPr txBox="1"/>
          <p:nvPr/>
        </p:nvSpPr>
        <p:spPr>
          <a:xfrm>
            <a:off x="533400" y="762001"/>
            <a:ext cx="6172200" cy="4324261"/>
          </a:xfrm>
          <a:prstGeom prst="rect">
            <a:avLst/>
          </a:prstGeom>
          <a:noFill/>
        </p:spPr>
        <p:txBody>
          <a:bodyPr wrap="square" rtlCol="0">
            <a:spAutoFit/>
          </a:bodyPr>
          <a:lstStyle/>
          <a:p>
            <a:pPr marL="342900" indent="-342900">
              <a:lnSpc>
                <a:spcPct val="150000"/>
              </a:lnSpc>
              <a:buFont typeface="Arial" pitchFamily="34" charset="0"/>
              <a:buChar char="•"/>
            </a:pPr>
            <a:r>
              <a:rPr lang="en-US" sz="2200" dirty="0" smtClean="0"/>
              <a:t>Participate in emergency planning</a:t>
            </a:r>
          </a:p>
          <a:p>
            <a:pPr marL="342900" indent="-342900">
              <a:lnSpc>
                <a:spcPct val="150000"/>
              </a:lnSpc>
              <a:buFont typeface="Arial" pitchFamily="34" charset="0"/>
              <a:buChar char="•"/>
            </a:pPr>
            <a:r>
              <a:rPr lang="en-US" sz="2200" dirty="0" smtClean="0"/>
              <a:t>Providing individual support to those </a:t>
            </a:r>
          </a:p>
          <a:p>
            <a:pPr>
              <a:lnSpc>
                <a:spcPct val="150000"/>
              </a:lnSpc>
            </a:pPr>
            <a:r>
              <a:rPr lang="en-US" sz="2200" dirty="0" smtClean="0"/>
              <a:t>affected by a disaster</a:t>
            </a:r>
          </a:p>
          <a:p>
            <a:pPr>
              <a:lnSpc>
                <a:spcPct val="150000"/>
              </a:lnSpc>
            </a:pPr>
            <a:endParaRPr lang="en-US" sz="2200" dirty="0" smtClean="0"/>
          </a:p>
          <a:p>
            <a:r>
              <a:rPr lang="en-US" sz="2200" dirty="0" smtClean="0"/>
              <a:t>How to help support VT communities </a:t>
            </a:r>
          </a:p>
          <a:p>
            <a:r>
              <a:rPr lang="en-US" sz="2200" dirty="0" smtClean="0"/>
              <a:t>affected by ‘Irene’</a:t>
            </a:r>
          </a:p>
          <a:p>
            <a:endParaRPr lang="en-US" sz="2200" dirty="0" smtClean="0">
              <a:hlinkClick r:id="rId3" action="ppaction://hlinkpres?slideindex=1&amp;slidetitle="/>
            </a:endParaRPr>
          </a:p>
          <a:p>
            <a:r>
              <a:rPr lang="en-US" sz="2200" dirty="0" smtClean="0">
                <a:hlinkClick r:id="rId3" action="ppaction://hlinkpres?slideindex=1&amp;slidetitle="/>
              </a:rPr>
              <a:t>http</a:t>
            </a:r>
            <a:r>
              <a:rPr lang="en-US" sz="2200" dirty="0">
                <a:hlinkClick r:id="rId3" action="ppaction://hlinkpres?slideindex=1&amp;slidetitle="/>
              </a:rPr>
              <a:t>://www.uvm.edu/extension/?Page=emergency.html#how_to_help</a:t>
            </a:r>
            <a:endParaRPr lang="en-US" sz="2200" dirty="0" smtClean="0"/>
          </a:p>
          <a:p>
            <a:pPr marL="342900" indent="-342900">
              <a:lnSpc>
                <a:spcPct val="150000"/>
              </a:lnSpc>
              <a:buFont typeface="Arial" pitchFamily="34" charset="0"/>
              <a:buChar char="•"/>
            </a:pPr>
            <a:endParaRPr lang="en-US" sz="2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000" y="533400"/>
            <a:ext cx="2184400" cy="3276600"/>
          </a:xfrm>
          <a:prstGeom prst="rect">
            <a:avLst/>
          </a:prstGeom>
        </p:spPr>
      </p:pic>
    </p:spTree>
    <p:extLst>
      <p:ext uri="{BB962C8B-B14F-4D97-AF65-F5344CB8AC3E}">
        <p14:creationId xmlns:p14="http://schemas.microsoft.com/office/powerpoint/2010/main" val="3240010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183880" cy="676656"/>
          </a:xfrm>
        </p:spPr>
        <p:txBody>
          <a:bodyPr/>
          <a:lstStyle/>
          <a:p>
            <a:r>
              <a:rPr lang="en-US" dirty="0" smtClean="0"/>
              <a:t>Training Your </a:t>
            </a:r>
            <a:r>
              <a:rPr lang="en-US" dirty="0"/>
              <a:t>C</a:t>
            </a:r>
            <a:r>
              <a:rPr lang="en-US" dirty="0" smtClean="0"/>
              <a:t>ommunity </a:t>
            </a:r>
            <a:endParaRPr lang="en-US" dirty="0"/>
          </a:p>
        </p:txBody>
      </p:sp>
      <p:sp>
        <p:nvSpPr>
          <p:cNvPr id="4" name="Rectangle 3"/>
          <p:cNvSpPr/>
          <p:nvPr/>
        </p:nvSpPr>
        <p:spPr>
          <a:xfrm>
            <a:off x="457200" y="457201"/>
            <a:ext cx="8229600" cy="3985706"/>
          </a:xfrm>
          <a:prstGeom prst="rect">
            <a:avLst/>
          </a:prstGeom>
        </p:spPr>
        <p:txBody>
          <a:bodyPr wrap="square">
            <a:spAutoFit/>
          </a:bodyPr>
          <a:lstStyle/>
          <a:p>
            <a:pPr marL="342900" indent="-342900">
              <a:lnSpc>
                <a:spcPct val="150000"/>
              </a:lnSpc>
              <a:buFont typeface="Arial" pitchFamily="34" charset="0"/>
              <a:buChar char="•"/>
            </a:pPr>
            <a:r>
              <a:rPr lang="en-US" sz="2200" dirty="0" smtClean="0"/>
              <a:t>Inform the community about </a:t>
            </a:r>
            <a:r>
              <a:rPr lang="en-US" sz="2200" dirty="0"/>
              <a:t>the effects of disaster, warning signs for post-disaster stress, how to provide emotional support and stress management strategies.</a:t>
            </a:r>
          </a:p>
          <a:p>
            <a:endParaRPr lang="en-US" sz="2200" dirty="0" smtClean="0"/>
          </a:p>
          <a:p>
            <a:r>
              <a:rPr lang="en-US" sz="2200" dirty="0" smtClean="0"/>
              <a:t>Dealing </a:t>
            </a:r>
            <a:r>
              <a:rPr lang="en-US" sz="2200" dirty="0"/>
              <a:t>with Disasters:  </a:t>
            </a:r>
          </a:p>
          <a:p>
            <a:r>
              <a:rPr lang="en-US" sz="2200" dirty="0">
                <a:hlinkClick r:id="rId2" action="ppaction://hlinkpres?slideindex=1&amp;slidetitle="/>
              </a:rPr>
              <a:t>http://www.extension.iastate.edu/topic/recovering-disasters</a:t>
            </a:r>
            <a:endParaRPr lang="en-US" sz="2200" dirty="0"/>
          </a:p>
          <a:p>
            <a:endParaRPr lang="en-US" sz="2200" dirty="0" smtClean="0"/>
          </a:p>
          <a:p>
            <a:r>
              <a:rPr lang="en-US" sz="2200" dirty="0" smtClean="0"/>
              <a:t>Irene </a:t>
            </a:r>
            <a:r>
              <a:rPr lang="en-US" sz="2200" dirty="0"/>
              <a:t>Recovery Effort website: </a:t>
            </a:r>
          </a:p>
          <a:p>
            <a:r>
              <a:rPr lang="en-US" sz="2200" dirty="0">
                <a:hlinkClick r:id="rId2" action="ppaction://hlinkpres?slideindex=1&amp;slidetitle="/>
              </a:rPr>
              <a:t>http://www.uvm.edu/~lce/</a:t>
            </a:r>
            <a:endParaRPr lang="en-US" sz="2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415" t="6118" r="6306"/>
          <a:stretch/>
        </p:blipFill>
        <p:spPr>
          <a:xfrm>
            <a:off x="5791200" y="3124200"/>
            <a:ext cx="2476500" cy="1955101"/>
          </a:xfrm>
          <a:prstGeom prst="rect">
            <a:avLst/>
          </a:prstGeom>
        </p:spPr>
      </p:pic>
    </p:spTree>
    <p:extLst>
      <p:ext uri="{BB962C8B-B14F-4D97-AF65-F5344CB8AC3E}">
        <p14:creationId xmlns:p14="http://schemas.microsoft.com/office/powerpoint/2010/main" val="78719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5029200"/>
            <a:ext cx="8183880" cy="676656"/>
          </a:xfrm>
        </p:spPr>
        <p:txBody>
          <a:bodyPr/>
          <a:lstStyle/>
          <a:p>
            <a:r>
              <a:rPr lang="en-US" dirty="0" smtClean="0"/>
              <a:t>Educate Community Members</a:t>
            </a:r>
            <a:endParaRPr lang="en-US" dirty="0"/>
          </a:p>
        </p:txBody>
      </p:sp>
      <p:sp>
        <p:nvSpPr>
          <p:cNvPr id="4" name="TextBox 3"/>
          <p:cNvSpPr txBox="1"/>
          <p:nvPr/>
        </p:nvSpPr>
        <p:spPr>
          <a:xfrm>
            <a:off x="457200" y="609600"/>
            <a:ext cx="8153400" cy="3585597"/>
          </a:xfrm>
          <a:prstGeom prst="rect">
            <a:avLst/>
          </a:prstGeom>
          <a:noFill/>
        </p:spPr>
        <p:txBody>
          <a:bodyPr wrap="square" rtlCol="0">
            <a:spAutoFit/>
          </a:bodyPr>
          <a:lstStyle/>
          <a:p>
            <a:pPr marL="800100" lvl="1" indent="-342900">
              <a:lnSpc>
                <a:spcPct val="150000"/>
              </a:lnSpc>
              <a:buFont typeface="Arial" pitchFamily="34" charset="0"/>
              <a:buChar char="•"/>
            </a:pPr>
            <a:r>
              <a:rPr lang="en-US" sz="2200" dirty="0" smtClean="0"/>
              <a:t>Develop web-based and written educational materials</a:t>
            </a:r>
          </a:p>
          <a:p>
            <a:pPr marL="800100" lvl="1" indent="-342900">
              <a:lnSpc>
                <a:spcPct val="150000"/>
              </a:lnSpc>
              <a:buFont typeface="Arial" pitchFamily="34" charset="0"/>
              <a:buChar char="•"/>
            </a:pPr>
            <a:r>
              <a:rPr lang="en-US" sz="2200" dirty="0" smtClean="0"/>
              <a:t>Provide schools, work and faith based educational programs</a:t>
            </a:r>
          </a:p>
          <a:p>
            <a:pPr marL="800100" lvl="1" indent="-342900">
              <a:lnSpc>
                <a:spcPct val="150000"/>
              </a:lnSpc>
              <a:buFont typeface="Arial" pitchFamily="34" charset="0"/>
              <a:buChar char="•"/>
            </a:pPr>
            <a:r>
              <a:rPr lang="en-US" sz="2200" dirty="0" smtClean="0"/>
              <a:t>Develop media contacts</a:t>
            </a:r>
            <a:endParaRPr lang="en-US" sz="2200" dirty="0"/>
          </a:p>
          <a:p>
            <a:pPr lvl="1"/>
            <a:endParaRPr lang="en-US" sz="2200" dirty="0" smtClean="0"/>
          </a:p>
          <a:p>
            <a:pPr lvl="1"/>
            <a:r>
              <a:rPr lang="en-US" sz="2200" dirty="0" smtClean="0"/>
              <a:t>Resources </a:t>
            </a:r>
            <a:r>
              <a:rPr lang="en-US" sz="2200" dirty="0"/>
              <a:t>for Educators:</a:t>
            </a:r>
          </a:p>
          <a:p>
            <a:pPr lvl="1"/>
            <a:r>
              <a:rPr lang="en-US" dirty="0">
                <a:hlinkClick r:id="rId3" action="ppaction://hlinkpres?slideindex=1&amp;slidetitle="/>
              </a:rPr>
              <a:t>http://www.uvm.edu/extension/?Page=emergency.html#schools</a:t>
            </a:r>
            <a:endParaRPr lang="en-US" sz="2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235200"/>
            <a:ext cx="2151803" cy="1402080"/>
          </a:xfrm>
          <a:prstGeom prst="rect">
            <a:avLst/>
          </a:prstGeom>
        </p:spPr>
      </p:pic>
    </p:spTree>
    <p:extLst>
      <p:ext uri="{BB962C8B-B14F-4D97-AF65-F5344CB8AC3E}">
        <p14:creationId xmlns:p14="http://schemas.microsoft.com/office/powerpoint/2010/main" val="27462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562600"/>
            <a:ext cx="8183880" cy="676656"/>
          </a:xfrm>
        </p:spPr>
        <p:txBody>
          <a:bodyPr>
            <a:normAutofit fontScale="90000"/>
          </a:bodyPr>
          <a:lstStyle/>
          <a:p>
            <a:r>
              <a:rPr lang="en-US" dirty="0" smtClean="0"/>
              <a:t>Build Collaboration For Long-Term Recovery Services in the Community </a:t>
            </a:r>
            <a:endParaRPr lang="en-US" dirty="0"/>
          </a:p>
        </p:txBody>
      </p:sp>
      <p:sp>
        <p:nvSpPr>
          <p:cNvPr id="4" name="Rectangle 3"/>
          <p:cNvSpPr/>
          <p:nvPr/>
        </p:nvSpPr>
        <p:spPr>
          <a:xfrm>
            <a:off x="457200" y="457200"/>
            <a:ext cx="8153400" cy="3308598"/>
          </a:xfrm>
          <a:prstGeom prst="rect">
            <a:avLst/>
          </a:prstGeom>
        </p:spPr>
        <p:txBody>
          <a:bodyPr wrap="square">
            <a:spAutoFit/>
          </a:bodyPr>
          <a:lstStyle/>
          <a:p>
            <a:pPr marL="800100" lvl="1" indent="-342900">
              <a:lnSpc>
                <a:spcPct val="150000"/>
              </a:lnSpc>
              <a:buFont typeface="Arial" pitchFamily="34" charset="0"/>
              <a:buChar char="•"/>
            </a:pPr>
            <a:r>
              <a:rPr lang="en-US" sz="2200" dirty="0" smtClean="0"/>
              <a:t>Rumor </a:t>
            </a:r>
            <a:r>
              <a:rPr lang="en-US" sz="2200" dirty="0"/>
              <a:t>control</a:t>
            </a:r>
          </a:p>
          <a:p>
            <a:pPr marL="800100" lvl="1" indent="-342900">
              <a:lnSpc>
                <a:spcPct val="150000"/>
              </a:lnSpc>
              <a:buFont typeface="Arial" pitchFamily="34" charset="0"/>
              <a:buChar char="•"/>
            </a:pPr>
            <a:r>
              <a:rPr lang="en-US" sz="2200" dirty="0"/>
              <a:t>Mental health services</a:t>
            </a:r>
          </a:p>
          <a:p>
            <a:pPr marL="800100" lvl="1" indent="-342900">
              <a:lnSpc>
                <a:spcPct val="150000"/>
              </a:lnSpc>
              <a:buFont typeface="Arial" pitchFamily="34" charset="0"/>
              <a:buChar char="•"/>
            </a:pPr>
            <a:r>
              <a:rPr lang="en-US" sz="2200" dirty="0"/>
              <a:t>Economic supports </a:t>
            </a:r>
            <a:endParaRPr lang="en-US" sz="2200" dirty="0" smtClean="0"/>
          </a:p>
          <a:p>
            <a:pPr lvl="1"/>
            <a:endParaRPr lang="en-US" sz="2200" dirty="0" smtClean="0"/>
          </a:p>
          <a:p>
            <a:pPr lvl="1"/>
            <a:r>
              <a:rPr lang="en-US" sz="2200" dirty="0" smtClean="0"/>
              <a:t>Vermont Department of Health:</a:t>
            </a:r>
          </a:p>
          <a:p>
            <a:pPr lvl="1"/>
            <a:r>
              <a:rPr lang="en-US" sz="2200" dirty="0">
                <a:hlinkClick r:id="rId2"/>
              </a:rPr>
              <a:t>http://healthvermont.gov</a:t>
            </a:r>
            <a:r>
              <a:rPr lang="en-US" sz="2200" dirty="0" smtClean="0">
                <a:hlinkClick r:id="rId2"/>
              </a:rPr>
              <a:t>/</a:t>
            </a:r>
            <a:endParaRPr lang="en-US" sz="2200" dirty="0" smtClean="0"/>
          </a:p>
          <a:p>
            <a:pPr lvl="1"/>
            <a:r>
              <a:rPr lang="en-US" sz="2200" dirty="0" smtClean="0"/>
              <a:t>Vermont Response Blog:</a:t>
            </a:r>
          </a:p>
          <a:p>
            <a:pPr lvl="1"/>
            <a:r>
              <a:rPr lang="en-US" sz="2200" dirty="0">
                <a:hlinkClick r:id="rId3" action="ppaction://hlinkpres?slideindex=1&amp;slidetitle="/>
              </a:rPr>
              <a:t>http://vtresponse.wordpress.com/</a:t>
            </a:r>
            <a:endParaRPr lang="en-US" sz="2200" dirty="0"/>
          </a:p>
        </p:txBody>
      </p:sp>
      <p:pic>
        <p:nvPicPr>
          <p:cNvPr id="6146" name="Picture 2" descr="C:\Users\lmjones\AppData\Local\Microsoft\Windows\Temporary Internet Files\Content.IE5\KAKLKLUE\MC90043935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629607"/>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0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Emergency Planning </a:t>
            </a:r>
            <a:endParaRPr lang="en-US" dirty="0"/>
          </a:p>
        </p:txBody>
      </p:sp>
      <p:sp>
        <p:nvSpPr>
          <p:cNvPr id="4" name="TextBox 3"/>
          <p:cNvSpPr txBox="1"/>
          <p:nvPr/>
        </p:nvSpPr>
        <p:spPr>
          <a:xfrm>
            <a:off x="533400" y="533400"/>
            <a:ext cx="8077200" cy="3816429"/>
          </a:xfrm>
          <a:prstGeom prst="rect">
            <a:avLst/>
          </a:prstGeom>
          <a:noFill/>
        </p:spPr>
        <p:txBody>
          <a:bodyPr wrap="square" rtlCol="0">
            <a:spAutoFit/>
          </a:bodyPr>
          <a:lstStyle/>
          <a:p>
            <a:pPr marL="285750" indent="-285750">
              <a:lnSpc>
                <a:spcPct val="150000"/>
              </a:lnSpc>
              <a:buFont typeface="Arial" pitchFamily="34" charset="0"/>
              <a:buChar char="•"/>
            </a:pPr>
            <a:r>
              <a:rPr lang="en-US" sz="2200" dirty="0" smtClean="0"/>
              <a:t>Contact community planners and found out how to become involved</a:t>
            </a:r>
          </a:p>
          <a:p>
            <a:pPr marL="342900" indent="-342900">
              <a:lnSpc>
                <a:spcPct val="150000"/>
              </a:lnSpc>
              <a:buFont typeface="Arial" pitchFamily="34" charset="0"/>
              <a:buChar char="•"/>
            </a:pPr>
            <a:r>
              <a:rPr lang="en-US" sz="2200" dirty="0" smtClean="0"/>
              <a:t>Determine what knowledge and resources you have to lend after a disaster event</a:t>
            </a:r>
          </a:p>
          <a:p>
            <a:endParaRPr lang="en-US" sz="2200" dirty="0" smtClean="0"/>
          </a:p>
          <a:p>
            <a:r>
              <a:rPr lang="en-US" sz="2200" dirty="0" smtClean="0"/>
              <a:t>University of Vermont Emergency Management</a:t>
            </a:r>
          </a:p>
          <a:p>
            <a:r>
              <a:rPr lang="en-US" sz="2200" dirty="0">
                <a:hlinkClick r:id="rId3" action="ppaction://hlinkpres?slideindex=1&amp;slidetitle="/>
              </a:rPr>
              <a:t>http://www.uvm.edu/~emergncy/</a:t>
            </a:r>
            <a:endParaRPr lang="en-US" sz="2200" dirty="0"/>
          </a:p>
          <a:p>
            <a:r>
              <a:rPr lang="en-US" sz="2200" dirty="0" smtClean="0"/>
              <a:t>Vermont 2-1-1</a:t>
            </a:r>
          </a:p>
          <a:p>
            <a:r>
              <a:rPr lang="en-US" sz="2200" dirty="0">
                <a:hlinkClick r:id="rId3" action="ppaction://hlinkpres?slideindex=1&amp;slidetitle="/>
              </a:rPr>
              <a:t>http://www.vermont211.org/</a:t>
            </a:r>
            <a:endParaRPr lang="en-US" sz="2200" dirty="0" smtClean="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505200"/>
            <a:ext cx="1428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5029200"/>
            <a:ext cx="8183880" cy="676656"/>
          </a:xfrm>
        </p:spPr>
        <p:txBody>
          <a:bodyPr/>
          <a:lstStyle/>
          <a:p>
            <a:r>
              <a:rPr lang="en-US" dirty="0" smtClean="0"/>
              <a:t>Participate in Emergency Planning </a:t>
            </a:r>
            <a:endParaRPr lang="en-US" dirty="0"/>
          </a:p>
        </p:txBody>
      </p:sp>
      <p:sp>
        <p:nvSpPr>
          <p:cNvPr id="4" name="Rectangle 3"/>
          <p:cNvSpPr/>
          <p:nvPr/>
        </p:nvSpPr>
        <p:spPr>
          <a:xfrm>
            <a:off x="381000" y="381000"/>
            <a:ext cx="8305800" cy="3985706"/>
          </a:xfrm>
          <a:prstGeom prst="rect">
            <a:avLst/>
          </a:prstGeom>
        </p:spPr>
        <p:txBody>
          <a:bodyPr wrap="square">
            <a:spAutoFit/>
          </a:bodyPr>
          <a:lstStyle/>
          <a:p>
            <a:pPr marL="342900" indent="-342900">
              <a:lnSpc>
                <a:spcPct val="150000"/>
              </a:lnSpc>
              <a:buFont typeface="Arial" pitchFamily="34" charset="0"/>
              <a:buChar char="•"/>
            </a:pPr>
            <a:r>
              <a:rPr lang="en-US" sz="2200" dirty="0"/>
              <a:t>Build partnerships with local (Extension and </a:t>
            </a:r>
            <a:r>
              <a:rPr lang="en-US" sz="2200" dirty="0" smtClean="0"/>
              <a:t>CAP Agencies</a:t>
            </a:r>
            <a:r>
              <a:rPr lang="en-US" sz="2200" dirty="0"/>
              <a:t>) and regional (Red Cross) </a:t>
            </a:r>
            <a:r>
              <a:rPr lang="en-US" sz="2200" dirty="0" smtClean="0"/>
              <a:t>helpers</a:t>
            </a:r>
          </a:p>
          <a:p>
            <a:endParaRPr lang="en-US" sz="2200" dirty="0" smtClean="0"/>
          </a:p>
          <a:p>
            <a:r>
              <a:rPr lang="en-US" sz="2200" dirty="0" smtClean="0"/>
              <a:t>UVM Extension Service:</a:t>
            </a:r>
          </a:p>
          <a:p>
            <a:r>
              <a:rPr lang="en-US" sz="2200" dirty="0">
                <a:hlinkClick r:id="rId2"/>
              </a:rPr>
              <a:t>www.uvm.edu/extension</a:t>
            </a:r>
            <a:r>
              <a:rPr lang="en-US" sz="2200" dirty="0"/>
              <a:t> </a:t>
            </a:r>
          </a:p>
          <a:p>
            <a:endParaRPr lang="en-US" sz="2200" dirty="0" smtClean="0"/>
          </a:p>
          <a:p>
            <a:r>
              <a:rPr lang="en-US" sz="2200" dirty="0" smtClean="0"/>
              <a:t>American Red Cross (VT &amp; NH) </a:t>
            </a:r>
            <a:endParaRPr lang="en-US" sz="2200" dirty="0"/>
          </a:p>
          <a:p>
            <a:r>
              <a:rPr lang="en-US" sz="2200" dirty="0" smtClean="0">
                <a:hlinkClick r:id="rId3"/>
              </a:rPr>
              <a:t>http</a:t>
            </a:r>
            <a:r>
              <a:rPr lang="en-US" sz="2200" dirty="0">
                <a:hlinkClick r:id="rId3"/>
              </a:rPr>
              <a:t>://www.redcrossvtnhuv.org/index.asp?IDCapitulo=44W8UXGL8L</a:t>
            </a:r>
            <a:endParaRPr lang="en-US" sz="2200" dirty="0"/>
          </a:p>
          <a:p>
            <a:pPr>
              <a:lnSpc>
                <a:spcPct val="150000"/>
              </a:lnSpc>
            </a:pPr>
            <a:endParaRPr lang="en-US" sz="22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574676"/>
            <a:ext cx="1593873" cy="94391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962400"/>
            <a:ext cx="16097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659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595</TotalTime>
  <Words>693</Words>
  <Application>Microsoft Office PowerPoint</Application>
  <PresentationFormat>On-screen Show (4:3)</PresentationFormat>
  <Paragraphs>106</Paragraphs>
  <Slides>12</Slides>
  <Notes>7</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Aspect</vt:lpstr>
      <vt:lpstr>Becoming Involved in Disaster Preparedness and Response in Your Community </vt:lpstr>
      <vt:lpstr>Before You Get Started </vt:lpstr>
      <vt:lpstr>Before You Get Started </vt:lpstr>
      <vt:lpstr>Roles for Community Professionals</vt:lpstr>
      <vt:lpstr>Training Your Community </vt:lpstr>
      <vt:lpstr>Educate Community Members</vt:lpstr>
      <vt:lpstr>Build Collaboration For Long-Term Recovery Services in the Community </vt:lpstr>
      <vt:lpstr>Participate in Emergency Planning </vt:lpstr>
      <vt:lpstr>Participate in Emergency Planning </vt:lpstr>
      <vt:lpstr>Provide Individual Support</vt:lpstr>
      <vt:lpstr>Provide Individual Support </vt:lpstr>
      <vt:lpstr>Contact Building Capacity: capacity@uvm.edu </vt:lpstr>
    </vt:vector>
  </TitlesOfParts>
  <Company>University of Vermont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srowe</dc:creator>
  <cp:lastModifiedBy>St J Media Room</cp:lastModifiedBy>
  <cp:revision>33</cp:revision>
  <dcterms:created xsi:type="dcterms:W3CDTF">2011-07-05T15:17:08Z</dcterms:created>
  <dcterms:modified xsi:type="dcterms:W3CDTF">2011-10-27T13:23:53Z</dcterms:modified>
</cp:coreProperties>
</file>