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6" r:id="rId11"/>
    <p:sldId id="263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37D-6D0C-5845-BE38-CAB47D8A0B21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8AC63-48C6-AF4A-B95D-9CAF52CB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71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*Vermont requires both the NCE and the NCMHCE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AC63-48C6-AF4A-B95D-9CAF52CB72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64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*The</a:t>
            </a:r>
            <a:r>
              <a:rPr lang="en-US" baseline="0" dirty="0" smtClean="0"/>
              <a:t> earlier the better.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AC63-48C6-AF4A-B95D-9CAF52CB72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2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*This</a:t>
            </a:r>
            <a:r>
              <a:rPr lang="en-US" baseline="0" dirty="0" smtClean="0"/>
              <a:t> is the VT website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AC63-48C6-AF4A-B95D-9CAF52CB728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4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*Pages 5, 6, and 7 of the application do</a:t>
            </a:r>
            <a:r>
              <a:rPr lang="en-US" baseline="0" dirty="0" smtClean="0"/>
              <a:t> not apply unless you already  hold a license in another state.</a:t>
            </a:r>
          </a:p>
          <a:p>
            <a:r>
              <a:rPr lang="en-US" baseline="0" dirty="0" smtClean="0"/>
              <a:t>*This has to be done prior to signing up for the exams.</a:t>
            </a:r>
          </a:p>
          <a:p>
            <a:r>
              <a:rPr lang="en-US" baseline="0" dirty="0" smtClean="0"/>
              <a:t>*The Office means the Office of Professional Regulation</a:t>
            </a:r>
          </a:p>
          <a:p>
            <a:r>
              <a:rPr lang="en-US" baseline="0" dirty="0" smtClean="0"/>
              <a:t>*The Board must approve these things before one sits for the examinations.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8AC63-48C6-AF4A-B95D-9CAF52CB728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sec.state.vt.us/media/323240/Mental-Health-Counselor-Application-2013-0524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bcc.org/Exam/StateLicensureExamRegistrat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ec.state.vt.us/professional-regulation/frequently-asked-question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ec.state.vt.us/professional-regulation/professions/allied-mental-health/frequently-asked-questions/nonlicensed-noncertified-psychotherapists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524" y="4624668"/>
            <a:ext cx="7335251" cy="93345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STATE LICENSURE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768" y="5562599"/>
            <a:ext cx="6299432" cy="748553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What is it? How can I get it?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43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apply for state licensure?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As soon as graduation requirements have been </a:t>
            </a:r>
            <a:r>
              <a:rPr lang="en-US" sz="2800" dirty="0" smtClean="0"/>
              <a:t>met…</a:t>
            </a:r>
            <a:r>
              <a:rPr lang="en-US" sz="2800" dirty="0" smtClean="0"/>
              <a:t>and BEFORE</a:t>
            </a:r>
            <a:r>
              <a:rPr lang="en-US" sz="2800" dirty="0" smtClean="0"/>
              <a:t> </a:t>
            </a:r>
            <a:r>
              <a:rPr lang="en-US" sz="2800" dirty="0" smtClean="0"/>
              <a:t>post-graduate </a:t>
            </a:r>
            <a:r>
              <a:rPr lang="en-US" sz="2800" dirty="0" smtClean="0"/>
              <a:t>supervision</a:t>
            </a:r>
          </a:p>
          <a:p>
            <a:r>
              <a:rPr lang="en-US" sz="2800" dirty="0" smtClean="0"/>
              <a:t>It’s a good idea to apply for licensure as soon as you graduate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18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begin the application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Go the the website </a:t>
            </a:r>
            <a:r>
              <a:rPr lang="en-US" sz="2400" dirty="0" smtClean="0"/>
              <a:t>of the State licensure board which is: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https</a:t>
            </a:r>
            <a:r>
              <a:rPr lang="en-US" sz="2400" dirty="0">
                <a:hlinkClick r:id="rId3"/>
              </a:rPr>
              <a:t>://www.sec.state.vt.us/media/323240/Mental-Health-Counselor-Application-2013-0524.</a:t>
            </a:r>
            <a:r>
              <a:rPr lang="en-US" sz="2400" dirty="0" smtClean="0">
                <a:hlinkClick r:id="rId3"/>
              </a:rPr>
              <a:t>pdf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599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321097" cy="695192"/>
          </a:xfrm>
        </p:spPr>
        <p:txBody>
          <a:bodyPr/>
          <a:lstStyle/>
          <a:p>
            <a:r>
              <a:rPr lang="en-US" sz="2400" dirty="0" smtClean="0"/>
              <a:t>Download the application and then…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20212"/>
            <a:ext cx="7556313" cy="4805951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400" dirty="0"/>
              <a:t>Complete page 1,2,3, and 4 of the application</a:t>
            </a:r>
          </a:p>
          <a:p>
            <a:r>
              <a:rPr lang="en-US" sz="2400" dirty="0"/>
              <a:t> Attach syllabi and verification of 1000 internship hours to the application</a:t>
            </a:r>
          </a:p>
          <a:p>
            <a:r>
              <a:rPr lang="en-US" sz="2400" dirty="0"/>
              <a:t> Submit the application with $125.00 to </a:t>
            </a:r>
            <a:r>
              <a:rPr lang="en-US" sz="2400" dirty="0" smtClean="0"/>
              <a:t>the Counseling Board</a:t>
            </a:r>
            <a:endParaRPr lang="en-US" sz="2400" dirty="0"/>
          </a:p>
          <a:p>
            <a:r>
              <a:rPr lang="en-US" sz="2400" dirty="0"/>
              <a:t> Request that official transcripts be sent to the </a:t>
            </a:r>
            <a:r>
              <a:rPr lang="en-US" sz="2400" dirty="0" smtClean="0"/>
              <a:t>Counseling Board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248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take the exams?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You can take the </a:t>
            </a:r>
            <a:r>
              <a:rPr lang="en-US" sz="2800" dirty="0" smtClean="0"/>
              <a:t>NCE before you graduate (see information on NCE on our website) </a:t>
            </a:r>
            <a:r>
              <a:rPr lang="en-US" sz="2800" dirty="0" smtClean="0"/>
              <a:t>and the NCMHCE once the Board approves your education credentials.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For more information go to: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www.nbcc.org</a:t>
            </a:r>
            <a:r>
              <a:rPr lang="en-US" dirty="0">
                <a:hlinkClick r:id="rId2"/>
              </a:rPr>
              <a:t>/Exam/</a:t>
            </a:r>
            <a:r>
              <a:rPr lang="en-US" dirty="0" err="1">
                <a:hlinkClick r:id="rId2"/>
              </a:rPr>
              <a:t>StateLicensureExamRegistration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7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FAQ’s about Licensure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The Counseling Board website contains a helpful list of FAQs with answers.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1000" dirty="0" smtClean="0">
                <a:hlinkClick r:id="rId2"/>
              </a:rPr>
              <a:t>https</a:t>
            </a:r>
            <a:r>
              <a:rPr lang="en-US" sz="1000" dirty="0">
                <a:hlinkClick r:id="rId2"/>
              </a:rPr>
              <a:t>://www.sec.state.vt.us/professional-regulation/frequently-asked-</a:t>
            </a:r>
            <a:r>
              <a:rPr lang="en-US" sz="1000" dirty="0" smtClean="0">
                <a:hlinkClick r:id="rId2"/>
              </a:rPr>
              <a:t>questions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4408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a state license?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Permission from a particular state to practice counseling</a:t>
            </a:r>
          </a:p>
        </p:txBody>
      </p:sp>
    </p:spTree>
    <p:extLst>
      <p:ext uri="{BB962C8B-B14F-4D97-AF65-F5344CB8AC3E}">
        <p14:creationId xmlns:p14="http://schemas.microsoft.com/office/powerpoint/2010/main" val="226730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will my credential look like?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Depending on the particular state, the name of your state license may look like: LPC, LCPC, LPCC, LMHC, LPCMH, LCMHC, LPC-</a:t>
            </a:r>
            <a:r>
              <a:rPr lang="en-US" sz="2800" dirty="0" smtClean="0"/>
              <a:t>MH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833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Do I need to take an exam?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Yes; you will need to take the NCE and/or NCMHCE in order to get licensed</a:t>
            </a:r>
          </a:p>
          <a:p>
            <a:r>
              <a:rPr lang="en-US" sz="2800" dirty="0" smtClean="0"/>
              <a:t> State licensure boards contract with NBCC to use one or both of those exams</a:t>
            </a:r>
          </a:p>
        </p:txBody>
      </p:sp>
    </p:spTree>
    <p:extLst>
      <p:ext uri="{BB962C8B-B14F-4D97-AF65-F5344CB8AC3E}">
        <p14:creationId xmlns:p14="http://schemas.microsoft.com/office/powerpoint/2010/main" val="2200111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any other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Yes but the exact requirements vary from state to state. You will need some combination of </a:t>
            </a:r>
            <a:r>
              <a:rPr lang="en-US" sz="2800" b="1" dirty="0" smtClean="0"/>
              <a:t>counseling experience </a:t>
            </a:r>
            <a:r>
              <a:rPr lang="en-US" sz="2800" dirty="0" smtClean="0"/>
              <a:t>and </a:t>
            </a:r>
            <a:r>
              <a:rPr lang="en-US" sz="2800" b="1" dirty="0" smtClean="0"/>
              <a:t>supervision</a:t>
            </a:r>
            <a:r>
              <a:rPr lang="en-US" sz="2800" dirty="0" smtClean="0"/>
              <a:t> in addition to a </a:t>
            </a:r>
            <a:r>
              <a:rPr lang="en-US" sz="2800" b="1" dirty="0" smtClean="0"/>
              <a:t>Master’s degree</a:t>
            </a:r>
            <a:r>
              <a:rPr lang="en-US" sz="2800" dirty="0" smtClean="0"/>
              <a:t> and a </a:t>
            </a:r>
            <a:r>
              <a:rPr lang="en-US" sz="2800" b="1" dirty="0" smtClean="0"/>
              <a:t>passing score on the NCE and/or NCMHCE.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719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equirements to obtain state licensure in Vermont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60 credits of graduate level work in MH counseling</a:t>
            </a:r>
          </a:p>
          <a:p>
            <a:r>
              <a:rPr lang="en-US" sz="2800" dirty="0" smtClean="0"/>
              <a:t> Master’s in MH counseling</a:t>
            </a:r>
          </a:p>
          <a:p>
            <a:r>
              <a:rPr lang="en-US" sz="2800" dirty="0" smtClean="0"/>
              <a:t> 1000 hours of supervised internship experience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Pass the NCE and </a:t>
            </a:r>
            <a:r>
              <a:rPr lang="en-US" sz="2800" dirty="0" smtClean="0"/>
              <a:t>NCMHCE</a:t>
            </a:r>
          </a:p>
        </p:txBody>
      </p:sp>
    </p:spTree>
    <p:extLst>
      <p:ext uri="{BB962C8B-B14F-4D97-AF65-F5344CB8AC3E}">
        <p14:creationId xmlns:p14="http://schemas.microsoft.com/office/powerpoint/2010/main" val="3148691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 I’m licensed in Vermont?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Not quite.</a:t>
            </a:r>
          </a:p>
          <a:p>
            <a:pPr marL="0" indent="0">
              <a:buNone/>
            </a:pPr>
            <a:r>
              <a:rPr lang="en-US" sz="2800" dirty="0" smtClean="0"/>
              <a:t>You also need </a:t>
            </a:r>
            <a:r>
              <a:rPr lang="en-US" sz="2800" b="1" dirty="0" smtClean="0"/>
              <a:t>3000 hours of supervision </a:t>
            </a:r>
            <a:r>
              <a:rPr lang="en-US" sz="2800" dirty="0" smtClean="0"/>
              <a:t>after you graduate (2000 of those hours must be direct service hours </a:t>
            </a:r>
            <a:r>
              <a:rPr lang="en-US" sz="2800" dirty="0" smtClean="0"/>
              <a:t>obtained over </a:t>
            </a:r>
            <a:r>
              <a:rPr lang="en-US" sz="2800" dirty="0" smtClean="0"/>
              <a:t>a period of no less than two years)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21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do I legally practice counseling between the time I graduate, and the time when I finish my 3000 hours of post-graduate supervision?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practice counseling after graduate but before you meet the post-graduate supervision requirement for licensure you need to apply to be on what’s called “the roster”</a:t>
            </a:r>
          </a:p>
          <a:p>
            <a:r>
              <a:rPr lang="en-US" dirty="0" smtClean="0"/>
              <a:t>The “roster” is  The Roster for Non-licensed </a:t>
            </a:r>
            <a:r>
              <a:rPr lang="en-US" dirty="0"/>
              <a:t>N</a:t>
            </a:r>
            <a:r>
              <a:rPr lang="en-US" dirty="0" smtClean="0"/>
              <a:t>oncertified Psychotherapists</a:t>
            </a:r>
          </a:p>
          <a:p>
            <a:r>
              <a:rPr lang="en-US" dirty="0" smtClean="0"/>
              <a:t>*IMPORTANT- No </a:t>
            </a:r>
            <a:r>
              <a:rPr lang="en-US" dirty="0"/>
              <a:t>supervised practice may occur within the state of Vermont until the prospective licensee has been </a:t>
            </a:r>
            <a:r>
              <a:rPr lang="en-US" b="1" i="1" u="sng" dirty="0"/>
              <a:t>entered on the roster of </a:t>
            </a:r>
            <a:r>
              <a:rPr lang="en-US" b="1" i="1" u="sng" dirty="0" err="1"/>
              <a:t>nonlicensed</a:t>
            </a:r>
            <a:r>
              <a:rPr lang="en-US" b="1" i="1" u="sng" dirty="0"/>
              <a:t> and noncertified </a:t>
            </a:r>
            <a:r>
              <a:rPr lang="en-US" b="1" i="1" u="sng" dirty="0" smtClean="0"/>
              <a:t>psychotherapists </a:t>
            </a:r>
            <a:r>
              <a:rPr lang="en-US" dirty="0" smtClean="0"/>
              <a:t>(see </a:t>
            </a:r>
            <a:r>
              <a:rPr lang="en-US" dirty="0"/>
              <a:t> Rule 3.18 (d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of the counseling bylaws)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63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do I get in the roster of non-certified non-licensed psychotherapists?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the application for “the roster” and the application for licensure are separate processes.</a:t>
            </a:r>
          </a:p>
          <a:p>
            <a:r>
              <a:rPr lang="en-US" dirty="0" smtClean="0"/>
              <a:t>Information about the roster can also be found on the Counseling Website at the following address: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https://www.sec.state.vt.us/professional-regulation/professions/allied-mental-health/frequently-asked-questions/nonlicensed-noncertified-psychotherapists.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50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866</TotalTime>
  <Words>714</Words>
  <Application>Microsoft Macintosh PowerPoint</Application>
  <PresentationFormat>On-screen Show (4:3)</PresentationFormat>
  <Paragraphs>57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Advantage</vt:lpstr>
      <vt:lpstr>STATE LICENSURE</vt:lpstr>
      <vt:lpstr>What is a state license?</vt:lpstr>
      <vt:lpstr>What will my credential look like?</vt:lpstr>
      <vt:lpstr>Do I need to take an exam?</vt:lpstr>
      <vt:lpstr>Are there any other requirements?</vt:lpstr>
      <vt:lpstr>Requirements to obtain state licensure in Vermont</vt:lpstr>
      <vt:lpstr>And then I’m licensed in Vermont?</vt:lpstr>
      <vt:lpstr>How do I legally practice counseling between the time I graduate, and the time when I finish my 3000 hours of post-graduate supervision?</vt:lpstr>
      <vt:lpstr>How do I get in the roster of non-certified non-licensed psychotherapists?</vt:lpstr>
      <vt:lpstr>When do I apply for state licensure?</vt:lpstr>
      <vt:lpstr>How do I begin the application process?</vt:lpstr>
      <vt:lpstr>Download the application and then…</vt:lpstr>
      <vt:lpstr>When do I take the exams?</vt:lpstr>
      <vt:lpstr>FAQ’s about Licensure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LICENSURE</dc:title>
  <dc:creator>Amy Lynn Ruth</dc:creator>
  <cp:lastModifiedBy>Aaron Kindsvatter</cp:lastModifiedBy>
  <cp:revision>11</cp:revision>
  <dcterms:created xsi:type="dcterms:W3CDTF">2015-01-26T23:39:07Z</dcterms:created>
  <dcterms:modified xsi:type="dcterms:W3CDTF">2015-02-19T11:48:51Z</dcterms:modified>
</cp:coreProperties>
</file>