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9"/>
  </p:notesMasterIdLst>
  <p:sldIdLst>
    <p:sldId id="256" r:id="rId2"/>
    <p:sldId id="257" r:id="rId3"/>
    <p:sldId id="258" r:id="rId4"/>
    <p:sldId id="259" r:id="rId5"/>
    <p:sldId id="260" r:id="rId6"/>
    <p:sldId id="271" r:id="rId7"/>
    <p:sldId id="275" r:id="rId8"/>
    <p:sldId id="270" r:id="rId9"/>
    <p:sldId id="262" r:id="rId10"/>
    <p:sldId id="263" r:id="rId11"/>
    <p:sldId id="264" r:id="rId12"/>
    <p:sldId id="265" r:id="rId13"/>
    <p:sldId id="266" r:id="rId14"/>
    <p:sldId id="267" r:id="rId15"/>
    <p:sldId id="268" r:id="rId16"/>
    <p:sldId id="272"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1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DE82B-9940-1D4A-8656-642558AA952A}" type="datetimeFigureOut">
              <a:rPr lang="en-US" smtClean="0"/>
              <a:t>3/31/15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A4572-D130-134E-AE98-C5D1C37E257C}" type="slidenum">
              <a:rPr lang="en-US" smtClean="0"/>
              <a:t>‹#›</a:t>
            </a:fld>
            <a:endParaRPr lang="en-US"/>
          </a:p>
        </p:txBody>
      </p:sp>
    </p:spTree>
    <p:extLst>
      <p:ext uri="{BB962C8B-B14F-4D97-AF65-F5344CB8AC3E}">
        <p14:creationId xmlns:p14="http://schemas.microsoft.com/office/powerpoint/2010/main" val="10234154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register to</a:t>
            </a:r>
            <a:r>
              <a:rPr lang="en-US" baseline="0" dirty="0" smtClean="0"/>
              <a:t> take the NCE with the Graduate Counseling Program, we will send your name to the National Board of Certified Counselors. The National Board of Certified Counselors will then send you an e-mail (see above)</a:t>
            </a:r>
            <a:endParaRPr lang="en-US" dirty="0"/>
          </a:p>
        </p:txBody>
      </p:sp>
      <p:sp>
        <p:nvSpPr>
          <p:cNvPr id="4" name="Slide Number Placeholder 3"/>
          <p:cNvSpPr>
            <a:spLocks noGrp="1"/>
          </p:cNvSpPr>
          <p:nvPr>
            <p:ph type="sldNum" sz="quarter" idx="10"/>
          </p:nvPr>
        </p:nvSpPr>
        <p:spPr/>
        <p:txBody>
          <a:bodyPr/>
          <a:lstStyle/>
          <a:p>
            <a:fld id="{0EAA4572-D130-134E-AE98-C5D1C37E257C}" type="slidenum">
              <a:rPr lang="en-US" smtClean="0"/>
              <a:t>8</a:t>
            </a:fld>
            <a:endParaRPr lang="en-US"/>
          </a:p>
        </p:txBody>
      </p:sp>
    </p:spTree>
    <p:extLst>
      <p:ext uri="{BB962C8B-B14F-4D97-AF65-F5344CB8AC3E}">
        <p14:creationId xmlns:p14="http://schemas.microsoft.com/office/powerpoint/2010/main" val="89766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e-mail</a:t>
            </a:r>
            <a:r>
              <a:rPr lang="en-US" baseline="0" dirty="0" smtClean="0"/>
              <a:t> from the NBCC will contain a link with instructions for you to </a:t>
            </a:r>
            <a:r>
              <a:rPr lang="en-US" b="1" u="sng" baseline="0" dirty="0" smtClean="0"/>
              <a:t>REGISTER ONLINE </a:t>
            </a:r>
            <a:r>
              <a:rPr lang="en-US" b="0" u="none" baseline="0" dirty="0" smtClean="0"/>
              <a:t>to take the NCE. Merely signing the roster with the counseling program will not allow you to take the NCE, you must also register with the NBCC through the link that will be sent to you.</a:t>
            </a:r>
            <a:endParaRPr lang="en-US" b="1" u="sng" dirty="0"/>
          </a:p>
        </p:txBody>
      </p:sp>
      <p:sp>
        <p:nvSpPr>
          <p:cNvPr id="4" name="Slide Number Placeholder 3"/>
          <p:cNvSpPr>
            <a:spLocks noGrp="1"/>
          </p:cNvSpPr>
          <p:nvPr>
            <p:ph type="sldNum" sz="quarter" idx="10"/>
          </p:nvPr>
        </p:nvSpPr>
        <p:spPr/>
        <p:txBody>
          <a:bodyPr/>
          <a:lstStyle/>
          <a:p>
            <a:fld id="{0EAA4572-D130-134E-AE98-C5D1C37E257C}" type="slidenum">
              <a:rPr lang="en-US" smtClean="0"/>
              <a:t>9</a:t>
            </a:fld>
            <a:endParaRPr lang="en-US"/>
          </a:p>
        </p:txBody>
      </p:sp>
    </p:spTree>
    <p:extLst>
      <p:ext uri="{BB962C8B-B14F-4D97-AF65-F5344CB8AC3E}">
        <p14:creationId xmlns:p14="http://schemas.microsoft.com/office/powerpoint/2010/main" val="281965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event that you need to answer</a:t>
            </a:r>
            <a:r>
              <a:rPr lang="en-US" baseline="0" dirty="0" smtClean="0"/>
              <a:t> “Yes” to one of the above questions, you should contact the NBCC with a letter explaining the reason for your response. The NBCC can inform you to whom to direct your letter.</a:t>
            </a:r>
            <a:endParaRPr lang="en-US" dirty="0"/>
          </a:p>
        </p:txBody>
      </p:sp>
      <p:sp>
        <p:nvSpPr>
          <p:cNvPr id="4" name="Slide Number Placeholder 3"/>
          <p:cNvSpPr>
            <a:spLocks noGrp="1"/>
          </p:cNvSpPr>
          <p:nvPr>
            <p:ph type="sldNum" sz="quarter" idx="10"/>
          </p:nvPr>
        </p:nvSpPr>
        <p:spPr/>
        <p:txBody>
          <a:bodyPr/>
          <a:lstStyle/>
          <a:p>
            <a:fld id="{0EAA4572-D130-134E-AE98-C5D1C37E257C}" type="slidenum">
              <a:rPr lang="en-US" smtClean="0"/>
              <a:t>12</a:t>
            </a:fld>
            <a:endParaRPr lang="en-US"/>
          </a:p>
        </p:txBody>
      </p:sp>
    </p:spTree>
    <p:extLst>
      <p:ext uri="{BB962C8B-B14F-4D97-AF65-F5344CB8AC3E}">
        <p14:creationId xmlns:p14="http://schemas.microsoft.com/office/powerpoint/2010/main" val="2766172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accommodations for</a:t>
            </a:r>
            <a:r>
              <a:rPr lang="en-US" baseline="0" dirty="0" smtClean="0"/>
              <a:t> the exam can be provided for those who require them</a:t>
            </a:r>
            <a:endParaRPr lang="en-US" dirty="0"/>
          </a:p>
        </p:txBody>
      </p:sp>
      <p:sp>
        <p:nvSpPr>
          <p:cNvPr id="4" name="Slide Number Placeholder 3"/>
          <p:cNvSpPr>
            <a:spLocks noGrp="1"/>
          </p:cNvSpPr>
          <p:nvPr>
            <p:ph type="sldNum" sz="quarter" idx="10"/>
          </p:nvPr>
        </p:nvSpPr>
        <p:spPr/>
        <p:txBody>
          <a:bodyPr/>
          <a:lstStyle/>
          <a:p>
            <a:fld id="{0EAA4572-D130-134E-AE98-C5D1C37E257C}" type="slidenum">
              <a:rPr lang="en-US" smtClean="0"/>
              <a:t>13</a:t>
            </a:fld>
            <a:endParaRPr lang="en-US"/>
          </a:p>
        </p:txBody>
      </p:sp>
    </p:spTree>
    <p:extLst>
      <p:ext uri="{BB962C8B-B14F-4D97-AF65-F5344CB8AC3E}">
        <p14:creationId xmlns:p14="http://schemas.microsoft.com/office/powerpoint/2010/main" val="340984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cost of the NCE will be indicated on the on-line</a:t>
            </a:r>
            <a:r>
              <a:rPr lang="en-US" baseline="0" dirty="0" smtClean="0"/>
              <a:t> application. The cost tends to go up every few years. </a:t>
            </a:r>
            <a:endParaRPr lang="en-US" dirty="0"/>
          </a:p>
        </p:txBody>
      </p:sp>
      <p:sp>
        <p:nvSpPr>
          <p:cNvPr id="4" name="Slide Number Placeholder 3"/>
          <p:cNvSpPr>
            <a:spLocks noGrp="1"/>
          </p:cNvSpPr>
          <p:nvPr>
            <p:ph type="sldNum" sz="quarter" idx="10"/>
          </p:nvPr>
        </p:nvSpPr>
        <p:spPr/>
        <p:txBody>
          <a:bodyPr/>
          <a:lstStyle/>
          <a:p>
            <a:fld id="{0EAA4572-D130-134E-AE98-C5D1C37E257C}" type="slidenum">
              <a:rPr lang="en-US" smtClean="0"/>
              <a:t>14</a:t>
            </a:fld>
            <a:endParaRPr lang="en-US"/>
          </a:p>
        </p:txBody>
      </p:sp>
    </p:spTree>
    <p:extLst>
      <p:ext uri="{BB962C8B-B14F-4D97-AF65-F5344CB8AC3E}">
        <p14:creationId xmlns:p14="http://schemas.microsoft.com/office/powerpoint/2010/main" val="234593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$75.00 annually to maintain good standing.</a:t>
            </a:r>
            <a:endParaRPr lang="en-US" dirty="0"/>
          </a:p>
        </p:txBody>
      </p:sp>
      <p:sp>
        <p:nvSpPr>
          <p:cNvPr id="4" name="Slide Number Placeholder 3"/>
          <p:cNvSpPr>
            <a:spLocks noGrp="1"/>
          </p:cNvSpPr>
          <p:nvPr>
            <p:ph type="sldNum" sz="quarter" idx="10"/>
          </p:nvPr>
        </p:nvSpPr>
        <p:spPr/>
        <p:txBody>
          <a:bodyPr/>
          <a:lstStyle/>
          <a:p>
            <a:fld id="{0EAA4572-D130-134E-AE98-C5D1C37E257C}" type="slidenum">
              <a:rPr lang="en-US" smtClean="0"/>
              <a:t>17</a:t>
            </a:fld>
            <a:endParaRPr lang="en-US"/>
          </a:p>
        </p:txBody>
      </p:sp>
    </p:spTree>
    <p:extLst>
      <p:ext uri="{BB962C8B-B14F-4D97-AF65-F5344CB8AC3E}">
        <p14:creationId xmlns:p14="http://schemas.microsoft.com/office/powerpoint/2010/main" val="3052189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March 31,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March 31,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March 31,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March 31,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March 31,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March 31,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March 31, 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March 31, 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March 31, 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March 31,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March 31,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March 31, 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smtClean="0"/>
              <a:t>THE NCC Credential and the national counselor examination</a:t>
            </a:r>
            <a:endParaRPr lang="en-US" sz="3600" b="1" dirty="0"/>
          </a:p>
        </p:txBody>
      </p:sp>
      <p:sp>
        <p:nvSpPr>
          <p:cNvPr id="3" name="Subtitle 2"/>
          <p:cNvSpPr>
            <a:spLocks noGrp="1"/>
          </p:cNvSpPr>
          <p:nvPr>
            <p:ph type="subTitle" idx="1"/>
          </p:nvPr>
        </p:nvSpPr>
        <p:spPr>
          <a:xfrm>
            <a:off x="685800" y="3505200"/>
            <a:ext cx="7319610" cy="2716226"/>
          </a:xfrm>
        </p:spPr>
        <p:txBody>
          <a:bodyPr>
            <a:normAutofit/>
          </a:bodyPr>
          <a:lstStyle/>
          <a:p>
            <a:r>
              <a:rPr lang="en-US" sz="3600" dirty="0" smtClean="0"/>
              <a:t>Becoming a National Certified Counselor</a:t>
            </a:r>
            <a:endParaRPr lang="en-US" sz="3600" dirty="0"/>
          </a:p>
        </p:txBody>
      </p:sp>
    </p:spTree>
    <p:extLst>
      <p:ext uri="{BB962C8B-B14F-4D97-AF65-F5344CB8AC3E}">
        <p14:creationId xmlns:p14="http://schemas.microsoft.com/office/powerpoint/2010/main" val="34821131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Once You Log In</a:t>
            </a:r>
            <a:endParaRPr lang="en-US" b="1" dirty="0"/>
          </a:p>
        </p:txBody>
      </p:sp>
      <p:pic>
        <p:nvPicPr>
          <p:cNvPr id="4" name="Content Placeholder 3" descr="Screen Shot 2015-01-19 at 6.58.00 PM.png"/>
          <p:cNvPicPr>
            <a:picLocks noGrp="1" noChangeAspect="1"/>
          </p:cNvPicPr>
          <p:nvPr>
            <p:ph idx="1"/>
          </p:nvPr>
        </p:nvPicPr>
        <p:blipFill>
          <a:blip r:embed="rId2">
            <a:extLst>
              <a:ext uri="{28A0092B-C50C-407E-A947-70E740481C1C}">
                <a14:useLocalDpi xmlns:a14="http://schemas.microsoft.com/office/drawing/2010/main" val="0"/>
              </a:ext>
            </a:extLst>
          </a:blip>
          <a:srcRect t="-2859" b="-2859"/>
          <a:stretch>
            <a:fillRect/>
          </a:stretch>
        </p:blipFill>
        <p:spPr/>
      </p:pic>
    </p:spTree>
    <p:extLst>
      <p:ext uri="{BB962C8B-B14F-4D97-AF65-F5344CB8AC3E}">
        <p14:creationId xmlns:p14="http://schemas.microsoft.com/office/powerpoint/2010/main" val="24307297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Application Process</a:t>
            </a:r>
            <a:endParaRPr lang="en-US" b="1" dirty="0"/>
          </a:p>
        </p:txBody>
      </p:sp>
      <p:pic>
        <p:nvPicPr>
          <p:cNvPr id="4" name="Content Placeholder 3" descr="Screen Shot 2015-01-19 at 6.58.13 PM.png"/>
          <p:cNvPicPr>
            <a:picLocks noGrp="1" noChangeAspect="1"/>
          </p:cNvPicPr>
          <p:nvPr>
            <p:ph idx="1"/>
          </p:nvPr>
        </p:nvPicPr>
        <p:blipFill>
          <a:blip r:embed="rId2">
            <a:extLst>
              <a:ext uri="{28A0092B-C50C-407E-A947-70E740481C1C}">
                <a14:useLocalDpi xmlns:a14="http://schemas.microsoft.com/office/drawing/2010/main" val="0"/>
              </a:ext>
            </a:extLst>
          </a:blip>
          <a:srcRect t="-17053" b="-17053"/>
          <a:stretch>
            <a:fillRect/>
          </a:stretch>
        </p:blipFill>
        <p:spPr/>
      </p:pic>
    </p:spTree>
    <p:extLst>
      <p:ext uri="{BB962C8B-B14F-4D97-AF65-F5344CB8AC3E}">
        <p14:creationId xmlns:p14="http://schemas.microsoft.com/office/powerpoint/2010/main" val="17616868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Ethics Disclosure &amp; Application Agreement</a:t>
            </a:r>
            <a:endParaRPr lang="en-US" sz="3200" b="1" dirty="0"/>
          </a:p>
        </p:txBody>
      </p:sp>
      <p:pic>
        <p:nvPicPr>
          <p:cNvPr id="4" name="Content Placeholder 3" descr="Screen Shot 2015-01-19 at 6.58.25 PM.png"/>
          <p:cNvPicPr>
            <a:picLocks noGrp="1" noChangeAspect="1"/>
          </p:cNvPicPr>
          <p:nvPr>
            <p:ph idx="1"/>
          </p:nvPr>
        </p:nvPicPr>
        <p:blipFill>
          <a:blip r:embed="rId3">
            <a:extLst>
              <a:ext uri="{28A0092B-C50C-407E-A947-70E740481C1C}">
                <a14:useLocalDpi xmlns:a14="http://schemas.microsoft.com/office/drawing/2010/main" val="0"/>
              </a:ext>
            </a:extLst>
          </a:blip>
          <a:srcRect l="-8680" r="-8680"/>
          <a:stretch>
            <a:fillRect/>
          </a:stretch>
        </p:blipFill>
        <p:spPr/>
      </p:pic>
    </p:spTree>
    <p:extLst>
      <p:ext uri="{BB962C8B-B14F-4D97-AF65-F5344CB8AC3E}">
        <p14:creationId xmlns:p14="http://schemas.microsoft.com/office/powerpoint/2010/main" val="8959339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Special Exam Accommodation Requests (SEAs)</a:t>
            </a:r>
            <a:endParaRPr lang="en-US" b="1" dirty="0"/>
          </a:p>
        </p:txBody>
      </p:sp>
      <p:pic>
        <p:nvPicPr>
          <p:cNvPr id="4" name="Content Placeholder 3" descr="Screen Shot 2015-01-19 at 6.58.37 PM.png"/>
          <p:cNvPicPr>
            <a:picLocks noGrp="1" noChangeAspect="1"/>
          </p:cNvPicPr>
          <p:nvPr>
            <p:ph idx="1"/>
          </p:nvPr>
        </p:nvPicPr>
        <p:blipFill>
          <a:blip r:embed="rId3">
            <a:extLst>
              <a:ext uri="{28A0092B-C50C-407E-A947-70E740481C1C}">
                <a14:useLocalDpi xmlns:a14="http://schemas.microsoft.com/office/drawing/2010/main" val="0"/>
              </a:ext>
            </a:extLst>
          </a:blip>
          <a:srcRect t="-18336" b="-18336"/>
          <a:stretch>
            <a:fillRect/>
          </a:stretch>
        </p:blipFill>
        <p:spPr/>
      </p:pic>
    </p:spTree>
    <p:extLst>
      <p:ext uri="{BB962C8B-B14F-4D97-AF65-F5344CB8AC3E}">
        <p14:creationId xmlns:p14="http://schemas.microsoft.com/office/powerpoint/2010/main" val="37834038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Payment</a:t>
            </a:r>
            <a:endParaRPr lang="en-US" b="1" dirty="0"/>
          </a:p>
        </p:txBody>
      </p:sp>
      <p:pic>
        <p:nvPicPr>
          <p:cNvPr id="4" name="Content Placeholder 3" descr="Screen Shot 2015-01-19 at 6.59.27 PM.png"/>
          <p:cNvPicPr>
            <a:picLocks noGrp="1" noChangeAspect="1"/>
          </p:cNvPicPr>
          <p:nvPr>
            <p:ph idx="1"/>
          </p:nvPr>
        </p:nvPicPr>
        <p:blipFill>
          <a:blip r:embed="rId3">
            <a:extLst>
              <a:ext uri="{28A0092B-C50C-407E-A947-70E740481C1C}">
                <a14:useLocalDpi xmlns:a14="http://schemas.microsoft.com/office/drawing/2010/main" val="0"/>
              </a:ext>
            </a:extLst>
          </a:blip>
          <a:srcRect l="-11267" r="-11267"/>
          <a:stretch>
            <a:fillRect/>
          </a:stretch>
        </p:blipFill>
        <p:spPr/>
      </p:pic>
    </p:spTree>
    <p:extLst>
      <p:ext uri="{BB962C8B-B14F-4D97-AF65-F5344CB8AC3E}">
        <p14:creationId xmlns:p14="http://schemas.microsoft.com/office/powerpoint/2010/main" val="27893377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Completing the Process</a:t>
            </a:r>
            <a:endParaRPr lang="en-US" b="1" dirty="0"/>
          </a:p>
        </p:txBody>
      </p:sp>
      <p:pic>
        <p:nvPicPr>
          <p:cNvPr id="4" name="Content Placeholder 3" descr="Screen Shot 2015-01-19 at 6.59.42 PM.png"/>
          <p:cNvPicPr>
            <a:picLocks noGrp="1" noChangeAspect="1"/>
          </p:cNvPicPr>
          <p:nvPr>
            <p:ph idx="1"/>
          </p:nvPr>
        </p:nvPicPr>
        <p:blipFill>
          <a:blip r:embed="rId2">
            <a:extLst>
              <a:ext uri="{28A0092B-C50C-407E-A947-70E740481C1C}">
                <a14:useLocalDpi xmlns:a14="http://schemas.microsoft.com/office/drawing/2010/main" val="0"/>
              </a:ext>
            </a:extLst>
          </a:blip>
          <a:srcRect l="-10847" r="-10847"/>
          <a:stretch>
            <a:fillRect/>
          </a:stretch>
        </p:blipFill>
        <p:spPr/>
      </p:pic>
    </p:spTree>
    <p:extLst>
      <p:ext uri="{BB962C8B-B14F-4D97-AF65-F5344CB8AC3E}">
        <p14:creationId xmlns:p14="http://schemas.microsoft.com/office/powerpoint/2010/main" val="11847384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After Submitting the Application</a:t>
            </a:r>
            <a:endParaRPr lang="en-US" b="1" dirty="0"/>
          </a:p>
        </p:txBody>
      </p:sp>
      <p:sp>
        <p:nvSpPr>
          <p:cNvPr id="3" name="Content Placeholder 2"/>
          <p:cNvSpPr>
            <a:spLocks noGrp="1"/>
          </p:cNvSpPr>
          <p:nvPr>
            <p:ph idx="1"/>
          </p:nvPr>
        </p:nvSpPr>
        <p:spPr/>
        <p:txBody>
          <a:bodyPr/>
          <a:lstStyle/>
          <a:p>
            <a:pPr>
              <a:buFont typeface="Wingdings" charset="2"/>
              <a:buChar char="u"/>
            </a:pPr>
            <a:r>
              <a:rPr lang="en-US" dirty="0" smtClean="0"/>
              <a:t> You will receive a pre-exam E-newsletter from NBCC and an examination admission letter with NBCC ID # and information on where the exam is given.</a:t>
            </a:r>
          </a:p>
          <a:p>
            <a:pPr>
              <a:buFont typeface="Wingdings" charset="2"/>
              <a:buChar char="u"/>
            </a:pPr>
            <a:r>
              <a:rPr lang="en-US" dirty="0"/>
              <a:t> </a:t>
            </a:r>
            <a:r>
              <a:rPr lang="en-US" dirty="0" smtClean="0"/>
              <a:t>Take the National Counselor </a:t>
            </a:r>
            <a:r>
              <a:rPr lang="en-US" dirty="0" smtClean="0"/>
              <a:t>Exam</a:t>
            </a:r>
            <a:endParaRPr lang="en-US" dirty="0" smtClean="0"/>
          </a:p>
          <a:p>
            <a:pPr>
              <a:buFont typeface="Wingdings" charset="2"/>
              <a:buChar char="u"/>
            </a:pPr>
            <a:r>
              <a:rPr lang="en-US" dirty="0"/>
              <a:t> </a:t>
            </a:r>
            <a:r>
              <a:rPr lang="en-US" dirty="0" smtClean="0"/>
              <a:t>Depending on whether you pass or fail, NBCC will provide instructions on how to proceed.</a:t>
            </a:r>
          </a:p>
        </p:txBody>
      </p:sp>
    </p:spTree>
    <p:extLst>
      <p:ext uri="{BB962C8B-B14F-4D97-AF65-F5344CB8AC3E}">
        <p14:creationId xmlns:p14="http://schemas.microsoft.com/office/powerpoint/2010/main" val="3528374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Maintaining Your Certification</a:t>
            </a:r>
            <a:endParaRPr lang="en-US" b="1" dirty="0"/>
          </a:p>
        </p:txBody>
      </p:sp>
      <p:pic>
        <p:nvPicPr>
          <p:cNvPr id="4" name="Content Placeholder 3" descr="Screen Shot 2015-01-19 at 6.59.55 PM.png"/>
          <p:cNvPicPr>
            <a:picLocks noGrp="1" noChangeAspect="1"/>
          </p:cNvPicPr>
          <p:nvPr>
            <p:ph idx="1"/>
          </p:nvPr>
        </p:nvPicPr>
        <p:blipFill>
          <a:blip r:embed="rId3">
            <a:extLst>
              <a:ext uri="{28A0092B-C50C-407E-A947-70E740481C1C}">
                <a14:useLocalDpi xmlns:a14="http://schemas.microsoft.com/office/drawing/2010/main" val="0"/>
              </a:ext>
            </a:extLst>
          </a:blip>
          <a:srcRect l="-39331" r="-39331"/>
          <a:stretch>
            <a:fillRect/>
          </a:stretch>
        </p:blipFill>
        <p:spPr>
          <a:xfrm>
            <a:off x="457200" y="1600200"/>
            <a:ext cx="8229599" cy="4805950"/>
          </a:xfrm>
        </p:spPr>
      </p:pic>
    </p:spTree>
    <p:extLst>
      <p:ext uri="{BB962C8B-B14F-4D97-AF65-F5344CB8AC3E}">
        <p14:creationId xmlns:p14="http://schemas.microsoft.com/office/powerpoint/2010/main" val="15326464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What is the NCC?</a:t>
            </a:r>
            <a:endParaRPr lang="en-US" sz="4400" b="1" dirty="0"/>
          </a:p>
        </p:txBody>
      </p:sp>
      <p:sp>
        <p:nvSpPr>
          <p:cNvPr id="3" name="Content Placeholder 2"/>
          <p:cNvSpPr>
            <a:spLocks noGrp="1"/>
          </p:cNvSpPr>
          <p:nvPr>
            <p:ph idx="1"/>
          </p:nvPr>
        </p:nvSpPr>
        <p:spPr/>
        <p:txBody>
          <a:bodyPr>
            <a:normAutofit/>
          </a:bodyPr>
          <a:lstStyle/>
          <a:p>
            <a:pPr>
              <a:buFont typeface="Wingdings" charset="2"/>
              <a:buChar char="u"/>
            </a:pPr>
            <a:r>
              <a:rPr lang="en-US" sz="3200" dirty="0"/>
              <a:t> </a:t>
            </a:r>
            <a:r>
              <a:rPr lang="en-US" sz="3200" dirty="0" smtClean="0"/>
              <a:t>A </a:t>
            </a:r>
            <a:r>
              <a:rPr lang="en-US" sz="3200" b="1" dirty="0" smtClean="0"/>
              <a:t>PORTABLE </a:t>
            </a:r>
            <a:r>
              <a:rPr lang="en-US" sz="3200" dirty="0" smtClean="0"/>
              <a:t>credential</a:t>
            </a:r>
          </a:p>
          <a:p>
            <a:pPr>
              <a:buFont typeface="Wingdings" charset="2"/>
              <a:buChar char="u"/>
            </a:pPr>
            <a:r>
              <a:rPr lang="en-US" sz="3200" dirty="0"/>
              <a:t> </a:t>
            </a:r>
            <a:r>
              <a:rPr lang="en-US" sz="3200" dirty="0" smtClean="0"/>
              <a:t>A demonstration of </a:t>
            </a:r>
            <a:r>
              <a:rPr lang="en-US" sz="3200" b="1" dirty="0" smtClean="0"/>
              <a:t>QUALITY</a:t>
            </a:r>
          </a:p>
          <a:p>
            <a:pPr>
              <a:buFont typeface="Wingdings" charset="2"/>
              <a:buChar char="u"/>
            </a:pPr>
            <a:r>
              <a:rPr lang="en-US" sz="3200" dirty="0"/>
              <a:t> </a:t>
            </a:r>
            <a:r>
              <a:rPr lang="en-US" sz="3200" dirty="0" smtClean="0"/>
              <a:t>An affirmation of commitment to the counseling profession</a:t>
            </a:r>
            <a:endParaRPr lang="en-US" sz="3200" dirty="0"/>
          </a:p>
        </p:txBody>
      </p:sp>
    </p:spTree>
    <p:extLst>
      <p:ext uri="{BB962C8B-B14F-4D97-AF65-F5344CB8AC3E}">
        <p14:creationId xmlns:p14="http://schemas.microsoft.com/office/powerpoint/2010/main" val="17768425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The NCC Credential is NOT…</a:t>
            </a:r>
            <a:endParaRPr lang="en-US" sz="4400" b="1" dirty="0"/>
          </a:p>
        </p:txBody>
      </p:sp>
      <p:sp>
        <p:nvSpPr>
          <p:cNvPr id="3" name="Content Placeholder 2"/>
          <p:cNvSpPr>
            <a:spLocks noGrp="1"/>
          </p:cNvSpPr>
          <p:nvPr>
            <p:ph idx="1"/>
          </p:nvPr>
        </p:nvSpPr>
        <p:spPr/>
        <p:txBody>
          <a:bodyPr>
            <a:normAutofit/>
          </a:bodyPr>
          <a:lstStyle/>
          <a:p>
            <a:pPr>
              <a:buFont typeface="Wingdings" charset="2"/>
              <a:buChar char="u"/>
            </a:pPr>
            <a:r>
              <a:rPr lang="en-US" sz="3200" dirty="0" smtClean="0"/>
              <a:t> The same as state licensure</a:t>
            </a:r>
          </a:p>
          <a:p>
            <a:pPr>
              <a:buFont typeface="Wingdings" charset="2"/>
              <a:buChar char="u"/>
            </a:pPr>
            <a:r>
              <a:rPr lang="en-US" sz="3200" dirty="0"/>
              <a:t> </a:t>
            </a:r>
            <a:r>
              <a:rPr lang="en-US" sz="3200" dirty="0" smtClean="0"/>
              <a:t>“Just a test”</a:t>
            </a:r>
            <a:endParaRPr lang="en-US" sz="3200" dirty="0"/>
          </a:p>
        </p:txBody>
      </p:sp>
    </p:spTree>
    <p:extLst>
      <p:ext uri="{BB962C8B-B14F-4D97-AF65-F5344CB8AC3E}">
        <p14:creationId xmlns:p14="http://schemas.microsoft.com/office/powerpoint/2010/main" val="41690847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What are the main requirements for the NCC?</a:t>
            </a:r>
            <a:endParaRPr lang="en-US" b="1" dirty="0"/>
          </a:p>
        </p:txBody>
      </p:sp>
      <p:sp>
        <p:nvSpPr>
          <p:cNvPr id="3" name="Content Placeholder 2"/>
          <p:cNvSpPr>
            <a:spLocks noGrp="1"/>
          </p:cNvSpPr>
          <p:nvPr>
            <p:ph idx="1"/>
          </p:nvPr>
        </p:nvSpPr>
        <p:spPr>
          <a:xfrm>
            <a:off x="457200" y="1728476"/>
            <a:ext cx="8229600" cy="4876800"/>
          </a:xfrm>
        </p:spPr>
        <p:txBody>
          <a:bodyPr>
            <a:normAutofit/>
          </a:bodyPr>
          <a:lstStyle/>
          <a:p>
            <a:pPr marL="457200" indent="-457200">
              <a:buFont typeface="+mj-ea"/>
              <a:buAutoNum type="circleNumDbPlain"/>
            </a:pPr>
            <a:r>
              <a:rPr lang="en-US" sz="3200" dirty="0" smtClean="0"/>
              <a:t>A completed master’s degree in counseling (with a minimum of 48 semester hours)</a:t>
            </a:r>
          </a:p>
          <a:p>
            <a:pPr marL="457200" indent="-457200">
              <a:buFont typeface="+mj-ea"/>
              <a:buAutoNum type="circleNumDbPlain"/>
            </a:pPr>
            <a:r>
              <a:rPr lang="en-US" sz="3200" dirty="0" smtClean="0"/>
              <a:t>A passing score on the National Counselor Exam (NCE)</a:t>
            </a:r>
          </a:p>
          <a:p>
            <a:pPr marL="457200" indent="-457200">
              <a:buFont typeface="+mj-ea"/>
              <a:buAutoNum type="circleNumDbPlain"/>
            </a:pPr>
            <a:r>
              <a:rPr lang="en-US" sz="3200" dirty="0" smtClean="0"/>
              <a:t>Submission of an </a:t>
            </a:r>
            <a:r>
              <a:rPr lang="en-US" sz="3200" dirty="0" smtClean="0"/>
              <a:t>sealed </a:t>
            </a:r>
            <a:r>
              <a:rPr lang="en-US" sz="3200" dirty="0" smtClean="0"/>
              <a:t>official </a:t>
            </a:r>
            <a:r>
              <a:rPr lang="en-US" sz="3200" dirty="0" smtClean="0"/>
              <a:t>transcript</a:t>
            </a:r>
            <a:endParaRPr lang="en-US" sz="3200" dirty="0"/>
          </a:p>
        </p:txBody>
      </p:sp>
    </p:spTree>
    <p:extLst>
      <p:ext uri="{BB962C8B-B14F-4D97-AF65-F5344CB8AC3E}">
        <p14:creationId xmlns:p14="http://schemas.microsoft.com/office/powerpoint/2010/main" val="36963558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 I want the NCE?</a:t>
            </a:r>
            <a:endParaRPr lang="en-US" b="1" dirty="0"/>
          </a:p>
        </p:txBody>
      </p:sp>
      <p:sp>
        <p:nvSpPr>
          <p:cNvPr id="3" name="Content Placeholder 2"/>
          <p:cNvSpPr>
            <a:spLocks noGrp="1"/>
          </p:cNvSpPr>
          <p:nvPr>
            <p:ph idx="1"/>
          </p:nvPr>
        </p:nvSpPr>
        <p:spPr/>
        <p:txBody>
          <a:bodyPr>
            <a:normAutofit/>
          </a:bodyPr>
          <a:lstStyle/>
          <a:p>
            <a:pPr>
              <a:buFont typeface="Wingdings" charset="2"/>
              <a:buChar char="u"/>
            </a:pPr>
            <a:r>
              <a:rPr lang="en-US" sz="2800" dirty="0" smtClean="0"/>
              <a:t> It’s a resume booster (the NCC is a lucrative credential, especially when held early on in your career)</a:t>
            </a:r>
          </a:p>
          <a:p>
            <a:pPr>
              <a:buFont typeface="Wingdings" charset="2"/>
              <a:buChar char="u"/>
            </a:pPr>
            <a:r>
              <a:rPr lang="en-US" sz="2800" dirty="0" smtClean="0"/>
              <a:t> You may find it useful to have while waiting to meet state </a:t>
            </a:r>
            <a:r>
              <a:rPr lang="en-US" sz="2800" dirty="0" smtClean="0"/>
              <a:t>licensure</a:t>
            </a:r>
            <a:endParaRPr lang="en-US" sz="2800" dirty="0" smtClean="0"/>
          </a:p>
          <a:p>
            <a:pPr>
              <a:buFont typeface="Wingdings" charset="2"/>
              <a:buChar char="u"/>
            </a:pPr>
            <a:r>
              <a:rPr lang="en-US" sz="2800" dirty="0" smtClean="0"/>
              <a:t> You could get paid more. Some states award salary supplements to NCC holders</a:t>
            </a:r>
            <a:endParaRPr lang="en-US" sz="2800" dirty="0"/>
          </a:p>
        </p:txBody>
      </p:sp>
    </p:spTree>
    <p:extLst>
      <p:ext uri="{BB962C8B-B14F-4D97-AF65-F5344CB8AC3E}">
        <p14:creationId xmlns:p14="http://schemas.microsoft.com/office/powerpoint/2010/main" val="7558988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Overview of NCC </a:t>
            </a:r>
            <a:r>
              <a:rPr lang="en-US" b="1" dirty="0"/>
              <a:t>A</a:t>
            </a:r>
            <a:r>
              <a:rPr lang="en-US" b="1" dirty="0" smtClean="0"/>
              <a:t>pplication </a:t>
            </a:r>
            <a:r>
              <a:rPr lang="en-US" b="1" dirty="0"/>
              <a:t>P</a:t>
            </a:r>
            <a:r>
              <a:rPr lang="en-US" b="1" dirty="0" smtClean="0"/>
              <a:t>rocess</a:t>
            </a:r>
            <a:endParaRPr lang="en-US" b="1" dirty="0"/>
          </a:p>
        </p:txBody>
      </p:sp>
      <p:pic>
        <p:nvPicPr>
          <p:cNvPr id="4" name="Content Placeholder 3" descr="Screen Shot 2015-01-19 at 7.46.36 PM.png"/>
          <p:cNvPicPr>
            <a:picLocks noGrp="1" noChangeAspect="1"/>
          </p:cNvPicPr>
          <p:nvPr>
            <p:ph idx="1"/>
          </p:nvPr>
        </p:nvPicPr>
        <p:blipFill>
          <a:blip r:embed="rId2">
            <a:extLst>
              <a:ext uri="{28A0092B-C50C-407E-A947-70E740481C1C}">
                <a14:useLocalDpi xmlns:a14="http://schemas.microsoft.com/office/drawing/2010/main" val="0"/>
              </a:ext>
            </a:extLst>
          </a:blip>
          <a:srcRect l="-40346" r="-40346"/>
          <a:stretch>
            <a:fillRect/>
          </a:stretch>
        </p:blipFill>
        <p:spPr/>
      </p:pic>
    </p:spTree>
    <p:extLst>
      <p:ext uri="{BB962C8B-B14F-4D97-AF65-F5344CB8AC3E}">
        <p14:creationId xmlns:p14="http://schemas.microsoft.com/office/powerpoint/2010/main" val="586118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happen after I sign up to take the NCE?</a:t>
            </a:r>
            <a:endParaRPr lang="en-US" dirty="0"/>
          </a:p>
        </p:txBody>
      </p:sp>
      <p:sp>
        <p:nvSpPr>
          <p:cNvPr id="3" name="Content Placeholder 2"/>
          <p:cNvSpPr>
            <a:spLocks noGrp="1"/>
          </p:cNvSpPr>
          <p:nvPr>
            <p:ph idx="1"/>
          </p:nvPr>
        </p:nvSpPr>
        <p:spPr/>
        <p:txBody>
          <a:bodyPr/>
          <a:lstStyle/>
          <a:p>
            <a:r>
              <a:rPr lang="en-US" dirty="0" smtClean="0"/>
              <a:t>You will receive an “invitational e-mail” from the NBCC that will guide you through the application process.</a:t>
            </a:r>
          </a:p>
          <a:p>
            <a:pPr lvl="1"/>
            <a:r>
              <a:rPr lang="en-US" dirty="0" smtClean="0"/>
              <a:t>*NOTE you must apply to take the NCE online, simply signing up with the counseling program will not register you to take the test.</a:t>
            </a:r>
          </a:p>
          <a:p>
            <a:r>
              <a:rPr lang="en-US" dirty="0" smtClean="0"/>
              <a:t>The following slides will show you what to expect when you complete the online application process</a:t>
            </a:r>
            <a:endParaRPr lang="en-US" dirty="0"/>
          </a:p>
        </p:txBody>
      </p:sp>
    </p:spTree>
    <p:extLst>
      <p:ext uri="{BB962C8B-B14F-4D97-AF65-F5344CB8AC3E}">
        <p14:creationId xmlns:p14="http://schemas.microsoft.com/office/powerpoint/2010/main" val="115128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Initial E-mail</a:t>
            </a:r>
            <a:endParaRPr lang="en-US" b="1" dirty="0"/>
          </a:p>
        </p:txBody>
      </p:sp>
      <p:pic>
        <p:nvPicPr>
          <p:cNvPr id="4" name="Content Placeholder 3" descr="Screen Shot 2015-01-19 at 7.46.19 PM.png"/>
          <p:cNvPicPr>
            <a:picLocks noGrp="1" noChangeAspect="1"/>
          </p:cNvPicPr>
          <p:nvPr>
            <p:ph idx="1"/>
          </p:nvPr>
        </p:nvPicPr>
        <p:blipFill>
          <a:blip r:embed="rId3">
            <a:extLst>
              <a:ext uri="{28A0092B-C50C-407E-A947-70E740481C1C}">
                <a14:useLocalDpi xmlns:a14="http://schemas.microsoft.com/office/drawing/2010/main" val="0"/>
              </a:ext>
            </a:extLst>
          </a:blip>
          <a:srcRect l="1394" r="1394"/>
          <a:stretch>
            <a:fillRect/>
          </a:stretch>
        </p:blipFill>
        <p:spPr/>
      </p:pic>
    </p:spTree>
    <p:extLst>
      <p:ext uri="{BB962C8B-B14F-4D97-AF65-F5344CB8AC3E}">
        <p14:creationId xmlns:p14="http://schemas.microsoft.com/office/powerpoint/2010/main" val="13561345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Getting Started</a:t>
            </a:r>
            <a:endParaRPr lang="en-US" b="1" dirty="0"/>
          </a:p>
        </p:txBody>
      </p:sp>
      <p:pic>
        <p:nvPicPr>
          <p:cNvPr id="4" name="Content Placeholder 3" descr="Screen Shot 2015-01-19 at 6.57.38 PM.png"/>
          <p:cNvPicPr>
            <a:picLocks noGrp="1" noChangeAspect="1"/>
          </p:cNvPicPr>
          <p:nvPr>
            <p:ph idx="1"/>
          </p:nvPr>
        </p:nvPicPr>
        <p:blipFill>
          <a:blip r:embed="rId3">
            <a:extLst>
              <a:ext uri="{28A0092B-C50C-407E-A947-70E740481C1C}">
                <a14:useLocalDpi xmlns:a14="http://schemas.microsoft.com/office/drawing/2010/main" val="0"/>
              </a:ext>
            </a:extLst>
          </a:blip>
          <a:srcRect t="-12713" b="-12713"/>
          <a:stretch>
            <a:fillRect/>
          </a:stretch>
        </p:blipFill>
        <p:spPr/>
      </p:pic>
    </p:spTree>
    <p:extLst>
      <p:ext uri="{BB962C8B-B14F-4D97-AF65-F5344CB8AC3E}">
        <p14:creationId xmlns:p14="http://schemas.microsoft.com/office/powerpoint/2010/main" val="34886199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297</TotalTime>
  <Words>528</Words>
  <Application>Microsoft Macintosh PowerPoint</Application>
  <PresentationFormat>On-screen Show (4:3)</PresentationFormat>
  <Paragraphs>47</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Clarity</vt:lpstr>
      <vt:lpstr>THE NCC Credential and the national counselor examination</vt:lpstr>
      <vt:lpstr>What is the NCC?</vt:lpstr>
      <vt:lpstr>The NCC Credential is NOT…</vt:lpstr>
      <vt:lpstr>What are the main requirements for the NCC?</vt:lpstr>
      <vt:lpstr>Why do I want the NCE?</vt:lpstr>
      <vt:lpstr>Overview of NCC Application Process</vt:lpstr>
      <vt:lpstr>What will happen after I sign up to take the NCE?</vt:lpstr>
      <vt:lpstr>The Initial E-mail</vt:lpstr>
      <vt:lpstr>Getting Started</vt:lpstr>
      <vt:lpstr>Once You Log In</vt:lpstr>
      <vt:lpstr>The Application Process</vt:lpstr>
      <vt:lpstr>Ethics Disclosure &amp; Application Agreement</vt:lpstr>
      <vt:lpstr>Special Exam Accommodation Requests (SEAs)</vt:lpstr>
      <vt:lpstr>Payment</vt:lpstr>
      <vt:lpstr>Completing the Process</vt:lpstr>
      <vt:lpstr>After Submitting the Application</vt:lpstr>
      <vt:lpstr>Maintaining Your Certification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NCC Credential</dc:title>
  <dc:creator>Amy Lynn Ruth</dc:creator>
  <cp:lastModifiedBy>Aaron Kindsvatter</cp:lastModifiedBy>
  <cp:revision>11</cp:revision>
  <dcterms:created xsi:type="dcterms:W3CDTF">2015-01-17T01:01:18Z</dcterms:created>
  <dcterms:modified xsi:type="dcterms:W3CDTF">2015-03-31T17:13:15Z</dcterms:modified>
</cp:coreProperties>
</file>