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6"/>
  </p:notesMasterIdLst>
  <p:sldIdLst>
    <p:sldId id="256" r:id="rId2"/>
    <p:sldId id="297" r:id="rId3"/>
    <p:sldId id="309" r:id="rId4"/>
    <p:sldId id="306" r:id="rId5"/>
    <p:sldId id="317" r:id="rId6"/>
    <p:sldId id="316" r:id="rId7"/>
    <p:sldId id="319" r:id="rId8"/>
    <p:sldId id="318" r:id="rId9"/>
    <p:sldId id="311" r:id="rId10"/>
    <p:sldId id="312" r:id="rId11"/>
    <p:sldId id="313" r:id="rId12"/>
    <p:sldId id="314" r:id="rId13"/>
    <p:sldId id="315" r:id="rId14"/>
    <p:sldId id="29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p:restoredTop sz="94599"/>
  </p:normalViewPr>
  <p:slideViewPr>
    <p:cSldViewPr>
      <p:cViewPr varScale="1">
        <p:scale>
          <a:sx n="106" d="100"/>
          <a:sy n="106" d="100"/>
        </p:scale>
        <p:origin x="180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92B16D-D514-BC42-98EC-B4F5EA3B41BC}" type="datetimeFigureOut">
              <a:rPr lang="en-US" smtClean="0"/>
              <a:t>10/5/21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5FAEEC-E005-5642-8EA9-FFEFDDDE62F2}" type="slidenum">
              <a:rPr lang="en-US" smtClean="0"/>
              <a:t>‹#›</a:t>
            </a:fld>
            <a:endParaRPr lang="en-US"/>
          </a:p>
        </p:txBody>
      </p:sp>
    </p:spTree>
    <p:extLst>
      <p:ext uri="{BB962C8B-B14F-4D97-AF65-F5344CB8AC3E}">
        <p14:creationId xmlns:p14="http://schemas.microsoft.com/office/powerpoint/2010/main" val="499043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5FAEEC-E005-5642-8EA9-FFEFDDDE62F2}" type="slidenum">
              <a:rPr lang="en-US" smtClean="0"/>
              <a:t>1</a:t>
            </a:fld>
            <a:endParaRPr lang="en-US"/>
          </a:p>
        </p:txBody>
      </p:sp>
    </p:spTree>
    <p:extLst>
      <p:ext uri="{BB962C8B-B14F-4D97-AF65-F5344CB8AC3E}">
        <p14:creationId xmlns:p14="http://schemas.microsoft.com/office/powerpoint/2010/main" val="1814665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07DA1D05-A5D8-494C-BCAD-903A79BDA43C}" type="datetimeFigureOut">
              <a:rPr lang="en-US" smtClean="0"/>
              <a:t>10/5/21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1073CD5-636C-411F-BC91-854E0A25246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DA1D05-A5D8-494C-BCAD-903A79BDA43C}" type="datetimeFigureOut">
              <a:rPr lang="en-US" smtClean="0"/>
              <a:t>10/5/21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73CD5-636C-411F-BC91-854E0A25246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DA1D05-A5D8-494C-BCAD-903A79BDA43C}" type="datetimeFigureOut">
              <a:rPr lang="en-US" smtClean="0"/>
              <a:t>10/5/21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73CD5-636C-411F-BC91-854E0A25246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07DA1D05-A5D8-494C-BCAD-903A79BDA43C}" type="datetimeFigureOut">
              <a:rPr lang="en-US" smtClean="0"/>
              <a:t>10/5/21</a:t>
            </a:fld>
            <a:endParaRPr lang="en-US"/>
          </a:p>
        </p:txBody>
      </p:sp>
      <p:sp>
        <p:nvSpPr>
          <p:cNvPr id="9" name="Slide Number Placeholder 8"/>
          <p:cNvSpPr>
            <a:spLocks noGrp="1"/>
          </p:cNvSpPr>
          <p:nvPr>
            <p:ph type="sldNum" sz="quarter" idx="15"/>
          </p:nvPr>
        </p:nvSpPr>
        <p:spPr/>
        <p:txBody>
          <a:bodyPr rtlCol="0"/>
          <a:lstStyle/>
          <a:p>
            <a:fld id="{D1073CD5-636C-411F-BC91-854E0A252465}"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7DA1D05-A5D8-494C-BCAD-903A79BDA43C}" type="datetimeFigureOut">
              <a:rPr lang="en-US" smtClean="0"/>
              <a:t>10/5/21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1073CD5-636C-411F-BC91-854E0A25246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7DA1D05-A5D8-494C-BCAD-903A79BDA43C}" type="datetimeFigureOut">
              <a:rPr lang="en-US" smtClean="0"/>
              <a:t>10/5/21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73CD5-636C-411F-BC91-854E0A252465}"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07DA1D05-A5D8-494C-BCAD-903A79BDA43C}" type="datetimeFigureOut">
              <a:rPr lang="en-US" smtClean="0"/>
              <a:t>10/5/21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073CD5-636C-411F-BC91-854E0A252465}"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7DA1D05-A5D8-494C-BCAD-903A79BDA43C}" type="datetimeFigureOut">
              <a:rPr lang="en-US" smtClean="0"/>
              <a:t>10/5/21</a:t>
            </a:fld>
            <a:endParaRPr lang="en-US"/>
          </a:p>
        </p:txBody>
      </p:sp>
      <p:sp>
        <p:nvSpPr>
          <p:cNvPr id="7" name="Slide Number Placeholder 6"/>
          <p:cNvSpPr>
            <a:spLocks noGrp="1"/>
          </p:cNvSpPr>
          <p:nvPr>
            <p:ph type="sldNum" sz="quarter" idx="11"/>
          </p:nvPr>
        </p:nvSpPr>
        <p:spPr/>
        <p:txBody>
          <a:bodyPr rtlCol="0"/>
          <a:lstStyle/>
          <a:p>
            <a:fld id="{D1073CD5-636C-411F-BC91-854E0A252465}"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A1D05-A5D8-494C-BCAD-903A79BDA43C}" type="datetimeFigureOut">
              <a:rPr lang="en-US" smtClean="0"/>
              <a:t>10/5/21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073CD5-636C-411F-BC91-854E0A25246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07DA1D05-A5D8-494C-BCAD-903A79BDA43C}" type="datetimeFigureOut">
              <a:rPr lang="en-US" smtClean="0"/>
              <a:t>10/5/21</a:t>
            </a:fld>
            <a:endParaRPr lang="en-US"/>
          </a:p>
        </p:txBody>
      </p:sp>
      <p:sp>
        <p:nvSpPr>
          <p:cNvPr id="22" name="Slide Number Placeholder 21"/>
          <p:cNvSpPr>
            <a:spLocks noGrp="1"/>
          </p:cNvSpPr>
          <p:nvPr>
            <p:ph type="sldNum" sz="quarter" idx="15"/>
          </p:nvPr>
        </p:nvSpPr>
        <p:spPr/>
        <p:txBody>
          <a:bodyPr rtlCol="0"/>
          <a:lstStyle/>
          <a:p>
            <a:fld id="{D1073CD5-636C-411F-BC91-854E0A252465}"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7DA1D05-A5D8-494C-BCAD-903A79BDA43C}" type="datetimeFigureOut">
              <a:rPr lang="en-US" smtClean="0"/>
              <a:t>10/5/21</a:t>
            </a:fld>
            <a:endParaRPr lang="en-US"/>
          </a:p>
        </p:txBody>
      </p:sp>
      <p:sp>
        <p:nvSpPr>
          <p:cNvPr id="18" name="Slide Number Placeholder 17"/>
          <p:cNvSpPr>
            <a:spLocks noGrp="1"/>
          </p:cNvSpPr>
          <p:nvPr>
            <p:ph type="sldNum" sz="quarter" idx="11"/>
          </p:nvPr>
        </p:nvSpPr>
        <p:spPr/>
        <p:txBody>
          <a:bodyPr rtlCol="0"/>
          <a:lstStyle/>
          <a:p>
            <a:fld id="{D1073CD5-636C-411F-BC91-854E0A252465}"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7DA1D05-A5D8-494C-BCAD-903A79BDA43C}" type="datetimeFigureOut">
              <a:rPr lang="en-US" smtClean="0"/>
              <a:t>10/5/21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073CD5-636C-411F-BC91-854E0A25246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uvm.edu/gradwriting/writing-resources" TargetMode="External"/><Relationship Id="rId2" Type="http://schemas.openxmlformats.org/officeDocument/2006/relationships/hyperlink" Target="https://uvm.mywconline.net/"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hyperlink" Target="https://www.americanscientist.org/blog/the-long-view/the-science-of-scientific-writing"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americanscientist.org/blog/the-long-view/the-science-of-scientific-writ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mericanscientist.org/blog/the-long-view/the-science-of-scientific-writ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30582" y="3429000"/>
            <a:ext cx="6172200" cy="819151"/>
          </a:xfrm>
        </p:spPr>
        <p:txBody>
          <a:bodyPr>
            <a:normAutofit fontScale="90000"/>
          </a:bodyPr>
          <a:lstStyle/>
          <a:p>
            <a:r>
              <a:rPr lang="en-US" dirty="0">
                <a:latin typeface="Avenir Book" panose="02000503020000020003" pitchFamily="2" charset="0"/>
              </a:rPr>
              <a:t>Editing for the 3Cs: Clarity, Cohesion, and Concision</a:t>
            </a:r>
          </a:p>
        </p:txBody>
      </p:sp>
      <p:sp>
        <p:nvSpPr>
          <p:cNvPr id="3" name="Subtitle 2"/>
          <p:cNvSpPr>
            <a:spLocks noGrp="1"/>
          </p:cNvSpPr>
          <p:nvPr>
            <p:ph type="subTitle" idx="1"/>
          </p:nvPr>
        </p:nvSpPr>
        <p:spPr>
          <a:xfrm>
            <a:off x="2286000" y="5003322"/>
            <a:ext cx="6172200" cy="819151"/>
          </a:xfrm>
        </p:spPr>
        <p:txBody>
          <a:bodyPr/>
          <a:lstStyle/>
          <a:p>
            <a:r>
              <a:rPr lang="en-US" dirty="0">
                <a:latin typeface="Avenir Book" panose="02000503020000020003" pitchFamily="2" charset="0"/>
              </a:rPr>
              <a:t>Graduate Writing Center</a:t>
            </a:r>
          </a:p>
          <a:p>
            <a:r>
              <a:rPr lang="en-US" dirty="0">
                <a:latin typeface="Avenir Book" panose="02000503020000020003" pitchFamily="2" charset="0"/>
              </a:rPr>
              <a:t>University of Vermont</a:t>
            </a:r>
          </a:p>
        </p:txBody>
      </p:sp>
      <p:pic>
        <p:nvPicPr>
          <p:cNvPr id="5" name="Picture 4">
            <a:extLst>
              <a:ext uri="{FF2B5EF4-FFF2-40B4-BE49-F238E27FC236}">
                <a16:creationId xmlns:a16="http://schemas.microsoft.com/office/drawing/2014/main" id="{C8AD0361-E1A7-4344-887F-961FA3A29472}"/>
              </a:ext>
            </a:extLst>
          </p:cNvPr>
          <p:cNvPicPr>
            <a:picLocks noChangeAspect="1"/>
          </p:cNvPicPr>
          <p:nvPr/>
        </p:nvPicPr>
        <p:blipFill rotWithShape="1">
          <a:blip r:embed="rId3">
            <a:extLst>
              <a:ext uri="{28A0092B-C50C-407E-A947-70E740481C1C}">
                <a14:useLocalDpi xmlns:a14="http://schemas.microsoft.com/office/drawing/2010/main" val="0"/>
              </a:ext>
            </a:extLst>
          </a:blip>
          <a:srcRect l="6667" r="5832"/>
          <a:stretch/>
        </p:blipFill>
        <p:spPr>
          <a:xfrm>
            <a:off x="5715000" y="228600"/>
            <a:ext cx="3030682" cy="23812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600" dirty="0">
                <a:latin typeface="Avenir Book" panose="02000503020000020003" pitchFamily="2" charset="0"/>
              </a:rPr>
              <a:t>Four Further Strategies for Concision</a:t>
            </a:r>
          </a:p>
        </p:txBody>
      </p:sp>
      <p:sp>
        <p:nvSpPr>
          <p:cNvPr id="5" name="Content Placeholder 4"/>
          <p:cNvSpPr>
            <a:spLocks noGrp="1"/>
          </p:cNvSpPr>
          <p:nvPr>
            <p:ph sz="quarter" idx="1"/>
          </p:nvPr>
        </p:nvSpPr>
        <p:spPr>
          <a:xfrm>
            <a:off x="457200" y="1709610"/>
            <a:ext cx="7848600" cy="4873752"/>
          </a:xfrm>
        </p:spPr>
        <p:txBody>
          <a:bodyPr>
            <a:normAutofit/>
          </a:bodyPr>
          <a:lstStyle/>
          <a:p>
            <a:pPr marL="365760" indent="-365760">
              <a:buFont typeface="+mj-lt"/>
              <a:buAutoNum type="arabicPeriod" startAt="2"/>
            </a:pPr>
            <a:r>
              <a:rPr lang="en-US" sz="2200" b="1" dirty="0">
                <a:latin typeface="Avenir Book" panose="02000503020000020003" pitchFamily="2" charset="0"/>
              </a:rPr>
              <a:t>Edit “zombie” nouns or nominalizations</a:t>
            </a:r>
            <a:r>
              <a:rPr lang="en-US" sz="2200" dirty="0">
                <a:latin typeface="Avenir Book" panose="02000503020000020003" pitchFamily="2" charset="0"/>
              </a:rPr>
              <a:t>: A nominalization turns a verb into a noun: e.g., </a:t>
            </a:r>
            <a:r>
              <a:rPr lang="en-US" sz="2200" i="1" dirty="0">
                <a:latin typeface="Avenir Book" panose="02000503020000020003" pitchFamily="2" charset="0"/>
              </a:rPr>
              <a:t>limits </a:t>
            </a:r>
            <a:r>
              <a:rPr lang="en-US" sz="2200" dirty="0">
                <a:latin typeface="Avenir Book" panose="02000503020000020003" pitchFamily="2" charset="0"/>
              </a:rPr>
              <a:t>becomes </a:t>
            </a:r>
            <a:r>
              <a:rPr lang="en-US" sz="2200" i="1" dirty="0">
                <a:latin typeface="Avenir Book" panose="02000503020000020003" pitchFamily="2" charset="0"/>
              </a:rPr>
              <a:t>limitations </a:t>
            </a:r>
            <a:r>
              <a:rPr lang="en-US" sz="2200" dirty="0">
                <a:latin typeface="Avenir Book" panose="02000503020000020003" pitchFamily="2" charset="0"/>
              </a:rPr>
              <a:t>and </a:t>
            </a:r>
            <a:r>
              <a:rPr lang="en-US" sz="2200" i="1" dirty="0">
                <a:latin typeface="Avenir Book" panose="02000503020000020003" pitchFamily="2" charset="0"/>
              </a:rPr>
              <a:t>complicates </a:t>
            </a:r>
            <a:r>
              <a:rPr lang="en-US" sz="2200" dirty="0">
                <a:latin typeface="Avenir Book" panose="02000503020000020003" pitchFamily="2" charset="0"/>
              </a:rPr>
              <a:t>becomes </a:t>
            </a:r>
            <a:r>
              <a:rPr lang="en-US" sz="2200" i="1" dirty="0">
                <a:latin typeface="Avenir Book" panose="02000503020000020003" pitchFamily="2" charset="0"/>
              </a:rPr>
              <a:t>complication.</a:t>
            </a:r>
          </a:p>
          <a:p>
            <a:pPr marL="640080" indent="0">
              <a:spcAft>
                <a:spcPts val="600"/>
              </a:spcAft>
              <a:buNone/>
            </a:pPr>
            <a:r>
              <a:rPr lang="en-US" sz="1800" i="1" dirty="0">
                <a:latin typeface="Avenir Book" panose="02000503020000020003" pitchFamily="2" charset="0"/>
              </a:rPr>
              <a:t>Nominalizations help us create cohesion (e.g., following a sentence that describes how a protein “reacts” with “This reaction …”). But too many create wordy and lifeless “zombie” prose.</a:t>
            </a:r>
          </a:p>
          <a:p>
            <a:pPr marL="708660" indent="-342900">
              <a:buFont typeface="Courier New" panose="02070309020205020404" pitchFamily="49" charset="0"/>
              <a:buChar char="o"/>
            </a:pPr>
            <a:r>
              <a:rPr lang="en-US" sz="2200" b="1" dirty="0">
                <a:latin typeface="Avenir Book" panose="02000503020000020003" pitchFamily="2" charset="0"/>
              </a:rPr>
              <a:t>Draft:</a:t>
            </a:r>
            <a:r>
              <a:rPr lang="en-US" sz="2200" dirty="0">
                <a:latin typeface="Avenir Book" panose="02000503020000020003" pitchFamily="2" charset="0"/>
              </a:rPr>
              <a:t> The creation of too many zombie nouns leads to the existence of lifeless prose.</a:t>
            </a:r>
          </a:p>
          <a:p>
            <a:pPr marL="708660" indent="-342900">
              <a:spcAft>
                <a:spcPts val="1200"/>
              </a:spcAft>
              <a:buFont typeface="Courier New" panose="02070309020205020404" pitchFamily="49" charset="0"/>
              <a:buChar char="o"/>
            </a:pPr>
            <a:r>
              <a:rPr lang="en-US" sz="2200" b="1" dirty="0">
                <a:latin typeface="Avenir Book" panose="02000503020000020003" pitchFamily="2" charset="0"/>
              </a:rPr>
              <a:t>Edited:</a:t>
            </a:r>
            <a:r>
              <a:rPr lang="en-US" sz="2200" dirty="0">
                <a:latin typeface="Avenir Book" panose="02000503020000020003" pitchFamily="2" charset="0"/>
              </a:rPr>
              <a:t> Too many zombie nouns create lifeless prose.</a:t>
            </a:r>
          </a:p>
          <a:p>
            <a:pPr marL="708660" indent="-342900">
              <a:buFont typeface="Courier New" panose="02070309020205020404" pitchFamily="49" charset="0"/>
              <a:buChar char="o"/>
            </a:pPr>
            <a:r>
              <a:rPr lang="en-US" sz="2200" b="1" dirty="0">
                <a:latin typeface="Avenir Book" panose="02000503020000020003" pitchFamily="2" charset="0"/>
              </a:rPr>
              <a:t>Draft:</a:t>
            </a:r>
            <a:r>
              <a:rPr lang="en-US" sz="2200" dirty="0">
                <a:latin typeface="Avenir Book" panose="02000503020000020003" pitchFamily="2" charset="0"/>
              </a:rPr>
              <a:t> The reaction of the students was negative.</a:t>
            </a:r>
          </a:p>
          <a:p>
            <a:pPr marL="708660" indent="-342900">
              <a:buFont typeface="Courier New" panose="02070309020205020404" pitchFamily="49" charset="0"/>
              <a:buChar char="o"/>
            </a:pPr>
            <a:r>
              <a:rPr lang="en-US" sz="2200" b="1" dirty="0">
                <a:latin typeface="Avenir Book" panose="02000503020000020003" pitchFamily="2" charset="0"/>
              </a:rPr>
              <a:t>Edited:</a:t>
            </a:r>
            <a:r>
              <a:rPr lang="en-US" sz="2200" dirty="0">
                <a:latin typeface="Avenir Book" panose="02000503020000020003" pitchFamily="2" charset="0"/>
              </a:rPr>
              <a:t> Students reacted negatively.</a:t>
            </a:r>
          </a:p>
          <a:p>
            <a:pPr marL="457200" indent="-457200">
              <a:spcBef>
                <a:spcPts val="0"/>
              </a:spcBef>
              <a:buAutoNum type="arabicPeriod"/>
            </a:pPr>
            <a:endParaRPr lang="en-US" sz="2200" dirty="0">
              <a:latin typeface="Avenir Book" panose="02000503020000020003" pitchFamily="2" charset="0"/>
            </a:endParaRPr>
          </a:p>
        </p:txBody>
      </p:sp>
    </p:spTree>
    <p:extLst>
      <p:ext uri="{BB962C8B-B14F-4D97-AF65-F5344CB8AC3E}">
        <p14:creationId xmlns:p14="http://schemas.microsoft.com/office/powerpoint/2010/main" val="1814684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600" dirty="0">
                <a:latin typeface="Avenir Book" panose="02000503020000020003" pitchFamily="2" charset="0"/>
              </a:rPr>
              <a:t>Four Further Strategies for Concision</a:t>
            </a:r>
          </a:p>
        </p:txBody>
      </p:sp>
      <p:sp>
        <p:nvSpPr>
          <p:cNvPr id="5" name="Content Placeholder 4"/>
          <p:cNvSpPr>
            <a:spLocks noGrp="1"/>
          </p:cNvSpPr>
          <p:nvPr>
            <p:ph sz="quarter" idx="1"/>
          </p:nvPr>
        </p:nvSpPr>
        <p:spPr>
          <a:xfrm>
            <a:off x="457200" y="1709610"/>
            <a:ext cx="7848600" cy="4873752"/>
          </a:xfrm>
        </p:spPr>
        <p:txBody>
          <a:bodyPr>
            <a:noAutofit/>
          </a:bodyPr>
          <a:lstStyle/>
          <a:p>
            <a:pPr marL="457200" indent="-457200">
              <a:spcAft>
                <a:spcPts val="600"/>
              </a:spcAft>
              <a:buFont typeface="+mj-lt"/>
              <a:buAutoNum type="arabicPeriod" startAt="3"/>
            </a:pPr>
            <a:r>
              <a:rPr lang="en-US" sz="2200" b="1" dirty="0">
                <a:latin typeface="Avenir Book" panose="02000503020000020003" pitchFamily="2" charset="0"/>
              </a:rPr>
              <a:t>Edit prepositions</a:t>
            </a:r>
            <a:r>
              <a:rPr lang="en-US" sz="2200" dirty="0">
                <a:latin typeface="Avenir Book" panose="02000503020000020003" pitchFamily="2" charset="0"/>
              </a:rPr>
              <a:t>: See how many prepositions (at, of, for, by, as, to, out, in, from etc.) you can eliminate by changing the noun it modifies to an adjective, replacing a “to be” verb like </a:t>
            </a:r>
            <a:r>
              <a:rPr lang="en-US" sz="2200" i="1" dirty="0">
                <a:latin typeface="Avenir Book" panose="02000503020000020003" pitchFamily="2" charset="0"/>
              </a:rPr>
              <a:t>is</a:t>
            </a:r>
            <a:r>
              <a:rPr lang="en-US" sz="2200" dirty="0">
                <a:latin typeface="Avenir Book" panose="02000503020000020003" pitchFamily="2" charset="0"/>
              </a:rPr>
              <a:t> or </a:t>
            </a:r>
            <a:r>
              <a:rPr lang="en-US" sz="2200" i="1" dirty="0">
                <a:latin typeface="Avenir Book" panose="02000503020000020003" pitchFamily="2" charset="0"/>
              </a:rPr>
              <a:t>was</a:t>
            </a:r>
            <a:r>
              <a:rPr lang="en-US" sz="2200" dirty="0">
                <a:latin typeface="Avenir Book" panose="02000503020000020003" pitchFamily="2" charset="0"/>
              </a:rPr>
              <a:t> with an active verb, or swapping out a prepositional phrase for a single adverb.</a:t>
            </a:r>
          </a:p>
          <a:p>
            <a:pPr marL="800100" indent="-342900">
              <a:buFont typeface="Courier New" panose="02070309020205020404" pitchFamily="49" charset="0"/>
              <a:buChar char="o"/>
            </a:pPr>
            <a:r>
              <a:rPr lang="en-US" sz="2200" dirty="0">
                <a:latin typeface="Avenir Book" panose="02000503020000020003" pitchFamily="2" charset="0"/>
              </a:rPr>
              <a:t> </a:t>
            </a:r>
            <a:r>
              <a:rPr lang="en-US" sz="2200" b="1" dirty="0">
                <a:latin typeface="Avenir Book" panose="02000503020000020003" pitchFamily="2" charset="0"/>
              </a:rPr>
              <a:t>Draft:</a:t>
            </a:r>
            <a:r>
              <a:rPr lang="en-US" sz="2200" dirty="0">
                <a:latin typeface="Avenir Book" panose="02000503020000020003" pitchFamily="2" charset="0"/>
              </a:rPr>
              <a:t> Planning </a:t>
            </a:r>
            <a:r>
              <a:rPr lang="en-US" sz="2200" dirty="0">
                <a:solidFill>
                  <a:schemeClr val="accent1">
                    <a:lumMod val="75000"/>
                  </a:schemeClr>
                </a:solidFill>
                <a:latin typeface="Avenir Book" panose="02000503020000020003" pitchFamily="2" charset="0"/>
              </a:rPr>
              <a:t>for</a:t>
            </a:r>
            <a:r>
              <a:rPr lang="en-US" sz="2200" dirty="0">
                <a:latin typeface="Avenir Book" panose="02000503020000020003" pitchFamily="2" charset="0"/>
              </a:rPr>
              <a:t> the project will take three weeks.</a:t>
            </a:r>
          </a:p>
          <a:p>
            <a:pPr marL="800100" indent="-342900">
              <a:spcAft>
                <a:spcPts val="1200"/>
              </a:spcAft>
              <a:buFont typeface="Courier New" panose="02070309020205020404" pitchFamily="49" charset="0"/>
              <a:buChar char="o"/>
            </a:pPr>
            <a:r>
              <a:rPr lang="en-US" sz="2200" dirty="0">
                <a:latin typeface="Avenir Book" panose="02000503020000020003" pitchFamily="2" charset="0"/>
              </a:rPr>
              <a:t> </a:t>
            </a:r>
            <a:r>
              <a:rPr lang="en-US" sz="2200" b="1" dirty="0">
                <a:latin typeface="Avenir Book" panose="02000503020000020003" pitchFamily="2" charset="0"/>
              </a:rPr>
              <a:t>Edited:</a:t>
            </a:r>
            <a:r>
              <a:rPr lang="en-US" sz="2200" dirty="0">
                <a:latin typeface="Avenir Book" panose="02000503020000020003" pitchFamily="2" charset="0"/>
              </a:rPr>
              <a:t> Project planning will take three weeks.</a:t>
            </a:r>
          </a:p>
          <a:p>
            <a:pPr marL="800100" indent="-342900">
              <a:buFont typeface="Courier New" panose="02070309020205020404" pitchFamily="49" charset="0"/>
              <a:buChar char="o"/>
            </a:pPr>
            <a:r>
              <a:rPr lang="en-US" sz="2200" dirty="0">
                <a:latin typeface="Avenir Book" panose="02000503020000020003" pitchFamily="2" charset="0"/>
              </a:rPr>
              <a:t> </a:t>
            </a:r>
            <a:r>
              <a:rPr lang="en-US" sz="2200" b="1" dirty="0">
                <a:latin typeface="Avenir Book" panose="02000503020000020003" pitchFamily="2" charset="0"/>
              </a:rPr>
              <a:t>Draft:</a:t>
            </a:r>
            <a:r>
              <a:rPr lang="en-US" sz="2200" dirty="0">
                <a:latin typeface="Avenir Book" panose="02000503020000020003" pitchFamily="2" charset="0"/>
              </a:rPr>
              <a:t> One </a:t>
            </a:r>
            <a:r>
              <a:rPr lang="en-US" sz="2200" dirty="0">
                <a:solidFill>
                  <a:schemeClr val="accent1">
                    <a:lumMod val="75000"/>
                  </a:schemeClr>
                </a:solidFill>
                <a:latin typeface="Avenir Book" panose="02000503020000020003" pitchFamily="2" charset="0"/>
              </a:rPr>
              <a:t>of</a:t>
            </a:r>
            <a:r>
              <a:rPr lang="en-US" sz="2200" dirty="0">
                <a:latin typeface="Avenir Book" panose="02000503020000020003" pitchFamily="2" charset="0"/>
              </a:rPr>
              <a:t> the notable features </a:t>
            </a:r>
            <a:r>
              <a:rPr lang="en-US" sz="2200" dirty="0">
                <a:solidFill>
                  <a:schemeClr val="accent1">
                    <a:lumMod val="75000"/>
                  </a:schemeClr>
                </a:solidFill>
                <a:latin typeface="Avenir Book" panose="02000503020000020003" pitchFamily="2" charset="0"/>
              </a:rPr>
              <a:t>of</a:t>
            </a:r>
            <a:r>
              <a:rPr lang="en-US" sz="2200" dirty="0">
                <a:latin typeface="Avenir Book" panose="02000503020000020003" pitchFamily="2" charset="0"/>
              </a:rPr>
              <a:t> the design is that it places an emphasis </a:t>
            </a:r>
            <a:r>
              <a:rPr lang="en-US" sz="2200" dirty="0">
                <a:solidFill>
                  <a:schemeClr val="accent1">
                    <a:lumMod val="75000"/>
                  </a:schemeClr>
                </a:solidFill>
                <a:latin typeface="Avenir Book" panose="02000503020000020003" pitchFamily="2" charset="0"/>
              </a:rPr>
              <a:t>on</a:t>
            </a:r>
            <a:r>
              <a:rPr lang="en-US" sz="2200" dirty="0">
                <a:latin typeface="Avenir Book" panose="02000503020000020003" pitchFamily="2" charset="0"/>
              </a:rPr>
              <a:t> accessibility.</a:t>
            </a:r>
          </a:p>
          <a:p>
            <a:pPr marL="800100" indent="-342900">
              <a:buFont typeface="Courier New" panose="02070309020205020404" pitchFamily="49" charset="0"/>
              <a:buChar char="o"/>
            </a:pPr>
            <a:r>
              <a:rPr lang="en-US" sz="2200" dirty="0">
                <a:latin typeface="Avenir Book" panose="02000503020000020003" pitchFamily="2" charset="0"/>
              </a:rPr>
              <a:t> </a:t>
            </a:r>
            <a:r>
              <a:rPr lang="en-US" sz="2200" b="1" dirty="0">
                <a:latin typeface="Avenir Book" panose="02000503020000020003" pitchFamily="2" charset="0"/>
              </a:rPr>
              <a:t>Edited:</a:t>
            </a:r>
            <a:r>
              <a:rPr lang="en-US" sz="2200" dirty="0">
                <a:latin typeface="Avenir Book" panose="02000503020000020003" pitchFamily="2" charset="0"/>
              </a:rPr>
              <a:t> Notably, the design emphasizes accessibility.</a:t>
            </a:r>
          </a:p>
        </p:txBody>
      </p:sp>
    </p:spTree>
    <p:extLst>
      <p:ext uri="{BB962C8B-B14F-4D97-AF65-F5344CB8AC3E}">
        <p14:creationId xmlns:p14="http://schemas.microsoft.com/office/powerpoint/2010/main" val="2760201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600" dirty="0">
                <a:latin typeface="Avenir Book" panose="02000503020000020003" pitchFamily="2" charset="0"/>
              </a:rPr>
              <a:t>Four Further Strategies for Concision</a:t>
            </a:r>
          </a:p>
        </p:txBody>
      </p:sp>
      <p:sp>
        <p:nvSpPr>
          <p:cNvPr id="5" name="Content Placeholder 4"/>
          <p:cNvSpPr>
            <a:spLocks noGrp="1"/>
          </p:cNvSpPr>
          <p:nvPr>
            <p:ph sz="quarter" idx="1"/>
          </p:nvPr>
        </p:nvSpPr>
        <p:spPr>
          <a:xfrm>
            <a:off x="457200" y="1709610"/>
            <a:ext cx="7848600" cy="4873752"/>
          </a:xfrm>
        </p:spPr>
        <p:txBody>
          <a:bodyPr>
            <a:noAutofit/>
          </a:bodyPr>
          <a:lstStyle/>
          <a:p>
            <a:pPr marL="457200" indent="-457200">
              <a:spcAft>
                <a:spcPts val="1200"/>
              </a:spcAft>
              <a:buFont typeface="+mj-lt"/>
              <a:buAutoNum type="arabicPeriod" startAt="4"/>
            </a:pPr>
            <a:r>
              <a:rPr lang="en-US" sz="2200" b="1" dirty="0">
                <a:latin typeface="Avenir Book" panose="02000503020000020003" pitchFamily="2" charset="0"/>
              </a:rPr>
              <a:t>Edit for active voice</a:t>
            </a:r>
            <a:r>
              <a:rPr lang="en-US" sz="2200" dirty="0">
                <a:latin typeface="Avenir Book" panose="02000503020000020003" pitchFamily="2" charset="0"/>
              </a:rPr>
              <a:t>: Passive voice can help you put information you want to spotlight in the stress position at sentence’s end. But all writing can benefit from editing to eliminate needlessly wordy passive constructions.</a:t>
            </a:r>
          </a:p>
          <a:p>
            <a:pPr marL="800100" indent="-342900">
              <a:buFont typeface="Courier New" panose="02070309020205020404" pitchFamily="49" charset="0"/>
              <a:buChar char="o"/>
            </a:pPr>
            <a:r>
              <a:rPr lang="en-US" sz="2200" dirty="0">
                <a:latin typeface="Avenir Book" panose="02000503020000020003" pitchFamily="2" charset="0"/>
              </a:rPr>
              <a:t> </a:t>
            </a:r>
            <a:r>
              <a:rPr lang="en-US" sz="2200" b="1" dirty="0">
                <a:latin typeface="Avenir Book" panose="02000503020000020003" pitchFamily="2" charset="0"/>
              </a:rPr>
              <a:t>Draft:</a:t>
            </a:r>
            <a:r>
              <a:rPr lang="en-US" sz="2200" dirty="0">
                <a:latin typeface="Avenir Book" panose="02000503020000020003" pitchFamily="2" charset="0"/>
              </a:rPr>
              <a:t> The compounds </a:t>
            </a:r>
            <a:r>
              <a:rPr lang="en-US" sz="2200" dirty="0">
                <a:solidFill>
                  <a:schemeClr val="accent1">
                    <a:lumMod val="75000"/>
                  </a:schemeClr>
                </a:solidFill>
                <a:latin typeface="Avenir Book" panose="02000503020000020003" pitchFamily="2" charset="0"/>
              </a:rPr>
              <a:t>were provided by </a:t>
            </a:r>
            <a:r>
              <a:rPr lang="en-US" sz="2200" dirty="0">
                <a:latin typeface="Avenir Book" panose="02000503020000020003" pitchFamily="2" charset="0"/>
              </a:rPr>
              <a:t>the NCI.</a:t>
            </a:r>
          </a:p>
          <a:p>
            <a:pPr marL="800100" indent="-342900">
              <a:spcAft>
                <a:spcPts val="600"/>
              </a:spcAft>
              <a:buFont typeface="Courier New" panose="02070309020205020404" pitchFamily="49" charset="0"/>
              <a:buChar char="o"/>
            </a:pPr>
            <a:r>
              <a:rPr lang="en-US" sz="2200" dirty="0">
                <a:latin typeface="Avenir Book" panose="02000503020000020003" pitchFamily="2" charset="0"/>
              </a:rPr>
              <a:t> </a:t>
            </a:r>
            <a:r>
              <a:rPr lang="en-US" sz="2200" b="1" dirty="0">
                <a:latin typeface="Avenir Book" panose="02000503020000020003" pitchFamily="2" charset="0"/>
              </a:rPr>
              <a:t>Edited:</a:t>
            </a:r>
            <a:r>
              <a:rPr lang="en-US" sz="2200" dirty="0">
                <a:latin typeface="Avenir Book" panose="02000503020000020003" pitchFamily="2" charset="0"/>
              </a:rPr>
              <a:t> The NCI provided the compounds.</a:t>
            </a:r>
          </a:p>
          <a:p>
            <a:pPr marL="800100" indent="-342900">
              <a:buFont typeface="Courier New" panose="02070309020205020404" pitchFamily="49" charset="0"/>
              <a:buChar char="o"/>
            </a:pPr>
            <a:r>
              <a:rPr lang="en-US" sz="2200" b="1" dirty="0">
                <a:latin typeface="Avenir Book" panose="02000503020000020003" pitchFamily="2" charset="0"/>
              </a:rPr>
              <a:t> Draft:</a:t>
            </a:r>
            <a:r>
              <a:rPr lang="en-US" sz="2200" dirty="0">
                <a:latin typeface="Avenir Book" panose="02000503020000020003" pitchFamily="2" charset="0"/>
              </a:rPr>
              <a:t> Histones </a:t>
            </a:r>
            <a:r>
              <a:rPr lang="en-US" sz="2200" dirty="0">
                <a:solidFill>
                  <a:schemeClr val="accent1">
                    <a:lumMod val="75000"/>
                  </a:schemeClr>
                </a:solidFill>
                <a:latin typeface="Avenir Book" panose="02000503020000020003" pitchFamily="2" charset="0"/>
              </a:rPr>
              <a:t>are recruited by</a:t>
            </a:r>
            <a:r>
              <a:rPr lang="en-US" sz="2200" dirty="0">
                <a:latin typeface="Avenir Book" panose="02000503020000020003" pitchFamily="2" charset="0"/>
              </a:rPr>
              <a:t> TRRAP to c-Myc.</a:t>
            </a:r>
          </a:p>
          <a:p>
            <a:pPr marL="800100" indent="-342900">
              <a:spcAft>
                <a:spcPts val="600"/>
              </a:spcAft>
              <a:buFont typeface="Courier New" panose="02070309020205020404" pitchFamily="49" charset="0"/>
              <a:buChar char="o"/>
            </a:pPr>
            <a:r>
              <a:rPr lang="en-US" sz="2200" b="1" dirty="0">
                <a:latin typeface="Avenir Book" panose="02000503020000020003" pitchFamily="2" charset="0"/>
              </a:rPr>
              <a:t> Edited:</a:t>
            </a:r>
            <a:r>
              <a:rPr lang="en-US" sz="2200" dirty="0">
                <a:latin typeface="Avenir Book" panose="02000503020000020003" pitchFamily="2" charset="0"/>
              </a:rPr>
              <a:t> TRRAP recruits histones to c-Myc.</a:t>
            </a:r>
          </a:p>
          <a:p>
            <a:pPr marL="800100" indent="-342900">
              <a:buFont typeface="Courier New" panose="02070309020205020404" pitchFamily="49" charset="0"/>
              <a:buChar char="o"/>
            </a:pPr>
            <a:r>
              <a:rPr lang="en-US" sz="2200" dirty="0">
                <a:latin typeface="Avenir Book" panose="02000503020000020003" pitchFamily="2" charset="0"/>
              </a:rPr>
              <a:t> </a:t>
            </a:r>
            <a:r>
              <a:rPr lang="en-US" sz="2200" b="1" dirty="0">
                <a:latin typeface="Avenir Book" panose="02000503020000020003" pitchFamily="2" charset="0"/>
              </a:rPr>
              <a:t>Draft:</a:t>
            </a:r>
            <a:r>
              <a:rPr lang="en-US" sz="2200" dirty="0">
                <a:latin typeface="Avenir Book" panose="02000503020000020003" pitchFamily="2" charset="0"/>
              </a:rPr>
              <a:t> The labor theory of value </a:t>
            </a:r>
            <a:r>
              <a:rPr lang="en-US" sz="2200" dirty="0">
                <a:solidFill>
                  <a:schemeClr val="accent1">
                    <a:lumMod val="75000"/>
                  </a:schemeClr>
                </a:solidFill>
                <a:latin typeface="Avenir Book" panose="02000503020000020003" pitchFamily="2" charset="0"/>
              </a:rPr>
              <a:t>was proposed </a:t>
            </a:r>
            <a:r>
              <a:rPr lang="en-US" sz="2200" dirty="0">
                <a:latin typeface="Avenir Book" panose="02000503020000020003" pitchFamily="2" charset="0"/>
              </a:rPr>
              <a:t>by Marx.</a:t>
            </a:r>
          </a:p>
          <a:p>
            <a:pPr marL="800100" indent="-342900">
              <a:spcAft>
                <a:spcPts val="1200"/>
              </a:spcAft>
              <a:buFont typeface="Courier New" panose="02070309020205020404" pitchFamily="49" charset="0"/>
              <a:buChar char="o"/>
            </a:pPr>
            <a:r>
              <a:rPr lang="en-US" sz="2200" dirty="0">
                <a:latin typeface="Avenir Book" panose="02000503020000020003" pitchFamily="2" charset="0"/>
              </a:rPr>
              <a:t> </a:t>
            </a:r>
            <a:r>
              <a:rPr lang="en-US" sz="2200" b="1" dirty="0">
                <a:latin typeface="Avenir Book" panose="02000503020000020003" pitchFamily="2" charset="0"/>
              </a:rPr>
              <a:t>Edited:</a:t>
            </a:r>
            <a:r>
              <a:rPr lang="en-US" sz="2200" dirty="0">
                <a:latin typeface="Avenir Book" panose="02000503020000020003" pitchFamily="2" charset="0"/>
              </a:rPr>
              <a:t> Marx proposed the labor theory of value.</a:t>
            </a:r>
          </a:p>
        </p:txBody>
      </p:sp>
    </p:spTree>
    <p:extLst>
      <p:ext uri="{BB962C8B-B14F-4D97-AF65-F5344CB8AC3E}">
        <p14:creationId xmlns:p14="http://schemas.microsoft.com/office/powerpoint/2010/main" val="2916543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600" dirty="0">
                <a:latin typeface="Avenir Book" panose="02000503020000020003" pitchFamily="2" charset="0"/>
              </a:rPr>
              <a:t>In Review: Four Strategies for Concision</a:t>
            </a:r>
          </a:p>
        </p:txBody>
      </p:sp>
      <p:sp>
        <p:nvSpPr>
          <p:cNvPr id="5" name="Content Placeholder 4"/>
          <p:cNvSpPr>
            <a:spLocks noGrp="1"/>
          </p:cNvSpPr>
          <p:nvPr>
            <p:ph sz="quarter" idx="1"/>
          </p:nvPr>
        </p:nvSpPr>
        <p:spPr>
          <a:xfrm>
            <a:off x="457200" y="1709610"/>
            <a:ext cx="7848600" cy="4157790"/>
          </a:xfrm>
        </p:spPr>
        <p:txBody>
          <a:bodyPr>
            <a:noAutofit/>
          </a:bodyPr>
          <a:lstStyle/>
          <a:p>
            <a:pPr marL="457200" indent="-457200">
              <a:spcAft>
                <a:spcPts val="600"/>
              </a:spcAft>
              <a:buFont typeface="+mj-lt"/>
              <a:buAutoNum type="arabicPeriod"/>
            </a:pPr>
            <a:r>
              <a:rPr lang="en-US" sz="2200" b="1" dirty="0">
                <a:latin typeface="Avenir Book" panose="02000503020000020003" pitchFamily="2" charset="0"/>
              </a:rPr>
              <a:t>Edit expletive constructions</a:t>
            </a:r>
            <a:r>
              <a:rPr lang="en-US" sz="2200" dirty="0">
                <a:latin typeface="Avenir Book" panose="02000503020000020003" pitchFamily="2" charset="0"/>
              </a:rPr>
              <a:t>: from “</a:t>
            </a:r>
            <a:r>
              <a:rPr lang="en-US" sz="2200" u="sng" dirty="0">
                <a:latin typeface="Avenir Book" panose="02000503020000020003" pitchFamily="2" charset="0"/>
              </a:rPr>
              <a:t>It was</a:t>
            </a:r>
            <a:r>
              <a:rPr lang="en-US" sz="2200" dirty="0">
                <a:latin typeface="Avenir Book" panose="02000503020000020003" pitchFamily="2" charset="0"/>
              </a:rPr>
              <a:t> hypothesized by our group” to “Our group hypothesized”</a:t>
            </a:r>
            <a:endParaRPr lang="en-US" sz="2200" b="1" dirty="0">
              <a:latin typeface="Avenir Book" panose="02000503020000020003" pitchFamily="2" charset="0"/>
            </a:endParaRPr>
          </a:p>
          <a:p>
            <a:pPr marL="457200" indent="-457200">
              <a:spcAft>
                <a:spcPts val="600"/>
              </a:spcAft>
              <a:buFont typeface="+mj-lt"/>
              <a:buAutoNum type="arabicPeriod"/>
            </a:pPr>
            <a:r>
              <a:rPr lang="en-US" sz="2200" b="1" dirty="0">
                <a:latin typeface="Avenir Book" panose="02000503020000020003" pitchFamily="2" charset="0"/>
              </a:rPr>
              <a:t>Edit “zombie” nouns or nominalizations</a:t>
            </a:r>
            <a:r>
              <a:rPr lang="en-US" sz="2200" dirty="0">
                <a:latin typeface="Avenir Book" panose="02000503020000020003" pitchFamily="2" charset="0"/>
              </a:rPr>
              <a:t>: from “The </a:t>
            </a:r>
            <a:r>
              <a:rPr lang="en-US" sz="2200" u="sng" dirty="0">
                <a:latin typeface="Avenir Book" panose="02000503020000020003" pitchFamily="2" charset="0"/>
              </a:rPr>
              <a:t>reaction</a:t>
            </a:r>
            <a:r>
              <a:rPr lang="en-US" sz="2200" dirty="0">
                <a:latin typeface="Avenir Book" panose="02000503020000020003" pitchFamily="2" charset="0"/>
              </a:rPr>
              <a:t> of the students was negative” to “The students reacted negatively”</a:t>
            </a:r>
            <a:endParaRPr lang="en-US" sz="2200" b="1" dirty="0">
              <a:latin typeface="Avenir Book" panose="02000503020000020003" pitchFamily="2" charset="0"/>
            </a:endParaRPr>
          </a:p>
          <a:p>
            <a:pPr marL="457200" indent="-457200">
              <a:spcAft>
                <a:spcPts val="600"/>
              </a:spcAft>
              <a:buFont typeface="+mj-lt"/>
              <a:buAutoNum type="arabicPeriod"/>
            </a:pPr>
            <a:r>
              <a:rPr lang="en-US" sz="2200" b="1" dirty="0">
                <a:latin typeface="Avenir Book" panose="02000503020000020003" pitchFamily="2" charset="0"/>
              </a:rPr>
              <a:t>Edit prepositions</a:t>
            </a:r>
            <a:r>
              <a:rPr lang="en-US" sz="2200" dirty="0">
                <a:latin typeface="Avenir Book" panose="02000503020000020003" pitchFamily="2" charset="0"/>
              </a:rPr>
              <a:t>: from “Planning </a:t>
            </a:r>
            <a:r>
              <a:rPr lang="en-US" sz="2200" u="sng" dirty="0">
                <a:latin typeface="Avenir Book" panose="02000503020000020003" pitchFamily="2" charset="0"/>
              </a:rPr>
              <a:t>for</a:t>
            </a:r>
            <a:r>
              <a:rPr lang="en-US" sz="2200" dirty="0">
                <a:latin typeface="Avenir Book" panose="02000503020000020003" pitchFamily="2" charset="0"/>
              </a:rPr>
              <a:t> the project will take three weeks” to “Project planning will take three weeks”</a:t>
            </a:r>
          </a:p>
          <a:p>
            <a:pPr marL="457200" indent="-457200">
              <a:spcAft>
                <a:spcPts val="600"/>
              </a:spcAft>
              <a:buFont typeface="+mj-lt"/>
              <a:buAutoNum type="arabicPeriod"/>
            </a:pPr>
            <a:r>
              <a:rPr lang="en-US" sz="2200" b="1" dirty="0">
                <a:latin typeface="Avenir Book" panose="02000503020000020003" pitchFamily="2" charset="0"/>
              </a:rPr>
              <a:t>Edit for active voice</a:t>
            </a:r>
            <a:r>
              <a:rPr lang="en-US" sz="2200" dirty="0">
                <a:latin typeface="Avenir Book" panose="02000503020000020003" pitchFamily="2" charset="0"/>
              </a:rPr>
              <a:t>: from “The compounds </a:t>
            </a:r>
            <a:r>
              <a:rPr lang="en-US" sz="2200" u="sng" dirty="0">
                <a:latin typeface="Avenir Book" panose="02000503020000020003" pitchFamily="2" charset="0"/>
              </a:rPr>
              <a:t>were provided</a:t>
            </a:r>
            <a:r>
              <a:rPr lang="en-US" sz="2200" dirty="0">
                <a:latin typeface="Avenir Book" panose="02000503020000020003" pitchFamily="2" charset="0"/>
              </a:rPr>
              <a:t> by the NCI” to “The NCI provided the compounds”</a:t>
            </a:r>
          </a:p>
        </p:txBody>
      </p:sp>
    </p:spTree>
    <p:extLst>
      <p:ext uri="{BB962C8B-B14F-4D97-AF65-F5344CB8AC3E}">
        <p14:creationId xmlns:p14="http://schemas.microsoft.com/office/powerpoint/2010/main" val="562571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483" y="457200"/>
            <a:ext cx="5765704" cy="719132"/>
          </a:xfrm>
        </p:spPr>
        <p:txBody>
          <a:bodyPr>
            <a:noAutofit/>
          </a:bodyPr>
          <a:lstStyle/>
          <a:p>
            <a:r>
              <a:rPr lang="en-US" sz="2600" dirty="0">
                <a:latin typeface="Avenir Book" panose="02000503020000020003" pitchFamily="2" charset="0"/>
              </a:rPr>
              <a:t>Further Support from the </a:t>
            </a:r>
            <a:br>
              <a:rPr lang="en-US" sz="2600" dirty="0">
                <a:latin typeface="Avenir Book" panose="02000503020000020003" pitchFamily="2" charset="0"/>
              </a:rPr>
            </a:br>
            <a:r>
              <a:rPr lang="en-US" sz="2600" dirty="0">
                <a:latin typeface="Avenir Book" panose="02000503020000020003" pitchFamily="2" charset="0"/>
              </a:rPr>
              <a:t>Graduate Writing Center</a:t>
            </a:r>
          </a:p>
        </p:txBody>
      </p:sp>
      <p:sp>
        <p:nvSpPr>
          <p:cNvPr id="3" name="Content Placeholder 2"/>
          <p:cNvSpPr>
            <a:spLocks noGrp="1"/>
          </p:cNvSpPr>
          <p:nvPr>
            <p:ph sz="quarter" idx="1"/>
          </p:nvPr>
        </p:nvSpPr>
        <p:spPr>
          <a:xfrm>
            <a:off x="431421" y="1176332"/>
            <a:ext cx="6477000" cy="4346163"/>
          </a:xfrm>
        </p:spPr>
        <p:txBody>
          <a:bodyPr>
            <a:noAutofit/>
          </a:bodyPr>
          <a:lstStyle/>
          <a:p>
            <a:pPr>
              <a:lnSpc>
                <a:spcPct val="170000"/>
              </a:lnSpc>
              <a:spcBef>
                <a:spcPts val="0"/>
              </a:spcBef>
              <a:buFont typeface="Courier New" panose="02070309020205020404" pitchFamily="49" charset="0"/>
              <a:buChar char="o"/>
            </a:pPr>
            <a:r>
              <a:rPr lang="en-US" sz="2000" dirty="0">
                <a:latin typeface="Avenir Book" panose="02000503020000020003" pitchFamily="2" charset="0"/>
              </a:rPr>
              <a:t>Make an individual or group appointment with the Graduate Writing Center: </a:t>
            </a:r>
            <a:r>
              <a:rPr lang="en-US" sz="2000" dirty="0" err="1">
                <a:latin typeface="Avenir Book" panose="02000503020000020003" pitchFamily="2" charset="0"/>
                <a:hlinkClick r:id="rId2"/>
              </a:rPr>
              <a:t>uvm.mywconline.net</a:t>
            </a:r>
            <a:endParaRPr lang="en-US" sz="2000" dirty="0">
              <a:latin typeface="Avenir Book" panose="02000503020000020003" pitchFamily="2" charset="0"/>
            </a:endParaRPr>
          </a:p>
          <a:p>
            <a:pPr>
              <a:lnSpc>
                <a:spcPct val="170000"/>
              </a:lnSpc>
              <a:spcBef>
                <a:spcPts val="0"/>
              </a:spcBef>
              <a:buFont typeface="Courier New" panose="02070309020205020404" pitchFamily="49" charset="0"/>
              <a:buChar char="o"/>
            </a:pPr>
            <a:r>
              <a:rPr lang="en-US" sz="2000" dirty="0">
                <a:latin typeface="Avenir Book" panose="02000503020000020003" pitchFamily="2" charset="0"/>
              </a:rPr>
              <a:t>Visit </a:t>
            </a:r>
            <a:r>
              <a:rPr lang="en-US" sz="2000" dirty="0">
                <a:latin typeface="Avenir Book" panose="02000503020000020003" pitchFamily="2" charset="0"/>
                <a:hlinkClick r:id="rId3"/>
              </a:rPr>
              <a:t>https://www.uvm.edu/gradwriting/writing-resources</a:t>
            </a:r>
            <a:r>
              <a:rPr lang="en-US" sz="2000" dirty="0">
                <a:latin typeface="Avenir Book" panose="02000503020000020003" pitchFamily="2" charset="0"/>
              </a:rPr>
              <a:t> and click on “Revising and Editing” for “Sentence Strategies for Flow” and more</a:t>
            </a:r>
          </a:p>
          <a:p>
            <a:pPr>
              <a:lnSpc>
                <a:spcPct val="170000"/>
              </a:lnSpc>
              <a:spcBef>
                <a:spcPts val="0"/>
              </a:spcBef>
              <a:buFont typeface="Courier New" panose="02070309020205020404" pitchFamily="49" charset="0"/>
              <a:buChar char="o"/>
            </a:pPr>
            <a:r>
              <a:rPr lang="en-US" sz="2000" dirty="0">
                <a:latin typeface="Avenir Book" panose="02000503020000020003" pitchFamily="2" charset="0"/>
              </a:rPr>
              <a:t>Check out “The Science of Scientific Writing”: </a:t>
            </a:r>
            <a:r>
              <a:rPr lang="en-US" sz="2000" dirty="0">
                <a:latin typeface="Avenir Book" panose="02000503020000020003" pitchFamily="2" charset="0"/>
                <a:hlinkClick r:id="rId4"/>
              </a:rPr>
              <a:t>https://www.americanscientist.org/blog/the-long-view/the-science-of-scientific-writing</a:t>
            </a:r>
            <a:endParaRPr lang="en-US" sz="2000" dirty="0">
              <a:latin typeface="Avenir Book" panose="02000503020000020003" pitchFamily="2" charset="0"/>
            </a:endParaRPr>
          </a:p>
        </p:txBody>
      </p:sp>
      <p:pic>
        <p:nvPicPr>
          <p:cNvPr id="4" name="Picture 3">
            <a:extLst>
              <a:ext uri="{FF2B5EF4-FFF2-40B4-BE49-F238E27FC236}">
                <a16:creationId xmlns:a16="http://schemas.microsoft.com/office/drawing/2014/main" id="{44C68B74-324D-DD47-8252-86884BD3B5C4}"/>
              </a:ext>
            </a:extLst>
          </p:cNvPr>
          <p:cNvPicPr>
            <a:picLocks noChangeAspect="1"/>
          </p:cNvPicPr>
          <p:nvPr/>
        </p:nvPicPr>
        <p:blipFill rotWithShape="1">
          <a:blip r:embed="rId5">
            <a:extLst>
              <a:ext uri="{28A0092B-C50C-407E-A947-70E740481C1C}">
                <a14:useLocalDpi xmlns:a14="http://schemas.microsoft.com/office/drawing/2010/main" val="0"/>
              </a:ext>
            </a:extLst>
          </a:blip>
          <a:srcRect l="6667" r="5832"/>
          <a:stretch/>
        </p:blipFill>
        <p:spPr>
          <a:xfrm>
            <a:off x="6553200" y="58642"/>
            <a:ext cx="2159379" cy="1696656"/>
          </a:xfrm>
          <a:prstGeom prst="rect">
            <a:avLst/>
          </a:prstGeom>
        </p:spPr>
      </p:pic>
      <p:pic>
        <p:nvPicPr>
          <p:cNvPr id="6" name="Picture 5">
            <a:extLst>
              <a:ext uri="{FF2B5EF4-FFF2-40B4-BE49-F238E27FC236}">
                <a16:creationId xmlns:a16="http://schemas.microsoft.com/office/drawing/2014/main" id="{DCE4EF32-5F2A-1E44-9FF9-95DA3B85315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19252" y="5458326"/>
            <a:ext cx="4101935" cy="1118709"/>
          </a:xfrm>
          <a:prstGeom prst="rect">
            <a:avLst/>
          </a:prstGeom>
        </p:spPr>
      </p:pic>
    </p:spTree>
    <p:extLst>
      <p:ext uri="{BB962C8B-B14F-4D97-AF65-F5344CB8AC3E}">
        <p14:creationId xmlns:p14="http://schemas.microsoft.com/office/powerpoint/2010/main" val="3880608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001" y="453642"/>
            <a:ext cx="7467600" cy="963996"/>
          </a:xfrm>
        </p:spPr>
        <p:txBody>
          <a:bodyPr>
            <a:normAutofit/>
          </a:bodyPr>
          <a:lstStyle/>
          <a:p>
            <a:r>
              <a:rPr lang="en-US" sz="2600" dirty="0">
                <a:latin typeface="Avenir Book" panose="02000503020000020003" pitchFamily="2" charset="0"/>
              </a:rPr>
              <a:t>From ”The Science of Scientific Writing”</a:t>
            </a:r>
            <a:br>
              <a:rPr lang="en-US" sz="2600" dirty="0">
                <a:latin typeface="Avenir Book" panose="02000503020000020003" pitchFamily="2" charset="0"/>
              </a:rPr>
            </a:br>
            <a:r>
              <a:rPr lang="en-US" sz="2600" dirty="0">
                <a:latin typeface="Avenir Book" panose="02000503020000020003" pitchFamily="2" charset="0"/>
              </a:rPr>
              <a:t>by George </a:t>
            </a:r>
            <a:r>
              <a:rPr lang="en-US" sz="2600" dirty="0" err="1">
                <a:latin typeface="Avenir Book" panose="02000503020000020003" pitchFamily="2" charset="0"/>
              </a:rPr>
              <a:t>Gopen</a:t>
            </a:r>
            <a:r>
              <a:rPr lang="en-US" sz="2600" dirty="0">
                <a:latin typeface="Avenir Book" panose="02000503020000020003" pitchFamily="2" charset="0"/>
              </a:rPr>
              <a:t> and Judith Swan</a:t>
            </a:r>
          </a:p>
        </p:txBody>
      </p:sp>
      <p:sp>
        <p:nvSpPr>
          <p:cNvPr id="4" name="Content Placeholder 4">
            <a:extLst>
              <a:ext uri="{FF2B5EF4-FFF2-40B4-BE49-F238E27FC236}">
                <a16:creationId xmlns:a16="http://schemas.microsoft.com/office/drawing/2014/main" id="{BD615074-718B-7F49-8B8C-1CD7E6C14642}"/>
              </a:ext>
            </a:extLst>
          </p:cNvPr>
          <p:cNvSpPr txBox="1">
            <a:spLocks/>
          </p:cNvSpPr>
          <p:nvPr/>
        </p:nvSpPr>
        <p:spPr>
          <a:xfrm>
            <a:off x="475013" y="1600200"/>
            <a:ext cx="7467600" cy="4114800"/>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nSpc>
                <a:spcPct val="150000"/>
              </a:lnSpc>
              <a:spcBef>
                <a:spcPts val="0"/>
              </a:spcBef>
              <a:buNone/>
            </a:pPr>
            <a:r>
              <a:rPr lang="en-US" dirty="0">
                <a:latin typeface="Avenir Book" panose="02000503020000020003" pitchFamily="2" charset="0"/>
              </a:rPr>
              <a:t>“Information is interpreted more easily … if it is placed where readers expect to find it”:</a:t>
            </a:r>
          </a:p>
          <a:p>
            <a:pPr>
              <a:lnSpc>
                <a:spcPct val="150000"/>
              </a:lnSpc>
              <a:spcBef>
                <a:spcPts val="0"/>
              </a:spcBef>
              <a:buFont typeface="Courier New" panose="02070309020205020404" pitchFamily="49" charset="0"/>
              <a:buChar char="o"/>
            </a:pPr>
            <a:r>
              <a:rPr lang="en-US" dirty="0">
                <a:latin typeface="Avenir Book" panose="02000503020000020003" pitchFamily="2" charset="0"/>
              </a:rPr>
              <a:t>The subject at or near the sentence’s start</a:t>
            </a:r>
          </a:p>
          <a:p>
            <a:pPr>
              <a:lnSpc>
                <a:spcPct val="150000"/>
              </a:lnSpc>
              <a:spcBef>
                <a:spcPts val="0"/>
              </a:spcBef>
              <a:buFont typeface="Courier New" panose="02070309020205020404" pitchFamily="49" charset="0"/>
              <a:buChar char="o"/>
            </a:pPr>
            <a:r>
              <a:rPr lang="en-US" dirty="0">
                <a:latin typeface="Avenir Book" panose="02000503020000020003" pitchFamily="2" charset="0"/>
              </a:rPr>
              <a:t>The verb placed close to the subject and communicating the sentence’s action</a:t>
            </a:r>
          </a:p>
          <a:p>
            <a:pPr>
              <a:lnSpc>
                <a:spcPct val="150000"/>
              </a:lnSpc>
              <a:spcBef>
                <a:spcPts val="0"/>
              </a:spcBef>
              <a:buFont typeface="Courier New" panose="02070309020205020404" pitchFamily="49" charset="0"/>
              <a:buChar char="o"/>
            </a:pPr>
            <a:r>
              <a:rPr lang="en-US" dirty="0">
                <a:latin typeface="Avenir Book" panose="02000503020000020003" pitchFamily="2" charset="0"/>
              </a:rPr>
              <a:t>Each sentence ending (“stress position”) with a bang—what you want to stress—and not a whimper</a:t>
            </a:r>
          </a:p>
          <a:p>
            <a:pPr>
              <a:lnSpc>
                <a:spcPct val="150000"/>
              </a:lnSpc>
              <a:spcBef>
                <a:spcPts val="0"/>
              </a:spcBef>
              <a:buFont typeface="Courier New" panose="02070309020205020404" pitchFamily="49" charset="0"/>
              <a:buChar char="o"/>
            </a:pPr>
            <a:r>
              <a:rPr lang="en-US" dirty="0">
                <a:latin typeface="Avenir Book" panose="02000503020000020003" pitchFamily="2" charset="0"/>
              </a:rPr>
              <a:t>Each new sentence picking up where the previous sentence left off (“known to new information”)</a:t>
            </a:r>
          </a:p>
          <a:p>
            <a:endParaRPr lang="en-US" dirty="0">
              <a:latin typeface="Avenir Book" panose="02000503020000020003" pitchFamily="2" charset="0"/>
            </a:endParaRPr>
          </a:p>
        </p:txBody>
      </p:sp>
      <p:sp>
        <p:nvSpPr>
          <p:cNvPr id="3" name="TextBox 2">
            <a:extLst>
              <a:ext uri="{FF2B5EF4-FFF2-40B4-BE49-F238E27FC236}">
                <a16:creationId xmlns:a16="http://schemas.microsoft.com/office/drawing/2014/main" id="{2F0E50CD-AE0E-3148-8287-7D8161A395A0}"/>
              </a:ext>
            </a:extLst>
          </p:cNvPr>
          <p:cNvSpPr txBox="1"/>
          <p:nvPr/>
        </p:nvSpPr>
        <p:spPr>
          <a:xfrm>
            <a:off x="475012" y="5758027"/>
            <a:ext cx="7297387" cy="646331"/>
          </a:xfrm>
          <a:prstGeom prst="rect">
            <a:avLst/>
          </a:prstGeom>
          <a:noFill/>
        </p:spPr>
        <p:txBody>
          <a:bodyPr wrap="square" rtlCol="0">
            <a:spAutoFit/>
          </a:bodyPr>
          <a:lstStyle/>
          <a:p>
            <a:r>
              <a:rPr lang="en-US" dirty="0">
                <a:latin typeface="Avenir Book" panose="02000503020000020003" pitchFamily="2" charset="0"/>
                <a:hlinkClick r:id="rId2"/>
              </a:rPr>
              <a:t>https://www.americanscientist.org/blog/the-long-view/the-science-of-scientific-writing</a:t>
            </a:r>
            <a:endParaRPr lang="en-US" dirty="0">
              <a:latin typeface="Avenir Book" panose="02000503020000020003" pitchFamily="2" charset="0"/>
            </a:endParaRPr>
          </a:p>
        </p:txBody>
      </p:sp>
    </p:spTree>
    <p:extLst>
      <p:ext uri="{BB962C8B-B14F-4D97-AF65-F5344CB8AC3E}">
        <p14:creationId xmlns:p14="http://schemas.microsoft.com/office/powerpoint/2010/main" val="2951680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013" y="384048"/>
            <a:ext cx="8001000" cy="731838"/>
          </a:xfrm>
        </p:spPr>
        <p:txBody>
          <a:bodyPr>
            <a:normAutofit/>
          </a:bodyPr>
          <a:lstStyle/>
          <a:p>
            <a:r>
              <a:rPr lang="en-US" dirty="0">
                <a:latin typeface="Avenir Book" panose="02000503020000020003" pitchFamily="2" charset="0"/>
              </a:rPr>
              <a:t>Example 1, Unedited</a:t>
            </a:r>
          </a:p>
        </p:txBody>
      </p:sp>
      <p:sp>
        <p:nvSpPr>
          <p:cNvPr id="4" name="Content Placeholder 4">
            <a:extLst>
              <a:ext uri="{FF2B5EF4-FFF2-40B4-BE49-F238E27FC236}">
                <a16:creationId xmlns:a16="http://schemas.microsoft.com/office/drawing/2014/main" id="{BD615074-718B-7F49-8B8C-1CD7E6C14642}"/>
              </a:ext>
            </a:extLst>
          </p:cNvPr>
          <p:cNvSpPr txBox="1">
            <a:spLocks/>
          </p:cNvSpPr>
          <p:nvPr/>
        </p:nvSpPr>
        <p:spPr>
          <a:xfrm>
            <a:off x="475012" y="1219200"/>
            <a:ext cx="7790213" cy="2667000"/>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nSpc>
                <a:spcPct val="150000"/>
              </a:lnSpc>
              <a:spcBef>
                <a:spcPts val="0"/>
              </a:spcBef>
              <a:buNone/>
            </a:pPr>
            <a:r>
              <a:rPr lang="en-US" sz="2200" dirty="0">
                <a:latin typeface="Avenir Book" panose="02000503020000020003" pitchFamily="2" charset="0"/>
              </a:rPr>
              <a:t>“The smallest of the URFs, URFA6L, a 207-nucleotide reading frame overlapping out of phase the NH2 terminal portion of the </a:t>
            </a:r>
            <a:r>
              <a:rPr lang="en-US" sz="2200" dirty="0" err="1">
                <a:latin typeface="Avenir Book" panose="02000503020000020003" pitchFamily="2" charset="0"/>
              </a:rPr>
              <a:t>adenosinetriphosphatase</a:t>
            </a:r>
            <a:r>
              <a:rPr lang="en-US" sz="2200" dirty="0">
                <a:latin typeface="Avenir Book" panose="02000503020000020003" pitchFamily="2" charset="0"/>
              </a:rPr>
              <a:t> subunit 6 gene, has been identified as the animal equivalent of the yeast H+ ATPase subunit 8 gene, which was recently discovered.”</a:t>
            </a:r>
          </a:p>
        </p:txBody>
      </p:sp>
      <p:sp>
        <p:nvSpPr>
          <p:cNvPr id="3" name="TextBox 2">
            <a:extLst>
              <a:ext uri="{FF2B5EF4-FFF2-40B4-BE49-F238E27FC236}">
                <a16:creationId xmlns:a16="http://schemas.microsoft.com/office/drawing/2014/main" id="{516C98EC-5B64-1745-B5D0-21795891EE5D}"/>
              </a:ext>
            </a:extLst>
          </p:cNvPr>
          <p:cNvSpPr txBox="1"/>
          <p:nvPr/>
        </p:nvSpPr>
        <p:spPr>
          <a:xfrm>
            <a:off x="-36096" y="3886200"/>
            <a:ext cx="7790213" cy="2215991"/>
          </a:xfrm>
          <a:prstGeom prst="rect">
            <a:avLst/>
          </a:prstGeom>
          <a:noFill/>
        </p:spPr>
        <p:txBody>
          <a:bodyPr wrap="square" rtlCol="0">
            <a:spAutoFit/>
          </a:bodyPr>
          <a:lstStyle/>
          <a:p>
            <a:pPr marL="742950" indent="-285750">
              <a:lnSpc>
                <a:spcPct val="150000"/>
              </a:lnSpc>
              <a:buClr>
                <a:schemeClr val="accent1"/>
              </a:buClr>
              <a:buFont typeface="Courier New" panose="02070309020205020404" pitchFamily="49" charset="0"/>
              <a:buChar char="o"/>
            </a:pPr>
            <a:r>
              <a:rPr lang="en-US" sz="2000" dirty="0">
                <a:latin typeface="Avenir Book" panose="02000503020000020003" pitchFamily="2" charset="0"/>
              </a:rPr>
              <a:t>More than a dozen words come between the subject (“URFA6L”) and the verb (“has been identified”)!</a:t>
            </a:r>
          </a:p>
          <a:p>
            <a:pPr marL="742950" indent="-285750">
              <a:lnSpc>
                <a:spcPct val="150000"/>
              </a:lnSpc>
              <a:buClr>
                <a:schemeClr val="accent1"/>
              </a:buClr>
              <a:buFont typeface="Courier New" panose="02070309020205020404" pitchFamily="49" charset="0"/>
              <a:buChar char="o"/>
            </a:pPr>
            <a:r>
              <a:rPr lang="en-US" sz="2000" dirty="0">
                <a:latin typeface="Avenir Book" panose="02000503020000020003" pitchFamily="2" charset="0"/>
              </a:rPr>
              <a:t>The sentence ends with a whimper, a tacked-on subordinate (“which”) clause. </a:t>
            </a:r>
          </a:p>
          <a:p>
            <a:endParaRPr lang="en-US" dirty="0"/>
          </a:p>
        </p:txBody>
      </p:sp>
      <p:sp>
        <p:nvSpPr>
          <p:cNvPr id="5" name="TextBox 4">
            <a:extLst>
              <a:ext uri="{FF2B5EF4-FFF2-40B4-BE49-F238E27FC236}">
                <a16:creationId xmlns:a16="http://schemas.microsoft.com/office/drawing/2014/main" id="{CED43B69-E3BF-5C40-9E1D-6D83E0E22EA9}"/>
              </a:ext>
            </a:extLst>
          </p:cNvPr>
          <p:cNvSpPr txBox="1"/>
          <p:nvPr/>
        </p:nvSpPr>
        <p:spPr>
          <a:xfrm>
            <a:off x="503086" y="6102191"/>
            <a:ext cx="7297387" cy="523220"/>
          </a:xfrm>
          <a:prstGeom prst="rect">
            <a:avLst/>
          </a:prstGeom>
          <a:noFill/>
        </p:spPr>
        <p:txBody>
          <a:bodyPr wrap="square" rtlCol="0">
            <a:spAutoFit/>
          </a:bodyPr>
          <a:lstStyle/>
          <a:p>
            <a:r>
              <a:rPr lang="en-US" sz="1400" dirty="0">
                <a:latin typeface="Avenir Book" panose="02000503020000020003" pitchFamily="2" charset="0"/>
              </a:rPr>
              <a:t>Example from </a:t>
            </a:r>
            <a:r>
              <a:rPr lang="en-US" sz="1400" dirty="0">
                <a:latin typeface="Avenir Book" panose="02000503020000020003" pitchFamily="2" charset="0"/>
                <a:hlinkClick r:id="rId2"/>
              </a:rPr>
              <a:t>https://www.americanscientist.org/blog/the-long-view/the-science-of-scientific-writing</a:t>
            </a:r>
            <a:endParaRPr lang="en-US" sz="1400" dirty="0">
              <a:latin typeface="Avenir Book" panose="02000503020000020003" pitchFamily="2" charset="0"/>
            </a:endParaRPr>
          </a:p>
        </p:txBody>
      </p:sp>
    </p:spTree>
    <p:extLst>
      <p:ext uri="{BB962C8B-B14F-4D97-AF65-F5344CB8AC3E}">
        <p14:creationId xmlns:p14="http://schemas.microsoft.com/office/powerpoint/2010/main" val="2165179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220" y="411078"/>
            <a:ext cx="7467600" cy="685800"/>
          </a:xfrm>
        </p:spPr>
        <p:txBody>
          <a:bodyPr>
            <a:normAutofit/>
          </a:bodyPr>
          <a:lstStyle/>
          <a:p>
            <a:r>
              <a:rPr lang="en-US" sz="2600" dirty="0">
                <a:latin typeface="Avenir Book" panose="02000503020000020003" pitchFamily="2" charset="0"/>
              </a:rPr>
              <a:t>Two Strategies for Editing</a:t>
            </a:r>
          </a:p>
        </p:txBody>
      </p:sp>
      <p:sp>
        <p:nvSpPr>
          <p:cNvPr id="4" name="Content Placeholder 4">
            <a:extLst>
              <a:ext uri="{FF2B5EF4-FFF2-40B4-BE49-F238E27FC236}">
                <a16:creationId xmlns:a16="http://schemas.microsoft.com/office/drawing/2014/main" id="{BD615074-718B-7F49-8B8C-1CD7E6C14642}"/>
              </a:ext>
            </a:extLst>
          </p:cNvPr>
          <p:cNvSpPr txBox="1">
            <a:spLocks/>
          </p:cNvSpPr>
          <p:nvPr/>
        </p:nvSpPr>
        <p:spPr>
          <a:xfrm>
            <a:off x="435220" y="1325481"/>
            <a:ext cx="7946780" cy="2103519"/>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nSpc>
                <a:spcPct val="150000"/>
              </a:lnSpc>
              <a:spcBef>
                <a:spcPts val="0"/>
              </a:spcBef>
              <a:buNone/>
            </a:pPr>
            <a:r>
              <a:rPr lang="en-US" sz="2200" b="1" dirty="0">
                <a:latin typeface="Avenir Book" panose="02000503020000020003" pitchFamily="2" charset="0"/>
              </a:rPr>
              <a:t>Strategy 1: </a:t>
            </a:r>
            <a:r>
              <a:rPr lang="en-US" sz="2200" dirty="0">
                <a:latin typeface="Avenir Book" panose="02000503020000020003" pitchFamily="2" charset="0"/>
              </a:rPr>
              <a:t>Shrink the distance between </a:t>
            </a:r>
            <a:r>
              <a:rPr lang="en-US" sz="2200" b="1" u="sng" dirty="0">
                <a:solidFill>
                  <a:schemeClr val="accent2">
                    <a:lumMod val="50000"/>
                  </a:schemeClr>
                </a:solidFill>
                <a:latin typeface="Avenir Book" panose="02000503020000020003" pitchFamily="2" charset="0"/>
              </a:rPr>
              <a:t>subject</a:t>
            </a:r>
            <a:r>
              <a:rPr lang="en-US" sz="2200" b="1" dirty="0">
                <a:solidFill>
                  <a:schemeClr val="accent1"/>
                </a:solidFill>
                <a:latin typeface="Avenir Book" panose="02000503020000020003" pitchFamily="2" charset="0"/>
              </a:rPr>
              <a:t> </a:t>
            </a:r>
            <a:r>
              <a:rPr lang="en-US" sz="2200" dirty="0">
                <a:latin typeface="Avenir Book" panose="02000503020000020003" pitchFamily="2" charset="0"/>
              </a:rPr>
              <a:t>and</a:t>
            </a:r>
            <a:r>
              <a:rPr lang="en-US" sz="2200" b="1" dirty="0">
                <a:solidFill>
                  <a:schemeClr val="accent1"/>
                </a:solidFill>
                <a:latin typeface="Avenir Book" panose="02000503020000020003" pitchFamily="2" charset="0"/>
              </a:rPr>
              <a:t> </a:t>
            </a:r>
            <a:r>
              <a:rPr lang="en-US" sz="2200" b="1" u="sng" dirty="0">
                <a:solidFill>
                  <a:schemeClr val="accent3"/>
                </a:solidFill>
                <a:latin typeface="Avenir Book" panose="02000503020000020003" pitchFamily="2" charset="0"/>
              </a:rPr>
              <a:t>verb</a:t>
            </a:r>
            <a:r>
              <a:rPr lang="en-US" sz="2200" dirty="0">
                <a:latin typeface="Avenir Book" panose="02000503020000020003" pitchFamily="2" charset="0"/>
              </a:rPr>
              <a:t> (if URFA6L’s characterization as ”a 207-nucleotide reading frame …” is already well-known to readers or can be moved to a figure or incorporated elsewhere).</a:t>
            </a:r>
          </a:p>
        </p:txBody>
      </p:sp>
      <p:sp>
        <p:nvSpPr>
          <p:cNvPr id="8" name="TextBox 7">
            <a:extLst>
              <a:ext uri="{FF2B5EF4-FFF2-40B4-BE49-F238E27FC236}">
                <a16:creationId xmlns:a16="http://schemas.microsoft.com/office/drawing/2014/main" id="{F1511E1B-765F-4D42-9E23-7AD7BB4D57A4}"/>
              </a:ext>
            </a:extLst>
          </p:cNvPr>
          <p:cNvSpPr txBox="1"/>
          <p:nvPr/>
        </p:nvSpPr>
        <p:spPr>
          <a:xfrm>
            <a:off x="1066800" y="3581400"/>
            <a:ext cx="6934200" cy="1437381"/>
          </a:xfrm>
          <a:prstGeom prst="rect">
            <a:avLst/>
          </a:prstGeom>
          <a:noFill/>
        </p:spPr>
        <p:txBody>
          <a:bodyPr wrap="square" rtlCol="0">
            <a:spAutoFit/>
          </a:bodyPr>
          <a:lstStyle/>
          <a:p>
            <a:pPr>
              <a:lnSpc>
                <a:spcPct val="150000"/>
              </a:lnSpc>
            </a:pPr>
            <a:r>
              <a:rPr lang="en-US" sz="2000" b="1" dirty="0">
                <a:latin typeface="Avenir Book" panose="02000503020000020003" pitchFamily="2" charset="0"/>
              </a:rPr>
              <a:t>Edited: </a:t>
            </a:r>
            <a:r>
              <a:rPr lang="en-US" sz="2000" u="sng" dirty="0">
                <a:uFill>
                  <a:solidFill>
                    <a:schemeClr val="accent2">
                      <a:lumMod val="75000"/>
                    </a:schemeClr>
                  </a:solidFill>
                </a:uFill>
                <a:latin typeface="Avenir Book" panose="02000503020000020003" pitchFamily="2" charset="0"/>
              </a:rPr>
              <a:t>The smallest of the URF’s, </a:t>
            </a:r>
            <a:r>
              <a:rPr lang="en-US" sz="2000" dirty="0">
                <a:latin typeface="Avenir Book" panose="02000503020000020003" pitchFamily="2" charset="0"/>
              </a:rPr>
              <a:t>URFA6L, </a:t>
            </a:r>
            <a:r>
              <a:rPr lang="en-US" sz="2000" u="sng" dirty="0">
                <a:uFill>
                  <a:solidFill>
                    <a:srgbClr val="FF0000"/>
                  </a:solidFill>
                </a:uFill>
                <a:latin typeface="Avenir Book" panose="02000503020000020003" pitchFamily="2" charset="0"/>
              </a:rPr>
              <a:t>has been identified</a:t>
            </a:r>
            <a:r>
              <a:rPr lang="en-US" sz="2000" dirty="0">
                <a:latin typeface="Avenir Book" panose="02000503020000020003" pitchFamily="2" charset="0"/>
              </a:rPr>
              <a:t> as the animal equivalent of the recently discovered yeast H+ ATPase subunit 8 gene. </a:t>
            </a:r>
            <a:endParaRPr lang="en-US" sz="2000" b="1" dirty="0">
              <a:latin typeface="Avenir Book" panose="02000503020000020003" pitchFamily="2" charset="0"/>
            </a:endParaRPr>
          </a:p>
        </p:txBody>
      </p:sp>
    </p:spTree>
    <p:extLst>
      <p:ext uri="{BB962C8B-B14F-4D97-AF65-F5344CB8AC3E}">
        <p14:creationId xmlns:p14="http://schemas.microsoft.com/office/powerpoint/2010/main" val="2026479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294" y="533400"/>
            <a:ext cx="7467600" cy="685800"/>
          </a:xfrm>
        </p:spPr>
        <p:txBody>
          <a:bodyPr>
            <a:normAutofit/>
          </a:bodyPr>
          <a:lstStyle/>
          <a:p>
            <a:r>
              <a:rPr lang="en-US" sz="2600" dirty="0">
                <a:latin typeface="Avenir Book" panose="02000503020000020003" pitchFamily="2" charset="0"/>
              </a:rPr>
              <a:t>Two Strategies for Editing</a:t>
            </a:r>
          </a:p>
        </p:txBody>
      </p:sp>
      <p:sp>
        <p:nvSpPr>
          <p:cNvPr id="6" name="Content Placeholder 4">
            <a:extLst>
              <a:ext uri="{FF2B5EF4-FFF2-40B4-BE49-F238E27FC236}">
                <a16:creationId xmlns:a16="http://schemas.microsoft.com/office/drawing/2014/main" id="{F53B32AC-1A57-F64A-953B-43F606C1C25F}"/>
              </a:ext>
            </a:extLst>
          </p:cNvPr>
          <p:cNvSpPr txBox="1">
            <a:spLocks/>
          </p:cNvSpPr>
          <p:nvPr/>
        </p:nvSpPr>
        <p:spPr>
          <a:xfrm>
            <a:off x="463294" y="1219200"/>
            <a:ext cx="7467600" cy="1066800"/>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nSpc>
                <a:spcPct val="150000"/>
              </a:lnSpc>
              <a:spcBef>
                <a:spcPts val="0"/>
              </a:spcBef>
              <a:buNone/>
            </a:pPr>
            <a:r>
              <a:rPr lang="en-US" sz="2200" b="1" dirty="0">
                <a:latin typeface="Avenir Book" panose="02000503020000020003" pitchFamily="2" charset="0"/>
              </a:rPr>
              <a:t>Strategy 2: </a:t>
            </a:r>
            <a:r>
              <a:rPr lang="en-US" sz="2200" dirty="0">
                <a:latin typeface="Avenir Book" panose="02000503020000020003" pitchFamily="2" charset="0"/>
              </a:rPr>
              <a:t>Ease a reader’s journey by moving from </a:t>
            </a:r>
            <a:r>
              <a:rPr lang="en-US" sz="2200" b="1" dirty="0">
                <a:solidFill>
                  <a:srgbClr val="7030A0"/>
                </a:solidFill>
                <a:latin typeface="Avenir Book" panose="02000503020000020003" pitchFamily="2" charset="0"/>
              </a:rPr>
              <a:t>known</a:t>
            </a:r>
            <a:r>
              <a:rPr lang="en-US" sz="2200" dirty="0">
                <a:solidFill>
                  <a:srgbClr val="7030A0"/>
                </a:solidFill>
                <a:latin typeface="Avenir Book" panose="02000503020000020003" pitchFamily="2" charset="0"/>
              </a:rPr>
              <a:t> </a:t>
            </a:r>
            <a:r>
              <a:rPr lang="en-US" sz="2200" dirty="0">
                <a:latin typeface="Avenir Book" panose="02000503020000020003" pitchFamily="2" charset="0"/>
              </a:rPr>
              <a:t> to </a:t>
            </a:r>
            <a:r>
              <a:rPr lang="en-US" sz="2200" b="1" dirty="0">
                <a:solidFill>
                  <a:schemeClr val="accent1"/>
                </a:solidFill>
                <a:latin typeface="Avenir Book" panose="02000503020000020003" pitchFamily="2" charset="0"/>
              </a:rPr>
              <a:t>new</a:t>
            </a:r>
            <a:r>
              <a:rPr lang="en-US" sz="2200" b="1" dirty="0">
                <a:latin typeface="Avenir Book" panose="02000503020000020003" pitchFamily="2" charset="0"/>
              </a:rPr>
              <a:t>.</a:t>
            </a:r>
          </a:p>
        </p:txBody>
      </p:sp>
      <p:sp>
        <p:nvSpPr>
          <p:cNvPr id="3" name="TextBox 2">
            <a:extLst>
              <a:ext uri="{FF2B5EF4-FFF2-40B4-BE49-F238E27FC236}">
                <a16:creationId xmlns:a16="http://schemas.microsoft.com/office/drawing/2014/main" id="{84FF5C3D-520A-0042-8F4D-77EEDD5A04CA}"/>
              </a:ext>
            </a:extLst>
          </p:cNvPr>
          <p:cNvSpPr txBox="1"/>
          <p:nvPr/>
        </p:nvSpPr>
        <p:spPr>
          <a:xfrm>
            <a:off x="1209095" y="2286000"/>
            <a:ext cx="6324600" cy="3600986"/>
          </a:xfrm>
          <a:prstGeom prst="rect">
            <a:avLst/>
          </a:prstGeom>
          <a:noFill/>
        </p:spPr>
        <p:txBody>
          <a:bodyPr wrap="square" rtlCol="0">
            <a:spAutoFit/>
          </a:bodyPr>
          <a:lstStyle/>
          <a:p>
            <a:pPr>
              <a:lnSpc>
                <a:spcPct val="150000"/>
              </a:lnSpc>
            </a:pPr>
            <a:r>
              <a:rPr lang="en-US" sz="2000" b="1" dirty="0">
                <a:uFill>
                  <a:solidFill>
                    <a:schemeClr val="accent2">
                      <a:lumMod val="75000"/>
                    </a:schemeClr>
                  </a:solidFill>
                </a:uFill>
                <a:latin typeface="Avenir Book" panose="02000503020000020003" pitchFamily="2" charset="0"/>
              </a:rPr>
              <a:t>Edited: </a:t>
            </a:r>
            <a:r>
              <a:rPr lang="en-US" sz="2000" b="1" dirty="0">
                <a:solidFill>
                  <a:srgbClr val="7030A0"/>
                </a:solidFill>
                <a:uFill>
                  <a:solidFill>
                    <a:schemeClr val="accent2">
                      <a:lumMod val="75000"/>
                    </a:schemeClr>
                  </a:solidFill>
                </a:uFill>
                <a:latin typeface="Avenir Book" panose="02000503020000020003" pitchFamily="2" charset="0"/>
              </a:rPr>
              <a:t>The smallest of the URFs</a:t>
            </a:r>
            <a:r>
              <a:rPr lang="en-US" sz="2000" b="1" dirty="0">
                <a:solidFill>
                  <a:srgbClr val="7030A0"/>
                </a:solidFill>
                <a:latin typeface="Avenir Book" panose="02000503020000020003" pitchFamily="2" charset="0"/>
              </a:rPr>
              <a:t> </a:t>
            </a:r>
            <a:r>
              <a:rPr lang="en-US" sz="2000" dirty="0">
                <a:uFill>
                  <a:solidFill>
                    <a:srgbClr val="FF0000"/>
                  </a:solidFill>
                </a:uFill>
                <a:latin typeface="Avenir Book" panose="02000503020000020003" pitchFamily="2" charset="0"/>
              </a:rPr>
              <a:t>is</a:t>
            </a:r>
            <a:r>
              <a:rPr lang="en-US" sz="2000" dirty="0">
                <a:latin typeface="Avenir Book" panose="02000503020000020003" pitchFamily="2" charset="0"/>
              </a:rPr>
              <a:t> </a:t>
            </a:r>
            <a:r>
              <a:rPr lang="en-US" sz="2000" b="1" dirty="0">
                <a:solidFill>
                  <a:schemeClr val="accent1">
                    <a:lumMod val="75000"/>
                  </a:schemeClr>
                </a:solidFill>
                <a:latin typeface="Avenir Book" panose="02000503020000020003" pitchFamily="2" charset="0"/>
              </a:rPr>
              <a:t>URFA6L</a:t>
            </a:r>
            <a:r>
              <a:rPr lang="en-US" sz="2000" dirty="0">
                <a:latin typeface="Avenir Book" panose="02000503020000020003" pitchFamily="2" charset="0"/>
              </a:rPr>
              <a:t>, a 207-nucleotide reading frame overlapping out of phase the NH2-terminal portion of the </a:t>
            </a:r>
            <a:r>
              <a:rPr lang="en-US" sz="2000" dirty="0" err="1">
                <a:latin typeface="Avenir Book" panose="02000503020000020003" pitchFamily="2" charset="0"/>
              </a:rPr>
              <a:t>adenosinetriphosphatase</a:t>
            </a:r>
            <a:r>
              <a:rPr lang="en-US" sz="2000" dirty="0">
                <a:latin typeface="Avenir Book" panose="02000503020000020003" pitchFamily="2" charset="0"/>
              </a:rPr>
              <a:t> subunit 6 gene. </a:t>
            </a:r>
            <a:r>
              <a:rPr lang="en-US" sz="2000" b="1" dirty="0">
                <a:solidFill>
                  <a:srgbClr val="7030A0"/>
                </a:solidFill>
                <a:uFill>
                  <a:solidFill>
                    <a:schemeClr val="accent2">
                      <a:lumMod val="75000"/>
                    </a:schemeClr>
                  </a:solidFill>
                </a:uFill>
                <a:latin typeface="Avenir Book" panose="02000503020000020003" pitchFamily="2" charset="0"/>
              </a:rPr>
              <a:t>URFA6L</a:t>
            </a:r>
            <a:r>
              <a:rPr lang="en-US" sz="2000" dirty="0">
                <a:latin typeface="Avenir Book" panose="02000503020000020003" pitchFamily="2" charset="0"/>
              </a:rPr>
              <a:t> </a:t>
            </a:r>
            <a:r>
              <a:rPr lang="en-US" sz="2000" dirty="0">
                <a:uFill>
                  <a:solidFill>
                    <a:srgbClr val="FF0000"/>
                  </a:solidFill>
                </a:uFill>
                <a:latin typeface="Avenir Book" panose="02000503020000020003" pitchFamily="2" charset="0"/>
              </a:rPr>
              <a:t>has been identified</a:t>
            </a:r>
            <a:r>
              <a:rPr lang="en-US" sz="2000" dirty="0">
                <a:latin typeface="Avenir Book" panose="02000503020000020003" pitchFamily="2" charset="0"/>
              </a:rPr>
              <a:t> as </a:t>
            </a:r>
            <a:r>
              <a:rPr lang="en-US" sz="2000" b="1" dirty="0">
                <a:solidFill>
                  <a:schemeClr val="accent1">
                    <a:lumMod val="75000"/>
                  </a:schemeClr>
                </a:solidFill>
                <a:latin typeface="Avenir Book" panose="02000503020000020003" pitchFamily="2" charset="0"/>
              </a:rPr>
              <a:t>the animal equivalent of the recently discovered yeast </a:t>
            </a:r>
            <a:r>
              <a:rPr lang="en-US" sz="2000" b="1" dirty="0" err="1">
                <a:solidFill>
                  <a:schemeClr val="accent1">
                    <a:lumMod val="75000"/>
                  </a:schemeClr>
                </a:solidFill>
                <a:latin typeface="Avenir Book" panose="02000503020000020003" pitchFamily="2" charset="0"/>
              </a:rPr>
              <a:t>H+ATPase</a:t>
            </a:r>
            <a:r>
              <a:rPr lang="en-US" sz="2000" b="1" dirty="0">
                <a:solidFill>
                  <a:schemeClr val="accent1">
                    <a:lumMod val="75000"/>
                  </a:schemeClr>
                </a:solidFill>
                <a:latin typeface="Avenir Book" panose="02000503020000020003" pitchFamily="2" charset="0"/>
              </a:rPr>
              <a:t> subunit 8 gene</a:t>
            </a:r>
            <a:r>
              <a:rPr lang="en-US" sz="2000" dirty="0">
                <a:latin typeface="Avenir Book" panose="02000503020000020003" pitchFamily="2" charset="0"/>
              </a:rPr>
              <a:t>. </a:t>
            </a:r>
            <a:r>
              <a:rPr lang="en-US" sz="2000" b="1" dirty="0">
                <a:solidFill>
                  <a:srgbClr val="7030A0"/>
                </a:solidFill>
                <a:latin typeface="Avenir Book" panose="02000503020000020003" pitchFamily="2" charset="0"/>
              </a:rPr>
              <a:t>In animals such as </a:t>
            </a:r>
            <a:r>
              <a:rPr lang="en-US" sz="2000" dirty="0">
                <a:solidFill>
                  <a:srgbClr val="7030A0"/>
                </a:solidFill>
                <a:latin typeface="Avenir Book" panose="02000503020000020003" pitchFamily="2" charset="0"/>
              </a:rPr>
              <a:t>…</a:t>
            </a:r>
            <a:endParaRPr lang="en-US" sz="2000" dirty="0">
              <a:latin typeface="Avenir Book" panose="02000503020000020003" pitchFamily="2" charset="0"/>
            </a:endParaRPr>
          </a:p>
          <a:p>
            <a:endParaRPr lang="en-US" dirty="0"/>
          </a:p>
        </p:txBody>
      </p:sp>
    </p:spTree>
    <p:extLst>
      <p:ext uri="{BB962C8B-B14F-4D97-AF65-F5344CB8AC3E}">
        <p14:creationId xmlns:p14="http://schemas.microsoft.com/office/powerpoint/2010/main" val="214088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013" y="384048"/>
            <a:ext cx="8001000" cy="731838"/>
          </a:xfrm>
        </p:spPr>
        <p:txBody>
          <a:bodyPr>
            <a:normAutofit/>
          </a:bodyPr>
          <a:lstStyle/>
          <a:p>
            <a:r>
              <a:rPr lang="en-US" dirty="0">
                <a:latin typeface="Avenir Book" panose="02000503020000020003" pitchFamily="2" charset="0"/>
              </a:rPr>
              <a:t>Example 2, Unedited</a:t>
            </a:r>
          </a:p>
        </p:txBody>
      </p:sp>
      <p:sp>
        <p:nvSpPr>
          <p:cNvPr id="4" name="Content Placeholder 4">
            <a:extLst>
              <a:ext uri="{FF2B5EF4-FFF2-40B4-BE49-F238E27FC236}">
                <a16:creationId xmlns:a16="http://schemas.microsoft.com/office/drawing/2014/main" id="{BD615074-718B-7F49-8B8C-1CD7E6C14642}"/>
              </a:ext>
            </a:extLst>
          </p:cNvPr>
          <p:cNvSpPr txBox="1">
            <a:spLocks/>
          </p:cNvSpPr>
          <p:nvPr/>
        </p:nvSpPr>
        <p:spPr>
          <a:xfrm>
            <a:off x="475012" y="1115886"/>
            <a:ext cx="8000999" cy="3151314"/>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nSpc>
                <a:spcPct val="150000"/>
              </a:lnSpc>
              <a:spcBef>
                <a:spcPts val="0"/>
              </a:spcBef>
              <a:buNone/>
            </a:pPr>
            <a:r>
              <a:rPr lang="en-US" sz="2200" dirty="0">
                <a:latin typeface="Avenir Book" panose="02000503020000020003" pitchFamily="2" charset="0"/>
              </a:rPr>
              <a:t>“The almond offers an alternative to animal-derived dairy products for lactose-intolerant individuals. More than a dozen USDA studies have documented almond milk’s benefits, for example. The benefits of almond yogurt, however, are not present in the literature. Almond yogurt’s benefits for lactose-intolerant individuals will be the focus of this study.”</a:t>
            </a:r>
          </a:p>
        </p:txBody>
      </p:sp>
      <p:sp>
        <p:nvSpPr>
          <p:cNvPr id="3" name="TextBox 2">
            <a:extLst>
              <a:ext uri="{FF2B5EF4-FFF2-40B4-BE49-F238E27FC236}">
                <a16:creationId xmlns:a16="http://schemas.microsoft.com/office/drawing/2014/main" id="{516C98EC-5B64-1745-B5D0-21795891EE5D}"/>
              </a:ext>
            </a:extLst>
          </p:cNvPr>
          <p:cNvSpPr txBox="1"/>
          <p:nvPr/>
        </p:nvSpPr>
        <p:spPr>
          <a:xfrm>
            <a:off x="20053" y="4210235"/>
            <a:ext cx="8133347" cy="1894429"/>
          </a:xfrm>
          <a:prstGeom prst="rect">
            <a:avLst/>
          </a:prstGeom>
          <a:noFill/>
        </p:spPr>
        <p:txBody>
          <a:bodyPr wrap="square" rtlCol="0">
            <a:spAutoFit/>
          </a:bodyPr>
          <a:lstStyle/>
          <a:p>
            <a:pPr marL="742950" indent="-285750">
              <a:lnSpc>
                <a:spcPct val="150000"/>
              </a:lnSpc>
              <a:buClr>
                <a:schemeClr val="accent1"/>
              </a:buClr>
              <a:buFont typeface="Courier New" panose="02070309020205020404" pitchFamily="49" charset="0"/>
              <a:buChar char="o"/>
            </a:pPr>
            <a:r>
              <a:rPr lang="en-US" sz="2000" dirty="0">
                <a:latin typeface="Avenir Book" panose="02000503020000020003" pitchFamily="2" charset="0"/>
              </a:rPr>
              <a:t>Each sentence begins anew rather than taking its subject from the previous sentence’s end.</a:t>
            </a:r>
          </a:p>
          <a:p>
            <a:pPr marL="742950" indent="-285750">
              <a:lnSpc>
                <a:spcPct val="150000"/>
              </a:lnSpc>
              <a:buClr>
                <a:schemeClr val="accent1"/>
              </a:buClr>
              <a:buFont typeface="Courier New" panose="02070309020205020404" pitchFamily="49" charset="0"/>
              <a:buChar char="o"/>
            </a:pPr>
            <a:r>
              <a:rPr lang="en-US" sz="2000" dirty="0">
                <a:latin typeface="Avenir Book" panose="02000503020000020003" pitchFamily="2" charset="0"/>
              </a:rPr>
              <a:t>What should be in the stress position (the research gap, the proposed study) appears in the topic position instead. </a:t>
            </a:r>
            <a:endParaRPr lang="en-US" sz="2000" dirty="0"/>
          </a:p>
        </p:txBody>
      </p:sp>
    </p:spTree>
    <p:extLst>
      <p:ext uri="{BB962C8B-B14F-4D97-AF65-F5344CB8AC3E}">
        <p14:creationId xmlns:p14="http://schemas.microsoft.com/office/powerpoint/2010/main" val="248888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19100"/>
            <a:ext cx="7467600" cy="685800"/>
          </a:xfrm>
        </p:spPr>
        <p:txBody>
          <a:bodyPr>
            <a:noAutofit/>
          </a:bodyPr>
          <a:lstStyle/>
          <a:p>
            <a:r>
              <a:rPr lang="en-US" sz="2600" dirty="0">
                <a:latin typeface="Avenir Book" panose="02000503020000020003" pitchFamily="2" charset="0"/>
              </a:rPr>
              <a:t>Strategies for Editing</a:t>
            </a:r>
          </a:p>
        </p:txBody>
      </p:sp>
      <p:sp>
        <p:nvSpPr>
          <p:cNvPr id="2" name="TextBox 1">
            <a:extLst>
              <a:ext uri="{FF2B5EF4-FFF2-40B4-BE49-F238E27FC236}">
                <a16:creationId xmlns:a16="http://schemas.microsoft.com/office/drawing/2014/main" id="{319D1FB1-73D7-3E44-940B-371D41E473D2}"/>
              </a:ext>
            </a:extLst>
          </p:cNvPr>
          <p:cNvSpPr txBox="1"/>
          <p:nvPr/>
        </p:nvSpPr>
        <p:spPr>
          <a:xfrm>
            <a:off x="1066800" y="3203570"/>
            <a:ext cx="6705600" cy="3025508"/>
          </a:xfrm>
          <a:prstGeom prst="rect">
            <a:avLst/>
          </a:prstGeom>
          <a:noFill/>
          <a:ln>
            <a:noFill/>
          </a:ln>
        </p:spPr>
        <p:txBody>
          <a:bodyPr wrap="square" rtlCol="0">
            <a:spAutoFit/>
          </a:bodyPr>
          <a:lstStyle/>
          <a:p>
            <a:pPr>
              <a:lnSpc>
                <a:spcPct val="120000"/>
              </a:lnSpc>
            </a:pPr>
            <a:r>
              <a:rPr lang="en-US" sz="2000" b="1" dirty="0">
                <a:latin typeface="Avenir Book" panose="02000503020000020003" pitchFamily="2" charset="0"/>
              </a:rPr>
              <a:t>Edited: </a:t>
            </a:r>
            <a:r>
              <a:rPr lang="en-US" sz="2000" dirty="0">
                <a:latin typeface="Avenir Book" panose="02000503020000020003" pitchFamily="2" charset="0"/>
              </a:rPr>
              <a:t>For lactose-intolerant individuals, </a:t>
            </a:r>
            <a:r>
              <a:rPr lang="en-US" sz="2000" dirty="0">
                <a:uFill>
                  <a:solidFill>
                    <a:srgbClr val="7030A0"/>
                  </a:solidFill>
                </a:uFill>
                <a:latin typeface="Avenir Book" panose="02000503020000020003" pitchFamily="2" charset="0"/>
              </a:rPr>
              <a:t>a promising alternative</a:t>
            </a:r>
            <a:r>
              <a:rPr lang="en-US" sz="2000" dirty="0">
                <a:latin typeface="Avenir Book" panose="02000503020000020003" pitchFamily="2" charset="0"/>
              </a:rPr>
              <a:t> to animal-derived dairy products is offered by </a:t>
            </a:r>
            <a:r>
              <a:rPr lang="en-US" sz="2000" b="1" dirty="0">
                <a:solidFill>
                  <a:schemeClr val="accent1"/>
                </a:solidFill>
                <a:uFill>
                  <a:solidFill>
                    <a:schemeClr val="accent1">
                      <a:lumMod val="75000"/>
                    </a:schemeClr>
                  </a:solidFill>
                </a:uFill>
                <a:latin typeface="Avenir Book" panose="02000503020000020003" pitchFamily="2" charset="0"/>
              </a:rPr>
              <a:t>the almond</a:t>
            </a:r>
            <a:r>
              <a:rPr lang="en-US" sz="2000" b="1" dirty="0">
                <a:solidFill>
                  <a:schemeClr val="accent1"/>
                </a:solidFill>
                <a:latin typeface="Avenir Book" panose="02000503020000020003" pitchFamily="2" charset="0"/>
              </a:rPr>
              <a:t>.</a:t>
            </a:r>
            <a:r>
              <a:rPr lang="en-US" sz="2000" b="1" dirty="0">
                <a:latin typeface="Avenir Book" panose="02000503020000020003" pitchFamily="2" charset="0"/>
              </a:rPr>
              <a:t> </a:t>
            </a:r>
            <a:r>
              <a:rPr lang="en-US" sz="2000" dirty="0">
                <a:uFill>
                  <a:solidFill>
                    <a:srgbClr val="7030A0"/>
                  </a:solidFill>
                </a:uFill>
                <a:latin typeface="Avenir Book" panose="02000503020000020003" pitchFamily="2" charset="0"/>
              </a:rPr>
              <a:t>The benefits of almond milk</a:t>
            </a:r>
            <a:r>
              <a:rPr lang="en-US" sz="2000" dirty="0">
                <a:latin typeface="Avenir Book" panose="02000503020000020003" pitchFamily="2" charset="0"/>
              </a:rPr>
              <a:t>, for example, have been documented by more than </a:t>
            </a:r>
            <a:r>
              <a:rPr lang="en-US" sz="2000" b="1" dirty="0">
                <a:solidFill>
                  <a:schemeClr val="accent1"/>
                </a:solidFill>
                <a:uFill>
                  <a:solidFill>
                    <a:schemeClr val="accent1"/>
                  </a:solidFill>
                </a:uFill>
                <a:latin typeface="Avenir Book" panose="02000503020000020003" pitchFamily="2" charset="0"/>
              </a:rPr>
              <a:t>a dozen USDA studies</a:t>
            </a:r>
            <a:r>
              <a:rPr lang="en-US" sz="2000" dirty="0">
                <a:latin typeface="Avenir Book" panose="02000503020000020003" pitchFamily="2" charset="0"/>
              </a:rPr>
              <a:t>. Research regarding the benefits of almond yogurt, however, is </a:t>
            </a:r>
            <a:r>
              <a:rPr lang="en-US" sz="2000" b="1" dirty="0">
                <a:solidFill>
                  <a:schemeClr val="accent1"/>
                </a:solidFill>
                <a:latin typeface="Avenir Book" panose="02000503020000020003" pitchFamily="2" charset="0"/>
              </a:rPr>
              <a:t>lacking</a:t>
            </a:r>
            <a:r>
              <a:rPr lang="en-US" sz="2000" dirty="0">
                <a:latin typeface="Avenir Book" panose="02000503020000020003" pitchFamily="2" charset="0"/>
              </a:rPr>
              <a:t>. This study investigates </a:t>
            </a:r>
            <a:r>
              <a:rPr lang="en-US" sz="2000" b="1" dirty="0">
                <a:solidFill>
                  <a:schemeClr val="accent1"/>
                </a:solidFill>
                <a:latin typeface="Avenir Book" panose="02000503020000020003" pitchFamily="2" charset="0"/>
              </a:rPr>
              <a:t>the benefits of almond yogurt for lactose-intolerant individuals.</a:t>
            </a:r>
            <a:endParaRPr lang="en-US" sz="2000" dirty="0"/>
          </a:p>
        </p:txBody>
      </p:sp>
      <p:sp>
        <p:nvSpPr>
          <p:cNvPr id="9" name="TextBox 8">
            <a:extLst>
              <a:ext uri="{FF2B5EF4-FFF2-40B4-BE49-F238E27FC236}">
                <a16:creationId xmlns:a16="http://schemas.microsoft.com/office/drawing/2014/main" id="{2BD4DBDF-0E5F-9744-8DDE-235125A50BED}"/>
              </a:ext>
            </a:extLst>
          </p:cNvPr>
          <p:cNvSpPr txBox="1"/>
          <p:nvPr/>
        </p:nvSpPr>
        <p:spPr>
          <a:xfrm>
            <a:off x="0" y="1104900"/>
            <a:ext cx="8305800" cy="2074607"/>
          </a:xfrm>
          <a:prstGeom prst="rect">
            <a:avLst/>
          </a:prstGeom>
          <a:noFill/>
        </p:spPr>
        <p:txBody>
          <a:bodyPr wrap="square" rtlCol="0">
            <a:spAutoFit/>
          </a:bodyPr>
          <a:lstStyle/>
          <a:p>
            <a:pPr marL="800100" indent="-342900">
              <a:lnSpc>
                <a:spcPct val="150000"/>
              </a:lnSpc>
              <a:buClr>
                <a:schemeClr val="accent1"/>
              </a:buClr>
              <a:buFont typeface="Courier New" panose="02070309020205020404" pitchFamily="49" charset="0"/>
              <a:buChar char="o"/>
            </a:pPr>
            <a:r>
              <a:rPr lang="en-US" sz="2200" dirty="0">
                <a:latin typeface="Avenir Book" panose="02000503020000020003" pitchFamily="2" charset="0"/>
              </a:rPr>
              <a:t>Use the end of one sentence to create the next sentence’s subject: “a dozen USDA </a:t>
            </a:r>
            <a:r>
              <a:rPr lang="en-US" sz="2200" u="sng" dirty="0">
                <a:latin typeface="Avenir Book" panose="02000503020000020003" pitchFamily="2" charset="0"/>
              </a:rPr>
              <a:t>studies</a:t>
            </a:r>
            <a:r>
              <a:rPr lang="en-US" sz="2200" dirty="0">
                <a:latin typeface="Avenir Book" panose="02000503020000020003" pitchFamily="2" charset="0"/>
              </a:rPr>
              <a:t>” </a:t>
            </a:r>
            <a:r>
              <a:rPr lang="en-US" sz="2200" dirty="0">
                <a:solidFill>
                  <a:schemeClr val="accent1"/>
                </a:solidFill>
                <a:latin typeface="Avenir Book" panose="02000503020000020003" pitchFamily="2" charset="0"/>
              </a:rPr>
              <a:t>→</a:t>
            </a:r>
            <a:r>
              <a:rPr lang="en-US" sz="2200" dirty="0">
                <a:latin typeface="Avenir Book" panose="02000503020000020003" pitchFamily="2" charset="0"/>
              </a:rPr>
              <a:t> “</a:t>
            </a:r>
            <a:r>
              <a:rPr lang="en-US" sz="2200" u="sng" dirty="0">
                <a:latin typeface="Avenir Book" panose="02000503020000020003" pitchFamily="2" charset="0"/>
              </a:rPr>
              <a:t>Research</a:t>
            </a:r>
            <a:r>
              <a:rPr lang="en-US" sz="2200" dirty="0">
                <a:latin typeface="Avenir Book" panose="02000503020000020003" pitchFamily="2" charset="0"/>
              </a:rPr>
              <a:t> regarding.”</a:t>
            </a:r>
          </a:p>
          <a:p>
            <a:pPr marL="742950" indent="-285750">
              <a:lnSpc>
                <a:spcPct val="150000"/>
              </a:lnSpc>
              <a:buClr>
                <a:schemeClr val="accent1"/>
              </a:buClr>
              <a:buFont typeface="Courier New" panose="02070309020205020404" pitchFamily="49" charset="0"/>
              <a:buChar char="o"/>
            </a:pPr>
            <a:r>
              <a:rPr lang="en-US" sz="2200" dirty="0">
                <a:latin typeface="Avenir Book" panose="02000503020000020003" pitchFamily="2" charset="0"/>
              </a:rPr>
              <a:t>Spotlight the research gap and the proposed study by placing them in the stress position. </a:t>
            </a:r>
            <a:endParaRPr lang="en-US" sz="2200" dirty="0"/>
          </a:p>
        </p:txBody>
      </p:sp>
    </p:spTree>
    <p:extLst>
      <p:ext uri="{BB962C8B-B14F-4D97-AF65-F5344CB8AC3E}">
        <p14:creationId xmlns:p14="http://schemas.microsoft.com/office/powerpoint/2010/main" val="190526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533400"/>
            <a:ext cx="7467600" cy="625476"/>
          </a:xfrm>
        </p:spPr>
        <p:txBody>
          <a:bodyPr>
            <a:normAutofit/>
          </a:bodyPr>
          <a:lstStyle/>
          <a:p>
            <a:r>
              <a:rPr lang="en-US" sz="2600" dirty="0">
                <a:latin typeface="Avenir Book" panose="02000503020000020003" pitchFamily="2" charset="0"/>
              </a:rPr>
              <a:t>Five Strategies for Clarity and Cohesion</a:t>
            </a:r>
          </a:p>
        </p:txBody>
      </p:sp>
      <p:sp>
        <p:nvSpPr>
          <p:cNvPr id="5" name="Content Placeholder 4"/>
          <p:cNvSpPr>
            <a:spLocks noGrp="1"/>
          </p:cNvSpPr>
          <p:nvPr>
            <p:ph sz="quarter" idx="1"/>
          </p:nvPr>
        </p:nvSpPr>
        <p:spPr>
          <a:xfrm>
            <a:off x="609600" y="1158876"/>
            <a:ext cx="7696200" cy="5165724"/>
          </a:xfrm>
        </p:spPr>
        <p:txBody>
          <a:bodyPr>
            <a:noAutofit/>
          </a:bodyPr>
          <a:lstStyle/>
          <a:p>
            <a:pPr marL="457200" indent="-457200">
              <a:lnSpc>
                <a:spcPct val="120000"/>
              </a:lnSpc>
              <a:spcBef>
                <a:spcPts val="0"/>
              </a:spcBef>
              <a:spcAft>
                <a:spcPts val="600"/>
              </a:spcAft>
              <a:buAutoNum type="arabicPeriod"/>
            </a:pPr>
            <a:r>
              <a:rPr lang="en-US" sz="2000" dirty="0">
                <a:latin typeface="Avenir Book" panose="02000503020000020003" pitchFamily="2" charset="0"/>
              </a:rPr>
              <a:t>Place the sentence’s </a:t>
            </a:r>
            <a:r>
              <a:rPr lang="en-US" sz="2000" b="1" dirty="0">
                <a:solidFill>
                  <a:schemeClr val="accent1"/>
                </a:solidFill>
                <a:latin typeface="Avenir Book" panose="02000503020000020003" pitchFamily="2" charset="0"/>
              </a:rPr>
              <a:t>true subject </a:t>
            </a:r>
            <a:r>
              <a:rPr lang="en-US" sz="2000" dirty="0">
                <a:latin typeface="Avenir Book" panose="02000503020000020003" pitchFamily="2" charset="0"/>
              </a:rPr>
              <a:t>at/near the beginning of the sentence, in the topic position. Sentence starters like “It is …” and “There are …” can obscure a sentence’s true subject! </a:t>
            </a:r>
          </a:p>
          <a:p>
            <a:pPr marL="457200" indent="-457200">
              <a:lnSpc>
                <a:spcPct val="120000"/>
              </a:lnSpc>
              <a:spcBef>
                <a:spcPts val="0"/>
              </a:spcBef>
              <a:spcAft>
                <a:spcPts val="600"/>
              </a:spcAft>
              <a:buAutoNum type="arabicPeriod"/>
            </a:pPr>
            <a:r>
              <a:rPr lang="en-US" sz="2000" dirty="0">
                <a:latin typeface="Avenir Book" panose="02000503020000020003" pitchFamily="2" charset="0"/>
              </a:rPr>
              <a:t>Follow the true subject ASAP with its verb.</a:t>
            </a:r>
          </a:p>
          <a:p>
            <a:pPr marL="457200" indent="-457200">
              <a:lnSpc>
                <a:spcPct val="120000"/>
              </a:lnSpc>
              <a:spcBef>
                <a:spcPts val="0"/>
              </a:spcBef>
              <a:spcAft>
                <a:spcPts val="600"/>
              </a:spcAft>
              <a:buFont typeface="Wingdings"/>
              <a:buAutoNum type="arabicPeriod"/>
            </a:pPr>
            <a:r>
              <a:rPr lang="en-US" sz="2000" dirty="0">
                <a:latin typeface="Avenir Book" panose="02000503020000020003" pitchFamily="2" charset="0"/>
              </a:rPr>
              <a:t>Discern the action of the sentence and make that the verb to avoid overusing “is” or “are”: e.g., “MYC </a:t>
            </a:r>
            <a:r>
              <a:rPr lang="en-US" sz="2000" i="1" dirty="0">
                <a:latin typeface="Avenir Book" panose="02000503020000020003" pitchFamily="2" charset="0"/>
              </a:rPr>
              <a:t>binds</a:t>
            </a:r>
            <a:r>
              <a:rPr lang="en-US" sz="2000" dirty="0">
                <a:latin typeface="Avenir Book" panose="02000503020000020003" pitchFamily="2" charset="0"/>
              </a:rPr>
              <a:t> to TRRAP” rather than “TRRAP </a:t>
            </a:r>
            <a:r>
              <a:rPr lang="en-US" sz="2000" i="1" dirty="0">
                <a:latin typeface="Avenir Book" panose="02000503020000020003" pitchFamily="2" charset="0"/>
              </a:rPr>
              <a:t>is a binding site</a:t>
            </a:r>
            <a:r>
              <a:rPr lang="en-US" sz="2000" dirty="0">
                <a:latin typeface="Avenir Book" panose="02000503020000020003" pitchFamily="2" charset="0"/>
              </a:rPr>
              <a:t> for MYC.”</a:t>
            </a:r>
          </a:p>
          <a:p>
            <a:pPr marL="457200" indent="-457200">
              <a:lnSpc>
                <a:spcPct val="120000"/>
              </a:lnSpc>
              <a:spcBef>
                <a:spcPts val="0"/>
              </a:spcBef>
              <a:spcAft>
                <a:spcPts val="600"/>
              </a:spcAft>
              <a:buFont typeface="Wingdings"/>
              <a:buAutoNum type="arabicPeriod"/>
            </a:pPr>
            <a:r>
              <a:rPr lang="en-US" sz="2000" dirty="0">
                <a:latin typeface="Avenir Book" panose="02000503020000020003" pitchFamily="2" charset="0"/>
              </a:rPr>
              <a:t>Place “known information” (introduced previously) in the </a:t>
            </a:r>
            <a:r>
              <a:rPr lang="en-US" sz="2000" b="1" dirty="0">
                <a:solidFill>
                  <a:schemeClr val="accent1"/>
                </a:solidFill>
                <a:latin typeface="Avenir Book" panose="02000503020000020003" pitchFamily="2" charset="0"/>
              </a:rPr>
              <a:t>topic position</a:t>
            </a:r>
            <a:r>
              <a:rPr lang="en-US" sz="2000" dirty="0">
                <a:latin typeface="Avenir Book" panose="02000503020000020003" pitchFamily="2" charset="0"/>
              </a:rPr>
              <a:t> (at or near a sentence’s start) to create a bridge from what’s been said to what is now being introduced. </a:t>
            </a:r>
          </a:p>
          <a:p>
            <a:pPr marL="457200" indent="-457200">
              <a:lnSpc>
                <a:spcPct val="120000"/>
              </a:lnSpc>
              <a:spcBef>
                <a:spcPts val="0"/>
              </a:spcBef>
              <a:buAutoNum type="arabicPeriod"/>
            </a:pPr>
            <a:r>
              <a:rPr lang="en-US" sz="2000" dirty="0">
                <a:latin typeface="Avenir Book" panose="02000503020000020003" pitchFamily="2" charset="0"/>
              </a:rPr>
              <a:t>Place the “new information” you want to highlight in the </a:t>
            </a:r>
            <a:r>
              <a:rPr lang="en-US" sz="2000" b="1" dirty="0">
                <a:solidFill>
                  <a:schemeClr val="accent1"/>
                </a:solidFill>
                <a:latin typeface="Avenir Book" panose="02000503020000020003" pitchFamily="2" charset="0"/>
              </a:rPr>
              <a:t>stress position</a:t>
            </a:r>
            <a:r>
              <a:rPr lang="en-US" sz="2000" dirty="0">
                <a:solidFill>
                  <a:schemeClr val="accent1"/>
                </a:solidFill>
                <a:latin typeface="Avenir Book" panose="02000503020000020003" pitchFamily="2" charset="0"/>
              </a:rPr>
              <a:t> </a:t>
            </a:r>
            <a:r>
              <a:rPr lang="en-US" sz="2000" dirty="0">
                <a:latin typeface="Avenir Book" panose="02000503020000020003" pitchFamily="2" charset="0"/>
              </a:rPr>
              <a:t>at or near the end of a sentence.</a:t>
            </a:r>
          </a:p>
        </p:txBody>
      </p:sp>
    </p:spTree>
    <p:extLst>
      <p:ext uri="{BB962C8B-B14F-4D97-AF65-F5344CB8AC3E}">
        <p14:creationId xmlns:p14="http://schemas.microsoft.com/office/powerpoint/2010/main" val="2377669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0"/>
            <a:ext cx="7467600" cy="579438"/>
          </a:xfrm>
        </p:spPr>
        <p:txBody>
          <a:bodyPr>
            <a:normAutofit/>
          </a:bodyPr>
          <a:lstStyle/>
          <a:p>
            <a:r>
              <a:rPr lang="en-US" sz="2600" dirty="0">
                <a:latin typeface="Avenir Book" panose="02000503020000020003" pitchFamily="2" charset="0"/>
              </a:rPr>
              <a:t>Four Further Strategies for Concision</a:t>
            </a:r>
          </a:p>
        </p:txBody>
      </p:sp>
      <p:sp>
        <p:nvSpPr>
          <p:cNvPr id="5" name="Content Placeholder 4"/>
          <p:cNvSpPr>
            <a:spLocks noGrp="1"/>
          </p:cNvSpPr>
          <p:nvPr>
            <p:ph sz="quarter" idx="1"/>
          </p:nvPr>
        </p:nvSpPr>
        <p:spPr>
          <a:xfrm>
            <a:off x="457200" y="1709610"/>
            <a:ext cx="7848600" cy="4873752"/>
          </a:xfrm>
        </p:spPr>
        <p:txBody>
          <a:bodyPr>
            <a:normAutofit/>
          </a:bodyPr>
          <a:lstStyle/>
          <a:p>
            <a:pPr marL="365760" indent="-365760">
              <a:spcAft>
                <a:spcPts val="1200"/>
              </a:spcAft>
              <a:buFont typeface="+mj-lt"/>
              <a:buAutoNum type="arabicPeriod"/>
            </a:pPr>
            <a:r>
              <a:rPr lang="en-US" sz="2200" b="1" dirty="0">
                <a:latin typeface="Avenir Book" panose="02000503020000020003" pitchFamily="2" charset="0"/>
              </a:rPr>
              <a:t>Edit expletive constructions</a:t>
            </a:r>
            <a:r>
              <a:rPr lang="en-US" sz="2200" dirty="0">
                <a:latin typeface="Avenir Book" panose="02000503020000020003" pitchFamily="2" charset="0"/>
              </a:rPr>
              <a:t>: Look for sentences that start with or contain expletive constructions (it is, there are, it was, there were). Edit to highlight the sentence’s true subject and verb instead. </a:t>
            </a:r>
          </a:p>
          <a:p>
            <a:pPr marL="713232" indent="-347472">
              <a:spcAft>
                <a:spcPts val="1200"/>
              </a:spcAft>
              <a:buFont typeface="Courier New" panose="02070309020205020404" pitchFamily="49" charset="0"/>
              <a:buChar char="o"/>
            </a:pPr>
            <a:r>
              <a:rPr lang="en-US" sz="2200" b="1" dirty="0">
                <a:latin typeface="Avenir Book" panose="02000503020000020003" pitchFamily="2" charset="0"/>
              </a:rPr>
              <a:t>Draft:</a:t>
            </a:r>
            <a:r>
              <a:rPr lang="en-US" sz="2200" dirty="0">
                <a:latin typeface="Avenir Book" panose="02000503020000020003" pitchFamily="2" charset="0"/>
              </a:rPr>
              <a:t> </a:t>
            </a:r>
            <a:r>
              <a:rPr lang="en-US" sz="2200" i="1" dirty="0">
                <a:latin typeface="Avenir Book" panose="02000503020000020003" pitchFamily="2" charset="0"/>
              </a:rPr>
              <a:t>It was hypothesized by our group that … </a:t>
            </a:r>
          </a:p>
          <a:p>
            <a:pPr marL="713232" indent="-347472">
              <a:spcAft>
                <a:spcPts val="1200"/>
              </a:spcAft>
              <a:buFont typeface="Courier New" panose="02070309020205020404" pitchFamily="49" charset="0"/>
              <a:buChar char="o"/>
            </a:pPr>
            <a:r>
              <a:rPr lang="en-US" sz="2200" b="1" dirty="0">
                <a:latin typeface="Avenir Book" panose="02000503020000020003" pitchFamily="2" charset="0"/>
              </a:rPr>
              <a:t>Edited: </a:t>
            </a:r>
            <a:r>
              <a:rPr lang="en-US" sz="2200" dirty="0">
                <a:latin typeface="Avenir Book" panose="02000503020000020003" pitchFamily="2" charset="0"/>
              </a:rPr>
              <a:t>Our group hypothesized …</a:t>
            </a:r>
          </a:p>
          <a:p>
            <a:pPr marL="713232" indent="-347472">
              <a:spcAft>
                <a:spcPts val="1200"/>
              </a:spcAft>
              <a:buFont typeface="Courier New" panose="02070309020205020404" pitchFamily="49" charset="0"/>
              <a:buChar char="o"/>
            </a:pPr>
            <a:r>
              <a:rPr lang="en-US" sz="2200" b="1" dirty="0">
                <a:latin typeface="Avenir Book" panose="02000503020000020003" pitchFamily="2" charset="0"/>
              </a:rPr>
              <a:t>Draft:</a:t>
            </a:r>
            <a:r>
              <a:rPr lang="en-US" sz="2200" dirty="0">
                <a:latin typeface="Avenir Book" panose="02000503020000020003" pitchFamily="2" charset="0"/>
              </a:rPr>
              <a:t> </a:t>
            </a:r>
            <a:r>
              <a:rPr lang="en-US" sz="2200" i="1" dirty="0">
                <a:latin typeface="Avenir Book" panose="02000503020000020003" pitchFamily="2" charset="0"/>
              </a:rPr>
              <a:t>There was discomfort expressed by subjects …</a:t>
            </a:r>
          </a:p>
          <a:p>
            <a:pPr marL="713232" indent="-347472">
              <a:spcAft>
                <a:spcPts val="1200"/>
              </a:spcAft>
              <a:buFont typeface="Courier New" panose="02070309020205020404" pitchFamily="49" charset="0"/>
              <a:buChar char="o"/>
            </a:pPr>
            <a:r>
              <a:rPr lang="en-US" sz="2200" b="1" dirty="0">
                <a:latin typeface="Avenir Book" panose="02000503020000020003" pitchFamily="2" charset="0"/>
              </a:rPr>
              <a:t>Edited Option 1:</a:t>
            </a:r>
            <a:r>
              <a:rPr lang="en-US" sz="2200" dirty="0">
                <a:latin typeface="Avenir Book" panose="02000503020000020003" pitchFamily="2" charset="0"/>
              </a:rPr>
              <a:t> </a:t>
            </a:r>
            <a:r>
              <a:rPr lang="en-US" sz="2200" i="1" dirty="0">
                <a:latin typeface="Avenir Book" panose="02000503020000020003" pitchFamily="2" charset="0"/>
              </a:rPr>
              <a:t>Subjects expressed discomfort …</a:t>
            </a:r>
          </a:p>
          <a:p>
            <a:pPr marL="713232" indent="-347472">
              <a:spcAft>
                <a:spcPts val="1200"/>
              </a:spcAft>
              <a:buFont typeface="Courier New" panose="02070309020205020404" pitchFamily="49" charset="0"/>
              <a:buChar char="o"/>
            </a:pPr>
            <a:r>
              <a:rPr lang="en-US" sz="2200" b="1" dirty="0">
                <a:latin typeface="Avenir Book" panose="02000503020000020003" pitchFamily="2" charset="0"/>
              </a:rPr>
              <a:t>Edited Option 2: </a:t>
            </a:r>
            <a:r>
              <a:rPr lang="en-US" sz="2200" i="1" dirty="0">
                <a:latin typeface="Avenir Book" panose="02000503020000020003" pitchFamily="2" charset="0"/>
              </a:rPr>
              <a:t>Discomfort was expressed by subjects </a:t>
            </a:r>
            <a:r>
              <a:rPr lang="en-US" sz="2200" dirty="0">
                <a:latin typeface="Avenir Book" panose="02000503020000020003" pitchFamily="2" charset="0"/>
              </a:rPr>
              <a:t>….</a:t>
            </a:r>
          </a:p>
          <a:p>
            <a:pPr marL="457200" indent="-457200">
              <a:spcBef>
                <a:spcPts val="0"/>
              </a:spcBef>
              <a:buAutoNum type="arabicPeriod"/>
            </a:pPr>
            <a:endParaRPr lang="en-US" sz="2200" dirty="0">
              <a:latin typeface="Avenir Book" panose="02000503020000020003" pitchFamily="2" charset="0"/>
            </a:endParaRPr>
          </a:p>
        </p:txBody>
      </p:sp>
    </p:spTree>
    <p:extLst>
      <p:ext uri="{BB962C8B-B14F-4D97-AF65-F5344CB8AC3E}">
        <p14:creationId xmlns:p14="http://schemas.microsoft.com/office/powerpoint/2010/main" val="465426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3044</TotalTime>
  <Words>1333</Words>
  <Application>Microsoft Macintosh PowerPoint</Application>
  <PresentationFormat>On-screen Show (4:3)</PresentationFormat>
  <Paragraphs>73</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Avenir Book</vt:lpstr>
      <vt:lpstr>Calibri</vt:lpstr>
      <vt:lpstr>Century Schoolbook</vt:lpstr>
      <vt:lpstr>Courier New</vt:lpstr>
      <vt:lpstr>Wingdings</vt:lpstr>
      <vt:lpstr>Wingdings 2</vt:lpstr>
      <vt:lpstr>Oriel</vt:lpstr>
      <vt:lpstr>Editing for the 3Cs: Clarity, Cohesion, and Concision</vt:lpstr>
      <vt:lpstr>From ”The Science of Scientific Writing” by George Gopen and Judith Swan</vt:lpstr>
      <vt:lpstr>Example 1, Unedited</vt:lpstr>
      <vt:lpstr>Two Strategies for Editing</vt:lpstr>
      <vt:lpstr>Two Strategies for Editing</vt:lpstr>
      <vt:lpstr>Example 2, Unedited</vt:lpstr>
      <vt:lpstr>Strategies for Editing</vt:lpstr>
      <vt:lpstr>Five Strategies for Clarity and Cohesion</vt:lpstr>
      <vt:lpstr>Four Further Strategies for Concision</vt:lpstr>
      <vt:lpstr>Four Further Strategies for Concision</vt:lpstr>
      <vt:lpstr>Four Further Strategies for Concision</vt:lpstr>
      <vt:lpstr>Four Further Strategies for Concision</vt:lpstr>
      <vt:lpstr>In Review: Four Strategies for Concision</vt:lpstr>
      <vt:lpstr>Further Support from the  Graduate Writing Center</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Mentor Texts</dc:title>
  <dc:creator>Diana Hackenburg</dc:creator>
  <cp:lastModifiedBy>Nancy Welch</cp:lastModifiedBy>
  <cp:revision>82</cp:revision>
  <dcterms:created xsi:type="dcterms:W3CDTF">2018-09-30T16:48:17Z</dcterms:created>
  <dcterms:modified xsi:type="dcterms:W3CDTF">2021-10-05T19:07:52Z</dcterms:modified>
</cp:coreProperties>
</file>