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  <p:sldMasterId id="2147483684" r:id="rId2"/>
    <p:sldMasterId id="2147483696" r:id="rId3"/>
  </p:sldMasterIdLst>
  <p:notesMasterIdLst>
    <p:notesMasterId r:id="rId33"/>
  </p:notesMasterIdLst>
  <p:handoutMasterIdLst>
    <p:handoutMasterId r:id="rId34"/>
  </p:handoutMasterIdLst>
  <p:sldIdLst>
    <p:sldId id="276" r:id="rId4"/>
    <p:sldId id="285" r:id="rId5"/>
    <p:sldId id="282" r:id="rId6"/>
    <p:sldId id="284" r:id="rId7"/>
    <p:sldId id="279" r:id="rId8"/>
    <p:sldId id="280" r:id="rId9"/>
    <p:sldId id="286" r:id="rId10"/>
    <p:sldId id="287" r:id="rId11"/>
    <p:sldId id="288" r:id="rId12"/>
    <p:sldId id="299" r:id="rId13"/>
    <p:sldId id="291" r:id="rId14"/>
    <p:sldId id="290" r:id="rId15"/>
    <p:sldId id="289" r:id="rId16"/>
    <p:sldId id="292" r:id="rId17"/>
    <p:sldId id="277" r:id="rId18"/>
    <p:sldId id="257" r:id="rId19"/>
    <p:sldId id="258" r:id="rId20"/>
    <p:sldId id="293" r:id="rId21"/>
    <p:sldId id="265" r:id="rId22"/>
    <p:sldId id="270" r:id="rId23"/>
    <p:sldId id="300" r:id="rId24"/>
    <p:sldId id="261" r:id="rId25"/>
    <p:sldId id="264" r:id="rId26"/>
    <p:sldId id="268" r:id="rId27"/>
    <p:sldId id="294" r:id="rId28"/>
    <p:sldId id="283" r:id="rId29"/>
    <p:sldId id="295" r:id="rId30"/>
    <p:sldId id="296" r:id="rId31"/>
    <p:sldId id="298" r:id="rId32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44"/>
    <a:srgbClr val="EBEDE3"/>
    <a:srgbClr val="F9F8D7"/>
    <a:srgbClr val="F5F4B6"/>
    <a:srgbClr val="FFEBAB"/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340" autoAdjust="0"/>
  </p:normalViewPr>
  <p:slideViewPr>
    <p:cSldViewPr snapToGrid="0">
      <p:cViewPr varScale="1">
        <p:scale>
          <a:sx n="65" d="100"/>
          <a:sy n="65" d="100"/>
        </p:scale>
        <p:origin x="143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files.uvm.edu\shared\exten\cvcrops\Field%20and%20Lab%20Data\Rye%20x%20Radish%20Research%20(NIFA-SARE)\RYRA_AllData_Sta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oster_SH_CC_Compaction\Foster_Presentation_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Foster_SH_CC_Compaction\CoverCropsFoster_Spring2016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E:\Foster_SH_CC_Compaction\Foster_Presentation_Summary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E:\Foster_SH_CC_Compaction\Foster_Presentation_Summary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Foster_SH_CC_Compaction\Foster_Presentation_Summar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E:\Foster_SH_CC_Compaction\Foster_Presentation_Summary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E:\Foster_SH_CC_Compaction\Foster_Presentation_Summ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9953403123298"/>
          <c:y val="0.13780047081743649"/>
          <c:w val="0.87708961421425247"/>
          <c:h val="0.648129973828465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Sheet3!$C$14</c:f>
              <c:strCache>
                <c:ptCount val="1"/>
                <c:pt idx="0">
                  <c:v>No Radish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ab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2B-4CA3-8973-624EC030ED5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/>
                      <a:t>ab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2B-4CA3-8973-624EC030ED5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/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2B-4CA3-8973-624EC030ED5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="1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2B-4CA3-8973-624EC030ED5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="1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2B-4CA3-8973-624EC030ED5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b="1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2B-4CA3-8973-624EC030ED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Sheet3!$A$15:$B$20</c:f>
              <c:multiLvlStrCache>
                <c:ptCount val="6"/>
                <c:lvl>
                  <c:pt idx="0">
                    <c:v>112 Rye</c:v>
                  </c:pt>
                  <c:pt idx="1">
                    <c:v>85 Rye</c:v>
                  </c:pt>
                  <c:pt idx="2">
                    <c:v>60 Rye</c:v>
                  </c:pt>
                  <c:pt idx="3">
                    <c:v>112 Rye</c:v>
                  </c:pt>
                  <c:pt idx="4">
                    <c:v>85 Rye</c:v>
                  </c:pt>
                  <c:pt idx="5">
                    <c:v>60 Rye</c:v>
                  </c:pt>
                </c:lvl>
                <c:lvl>
                  <c:pt idx="0">
                    <c:v>Fall</c:v>
                  </c:pt>
                  <c:pt idx="3">
                    <c:v>Spring</c:v>
                  </c:pt>
                </c:lvl>
              </c:multiLvlStrCache>
            </c:multiLvlStrRef>
          </c:cat>
          <c:val>
            <c:numRef>
              <c:f>Sheet3!$C$15:$C$20</c:f>
              <c:numCache>
                <c:formatCode>General</c:formatCode>
                <c:ptCount val="6"/>
                <c:pt idx="0">
                  <c:v>373.6</c:v>
                </c:pt>
                <c:pt idx="1">
                  <c:v>369.7</c:v>
                </c:pt>
                <c:pt idx="2">
                  <c:v>311.39999999999998</c:v>
                </c:pt>
                <c:pt idx="3">
                  <c:v>1202.3</c:v>
                </c:pt>
                <c:pt idx="4">
                  <c:v>1287.4000000000001</c:v>
                </c:pt>
                <c:pt idx="5">
                  <c:v>1190.9000000000001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2B-4CA3-8973-624EC030ED53}"/>
            </c:ext>
          </c:extLst>
        </c:ser>
        <c:ser>
          <c:idx val="1"/>
          <c:order val="1"/>
          <c:tx>
            <c:strRef>
              <c:f>Sheet3!$D$14</c:f>
              <c:strCache>
                <c:ptCount val="1"/>
                <c:pt idx="0">
                  <c:v>Radish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b="1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2B-4CA3-8973-624EC030ED5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32B-4CA3-8973-624EC030ED5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="1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32B-4CA3-8973-624EC030ED5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b="1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32B-4CA3-8973-624EC030ED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Sheet3!$A$15:$B$20</c:f>
              <c:multiLvlStrCache>
                <c:ptCount val="6"/>
                <c:lvl>
                  <c:pt idx="0">
                    <c:v>112 Rye</c:v>
                  </c:pt>
                  <c:pt idx="1">
                    <c:v>85 Rye</c:v>
                  </c:pt>
                  <c:pt idx="2">
                    <c:v>60 Rye</c:v>
                  </c:pt>
                  <c:pt idx="3">
                    <c:v>112 Rye</c:v>
                  </c:pt>
                  <c:pt idx="4">
                    <c:v>85 Rye</c:v>
                  </c:pt>
                  <c:pt idx="5">
                    <c:v>60 Rye</c:v>
                  </c:pt>
                </c:lvl>
                <c:lvl>
                  <c:pt idx="0">
                    <c:v>Fall</c:v>
                  </c:pt>
                  <c:pt idx="3">
                    <c:v>Spring</c:v>
                  </c:pt>
                </c:lvl>
              </c:multiLvlStrCache>
            </c:multiLvlStrRef>
          </c:cat>
          <c:val>
            <c:numRef>
              <c:f>Sheet3!$D$15:$D$20</c:f>
              <c:numCache>
                <c:formatCode>General</c:formatCode>
                <c:ptCount val="6"/>
                <c:pt idx="1">
                  <c:v>384.1</c:v>
                </c:pt>
                <c:pt idx="2">
                  <c:v>383.9</c:v>
                </c:pt>
                <c:pt idx="4">
                  <c:v>1222.3</c:v>
                </c:pt>
                <c:pt idx="5">
                  <c:v>1123.5999999999999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32B-4CA3-8973-624EC030ED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7381624"/>
        <c:axId val="447385152"/>
      </c:barChart>
      <c:catAx>
        <c:axId val="447381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447385152"/>
        <c:crosses val="autoZero"/>
        <c:auto val="1"/>
        <c:lblAlgn val="ctr"/>
        <c:lblOffset val="100"/>
        <c:noMultiLvlLbl val="0"/>
      </c:catAx>
      <c:valAx>
        <c:axId val="4473851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Pounds Dry Matter Per Acre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47381624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12880849865269575"/>
          <c:y val="0.17225922196294058"/>
          <c:w val="0.17254769538632775"/>
          <c:h val="7.7575127851286618E-2"/>
        </c:manualLayout>
      </c:layout>
      <c:overlay val="1"/>
      <c:spPr>
        <a:solidFill>
          <a:schemeClr val="bg1">
            <a:lumMod val="75000"/>
          </a:schemeClr>
        </a:solidFill>
      </c:spPr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ysClr val="windowText" lastClr="000000"/>
                </a:solidFill>
              </a:rPr>
              <a:t>Fall 2015 and Spring </a:t>
            </a:r>
            <a:r>
              <a:rPr lang="en-US" sz="1800" b="1" dirty="0" smtClean="0">
                <a:solidFill>
                  <a:sysClr val="windowText" lastClr="000000"/>
                </a:solidFill>
              </a:rPr>
              <a:t>2016 Cover Crop</a:t>
            </a:r>
            <a:r>
              <a:rPr lang="en-US" sz="1800" b="1" baseline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800" b="1" baseline="0" dirty="0">
                <a:solidFill>
                  <a:sysClr val="windowText" lastClr="000000"/>
                </a:solidFill>
              </a:rPr>
              <a:t>Biomass</a:t>
            </a:r>
            <a:endParaRPr lang="en-US" sz="1800" b="1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5705544619422571"/>
          <c:y val="0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Biomass!$D$4</c:f>
              <c:strCache>
                <c:ptCount val="1"/>
                <c:pt idx="0">
                  <c:v>Fall 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Biomass!$C$5:$C$20</c:f>
              <c:strCache>
                <c:ptCount val="16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1/2 Buck</c:v>
                </c:pt>
                <c:pt idx="4">
                  <c:v>Buck</c:v>
                </c:pt>
                <c:pt idx="5">
                  <c:v>Radish</c:v>
                </c:pt>
                <c:pt idx="6">
                  <c:v>W Rye-Oat</c:v>
                </c:pt>
                <c:pt idx="7">
                  <c:v>W Rye-Buck</c:v>
                </c:pt>
                <c:pt idx="8">
                  <c:v>W Rye-Rad</c:v>
                </c:pt>
                <c:pt idx="9">
                  <c:v>W Rye-Pea</c:v>
                </c:pt>
                <c:pt idx="10">
                  <c:v>W Rye-Vetch</c:v>
                </c:pt>
                <c:pt idx="11">
                  <c:v>W Rye-Oat-Rad</c:v>
                </c:pt>
                <c:pt idx="12">
                  <c:v>W Rye-Oat-R Clover</c:v>
                </c:pt>
                <c:pt idx="13">
                  <c:v>W Rye-Oat-Vetch</c:v>
                </c:pt>
                <c:pt idx="14">
                  <c:v>W Rye-Oat-Vetch</c:v>
                </c:pt>
                <c:pt idx="15">
                  <c:v>W Rye-Oat-Buck</c:v>
                </c:pt>
              </c:strCache>
            </c:strRef>
          </c:cat>
          <c:val>
            <c:numRef>
              <c:f>Biomass!$D$5:$D$20</c:f>
              <c:numCache>
                <c:formatCode>0.0</c:formatCode>
                <c:ptCount val="16"/>
                <c:pt idx="0">
                  <c:v>1147.6083267545871</c:v>
                </c:pt>
                <c:pt idx="1">
                  <c:v>379.33496993143257</c:v>
                </c:pt>
                <c:pt idx="2">
                  <c:v>867.50866541281209</c:v>
                </c:pt>
                <c:pt idx="3">
                  <c:v>966.74397400246971</c:v>
                </c:pt>
                <c:pt idx="4">
                  <c:v>1839.0543478954269</c:v>
                </c:pt>
                <c:pt idx="5">
                  <c:v>1650.1871476764011</c:v>
                </c:pt>
                <c:pt idx="6">
                  <c:v>958.74112653556188</c:v>
                </c:pt>
                <c:pt idx="7">
                  <c:v>1426.1074186029807</c:v>
                </c:pt>
                <c:pt idx="8">
                  <c:v>1048.3730181649298</c:v>
                </c:pt>
                <c:pt idx="9">
                  <c:v>1029.1661842443511</c:v>
                </c:pt>
                <c:pt idx="10">
                  <c:v>760.27050935624675</c:v>
                </c:pt>
                <c:pt idx="11">
                  <c:v>1507.736462765441</c:v>
                </c:pt>
                <c:pt idx="12">
                  <c:v>1309.2658455861263</c:v>
                </c:pt>
                <c:pt idx="13">
                  <c:v>1530.1444356727829</c:v>
                </c:pt>
                <c:pt idx="14">
                  <c:v>1221.2345234501397</c:v>
                </c:pt>
                <c:pt idx="15">
                  <c:v>1446.9148220169411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0-4231-8EA1-7CD538076448}"/>
            </c:ext>
          </c:extLst>
        </c:ser>
        <c:ser>
          <c:idx val="1"/>
          <c:order val="1"/>
          <c:tx>
            <c:strRef>
              <c:f>Biomass!$E$4</c:f>
              <c:strCache>
                <c:ptCount val="1"/>
                <c:pt idx="0">
                  <c:v>Spring 2016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Biomass!$C$5:$C$20</c:f>
              <c:strCache>
                <c:ptCount val="16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1/2 Buck</c:v>
                </c:pt>
                <c:pt idx="4">
                  <c:v>Buck</c:v>
                </c:pt>
                <c:pt idx="5">
                  <c:v>Radish</c:v>
                </c:pt>
                <c:pt idx="6">
                  <c:v>W Rye-Oat</c:v>
                </c:pt>
                <c:pt idx="7">
                  <c:v>W Rye-Buck</c:v>
                </c:pt>
                <c:pt idx="8">
                  <c:v>W Rye-Rad</c:v>
                </c:pt>
                <c:pt idx="9">
                  <c:v>W Rye-Pea</c:v>
                </c:pt>
                <c:pt idx="10">
                  <c:v>W Rye-Vetch</c:v>
                </c:pt>
                <c:pt idx="11">
                  <c:v>W Rye-Oat-Rad</c:v>
                </c:pt>
                <c:pt idx="12">
                  <c:v>W Rye-Oat-R Clover</c:v>
                </c:pt>
                <c:pt idx="13">
                  <c:v>W Rye-Oat-Vetch</c:v>
                </c:pt>
                <c:pt idx="14">
                  <c:v>W Rye-Oat-Vetch</c:v>
                </c:pt>
                <c:pt idx="15">
                  <c:v>W Rye-Oat-Buck</c:v>
                </c:pt>
              </c:strCache>
            </c:strRef>
          </c:cat>
          <c:val>
            <c:numRef>
              <c:f>Biomass!$E$5:$E$20</c:f>
              <c:numCache>
                <c:formatCode>0.00</c:formatCode>
                <c:ptCount val="16"/>
                <c:pt idx="1">
                  <c:v>1779.8332766403084</c:v>
                </c:pt>
                <c:pt idx="6">
                  <c:v>857.90524845252276</c:v>
                </c:pt>
                <c:pt idx="7">
                  <c:v>1992.7090192600576</c:v>
                </c:pt>
                <c:pt idx="8">
                  <c:v>1139.6054792876796</c:v>
                </c:pt>
                <c:pt idx="9">
                  <c:v>1443.7136830301781</c:v>
                </c:pt>
                <c:pt idx="10">
                  <c:v>1280.4555947052579</c:v>
                </c:pt>
                <c:pt idx="11">
                  <c:v>805.086455170931</c:v>
                </c:pt>
                <c:pt idx="12">
                  <c:v>832.29613655841752</c:v>
                </c:pt>
                <c:pt idx="13">
                  <c:v>721.85684151508906</c:v>
                </c:pt>
                <c:pt idx="14">
                  <c:v>661.03520076658936</c:v>
                </c:pt>
                <c:pt idx="15">
                  <c:v>755.46880087610202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30-4231-8EA1-7CD538076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-29"/>
        <c:axId val="443467464"/>
        <c:axId val="443469816"/>
      </c:barChart>
      <c:scatterChart>
        <c:scatterStyle val="lineMarker"/>
        <c:varyColors val="0"/>
        <c:ser>
          <c:idx val="2"/>
          <c:order val="2"/>
          <c:tx>
            <c:strRef>
              <c:f>Biomass!$F$4</c:f>
              <c:strCache>
                <c:ptCount val="1"/>
                <c:pt idx="0">
                  <c:v>Seed Cost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B050"/>
              </a:solidFill>
              <a:ln w="60325">
                <a:solidFill>
                  <a:srgbClr val="00B050"/>
                </a:solidFill>
              </a:ln>
              <a:effectLst/>
            </c:spPr>
          </c:marker>
          <c:dLbls>
            <c:spPr>
              <a:solidFill>
                <a:srgbClr val="92D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Biomass!$C$5:$C$20</c:f>
              <c:strCache>
                <c:ptCount val="16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1/2 Buck</c:v>
                </c:pt>
                <c:pt idx="4">
                  <c:v>Buck</c:v>
                </c:pt>
                <c:pt idx="5">
                  <c:v>Radish</c:v>
                </c:pt>
                <c:pt idx="6">
                  <c:v>W Rye-Oat</c:v>
                </c:pt>
                <c:pt idx="7">
                  <c:v>W Rye-Buck</c:v>
                </c:pt>
                <c:pt idx="8">
                  <c:v>W Rye-Rad</c:v>
                </c:pt>
                <c:pt idx="9">
                  <c:v>W Rye-Pea</c:v>
                </c:pt>
                <c:pt idx="10">
                  <c:v>W Rye-Vetch</c:v>
                </c:pt>
                <c:pt idx="11">
                  <c:v>W Rye-Oat-Rad</c:v>
                </c:pt>
                <c:pt idx="12">
                  <c:v>W Rye-Oat-R Clover</c:v>
                </c:pt>
                <c:pt idx="13">
                  <c:v>W Rye-Oat-Vetch</c:v>
                </c:pt>
                <c:pt idx="14">
                  <c:v>W Rye-Oat-Vetch</c:v>
                </c:pt>
                <c:pt idx="15">
                  <c:v>W Rye-Oat-Buck</c:v>
                </c:pt>
              </c:strCache>
            </c:strRef>
          </c:xVal>
          <c:yVal>
            <c:numRef>
              <c:f>Biomass!$F$5:$F$20</c:f>
              <c:numCache>
                <c:formatCode>#,##0_);\(#,##0\)</c:formatCode>
                <c:ptCount val="16"/>
                <c:pt idx="0">
                  <c:v>25.6</c:v>
                </c:pt>
                <c:pt idx="1">
                  <c:v>25.5</c:v>
                </c:pt>
                <c:pt idx="2">
                  <c:v>31.5</c:v>
                </c:pt>
                <c:pt idx="3">
                  <c:v>19.5</c:v>
                </c:pt>
                <c:pt idx="4">
                  <c:v>39</c:v>
                </c:pt>
                <c:pt idx="5">
                  <c:v>21</c:v>
                </c:pt>
                <c:pt idx="6">
                  <c:v>45.6</c:v>
                </c:pt>
                <c:pt idx="7">
                  <c:v>39.9</c:v>
                </c:pt>
                <c:pt idx="8">
                  <c:v>28.4</c:v>
                </c:pt>
                <c:pt idx="9">
                  <c:v>50.8</c:v>
                </c:pt>
                <c:pt idx="10">
                  <c:v>74.400000000000006</c:v>
                </c:pt>
                <c:pt idx="11">
                  <c:v>46</c:v>
                </c:pt>
                <c:pt idx="12">
                  <c:v>51.8</c:v>
                </c:pt>
                <c:pt idx="13">
                  <c:v>87.6</c:v>
                </c:pt>
                <c:pt idx="14">
                  <c:v>60.8</c:v>
                </c:pt>
                <c:pt idx="15">
                  <c:v>54.25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030-4231-8EA1-7CD538076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3471776"/>
        <c:axId val="443471384"/>
      </c:scatterChart>
      <c:catAx>
        <c:axId val="443467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469816"/>
        <c:crossesAt val="0"/>
        <c:auto val="1"/>
        <c:lblAlgn val="ctr"/>
        <c:lblOffset val="100"/>
        <c:noMultiLvlLbl val="0"/>
      </c:catAx>
      <c:valAx>
        <c:axId val="443469816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Biomass - Dry Matter lbs/ac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467464"/>
        <c:crosses val="autoZero"/>
        <c:crossBetween val="between"/>
        <c:majorUnit val="250"/>
      </c:valAx>
      <c:valAx>
        <c:axId val="44347138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Seed Cost $/ac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471776"/>
        <c:crosses val="max"/>
        <c:crossBetween val="midCat"/>
      </c:valAx>
      <c:valAx>
        <c:axId val="443471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43471384"/>
        <c:crossesAt val="0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3500488740089431"/>
          <c:y val="3.2400874370309689E-2"/>
          <c:w val="0.22806861056430447"/>
          <c:h val="3.78219332486209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Summer</a:t>
            </a:r>
            <a:r>
              <a:rPr lang="en-US" sz="2000" baseline="0" dirty="0"/>
              <a:t> PSNT Test &amp; Spring Cover Crop Biomass</a:t>
            </a:r>
            <a:endParaRPr lang="en-US" sz="2000" dirty="0"/>
          </a:p>
        </c:rich>
      </c:tx>
      <c:layout>
        <c:manualLayout>
          <c:xMode val="edge"/>
          <c:yMode val="edge"/>
          <c:x val="0.25182581798471804"/>
          <c:y val="1.658744366432303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830390868644559E-2"/>
          <c:y val="0.10068289124235244"/>
          <c:w val="0.88580365346427059"/>
          <c:h val="0.7724077936553052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1"/>
              </a:solidFill>
              <a:ln w="19050">
                <a:noFill/>
              </a:ln>
            </c:spPr>
          </c:marker>
          <c:trendline>
            <c:trendlineType val="linear"/>
            <c:forward val="2"/>
            <c:dispRSqr val="0"/>
            <c:dispEq val="0"/>
          </c:trendline>
          <c:trendline>
            <c:spPr>
              <a:ln w="19050">
                <a:solidFill>
                  <a:sysClr val="windowText" lastClr="0000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0.12862904636920386"/>
                  <c:y val="-0.49076844561096528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baseline="0" dirty="0">
                        <a:solidFill>
                          <a:schemeClr val="tx1"/>
                        </a:solidFill>
                      </a:rPr>
                      <a:t>y = -0.0042x + 11.104</a:t>
                    </a:r>
                    <a:br>
                      <a:rPr lang="en-US" sz="1400" baseline="0" dirty="0">
                        <a:solidFill>
                          <a:schemeClr val="tx1"/>
                        </a:solidFill>
                      </a:rPr>
                    </a:br>
                    <a:r>
                      <a:rPr lang="en-US" sz="1400" baseline="0" dirty="0">
                        <a:solidFill>
                          <a:schemeClr val="tx1"/>
                        </a:solidFill>
                      </a:rPr>
                      <a:t>R² = 0.5253</a:t>
                    </a:r>
                    <a:endParaRPr lang="en-US" sz="1400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General" sourceLinked="0"/>
            </c:trendlineLbl>
          </c:trendline>
          <c:xVal>
            <c:numRef>
              <c:f>Comparisons!$F$81:$F$95</c:f>
              <c:numCache>
                <c:formatCode>0</c:formatCode>
                <c:ptCount val="15"/>
                <c:pt idx="0" formatCode="General">
                  <c:v>0</c:v>
                </c:pt>
                <c:pt idx="1">
                  <c:v>1779.8332766403084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857.90524845252276</c:v>
                </c:pt>
                <c:pt idx="6">
                  <c:v>1992.7090192600576</c:v>
                </c:pt>
                <c:pt idx="7">
                  <c:v>1139.6054792876796</c:v>
                </c:pt>
                <c:pt idx="8">
                  <c:v>1443.7136830301781</c:v>
                </c:pt>
                <c:pt idx="9">
                  <c:v>1280.4555947052579</c:v>
                </c:pt>
                <c:pt idx="10">
                  <c:v>805.086455170931</c:v>
                </c:pt>
                <c:pt idx="11">
                  <c:v>832.29613655841752</c:v>
                </c:pt>
                <c:pt idx="12">
                  <c:v>721.85684151508906</c:v>
                </c:pt>
                <c:pt idx="13">
                  <c:v>661.03520076658936</c:v>
                </c:pt>
                <c:pt idx="14">
                  <c:v>755.46880087610202</c:v>
                </c:pt>
              </c:numCache>
            </c:numRef>
          </c:xVal>
          <c:yVal>
            <c:numRef>
              <c:f>Comparisons!$D$81:$D$95</c:f>
              <c:numCache>
                <c:formatCode>General</c:formatCode>
                <c:ptCount val="15"/>
                <c:pt idx="0">
                  <c:v>14.25</c:v>
                </c:pt>
                <c:pt idx="1">
                  <c:v>5</c:v>
                </c:pt>
                <c:pt idx="2">
                  <c:v>6</c:v>
                </c:pt>
                <c:pt idx="3">
                  <c:v>13.5</c:v>
                </c:pt>
                <c:pt idx="4">
                  <c:v>15</c:v>
                </c:pt>
                <c:pt idx="5">
                  <c:v>9</c:v>
                </c:pt>
                <c:pt idx="6">
                  <c:v>4</c:v>
                </c:pt>
                <c:pt idx="7">
                  <c:v>9</c:v>
                </c:pt>
                <c:pt idx="8">
                  <c:v>5</c:v>
                </c:pt>
                <c:pt idx="9">
                  <c:v>4</c:v>
                </c:pt>
                <c:pt idx="10">
                  <c:v>6</c:v>
                </c:pt>
                <c:pt idx="11">
                  <c:v>5</c:v>
                </c:pt>
                <c:pt idx="12">
                  <c:v>6</c:v>
                </c:pt>
                <c:pt idx="13">
                  <c:v>7</c:v>
                </c:pt>
                <c:pt idx="14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72E-4E1F-A3D9-E144F2686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3472560"/>
        <c:axId val="368545696"/>
      </c:scatterChart>
      <c:valAx>
        <c:axId val="443472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Spring Cover Crop Dry Matter Biomass</a:t>
                </a:r>
                <a:r>
                  <a:rPr lang="en-US" sz="1600" baseline="0" dirty="0"/>
                  <a:t> </a:t>
                </a:r>
                <a:r>
                  <a:rPr lang="en-US" sz="1600" baseline="0" dirty="0" err="1"/>
                  <a:t>Lb</a:t>
                </a:r>
                <a:r>
                  <a:rPr lang="en-US" sz="1600" baseline="0" dirty="0"/>
                  <a:t>/Acre</a:t>
                </a:r>
                <a:endParaRPr lang="en-US" sz="16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tx1"/>
                </a:solidFill>
              </a:defRPr>
            </a:pPr>
            <a:endParaRPr lang="en-US"/>
          </a:p>
        </c:txPr>
        <c:crossAx val="368545696"/>
        <c:crosses val="autoZero"/>
        <c:crossBetween val="midCat"/>
      </c:valAx>
      <c:valAx>
        <c:axId val="3685456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Summer PSNT Nitrate</a:t>
                </a:r>
                <a:r>
                  <a:rPr lang="en-US" sz="1600" baseline="0" dirty="0"/>
                  <a:t>-N ppm</a:t>
                </a:r>
                <a:endParaRPr lang="en-US" sz="16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solidFill>
                  <a:schemeClr val="tx1"/>
                </a:solidFill>
              </a:defRPr>
            </a:pPr>
            <a:endParaRPr lang="en-US"/>
          </a:p>
        </c:txPr>
        <c:crossAx val="443472560"/>
        <c:crosses val="autoZero"/>
        <c:crossBetween val="midCat"/>
      </c:valAx>
      <c:spPr>
        <a:solidFill>
          <a:schemeClr val="bg1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ysClr val="windowText" lastClr="000000"/>
                </a:solidFill>
              </a:rPr>
              <a:t>Corn</a:t>
            </a:r>
            <a:r>
              <a:rPr lang="en-US" sz="1800" b="1" baseline="0">
                <a:solidFill>
                  <a:sysClr val="windowText" lastClr="000000"/>
                </a:solidFill>
              </a:rPr>
              <a:t> Silage Yield and Nitrogen Applied at Side-Dress Time</a:t>
            </a:r>
            <a:endParaRPr lang="en-US" sz="18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460149653977211E-2"/>
          <c:y val="0.20016367969143462"/>
          <c:w val="0.83917805372602106"/>
          <c:h val="0.61124606070035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Yield!$F$28</c:f>
              <c:strCache>
                <c:ptCount val="1"/>
                <c:pt idx="0">
                  <c:v>Yield @ 35% DM - tons/ac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Yield!$D$29:$D$43</c:f>
              <c:strCache>
                <c:ptCount val="15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Buck</c:v>
                </c:pt>
                <c:pt idx="4">
                  <c:v>Radish</c:v>
                </c:pt>
                <c:pt idx="5">
                  <c:v>W Rye-Oat</c:v>
                </c:pt>
                <c:pt idx="6">
                  <c:v>W Rye-Buck</c:v>
                </c:pt>
                <c:pt idx="7">
                  <c:v>W Rye-Rad</c:v>
                </c:pt>
                <c:pt idx="8">
                  <c:v>W Rye-Pea</c:v>
                </c:pt>
                <c:pt idx="9">
                  <c:v>W Rye-Vetch</c:v>
                </c:pt>
                <c:pt idx="10">
                  <c:v>W Rye-Oat-Rad</c:v>
                </c:pt>
                <c:pt idx="11">
                  <c:v>W Rye-Oat-R Clover</c:v>
                </c:pt>
                <c:pt idx="12">
                  <c:v>W Rye-Oat-Vetch</c:v>
                </c:pt>
                <c:pt idx="13">
                  <c:v>W Rye-Oat-Vetch</c:v>
                </c:pt>
                <c:pt idx="14">
                  <c:v>W Rye-Oat-Buck</c:v>
                </c:pt>
              </c:strCache>
            </c:strRef>
          </c:cat>
          <c:val>
            <c:numRef>
              <c:f>Yield!$F$29:$F$43</c:f>
              <c:numCache>
                <c:formatCode>0.0</c:formatCode>
                <c:ptCount val="15"/>
                <c:pt idx="0">
                  <c:v>22.691163399755975</c:v>
                </c:pt>
                <c:pt idx="1">
                  <c:v>18.320454819700153</c:v>
                </c:pt>
                <c:pt idx="2">
                  <c:v>21.285099783270255</c:v>
                </c:pt>
                <c:pt idx="3">
                  <c:v>23.52559472039151</c:v>
                </c:pt>
                <c:pt idx="4">
                  <c:v>23.77800104553566</c:v>
                </c:pt>
                <c:pt idx="5">
                  <c:v>22.292376285407627</c:v>
                </c:pt>
                <c:pt idx="6">
                  <c:v>19.306447478164273</c:v>
                </c:pt>
                <c:pt idx="7">
                  <c:v>20.937385230103192</c:v>
                </c:pt>
                <c:pt idx="8">
                  <c:v>14.889056675940857</c:v>
                </c:pt>
                <c:pt idx="9">
                  <c:v>18.949778951431409</c:v>
                </c:pt>
                <c:pt idx="10">
                  <c:v>23.992640597557905</c:v>
                </c:pt>
                <c:pt idx="11">
                  <c:v>20.788542847602496</c:v>
                </c:pt>
                <c:pt idx="12">
                  <c:v>20.236288546555414</c:v>
                </c:pt>
                <c:pt idx="13">
                  <c:v>19.625616839479292</c:v>
                </c:pt>
                <c:pt idx="14">
                  <c:v>19.753593196826266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7D-4821-BCC6-2CFF98752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15"/>
        <c:axId val="368546872"/>
        <c:axId val="368546480"/>
      </c:barChart>
      <c:lineChart>
        <c:grouping val="stacked"/>
        <c:varyColors val="0"/>
        <c:ser>
          <c:idx val="1"/>
          <c:order val="1"/>
          <c:tx>
            <c:v>N Applied lbs/ac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27000">
                <a:solidFill>
                  <a:srgbClr val="FF0000"/>
                </a:solidFill>
              </a:ln>
              <a:effectLst/>
            </c:spPr>
          </c:marker>
          <c:cat>
            <c:strRef>
              <c:f>Yield!$D$29:$D$43</c:f>
              <c:strCache>
                <c:ptCount val="15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Buck</c:v>
                </c:pt>
                <c:pt idx="4">
                  <c:v>Radish</c:v>
                </c:pt>
                <c:pt idx="5">
                  <c:v>W Rye-Oat</c:v>
                </c:pt>
                <c:pt idx="6">
                  <c:v>W Rye-Buck</c:v>
                </c:pt>
                <c:pt idx="7">
                  <c:v>W Rye-Rad</c:v>
                </c:pt>
                <c:pt idx="8">
                  <c:v>W Rye-Pea</c:v>
                </c:pt>
                <c:pt idx="9">
                  <c:v>W Rye-Vetch</c:v>
                </c:pt>
                <c:pt idx="10">
                  <c:v>W Rye-Oat-Rad</c:v>
                </c:pt>
                <c:pt idx="11">
                  <c:v>W Rye-Oat-R Clover</c:v>
                </c:pt>
                <c:pt idx="12">
                  <c:v>W Rye-Oat-Vetch</c:v>
                </c:pt>
                <c:pt idx="13">
                  <c:v>W Rye-Oat-Vetch</c:v>
                </c:pt>
                <c:pt idx="14">
                  <c:v>W Rye-Oat-Buck</c:v>
                </c:pt>
              </c:strCache>
            </c:strRef>
          </c:cat>
          <c:val>
            <c:numRef>
              <c:f>Yield!$E$29:$E$43</c:f>
              <c:numCache>
                <c:formatCode>General</c:formatCode>
                <c:ptCount val="15"/>
                <c:pt idx="0">
                  <c:v>74</c:v>
                </c:pt>
                <c:pt idx="1">
                  <c:v>110</c:v>
                </c:pt>
                <c:pt idx="2">
                  <c:v>105</c:v>
                </c:pt>
                <c:pt idx="3">
                  <c:v>80</c:v>
                </c:pt>
                <c:pt idx="4">
                  <c:v>70</c:v>
                </c:pt>
                <c:pt idx="5">
                  <c:v>95</c:v>
                </c:pt>
                <c:pt idx="6">
                  <c:v>110</c:v>
                </c:pt>
                <c:pt idx="7">
                  <c:v>95</c:v>
                </c:pt>
                <c:pt idx="8">
                  <c:v>110</c:v>
                </c:pt>
                <c:pt idx="9">
                  <c:v>110</c:v>
                </c:pt>
                <c:pt idx="10">
                  <c:v>105</c:v>
                </c:pt>
                <c:pt idx="11">
                  <c:v>110</c:v>
                </c:pt>
                <c:pt idx="12">
                  <c:v>110</c:v>
                </c:pt>
                <c:pt idx="13">
                  <c:v>100</c:v>
                </c:pt>
                <c:pt idx="14">
                  <c:v>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7D-4821-BCC6-2CFF98752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547656"/>
        <c:axId val="368545304"/>
      </c:lineChart>
      <c:catAx>
        <c:axId val="368546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546480"/>
        <c:crosses val="autoZero"/>
        <c:auto val="1"/>
        <c:lblAlgn val="ctr"/>
        <c:lblOffset val="100"/>
        <c:noMultiLvlLbl val="0"/>
      </c:catAx>
      <c:valAx>
        <c:axId val="36854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Corn Silage Yield at 35% Dry Matter tons/ac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546872"/>
        <c:crosses val="autoZero"/>
        <c:crossBetween val="between"/>
      </c:valAx>
      <c:valAx>
        <c:axId val="3685453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Nitrogen </a:t>
                </a:r>
                <a:r>
                  <a:rPr lang="en-US" sz="1400" b="1" baseline="0">
                    <a:solidFill>
                      <a:sysClr val="windowText" lastClr="000000"/>
                    </a:solidFill>
                  </a:rPr>
                  <a:t> Applied lbs/ac</a:t>
                </a:r>
                <a:endParaRPr lang="en-US" sz="1400" b="1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547656"/>
        <c:crosses val="max"/>
        <c:crossBetween val="between"/>
      </c:valAx>
      <c:catAx>
        <c:axId val="368547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85453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397426292642955"/>
          <c:y val="0.14294812476371027"/>
          <c:w val="0.34653949869299128"/>
          <c:h val="4.0499378310615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ysClr val="windowText" lastClr="000000"/>
                </a:solidFill>
              </a:rPr>
              <a:t>Corn</a:t>
            </a:r>
            <a:r>
              <a:rPr lang="en-US" sz="1800" b="1" baseline="0">
                <a:solidFill>
                  <a:sysClr val="windowText" lastClr="000000"/>
                </a:solidFill>
              </a:rPr>
              <a:t> Silage Yield and Nitrogen Applied at Side-Dress Time</a:t>
            </a:r>
            <a:endParaRPr lang="en-US" sz="18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460149653977211E-2"/>
          <c:y val="0.20016367969143462"/>
          <c:w val="0.83917805372602106"/>
          <c:h val="0.61124606070035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Yield!$F$28</c:f>
              <c:strCache>
                <c:ptCount val="1"/>
                <c:pt idx="0">
                  <c:v>Yield @ 35% DM - tons/ac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Yield!$D$29:$D$43</c:f>
              <c:strCache>
                <c:ptCount val="15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Buck</c:v>
                </c:pt>
                <c:pt idx="4">
                  <c:v>Radish</c:v>
                </c:pt>
                <c:pt idx="5">
                  <c:v>W Rye-Oat</c:v>
                </c:pt>
                <c:pt idx="6">
                  <c:v>W Rye-Buck</c:v>
                </c:pt>
                <c:pt idx="7">
                  <c:v>W Rye-Rad</c:v>
                </c:pt>
                <c:pt idx="8">
                  <c:v>W Rye-Pea</c:v>
                </c:pt>
                <c:pt idx="9">
                  <c:v>W Rye-Vetch</c:v>
                </c:pt>
                <c:pt idx="10">
                  <c:v>W Rye-Oat-Rad</c:v>
                </c:pt>
                <c:pt idx="11">
                  <c:v>W Rye-Oat-R Clover</c:v>
                </c:pt>
                <c:pt idx="12">
                  <c:v>W Rye-Oat-Vetch</c:v>
                </c:pt>
                <c:pt idx="13">
                  <c:v>W Rye-Oat-Vetch</c:v>
                </c:pt>
                <c:pt idx="14">
                  <c:v>W Rye-Oat-Buck</c:v>
                </c:pt>
              </c:strCache>
            </c:strRef>
          </c:cat>
          <c:val>
            <c:numRef>
              <c:f>Yield!$F$29:$F$43</c:f>
              <c:numCache>
                <c:formatCode>0.0</c:formatCode>
                <c:ptCount val="15"/>
                <c:pt idx="0">
                  <c:v>22.691163399755975</c:v>
                </c:pt>
                <c:pt idx="1">
                  <c:v>18.320454819700153</c:v>
                </c:pt>
                <c:pt idx="2">
                  <c:v>21.285099783270255</c:v>
                </c:pt>
                <c:pt idx="3">
                  <c:v>23.52559472039151</c:v>
                </c:pt>
                <c:pt idx="4">
                  <c:v>23.77800104553566</c:v>
                </c:pt>
                <c:pt idx="5">
                  <c:v>22.292376285407627</c:v>
                </c:pt>
                <c:pt idx="6">
                  <c:v>19.306447478164273</c:v>
                </c:pt>
                <c:pt idx="7">
                  <c:v>20.937385230103192</c:v>
                </c:pt>
                <c:pt idx="8">
                  <c:v>14.889056675940857</c:v>
                </c:pt>
                <c:pt idx="9">
                  <c:v>18.949778951431409</c:v>
                </c:pt>
                <c:pt idx="10">
                  <c:v>23.992640597557905</c:v>
                </c:pt>
                <c:pt idx="11">
                  <c:v>20.788542847602496</c:v>
                </c:pt>
                <c:pt idx="12">
                  <c:v>20.236288546555414</c:v>
                </c:pt>
                <c:pt idx="13">
                  <c:v>19.625616839479292</c:v>
                </c:pt>
                <c:pt idx="14">
                  <c:v>19.753593196826266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7D-4821-BCC6-2CFF98752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15"/>
        <c:axId val="368546872"/>
        <c:axId val="368546480"/>
      </c:barChart>
      <c:lineChart>
        <c:grouping val="stacked"/>
        <c:varyColors val="0"/>
        <c:ser>
          <c:idx val="1"/>
          <c:order val="1"/>
          <c:tx>
            <c:v>N Applied lbs/ac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27000">
                <a:solidFill>
                  <a:srgbClr val="FF0000"/>
                </a:solidFill>
              </a:ln>
              <a:effectLst/>
            </c:spPr>
          </c:marker>
          <c:cat>
            <c:strRef>
              <c:f>Yield!$D$29:$D$43</c:f>
              <c:strCache>
                <c:ptCount val="15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Buck</c:v>
                </c:pt>
                <c:pt idx="4">
                  <c:v>Radish</c:v>
                </c:pt>
                <c:pt idx="5">
                  <c:v>W Rye-Oat</c:v>
                </c:pt>
                <c:pt idx="6">
                  <c:v>W Rye-Buck</c:v>
                </c:pt>
                <c:pt idx="7">
                  <c:v>W Rye-Rad</c:v>
                </c:pt>
                <c:pt idx="8">
                  <c:v>W Rye-Pea</c:v>
                </c:pt>
                <c:pt idx="9">
                  <c:v>W Rye-Vetch</c:v>
                </c:pt>
                <c:pt idx="10">
                  <c:v>W Rye-Oat-Rad</c:v>
                </c:pt>
                <c:pt idx="11">
                  <c:v>W Rye-Oat-R Clover</c:v>
                </c:pt>
                <c:pt idx="12">
                  <c:v>W Rye-Oat-Vetch</c:v>
                </c:pt>
                <c:pt idx="13">
                  <c:v>W Rye-Oat-Vetch</c:v>
                </c:pt>
                <c:pt idx="14">
                  <c:v>W Rye-Oat-Buck</c:v>
                </c:pt>
              </c:strCache>
            </c:strRef>
          </c:cat>
          <c:val>
            <c:numRef>
              <c:f>Yield!$E$29:$E$43</c:f>
              <c:numCache>
                <c:formatCode>General</c:formatCode>
                <c:ptCount val="15"/>
                <c:pt idx="0">
                  <c:v>74</c:v>
                </c:pt>
                <c:pt idx="1">
                  <c:v>110</c:v>
                </c:pt>
                <c:pt idx="2">
                  <c:v>105</c:v>
                </c:pt>
                <c:pt idx="3">
                  <c:v>80</c:v>
                </c:pt>
                <c:pt idx="4">
                  <c:v>70</c:v>
                </c:pt>
                <c:pt idx="5">
                  <c:v>95</c:v>
                </c:pt>
                <c:pt idx="6">
                  <c:v>110</c:v>
                </c:pt>
                <c:pt idx="7">
                  <c:v>95</c:v>
                </c:pt>
                <c:pt idx="8">
                  <c:v>110</c:v>
                </c:pt>
                <c:pt idx="9">
                  <c:v>110</c:v>
                </c:pt>
                <c:pt idx="10">
                  <c:v>105</c:v>
                </c:pt>
                <c:pt idx="11">
                  <c:v>110</c:v>
                </c:pt>
                <c:pt idx="12">
                  <c:v>110</c:v>
                </c:pt>
                <c:pt idx="13">
                  <c:v>100</c:v>
                </c:pt>
                <c:pt idx="14">
                  <c:v>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7D-4821-BCC6-2CFF98752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547656"/>
        <c:axId val="368545304"/>
      </c:lineChart>
      <c:catAx>
        <c:axId val="368546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546480"/>
        <c:crosses val="autoZero"/>
        <c:auto val="1"/>
        <c:lblAlgn val="ctr"/>
        <c:lblOffset val="100"/>
        <c:noMultiLvlLbl val="0"/>
      </c:catAx>
      <c:valAx>
        <c:axId val="36854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Corn Silage Yield at 35% Dry Matter tons/ac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546872"/>
        <c:crosses val="autoZero"/>
        <c:crossBetween val="between"/>
      </c:valAx>
      <c:valAx>
        <c:axId val="3685453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Nitrogen </a:t>
                </a:r>
                <a:r>
                  <a:rPr lang="en-US" sz="1400" b="1" baseline="0">
                    <a:solidFill>
                      <a:sysClr val="windowText" lastClr="000000"/>
                    </a:solidFill>
                  </a:rPr>
                  <a:t> Applied lbs/ac</a:t>
                </a:r>
                <a:endParaRPr lang="en-US" sz="1400" b="1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547656"/>
        <c:crosses val="max"/>
        <c:crossBetween val="between"/>
      </c:valAx>
      <c:catAx>
        <c:axId val="368547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85453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397426292642955"/>
          <c:y val="0.14294812476371027"/>
          <c:w val="0.34653949869299128"/>
          <c:h val="4.0499378310615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ysClr val="windowText" lastClr="000000"/>
                </a:solidFill>
              </a:rPr>
              <a:t>Fall 2015 and Spring </a:t>
            </a:r>
            <a:r>
              <a:rPr lang="en-US" sz="1800" b="1" dirty="0" smtClean="0">
                <a:solidFill>
                  <a:sysClr val="windowText" lastClr="000000"/>
                </a:solidFill>
              </a:rPr>
              <a:t>2016 Cover Crop</a:t>
            </a:r>
            <a:r>
              <a:rPr lang="en-US" sz="1800" b="1" baseline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800" b="1" baseline="0" dirty="0">
                <a:solidFill>
                  <a:sysClr val="windowText" lastClr="000000"/>
                </a:solidFill>
              </a:rPr>
              <a:t>Biomass</a:t>
            </a:r>
            <a:endParaRPr lang="en-US" sz="1800" b="1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7.3722095773184601E-2"/>
          <c:y val="2.72880336499527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Biomass!$D$4</c:f>
              <c:strCache>
                <c:ptCount val="1"/>
                <c:pt idx="0">
                  <c:v>Fall 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Biomass!$C$5:$C$20</c:f>
              <c:strCache>
                <c:ptCount val="16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1/2 Buck</c:v>
                </c:pt>
                <c:pt idx="4">
                  <c:v>Buck</c:v>
                </c:pt>
                <c:pt idx="5">
                  <c:v>Radish</c:v>
                </c:pt>
                <c:pt idx="6">
                  <c:v>W Rye-Oat</c:v>
                </c:pt>
                <c:pt idx="7">
                  <c:v>W Rye-Buck</c:v>
                </c:pt>
                <c:pt idx="8">
                  <c:v>W Rye-Rad</c:v>
                </c:pt>
                <c:pt idx="9">
                  <c:v>W Rye-Pea</c:v>
                </c:pt>
                <c:pt idx="10">
                  <c:v>W Rye-Vetch</c:v>
                </c:pt>
                <c:pt idx="11">
                  <c:v>W Rye-Oat-Rad</c:v>
                </c:pt>
                <c:pt idx="12">
                  <c:v>W Rye-Oat-R Clover</c:v>
                </c:pt>
                <c:pt idx="13">
                  <c:v>W Rye-Oat-Vetch</c:v>
                </c:pt>
                <c:pt idx="14">
                  <c:v>W Rye-Oat-Vetch</c:v>
                </c:pt>
                <c:pt idx="15">
                  <c:v>W Rye-Oat-Buck</c:v>
                </c:pt>
              </c:strCache>
            </c:strRef>
          </c:cat>
          <c:val>
            <c:numRef>
              <c:f>Biomass!$D$5:$D$20</c:f>
              <c:numCache>
                <c:formatCode>0.0</c:formatCode>
                <c:ptCount val="16"/>
                <c:pt idx="0">
                  <c:v>1147.6083267545871</c:v>
                </c:pt>
                <c:pt idx="1">
                  <c:v>379.33496993143257</c:v>
                </c:pt>
                <c:pt idx="2">
                  <c:v>867.50866541281209</c:v>
                </c:pt>
                <c:pt idx="3">
                  <c:v>966.74397400246971</c:v>
                </c:pt>
                <c:pt idx="4">
                  <c:v>1839.0543478954269</c:v>
                </c:pt>
                <c:pt idx="5">
                  <c:v>1650.1871476764011</c:v>
                </c:pt>
                <c:pt idx="6">
                  <c:v>958.74112653556188</c:v>
                </c:pt>
                <c:pt idx="7">
                  <c:v>1426.1074186029807</c:v>
                </c:pt>
                <c:pt idx="8">
                  <c:v>1048.3730181649298</c:v>
                </c:pt>
                <c:pt idx="9">
                  <c:v>1029.1661842443511</c:v>
                </c:pt>
                <c:pt idx="10">
                  <c:v>760.27050935624675</c:v>
                </c:pt>
                <c:pt idx="11">
                  <c:v>1507.736462765441</c:v>
                </c:pt>
                <c:pt idx="12">
                  <c:v>1309.2658455861263</c:v>
                </c:pt>
                <c:pt idx="13">
                  <c:v>1530.1444356727829</c:v>
                </c:pt>
                <c:pt idx="14">
                  <c:v>1221.2345234501397</c:v>
                </c:pt>
                <c:pt idx="15">
                  <c:v>1446.9148220169411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67-4C03-8B07-B1120E87AAB5}"/>
            </c:ext>
          </c:extLst>
        </c:ser>
        <c:ser>
          <c:idx val="1"/>
          <c:order val="1"/>
          <c:tx>
            <c:strRef>
              <c:f>Biomass!$E$4</c:f>
              <c:strCache>
                <c:ptCount val="1"/>
                <c:pt idx="0">
                  <c:v>Spring 2016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Biomass!$C$5:$C$20</c:f>
              <c:strCache>
                <c:ptCount val="16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1/2 Buck</c:v>
                </c:pt>
                <c:pt idx="4">
                  <c:v>Buck</c:v>
                </c:pt>
                <c:pt idx="5">
                  <c:v>Radish</c:v>
                </c:pt>
                <c:pt idx="6">
                  <c:v>W Rye-Oat</c:v>
                </c:pt>
                <c:pt idx="7">
                  <c:v>W Rye-Buck</c:v>
                </c:pt>
                <c:pt idx="8">
                  <c:v>W Rye-Rad</c:v>
                </c:pt>
                <c:pt idx="9">
                  <c:v>W Rye-Pea</c:v>
                </c:pt>
                <c:pt idx="10">
                  <c:v>W Rye-Vetch</c:v>
                </c:pt>
                <c:pt idx="11">
                  <c:v>W Rye-Oat-Rad</c:v>
                </c:pt>
                <c:pt idx="12">
                  <c:v>W Rye-Oat-R Clover</c:v>
                </c:pt>
                <c:pt idx="13">
                  <c:v>W Rye-Oat-Vetch</c:v>
                </c:pt>
                <c:pt idx="14">
                  <c:v>W Rye-Oat-Vetch</c:v>
                </c:pt>
                <c:pt idx="15">
                  <c:v>W Rye-Oat-Buck</c:v>
                </c:pt>
              </c:strCache>
            </c:strRef>
          </c:cat>
          <c:val>
            <c:numRef>
              <c:f>Biomass!$E$5:$E$20</c:f>
              <c:numCache>
                <c:formatCode>0.00</c:formatCode>
                <c:ptCount val="16"/>
                <c:pt idx="1">
                  <c:v>1779.8332766403084</c:v>
                </c:pt>
                <c:pt idx="6">
                  <c:v>857.90524845252276</c:v>
                </c:pt>
                <c:pt idx="7">
                  <c:v>1992.7090192600576</c:v>
                </c:pt>
                <c:pt idx="8">
                  <c:v>1139.6054792876796</c:v>
                </c:pt>
                <c:pt idx="9">
                  <c:v>1443.7136830301781</c:v>
                </c:pt>
                <c:pt idx="10">
                  <c:v>1280.4555947052579</c:v>
                </c:pt>
                <c:pt idx="11">
                  <c:v>805.086455170931</c:v>
                </c:pt>
                <c:pt idx="12">
                  <c:v>832.29613655841752</c:v>
                </c:pt>
                <c:pt idx="13">
                  <c:v>721.85684151508906</c:v>
                </c:pt>
                <c:pt idx="14">
                  <c:v>661.03520076658936</c:v>
                </c:pt>
                <c:pt idx="15">
                  <c:v>755.46880087610202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67-4C03-8B07-B1120E87AA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-29"/>
        <c:axId val="529237360"/>
        <c:axId val="529236968"/>
      </c:barChart>
      <c:scatterChart>
        <c:scatterStyle val="lineMarker"/>
        <c:varyColors val="0"/>
        <c:ser>
          <c:idx val="2"/>
          <c:order val="2"/>
          <c:tx>
            <c:strRef>
              <c:f>Biomass!$F$4</c:f>
              <c:strCache>
                <c:ptCount val="1"/>
                <c:pt idx="0">
                  <c:v>Seed Cost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B050"/>
              </a:solidFill>
              <a:ln w="60325">
                <a:solidFill>
                  <a:srgbClr val="00B050"/>
                </a:solidFill>
              </a:ln>
              <a:effectLst/>
            </c:spPr>
          </c:marker>
          <c:dLbls>
            <c:spPr>
              <a:solidFill>
                <a:srgbClr val="92D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Biomass!$C$5:$C$20</c:f>
              <c:strCache>
                <c:ptCount val="16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1/2 Buck</c:v>
                </c:pt>
                <c:pt idx="4">
                  <c:v>Buck</c:v>
                </c:pt>
                <c:pt idx="5">
                  <c:v>Radish</c:v>
                </c:pt>
                <c:pt idx="6">
                  <c:v>W Rye-Oat</c:v>
                </c:pt>
                <c:pt idx="7">
                  <c:v>W Rye-Buck</c:v>
                </c:pt>
                <c:pt idx="8">
                  <c:v>W Rye-Rad</c:v>
                </c:pt>
                <c:pt idx="9">
                  <c:v>W Rye-Pea</c:v>
                </c:pt>
                <c:pt idx="10">
                  <c:v>W Rye-Vetch</c:v>
                </c:pt>
                <c:pt idx="11">
                  <c:v>W Rye-Oat-Rad</c:v>
                </c:pt>
                <c:pt idx="12">
                  <c:v>W Rye-Oat-R Clover</c:v>
                </c:pt>
                <c:pt idx="13">
                  <c:v>W Rye-Oat-Vetch</c:v>
                </c:pt>
                <c:pt idx="14">
                  <c:v>W Rye-Oat-Vetch</c:v>
                </c:pt>
                <c:pt idx="15">
                  <c:v>W Rye-Oat-Buck</c:v>
                </c:pt>
              </c:strCache>
            </c:strRef>
          </c:xVal>
          <c:yVal>
            <c:numRef>
              <c:f>Biomass!$F$5:$F$20</c:f>
              <c:numCache>
                <c:formatCode>#,##0_);\(#,##0\)</c:formatCode>
                <c:ptCount val="16"/>
                <c:pt idx="0">
                  <c:v>25.6</c:v>
                </c:pt>
                <c:pt idx="1">
                  <c:v>25.5</c:v>
                </c:pt>
                <c:pt idx="2">
                  <c:v>31.5</c:v>
                </c:pt>
                <c:pt idx="3">
                  <c:v>19.5</c:v>
                </c:pt>
                <c:pt idx="4">
                  <c:v>39</c:v>
                </c:pt>
                <c:pt idx="5">
                  <c:v>21</c:v>
                </c:pt>
                <c:pt idx="6">
                  <c:v>45.6</c:v>
                </c:pt>
                <c:pt idx="7">
                  <c:v>39.9</c:v>
                </c:pt>
                <c:pt idx="8">
                  <c:v>28.4</c:v>
                </c:pt>
                <c:pt idx="9">
                  <c:v>50.8</c:v>
                </c:pt>
                <c:pt idx="10">
                  <c:v>74.400000000000006</c:v>
                </c:pt>
                <c:pt idx="11">
                  <c:v>46</c:v>
                </c:pt>
                <c:pt idx="12">
                  <c:v>51.8</c:v>
                </c:pt>
                <c:pt idx="13">
                  <c:v>87.6</c:v>
                </c:pt>
                <c:pt idx="14">
                  <c:v>60.8</c:v>
                </c:pt>
                <c:pt idx="15">
                  <c:v>54.25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767-4C03-8B07-B1120E87AA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9240888"/>
        <c:axId val="529242848"/>
      </c:scatterChart>
      <c:catAx>
        <c:axId val="52923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236968"/>
        <c:crossesAt val="0"/>
        <c:auto val="1"/>
        <c:lblAlgn val="ctr"/>
        <c:lblOffset val="100"/>
        <c:noMultiLvlLbl val="0"/>
      </c:catAx>
      <c:valAx>
        <c:axId val="529236968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Biomass - Dry Matter lbs/ac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237360"/>
        <c:crosses val="autoZero"/>
        <c:crossBetween val="between"/>
        <c:majorUnit val="250"/>
      </c:valAx>
      <c:valAx>
        <c:axId val="52924284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Seed Cost $/ac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240888"/>
        <c:crosses val="max"/>
        <c:crossBetween val="midCat"/>
      </c:valAx>
      <c:valAx>
        <c:axId val="529240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9242848"/>
        <c:crossesAt val="0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3500488740089431"/>
          <c:y val="3.2400874370309689E-2"/>
          <c:w val="0.22806861056430447"/>
          <c:h val="3.78219332486209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ysClr val="windowText" lastClr="000000"/>
                </a:solidFill>
              </a:rPr>
              <a:t>Corn</a:t>
            </a:r>
            <a:r>
              <a:rPr lang="en-US" sz="1800" b="1" baseline="0">
                <a:solidFill>
                  <a:sysClr val="windowText" lastClr="000000"/>
                </a:solidFill>
              </a:rPr>
              <a:t> Silage Yield and Nitrogen Applied at Side-Dress Time</a:t>
            </a:r>
            <a:endParaRPr lang="en-US" sz="18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460149653977211E-2"/>
          <c:y val="0.20016367969143462"/>
          <c:w val="0.83917805372602106"/>
          <c:h val="0.61124606070035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Yield!$F$28</c:f>
              <c:strCache>
                <c:ptCount val="1"/>
                <c:pt idx="0">
                  <c:v>Yield @ 35% DM - tons/ac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Yield!$D$29:$D$43</c:f>
              <c:strCache>
                <c:ptCount val="15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Buck</c:v>
                </c:pt>
                <c:pt idx="4">
                  <c:v>Radish</c:v>
                </c:pt>
                <c:pt idx="5">
                  <c:v>W Rye-Oat</c:v>
                </c:pt>
                <c:pt idx="6">
                  <c:v>W Rye-Buck</c:v>
                </c:pt>
                <c:pt idx="7">
                  <c:v>W Rye-Rad</c:v>
                </c:pt>
                <c:pt idx="8">
                  <c:v>W Rye-Pea</c:v>
                </c:pt>
                <c:pt idx="9">
                  <c:v>W Rye-Vetch</c:v>
                </c:pt>
                <c:pt idx="10">
                  <c:v>W Rye-Oat-Rad</c:v>
                </c:pt>
                <c:pt idx="11">
                  <c:v>W Rye-Oat-R Clover</c:v>
                </c:pt>
                <c:pt idx="12">
                  <c:v>W Rye-Oat-Vetch</c:v>
                </c:pt>
                <c:pt idx="13">
                  <c:v>W Rye-Oat-Vetch</c:v>
                </c:pt>
                <c:pt idx="14">
                  <c:v>W Rye-Oat-Buck</c:v>
                </c:pt>
              </c:strCache>
            </c:strRef>
          </c:cat>
          <c:val>
            <c:numRef>
              <c:f>Yield!$F$29:$F$43</c:f>
              <c:numCache>
                <c:formatCode>0.0</c:formatCode>
                <c:ptCount val="15"/>
                <c:pt idx="0">
                  <c:v>22.691163399755975</c:v>
                </c:pt>
                <c:pt idx="1">
                  <c:v>18.320454819700153</c:v>
                </c:pt>
                <c:pt idx="2">
                  <c:v>21.285099783270255</c:v>
                </c:pt>
                <c:pt idx="3">
                  <c:v>23.52559472039151</c:v>
                </c:pt>
                <c:pt idx="4">
                  <c:v>23.77800104553566</c:v>
                </c:pt>
                <c:pt idx="5">
                  <c:v>22.292376285407627</c:v>
                </c:pt>
                <c:pt idx="6">
                  <c:v>19.306447478164273</c:v>
                </c:pt>
                <c:pt idx="7">
                  <c:v>20.937385230103192</c:v>
                </c:pt>
                <c:pt idx="8">
                  <c:v>14.889056675940857</c:v>
                </c:pt>
                <c:pt idx="9">
                  <c:v>18.949778951431409</c:v>
                </c:pt>
                <c:pt idx="10">
                  <c:v>23.992640597557905</c:v>
                </c:pt>
                <c:pt idx="11">
                  <c:v>20.788542847602496</c:v>
                </c:pt>
                <c:pt idx="12">
                  <c:v>20.236288546555414</c:v>
                </c:pt>
                <c:pt idx="13">
                  <c:v>19.625616839479292</c:v>
                </c:pt>
                <c:pt idx="14">
                  <c:v>19.753593196826266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7D-4821-BCC6-2CFF98752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15"/>
        <c:axId val="368546872"/>
        <c:axId val="368546480"/>
      </c:barChart>
      <c:lineChart>
        <c:grouping val="stacked"/>
        <c:varyColors val="0"/>
        <c:ser>
          <c:idx val="1"/>
          <c:order val="1"/>
          <c:tx>
            <c:v>N Applied lbs/ac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27000">
                <a:solidFill>
                  <a:srgbClr val="FF0000"/>
                </a:solidFill>
              </a:ln>
              <a:effectLst/>
            </c:spPr>
          </c:marker>
          <c:cat>
            <c:strRef>
              <c:f>Yield!$D$29:$D$43</c:f>
              <c:strCache>
                <c:ptCount val="15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Buck</c:v>
                </c:pt>
                <c:pt idx="4">
                  <c:v>Radish</c:v>
                </c:pt>
                <c:pt idx="5">
                  <c:v>W Rye-Oat</c:v>
                </c:pt>
                <c:pt idx="6">
                  <c:v>W Rye-Buck</c:v>
                </c:pt>
                <c:pt idx="7">
                  <c:v>W Rye-Rad</c:v>
                </c:pt>
                <c:pt idx="8">
                  <c:v>W Rye-Pea</c:v>
                </c:pt>
                <c:pt idx="9">
                  <c:v>W Rye-Vetch</c:v>
                </c:pt>
                <c:pt idx="10">
                  <c:v>W Rye-Oat-Rad</c:v>
                </c:pt>
                <c:pt idx="11">
                  <c:v>W Rye-Oat-R Clover</c:v>
                </c:pt>
                <c:pt idx="12">
                  <c:v>W Rye-Oat-Vetch</c:v>
                </c:pt>
                <c:pt idx="13">
                  <c:v>W Rye-Oat-Vetch</c:v>
                </c:pt>
                <c:pt idx="14">
                  <c:v>W Rye-Oat-Buck</c:v>
                </c:pt>
              </c:strCache>
            </c:strRef>
          </c:cat>
          <c:val>
            <c:numRef>
              <c:f>Yield!$E$29:$E$43</c:f>
              <c:numCache>
                <c:formatCode>General</c:formatCode>
                <c:ptCount val="15"/>
                <c:pt idx="0">
                  <c:v>74</c:v>
                </c:pt>
                <c:pt idx="1">
                  <c:v>110</c:v>
                </c:pt>
                <c:pt idx="2">
                  <c:v>105</c:v>
                </c:pt>
                <c:pt idx="3">
                  <c:v>80</c:v>
                </c:pt>
                <c:pt idx="4">
                  <c:v>70</c:v>
                </c:pt>
                <c:pt idx="5">
                  <c:v>95</c:v>
                </c:pt>
                <c:pt idx="6">
                  <c:v>110</c:v>
                </c:pt>
                <c:pt idx="7">
                  <c:v>95</c:v>
                </c:pt>
                <c:pt idx="8">
                  <c:v>110</c:v>
                </c:pt>
                <c:pt idx="9">
                  <c:v>110</c:v>
                </c:pt>
                <c:pt idx="10">
                  <c:v>105</c:v>
                </c:pt>
                <c:pt idx="11">
                  <c:v>110</c:v>
                </c:pt>
                <c:pt idx="12">
                  <c:v>110</c:v>
                </c:pt>
                <c:pt idx="13">
                  <c:v>100</c:v>
                </c:pt>
                <c:pt idx="14">
                  <c:v>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7D-4821-BCC6-2CFF98752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547656"/>
        <c:axId val="368545304"/>
      </c:lineChart>
      <c:catAx>
        <c:axId val="368546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546480"/>
        <c:crosses val="autoZero"/>
        <c:auto val="1"/>
        <c:lblAlgn val="ctr"/>
        <c:lblOffset val="100"/>
        <c:noMultiLvlLbl val="0"/>
      </c:catAx>
      <c:valAx>
        <c:axId val="36854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Corn Silage Yield at 35% Dry Matter tons/ac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546872"/>
        <c:crosses val="autoZero"/>
        <c:crossBetween val="between"/>
      </c:valAx>
      <c:valAx>
        <c:axId val="3685453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Nitrogen </a:t>
                </a:r>
                <a:r>
                  <a:rPr lang="en-US" sz="1400" b="1" baseline="0">
                    <a:solidFill>
                      <a:sysClr val="windowText" lastClr="000000"/>
                    </a:solidFill>
                  </a:rPr>
                  <a:t> Applied lbs/ac</a:t>
                </a:r>
                <a:endParaRPr lang="en-US" sz="1400" b="1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547656"/>
        <c:crosses val="max"/>
        <c:crossBetween val="between"/>
      </c:valAx>
      <c:catAx>
        <c:axId val="368547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85453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397426292642955"/>
          <c:y val="0.14294812476371027"/>
          <c:w val="0.34653949869299128"/>
          <c:h val="4.0499378310615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ysClr val="windowText" lastClr="000000"/>
                </a:solidFill>
              </a:rPr>
              <a:t>Corn</a:t>
            </a:r>
            <a:r>
              <a:rPr lang="en-US" sz="1800" b="1" baseline="0">
                <a:solidFill>
                  <a:sysClr val="windowText" lastClr="000000"/>
                </a:solidFill>
              </a:rPr>
              <a:t> Silage Yield and Nitrogen Applied at Side-Dress Time</a:t>
            </a:r>
            <a:endParaRPr lang="en-US" sz="18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460149653977211E-2"/>
          <c:y val="0.20016367969143462"/>
          <c:w val="0.83917805372602106"/>
          <c:h val="0.611246060700359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Yield!$F$28</c:f>
              <c:strCache>
                <c:ptCount val="1"/>
                <c:pt idx="0">
                  <c:v>Yield @ 35% DM - tons/ac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Yield!$D$29:$D$43</c:f>
              <c:strCache>
                <c:ptCount val="15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Buck</c:v>
                </c:pt>
                <c:pt idx="4">
                  <c:v>Radish</c:v>
                </c:pt>
                <c:pt idx="5">
                  <c:v>W Rye-Oat</c:v>
                </c:pt>
                <c:pt idx="6">
                  <c:v>W Rye-Buck</c:v>
                </c:pt>
                <c:pt idx="7">
                  <c:v>W Rye-Rad</c:v>
                </c:pt>
                <c:pt idx="8">
                  <c:v>W Rye-Pea</c:v>
                </c:pt>
                <c:pt idx="9">
                  <c:v>W Rye-Vetch</c:v>
                </c:pt>
                <c:pt idx="10">
                  <c:v>W Rye-Oat-Rad</c:v>
                </c:pt>
                <c:pt idx="11">
                  <c:v>W Rye-Oat-R Clover</c:v>
                </c:pt>
                <c:pt idx="12">
                  <c:v>W Rye-Oat-Vetch</c:v>
                </c:pt>
                <c:pt idx="13">
                  <c:v>W Rye-Oat-Vetch</c:v>
                </c:pt>
                <c:pt idx="14">
                  <c:v>W Rye-Oat-Buck</c:v>
                </c:pt>
              </c:strCache>
            </c:strRef>
          </c:cat>
          <c:val>
            <c:numRef>
              <c:f>Yield!$F$29:$F$43</c:f>
              <c:numCache>
                <c:formatCode>0.0</c:formatCode>
                <c:ptCount val="15"/>
                <c:pt idx="0">
                  <c:v>22.691163399755975</c:v>
                </c:pt>
                <c:pt idx="1">
                  <c:v>18.320454819700153</c:v>
                </c:pt>
                <c:pt idx="2">
                  <c:v>21.285099783270255</c:v>
                </c:pt>
                <c:pt idx="3">
                  <c:v>23.52559472039151</c:v>
                </c:pt>
                <c:pt idx="4">
                  <c:v>23.77800104553566</c:v>
                </c:pt>
                <c:pt idx="5">
                  <c:v>22.292376285407627</c:v>
                </c:pt>
                <c:pt idx="6">
                  <c:v>19.306447478164273</c:v>
                </c:pt>
                <c:pt idx="7">
                  <c:v>20.937385230103192</c:v>
                </c:pt>
                <c:pt idx="8">
                  <c:v>14.889056675940857</c:v>
                </c:pt>
                <c:pt idx="9">
                  <c:v>18.949778951431409</c:v>
                </c:pt>
                <c:pt idx="10">
                  <c:v>23.992640597557905</c:v>
                </c:pt>
                <c:pt idx="11">
                  <c:v>20.788542847602496</c:v>
                </c:pt>
                <c:pt idx="12">
                  <c:v>20.236288546555414</c:v>
                </c:pt>
                <c:pt idx="13">
                  <c:v>19.625616839479292</c:v>
                </c:pt>
                <c:pt idx="14">
                  <c:v>19.753593196826266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7D-4821-BCC6-2CFF98752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15"/>
        <c:axId val="368546872"/>
        <c:axId val="368546480"/>
      </c:barChart>
      <c:lineChart>
        <c:grouping val="stacked"/>
        <c:varyColors val="0"/>
        <c:ser>
          <c:idx val="1"/>
          <c:order val="1"/>
          <c:tx>
            <c:v>N Applied lbs/ac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27000">
                <a:solidFill>
                  <a:srgbClr val="FF0000"/>
                </a:solidFill>
              </a:ln>
              <a:effectLst/>
            </c:spPr>
          </c:marker>
          <c:cat>
            <c:strRef>
              <c:f>Yield!$D$29:$D$43</c:f>
              <c:strCache>
                <c:ptCount val="15"/>
                <c:pt idx="0">
                  <c:v>ARG-Rad *</c:v>
                </c:pt>
                <c:pt idx="1">
                  <c:v>W Rye</c:v>
                </c:pt>
                <c:pt idx="2">
                  <c:v>Oat</c:v>
                </c:pt>
                <c:pt idx="3">
                  <c:v>Buck</c:v>
                </c:pt>
                <c:pt idx="4">
                  <c:v>Radish</c:v>
                </c:pt>
                <c:pt idx="5">
                  <c:v>W Rye-Oat</c:v>
                </c:pt>
                <c:pt idx="6">
                  <c:v>W Rye-Buck</c:v>
                </c:pt>
                <c:pt idx="7">
                  <c:v>W Rye-Rad</c:v>
                </c:pt>
                <c:pt idx="8">
                  <c:v>W Rye-Pea</c:v>
                </c:pt>
                <c:pt idx="9">
                  <c:v>W Rye-Vetch</c:v>
                </c:pt>
                <c:pt idx="10">
                  <c:v>W Rye-Oat-Rad</c:v>
                </c:pt>
                <c:pt idx="11">
                  <c:v>W Rye-Oat-R Clover</c:v>
                </c:pt>
                <c:pt idx="12">
                  <c:v>W Rye-Oat-Vetch</c:v>
                </c:pt>
                <c:pt idx="13">
                  <c:v>W Rye-Oat-Vetch</c:v>
                </c:pt>
                <c:pt idx="14">
                  <c:v>W Rye-Oat-Buck</c:v>
                </c:pt>
              </c:strCache>
            </c:strRef>
          </c:cat>
          <c:val>
            <c:numRef>
              <c:f>Yield!$E$29:$E$43</c:f>
              <c:numCache>
                <c:formatCode>General</c:formatCode>
                <c:ptCount val="15"/>
                <c:pt idx="0">
                  <c:v>74</c:v>
                </c:pt>
                <c:pt idx="1">
                  <c:v>110</c:v>
                </c:pt>
                <c:pt idx="2">
                  <c:v>105</c:v>
                </c:pt>
                <c:pt idx="3">
                  <c:v>80</c:v>
                </c:pt>
                <c:pt idx="4">
                  <c:v>70</c:v>
                </c:pt>
                <c:pt idx="5">
                  <c:v>95</c:v>
                </c:pt>
                <c:pt idx="6">
                  <c:v>110</c:v>
                </c:pt>
                <c:pt idx="7">
                  <c:v>95</c:v>
                </c:pt>
                <c:pt idx="8">
                  <c:v>110</c:v>
                </c:pt>
                <c:pt idx="9">
                  <c:v>110</c:v>
                </c:pt>
                <c:pt idx="10">
                  <c:v>105</c:v>
                </c:pt>
                <c:pt idx="11">
                  <c:v>110</c:v>
                </c:pt>
                <c:pt idx="12">
                  <c:v>110</c:v>
                </c:pt>
                <c:pt idx="13">
                  <c:v>100</c:v>
                </c:pt>
                <c:pt idx="14">
                  <c:v>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7D-4821-BCC6-2CFF98752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547656"/>
        <c:axId val="368545304"/>
      </c:lineChart>
      <c:catAx>
        <c:axId val="368546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546480"/>
        <c:crosses val="autoZero"/>
        <c:auto val="1"/>
        <c:lblAlgn val="ctr"/>
        <c:lblOffset val="100"/>
        <c:noMultiLvlLbl val="0"/>
      </c:catAx>
      <c:valAx>
        <c:axId val="36854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Corn Silage Yield at 35% Dry Matter tons/ac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546872"/>
        <c:crosses val="autoZero"/>
        <c:crossBetween val="between"/>
      </c:valAx>
      <c:valAx>
        <c:axId val="3685453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Nitrogen </a:t>
                </a:r>
                <a:r>
                  <a:rPr lang="en-US" sz="1400" b="1" baseline="0">
                    <a:solidFill>
                      <a:sysClr val="windowText" lastClr="000000"/>
                    </a:solidFill>
                  </a:rPr>
                  <a:t> Applied lbs/ac</a:t>
                </a:r>
                <a:endParaRPr lang="en-US" sz="1400" b="1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547656"/>
        <c:crosses val="max"/>
        <c:crossBetween val="between"/>
      </c:valAx>
      <c:catAx>
        <c:axId val="368547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85453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397426292642955"/>
          <c:y val="0.14294812476371027"/>
          <c:w val="0.34653949869299128"/>
          <c:h val="4.0499378310615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0.10476</cdr:x>
      <cdr:y>0.88999</cdr:y>
    </cdr:from>
    <cdr:to>
      <cdr:x>0.9904</cdr:x>
      <cdr:y>0.9739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3924" y="5773863"/>
          <a:ext cx="7810501" cy="544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Drilled plots only, all site years combined.  </a:t>
          </a:r>
          <a:r>
            <a:rPr lang="en-US" sz="1100" dirty="0" smtClean="0"/>
            <a:t>Data are Means, n </a:t>
          </a:r>
          <a:r>
            <a:rPr lang="en-US" sz="1100" dirty="0"/>
            <a:t>= 20.</a:t>
          </a:r>
          <a:r>
            <a:rPr lang="en-US" sz="1100" baseline="0" dirty="0"/>
            <a:t>  </a:t>
          </a:r>
        </a:p>
        <a:p xmlns:a="http://schemas.openxmlformats.org/drawingml/2006/main">
          <a:r>
            <a:rPr lang="en-US" sz="1100" baseline="0" dirty="0"/>
            <a:t>Within a season (Fall/Spring), treatments sharing the same letter are not </a:t>
          </a:r>
          <a:r>
            <a:rPr lang="en-US" sz="1100" baseline="0" dirty="0" smtClean="0"/>
            <a:t>significantly </a:t>
          </a:r>
          <a:r>
            <a:rPr lang="en-US" sz="1100" baseline="0" dirty="0"/>
            <a:t>different at the p &lt;.05 level, </a:t>
          </a:r>
          <a:r>
            <a:rPr lang="en-US" sz="1100" baseline="0" dirty="0" smtClean="0"/>
            <a:t>Tukey's </a:t>
          </a:r>
          <a:r>
            <a:rPr lang="en-US" sz="1100" baseline="0" dirty="0"/>
            <a:t>HSD test.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0.62096</cdr:x>
      <cdr:y>0.82887</cdr:y>
    </cdr:from>
    <cdr:to>
      <cdr:x>0.9061</cdr:x>
      <cdr:y>0.8858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5476346" y="5377392"/>
          <a:ext cx="2514600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 smtClean="0"/>
            <a:t>SPRING</a:t>
          </a:r>
          <a:endParaRPr lang="en-US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0.14903</cdr:x>
      <cdr:y>0.21135</cdr:y>
    </cdr:from>
    <cdr:to>
      <cdr:x>0.32679</cdr:x>
      <cdr:y>0.47636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1335345" y="1238838"/>
          <a:ext cx="1592825" cy="1553309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0.13052</cdr:x>
      <cdr:y>0.30552</cdr:y>
    </cdr:from>
    <cdr:to>
      <cdr:x>0.3525</cdr:x>
      <cdr:y>0.44595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1169486" y="1790764"/>
          <a:ext cx="1989060" cy="823150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0.09026</cdr:x>
      <cdr:y>0.19693</cdr:y>
    </cdr:from>
    <cdr:to>
      <cdr:x>0.35798</cdr:x>
      <cdr:y>0.95289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808790" y="1154310"/>
          <a:ext cx="2398934" cy="4431016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2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44860-98A0-4406-8292-F20858D5A43E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C475B-7DAF-4336-A41B-60841B772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85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BD32E-A09A-4E76-A55F-C3EBBC00C758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248B6-65F9-4E0B-92F8-5B75C1A80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3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248B6-65F9-4E0B-92F8-5B75C1A800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13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99002-0751-4035-8805-3C698FB83C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97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248B6-65F9-4E0B-92F8-5B75C1A800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0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248B6-65F9-4E0B-92F8-5B75C1A800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91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2E3E-827F-441F-ABD9-4C98609667C6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A254-3960-4C95-9AB4-D9979F2EF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6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2E3E-827F-441F-ABD9-4C98609667C6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A254-3960-4C95-9AB4-D9979F2EF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2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2E3E-827F-441F-ABD9-4C98609667C6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A254-3960-4C95-9AB4-D9979F2EF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14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2953-73A3-42A0-9C4D-209F4E87F2A5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F439-E79D-407D-9F97-FDD232F2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00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2953-73A3-42A0-9C4D-209F4E87F2A5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F439-E79D-407D-9F97-FDD232F2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11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2953-73A3-42A0-9C4D-209F4E87F2A5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F439-E79D-407D-9F97-FDD232F2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2953-73A3-42A0-9C4D-209F4E87F2A5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F439-E79D-407D-9F97-FDD232F2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5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2953-73A3-42A0-9C4D-209F4E87F2A5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F439-E79D-407D-9F97-FDD232F2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07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2953-73A3-42A0-9C4D-209F4E87F2A5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F439-E79D-407D-9F97-FDD232F2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87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2953-73A3-42A0-9C4D-209F4E87F2A5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F439-E79D-407D-9F97-FDD232F2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6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2953-73A3-42A0-9C4D-209F4E87F2A5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F439-E79D-407D-9F97-FDD232F2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78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2649"/>
          </a:xfrm>
          <a:solidFill>
            <a:srgbClr val="009644"/>
          </a:solidFill>
        </p:spPr>
        <p:txBody>
          <a:bodyPr tIns="91440" bIns="91440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2E3E-827F-441F-ABD9-4C98609667C6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A254-3960-4C95-9AB4-D9979F2EF5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6227463"/>
            <a:ext cx="3290455" cy="6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3276600" y="6227463"/>
            <a:ext cx="5867400" cy="63053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454024" y="6309350"/>
            <a:ext cx="5485261" cy="461665"/>
          </a:xfrm>
          <a:prstGeom prst="rect">
            <a:avLst/>
          </a:prstGeom>
          <a:solidFill>
            <a:srgbClr val="F8860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2017 No-Till &amp; Cover Crop Symposium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1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2953-73A3-42A0-9C4D-209F4E87F2A5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F439-E79D-407D-9F97-FDD232F2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76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2953-73A3-42A0-9C4D-209F4E87F2A5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F439-E79D-407D-9F97-FDD232F2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14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2953-73A3-42A0-9C4D-209F4E87F2A5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F439-E79D-407D-9F97-FDD232F2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59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BD5EF-C0CB-40C8-B3AD-013CC10A2B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97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918CD-229F-433F-9F23-01960CE416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12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664EA-78BA-469B-8A07-73820833EB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63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C1A74-0CC3-4715-8534-35DE79877A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99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1C0FB-F739-46BD-AE0D-7582AE53A7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08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9C63B-9A5D-4F38-B109-F9E147BC2C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14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86ABF-3AED-4241-B633-E65664CFB5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6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2E3E-827F-441F-ABD9-4C98609667C6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A254-3960-4C95-9AB4-D9979F2EF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19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1C4CB-6AE1-45C8-9C52-2DF75A6268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67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58809-684F-45CC-BABB-103AAF77DF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31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78DF-C351-4445-A9B4-56C5AE3DDA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89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5C046-9F52-45F5-92B5-6FDE21FC33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5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2E3E-827F-441F-ABD9-4C98609667C6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A254-3960-4C95-9AB4-D9979F2EF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7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2E3E-827F-441F-ABD9-4C98609667C6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A254-3960-4C95-9AB4-D9979F2EF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3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2E3E-827F-441F-ABD9-4C98609667C6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A254-3960-4C95-9AB4-D9979F2EF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6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2E3E-827F-441F-ABD9-4C98609667C6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A254-3960-4C95-9AB4-D9979F2EF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8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2E3E-827F-441F-ABD9-4C98609667C6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A254-3960-4C95-9AB4-D9979F2EF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2E3E-827F-441F-ABD9-4C98609667C6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A254-3960-4C95-9AB4-D9979F2EF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1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92E3E-827F-441F-ABD9-4C98609667C6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1A254-3960-4C95-9AB4-D9979F2EF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1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42953-73A3-42A0-9C4D-209F4E87F2A5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8F439-E79D-407D-9F97-FDD232F2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4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E393EF9-22A1-42BA-8662-DA7336A7C4D5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71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entury Schoolbook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/>
              <a:t>Vermont Farmers </a:t>
            </a:r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1127413" y="1310236"/>
            <a:ext cx="6703176" cy="4126288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u="sng" dirty="0" smtClean="0"/>
              <a:t>In 2015 –</a:t>
            </a:r>
          </a:p>
          <a:p>
            <a:pPr marL="0" indent="0">
              <a:buNone/>
            </a:pPr>
            <a:r>
              <a:rPr lang="en-US" sz="1200" b="1" u="sng" dirty="0"/>
              <a:t> </a:t>
            </a:r>
            <a:r>
              <a:rPr lang="en-US" sz="3200" b="1" u="sng" dirty="0" smtClean="0"/>
              <a:t/>
            </a:r>
            <a:br>
              <a:rPr lang="en-US" sz="3200" b="1" u="sng" dirty="0" smtClean="0"/>
            </a:br>
            <a:r>
              <a:rPr lang="en-US" sz="3200" b="1" dirty="0" smtClean="0"/>
              <a:t>16,259 acres of cover crops planted  on 1,299 fields throughout Vermont.</a:t>
            </a:r>
            <a:br>
              <a:rPr lang="en-US" sz="3200" b="1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u="sng" dirty="0" smtClean="0"/>
              <a:t>In 2016 –</a:t>
            </a:r>
          </a:p>
          <a:p>
            <a:pPr marL="0" indent="0">
              <a:buNone/>
            </a:pPr>
            <a:r>
              <a:rPr lang="en-US" sz="1200" b="1" u="sng" dirty="0"/>
              <a:t> </a:t>
            </a:r>
            <a:r>
              <a:rPr lang="en-US" sz="3200" b="1" u="sng" dirty="0" smtClean="0"/>
              <a:t/>
            </a:r>
            <a:br>
              <a:rPr lang="en-US" sz="3200" b="1" u="sng" dirty="0" smtClean="0"/>
            </a:br>
            <a:r>
              <a:rPr lang="en-US" sz="3200" b="1" dirty="0" smtClean="0"/>
              <a:t>25,227 acres of cover crop planted on 2,000 fields throughout Vermont.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663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 Different 3-Way Mixes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93" y="1215189"/>
            <a:ext cx="6966284" cy="49729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649"/>
            <a:ext cx="7784432" cy="49176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9001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 Different 3-Way Mixes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649"/>
            <a:ext cx="5775158" cy="3943098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2" y="938463"/>
            <a:ext cx="7976935" cy="52496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9210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3-Way Cover Crop Mixes for Vermont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5" y="532649"/>
            <a:ext cx="7967111" cy="632535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93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NRCS Vermont Conservation Innovation Grants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62" y="3759451"/>
            <a:ext cx="2751681" cy="2384676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75" y="4827274"/>
            <a:ext cx="2492464" cy="10869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6" name="Picture 7" descr="2000px-USD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9" y="4827274"/>
            <a:ext cx="1586299" cy="10869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63467" y="984205"/>
            <a:ext cx="8017066" cy="232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SOIL HEALTH DEMONSTRATION FARM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CLAY SOIL</a:t>
            </a:r>
            <a:r>
              <a:rPr kumimoji="0" lang="en-US" altLang="en-US" sz="28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USDA NRCS Vermont State Conservation Innovation Grant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 69-1644-13-5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7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6063"/>
          </a:xfrm>
        </p:spPr>
        <p:txBody>
          <a:bodyPr>
            <a:normAutofit fontScale="90000"/>
          </a:bodyPr>
          <a:lstStyle/>
          <a:p>
            <a:r>
              <a:rPr lang="en-US" sz="2400" i="1" dirty="0"/>
              <a:t>Prevented Planting </a:t>
            </a:r>
            <a:r>
              <a:rPr lang="en-US" sz="2400" i="1" dirty="0" smtClean="0"/>
              <a:t>Fields -  Renovation </a:t>
            </a:r>
            <a:br>
              <a:rPr lang="en-US" sz="2400" i="1" dirty="0" smtClean="0"/>
            </a:br>
            <a:r>
              <a:rPr lang="en-US" sz="2400" i="1" dirty="0" smtClean="0"/>
              <a:t>with Subsoiling, </a:t>
            </a:r>
            <a:r>
              <a:rPr lang="en-US" sz="2400" i="1" dirty="0"/>
              <a:t>Cover Crops and No-Till </a:t>
            </a:r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285821"/>
              </p:ext>
            </p:extLst>
          </p:nvPr>
        </p:nvGraphicFramePr>
        <p:xfrm>
          <a:off x="529386" y="935754"/>
          <a:ext cx="8076120" cy="2653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Worksheet" r:id="rId3" imgW="6638806" imgH="2181354" progId="Excel.Sheet.12">
                  <p:embed/>
                </p:oleObj>
              </mc:Choice>
              <mc:Fallback>
                <p:oleObj name="Worksheet" r:id="rId3" imgW="6638806" imgH="218135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386" y="935754"/>
                        <a:ext cx="8076120" cy="265341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933532"/>
              </p:ext>
            </p:extLst>
          </p:nvPr>
        </p:nvGraphicFramePr>
        <p:xfrm>
          <a:off x="497302" y="3653339"/>
          <a:ext cx="8076120" cy="2560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Worksheet" r:id="rId5" imgW="6638806" imgH="2105128" progId="Excel.Sheet.12">
                  <p:embed/>
                </p:oleObj>
              </mc:Choice>
              <mc:Fallback>
                <p:oleObj name="Worksheet" r:id="rId5" imgW="6638806" imgH="210512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7302" y="3653339"/>
                        <a:ext cx="8076120" cy="25607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759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Cover Crop Mixes in No-Till Corn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" y="563512"/>
            <a:ext cx="8309811" cy="5613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3790845"/>
            <a:ext cx="341133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Foster </a:t>
            </a:r>
            <a:r>
              <a:rPr lang="en-US" sz="2800" b="1" dirty="0" smtClean="0"/>
              <a:t>Brothers Farm East Middlebury, VT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6710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4" y="634182"/>
            <a:ext cx="9152497" cy="292556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095850"/>
              </p:ext>
            </p:extLst>
          </p:nvPr>
        </p:nvGraphicFramePr>
        <p:xfrm>
          <a:off x="-7281" y="3687098"/>
          <a:ext cx="9151274" cy="21143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2546">
                  <a:extLst>
                    <a:ext uri="{9D8B030D-6E8A-4147-A177-3AD203B41FA5}">
                      <a16:colId xmlns:a16="http://schemas.microsoft.com/office/drawing/2014/main" val="585484867"/>
                    </a:ext>
                  </a:extLst>
                </a:gridCol>
                <a:gridCol w="459304">
                  <a:extLst>
                    <a:ext uri="{9D8B030D-6E8A-4147-A177-3AD203B41FA5}">
                      <a16:colId xmlns:a16="http://schemas.microsoft.com/office/drawing/2014/main" val="3745554340"/>
                    </a:ext>
                  </a:extLst>
                </a:gridCol>
                <a:gridCol w="413088">
                  <a:extLst>
                    <a:ext uri="{9D8B030D-6E8A-4147-A177-3AD203B41FA5}">
                      <a16:colId xmlns:a16="http://schemas.microsoft.com/office/drawing/2014/main" val="3805059770"/>
                    </a:ext>
                  </a:extLst>
                </a:gridCol>
                <a:gridCol w="481646">
                  <a:extLst>
                    <a:ext uri="{9D8B030D-6E8A-4147-A177-3AD203B41FA5}">
                      <a16:colId xmlns:a16="http://schemas.microsoft.com/office/drawing/2014/main" val="2557893227"/>
                    </a:ext>
                  </a:extLst>
                </a:gridCol>
                <a:gridCol w="481646">
                  <a:extLst>
                    <a:ext uri="{9D8B030D-6E8A-4147-A177-3AD203B41FA5}">
                      <a16:colId xmlns:a16="http://schemas.microsoft.com/office/drawing/2014/main" val="507351693"/>
                    </a:ext>
                  </a:extLst>
                </a:gridCol>
                <a:gridCol w="481646">
                  <a:extLst>
                    <a:ext uri="{9D8B030D-6E8A-4147-A177-3AD203B41FA5}">
                      <a16:colId xmlns:a16="http://schemas.microsoft.com/office/drawing/2014/main" val="3479574867"/>
                    </a:ext>
                  </a:extLst>
                </a:gridCol>
                <a:gridCol w="481646">
                  <a:extLst>
                    <a:ext uri="{9D8B030D-6E8A-4147-A177-3AD203B41FA5}">
                      <a16:colId xmlns:a16="http://schemas.microsoft.com/office/drawing/2014/main" val="4085260303"/>
                    </a:ext>
                  </a:extLst>
                </a:gridCol>
                <a:gridCol w="481646">
                  <a:extLst>
                    <a:ext uri="{9D8B030D-6E8A-4147-A177-3AD203B41FA5}">
                      <a16:colId xmlns:a16="http://schemas.microsoft.com/office/drawing/2014/main" val="843156555"/>
                    </a:ext>
                  </a:extLst>
                </a:gridCol>
                <a:gridCol w="481646">
                  <a:extLst>
                    <a:ext uri="{9D8B030D-6E8A-4147-A177-3AD203B41FA5}">
                      <a16:colId xmlns:a16="http://schemas.microsoft.com/office/drawing/2014/main" val="346044866"/>
                    </a:ext>
                  </a:extLst>
                </a:gridCol>
                <a:gridCol w="481646">
                  <a:extLst>
                    <a:ext uri="{9D8B030D-6E8A-4147-A177-3AD203B41FA5}">
                      <a16:colId xmlns:a16="http://schemas.microsoft.com/office/drawing/2014/main" val="2080641265"/>
                    </a:ext>
                  </a:extLst>
                </a:gridCol>
                <a:gridCol w="427839">
                  <a:extLst>
                    <a:ext uri="{9D8B030D-6E8A-4147-A177-3AD203B41FA5}">
                      <a16:colId xmlns:a16="http://schemas.microsoft.com/office/drawing/2014/main" val="1728220450"/>
                    </a:ext>
                  </a:extLst>
                </a:gridCol>
                <a:gridCol w="535453">
                  <a:extLst>
                    <a:ext uri="{9D8B030D-6E8A-4147-A177-3AD203B41FA5}">
                      <a16:colId xmlns:a16="http://schemas.microsoft.com/office/drawing/2014/main" val="577753617"/>
                    </a:ext>
                  </a:extLst>
                </a:gridCol>
                <a:gridCol w="481646">
                  <a:extLst>
                    <a:ext uri="{9D8B030D-6E8A-4147-A177-3AD203B41FA5}">
                      <a16:colId xmlns:a16="http://schemas.microsoft.com/office/drawing/2014/main" val="320494605"/>
                    </a:ext>
                  </a:extLst>
                </a:gridCol>
                <a:gridCol w="481646">
                  <a:extLst>
                    <a:ext uri="{9D8B030D-6E8A-4147-A177-3AD203B41FA5}">
                      <a16:colId xmlns:a16="http://schemas.microsoft.com/office/drawing/2014/main" val="3133844327"/>
                    </a:ext>
                  </a:extLst>
                </a:gridCol>
                <a:gridCol w="425201">
                  <a:extLst>
                    <a:ext uri="{9D8B030D-6E8A-4147-A177-3AD203B41FA5}">
                      <a16:colId xmlns:a16="http://schemas.microsoft.com/office/drawing/2014/main" val="3232464129"/>
                    </a:ext>
                  </a:extLst>
                </a:gridCol>
                <a:gridCol w="538091">
                  <a:extLst>
                    <a:ext uri="{9D8B030D-6E8A-4147-A177-3AD203B41FA5}">
                      <a16:colId xmlns:a16="http://schemas.microsoft.com/office/drawing/2014/main" val="3220497669"/>
                    </a:ext>
                  </a:extLst>
                </a:gridCol>
                <a:gridCol w="481646">
                  <a:extLst>
                    <a:ext uri="{9D8B030D-6E8A-4147-A177-3AD203B41FA5}">
                      <a16:colId xmlns:a16="http://schemas.microsoft.com/office/drawing/2014/main" val="4086266522"/>
                    </a:ext>
                  </a:extLst>
                </a:gridCol>
                <a:gridCol w="481646">
                  <a:extLst>
                    <a:ext uri="{9D8B030D-6E8A-4147-A177-3AD203B41FA5}">
                      <a16:colId xmlns:a16="http://schemas.microsoft.com/office/drawing/2014/main" val="3311531369"/>
                    </a:ext>
                  </a:extLst>
                </a:gridCol>
                <a:gridCol w="481646">
                  <a:extLst>
                    <a:ext uri="{9D8B030D-6E8A-4147-A177-3AD203B41FA5}">
                      <a16:colId xmlns:a16="http://schemas.microsoft.com/office/drawing/2014/main" val="48220640"/>
                    </a:ext>
                  </a:extLst>
                </a:gridCol>
              </a:tblGrid>
              <a:tr h="30204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69271224"/>
                  </a:ext>
                </a:extLst>
              </a:tr>
              <a:tr h="302049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ARG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Rye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Oat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Buck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Rad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ARG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Rye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Rye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Rye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Rye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Rye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ARG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Rye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Rye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Rye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Rye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Rye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ARG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2513799"/>
                  </a:ext>
                </a:extLst>
              </a:tr>
              <a:tr h="3020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lbs</a:t>
                      </a:r>
                      <a:r>
                        <a:rPr lang="en-US" sz="1200" b="1" dirty="0" smtClean="0"/>
                        <a:t>/ac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19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75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75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19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19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19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398906"/>
                  </a:ext>
                </a:extLst>
              </a:tr>
              <a:tr h="302049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Rad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Rad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Oat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Buck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Rad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Pea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Vetch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Rad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Oat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Oat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Oat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Oat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Oat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Rad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650139"/>
                  </a:ext>
                </a:extLst>
              </a:tr>
              <a:tr h="3020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lbs</a:t>
                      </a:r>
                      <a:r>
                        <a:rPr lang="en-US" sz="1200" b="1" dirty="0" smtClean="0"/>
                        <a:t>/ac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0807905"/>
                  </a:ext>
                </a:extLst>
              </a:tr>
              <a:tr h="302049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Rad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Clov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Vetch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Pea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Buck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14292863"/>
                  </a:ext>
                </a:extLst>
              </a:tr>
              <a:tr h="3020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lbs</a:t>
                      </a:r>
                      <a:r>
                        <a:rPr lang="en-US" sz="1200" b="1" dirty="0" smtClean="0"/>
                        <a:t>/ac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30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25</a:t>
                      </a:r>
                      <a:endParaRPr lang="en-US" sz="1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7193725"/>
                  </a:ext>
                </a:extLst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2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Cady Cross Road – East Middlebury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1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2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240" y="808876"/>
            <a:ext cx="3647103" cy="294259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u="sng" dirty="0" smtClean="0"/>
              <a:t>2015</a:t>
            </a:r>
          </a:p>
          <a:p>
            <a:r>
              <a:rPr lang="en-US" dirty="0" smtClean="0"/>
              <a:t>Cover Crops Planted 8/20/15</a:t>
            </a:r>
          </a:p>
          <a:p>
            <a:r>
              <a:rPr lang="en-US" dirty="0" smtClean="0"/>
              <a:t>Forage Samples 10/1/15</a:t>
            </a:r>
          </a:p>
          <a:p>
            <a:r>
              <a:rPr lang="en-US" dirty="0" smtClean="0"/>
              <a:t>Compaction and Moisture 11/5/15</a:t>
            </a:r>
          </a:p>
          <a:p>
            <a:r>
              <a:rPr lang="en-US" dirty="0" smtClean="0"/>
              <a:t>Soil Health Test 11/11/15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04445" y="756679"/>
            <a:ext cx="48183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2016</a:t>
            </a:r>
            <a:endParaRPr lang="en-US" sz="2400" u="sng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Forage Samples 4/20/16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Percent Cover, Temperature and Moisture 4/21/16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Temperature and Moisture 4/22/16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PSNT Sample 6/26/17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Applied Urea 6/28/16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Corn Yield </a:t>
            </a:r>
            <a:r>
              <a:rPr lang="en-US" sz="2400" dirty="0" smtClean="0"/>
              <a:t> 9/14/16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31714" y="3999332"/>
            <a:ext cx="5103197" cy="1870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 smtClean="0"/>
              <a:t>2017</a:t>
            </a:r>
            <a:endParaRPr lang="en-US" sz="2400" u="sng" dirty="0"/>
          </a:p>
          <a:p>
            <a:r>
              <a:rPr lang="en-US" sz="2400" dirty="0"/>
              <a:t>Cover Crops Planted 9/22/16</a:t>
            </a:r>
          </a:p>
          <a:p>
            <a:r>
              <a:rPr lang="en-US" sz="2400" dirty="0"/>
              <a:t>Forage Sampled 11/18/16</a:t>
            </a:r>
          </a:p>
          <a:p>
            <a:r>
              <a:rPr lang="en-US" sz="2400" dirty="0" smtClean="0"/>
              <a:t>Data </a:t>
            </a:r>
            <a:r>
              <a:rPr lang="en-US" sz="2400" dirty="0"/>
              <a:t>to be collected Spring </a:t>
            </a:r>
            <a:r>
              <a:rPr lang="en-US" sz="2400" dirty="0" smtClean="0"/>
              <a:t>2017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34" y="3824734"/>
            <a:ext cx="3161841" cy="237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2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Fall 2015 &amp; Spring 2016 Cover Crop Biomass</a:t>
            </a:r>
            <a:endParaRPr lang="en-US" sz="2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0113889"/>
              </p:ext>
            </p:extLst>
          </p:nvPr>
        </p:nvGraphicFramePr>
        <p:xfrm>
          <a:off x="0" y="626730"/>
          <a:ext cx="9144000" cy="5032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3580482" y="1227650"/>
            <a:ext cx="16960" cy="47184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15210" y="1227650"/>
            <a:ext cx="579" cy="47083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79093" y="5566715"/>
            <a:ext cx="178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9644"/>
                </a:solidFill>
              </a:rPr>
              <a:t>Single Species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1169" y="5566715"/>
            <a:ext cx="133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9644"/>
                </a:solidFill>
              </a:rPr>
              <a:t>3X MIX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7096" y="5576786"/>
            <a:ext cx="133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9644"/>
                </a:solidFill>
              </a:rPr>
              <a:t>2</a:t>
            </a:r>
            <a:r>
              <a:rPr lang="en-US" b="1" u="sng" dirty="0" smtClean="0">
                <a:solidFill>
                  <a:srgbClr val="009644"/>
                </a:solidFill>
              </a:rPr>
              <a:t>X MIX</a:t>
            </a:r>
            <a:endParaRPr lang="en-US" b="1" u="sng" dirty="0">
              <a:solidFill>
                <a:srgbClr val="0096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0563"/>
          </a:xfrm>
        </p:spPr>
        <p:txBody>
          <a:bodyPr>
            <a:normAutofit/>
          </a:bodyPr>
          <a:lstStyle/>
          <a:p>
            <a:r>
              <a:rPr lang="en-US" dirty="0" smtClean="0"/>
              <a:t>Phosphorus (P </a:t>
            </a:r>
            <a:r>
              <a:rPr lang="en-US" dirty="0" err="1" smtClean="0"/>
              <a:t>lb</a:t>
            </a:r>
            <a:r>
              <a:rPr lang="en-US" dirty="0" smtClean="0"/>
              <a:t>/ac) in Cover Crop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75896" y="881153"/>
            <a:ext cx="34681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Winter rye in mix generally greater fall phosphorus uptake than </a:t>
            </a:r>
            <a:r>
              <a:rPr lang="en-US" dirty="0" smtClean="0"/>
              <a:t>alone</a:t>
            </a:r>
          </a:p>
          <a:p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Winter rye with buckwheat and winter pea maximized both fall and spring phosphorus </a:t>
            </a:r>
            <a:r>
              <a:rPr lang="en-US" dirty="0" smtClean="0"/>
              <a:t>uptake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Winter rye alone did not produce as much biomass or phosphorus uptake in the fall but did in the </a:t>
            </a:r>
            <a:r>
              <a:rPr lang="en-US" dirty="0" smtClean="0"/>
              <a:t>spring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Radish alone maximized fall phosphorus uptake – it may be either easier to take up by corn and/or lost via leaching in the spring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881152"/>
            <a:ext cx="5499758" cy="486787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4808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1699"/>
            <a:ext cx="9144000" cy="1876301"/>
          </a:xfrm>
          <a:prstGeom prst="rect">
            <a:avLst/>
          </a:prstGeom>
        </p:spPr>
      </p:pic>
      <p:pic>
        <p:nvPicPr>
          <p:cNvPr id="7" name="Picture 4" descr="ext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904999" cy="112704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283243" y="3242178"/>
            <a:ext cx="4648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smtClean="0"/>
              <a:t>Jeff Carter</a:t>
            </a:r>
          </a:p>
          <a:p>
            <a:pPr eaLnBrk="1" hangingPunct="1">
              <a:spcBef>
                <a:spcPts val="0"/>
              </a:spcBef>
            </a:pPr>
            <a:r>
              <a:rPr lang="en-US" b="1" dirty="0" smtClean="0"/>
              <a:t>UVM Extension </a:t>
            </a:r>
          </a:p>
          <a:p>
            <a:pPr eaLnBrk="1" hangingPunct="1">
              <a:spcBef>
                <a:spcPts val="0"/>
              </a:spcBef>
            </a:pPr>
            <a:r>
              <a:rPr lang="en-US" b="1" dirty="0" smtClean="0"/>
              <a:t>Agronomy Specialist</a:t>
            </a:r>
          </a:p>
          <a:p>
            <a:pPr eaLnBrk="1" hangingPunct="1">
              <a:spcBef>
                <a:spcPts val="0"/>
              </a:spcBef>
            </a:pPr>
            <a:endParaRPr lang="en-US" b="1" dirty="0" smtClean="0"/>
          </a:p>
          <a:p>
            <a:pPr eaLnBrk="1" hangingPunct="1">
              <a:spcBef>
                <a:spcPts val="0"/>
              </a:spcBef>
            </a:pPr>
            <a:r>
              <a:rPr lang="en-US" b="1" dirty="0" smtClean="0"/>
              <a:t>Middlebury, VT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7"/>
            <a:ext cx="9144793" cy="289585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47469" y="1782531"/>
            <a:ext cx="7684167" cy="834189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UVM Extension Field Trials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8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17"/>
          <a:stretch/>
        </p:blipFill>
        <p:spPr>
          <a:xfrm>
            <a:off x="72192" y="2151211"/>
            <a:ext cx="5099551" cy="2932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Nitrogen Immobilization or </a:t>
            </a:r>
            <a:r>
              <a:rPr lang="en-US" dirty="0" err="1" smtClean="0"/>
              <a:t>Allelopathy</a:t>
            </a:r>
            <a:r>
              <a:rPr lang="en-US" dirty="0" smtClean="0"/>
              <a:t> 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761" y="2135333"/>
            <a:ext cx="2598533" cy="3480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84" y="3125445"/>
            <a:ext cx="2271236" cy="305421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1295" y="776873"/>
            <a:ext cx="4291445" cy="1278082"/>
          </a:xfrm>
          <a:prstGeom prst="rect">
            <a:avLst/>
          </a:prstGeom>
          <a:solidFill>
            <a:srgbClr val="009644"/>
          </a:solidFill>
        </p:spPr>
        <p:txBody>
          <a:bodyPr vert="horz" lIns="91440" tIns="91440" rIns="91440" bIns="9144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Observations: Physical v. Chemical Issue?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68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OH </a:t>
            </a:r>
            <a:r>
              <a:rPr lang="en-US" dirty="0" err="1" smtClean="0"/>
              <a:t>Oh</a:t>
            </a:r>
            <a:r>
              <a:rPr lang="en-US" dirty="0" smtClean="0"/>
              <a:t>, now what 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69588"/>
            <a:ext cx="6612943" cy="4959706"/>
          </a:xfrm>
        </p:spPr>
      </p:pic>
    </p:spTree>
    <p:extLst>
      <p:ext uri="{BB962C8B-B14F-4D97-AF65-F5344CB8AC3E}">
        <p14:creationId xmlns:p14="http://schemas.microsoft.com/office/powerpoint/2010/main" val="2519325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347" y="0"/>
            <a:ext cx="7886700" cy="5976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Nitrogen (lbs/ac) in Cover Crop &amp; PSNT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33922" y="1309484"/>
            <a:ext cx="3311435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Radish alone lead to higher N in fall uptake, greater spring PSNT (also buckwheat)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However, radish in a mix with rye had higher N in fall uptake, but not translated into as high a spring PSNT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Vetch was the only legume that matched radish in fall uptake of N, but again not translated into as high spring PSNT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dirty="0"/>
              <a:t>-&gt; Winter Rye probably means slower mineralization of N … is this bad or good?... Depends on your management strategy</a:t>
            </a:r>
          </a:p>
          <a:p>
            <a:endParaRPr lang="en-US" sz="1400" dirty="0"/>
          </a:p>
          <a:p>
            <a:r>
              <a:rPr lang="en-US" sz="1400" dirty="0"/>
              <a:t>Radish (or other winter killed cover): quicker mineralization, but also more likely to leach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47" y="1802777"/>
            <a:ext cx="4655289" cy="38404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3077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5584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/>
              <a:t>Weak Relationship – Cover Crop Biomass and PSNT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383850"/>
              </p:ext>
            </p:extLst>
          </p:nvPr>
        </p:nvGraphicFramePr>
        <p:xfrm>
          <a:off x="826265" y="1002534"/>
          <a:ext cx="7722823" cy="4946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042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18078"/>
              </p:ext>
            </p:extLst>
          </p:nvPr>
        </p:nvGraphicFramePr>
        <p:xfrm>
          <a:off x="72736" y="1"/>
          <a:ext cx="8960537" cy="5861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3267650" y="1516418"/>
            <a:ext cx="16960" cy="47184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750506" y="1516418"/>
            <a:ext cx="579" cy="47083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02357" y="5795323"/>
            <a:ext cx="178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9644"/>
                </a:solidFill>
              </a:rPr>
              <a:t>Single Species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4433" y="5795323"/>
            <a:ext cx="133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9644"/>
                </a:solidFill>
              </a:rPr>
              <a:t>3X MIX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0360" y="5805394"/>
            <a:ext cx="133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9644"/>
                </a:solidFill>
              </a:rPr>
              <a:t>2</a:t>
            </a:r>
            <a:r>
              <a:rPr lang="en-US" b="1" u="sng" dirty="0" smtClean="0">
                <a:solidFill>
                  <a:srgbClr val="009644"/>
                </a:solidFill>
              </a:rPr>
              <a:t>X MIX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Corn Silage Yield and Nitrogen Applied at Sidedress Time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669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9647292"/>
              </p:ext>
            </p:extLst>
          </p:nvPr>
        </p:nvGraphicFramePr>
        <p:xfrm>
          <a:off x="72736" y="1"/>
          <a:ext cx="8960537" cy="5861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3267650" y="1516418"/>
            <a:ext cx="16960" cy="47184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750506" y="1516418"/>
            <a:ext cx="579" cy="47083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02357" y="5795323"/>
            <a:ext cx="178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9644"/>
                </a:solidFill>
              </a:rPr>
              <a:t>Single Species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4433" y="5795323"/>
            <a:ext cx="133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9644"/>
                </a:solidFill>
              </a:rPr>
              <a:t>3X MIX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0360" y="5805394"/>
            <a:ext cx="133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9644"/>
                </a:solidFill>
              </a:rPr>
              <a:t>2</a:t>
            </a:r>
            <a:r>
              <a:rPr lang="en-US" b="1" u="sng" dirty="0" smtClean="0">
                <a:solidFill>
                  <a:srgbClr val="009644"/>
                </a:solidFill>
              </a:rPr>
              <a:t>X MIX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Corn Silage Yield and Nitrogen Applied at Sidedress Time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284610" y="1243542"/>
            <a:ext cx="4906711" cy="443101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5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0" y="831274"/>
          <a:ext cx="9144000" cy="5032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3580482" y="1432194"/>
            <a:ext cx="11017" cy="34042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15210" y="1432194"/>
            <a:ext cx="9181" cy="34042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29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2498621"/>
              </p:ext>
            </p:extLst>
          </p:nvPr>
        </p:nvGraphicFramePr>
        <p:xfrm>
          <a:off x="72736" y="1"/>
          <a:ext cx="8960537" cy="5861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3267650" y="1516418"/>
            <a:ext cx="16960" cy="47184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750506" y="1516418"/>
            <a:ext cx="579" cy="47083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02357" y="5795323"/>
            <a:ext cx="178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9644"/>
                </a:solidFill>
              </a:rPr>
              <a:t>Single Species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4433" y="5795323"/>
            <a:ext cx="133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9644"/>
                </a:solidFill>
              </a:rPr>
              <a:t>3X MIX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0360" y="5805394"/>
            <a:ext cx="133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9644"/>
                </a:solidFill>
              </a:rPr>
              <a:t>2</a:t>
            </a:r>
            <a:r>
              <a:rPr lang="en-US" b="1" u="sng" dirty="0" smtClean="0">
                <a:solidFill>
                  <a:srgbClr val="009644"/>
                </a:solidFill>
              </a:rPr>
              <a:t>X MIX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Corn Silage Yield and Nitrogen Applied at Sidedress Time</a:t>
            </a:r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5823821" y="1150397"/>
            <a:ext cx="2398934" cy="443101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128211" y="1150397"/>
            <a:ext cx="2755231" cy="1894901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182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72736" y="1"/>
          <a:ext cx="8960537" cy="5861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3267650" y="1516418"/>
            <a:ext cx="16960" cy="47184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750506" y="1516418"/>
            <a:ext cx="579" cy="47083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02357" y="5795323"/>
            <a:ext cx="178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9644"/>
                </a:solidFill>
              </a:rPr>
              <a:t>Single Species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4433" y="5795323"/>
            <a:ext cx="133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9644"/>
                </a:solidFill>
              </a:rPr>
              <a:t>3X MIX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0360" y="5805394"/>
            <a:ext cx="133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9644"/>
                </a:solidFill>
              </a:rPr>
              <a:t>2</a:t>
            </a:r>
            <a:r>
              <a:rPr lang="en-US" b="1" u="sng" dirty="0" smtClean="0">
                <a:solidFill>
                  <a:srgbClr val="009644"/>
                </a:solidFill>
              </a:rPr>
              <a:t>X MIX</a:t>
            </a:r>
            <a:endParaRPr lang="en-US" b="1" u="sng" dirty="0">
              <a:solidFill>
                <a:srgbClr val="00964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Corn Silage Yield and Nitrogen Applied at Sidedress Time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5664700" y="1103510"/>
            <a:ext cx="2697248" cy="1739131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ounded Rectangle 9"/>
          <p:cNvSpPr/>
          <p:nvPr/>
        </p:nvSpPr>
        <p:spPr>
          <a:xfrm>
            <a:off x="757989" y="1103510"/>
            <a:ext cx="4906711" cy="443101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1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MIDDLEBURYBU\CVcrop_Team\Photos\External Hard Drive_BACKUP\My Passport\2016-06-30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143000"/>
            <a:ext cx="6096000" cy="916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MIDDLEBURYBU\CVcrop_Team\Photos\External Hard Drive_BACKUP\My Passport\2015-05-09\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4413"/>
            <a:ext cx="6096000" cy="916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257800" y="4320113"/>
            <a:ext cx="3352800" cy="1339979"/>
          </a:xfrm>
          <a:prstGeom prst="wedgeRoundRectCallout">
            <a:avLst>
              <a:gd name="adj1" fmla="val -2893"/>
              <a:gd name="adj2" fmla="val 12979"/>
              <a:gd name="adj3" fmla="val 16667"/>
            </a:avLst>
          </a:prstGeom>
          <a:solidFill>
            <a:srgbClr val="0D4B1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Jeff Carter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UVM Extension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Middlebury, Vermont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524000" y="5715000"/>
            <a:ext cx="7086600" cy="575930"/>
          </a:xfrm>
          <a:prstGeom prst="wedgeRoundRectCallout">
            <a:avLst>
              <a:gd name="adj1" fmla="val -2893"/>
              <a:gd name="adj2" fmla="val 12979"/>
              <a:gd name="adj3" fmla="val 16667"/>
            </a:avLst>
          </a:prstGeom>
          <a:solidFill>
            <a:srgbClr val="0D4B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://www.uvm.edu/extension/agriculture/cvcrops/</a:t>
            </a:r>
          </a:p>
        </p:txBody>
      </p:sp>
    </p:spTree>
    <p:extLst>
      <p:ext uri="{BB962C8B-B14F-4D97-AF65-F5344CB8AC3E}">
        <p14:creationId xmlns:p14="http://schemas.microsoft.com/office/powerpoint/2010/main" val="309311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0115" t="18242" r="39652" b="52570"/>
          <a:stretch/>
        </p:blipFill>
        <p:spPr>
          <a:xfrm>
            <a:off x="7237960" y="543071"/>
            <a:ext cx="1676400" cy="1828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4" t="3958"/>
          <a:stretch/>
        </p:blipFill>
        <p:spPr>
          <a:xfrm>
            <a:off x="5257893" y="660910"/>
            <a:ext cx="1788740" cy="2486153"/>
          </a:xfrm>
          <a:prstGeom prst="rect">
            <a:avLst/>
          </a:prstGeom>
          <a:ln>
            <a:noFill/>
            <a:prstDash val="lgDashDot"/>
          </a:ln>
        </p:spPr>
      </p:pic>
      <p:sp>
        <p:nvSpPr>
          <p:cNvPr id="4" name="TextBox 3"/>
          <p:cNvSpPr txBox="1"/>
          <p:nvPr/>
        </p:nvSpPr>
        <p:spPr>
          <a:xfrm>
            <a:off x="5029200" y="3104974"/>
            <a:ext cx="2286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i="1" dirty="0" smtClean="0">
                <a:solidFill>
                  <a:srgbClr val="000000"/>
                </a:solidFill>
                <a:latin typeface="Arial" charset="0"/>
              </a:rPr>
              <a:t>“We are </a:t>
            </a:r>
            <a:r>
              <a:rPr lang="en-US" sz="1700" b="1" i="1" dirty="0">
                <a:solidFill>
                  <a:srgbClr val="000000"/>
                </a:solidFill>
                <a:latin typeface="Arial" charset="0"/>
              </a:rPr>
              <a:t>proud </a:t>
            </a:r>
            <a:r>
              <a:rPr lang="en-US" sz="1700" b="1" i="1" dirty="0" smtClean="0">
                <a:solidFill>
                  <a:srgbClr val="000000"/>
                </a:solidFill>
                <a:latin typeface="Arial" charset="0"/>
              </a:rPr>
              <a:t>to work with farmers throughout the Lake Champlain Basin to investigate and share techniques </a:t>
            </a:r>
            <a:r>
              <a:rPr lang="en-US" sz="1700" b="1" i="1" dirty="0">
                <a:solidFill>
                  <a:srgbClr val="000000"/>
                </a:solidFill>
                <a:latin typeface="Arial" charset="0"/>
              </a:rPr>
              <a:t>to grow the highest quality crops in the most efficient way, while protecting soil health and water quality</a:t>
            </a:r>
            <a:r>
              <a:rPr lang="en-US" sz="1700" b="1" i="1" dirty="0" smtClean="0">
                <a:solidFill>
                  <a:srgbClr val="000000"/>
                </a:solidFill>
                <a:latin typeface="Arial" charset="0"/>
              </a:rPr>
              <a:t>.”</a:t>
            </a:r>
            <a:endParaRPr lang="en-US" sz="17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930301"/>
            <a:ext cx="2971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D4B1D"/>
                </a:solidFill>
                <a:latin typeface="Arial" charset="0"/>
              </a:rPr>
              <a:t>Forages &amp; Crops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D4B1D"/>
                </a:solidFill>
                <a:latin typeface="Arial" charset="0"/>
              </a:rPr>
              <a:t>Grazing &amp; Pastures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D4B1D"/>
                </a:solidFill>
                <a:latin typeface="Arial" charset="0"/>
              </a:rPr>
              <a:t>Nutrient Management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D4B1D"/>
                </a:solidFill>
                <a:latin typeface="Arial" charset="0"/>
              </a:rPr>
              <a:t>No-Till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D4B1D"/>
                </a:solidFill>
                <a:latin typeface="Arial" charset="0"/>
              </a:rPr>
              <a:t>Cover Crops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D4B1D"/>
                </a:solidFill>
                <a:latin typeface="Arial" charset="0"/>
              </a:rPr>
              <a:t>Soil Health</a:t>
            </a:r>
          </a:p>
          <a:p>
            <a:pPr marL="285750" indent="-285750" defTabSz="91440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1" dirty="0" smtClean="0">
                <a:solidFill>
                  <a:srgbClr val="0D4B1D"/>
                </a:solidFill>
                <a:latin typeface="Arial" charset="0"/>
              </a:rPr>
              <a:t>Agronomy Technical Assistance </a:t>
            </a:r>
            <a:endParaRPr lang="en-US" sz="2100" b="1" dirty="0">
              <a:solidFill>
                <a:srgbClr val="0D4B1D"/>
              </a:solidFill>
              <a:latin typeface="Arial" charset="0"/>
            </a:endParaRPr>
          </a:p>
        </p:txBody>
      </p:sp>
      <p:pic>
        <p:nvPicPr>
          <p:cNvPr id="1028" name="Picture 4" descr="http://blog.uvm.edu/cvcrops/files/2012/05/Ric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0" t="17636" r="34184" b="41091"/>
          <a:stretch/>
        </p:blipFill>
        <p:spPr bwMode="auto">
          <a:xfrm>
            <a:off x="3425952" y="760953"/>
            <a:ext cx="152400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log.uvm.edu/cvcrops/files/2012/05/KCW-Headsho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10089" r="7132" b="39313"/>
          <a:stretch/>
        </p:blipFill>
        <p:spPr bwMode="auto">
          <a:xfrm>
            <a:off x="3425952" y="2653850"/>
            <a:ext cx="1527048" cy="153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log.uvm.edu/cvcrops/files/2012/05/Cheryl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52" y="4641780"/>
            <a:ext cx="1443445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blog.uvm.edu/cvcrops/files/2012/05/Nat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4" r="10281" b="53684"/>
          <a:stretch/>
        </p:blipFill>
        <p:spPr bwMode="auto">
          <a:xfrm>
            <a:off x="7387312" y="2644540"/>
            <a:ext cx="1527048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blog.uvm.edu/cvcrops/files/2012/05/DAn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" b="23785"/>
          <a:stretch/>
        </p:blipFill>
        <p:spPr bwMode="auto">
          <a:xfrm>
            <a:off x="7436729" y="4641780"/>
            <a:ext cx="147763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7800" y="251423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Jeff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36729" y="265385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Nate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36729" y="470194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Dan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70079" y="1873205"/>
            <a:ext cx="99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Kristin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19193" y="1873205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</a:rPr>
              <a:t>Rico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7906" y="3758638"/>
            <a:ext cx="106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Kirsten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61853" y="5833570"/>
            <a:ext cx="90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Cheryl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28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entury Schoolbook"/>
              </a:rPr>
              <a:t>Champlain Valley Crop, Soil &amp; Pasture Team</a:t>
            </a:r>
            <a:endParaRPr lang="en-US" sz="28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9829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entury Schoolbook"/>
              </a:rPr>
              <a:t>Sustaining Rural Farm Communities 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entury Schoolbook"/>
              </a:rPr>
              <a:t/>
            </a:r>
            <a:br>
              <a:rPr lang="en-US" dirty="0" smtClean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entury Schoolbook"/>
              </a:rPr>
            </a:br>
            <a:r>
              <a:rPr lang="en-US" dirty="0" smtClean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entury Schoolbook"/>
              </a:rPr>
              <a:t>in </a:t>
            </a:r>
            <a:r>
              <a:rPr lang="en-US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entury Schoolbook"/>
              </a:rPr>
              <a:t>Vermont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90514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Evaluating </a:t>
            </a:r>
            <a:r>
              <a:rPr lang="en-US" sz="3200" dirty="0"/>
              <a:t>the Potential for Forage Radish to Enhance Winter Rye Cover Crops</a:t>
            </a:r>
            <a:endParaRPr lang="en-US" sz="320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793885" y="3081853"/>
            <a:ext cx="3255003" cy="2614900"/>
            <a:chOff x="109263050" y="113613841"/>
            <a:chExt cx="1815205" cy="1017529"/>
          </a:xfrm>
        </p:grpSpPr>
        <p:pic>
          <p:nvPicPr>
            <p:cNvPr id="5" name="Picture 6" descr="usda_nifa_h_rgb_30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72032" y="113613841"/>
              <a:ext cx="1806223" cy="344117"/>
            </a:xfrm>
            <a:prstGeom prst="rect">
              <a:avLst/>
            </a:prstGeom>
            <a:noFill/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109263050" y="114001336"/>
              <a:ext cx="1815205" cy="630034"/>
            </a:xfrm>
            <a:prstGeom prst="rect">
              <a:avLst/>
            </a:prstGeom>
            <a:noFill/>
            <a:ln w="9525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This material is based upon work that is supported by the National Institute of Food and Agriculture, U.S. Department of Agriculture, under award number 2014-68006-21864. 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2" descr="https://www.uvm.edu/vtvegandberry/Videos/NESAR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81880"/>
            <a:ext cx="2028125" cy="18407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14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68" y="46038"/>
            <a:ext cx="5446550" cy="715962"/>
          </a:xfrm>
        </p:spPr>
        <p:txBody>
          <a:bodyPr>
            <a:noAutofit/>
          </a:bodyPr>
          <a:lstStyle/>
          <a:p>
            <a:r>
              <a:rPr lang="en-US" sz="2400" dirty="0" smtClean="0"/>
              <a:t>Potential for Forage Radish </a:t>
            </a:r>
            <a:r>
              <a:rPr lang="en-US" sz="2400" dirty="0"/>
              <a:t>to Enhance Winter Rye Cover Crops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06276"/>
            <a:ext cx="3429000" cy="5804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Masters Thesis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Farmers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Clifford Farm (</a:t>
            </a:r>
            <a:r>
              <a:rPr lang="en-US" sz="1600" dirty="0" err="1" smtClean="0"/>
              <a:t>Starksboro</a:t>
            </a:r>
            <a:r>
              <a:rPr lang="en-US" sz="1600" dirty="0" smtClean="0"/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/>
              <a:t>Vorsteveld Farm (Panton)</a:t>
            </a:r>
          </a:p>
          <a:p>
            <a:pPr lvl="1"/>
            <a:endParaRPr lang="en-US" sz="800" dirty="0" smtClean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Randomized Complete Block with four replications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Site years over two growing seasons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3 in 2014-2015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2 in 2015-2016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10 Treatments +             Negative Control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Planted after ‘timely’ corn silage harvest                         (early - mid September)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Liquid Dairy Manure @ planting after seeding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dirty="0" err="1" smtClean="0"/>
              <a:t>Danko</a:t>
            </a:r>
            <a:r>
              <a:rPr lang="en-US" dirty="0" smtClean="0"/>
              <a:t>’ Winter Rye </a:t>
            </a:r>
          </a:p>
          <a:p>
            <a:pPr>
              <a:spcAft>
                <a:spcPts val="500"/>
              </a:spcAft>
            </a:pPr>
            <a:r>
              <a:rPr lang="en-US" dirty="0" smtClean="0"/>
              <a:t>      ‘Tillage Radish ® ‘ </a:t>
            </a:r>
          </a:p>
        </p:txBody>
      </p:sp>
      <p:pic>
        <p:nvPicPr>
          <p:cNvPr id="1027" name="Picture 3" descr="C:\Users\kworkman\Documents\Masters\Research Project\SARE Grad Grant\RYRA_Cliff Fall 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8" b="4429"/>
          <a:stretch/>
        </p:blipFill>
        <p:spPr bwMode="auto">
          <a:xfrm>
            <a:off x="3377012" y="3532908"/>
            <a:ext cx="5658656" cy="323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951107"/>
              </p:ext>
            </p:extLst>
          </p:nvPr>
        </p:nvGraphicFramePr>
        <p:xfrm>
          <a:off x="3600467" y="762000"/>
          <a:ext cx="5418842" cy="26311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96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No-Till Grain Drill</a:t>
                      </a:r>
                      <a:endParaRPr lang="en-US" sz="16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Broadcast</a:t>
                      </a:r>
                      <a:endParaRPr lang="en-US" sz="16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96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112 </a:t>
                      </a:r>
                      <a:r>
                        <a:rPr lang="en-US" sz="1600" dirty="0" err="1" smtClean="0"/>
                        <a:t>lbs</a:t>
                      </a:r>
                      <a:r>
                        <a:rPr lang="en-US" sz="1600" dirty="0" smtClean="0"/>
                        <a:t>/acre</a:t>
                      </a:r>
                      <a:r>
                        <a:rPr lang="en-US" sz="1600" baseline="0" dirty="0" smtClean="0"/>
                        <a:t> Winter Rye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112 </a:t>
                      </a:r>
                      <a:r>
                        <a:rPr lang="en-US" sz="1600" dirty="0" err="1" smtClean="0"/>
                        <a:t>lbs</a:t>
                      </a:r>
                      <a:r>
                        <a:rPr lang="en-US" sz="1600" dirty="0" smtClean="0"/>
                        <a:t>/</a:t>
                      </a:r>
                      <a:r>
                        <a:rPr lang="en-US" sz="1600" baseline="0" dirty="0" smtClean="0"/>
                        <a:t> acre Winter Rye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96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85 </a:t>
                      </a:r>
                      <a:r>
                        <a:rPr lang="en-US" sz="1600" dirty="0" err="1" smtClean="0"/>
                        <a:t>lbs</a:t>
                      </a:r>
                      <a:r>
                        <a:rPr lang="en-US" sz="1600" dirty="0" smtClean="0"/>
                        <a:t>/acre Winter</a:t>
                      </a:r>
                      <a:r>
                        <a:rPr lang="en-US" sz="1600" baseline="0" dirty="0" smtClean="0"/>
                        <a:t> Rye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85 </a:t>
                      </a:r>
                      <a:r>
                        <a:rPr lang="en-US" sz="1600" dirty="0" err="1" smtClean="0"/>
                        <a:t>lbs</a:t>
                      </a:r>
                      <a:r>
                        <a:rPr lang="en-US" sz="1600" dirty="0" smtClean="0"/>
                        <a:t>/acre Winter Rye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85 </a:t>
                      </a:r>
                      <a:r>
                        <a:rPr lang="en-US" sz="1600" dirty="0" err="1" smtClean="0"/>
                        <a:t>lbs</a:t>
                      </a:r>
                      <a:r>
                        <a:rPr lang="en-US" sz="1600" dirty="0" smtClean="0"/>
                        <a:t>/acre</a:t>
                      </a:r>
                      <a:r>
                        <a:rPr lang="en-US" sz="1600" baseline="0" dirty="0" smtClean="0"/>
                        <a:t> Winter Rye +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3 </a:t>
                      </a:r>
                      <a:r>
                        <a:rPr lang="en-US" sz="1600" baseline="0" dirty="0" err="1" smtClean="0"/>
                        <a:t>lbs</a:t>
                      </a:r>
                      <a:r>
                        <a:rPr lang="en-US" sz="1600" baseline="0" dirty="0" smtClean="0"/>
                        <a:t> Tillage Radish®</a:t>
                      </a:r>
                      <a:endParaRPr lang="en-US" sz="16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85 </a:t>
                      </a:r>
                      <a:r>
                        <a:rPr lang="en-US" sz="1600" dirty="0" err="1" smtClean="0"/>
                        <a:t>lbs</a:t>
                      </a:r>
                      <a:r>
                        <a:rPr lang="en-US" sz="1600" dirty="0" smtClean="0"/>
                        <a:t>/acre</a:t>
                      </a:r>
                      <a:r>
                        <a:rPr lang="en-US" sz="1600" baseline="0" dirty="0" smtClean="0"/>
                        <a:t> Winter Rye +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3 </a:t>
                      </a:r>
                      <a:r>
                        <a:rPr lang="en-US" sz="1600" baseline="0" dirty="0" err="1" smtClean="0"/>
                        <a:t>lbs</a:t>
                      </a:r>
                      <a:r>
                        <a:rPr lang="en-US" sz="1600" baseline="0" dirty="0" smtClean="0"/>
                        <a:t> Tillage Radish®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96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60 </a:t>
                      </a:r>
                      <a:r>
                        <a:rPr lang="en-US" sz="1600" dirty="0" err="1" smtClean="0"/>
                        <a:t>lbs</a:t>
                      </a:r>
                      <a:r>
                        <a:rPr lang="en-US" sz="1600" dirty="0" smtClean="0"/>
                        <a:t>/acre Winter Rye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60 </a:t>
                      </a:r>
                      <a:r>
                        <a:rPr lang="en-US" sz="1600" dirty="0" err="1" smtClean="0"/>
                        <a:t>lbs</a:t>
                      </a:r>
                      <a:r>
                        <a:rPr lang="en-US" sz="1600" dirty="0" smtClean="0"/>
                        <a:t>/acre</a:t>
                      </a:r>
                      <a:r>
                        <a:rPr lang="en-US" sz="1600" baseline="0" dirty="0" smtClean="0"/>
                        <a:t> Winter Rye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6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60 </a:t>
                      </a:r>
                      <a:r>
                        <a:rPr lang="en-US" sz="1600" dirty="0" err="1" smtClean="0"/>
                        <a:t>lbs</a:t>
                      </a:r>
                      <a:r>
                        <a:rPr lang="en-US" sz="1600" dirty="0" smtClean="0"/>
                        <a:t>/acre Winter Rye + </a:t>
                      </a:r>
                    </a:p>
                    <a:p>
                      <a:r>
                        <a:rPr lang="en-US" sz="1600" dirty="0" smtClean="0"/>
                        <a:t>3 </a:t>
                      </a:r>
                      <a:r>
                        <a:rPr lang="en-US" sz="1600" dirty="0" err="1" smtClean="0"/>
                        <a:t>lbs</a:t>
                      </a:r>
                      <a:r>
                        <a:rPr lang="en-US" sz="1600" dirty="0" smtClean="0"/>
                        <a:t>/acre</a:t>
                      </a:r>
                      <a:r>
                        <a:rPr lang="en-US" sz="1600" baseline="0" dirty="0" smtClean="0"/>
                        <a:t> Tillage Radish ®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60 </a:t>
                      </a:r>
                      <a:r>
                        <a:rPr lang="en-US" sz="1600" dirty="0" err="1" smtClean="0"/>
                        <a:t>lbs</a:t>
                      </a:r>
                      <a:r>
                        <a:rPr lang="en-US" sz="1600" dirty="0" smtClean="0"/>
                        <a:t>/acre Winter Rye + </a:t>
                      </a:r>
                    </a:p>
                    <a:p>
                      <a:r>
                        <a:rPr lang="en-US" sz="1600" dirty="0" smtClean="0"/>
                        <a:t>3 </a:t>
                      </a:r>
                      <a:r>
                        <a:rPr lang="en-US" sz="1600" dirty="0" err="1" smtClean="0"/>
                        <a:t>lbs</a:t>
                      </a:r>
                      <a:r>
                        <a:rPr lang="en-US" sz="1600" dirty="0" smtClean="0"/>
                        <a:t>/acre</a:t>
                      </a:r>
                      <a:r>
                        <a:rPr lang="en-US" sz="1600" baseline="0" dirty="0" smtClean="0"/>
                        <a:t> Tillage Radish ®</a:t>
                      </a:r>
                      <a:endParaRPr lang="en-US" sz="16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6" descr="http://blog.uvm.edu/cvcrops/files/2012/05/KCW-Headsh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10089" r="7132" b="39313"/>
          <a:stretch/>
        </p:blipFill>
        <p:spPr bwMode="auto">
          <a:xfrm>
            <a:off x="2406806" y="75281"/>
            <a:ext cx="1066800" cy="107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91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3" descr="E:\2015-11-06\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" y="62145"/>
            <a:ext cx="2194560" cy="33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E:\2015-11-06\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71" y="52387"/>
            <a:ext cx="2194560" cy="33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MIDDLEBURYBU\CVcrop_Team\Photos\External Hard Drive_BACKUP\My Passport\2016-04-29\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40" y="3534667"/>
            <a:ext cx="2194560" cy="3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MIDDLEBURYBU\CVcrop_Team\Photos\External Hard Drive_BACKUP\My Passport\2016-04-29\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25" y="3534668"/>
            <a:ext cx="2194560" cy="33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MIDDLEBURYBU\CVcrop_Team\Photos\External Hard Drive_BACKUP\My Passport\2015-11-06_RYRA_Vorst\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" y="3534667"/>
            <a:ext cx="2194560" cy="3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MIDDLEBURYBU\CVcrop_Team\Photos\External Hard Drive_BACKUP\My Passport\2015-11-06_RYRA_Vorst\0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884" y="3534667"/>
            <a:ext cx="2194560" cy="3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MIDDLEBURYBU\CVcrop_Team\Photos\External Hard Drive_BACKUP\My Passport\2016-04-29_RYRA_Vorst\0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40" y="52387"/>
            <a:ext cx="2194560" cy="3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\\MIDDLEBURYBU\CVcrop_Team\Photos\External Hard Drive_BACKUP\My Passport\2016-04-29_RYRA_Vorst\0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26" y="52387"/>
            <a:ext cx="2194560" cy="3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51444" y="52385"/>
            <a:ext cx="136781" cy="680561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2052" idx="1"/>
          </p:cNvCxnSpPr>
          <p:nvPr/>
        </p:nvCxnSpPr>
        <p:spPr>
          <a:xfrm flipV="1">
            <a:off x="18197" y="4191000"/>
            <a:ext cx="896203" cy="99387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295401" y="4191000"/>
            <a:ext cx="917356" cy="11430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225040" y="4191000"/>
            <a:ext cx="896203" cy="99387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502244" y="4191000"/>
            <a:ext cx="917356" cy="11430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572000" y="4114800"/>
            <a:ext cx="896203" cy="99387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49204" y="4114800"/>
            <a:ext cx="917356" cy="11430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858000" y="4114800"/>
            <a:ext cx="896203" cy="99387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135204" y="4114800"/>
            <a:ext cx="917356" cy="11430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600200" y="52387"/>
            <a:ext cx="1217721" cy="4048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Fall 2015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173925" y="52387"/>
            <a:ext cx="1369875" cy="4048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Spring 2016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66298" y="3218631"/>
            <a:ext cx="1133902" cy="4572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Drilled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066800" y="2743200"/>
            <a:ext cx="1" cy="53340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066800" y="3657600"/>
            <a:ext cx="3" cy="496937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667000" y="3218631"/>
            <a:ext cx="1362502" cy="4572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Broadcast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3352800" y="2743200"/>
            <a:ext cx="1" cy="53340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352800" y="3657600"/>
            <a:ext cx="3" cy="496937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5105400" y="3218631"/>
            <a:ext cx="1133902" cy="4572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Drilled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5705902" y="2743200"/>
            <a:ext cx="1" cy="53340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705902" y="3657600"/>
            <a:ext cx="3" cy="496937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7306102" y="3218631"/>
            <a:ext cx="1362502" cy="4572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Broadcast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7991902" y="2743200"/>
            <a:ext cx="1" cy="53340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7991902" y="3657600"/>
            <a:ext cx="3" cy="496937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3566160" y="52387"/>
            <a:ext cx="1920240" cy="68352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85 </a:t>
            </a:r>
            <a:r>
              <a:rPr lang="en-US" b="1" dirty="0" err="1" smtClean="0"/>
              <a:t>lbs</a:t>
            </a:r>
            <a:r>
              <a:rPr lang="en-US" b="1" dirty="0" smtClean="0"/>
              <a:t> Winter Rye </a:t>
            </a:r>
          </a:p>
          <a:p>
            <a:pPr algn="ctr"/>
            <a:r>
              <a:rPr lang="en-US" b="1" dirty="0" smtClean="0"/>
              <a:t>+ 3 </a:t>
            </a:r>
            <a:r>
              <a:rPr lang="en-US" b="1" dirty="0" err="1" smtClean="0"/>
              <a:t>lbs</a:t>
            </a:r>
            <a:r>
              <a:rPr lang="en-US" b="1" dirty="0" smtClean="0"/>
              <a:t> Radish</a:t>
            </a:r>
          </a:p>
        </p:txBody>
      </p:sp>
    </p:spTree>
    <p:extLst>
      <p:ext uri="{BB962C8B-B14F-4D97-AF65-F5344CB8AC3E}">
        <p14:creationId xmlns:p14="http://schemas.microsoft.com/office/powerpoint/2010/main" val="313566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1" y="481262"/>
            <a:ext cx="8855242" cy="5935579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6384758" y="5566611"/>
            <a:ext cx="786063" cy="393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89748" y="5566611"/>
            <a:ext cx="786063" cy="393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648200" y="1251284"/>
            <a:ext cx="52137" cy="47083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1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Adding Radish Increase Biomass 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145" y="863099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445309"/>
              </p:ext>
            </p:extLst>
          </p:nvPr>
        </p:nvGraphicFramePr>
        <p:xfrm>
          <a:off x="162454" y="532649"/>
          <a:ext cx="8819092" cy="5659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5002215" y="1127155"/>
            <a:ext cx="10581" cy="411480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Dot"/>
          </a:ln>
          <a:effectLst/>
        </p:spPr>
      </p:cxnSp>
      <p:sp>
        <p:nvSpPr>
          <p:cNvPr id="7" name="Oval 6"/>
          <p:cNvSpPr/>
          <p:nvPr/>
        </p:nvSpPr>
        <p:spPr>
          <a:xfrm>
            <a:off x="3733800" y="3657600"/>
            <a:ext cx="1202796" cy="2057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0760" y="5562600"/>
            <a:ext cx="1463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FALL</a:t>
            </a:r>
            <a:endParaRPr lang="en-US" b="1" dirty="0"/>
          </a:p>
        </p:txBody>
      </p:sp>
      <p:pic>
        <p:nvPicPr>
          <p:cNvPr id="9" name="Picture 2" descr="\\MIDDLEBURYBU\CVcrop_Team\Photos\External Hard Drive_BACKUP\My Passport\2015-10-29\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" r="9006" b="11197"/>
          <a:stretch/>
        </p:blipFill>
        <p:spPr bwMode="auto">
          <a:xfrm rot="16200000" flipV="1">
            <a:off x="2660791" y="1689926"/>
            <a:ext cx="2229633" cy="137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5002215" y="689811"/>
            <a:ext cx="1" cy="48727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82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NRCS Vermont Conservation Innovation Grants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62" y="3759451"/>
            <a:ext cx="2751681" cy="2384676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75" y="4827274"/>
            <a:ext cx="2492464" cy="10869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6" name="Picture 7" descr="2000px-USD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9" y="4827274"/>
            <a:ext cx="1586299" cy="10869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43483" y="1223360"/>
            <a:ext cx="8017066" cy="161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 COVER CROP MIXES IN VERMONT </a:t>
            </a:r>
            <a:endParaRPr kumimoji="0" lang="en-US" altLang="en-US" sz="2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USDA NRCS Vermont State Conservation Innovation Grant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 69-1644-13-5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Century Schoolbook"/>
        <a:ea typeface=""/>
        <a:cs typeface=""/>
      </a:majorFont>
      <a:minorFont>
        <a:latin typeface="Strad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1097</TotalTime>
  <Words>1034</Words>
  <Application>Microsoft Office PowerPoint</Application>
  <PresentationFormat>On-screen Show (4:3)</PresentationFormat>
  <Paragraphs>283</Paragraphs>
  <Slides>29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Century Schoolbook</vt:lpstr>
      <vt:lpstr>Courier New</vt:lpstr>
      <vt:lpstr>Strada-Light</vt:lpstr>
      <vt:lpstr>Times New Roman</vt:lpstr>
      <vt:lpstr>Office Theme</vt:lpstr>
      <vt:lpstr>Custom Design</vt:lpstr>
      <vt:lpstr>2_Custom Design</vt:lpstr>
      <vt:lpstr>Worksheet</vt:lpstr>
      <vt:lpstr>Vermont Farmers </vt:lpstr>
      <vt:lpstr>UVM Extension Field Trials</vt:lpstr>
      <vt:lpstr>Champlain Valley Crop, Soil &amp; Pasture Team</vt:lpstr>
      <vt:lpstr>Sustaining Rural Farm Communities  in Vermont </vt:lpstr>
      <vt:lpstr>Potential for Forage Radish to Enhance Winter Rye Cover Crops</vt:lpstr>
      <vt:lpstr>PowerPoint Presentation</vt:lpstr>
      <vt:lpstr>PowerPoint Presentation</vt:lpstr>
      <vt:lpstr>Does Adding Radish Increase Biomass ? </vt:lpstr>
      <vt:lpstr>NRCS Vermont Conservation Innovation Grants</vt:lpstr>
      <vt:lpstr>10 Different 3-Way Mixes</vt:lpstr>
      <vt:lpstr>10 Different 3-Way Mixes</vt:lpstr>
      <vt:lpstr>3-Way Cover Crop Mixes for Vermont </vt:lpstr>
      <vt:lpstr>NRCS Vermont Conservation Innovation Grants</vt:lpstr>
      <vt:lpstr>Prevented Planting Fields -  Renovation  with Subsoiling, Cover Crops and No-Till </vt:lpstr>
      <vt:lpstr>Cover Crop Mixes in No-Till Corn</vt:lpstr>
      <vt:lpstr>Cady Cross Road – East Middlebury</vt:lpstr>
      <vt:lpstr>Methods</vt:lpstr>
      <vt:lpstr>Fall 2015 &amp; Spring 2016 Cover Crop Biomass</vt:lpstr>
      <vt:lpstr>Phosphorus (P lb/ac) in Cover Crop</vt:lpstr>
      <vt:lpstr>Nitrogen Immobilization or Allelopathy ?</vt:lpstr>
      <vt:lpstr>OH Oh, now what ?</vt:lpstr>
      <vt:lpstr>Nitrogen (lbs/ac) in Cover Crop &amp; PSNT</vt:lpstr>
      <vt:lpstr>Weak Relationship – Cover Crop Biomass and PSNT</vt:lpstr>
      <vt:lpstr>Corn Silage Yield and Nitrogen Applied at Sidedress Time</vt:lpstr>
      <vt:lpstr>Corn Silage Yield and Nitrogen Applied at Sidedress Time</vt:lpstr>
      <vt:lpstr>PowerPoint Presentation</vt:lpstr>
      <vt:lpstr>Corn Silage Yield and Nitrogen Applied at Sidedress Time</vt:lpstr>
      <vt:lpstr>Corn Silage Yield and Nitrogen Applied at Sidedress Time</vt:lpstr>
      <vt:lpstr>PowerPoint Presentation</vt:lpstr>
    </vt:vector>
  </TitlesOfParts>
  <Company>University of Vermont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Demonstrating Cover Crops in a No-Till System: Impact on Soil Health and Corn Silage</dc:title>
  <dc:creator>Kristin Williams</dc:creator>
  <cp:lastModifiedBy>Jeff Carter</cp:lastModifiedBy>
  <cp:revision>76</cp:revision>
  <cp:lastPrinted>2017-02-16T01:21:15Z</cp:lastPrinted>
  <dcterms:created xsi:type="dcterms:W3CDTF">2017-01-19T20:01:20Z</dcterms:created>
  <dcterms:modified xsi:type="dcterms:W3CDTF">2017-02-16T15:42:58Z</dcterms:modified>
</cp:coreProperties>
</file>