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1" r:id="rId1"/>
  </p:sldMasterIdLst>
  <p:notesMasterIdLst>
    <p:notesMasterId r:id="rId46"/>
  </p:notesMasterIdLst>
  <p:handoutMasterIdLst>
    <p:handoutMasterId r:id="rId47"/>
  </p:handoutMasterIdLst>
  <p:sldIdLst>
    <p:sldId id="346" r:id="rId2"/>
    <p:sldId id="514" r:id="rId3"/>
    <p:sldId id="499" r:id="rId4"/>
    <p:sldId id="500" r:id="rId5"/>
    <p:sldId id="501" r:id="rId6"/>
    <p:sldId id="502" r:id="rId7"/>
    <p:sldId id="503" r:id="rId8"/>
    <p:sldId id="504" r:id="rId9"/>
    <p:sldId id="505" r:id="rId10"/>
    <p:sldId id="507" r:id="rId11"/>
    <p:sldId id="506" r:id="rId12"/>
    <p:sldId id="511" r:id="rId13"/>
    <p:sldId id="516" r:id="rId14"/>
    <p:sldId id="513" r:id="rId15"/>
    <p:sldId id="517" r:id="rId16"/>
    <p:sldId id="532" r:id="rId17"/>
    <p:sldId id="530" r:id="rId18"/>
    <p:sldId id="555" r:id="rId19"/>
    <p:sldId id="521" r:id="rId20"/>
    <p:sldId id="523" r:id="rId21"/>
    <p:sldId id="554" r:id="rId22"/>
    <p:sldId id="525" r:id="rId23"/>
    <p:sldId id="551" r:id="rId24"/>
    <p:sldId id="531" r:id="rId25"/>
    <p:sldId id="526" r:id="rId26"/>
    <p:sldId id="527" r:id="rId27"/>
    <p:sldId id="539" r:id="rId28"/>
    <p:sldId id="559" r:id="rId29"/>
    <p:sldId id="548" r:id="rId30"/>
    <p:sldId id="549" r:id="rId31"/>
    <p:sldId id="550" r:id="rId32"/>
    <p:sldId id="538" r:id="rId33"/>
    <p:sldId id="541" r:id="rId34"/>
    <p:sldId id="542" r:id="rId35"/>
    <p:sldId id="543" r:id="rId36"/>
    <p:sldId id="553" r:id="rId37"/>
    <p:sldId id="544" r:id="rId38"/>
    <p:sldId id="545" r:id="rId39"/>
    <p:sldId id="546" r:id="rId40"/>
    <p:sldId id="547" r:id="rId41"/>
    <p:sldId id="497" r:id="rId42"/>
    <p:sldId id="563" r:id="rId43"/>
    <p:sldId id="560" r:id="rId44"/>
    <p:sldId id="565" r:id="rId45"/>
  </p:sldIdLst>
  <p:sldSz cx="9144000" cy="6858000" type="screen4x3"/>
  <p:notesSz cx="68580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21D"/>
    <a:srgbClr val="663300"/>
    <a:srgbClr val="996633"/>
    <a:srgbClr val="000000"/>
    <a:srgbClr val="008000"/>
    <a:srgbClr val="0000E8"/>
    <a:srgbClr val="006000"/>
    <a:srgbClr val="C78E55"/>
    <a:srgbClr val="CC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8" autoAdjust="0"/>
    <p:restoredTop sz="79227" autoAdjust="0"/>
  </p:normalViewPr>
  <p:slideViewPr>
    <p:cSldViewPr snapToGrid="0">
      <p:cViewPr varScale="1">
        <p:scale>
          <a:sx n="115" d="100"/>
          <a:sy n="115" d="100"/>
        </p:scale>
        <p:origin x="15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1558"/>
    </p:cViewPr>
  </p:sorterViewPr>
  <p:notesViewPr>
    <p:cSldViewPr snapToGrid="0">
      <p:cViewPr varScale="1">
        <p:scale>
          <a:sx n="88" d="100"/>
          <a:sy n="88" d="100"/>
        </p:scale>
        <p:origin x="-3738" y="-11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5" Type="http://schemas.openxmlformats.org/officeDocument/2006/relationships/slide" Target="slides/slide7.xml"/><Relationship Id="rId4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g.psu.edu\shares\CSS_RMD\dbb\My%20Documents\Research\Tyson%20Project\Tyson%20corn_yield%20and%20N%20avail%202008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Tyson2!$N$78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Tyson2!$M$79:$M$83</c:f>
              <c:strCache>
                <c:ptCount val="5"/>
                <c:pt idx="0">
                  <c:v>Aerway Angled Manure After</c:v>
                </c:pt>
                <c:pt idx="1">
                  <c:v>Aerway Angled Manure Before</c:v>
                </c:pt>
                <c:pt idx="2">
                  <c:v>Aerway Straight Manure After</c:v>
                </c:pt>
                <c:pt idx="3">
                  <c:v>Aerway Straight Manure Before</c:v>
                </c:pt>
                <c:pt idx="4">
                  <c:v>Surface</c:v>
                </c:pt>
              </c:strCache>
            </c:strRef>
          </c:cat>
          <c:val>
            <c:numRef>
              <c:f>Tyson2!$N$79:$N$83</c:f>
              <c:numCache>
                <c:formatCode>General</c:formatCode>
                <c:ptCount val="5"/>
                <c:pt idx="0">
                  <c:v>3.2210000000000001</c:v>
                </c:pt>
                <c:pt idx="1">
                  <c:v>2.6766666666666663</c:v>
                </c:pt>
                <c:pt idx="2">
                  <c:v>7.0966666666666693</c:v>
                </c:pt>
                <c:pt idx="3">
                  <c:v>5.1366666666666694</c:v>
                </c:pt>
                <c:pt idx="4">
                  <c:v>11.18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9-400E-BB48-C64E0BC55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352528"/>
        <c:axId val="116355664"/>
      </c:barChart>
      <c:catAx>
        <c:axId val="11635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6355664"/>
        <c:crosses val="autoZero"/>
        <c:auto val="1"/>
        <c:lblAlgn val="ctr"/>
        <c:lblOffset val="100"/>
        <c:noMultiLvlLbl val="0"/>
      </c:catAx>
      <c:valAx>
        <c:axId val="116355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Ammonia Volatilization (lb/A)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635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rAngAx val="0"/>
    </c:view3D>
    <c:floor>
      <c:thickness val="0"/>
    </c:floor>
    <c:sideWall>
      <c:thickness val="0"/>
      <c:spPr>
        <a:gradFill>
          <a:gsLst>
            <a:gs pos="0">
              <a:srgbClr val="471800"/>
            </a:gs>
            <a:gs pos="100000">
              <a:srgbClr val="993300"/>
            </a:gs>
          </a:gsLst>
          <a:lin ang="5400000" scaled="0"/>
        </a:gradFill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Sheet1!$A$27</c:f>
              <c:strCache>
                <c:ptCount val="1"/>
                <c:pt idx="0">
                  <c:v>Ammonia</c:v>
                </c:pt>
              </c:strCache>
            </c:strRef>
          </c:tx>
          <c:invertIfNegative val="0"/>
          <c:cat>
            <c:strRef>
              <c:f>Sheet1!$B$26:$E$26</c:f>
              <c:strCache>
                <c:ptCount val="4"/>
                <c:pt idx="0">
                  <c:v>Surface</c:v>
                </c:pt>
                <c:pt idx="1">
                  <c:v>Chisel</c:v>
                </c:pt>
                <c:pt idx="2">
                  <c:v>Shallow Disk</c:v>
                </c:pt>
                <c:pt idx="3">
                  <c:v>Aerator</c:v>
                </c:pt>
              </c:strCache>
            </c:strRef>
          </c:cat>
          <c:val>
            <c:numRef>
              <c:f>Sheet1!$B$27:$E$27</c:f>
              <c:numCache>
                <c:formatCode>0.00</c:formatCode>
                <c:ptCount val="4"/>
                <c:pt idx="0">
                  <c:v>1</c:v>
                </c:pt>
                <c:pt idx="1">
                  <c:v>0.18181818181818357</c:v>
                </c:pt>
                <c:pt idx="2">
                  <c:v>0.2</c:v>
                </c:pt>
                <c:pt idx="3">
                  <c:v>0.7454545454545457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E2-4001-8DB9-3F4C621F8C22}"/>
            </c:ext>
          </c:extLst>
        </c:ser>
        <c:ser>
          <c:idx val="1"/>
          <c:order val="1"/>
          <c:tx>
            <c:strRef>
              <c:f>Sheet1!$A$28</c:f>
              <c:strCache>
                <c:ptCount val="1"/>
                <c:pt idx="0">
                  <c:v>Nitrate</c:v>
                </c:pt>
              </c:strCache>
            </c:strRef>
          </c:tx>
          <c:invertIfNegative val="0"/>
          <c:cat>
            <c:strRef>
              <c:f>Sheet1!$B$26:$E$26</c:f>
              <c:strCache>
                <c:ptCount val="4"/>
                <c:pt idx="0">
                  <c:v>Surface</c:v>
                </c:pt>
                <c:pt idx="1">
                  <c:v>Chisel</c:v>
                </c:pt>
                <c:pt idx="2">
                  <c:v>Shallow Disk</c:v>
                </c:pt>
                <c:pt idx="3">
                  <c:v>Aerator</c:v>
                </c:pt>
              </c:strCache>
            </c:strRef>
          </c:cat>
          <c:val>
            <c:numRef>
              <c:f>Sheet1!$B$28:$E$28</c:f>
              <c:numCache>
                <c:formatCode>0.00</c:formatCode>
                <c:ptCount val="4"/>
                <c:pt idx="0">
                  <c:v>0.36274509803921567</c:v>
                </c:pt>
                <c:pt idx="1">
                  <c:v>0.48039215686274728</c:v>
                </c:pt>
                <c:pt idx="2">
                  <c:v>0.49019607843137253</c:v>
                </c:pt>
                <c:pt idx="3">
                  <c:v>0.52941176470588236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E2-4001-8DB9-3F4C621F8C22}"/>
            </c:ext>
          </c:extLst>
        </c:ser>
        <c:ser>
          <c:idx val="2"/>
          <c:order val="2"/>
          <c:tx>
            <c:strRef>
              <c:f>Sheet1!$A$29</c:f>
              <c:strCache>
                <c:ptCount val="1"/>
                <c:pt idx="0">
                  <c:v>Phosphorus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cat>
            <c:strRef>
              <c:f>Sheet1!$B$26:$E$26</c:f>
              <c:strCache>
                <c:ptCount val="4"/>
                <c:pt idx="0">
                  <c:v>Surface</c:v>
                </c:pt>
                <c:pt idx="1">
                  <c:v>Chisel</c:v>
                </c:pt>
                <c:pt idx="2">
                  <c:v>Shallow Disk</c:v>
                </c:pt>
                <c:pt idx="3">
                  <c:v>Aerator</c:v>
                </c:pt>
              </c:strCache>
            </c:strRef>
          </c:cat>
          <c:val>
            <c:numRef>
              <c:f>Sheet1!$B$29:$E$29</c:f>
              <c:numCache>
                <c:formatCode>0.00</c:formatCode>
                <c:ptCount val="4"/>
                <c:pt idx="0">
                  <c:v>1</c:v>
                </c:pt>
                <c:pt idx="1">
                  <c:v>0.17391304347826303</c:v>
                </c:pt>
                <c:pt idx="2">
                  <c:v>7.6086956521739191E-2</c:v>
                </c:pt>
                <c:pt idx="3">
                  <c:v>5.4347826086956527E-2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E2-4001-8DB9-3F4C621F8C22}"/>
            </c:ext>
          </c:extLst>
        </c:ser>
        <c:ser>
          <c:idx val="3"/>
          <c:order val="3"/>
          <c:tx>
            <c:strRef>
              <c:f>Sheet1!$A$30</c:f>
              <c:strCache>
                <c:ptCount val="1"/>
                <c:pt idx="0">
                  <c:v>Sediment</c:v>
                </c:pt>
              </c:strCache>
            </c:strRef>
          </c:tx>
          <c:invertIfNegative val="0"/>
          <c:cat>
            <c:strRef>
              <c:f>Sheet1!$B$26:$E$26</c:f>
              <c:strCache>
                <c:ptCount val="4"/>
                <c:pt idx="0">
                  <c:v>Surface</c:v>
                </c:pt>
                <c:pt idx="1">
                  <c:v>Chisel</c:v>
                </c:pt>
                <c:pt idx="2">
                  <c:v>Shallow Disk</c:v>
                </c:pt>
                <c:pt idx="3">
                  <c:v>Aerator</c:v>
                </c:pt>
              </c:strCache>
            </c:strRef>
          </c:cat>
          <c:val>
            <c:numRef>
              <c:f>Sheet1!$B$30:$E$30</c:f>
              <c:numCache>
                <c:formatCode>0.00</c:formatCode>
                <c:ptCount val="4"/>
                <c:pt idx="0">
                  <c:v>0.17948717948718113</c:v>
                </c:pt>
                <c:pt idx="1">
                  <c:v>1</c:v>
                </c:pt>
                <c:pt idx="2">
                  <c:v>0.28205128205128205</c:v>
                </c:pt>
                <c:pt idx="3">
                  <c:v>7.6923076923077011E-2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E2-4001-8DB9-3F4C621F8C22}"/>
            </c:ext>
          </c:extLst>
        </c:ser>
        <c:ser>
          <c:idx val="4"/>
          <c:order val="4"/>
          <c:tx>
            <c:strRef>
              <c:f>Sheet1!$A$31</c:f>
              <c:strCache>
                <c:ptCount val="1"/>
                <c:pt idx="0">
                  <c:v>Odor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Sheet1!$B$26:$E$26</c:f>
              <c:strCache>
                <c:ptCount val="4"/>
                <c:pt idx="0">
                  <c:v>Surface</c:v>
                </c:pt>
                <c:pt idx="1">
                  <c:v>Chisel</c:v>
                </c:pt>
                <c:pt idx="2">
                  <c:v>Shallow Disk</c:v>
                </c:pt>
                <c:pt idx="3">
                  <c:v>Aerator</c:v>
                </c:pt>
              </c:strCache>
            </c:strRef>
          </c:cat>
          <c:val>
            <c:numRef>
              <c:f>Sheet1!$B$31:$E$31</c:f>
              <c:numCache>
                <c:formatCode>0.00</c:formatCode>
                <c:ptCount val="4"/>
                <c:pt idx="0">
                  <c:v>1</c:v>
                </c:pt>
                <c:pt idx="1">
                  <c:v>0.5208333333333337</c:v>
                </c:pt>
                <c:pt idx="2">
                  <c:v>0.35000000000000031</c:v>
                </c:pt>
                <c:pt idx="3">
                  <c:v>0.67500000000000548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E2-4001-8DB9-3F4C621F8C22}"/>
            </c:ext>
          </c:extLst>
        </c:ser>
        <c:ser>
          <c:idx val="5"/>
          <c:order val="5"/>
          <c:tx>
            <c:strRef>
              <c:f>Sheet1!$A$32</c:f>
              <c:strCache>
                <c:ptCount val="1"/>
                <c:pt idx="0">
                  <c:v>Economics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Sheet1!$B$26:$E$26</c:f>
              <c:strCache>
                <c:ptCount val="4"/>
                <c:pt idx="0">
                  <c:v>Surface</c:v>
                </c:pt>
                <c:pt idx="1">
                  <c:v>Chisel</c:v>
                </c:pt>
                <c:pt idx="2">
                  <c:v>Shallow Disk</c:v>
                </c:pt>
                <c:pt idx="3">
                  <c:v>Aerator</c:v>
                </c:pt>
              </c:strCache>
            </c:strRef>
          </c:cat>
          <c:val>
            <c:numRef>
              <c:f>Sheet1!$B$32:$E$32</c:f>
              <c:numCache>
                <c:formatCode>General</c:formatCode>
                <c:ptCount val="4"/>
                <c:pt idx="0">
                  <c:v>0.99328859060402686</c:v>
                </c:pt>
                <c:pt idx="1">
                  <c:v>0.94630872483220918</c:v>
                </c:pt>
                <c:pt idx="2">
                  <c:v>1</c:v>
                </c:pt>
                <c:pt idx="3">
                  <c:v>0.95973154362416591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E2-4001-8DB9-3F4C621F8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352920"/>
        <c:axId val="116353704"/>
        <c:axId val="0"/>
      </c:bar3DChart>
      <c:catAx>
        <c:axId val="116352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0">
                    <a:solidFill>
                      <a:schemeClr val="tx1"/>
                    </a:solidFill>
                  </a:defRPr>
                </a:pPr>
                <a:r>
                  <a:rPr lang="en-US" sz="2400" b="0">
                    <a:solidFill>
                      <a:schemeClr val="tx1"/>
                    </a:solidFill>
                  </a:rPr>
                  <a:t>Application Method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16353704"/>
        <c:crosses val="autoZero"/>
        <c:auto val="1"/>
        <c:lblAlgn val="ctr"/>
        <c:lblOffset val="100"/>
        <c:noMultiLvlLbl val="0"/>
      </c:catAx>
      <c:valAx>
        <c:axId val="116353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>
                    <a:solidFill>
                      <a:schemeClr val="tx1"/>
                    </a:solidFill>
                  </a:defRPr>
                </a:pPr>
                <a:r>
                  <a:rPr lang="en-US" sz="2000" b="0">
                    <a:solidFill>
                      <a:schemeClr val="tx1"/>
                    </a:solidFill>
                  </a:rPr>
                  <a:t>Relative Loss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163529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0" dirty="0"/>
              <a:t>Field</a:t>
            </a:r>
            <a:endParaRPr lang="en-US" b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Manure</c:v>
                </c:pt>
                <c:pt idx="1">
                  <c:v>Agrotain mixed with manure</c:v>
                </c:pt>
                <c:pt idx="2">
                  <c:v>Agrotain sprayed over manure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150</c:v>
                </c:pt>
                <c:pt idx="1">
                  <c:v>139</c:v>
                </c:pt>
                <c:pt idx="2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A2-4F6D-8027-9AF559669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596688"/>
        <c:axId val="155601784"/>
      </c:barChart>
      <c:catAx>
        <c:axId val="15559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601784"/>
        <c:crosses val="autoZero"/>
        <c:auto val="1"/>
        <c:lblAlgn val="ctr"/>
        <c:lblOffset val="100"/>
        <c:noMultiLvlLbl val="0"/>
      </c:catAx>
      <c:valAx>
        <c:axId val="15560178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Yield (</a:t>
                </a:r>
                <a:r>
                  <a:rPr lang="en-US" dirty="0" err="1" smtClean="0"/>
                  <a:t>bu</a:t>
                </a:r>
                <a:r>
                  <a:rPr lang="en-US" dirty="0" smtClean="0"/>
                  <a:t>/A)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5596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9087" y="222250"/>
            <a:ext cx="653497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sz="1200" dirty="0" smtClean="0"/>
              <a:t>2017 Vermont No-till </a:t>
            </a:r>
            <a:r>
              <a:rPr lang="en-US" sz="1200" dirty="0" err="1" smtClean="0"/>
              <a:t>Conf</a:t>
            </a:r>
            <a:r>
              <a:rPr lang="en-US" sz="1200" dirty="0" smtClean="0"/>
              <a:t>                                                         Manure Management in No-till</a:t>
            </a:r>
            <a:endParaRPr lang="en-US" sz="1200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55345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r>
              <a:rPr lang="en-US" dirty="0"/>
              <a:t>Douglas </a:t>
            </a:r>
            <a:r>
              <a:rPr lang="en-US" dirty="0" err="1" smtClean="0"/>
              <a:t>Beegle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Penn State</a:t>
            </a:r>
            <a:endParaRPr lang="en-US" dirty="0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80" y="8634415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5844C152-F856-4DC5-B6B8-5410F437F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158" y="4414838"/>
            <a:ext cx="5031685" cy="418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99" tIns="45144" rIns="91899" bIns="45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703263"/>
            <a:ext cx="4627562" cy="3471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60794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165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677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15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2146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560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0464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288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Palatino" charset="0"/>
              </a:rPr>
              <a:t>This also reduces odor and P runoff.  A major challenge is to incorporate manure in no-till systems.  This often creates conflicts between nutrient management plans and conservation plans.  </a:t>
            </a:r>
          </a:p>
          <a:p>
            <a:endParaRPr lang="en-US" smtClean="0">
              <a:latin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38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04" tIns="43652" rIns="87304" bIns="4365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9443" indent="-272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9145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2803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6461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0119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3777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7435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1093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80EBBC0-A712-4E73-B48C-973BC2B024F0}" type="slidenum">
              <a:rPr lang="en-US" altLang="en-US" sz="1100">
                <a:solidFill>
                  <a:srgbClr val="FFFF66"/>
                </a:solidFill>
              </a:rPr>
              <a:pPr algn="r" eaLnBrk="1" hangingPunct="1"/>
              <a:t>18</a:t>
            </a:fld>
            <a:endParaRPr lang="en-US" altLang="en-US" sz="1100">
              <a:solidFill>
                <a:srgbClr val="FFFF66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4850"/>
            <a:ext cx="4624388" cy="34702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414561"/>
            <a:ext cx="5033367" cy="418553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8237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2927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04" tIns="43652" rIns="87304" bIns="4365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9443" indent="-272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9145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2803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6461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0119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3777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7435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1093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707A4D0-B7D7-44F2-A1FE-AC7B022055A4}" type="slidenum">
              <a:rPr lang="en-US" altLang="en-US" sz="1100">
                <a:solidFill>
                  <a:srgbClr val="FFFF66"/>
                </a:solidFill>
              </a:rPr>
              <a:pPr algn="r" eaLnBrk="1" hangingPunct="1"/>
              <a:t>20</a:t>
            </a:fld>
            <a:endParaRPr lang="en-US" altLang="en-US" sz="1100">
              <a:solidFill>
                <a:srgbClr val="FFFF66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306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696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04" tIns="43652" rIns="87304" bIns="4365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9443" indent="-272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9145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2803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6461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0119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3777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7435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1093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705BBFF-313A-4491-B7C2-90B44E1D53CC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953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9595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2872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037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04" tIns="43652" rIns="87304" bIns="4365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9443" indent="-272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9145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2803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6461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0119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3777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7435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1093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0D637BA-B546-4B19-B75C-24408A77F1B0}" type="slidenum">
              <a:rPr lang="en-US" altLang="en-US" sz="1100">
                <a:solidFill>
                  <a:srgbClr val="FFFF66"/>
                </a:solidFill>
              </a:rPr>
              <a:pPr algn="r" eaLnBrk="1" hangingPunct="1"/>
              <a:t>25</a:t>
            </a:fld>
            <a:endParaRPr lang="en-US" altLang="en-US" sz="1100">
              <a:solidFill>
                <a:srgbClr val="FFFF66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1290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04" tIns="43652" rIns="87304" bIns="4365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9443" indent="-272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9145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2803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6461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0119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3777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7435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1093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09718B2-B700-4076-8B9D-A0E59372104E}" type="slidenum">
              <a:rPr lang="en-US" altLang="en-US" sz="1100">
                <a:solidFill>
                  <a:srgbClr val="FFFF66"/>
                </a:solidFill>
              </a:rPr>
              <a:pPr algn="r" eaLnBrk="1" hangingPunct="1"/>
              <a:t>26</a:t>
            </a:fld>
            <a:endParaRPr lang="en-US" altLang="en-US" sz="1100">
              <a:solidFill>
                <a:srgbClr val="FFFF66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6300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04" tIns="43652" rIns="87304" bIns="4365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9443" indent="-272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9145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2803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64611" indent="-2182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0119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3777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7435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10932" indent="-21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76CA349-C5BD-40AD-9F0D-1F9AE2EE3CCE}" type="slidenum">
              <a:rPr lang="en-US" altLang="en-US" sz="1100">
                <a:solidFill>
                  <a:srgbClr val="FFFF66"/>
                </a:solidFill>
              </a:rPr>
              <a:pPr algn="r" eaLnBrk="1" hangingPunct="1"/>
              <a:t>27</a:t>
            </a:fld>
            <a:endParaRPr lang="en-US" altLang="en-US" sz="1100">
              <a:solidFill>
                <a:srgbClr val="FFFF66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4850"/>
            <a:ext cx="4624388" cy="34702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414561"/>
            <a:ext cx="5033367" cy="418553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1245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1" tIns="43241" rIns="86481" bIns="4324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BA78C4D-DA6A-4B48-BF29-2A11A1673107}" type="slidenum">
              <a:rPr lang="en-US" sz="1100">
                <a:solidFill>
                  <a:srgbClr val="FFFF66"/>
                </a:solidFill>
              </a:rPr>
              <a:pPr algn="r" eaLnBrk="1" hangingPunct="1"/>
              <a:t>28</a:t>
            </a:fld>
            <a:endParaRPr lang="en-US" sz="1100">
              <a:solidFill>
                <a:srgbClr val="FFFF66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4850"/>
            <a:ext cx="4624388" cy="34702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414562"/>
            <a:ext cx="5033367" cy="418553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7871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5824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152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27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0644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27194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027" y="8829675"/>
            <a:ext cx="2972422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4" rIns="90568" bIns="45284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5870" indent="-2830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2108" indent="-2264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4950" indent="-2264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7794" indent="-2264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0637" indent="-226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3480" indent="-226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6323" indent="-226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9166" indent="-226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1C299D-B10B-4F94-A7B0-75E6A9980589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Cover crops such as rye or wheat also help to get more nitrogen credits for fall-applied manure. These numbers are from the Agronomy Guide. There is a greater nitrogen recovery if a cover crop is present. The cover crop takes up nitrates that would otherwise leach to groundwater and, upon decomposition, the nitrogen becomes available to the next crop if the above-ground residue is left in the field. The nitrogen saved in fertilizer could potentially pay for the cover crop seed.</a:t>
            </a:r>
          </a:p>
        </p:txBody>
      </p:sp>
    </p:spTree>
    <p:extLst>
      <p:ext uri="{BB962C8B-B14F-4D97-AF65-F5344CB8AC3E}">
        <p14:creationId xmlns:p14="http://schemas.microsoft.com/office/powerpoint/2010/main" val="23700175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establishing</a:t>
            </a:r>
            <a:r>
              <a:rPr lang="en-US" baseline="0" dirty="0" smtClean="0"/>
              <a:t> a </a:t>
            </a:r>
            <a:r>
              <a:rPr lang="en-US" dirty="0" smtClean="0"/>
              <a:t>winter annual in the fall, there will be a crop growing to take up available</a:t>
            </a:r>
            <a:r>
              <a:rPr lang="en-US" baseline="0" dirty="0" smtClean="0"/>
              <a:t> nitrogen as opposed to applying manure to bare fields. 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our experiment, we planted a winter rye before corn silage and looked at three different strategies that would keep more nitrogen in our fields and available to our crops. </a:t>
            </a:r>
          </a:p>
          <a:p>
            <a:r>
              <a:rPr lang="en-US" baseline="0" dirty="0" smtClean="0"/>
              <a:t>1. Manage winter annual as a cover crop or for silage</a:t>
            </a:r>
          </a:p>
          <a:p>
            <a:r>
              <a:rPr lang="en-US" baseline="0" dirty="0" smtClean="0"/>
              <a:t>2. Inject or Broadcast manure</a:t>
            </a:r>
          </a:p>
          <a:p>
            <a:r>
              <a:rPr lang="en-US" baseline="0" dirty="0" smtClean="0"/>
              <a:t>3. Apply Manure early or late in the fall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Disclosure: we wanted to also evaluate the amount of nitrogen that would carry over to the following summer annual crop, corn silage, from a fall manure application. To do so, we did NOT apply any additional fertilizers or </a:t>
            </a:r>
            <a:r>
              <a:rPr lang="en-US" baseline="0" dirty="0" err="1" smtClean="0"/>
              <a:t>sidedress</a:t>
            </a:r>
            <a:r>
              <a:rPr lang="en-US" baseline="0" dirty="0" smtClean="0"/>
              <a:t> for either crop. The only additional source of nitrogen applied was from the fall manure application.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*watch time, if you have time you can go into the cover crop story </a:t>
            </a:r>
          </a:p>
          <a:p>
            <a:pPr marL="173333" indent="-173333">
              <a:buFontTx/>
              <a:buChar char="-"/>
            </a:pPr>
            <a:r>
              <a:rPr lang="en-US" baseline="0" dirty="0" smtClean="0"/>
              <a:t>Go into which situations will be able to conserve more nitrogen </a:t>
            </a:r>
          </a:p>
          <a:p>
            <a:pPr marL="173333" indent="-173333">
              <a:buFontTx/>
              <a:buChar char="-"/>
            </a:pPr>
            <a:endParaRPr lang="en-US" baseline="0" dirty="0" smtClean="0"/>
          </a:p>
          <a:p>
            <a:pPr marL="173333" indent="-173333">
              <a:buFontTx/>
              <a:buChar char="-"/>
            </a:pPr>
            <a:r>
              <a:rPr lang="en-US" baseline="0" dirty="0" smtClean="0"/>
              <a:t>*PICTURES!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/>
          <a:lstStyle/>
          <a:p>
            <a:fld id="{8F770934-7357-4C23-AC67-39D8E9377F6B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708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/>
          <a:lstStyle/>
          <a:p>
            <a:fld id="{8F770934-7357-4C23-AC67-39D8E9377F6B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5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044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821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776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592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400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10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w/ Industry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9144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ankhead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&amp;FootA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32675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3ACE-1FE7-478D-A447-F052AFD91312}" type="datetimeFigureOut">
              <a:rPr lang="en-US"/>
              <a:pPr>
                <a:defRPr/>
              </a:pPr>
              <a:t>3/6/2017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F45B7-5F1E-4496-B7EE-12CA142E44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714750" y="3709988"/>
            <a:ext cx="4876800" cy="319087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 userDrawn="1"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 userDrawn="1"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4764088" y="2819400"/>
            <a:ext cx="2874962" cy="1341438"/>
            <a:chOff x="3648" y="3312"/>
            <a:chExt cx="1811" cy="845"/>
          </a:xfrm>
        </p:grpSpPr>
        <p:sp>
          <p:nvSpPr>
            <p:cNvPr id="10" name="Arc 14"/>
            <p:cNvSpPr>
              <a:spLocks/>
            </p:cNvSpPr>
            <p:nvPr/>
          </p:nvSpPr>
          <p:spPr bwMode="auto">
            <a:xfrm rot="10800000" flipV="1">
              <a:off x="3897" y="3485"/>
              <a:ext cx="1095" cy="6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960"/>
                <a:gd name="T1" fmla="*/ 0 h 21600"/>
                <a:gd name="T2" fmla="*/ 18960 w 18960"/>
                <a:gd name="T3" fmla="*/ 11252 h 21600"/>
                <a:gd name="T4" fmla="*/ 0 w 1896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60" h="21600" fill="none" extrusionOk="0">
                  <a:moveTo>
                    <a:pt x="-1" y="0"/>
                  </a:moveTo>
                  <a:cubicBezTo>
                    <a:pt x="7902" y="0"/>
                    <a:pt x="15174" y="4315"/>
                    <a:pt x="18959" y="11252"/>
                  </a:cubicBezTo>
                </a:path>
                <a:path w="18960" h="21600" stroke="0" extrusionOk="0">
                  <a:moveTo>
                    <a:pt x="-1" y="0"/>
                  </a:moveTo>
                  <a:cubicBezTo>
                    <a:pt x="7902" y="0"/>
                    <a:pt x="15174" y="4315"/>
                    <a:pt x="18959" y="112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rc 15"/>
            <p:cNvSpPr>
              <a:spLocks/>
            </p:cNvSpPr>
            <p:nvPr/>
          </p:nvSpPr>
          <p:spPr bwMode="auto">
            <a:xfrm rot="10800000" flipV="1">
              <a:off x="4032" y="3485"/>
              <a:ext cx="1095" cy="6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960"/>
                <a:gd name="T1" fmla="*/ 0 h 21600"/>
                <a:gd name="T2" fmla="*/ 18960 w 18960"/>
                <a:gd name="T3" fmla="*/ 11252 h 21600"/>
                <a:gd name="T4" fmla="*/ 0 w 1896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60" h="21600" fill="none" extrusionOk="0">
                  <a:moveTo>
                    <a:pt x="-1" y="0"/>
                  </a:moveTo>
                  <a:cubicBezTo>
                    <a:pt x="7902" y="0"/>
                    <a:pt x="15174" y="4315"/>
                    <a:pt x="18959" y="11252"/>
                  </a:cubicBezTo>
                </a:path>
                <a:path w="18960" h="21600" stroke="0" extrusionOk="0">
                  <a:moveTo>
                    <a:pt x="-1" y="0"/>
                  </a:moveTo>
                  <a:cubicBezTo>
                    <a:pt x="7902" y="0"/>
                    <a:pt x="15174" y="4315"/>
                    <a:pt x="18959" y="112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rc 16"/>
            <p:cNvSpPr>
              <a:spLocks/>
            </p:cNvSpPr>
            <p:nvPr/>
          </p:nvSpPr>
          <p:spPr bwMode="auto">
            <a:xfrm rot="10800000" flipV="1">
              <a:off x="4176" y="3485"/>
              <a:ext cx="1095" cy="6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960"/>
                <a:gd name="T1" fmla="*/ 0 h 21600"/>
                <a:gd name="T2" fmla="*/ 18960 w 18960"/>
                <a:gd name="T3" fmla="*/ 11252 h 21600"/>
                <a:gd name="T4" fmla="*/ 0 w 1896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60" h="21600" fill="none" extrusionOk="0">
                  <a:moveTo>
                    <a:pt x="-1" y="0"/>
                  </a:moveTo>
                  <a:cubicBezTo>
                    <a:pt x="7902" y="0"/>
                    <a:pt x="15174" y="4315"/>
                    <a:pt x="18959" y="11252"/>
                  </a:cubicBezTo>
                </a:path>
                <a:path w="18960" h="21600" stroke="0" extrusionOk="0">
                  <a:moveTo>
                    <a:pt x="-1" y="0"/>
                  </a:moveTo>
                  <a:cubicBezTo>
                    <a:pt x="7902" y="0"/>
                    <a:pt x="15174" y="4315"/>
                    <a:pt x="18959" y="112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3813" y="3389"/>
              <a:ext cx="6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Eras Bold ITC" pitchFamily="34" charset="0"/>
                </a:rPr>
                <a:t>CMEG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3648" y="3312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Eras Demi ITC" pitchFamily="34" charset="0"/>
                </a:rPr>
                <a:t>PENN STATE</a:t>
              </a:r>
            </a:p>
          </p:txBody>
        </p:sp>
        <p:sp>
          <p:nvSpPr>
            <p:cNvPr id="15" name="Arc 19"/>
            <p:cNvSpPr>
              <a:spLocks/>
            </p:cNvSpPr>
            <p:nvPr/>
          </p:nvSpPr>
          <p:spPr bwMode="auto">
            <a:xfrm rot="10800000" flipV="1">
              <a:off x="4329" y="3485"/>
              <a:ext cx="1095" cy="6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960"/>
                <a:gd name="T1" fmla="*/ 0 h 21600"/>
                <a:gd name="T2" fmla="*/ 18960 w 18960"/>
                <a:gd name="T3" fmla="*/ 11252 h 21600"/>
                <a:gd name="T4" fmla="*/ 0 w 1896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60" h="21600" fill="none" extrusionOk="0">
                  <a:moveTo>
                    <a:pt x="-1" y="0"/>
                  </a:moveTo>
                  <a:cubicBezTo>
                    <a:pt x="7902" y="0"/>
                    <a:pt x="15174" y="4315"/>
                    <a:pt x="18959" y="11252"/>
                  </a:cubicBezTo>
                </a:path>
                <a:path w="18960" h="21600" stroke="0" extrusionOk="0">
                  <a:moveTo>
                    <a:pt x="-1" y="0"/>
                  </a:moveTo>
                  <a:cubicBezTo>
                    <a:pt x="7902" y="0"/>
                    <a:pt x="15174" y="4315"/>
                    <a:pt x="18959" y="112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4430" y="3399"/>
              <a:ext cx="1029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2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Eras Demi ITC" pitchFamily="34" charset="0"/>
                </a:rPr>
                <a:t>Crop Management Extension Group</a:t>
              </a:r>
            </a:p>
          </p:txBody>
        </p:sp>
      </p:grpSp>
      <p:sp>
        <p:nvSpPr>
          <p:cNvPr id="1730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28B13DA3-02B4-49C9-9728-570B965D1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7693025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419600"/>
            <a:ext cx="7693025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A0AE-1BFD-44F2-850B-E78E61E1D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377031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1981200"/>
            <a:ext cx="3770312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419600"/>
            <a:ext cx="3770312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AD55E-FEB0-4E89-96F8-425A86087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77031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0913" y="1981200"/>
            <a:ext cx="3770312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59ACE-33A7-473C-B2CE-9262A5BB4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8B80-C6A4-400F-8E5D-F00F2B25BEC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9827-0805-419D-B9A8-B34E55537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19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AutoShape 4"/>
          <p:cNvSpPr>
            <a:spLocks noChangeArrowheads="1"/>
          </p:cNvSpPr>
          <p:nvPr/>
        </p:nvSpPr>
        <p:spPr bwMode="white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730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73065" name="Rectangle 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730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17306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44BF4C61-6909-4C23-9487-C423EA0B0C7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30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9173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225425"/>
            <a:ext cx="7924800" cy="790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397000"/>
            <a:ext cx="3770313" cy="530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60913" y="1397000"/>
            <a:ext cx="3770312" cy="530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AB30080D-F022-45C9-9BEA-0CEF5F4A7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950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225425"/>
            <a:ext cx="7924800" cy="790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397000"/>
            <a:ext cx="3770313" cy="530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1397000"/>
            <a:ext cx="3770312" cy="257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127500"/>
            <a:ext cx="3770312" cy="257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7E22123A-CF84-4C75-97AF-E7C0CE030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02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6214" y="353568"/>
            <a:ext cx="8077830" cy="731838"/>
          </a:xfrm>
        </p:spPr>
        <p:txBody>
          <a:bodyPr lIns="0" tIns="0" rIns="0" bIns="0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4690" y="1331229"/>
            <a:ext cx="8077830" cy="471373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E9E7C-2B38-4633-B406-10DC3BCAF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64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8B80-C6A4-400F-8E5D-F00F2B25BEC2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9827-0805-419D-B9A8-B34E55537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4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46113" y="357188"/>
            <a:ext cx="8112125" cy="7318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>
              <a:defRPr/>
            </a:lvl1pPr>
          </a:lstStyle>
          <a:p>
            <a:pPr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Head&amp;FootA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54690" y="1271000"/>
            <a:ext cx="3955715" cy="45338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802430" y="1278320"/>
            <a:ext cx="3955715" cy="45338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46113" y="357188"/>
            <a:ext cx="8035925" cy="731837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anchor="ctr"/>
          <a:lstStyle>
            <a:lvl1pPr algn="l">
              <a:defRPr/>
            </a:lvl1pPr>
          </a:lstStyle>
          <a:p>
            <a:pPr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7" descr="Head&amp;FootA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/ Bott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/ Science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9144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ankhead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&amp;FootA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22" y="1733080"/>
            <a:ext cx="8114123" cy="46771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&amp;FootA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73" y="2707005"/>
            <a:ext cx="7969952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861" y="1206818"/>
            <a:ext cx="7951664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690" y="188548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802430" y="189280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411A4E-0A58-4661-9948-4F093FA09D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5" r:id="rId2"/>
    <p:sldLayoutId id="2147483759" r:id="rId3"/>
    <p:sldLayoutId id="2147483761" r:id="rId4"/>
    <p:sldLayoutId id="2147483757" r:id="rId5"/>
    <p:sldLayoutId id="2147483753" r:id="rId6"/>
    <p:sldLayoutId id="2147483754" r:id="rId7"/>
    <p:sldLayoutId id="2147483756" r:id="rId8"/>
    <p:sldLayoutId id="2147483758" r:id="rId9"/>
    <p:sldLayoutId id="2147483760" r:id="rId10"/>
    <p:sldLayoutId id="2147483764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6" r:id="rId17"/>
    <p:sldLayoutId id="2147483777" r:id="rId18"/>
    <p:sldLayoutId id="2147483778" r:id="rId19"/>
    <p:sldLayoutId id="2147483779" r:id="rId20"/>
    <p:sldLayoutId id="2147483780" r:id="rId2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jpeg"/><Relationship Id="rId5" Type="http://schemas.openxmlformats.org/officeDocument/2006/relationships/image" Target="../media/image27.emf"/><Relationship Id="rId10" Type="http://schemas.openxmlformats.org/officeDocument/2006/relationships/image" Target="../media/image32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5.jpeg"/><Relationship Id="rId12" Type="http://schemas.openxmlformats.org/officeDocument/2006/relationships/image" Target="../media/image4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jpeg"/><Relationship Id="rId11" Type="http://schemas.openxmlformats.org/officeDocument/2006/relationships/image" Target="../media/image47.jpeg"/><Relationship Id="rId5" Type="http://schemas.openxmlformats.org/officeDocument/2006/relationships/image" Target="../media/image42.emf"/><Relationship Id="rId10" Type="http://schemas.openxmlformats.org/officeDocument/2006/relationships/image" Target="../media/image46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jpeg"/><Relationship Id="rId5" Type="http://schemas.openxmlformats.org/officeDocument/2006/relationships/image" Target="../media/image49.emf"/><Relationship Id="rId10" Type="http://schemas.openxmlformats.org/officeDocument/2006/relationships/image" Target="../media/image31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jpeg"/><Relationship Id="rId5" Type="http://schemas.openxmlformats.org/officeDocument/2006/relationships/image" Target="../media/image50.emf"/><Relationship Id="rId10" Type="http://schemas.openxmlformats.org/officeDocument/2006/relationships/image" Target="../media/image32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ion.psu.edu/CMEG" TargetMode="External"/><Relationship Id="rId2" Type="http://schemas.openxmlformats.org/officeDocument/2006/relationships/hyperlink" Target="http://extension.psu.ed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anutrientmgmt.cas.psu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612358" y="4408519"/>
            <a:ext cx="8130337" cy="1359408"/>
          </a:xfrm>
        </p:spPr>
        <p:txBody>
          <a:bodyPr/>
          <a:lstStyle/>
          <a:p>
            <a:r>
              <a:rPr lang="en-US" dirty="0" smtClean="0"/>
              <a:t>Manure  Management in No-till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408" y="1685667"/>
            <a:ext cx="7387845" cy="1500187"/>
          </a:xfrm>
        </p:spPr>
        <p:txBody>
          <a:bodyPr/>
          <a:lstStyle/>
          <a:p>
            <a:r>
              <a:rPr lang="en-US" dirty="0" smtClean="0"/>
              <a:t>Douglas Beegle</a:t>
            </a:r>
          </a:p>
          <a:p>
            <a:r>
              <a:rPr lang="en-US" dirty="0" smtClean="0"/>
              <a:t>Department of Plant Science</a:t>
            </a:r>
          </a:p>
          <a:p>
            <a:r>
              <a:rPr lang="en-US" dirty="0" smtClean="0"/>
              <a:t>Penn State University</a:t>
            </a:r>
          </a:p>
        </p:txBody>
      </p:sp>
      <p:pic>
        <p:nvPicPr>
          <p:cNvPr id="4" name="Picture 10" descr="Yetter in field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745" y="1169729"/>
            <a:ext cx="2349500" cy="1763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edro.bitterpill.org/archives/crop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770" y="2369879"/>
            <a:ext cx="2320925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Nutrient Management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idx="1"/>
          </p:nvPr>
        </p:nvSpPr>
        <p:spPr>
          <a:xfrm>
            <a:off x="654690" y="1331229"/>
            <a:ext cx="3280723" cy="4713732"/>
          </a:xfrm>
        </p:spPr>
        <p:txBody>
          <a:bodyPr/>
          <a:lstStyle/>
          <a:p>
            <a:r>
              <a:rPr lang="en-US" altLang="en-US" sz="2400" dirty="0"/>
              <a:t>Manure in No-till</a:t>
            </a:r>
          </a:p>
          <a:p>
            <a:pPr lvl="1"/>
            <a:r>
              <a:rPr lang="en-US" altLang="en-US" sz="2000" dirty="0"/>
              <a:t>Greater potential for ammonia volatilization</a:t>
            </a:r>
          </a:p>
          <a:p>
            <a:pPr lvl="1"/>
            <a:endParaRPr lang="en-US" altLang="en-US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altLang="en-US" sz="2000" b="1" dirty="0"/>
              <a:t>Less risk of P loss with erosion</a:t>
            </a:r>
          </a:p>
          <a:p>
            <a:pPr lvl="1"/>
            <a:endParaRPr lang="en-US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Greater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risk of soluble P loss</a:t>
            </a:r>
          </a:p>
          <a:p>
            <a:pPr lvl="1"/>
            <a:endParaRPr lang="en-US" alt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Greater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potential for Nitrate leaching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05455" y="1818711"/>
            <a:ext cx="4330165" cy="2935354"/>
            <a:chOff x="5161447" y="2275366"/>
            <a:chExt cx="3469441" cy="2051078"/>
          </a:xfrm>
        </p:grpSpPr>
        <p:sp>
          <p:nvSpPr>
            <p:cNvPr id="357411" name="Freeform 35"/>
            <p:cNvSpPr>
              <a:spLocks noChangeAspect="1"/>
            </p:cNvSpPr>
            <p:nvPr/>
          </p:nvSpPr>
          <p:spPr bwMode="auto">
            <a:xfrm>
              <a:off x="5986463" y="3845404"/>
              <a:ext cx="2474912" cy="195262"/>
            </a:xfrm>
            <a:custGeom>
              <a:avLst/>
              <a:gdLst>
                <a:gd name="T0" fmla="*/ 0 w 3465"/>
                <a:gd name="T1" fmla="*/ 274 h 274"/>
                <a:gd name="T2" fmla="*/ 151 w 3465"/>
                <a:gd name="T3" fmla="*/ 0 h 274"/>
                <a:gd name="T4" fmla="*/ 3465 w 3465"/>
                <a:gd name="T5" fmla="*/ 0 h 274"/>
                <a:gd name="T6" fmla="*/ 3314 w 3465"/>
                <a:gd name="T7" fmla="*/ 274 h 274"/>
                <a:gd name="T8" fmla="*/ 0 w 346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5" h="274">
                  <a:moveTo>
                    <a:pt x="0" y="274"/>
                  </a:moveTo>
                  <a:lnTo>
                    <a:pt x="151" y="0"/>
                  </a:lnTo>
                  <a:lnTo>
                    <a:pt x="3465" y="0"/>
                  </a:lnTo>
                  <a:lnTo>
                    <a:pt x="3314" y="274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12" name="Freeform 36"/>
            <p:cNvSpPr>
              <a:spLocks noChangeAspect="1"/>
            </p:cNvSpPr>
            <p:nvPr/>
          </p:nvSpPr>
          <p:spPr bwMode="auto">
            <a:xfrm>
              <a:off x="5986463" y="2275366"/>
              <a:ext cx="107950" cy="1765300"/>
            </a:xfrm>
            <a:custGeom>
              <a:avLst/>
              <a:gdLst>
                <a:gd name="T0" fmla="*/ 0 w 151"/>
                <a:gd name="T1" fmla="*/ 2472 h 2472"/>
                <a:gd name="T2" fmla="*/ 0 w 151"/>
                <a:gd name="T3" fmla="*/ 275 h 2472"/>
                <a:gd name="T4" fmla="*/ 151 w 151"/>
                <a:gd name="T5" fmla="*/ 0 h 2472"/>
                <a:gd name="T6" fmla="*/ 151 w 151"/>
                <a:gd name="T7" fmla="*/ 2198 h 2472"/>
                <a:gd name="T8" fmla="*/ 0 w 151"/>
                <a:gd name="T9" fmla="*/ 2472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472">
                  <a:moveTo>
                    <a:pt x="0" y="2472"/>
                  </a:moveTo>
                  <a:lnTo>
                    <a:pt x="0" y="275"/>
                  </a:lnTo>
                  <a:lnTo>
                    <a:pt x="151" y="0"/>
                  </a:lnTo>
                  <a:lnTo>
                    <a:pt x="151" y="2198"/>
                  </a:lnTo>
                  <a:lnTo>
                    <a:pt x="0" y="2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13" name="Rectangle 37"/>
            <p:cNvSpPr>
              <a:spLocks noChangeAspect="1" noChangeArrowheads="1"/>
            </p:cNvSpPr>
            <p:nvPr/>
          </p:nvSpPr>
          <p:spPr bwMode="auto">
            <a:xfrm>
              <a:off x="6094413" y="2275366"/>
              <a:ext cx="2366962" cy="15700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14" name="Freeform 38"/>
            <p:cNvSpPr>
              <a:spLocks noChangeAspect="1"/>
            </p:cNvSpPr>
            <p:nvPr/>
          </p:nvSpPr>
          <p:spPr bwMode="auto">
            <a:xfrm>
              <a:off x="5986463" y="3845404"/>
              <a:ext cx="2474912" cy="195262"/>
            </a:xfrm>
            <a:custGeom>
              <a:avLst/>
              <a:gdLst>
                <a:gd name="T0" fmla="*/ 3465 w 3465"/>
                <a:gd name="T1" fmla="*/ 0 h 274"/>
                <a:gd name="T2" fmla="*/ 3314 w 3465"/>
                <a:gd name="T3" fmla="*/ 274 h 274"/>
                <a:gd name="T4" fmla="*/ 0 w 3465"/>
                <a:gd name="T5" fmla="*/ 274 h 274"/>
                <a:gd name="T6" fmla="*/ 151 w 3465"/>
                <a:gd name="T7" fmla="*/ 0 h 274"/>
                <a:gd name="T8" fmla="*/ 3465 w 3465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5" h="274">
                  <a:moveTo>
                    <a:pt x="3465" y="0"/>
                  </a:moveTo>
                  <a:lnTo>
                    <a:pt x="3314" y="274"/>
                  </a:lnTo>
                  <a:lnTo>
                    <a:pt x="0" y="274"/>
                  </a:lnTo>
                  <a:lnTo>
                    <a:pt x="151" y="0"/>
                  </a:lnTo>
                  <a:lnTo>
                    <a:pt x="3465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15" name="Freeform 39"/>
            <p:cNvSpPr>
              <a:spLocks noChangeAspect="1"/>
            </p:cNvSpPr>
            <p:nvPr/>
          </p:nvSpPr>
          <p:spPr bwMode="auto">
            <a:xfrm>
              <a:off x="5986463" y="2275366"/>
              <a:ext cx="107950" cy="1765300"/>
            </a:xfrm>
            <a:custGeom>
              <a:avLst/>
              <a:gdLst>
                <a:gd name="T0" fmla="*/ 0 w 151"/>
                <a:gd name="T1" fmla="*/ 2472 h 2472"/>
                <a:gd name="T2" fmla="*/ 0 w 151"/>
                <a:gd name="T3" fmla="*/ 275 h 2472"/>
                <a:gd name="T4" fmla="*/ 151 w 151"/>
                <a:gd name="T5" fmla="*/ 0 h 2472"/>
                <a:gd name="T6" fmla="*/ 151 w 151"/>
                <a:gd name="T7" fmla="*/ 2198 h 2472"/>
                <a:gd name="T8" fmla="*/ 0 w 151"/>
                <a:gd name="T9" fmla="*/ 2472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472">
                  <a:moveTo>
                    <a:pt x="0" y="2472"/>
                  </a:moveTo>
                  <a:lnTo>
                    <a:pt x="0" y="275"/>
                  </a:lnTo>
                  <a:lnTo>
                    <a:pt x="151" y="0"/>
                  </a:lnTo>
                  <a:lnTo>
                    <a:pt x="151" y="2198"/>
                  </a:lnTo>
                  <a:lnTo>
                    <a:pt x="0" y="2472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16" name="Rectangle 40"/>
            <p:cNvSpPr>
              <a:spLocks noChangeAspect="1" noChangeArrowheads="1"/>
            </p:cNvSpPr>
            <p:nvPr/>
          </p:nvSpPr>
          <p:spPr bwMode="auto">
            <a:xfrm>
              <a:off x="6094413" y="2275366"/>
              <a:ext cx="2366962" cy="1570038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17" name="Freeform 41"/>
            <p:cNvSpPr>
              <a:spLocks noChangeAspect="1"/>
            </p:cNvSpPr>
            <p:nvPr/>
          </p:nvSpPr>
          <p:spPr bwMode="auto">
            <a:xfrm>
              <a:off x="6038850" y="2667479"/>
              <a:ext cx="215900" cy="196850"/>
            </a:xfrm>
            <a:custGeom>
              <a:avLst/>
              <a:gdLst>
                <a:gd name="T0" fmla="*/ 0 w 302"/>
                <a:gd name="T1" fmla="*/ 117 h 274"/>
                <a:gd name="T2" fmla="*/ 76 w 302"/>
                <a:gd name="T3" fmla="*/ 0 h 274"/>
                <a:gd name="T4" fmla="*/ 302 w 302"/>
                <a:gd name="T5" fmla="*/ 137 h 274"/>
                <a:gd name="T6" fmla="*/ 226 w 302"/>
                <a:gd name="T7" fmla="*/ 274 h 274"/>
                <a:gd name="T8" fmla="*/ 0 w 302"/>
                <a:gd name="T9" fmla="*/ 11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74">
                  <a:moveTo>
                    <a:pt x="0" y="117"/>
                  </a:moveTo>
                  <a:lnTo>
                    <a:pt x="76" y="0"/>
                  </a:lnTo>
                  <a:lnTo>
                    <a:pt x="302" y="137"/>
                  </a:lnTo>
                  <a:lnTo>
                    <a:pt x="226" y="274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18" name="Freeform 42"/>
            <p:cNvSpPr>
              <a:spLocks noChangeAspect="1"/>
            </p:cNvSpPr>
            <p:nvPr/>
          </p:nvSpPr>
          <p:spPr bwMode="auto">
            <a:xfrm>
              <a:off x="6200775" y="2597629"/>
              <a:ext cx="209550" cy="266700"/>
            </a:xfrm>
            <a:custGeom>
              <a:avLst/>
              <a:gdLst>
                <a:gd name="T0" fmla="*/ 0 w 293"/>
                <a:gd name="T1" fmla="*/ 372 h 372"/>
                <a:gd name="T2" fmla="*/ 76 w 293"/>
                <a:gd name="T3" fmla="*/ 235 h 372"/>
                <a:gd name="T4" fmla="*/ 293 w 293"/>
                <a:gd name="T5" fmla="*/ 0 h 372"/>
                <a:gd name="T6" fmla="*/ 218 w 293"/>
                <a:gd name="T7" fmla="*/ 137 h 372"/>
                <a:gd name="T8" fmla="*/ 0 w 293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372">
                  <a:moveTo>
                    <a:pt x="0" y="372"/>
                  </a:moveTo>
                  <a:lnTo>
                    <a:pt x="76" y="235"/>
                  </a:lnTo>
                  <a:lnTo>
                    <a:pt x="293" y="0"/>
                  </a:lnTo>
                  <a:lnTo>
                    <a:pt x="218" y="137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19" name="Freeform 43"/>
            <p:cNvSpPr>
              <a:spLocks noChangeAspect="1"/>
            </p:cNvSpPr>
            <p:nvPr/>
          </p:nvSpPr>
          <p:spPr bwMode="auto">
            <a:xfrm>
              <a:off x="6356350" y="2513491"/>
              <a:ext cx="209550" cy="182563"/>
            </a:xfrm>
            <a:custGeom>
              <a:avLst/>
              <a:gdLst>
                <a:gd name="T0" fmla="*/ 0 w 293"/>
                <a:gd name="T1" fmla="*/ 255 h 255"/>
                <a:gd name="T2" fmla="*/ 75 w 293"/>
                <a:gd name="T3" fmla="*/ 118 h 255"/>
                <a:gd name="T4" fmla="*/ 293 w 293"/>
                <a:gd name="T5" fmla="*/ 0 h 255"/>
                <a:gd name="T6" fmla="*/ 218 w 293"/>
                <a:gd name="T7" fmla="*/ 137 h 255"/>
                <a:gd name="T8" fmla="*/ 0 w 293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55">
                  <a:moveTo>
                    <a:pt x="0" y="255"/>
                  </a:moveTo>
                  <a:lnTo>
                    <a:pt x="75" y="118"/>
                  </a:lnTo>
                  <a:lnTo>
                    <a:pt x="293" y="0"/>
                  </a:lnTo>
                  <a:lnTo>
                    <a:pt x="218" y="137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20" name="Freeform 44"/>
            <p:cNvSpPr>
              <a:spLocks noChangeAspect="1"/>
            </p:cNvSpPr>
            <p:nvPr/>
          </p:nvSpPr>
          <p:spPr bwMode="auto">
            <a:xfrm>
              <a:off x="6511925" y="2513491"/>
              <a:ext cx="215900" cy="211138"/>
            </a:xfrm>
            <a:custGeom>
              <a:avLst/>
              <a:gdLst>
                <a:gd name="T0" fmla="*/ 0 w 301"/>
                <a:gd name="T1" fmla="*/ 137 h 294"/>
                <a:gd name="T2" fmla="*/ 75 w 301"/>
                <a:gd name="T3" fmla="*/ 0 h 294"/>
                <a:gd name="T4" fmla="*/ 301 w 301"/>
                <a:gd name="T5" fmla="*/ 157 h 294"/>
                <a:gd name="T6" fmla="*/ 226 w 301"/>
                <a:gd name="T7" fmla="*/ 294 h 294"/>
                <a:gd name="T8" fmla="*/ 0 w 301"/>
                <a:gd name="T9" fmla="*/ 1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94">
                  <a:moveTo>
                    <a:pt x="0" y="137"/>
                  </a:moveTo>
                  <a:lnTo>
                    <a:pt x="75" y="0"/>
                  </a:lnTo>
                  <a:lnTo>
                    <a:pt x="301" y="157"/>
                  </a:lnTo>
                  <a:lnTo>
                    <a:pt x="226" y="2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21" name="Freeform 45"/>
            <p:cNvSpPr>
              <a:spLocks noChangeAspect="1"/>
            </p:cNvSpPr>
            <p:nvPr/>
          </p:nvSpPr>
          <p:spPr bwMode="auto">
            <a:xfrm>
              <a:off x="6673850" y="2486504"/>
              <a:ext cx="209550" cy="238125"/>
            </a:xfrm>
            <a:custGeom>
              <a:avLst/>
              <a:gdLst>
                <a:gd name="T0" fmla="*/ 0 w 293"/>
                <a:gd name="T1" fmla="*/ 333 h 333"/>
                <a:gd name="T2" fmla="*/ 75 w 293"/>
                <a:gd name="T3" fmla="*/ 196 h 333"/>
                <a:gd name="T4" fmla="*/ 293 w 293"/>
                <a:gd name="T5" fmla="*/ 0 h 333"/>
                <a:gd name="T6" fmla="*/ 217 w 293"/>
                <a:gd name="T7" fmla="*/ 137 h 333"/>
                <a:gd name="T8" fmla="*/ 0 w 293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333">
                  <a:moveTo>
                    <a:pt x="0" y="333"/>
                  </a:moveTo>
                  <a:lnTo>
                    <a:pt x="75" y="196"/>
                  </a:lnTo>
                  <a:lnTo>
                    <a:pt x="293" y="0"/>
                  </a:lnTo>
                  <a:lnTo>
                    <a:pt x="217" y="137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22" name="Freeform 46"/>
            <p:cNvSpPr>
              <a:spLocks noChangeAspect="1"/>
            </p:cNvSpPr>
            <p:nvPr/>
          </p:nvSpPr>
          <p:spPr bwMode="auto">
            <a:xfrm>
              <a:off x="6829425" y="2486504"/>
              <a:ext cx="215900" cy="153987"/>
            </a:xfrm>
            <a:custGeom>
              <a:avLst/>
              <a:gdLst>
                <a:gd name="T0" fmla="*/ 0 w 302"/>
                <a:gd name="T1" fmla="*/ 137 h 216"/>
                <a:gd name="T2" fmla="*/ 76 w 302"/>
                <a:gd name="T3" fmla="*/ 0 h 216"/>
                <a:gd name="T4" fmla="*/ 302 w 302"/>
                <a:gd name="T5" fmla="*/ 78 h 216"/>
                <a:gd name="T6" fmla="*/ 226 w 302"/>
                <a:gd name="T7" fmla="*/ 216 h 216"/>
                <a:gd name="T8" fmla="*/ 0 w 302"/>
                <a:gd name="T9" fmla="*/ 13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16">
                  <a:moveTo>
                    <a:pt x="0" y="137"/>
                  </a:moveTo>
                  <a:lnTo>
                    <a:pt x="76" y="0"/>
                  </a:lnTo>
                  <a:lnTo>
                    <a:pt x="302" y="78"/>
                  </a:lnTo>
                  <a:lnTo>
                    <a:pt x="226" y="21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23" name="Freeform 47"/>
            <p:cNvSpPr>
              <a:spLocks noChangeAspect="1"/>
            </p:cNvSpPr>
            <p:nvPr/>
          </p:nvSpPr>
          <p:spPr bwMode="auto">
            <a:xfrm>
              <a:off x="6989763" y="2346804"/>
              <a:ext cx="209550" cy="293687"/>
            </a:xfrm>
            <a:custGeom>
              <a:avLst/>
              <a:gdLst>
                <a:gd name="T0" fmla="*/ 0 w 293"/>
                <a:gd name="T1" fmla="*/ 412 h 412"/>
                <a:gd name="T2" fmla="*/ 76 w 293"/>
                <a:gd name="T3" fmla="*/ 274 h 412"/>
                <a:gd name="T4" fmla="*/ 293 w 293"/>
                <a:gd name="T5" fmla="*/ 0 h 412"/>
                <a:gd name="T6" fmla="*/ 218 w 293"/>
                <a:gd name="T7" fmla="*/ 137 h 412"/>
                <a:gd name="T8" fmla="*/ 0 w 293"/>
                <a:gd name="T9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412">
                  <a:moveTo>
                    <a:pt x="0" y="412"/>
                  </a:moveTo>
                  <a:lnTo>
                    <a:pt x="76" y="274"/>
                  </a:lnTo>
                  <a:lnTo>
                    <a:pt x="293" y="0"/>
                  </a:lnTo>
                  <a:lnTo>
                    <a:pt x="218" y="137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24" name="Freeform 48"/>
            <p:cNvSpPr>
              <a:spLocks noChangeAspect="1"/>
            </p:cNvSpPr>
            <p:nvPr/>
          </p:nvSpPr>
          <p:spPr bwMode="auto">
            <a:xfrm>
              <a:off x="7145338" y="2346804"/>
              <a:ext cx="209550" cy="236537"/>
            </a:xfrm>
            <a:custGeom>
              <a:avLst/>
              <a:gdLst>
                <a:gd name="T0" fmla="*/ 0 w 293"/>
                <a:gd name="T1" fmla="*/ 137 h 333"/>
                <a:gd name="T2" fmla="*/ 75 w 293"/>
                <a:gd name="T3" fmla="*/ 0 h 333"/>
                <a:gd name="T4" fmla="*/ 293 w 293"/>
                <a:gd name="T5" fmla="*/ 196 h 333"/>
                <a:gd name="T6" fmla="*/ 217 w 293"/>
                <a:gd name="T7" fmla="*/ 333 h 333"/>
                <a:gd name="T8" fmla="*/ 0 w 293"/>
                <a:gd name="T9" fmla="*/ 13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333">
                  <a:moveTo>
                    <a:pt x="0" y="137"/>
                  </a:moveTo>
                  <a:lnTo>
                    <a:pt x="75" y="0"/>
                  </a:lnTo>
                  <a:lnTo>
                    <a:pt x="293" y="196"/>
                  </a:lnTo>
                  <a:lnTo>
                    <a:pt x="217" y="33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25" name="Freeform 49"/>
            <p:cNvSpPr>
              <a:spLocks noChangeAspect="1"/>
            </p:cNvSpPr>
            <p:nvPr/>
          </p:nvSpPr>
          <p:spPr bwMode="auto">
            <a:xfrm>
              <a:off x="7300913" y="2472216"/>
              <a:ext cx="215900" cy="111125"/>
            </a:xfrm>
            <a:custGeom>
              <a:avLst/>
              <a:gdLst>
                <a:gd name="T0" fmla="*/ 0 w 302"/>
                <a:gd name="T1" fmla="*/ 157 h 157"/>
                <a:gd name="T2" fmla="*/ 76 w 302"/>
                <a:gd name="T3" fmla="*/ 20 h 157"/>
                <a:gd name="T4" fmla="*/ 302 w 302"/>
                <a:gd name="T5" fmla="*/ 0 h 157"/>
                <a:gd name="T6" fmla="*/ 226 w 302"/>
                <a:gd name="T7" fmla="*/ 118 h 157"/>
                <a:gd name="T8" fmla="*/ 0 w 302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57">
                  <a:moveTo>
                    <a:pt x="0" y="157"/>
                  </a:moveTo>
                  <a:lnTo>
                    <a:pt x="76" y="20"/>
                  </a:lnTo>
                  <a:lnTo>
                    <a:pt x="302" y="0"/>
                  </a:lnTo>
                  <a:lnTo>
                    <a:pt x="226" y="118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26" name="Freeform 50"/>
            <p:cNvSpPr>
              <a:spLocks noChangeAspect="1"/>
            </p:cNvSpPr>
            <p:nvPr/>
          </p:nvSpPr>
          <p:spPr bwMode="auto">
            <a:xfrm>
              <a:off x="7462838" y="2416654"/>
              <a:ext cx="209550" cy="139700"/>
            </a:xfrm>
            <a:custGeom>
              <a:avLst/>
              <a:gdLst>
                <a:gd name="T0" fmla="*/ 0 w 293"/>
                <a:gd name="T1" fmla="*/ 196 h 196"/>
                <a:gd name="T2" fmla="*/ 76 w 293"/>
                <a:gd name="T3" fmla="*/ 78 h 196"/>
                <a:gd name="T4" fmla="*/ 293 w 293"/>
                <a:gd name="T5" fmla="*/ 0 h 196"/>
                <a:gd name="T6" fmla="*/ 218 w 293"/>
                <a:gd name="T7" fmla="*/ 137 h 196"/>
                <a:gd name="T8" fmla="*/ 0 w 293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196">
                  <a:moveTo>
                    <a:pt x="0" y="196"/>
                  </a:moveTo>
                  <a:lnTo>
                    <a:pt x="76" y="78"/>
                  </a:lnTo>
                  <a:lnTo>
                    <a:pt x="293" y="0"/>
                  </a:lnTo>
                  <a:lnTo>
                    <a:pt x="218" y="137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27" name="Freeform 51"/>
            <p:cNvSpPr>
              <a:spLocks noChangeAspect="1"/>
            </p:cNvSpPr>
            <p:nvPr/>
          </p:nvSpPr>
          <p:spPr bwMode="auto">
            <a:xfrm>
              <a:off x="7618413" y="2416654"/>
              <a:ext cx="214312" cy="349250"/>
            </a:xfrm>
            <a:custGeom>
              <a:avLst/>
              <a:gdLst>
                <a:gd name="T0" fmla="*/ 0 w 301"/>
                <a:gd name="T1" fmla="*/ 137 h 490"/>
                <a:gd name="T2" fmla="*/ 75 w 301"/>
                <a:gd name="T3" fmla="*/ 0 h 490"/>
                <a:gd name="T4" fmla="*/ 301 w 301"/>
                <a:gd name="T5" fmla="*/ 353 h 490"/>
                <a:gd name="T6" fmla="*/ 226 w 301"/>
                <a:gd name="T7" fmla="*/ 490 h 490"/>
                <a:gd name="T8" fmla="*/ 0 w 301"/>
                <a:gd name="T9" fmla="*/ 13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490">
                  <a:moveTo>
                    <a:pt x="0" y="137"/>
                  </a:moveTo>
                  <a:lnTo>
                    <a:pt x="75" y="0"/>
                  </a:lnTo>
                  <a:lnTo>
                    <a:pt x="301" y="353"/>
                  </a:lnTo>
                  <a:lnTo>
                    <a:pt x="226" y="49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28" name="Freeform 52"/>
            <p:cNvSpPr>
              <a:spLocks noChangeAspect="1"/>
            </p:cNvSpPr>
            <p:nvPr/>
          </p:nvSpPr>
          <p:spPr bwMode="auto">
            <a:xfrm>
              <a:off x="7780338" y="2597629"/>
              <a:ext cx="209550" cy="168275"/>
            </a:xfrm>
            <a:custGeom>
              <a:avLst/>
              <a:gdLst>
                <a:gd name="T0" fmla="*/ 0 w 293"/>
                <a:gd name="T1" fmla="*/ 235 h 235"/>
                <a:gd name="T2" fmla="*/ 75 w 293"/>
                <a:gd name="T3" fmla="*/ 98 h 235"/>
                <a:gd name="T4" fmla="*/ 293 w 293"/>
                <a:gd name="T5" fmla="*/ 0 h 235"/>
                <a:gd name="T6" fmla="*/ 218 w 293"/>
                <a:gd name="T7" fmla="*/ 137 h 235"/>
                <a:gd name="T8" fmla="*/ 0 w 293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35">
                  <a:moveTo>
                    <a:pt x="0" y="235"/>
                  </a:moveTo>
                  <a:lnTo>
                    <a:pt x="75" y="98"/>
                  </a:lnTo>
                  <a:lnTo>
                    <a:pt x="293" y="0"/>
                  </a:lnTo>
                  <a:lnTo>
                    <a:pt x="218" y="137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29" name="Freeform 53"/>
            <p:cNvSpPr>
              <a:spLocks noChangeAspect="1"/>
            </p:cNvSpPr>
            <p:nvPr/>
          </p:nvSpPr>
          <p:spPr bwMode="auto">
            <a:xfrm>
              <a:off x="7935913" y="2542066"/>
              <a:ext cx="209550" cy="153988"/>
            </a:xfrm>
            <a:custGeom>
              <a:avLst/>
              <a:gdLst>
                <a:gd name="T0" fmla="*/ 0 w 293"/>
                <a:gd name="T1" fmla="*/ 216 h 216"/>
                <a:gd name="T2" fmla="*/ 75 w 293"/>
                <a:gd name="T3" fmla="*/ 79 h 216"/>
                <a:gd name="T4" fmla="*/ 293 w 293"/>
                <a:gd name="T5" fmla="*/ 0 h 216"/>
                <a:gd name="T6" fmla="*/ 217 w 293"/>
                <a:gd name="T7" fmla="*/ 138 h 216"/>
                <a:gd name="T8" fmla="*/ 0 w 293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16">
                  <a:moveTo>
                    <a:pt x="0" y="216"/>
                  </a:moveTo>
                  <a:lnTo>
                    <a:pt x="75" y="79"/>
                  </a:lnTo>
                  <a:lnTo>
                    <a:pt x="293" y="0"/>
                  </a:lnTo>
                  <a:lnTo>
                    <a:pt x="217" y="138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30" name="Freeform 54"/>
            <p:cNvSpPr>
              <a:spLocks noChangeAspect="1"/>
            </p:cNvSpPr>
            <p:nvPr/>
          </p:nvSpPr>
          <p:spPr bwMode="auto">
            <a:xfrm>
              <a:off x="8089900" y="2542066"/>
              <a:ext cx="215900" cy="98425"/>
            </a:xfrm>
            <a:custGeom>
              <a:avLst/>
              <a:gdLst>
                <a:gd name="T0" fmla="*/ 0 w 301"/>
                <a:gd name="T1" fmla="*/ 138 h 138"/>
                <a:gd name="T2" fmla="*/ 76 w 301"/>
                <a:gd name="T3" fmla="*/ 0 h 138"/>
                <a:gd name="T4" fmla="*/ 301 w 301"/>
                <a:gd name="T5" fmla="*/ 0 h 138"/>
                <a:gd name="T6" fmla="*/ 226 w 301"/>
                <a:gd name="T7" fmla="*/ 138 h 138"/>
                <a:gd name="T8" fmla="*/ 0 w 301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38">
                  <a:moveTo>
                    <a:pt x="0" y="138"/>
                  </a:moveTo>
                  <a:lnTo>
                    <a:pt x="76" y="0"/>
                  </a:lnTo>
                  <a:lnTo>
                    <a:pt x="301" y="0"/>
                  </a:lnTo>
                  <a:lnTo>
                    <a:pt x="226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31" name="Freeform 55"/>
            <p:cNvSpPr>
              <a:spLocks noChangeAspect="1"/>
            </p:cNvSpPr>
            <p:nvPr/>
          </p:nvSpPr>
          <p:spPr bwMode="auto">
            <a:xfrm>
              <a:off x="8251825" y="2443641"/>
              <a:ext cx="209550" cy="196850"/>
            </a:xfrm>
            <a:custGeom>
              <a:avLst/>
              <a:gdLst>
                <a:gd name="T0" fmla="*/ 0 w 293"/>
                <a:gd name="T1" fmla="*/ 275 h 275"/>
                <a:gd name="T2" fmla="*/ 75 w 293"/>
                <a:gd name="T3" fmla="*/ 137 h 275"/>
                <a:gd name="T4" fmla="*/ 293 w 293"/>
                <a:gd name="T5" fmla="*/ 0 h 275"/>
                <a:gd name="T6" fmla="*/ 218 w 293"/>
                <a:gd name="T7" fmla="*/ 118 h 275"/>
                <a:gd name="T8" fmla="*/ 0 w 293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75">
                  <a:moveTo>
                    <a:pt x="0" y="275"/>
                  </a:moveTo>
                  <a:lnTo>
                    <a:pt x="75" y="137"/>
                  </a:lnTo>
                  <a:lnTo>
                    <a:pt x="293" y="0"/>
                  </a:lnTo>
                  <a:lnTo>
                    <a:pt x="218" y="118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32" name="Freeform 56"/>
            <p:cNvSpPr>
              <a:spLocks noChangeAspect="1"/>
            </p:cNvSpPr>
            <p:nvPr/>
          </p:nvSpPr>
          <p:spPr bwMode="auto">
            <a:xfrm>
              <a:off x="8407400" y="2443641"/>
              <a:ext cx="53975" cy="1500188"/>
            </a:xfrm>
            <a:custGeom>
              <a:avLst/>
              <a:gdLst>
                <a:gd name="T0" fmla="*/ 0 w 75"/>
                <a:gd name="T1" fmla="*/ 118 h 2099"/>
                <a:gd name="T2" fmla="*/ 75 w 75"/>
                <a:gd name="T3" fmla="*/ 0 h 2099"/>
                <a:gd name="T4" fmla="*/ 75 w 75"/>
                <a:gd name="T5" fmla="*/ 1962 h 2099"/>
                <a:gd name="T6" fmla="*/ 0 w 75"/>
                <a:gd name="T7" fmla="*/ 2099 h 2099"/>
                <a:gd name="T8" fmla="*/ 0 w 75"/>
                <a:gd name="T9" fmla="*/ 118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099">
                  <a:moveTo>
                    <a:pt x="0" y="118"/>
                  </a:moveTo>
                  <a:lnTo>
                    <a:pt x="75" y="0"/>
                  </a:lnTo>
                  <a:lnTo>
                    <a:pt x="75" y="1962"/>
                  </a:lnTo>
                  <a:lnTo>
                    <a:pt x="0" y="2099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80664D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33" name="Freeform 57"/>
            <p:cNvSpPr>
              <a:spLocks noChangeAspect="1"/>
            </p:cNvSpPr>
            <p:nvPr/>
          </p:nvSpPr>
          <p:spPr bwMode="auto">
            <a:xfrm>
              <a:off x="6030913" y="2443641"/>
              <a:ext cx="2368550" cy="1500188"/>
            </a:xfrm>
            <a:custGeom>
              <a:avLst/>
              <a:gdLst>
                <a:gd name="T0" fmla="*/ 0 w 3315"/>
                <a:gd name="T1" fmla="*/ 2099 h 2099"/>
                <a:gd name="T2" fmla="*/ 0 w 3315"/>
                <a:gd name="T3" fmla="*/ 431 h 2099"/>
                <a:gd name="T4" fmla="*/ 226 w 3315"/>
                <a:gd name="T5" fmla="*/ 588 h 2099"/>
                <a:gd name="T6" fmla="*/ 444 w 3315"/>
                <a:gd name="T7" fmla="*/ 353 h 2099"/>
                <a:gd name="T8" fmla="*/ 662 w 3315"/>
                <a:gd name="T9" fmla="*/ 235 h 2099"/>
                <a:gd name="T10" fmla="*/ 888 w 3315"/>
                <a:gd name="T11" fmla="*/ 392 h 2099"/>
                <a:gd name="T12" fmla="*/ 1105 w 3315"/>
                <a:gd name="T13" fmla="*/ 196 h 2099"/>
                <a:gd name="T14" fmla="*/ 1331 w 3315"/>
                <a:gd name="T15" fmla="*/ 275 h 2099"/>
                <a:gd name="T16" fmla="*/ 1549 w 3315"/>
                <a:gd name="T17" fmla="*/ 0 h 2099"/>
                <a:gd name="T18" fmla="*/ 1766 w 3315"/>
                <a:gd name="T19" fmla="*/ 196 h 2099"/>
                <a:gd name="T20" fmla="*/ 1992 w 3315"/>
                <a:gd name="T21" fmla="*/ 157 h 2099"/>
                <a:gd name="T22" fmla="*/ 2210 w 3315"/>
                <a:gd name="T23" fmla="*/ 98 h 2099"/>
                <a:gd name="T24" fmla="*/ 2436 w 3315"/>
                <a:gd name="T25" fmla="*/ 451 h 2099"/>
                <a:gd name="T26" fmla="*/ 2654 w 3315"/>
                <a:gd name="T27" fmla="*/ 353 h 2099"/>
                <a:gd name="T28" fmla="*/ 2871 w 3315"/>
                <a:gd name="T29" fmla="*/ 275 h 2099"/>
                <a:gd name="T30" fmla="*/ 3097 w 3315"/>
                <a:gd name="T31" fmla="*/ 275 h 2099"/>
                <a:gd name="T32" fmla="*/ 3315 w 3315"/>
                <a:gd name="T33" fmla="*/ 118 h 2099"/>
                <a:gd name="T34" fmla="*/ 3315 w 3315"/>
                <a:gd name="T35" fmla="*/ 2099 h 2099"/>
                <a:gd name="T36" fmla="*/ 0 w 3315"/>
                <a:gd name="T37" fmla="*/ 2099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15" h="2099">
                  <a:moveTo>
                    <a:pt x="0" y="2099"/>
                  </a:moveTo>
                  <a:lnTo>
                    <a:pt x="0" y="431"/>
                  </a:lnTo>
                  <a:lnTo>
                    <a:pt x="226" y="588"/>
                  </a:lnTo>
                  <a:lnTo>
                    <a:pt x="444" y="353"/>
                  </a:lnTo>
                  <a:lnTo>
                    <a:pt x="662" y="235"/>
                  </a:lnTo>
                  <a:lnTo>
                    <a:pt x="888" y="392"/>
                  </a:lnTo>
                  <a:lnTo>
                    <a:pt x="1105" y="196"/>
                  </a:lnTo>
                  <a:lnTo>
                    <a:pt x="1331" y="275"/>
                  </a:lnTo>
                  <a:lnTo>
                    <a:pt x="1549" y="0"/>
                  </a:lnTo>
                  <a:lnTo>
                    <a:pt x="1766" y="196"/>
                  </a:lnTo>
                  <a:lnTo>
                    <a:pt x="1992" y="157"/>
                  </a:lnTo>
                  <a:lnTo>
                    <a:pt x="2210" y="98"/>
                  </a:lnTo>
                  <a:lnTo>
                    <a:pt x="2436" y="451"/>
                  </a:lnTo>
                  <a:lnTo>
                    <a:pt x="2654" y="353"/>
                  </a:lnTo>
                  <a:lnTo>
                    <a:pt x="2871" y="275"/>
                  </a:lnTo>
                  <a:lnTo>
                    <a:pt x="3097" y="275"/>
                  </a:lnTo>
                  <a:lnTo>
                    <a:pt x="3315" y="118"/>
                  </a:lnTo>
                  <a:lnTo>
                    <a:pt x="3315" y="2099"/>
                  </a:lnTo>
                  <a:lnTo>
                    <a:pt x="0" y="2099"/>
                  </a:lnTo>
                  <a:close/>
                </a:path>
              </a:pathLst>
            </a:custGeom>
            <a:solidFill>
              <a:srgbClr val="EF91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34" name="Freeform 58"/>
            <p:cNvSpPr>
              <a:spLocks noChangeAspect="1"/>
            </p:cNvSpPr>
            <p:nvPr/>
          </p:nvSpPr>
          <p:spPr bwMode="auto">
            <a:xfrm>
              <a:off x="5986463" y="2738916"/>
              <a:ext cx="214312" cy="180975"/>
            </a:xfrm>
            <a:custGeom>
              <a:avLst/>
              <a:gdLst>
                <a:gd name="T0" fmla="*/ 0 w 301"/>
                <a:gd name="T1" fmla="*/ 137 h 255"/>
                <a:gd name="T2" fmla="*/ 75 w 301"/>
                <a:gd name="T3" fmla="*/ 0 h 255"/>
                <a:gd name="T4" fmla="*/ 301 w 301"/>
                <a:gd name="T5" fmla="*/ 118 h 255"/>
                <a:gd name="T6" fmla="*/ 226 w 301"/>
                <a:gd name="T7" fmla="*/ 255 h 255"/>
                <a:gd name="T8" fmla="*/ 0 w 301"/>
                <a:gd name="T9" fmla="*/ 13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55">
                  <a:moveTo>
                    <a:pt x="0" y="137"/>
                  </a:moveTo>
                  <a:lnTo>
                    <a:pt x="75" y="0"/>
                  </a:lnTo>
                  <a:lnTo>
                    <a:pt x="301" y="118"/>
                  </a:lnTo>
                  <a:lnTo>
                    <a:pt x="226" y="25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FBF73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35" name="Freeform 59"/>
            <p:cNvSpPr>
              <a:spLocks noChangeAspect="1"/>
            </p:cNvSpPr>
            <p:nvPr/>
          </p:nvSpPr>
          <p:spPr bwMode="auto">
            <a:xfrm>
              <a:off x="6154738" y="2765904"/>
              <a:ext cx="209550" cy="153987"/>
            </a:xfrm>
            <a:custGeom>
              <a:avLst/>
              <a:gdLst>
                <a:gd name="T0" fmla="*/ 0 w 293"/>
                <a:gd name="T1" fmla="*/ 216 h 216"/>
                <a:gd name="T2" fmla="*/ 75 w 293"/>
                <a:gd name="T3" fmla="*/ 79 h 216"/>
                <a:gd name="T4" fmla="*/ 293 w 293"/>
                <a:gd name="T5" fmla="*/ 0 h 216"/>
                <a:gd name="T6" fmla="*/ 218 w 293"/>
                <a:gd name="T7" fmla="*/ 137 h 216"/>
                <a:gd name="T8" fmla="*/ 0 w 293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16">
                  <a:moveTo>
                    <a:pt x="0" y="216"/>
                  </a:moveTo>
                  <a:lnTo>
                    <a:pt x="75" y="79"/>
                  </a:lnTo>
                  <a:lnTo>
                    <a:pt x="293" y="0"/>
                  </a:lnTo>
                  <a:lnTo>
                    <a:pt x="218" y="137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BFBF73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36" name="Freeform 60"/>
            <p:cNvSpPr>
              <a:spLocks noChangeAspect="1"/>
            </p:cNvSpPr>
            <p:nvPr/>
          </p:nvSpPr>
          <p:spPr bwMode="auto">
            <a:xfrm>
              <a:off x="6302375" y="2703991"/>
              <a:ext cx="209550" cy="168275"/>
            </a:xfrm>
            <a:custGeom>
              <a:avLst/>
              <a:gdLst>
                <a:gd name="T0" fmla="*/ 0 w 293"/>
                <a:gd name="T1" fmla="*/ 235 h 235"/>
                <a:gd name="T2" fmla="*/ 75 w 293"/>
                <a:gd name="T3" fmla="*/ 98 h 235"/>
                <a:gd name="T4" fmla="*/ 293 w 293"/>
                <a:gd name="T5" fmla="*/ 0 h 235"/>
                <a:gd name="T6" fmla="*/ 217 w 293"/>
                <a:gd name="T7" fmla="*/ 137 h 235"/>
                <a:gd name="T8" fmla="*/ 0 w 293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35">
                  <a:moveTo>
                    <a:pt x="0" y="235"/>
                  </a:moveTo>
                  <a:lnTo>
                    <a:pt x="75" y="98"/>
                  </a:lnTo>
                  <a:lnTo>
                    <a:pt x="293" y="0"/>
                  </a:lnTo>
                  <a:lnTo>
                    <a:pt x="217" y="137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BFBF73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37" name="Freeform 61"/>
            <p:cNvSpPr>
              <a:spLocks noChangeAspect="1"/>
            </p:cNvSpPr>
            <p:nvPr/>
          </p:nvSpPr>
          <p:spPr bwMode="auto">
            <a:xfrm>
              <a:off x="6457950" y="2696054"/>
              <a:ext cx="215900" cy="112712"/>
            </a:xfrm>
            <a:custGeom>
              <a:avLst/>
              <a:gdLst>
                <a:gd name="T0" fmla="*/ 0 w 302"/>
                <a:gd name="T1" fmla="*/ 137 h 157"/>
                <a:gd name="T2" fmla="*/ 76 w 302"/>
                <a:gd name="T3" fmla="*/ 0 h 157"/>
                <a:gd name="T4" fmla="*/ 302 w 302"/>
                <a:gd name="T5" fmla="*/ 39 h 157"/>
                <a:gd name="T6" fmla="*/ 226 w 302"/>
                <a:gd name="T7" fmla="*/ 157 h 157"/>
                <a:gd name="T8" fmla="*/ 0 w 302"/>
                <a:gd name="T9" fmla="*/ 1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57">
                  <a:moveTo>
                    <a:pt x="0" y="137"/>
                  </a:moveTo>
                  <a:lnTo>
                    <a:pt x="76" y="0"/>
                  </a:lnTo>
                  <a:lnTo>
                    <a:pt x="302" y="39"/>
                  </a:lnTo>
                  <a:lnTo>
                    <a:pt x="226" y="15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FBF73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38" name="Freeform 62"/>
            <p:cNvSpPr>
              <a:spLocks noChangeAspect="1"/>
            </p:cNvSpPr>
            <p:nvPr/>
          </p:nvSpPr>
          <p:spPr bwMode="auto">
            <a:xfrm>
              <a:off x="6619875" y="2724629"/>
              <a:ext cx="209550" cy="657225"/>
            </a:xfrm>
            <a:custGeom>
              <a:avLst/>
              <a:gdLst>
                <a:gd name="T0" fmla="*/ 0 w 293"/>
                <a:gd name="T1" fmla="*/ 118 h 922"/>
                <a:gd name="T2" fmla="*/ 76 w 293"/>
                <a:gd name="T3" fmla="*/ 0 h 922"/>
                <a:gd name="T4" fmla="*/ 293 w 293"/>
                <a:gd name="T5" fmla="*/ 785 h 922"/>
                <a:gd name="T6" fmla="*/ 218 w 293"/>
                <a:gd name="T7" fmla="*/ 922 h 922"/>
                <a:gd name="T8" fmla="*/ 0 w 293"/>
                <a:gd name="T9" fmla="*/ 118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922">
                  <a:moveTo>
                    <a:pt x="0" y="118"/>
                  </a:moveTo>
                  <a:lnTo>
                    <a:pt x="76" y="0"/>
                  </a:lnTo>
                  <a:lnTo>
                    <a:pt x="293" y="785"/>
                  </a:lnTo>
                  <a:lnTo>
                    <a:pt x="218" y="922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BFBF73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39" name="Freeform 63"/>
            <p:cNvSpPr>
              <a:spLocks noChangeAspect="1"/>
            </p:cNvSpPr>
            <p:nvPr/>
          </p:nvSpPr>
          <p:spPr bwMode="auto">
            <a:xfrm>
              <a:off x="6775450" y="3285016"/>
              <a:ext cx="214313" cy="490538"/>
            </a:xfrm>
            <a:custGeom>
              <a:avLst/>
              <a:gdLst>
                <a:gd name="T0" fmla="*/ 0 w 301"/>
                <a:gd name="T1" fmla="*/ 137 h 687"/>
                <a:gd name="T2" fmla="*/ 75 w 301"/>
                <a:gd name="T3" fmla="*/ 0 h 687"/>
                <a:gd name="T4" fmla="*/ 301 w 301"/>
                <a:gd name="T5" fmla="*/ 549 h 687"/>
                <a:gd name="T6" fmla="*/ 226 w 301"/>
                <a:gd name="T7" fmla="*/ 687 h 687"/>
                <a:gd name="T8" fmla="*/ 0 w 301"/>
                <a:gd name="T9" fmla="*/ 13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687">
                  <a:moveTo>
                    <a:pt x="0" y="137"/>
                  </a:moveTo>
                  <a:lnTo>
                    <a:pt x="75" y="0"/>
                  </a:lnTo>
                  <a:lnTo>
                    <a:pt x="301" y="549"/>
                  </a:lnTo>
                  <a:lnTo>
                    <a:pt x="226" y="68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FBF73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40" name="Freeform 64"/>
            <p:cNvSpPr>
              <a:spLocks noChangeAspect="1"/>
            </p:cNvSpPr>
            <p:nvPr/>
          </p:nvSpPr>
          <p:spPr bwMode="auto">
            <a:xfrm>
              <a:off x="6937375" y="3677129"/>
              <a:ext cx="207963" cy="238125"/>
            </a:xfrm>
            <a:custGeom>
              <a:avLst/>
              <a:gdLst>
                <a:gd name="T0" fmla="*/ 0 w 293"/>
                <a:gd name="T1" fmla="*/ 138 h 334"/>
                <a:gd name="T2" fmla="*/ 75 w 293"/>
                <a:gd name="T3" fmla="*/ 0 h 334"/>
                <a:gd name="T4" fmla="*/ 293 w 293"/>
                <a:gd name="T5" fmla="*/ 196 h 334"/>
                <a:gd name="T6" fmla="*/ 217 w 293"/>
                <a:gd name="T7" fmla="*/ 334 h 334"/>
                <a:gd name="T8" fmla="*/ 0 w 293"/>
                <a:gd name="T9" fmla="*/ 13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334">
                  <a:moveTo>
                    <a:pt x="0" y="138"/>
                  </a:moveTo>
                  <a:lnTo>
                    <a:pt x="75" y="0"/>
                  </a:lnTo>
                  <a:lnTo>
                    <a:pt x="293" y="196"/>
                  </a:lnTo>
                  <a:lnTo>
                    <a:pt x="217" y="33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FBF73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41" name="Freeform 65"/>
            <p:cNvSpPr>
              <a:spLocks noChangeAspect="1"/>
            </p:cNvSpPr>
            <p:nvPr/>
          </p:nvSpPr>
          <p:spPr bwMode="auto">
            <a:xfrm>
              <a:off x="7091363" y="3816829"/>
              <a:ext cx="209550" cy="112712"/>
            </a:xfrm>
            <a:custGeom>
              <a:avLst/>
              <a:gdLst>
                <a:gd name="T0" fmla="*/ 0 w 293"/>
                <a:gd name="T1" fmla="*/ 138 h 157"/>
                <a:gd name="T2" fmla="*/ 76 w 293"/>
                <a:gd name="T3" fmla="*/ 0 h 157"/>
                <a:gd name="T4" fmla="*/ 293 w 293"/>
                <a:gd name="T5" fmla="*/ 20 h 157"/>
                <a:gd name="T6" fmla="*/ 218 w 293"/>
                <a:gd name="T7" fmla="*/ 157 h 157"/>
                <a:gd name="T8" fmla="*/ 0 w 293"/>
                <a:gd name="T9" fmla="*/ 13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157">
                  <a:moveTo>
                    <a:pt x="0" y="138"/>
                  </a:moveTo>
                  <a:lnTo>
                    <a:pt x="76" y="0"/>
                  </a:lnTo>
                  <a:lnTo>
                    <a:pt x="293" y="20"/>
                  </a:lnTo>
                  <a:lnTo>
                    <a:pt x="218" y="157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FBF73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42" name="Freeform 66"/>
            <p:cNvSpPr>
              <a:spLocks noChangeAspect="1"/>
            </p:cNvSpPr>
            <p:nvPr/>
          </p:nvSpPr>
          <p:spPr bwMode="auto">
            <a:xfrm>
              <a:off x="7246938" y="3831116"/>
              <a:ext cx="215900" cy="112713"/>
            </a:xfrm>
            <a:custGeom>
              <a:avLst/>
              <a:gdLst>
                <a:gd name="T0" fmla="*/ 0 w 301"/>
                <a:gd name="T1" fmla="*/ 137 h 157"/>
                <a:gd name="T2" fmla="*/ 75 w 301"/>
                <a:gd name="T3" fmla="*/ 0 h 157"/>
                <a:gd name="T4" fmla="*/ 301 w 301"/>
                <a:gd name="T5" fmla="*/ 20 h 157"/>
                <a:gd name="T6" fmla="*/ 226 w 301"/>
                <a:gd name="T7" fmla="*/ 157 h 157"/>
                <a:gd name="T8" fmla="*/ 0 w 301"/>
                <a:gd name="T9" fmla="*/ 1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57">
                  <a:moveTo>
                    <a:pt x="0" y="137"/>
                  </a:moveTo>
                  <a:lnTo>
                    <a:pt x="75" y="0"/>
                  </a:lnTo>
                  <a:lnTo>
                    <a:pt x="301" y="20"/>
                  </a:lnTo>
                  <a:lnTo>
                    <a:pt x="226" y="15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FBF73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43" name="Freeform 67"/>
            <p:cNvSpPr>
              <a:spLocks noChangeAspect="1"/>
            </p:cNvSpPr>
            <p:nvPr/>
          </p:nvSpPr>
          <p:spPr bwMode="auto">
            <a:xfrm>
              <a:off x="7408863" y="3845404"/>
              <a:ext cx="209550" cy="112712"/>
            </a:xfrm>
            <a:custGeom>
              <a:avLst/>
              <a:gdLst>
                <a:gd name="T0" fmla="*/ 0 w 293"/>
                <a:gd name="T1" fmla="*/ 137 h 157"/>
                <a:gd name="T2" fmla="*/ 75 w 293"/>
                <a:gd name="T3" fmla="*/ 0 h 157"/>
                <a:gd name="T4" fmla="*/ 293 w 293"/>
                <a:gd name="T5" fmla="*/ 19 h 157"/>
                <a:gd name="T6" fmla="*/ 218 w 293"/>
                <a:gd name="T7" fmla="*/ 157 h 157"/>
                <a:gd name="T8" fmla="*/ 0 w 293"/>
                <a:gd name="T9" fmla="*/ 1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157">
                  <a:moveTo>
                    <a:pt x="0" y="137"/>
                  </a:moveTo>
                  <a:lnTo>
                    <a:pt x="75" y="0"/>
                  </a:lnTo>
                  <a:lnTo>
                    <a:pt x="293" y="19"/>
                  </a:lnTo>
                  <a:lnTo>
                    <a:pt x="218" y="15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FBF73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44" name="Freeform 68"/>
            <p:cNvSpPr>
              <a:spLocks noChangeAspect="1"/>
            </p:cNvSpPr>
            <p:nvPr/>
          </p:nvSpPr>
          <p:spPr bwMode="auto">
            <a:xfrm>
              <a:off x="7564438" y="3858104"/>
              <a:ext cx="215900" cy="112712"/>
            </a:xfrm>
            <a:custGeom>
              <a:avLst/>
              <a:gdLst>
                <a:gd name="T0" fmla="*/ 0 w 301"/>
                <a:gd name="T1" fmla="*/ 138 h 157"/>
                <a:gd name="T2" fmla="*/ 75 w 301"/>
                <a:gd name="T3" fmla="*/ 0 h 157"/>
                <a:gd name="T4" fmla="*/ 301 w 301"/>
                <a:gd name="T5" fmla="*/ 20 h 157"/>
                <a:gd name="T6" fmla="*/ 226 w 301"/>
                <a:gd name="T7" fmla="*/ 157 h 157"/>
                <a:gd name="T8" fmla="*/ 0 w 301"/>
                <a:gd name="T9" fmla="*/ 13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57">
                  <a:moveTo>
                    <a:pt x="0" y="138"/>
                  </a:moveTo>
                  <a:lnTo>
                    <a:pt x="75" y="0"/>
                  </a:lnTo>
                  <a:lnTo>
                    <a:pt x="301" y="20"/>
                  </a:lnTo>
                  <a:lnTo>
                    <a:pt x="226" y="157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FBF73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45" name="Freeform 69"/>
            <p:cNvSpPr>
              <a:spLocks noChangeAspect="1"/>
            </p:cNvSpPr>
            <p:nvPr/>
          </p:nvSpPr>
          <p:spPr bwMode="auto">
            <a:xfrm>
              <a:off x="7726363" y="3872391"/>
              <a:ext cx="209550" cy="112713"/>
            </a:xfrm>
            <a:custGeom>
              <a:avLst/>
              <a:gdLst>
                <a:gd name="T0" fmla="*/ 0 w 293"/>
                <a:gd name="T1" fmla="*/ 137 h 157"/>
                <a:gd name="T2" fmla="*/ 75 w 293"/>
                <a:gd name="T3" fmla="*/ 0 h 157"/>
                <a:gd name="T4" fmla="*/ 293 w 293"/>
                <a:gd name="T5" fmla="*/ 19 h 157"/>
                <a:gd name="T6" fmla="*/ 217 w 293"/>
                <a:gd name="T7" fmla="*/ 157 h 157"/>
                <a:gd name="T8" fmla="*/ 0 w 293"/>
                <a:gd name="T9" fmla="*/ 1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157">
                  <a:moveTo>
                    <a:pt x="0" y="137"/>
                  </a:moveTo>
                  <a:lnTo>
                    <a:pt x="75" y="0"/>
                  </a:lnTo>
                  <a:lnTo>
                    <a:pt x="293" y="19"/>
                  </a:lnTo>
                  <a:lnTo>
                    <a:pt x="217" y="15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FBF73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46" name="Freeform 70"/>
            <p:cNvSpPr>
              <a:spLocks noChangeAspect="1"/>
            </p:cNvSpPr>
            <p:nvPr/>
          </p:nvSpPr>
          <p:spPr bwMode="auto">
            <a:xfrm>
              <a:off x="7881938" y="3872391"/>
              <a:ext cx="207962" cy="112713"/>
            </a:xfrm>
            <a:custGeom>
              <a:avLst/>
              <a:gdLst>
                <a:gd name="T0" fmla="*/ 0 w 293"/>
                <a:gd name="T1" fmla="*/ 157 h 157"/>
                <a:gd name="T2" fmla="*/ 76 w 293"/>
                <a:gd name="T3" fmla="*/ 19 h 157"/>
                <a:gd name="T4" fmla="*/ 293 w 293"/>
                <a:gd name="T5" fmla="*/ 0 h 157"/>
                <a:gd name="T6" fmla="*/ 218 w 293"/>
                <a:gd name="T7" fmla="*/ 137 h 157"/>
                <a:gd name="T8" fmla="*/ 0 w 293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157">
                  <a:moveTo>
                    <a:pt x="0" y="157"/>
                  </a:moveTo>
                  <a:lnTo>
                    <a:pt x="76" y="19"/>
                  </a:lnTo>
                  <a:lnTo>
                    <a:pt x="293" y="0"/>
                  </a:lnTo>
                  <a:lnTo>
                    <a:pt x="218" y="13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BFBF73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47" name="Freeform 71"/>
            <p:cNvSpPr>
              <a:spLocks noChangeAspect="1"/>
            </p:cNvSpPr>
            <p:nvPr/>
          </p:nvSpPr>
          <p:spPr bwMode="auto">
            <a:xfrm>
              <a:off x="8037513" y="3872391"/>
              <a:ext cx="214312" cy="98425"/>
            </a:xfrm>
            <a:custGeom>
              <a:avLst/>
              <a:gdLst>
                <a:gd name="T0" fmla="*/ 0 w 301"/>
                <a:gd name="T1" fmla="*/ 137 h 137"/>
                <a:gd name="T2" fmla="*/ 75 w 301"/>
                <a:gd name="T3" fmla="*/ 0 h 137"/>
                <a:gd name="T4" fmla="*/ 301 w 301"/>
                <a:gd name="T5" fmla="*/ 19 h 137"/>
                <a:gd name="T6" fmla="*/ 226 w 301"/>
                <a:gd name="T7" fmla="*/ 137 h 137"/>
                <a:gd name="T8" fmla="*/ 0 w 301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37">
                  <a:moveTo>
                    <a:pt x="0" y="137"/>
                  </a:moveTo>
                  <a:lnTo>
                    <a:pt x="75" y="0"/>
                  </a:lnTo>
                  <a:lnTo>
                    <a:pt x="301" y="19"/>
                  </a:lnTo>
                  <a:lnTo>
                    <a:pt x="226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FBF73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48" name="Freeform 72"/>
            <p:cNvSpPr>
              <a:spLocks noChangeAspect="1"/>
            </p:cNvSpPr>
            <p:nvPr/>
          </p:nvSpPr>
          <p:spPr bwMode="auto">
            <a:xfrm>
              <a:off x="8197850" y="3872391"/>
              <a:ext cx="209550" cy="98425"/>
            </a:xfrm>
            <a:custGeom>
              <a:avLst/>
              <a:gdLst>
                <a:gd name="T0" fmla="*/ 0 w 293"/>
                <a:gd name="T1" fmla="*/ 137 h 137"/>
                <a:gd name="T2" fmla="*/ 75 w 293"/>
                <a:gd name="T3" fmla="*/ 19 h 137"/>
                <a:gd name="T4" fmla="*/ 293 w 293"/>
                <a:gd name="T5" fmla="*/ 0 h 137"/>
                <a:gd name="T6" fmla="*/ 217 w 293"/>
                <a:gd name="T7" fmla="*/ 118 h 137"/>
                <a:gd name="T8" fmla="*/ 0 w 293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137">
                  <a:moveTo>
                    <a:pt x="0" y="137"/>
                  </a:moveTo>
                  <a:lnTo>
                    <a:pt x="75" y="19"/>
                  </a:lnTo>
                  <a:lnTo>
                    <a:pt x="293" y="0"/>
                  </a:lnTo>
                  <a:lnTo>
                    <a:pt x="217" y="118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FBF73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49" name="Freeform 73"/>
            <p:cNvSpPr>
              <a:spLocks noChangeAspect="1"/>
            </p:cNvSpPr>
            <p:nvPr/>
          </p:nvSpPr>
          <p:spPr bwMode="auto">
            <a:xfrm>
              <a:off x="8353425" y="3872391"/>
              <a:ext cx="53975" cy="168275"/>
            </a:xfrm>
            <a:custGeom>
              <a:avLst/>
              <a:gdLst>
                <a:gd name="T0" fmla="*/ 0 w 76"/>
                <a:gd name="T1" fmla="*/ 118 h 235"/>
                <a:gd name="T2" fmla="*/ 76 w 76"/>
                <a:gd name="T3" fmla="*/ 0 h 235"/>
                <a:gd name="T4" fmla="*/ 76 w 76"/>
                <a:gd name="T5" fmla="*/ 98 h 235"/>
                <a:gd name="T6" fmla="*/ 0 w 76"/>
                <a:gd name="T7" fmla="*/ 235 h 235"/>
                <a:gd name="T8" fmla="*/ 0 w 76"/>
                <a:gd name="T9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35">
                  <a:moveTo>
                    <a:pt x="0" y="118"/>
                  </a:moveTo>
                  <a:lnTo>
                    <a:pt x="76" y="0"/>
                  </a:lnTo>
                  <a:lnTo>
                    <a:pt x="76" y="98"/>
                  </a:lnTo>
                  <a:lnTo>
                    <a:pt x="0" y="235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80804D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50" name="Freeform 74"/>
            <p:cNvSpPr>
              <a:spLocks noChangeAspect="1"/>
            </p:cNvSpPr>
            <p:nvPr/>
          </p:nvSpPr>
          <p:spPr bwMode="auto">
            <a:xfrm>
              <a:off x="5986463" y="2794479"/>
              <a:ext cx="2366962" cy="1246187"/>
            </a:xfrm>
            <a:custGeom>
              <a:avLst/>
              <a:gdLst>
                <a:gd name="T0" fmla="*/ 0 w 3314"/>
                <a:gd name="T1" fmla="*/ 1746 h 1746"/>
                <a:gd name="T2" fmla="*/ 0 w 3314"/>
                <a:gd name="T3" fmla="*/ 59 h 1746"/>
                <a:gd name="T4" fmla="*/ 226 w 3314"/>
                <a:gd name="T5" fmla="*/ 177 h 1746"/>
                <a:gd name="T6" fmla="*/ 444 w 3314"/>
                <a:gd name="T7" fmla="*/ 98 h 1746"/>
                <a:gd name="T8" fmla="*/ 661 w 3314"/>
                <a:gd name="T9" fmla="*/ 0 h 1746"/>
                <a:gd name="T10" fmla="*/ 887 w 3314"/>
                <a:gd name="T11" fmla="*/ 20 h 1746"/>
                <a:gd name="T12" fmla="*/ 1105 w 3314"/>
                <a:gd name="T13" fmla="*/ 824 h 1746"/>
                <a:gd name="T14" fmla="*/ 1331 w 3314"/>
                <a:gd name="T15" fmla="*/ 1374 h 1746"/>
                <a:gd name="T16" fmla="*/ 1548 w 3314"/>
                <a:gd name="T17" fmla="*/ 1570 h 1746"/>
                <a:gd name="T18" fmla="*/ 1766 w 3314"/>
                <a:gd name="T19" fmla="*/ 1589 h 1746"/>
                <a:gd name="T20" fmla="*/ 1992 w 3314"/>
                <a:gd name="T21" fmla="*/ 1609 h 1746"/>
                <a:gd name="T22" fmla="*/ 2210 w 3314"/>
                <a:gd name="T23" fmla="*/ 1629 h 1746"/>
                <a:gd name="T24" fmla="*/ 2436 w 3314"/>
                <a:gd name="T25" fmla="*/ 1648 h 1746"/>
                <a:gd name="T26" fmla="*/ 2653 w 3314"/>
                <a:gd name="T27" fmla="*/ 1668 h 1746"/>
                <a:gd name="T28" fmla="*/ 2871 w 3314"/>
                <a:gd name="T29" fmla="*/ 1648 h 1746"/>
                <a:gd name="T30" fmla="*/ 3097 w 3314"/>
                <a:gd name="T31" fmla="*/ 1648 h 1746"/>
                <a:gd name="T32" fmla="*/ 3314 w 3314"/>
                <a:gd name="T33" fmla="*/ 1629 h 1746"/>
                <a:gd name="T34" fmla="*/ 3314 w 3314"/>
                <a:gd name="T35" fmla="*/ 1746 h 1746"/>
                <a:gd name="T36" fmla="*/ 0 w 3314"/>
                <a:gd name="T37" fmla="*/ 1746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14" h="1746">
                  <a:moveTo>
                    <a:pt x="0" y="1746"/>
                  </a:moveTo>
                  <a:lnTo>
                    <a:pt x="0" y="59"/>
                  </a:lnTo>
                  <a:lnTo>
                    <a:pt x="226" y="177"/>
                  </a:lnTo>
                  <a:lnTo>
                    <a:pt x="444" y="98"/>
                  </a:lnTo>
                  <a:lnTo>
                    <a:pt x="661" y="0"/>
                  </a:lnTo>
                  <a:lnTo>
                    <a:pt x="887" y="20"/>
                  </a:lnTo>
                  <a:lnTo>
                    <a:pt x="1105" y="824"/>
                  </a:lnTo>
                  <a:lnTo>
                    <a:pt x="1331" y="1374"/>
                  </a:lnTo>
                  <a:lnTo>
                    <a:pt x="1548" y="1570"/>
                  </a:lnTo>
                  <a:lnTo>
                    <a:pt x="1766" y="1589"/>
                  </a:lnTo>
                  <a:lnTo>
                    <a:pt x="1992" y="1609"/>
                  </a:lnTo>
                  <a:lnTo>
                    <a:pt x="2210" y="1629"/>
                  </a:lnTo>
                  <a:lnTo>
                    <a:pt x="2436" y="1648"/>
                  </a:lnTo>
                  <a:lnTo>
                    <a:pt x="2653" y="1668"/>
                  </a:lnTo>
                  <a:lnTo>
                    <a:pt x="2871" y="1648"/>
                  </a:lnTo>
                  <a:lnTo>
                    <a:pt x="3097" y="1648"/>
                  </a:lnTo>
                  <a:lnTo>
                    <a:pt x="3314" y="1629"/>
                  </a:lnTo>
                  <a:lnTo>
                    <a:pt x="3314" y="1746"/>
                  </a:lnTo>
                  <a:lnTo>
                    <a:pt x="0" y="1746"/>
                  </a:ln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51" name="Freeform 75"/>
            <p:cNvSpPr>
              <a:spLocks noChangeAspect="1"/>
            </p:cNvSpPr>
            <p:nvPr/>
          </p:nvSpPr>
          <p:spPr bwMode="auto">
            <a:xfrm>
              <a:off x="5986463" y="2319816"/>
              <a:ext cx="0" cy="1568450"/>
            </a:xfrm>
            <a:custGeom>
              <a:avLst/>
              <a:gdLst>
                <a:gd name="T0" fmla="*/ 2197 h 2197"/>
                <a:gd name="T1" fmla="*/ 0 h 2197"/>
                <a:gd name="T2" fmla="*/ 2197 h 219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97">
                  <a:moveTo>
                    <a:pt x="0" y="2197"/>
                  </a:moveTo>
                  <a:lnTo>
                    <a:pt x="0" y="0"/>
                  </a:lnTo>
                  <a:lnTo>
                    <a:pt x="0" y="2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52" name="Freeform 76"/>
            <p:cNvSpPr>
              <a:spLocks noChangeAspect="1"/>
            </p:cNvSpPr>
            <p:nvPr/>
          </p:nvSpPr>
          <p:spPr bwMode="auto">
            <a:xfrm>
              <a:off x="5986463" y="2319816"/>
              <a:ext cx="17462" cy="1568450"/>
            </a:xfrm>
            <a:custGeom>
              <a:avLst/>
              <a:gdLst>
                <a:gd name="T0" fmla="*/ 0 w 25"/>
                <a:gd name="T1" fmla="*/ 0 h 2197"/>
                <a:gd name="T2" fmla="*/ 0 w 25"/>
                <a:gd name="T3" fmla="*/ 2197 h 2197"/>
                <a:gd name="T4" fmla="*/ 25 w 25"/>
                <a:gd name="T5" fmla="*/ 2197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197">
                  <a:moveTo>
                    <a:pt x="0" y="0"/>
                  </a:moveTo>
                  <a:lnTo>
                    <a:pt x="0" y="2197"/>
                  </a:lnTo>
                  <a:lnTo>
                    <a:pt x="25" y="2197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53" name="Line 77"/>
            <p:cNvSpPr>
              <a:spLocks noChangeAspect="1" noChangeShapeType="1"/>
            </p:cNvSpPr>
            <p:nvPr/>
          </p:nvSpPr>
          <p:spPr bwMode="auto">
            <a:xfrm>
              <a:off x="5986463" y="3356454"/>
              <a:ext cx="1746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54" name="Line 78"/>
            <p:cNvSpPr>
              <a:spLocks noChangeAspect="1" noChangeShapeType="1"/>
            </p:cNvSpPr>
            <p:nvPr/>
          </p:nvSpPr>
          <p:spPr bwMode="auto">
            <a:xfrm>
              <a:off x="5986463" y="2837341"/>
              <a:ext cx="17462" cy="158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55" name="Line 79"/>
            <p:cNvSpPr>
              <a:spLocks noChangeAspect="1" noChangeShapeType="1"/>
            </p:cNvSpPr>
            <p:nvPr/>
          </p:nvSpPr>
          <p:spPr bwMode="auto">
            <a:xfrm>
              <a:off x="5986463" y="2319816"/>
              <a:ext cx="1746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56" name="Freeform 80"/>
            <p:cNvSpPr>
              <a:spLocks noChangeAspect="1"/>
            </p:cNvSpPr>
            <p:nvPr/>
          </p:nvSpPr>
          <p:spPr bwMode="auto">
            <a:xfrm>
              <a:off x="5986463" y="3846991"/>
              <a:ext cx="0" cy="41275"/>
            </a:xfrm>
            <a:custGeom>
              <a:avLst/>
              <a:gdLst>
                <a:gd name="T0" fmla="*/ 0 h 59"/>
                <a:gd name="T1" fmla="*/ 59 h 59"/>
                <a:gd name="T2" fmla="*/ 0 h 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9">
                  <a:moveTo>
                    <a:pt x="0" y="0"/>
                  </a:move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57" name="Freeform 81"/>
            <p:cNvSpPr>
              <a:spLocks noChangeAspect="1"/>
            </p:cNvSpPr>
            <p:nvPr/>
          </p:nvSpPr>
          <p:spPr bwMode="auto">
            <a:xfrm>
              <a:off x="5986463" y="3999391"/>
              <a:ext cx="2366962" cy="41275"/>
            </a:xfrm>
            <a:custGeom>
              <a:avLst/>
              <a:gdLst>
                <a:gd name="T0" fmla="*/ 3314 w 3314"/>
                <a:gd name="T1" fmla="*/ 59 h 59"/>
                <a:gd name="T2" fmla="*/ 0 w 3314"/>
                <a:gd name="T3" fmla="*/ 59 h 59"/>
                <a:gd name="T4" fmla="*/ 0 w 3314"/>
                <a:gd name="T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4" h="59">
                  <a:moveTo>
                    <a:pt x="3314" y="59"/>
                  </a:moveTo>
                  <a:lnTo>
                    <a:pt x="0" y="5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58" name="Line 82"/>
            <p:cNvSpPr>
              <a:spLocks noChangeAspect="1" noChangeShapeType="1"/>
            </p:cNvSpPr>
            <p:nvPr/>
          </p:nvSpPr>
          <p:spPr bwMode="auto">
            <a:xfrm flipV="1">
              <a:off x="6142038" y="3999391"/>
              <a:ext cx="0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59" name="Freeform 83"/>
            <p:cNvSpPr>
              <a:spLocks noChangeAspect="1"/>
            </p:cNvSpPr>
            <p:nvPr/>
          </p:nvSpPr>
          <p:spPr bwMode="auto">
            <a:xfrm>
              <a:off x="6302375" y="3999391"/>
              <a:ext cx="1588" cy="41275"/>
            </a:xfrm>
            <a:custGeom>
              <a:avLst/>
              <a:gdLst>
                <a:gd name="T0" fmla="*/ 0 h 59"/>
                <a:gd name="T1" fmla="*/ 59 h 59"/>
                <a:gd name="T2" fmla="*/ 0 h 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9">
                  <a:moveTo>
                    <a:pt x="0" y="0"/>
                  </a:move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60" name="Line 84"/>
            <p:cNvSpPr>
              <a:spLocks noChangeAspect="1" noChangeShapeType="1"/>
            </p:cNvSpPr>
            <p:nvPr/>
          </p:nvSpPr>
          <p:spPr bwMode="auto">
            <a:xfrm flipV="1">
              <a:off x="6302375" y="3999391"/>
              <a:ext cx="1588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61" name="Line 85"/>
            <p:cNvSpPr>
              <a:spLocks noChangeAspect="1" noChangeShapeType="1"/>
            </p:cNvSpPr>
            <p:nvPr/>
          </p:nvSpPr>
          <p:spPr bwMode="auto">
            <a:xfrm flipV="1">
              <a:off x="6457950" y="3999391"/>
              <a:ext cx="0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62" name="Line 86"/>
            <p:cNvSpPr>
              <a:spLocks noChangeAspect="1" noChangeShapeType="1"/>
            </p:cNvSpPr>
            <p:nvPr/>
          </p:nvSpPr>
          <p:spPr bwMode="auto">
            <a:xfrm flipV="1">
              <a:off x="6613525" y="3999391"/>
              <a:ext cx="1588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63" name="Line 87"/>
            <p:cNvSpPr>
              <a:spLocks noChangeAspect="1" noChangeShapeType="1"/>
            </p:cNvSpPr>
            <p:nvPr/>
          </p:nvSpPr>
          <p:spPr bwMode="auto">
            <a:xfrm flipV="1">
              <a:off x="6775450" y="3999391"/>
              <a:ext cx="0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64" name="Freeform 88"/>
            <p:cNvSpPr>
              <a:spLocks noChangeAspect="1"/>
            </p:cNvSpPr>
            <p:nvPr/>
          </p:nvSpPr>
          <p:spPr bwMode="auto">
            <a:xfrm>
              <a:off x="7091363" y="3999391"/>
              <a:ext cx="1587" cy="41275"/>
            </a:xfrm>
            <a:custGeom>
              <a:avLst/>
              <a:gdLst>
                <a:gd name="T0" fmla="*/ 0 h 59"/>
                <a:gd name="T1" fmla="*/ 59 h 59"/>
                <a:gd name="T2" fmla="*/ 0 h 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9">
                  <a:moveTo>
                    <a:pt x="0" y="0"/>
                  </a:move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65" name="Line 89"/>
            <p:cNvSpPr>
              <a:spLocks noChangeAspect="1" noChangeShapeType="1"/>
            </p:cNvSpPr>
            <p:nvPr/>
          </p:nvSpPr>
          <p:spPr bwMode="auto">
            <a:xfrm flipV="1">
              <a:off x="6931025" y="3999391"/>
              <a:ext cx="0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66" name="Line 90"/>
            <p:cNvSpPr>
              <a:spLocks noChangeAspect="1" noChangeShapeType="1"/>
            </p:cNvSpPr>
            <p:nvPr/>
          </p:nvSpPr>
          <p:spPr bwMode="auto">
            <a:xfrm flipV="1">
              <a:off x="7091363" y="3999391"/>
              <a:ext cx="1587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67" name="Freeform 91"/>
            <p:cNvSpPr>
              <a:spLocks noChangeAspect="1"/>
            </p:cNvSpPr>
            <p:nvPr/>
          </p:nvSpPr>
          <p:spPr bwMode="auto">
            <a:xfrm>
              <a:off x="7408863" y="3999391"/>
              <a:ext cx="1587" cy="41275"/>
            </a:xfrm>
            <a:custGeom>
              <a:avLst/>
              <a:gdLst>
                <a:gd name="T0" fmla="*/ 0 h 59"/>
                <a:gd name="T1" fmla="*/ 59 h 59"/>
                <a:gd name="T2" fmla="*/ 0 h 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9">
                  <a:moveTo>
                    <a:pt x="0" y="0"/>
                  </a:move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68" name="Line 92"/>
            <p:cNvSpPr>
              <a:spLocks noChangeAspect="1" noChangeShapeType="1"/>
            </p:cNvSpPr>
            <p:nvPr/>
          </p:nvSpPr>
          <p:spPr bwMode="auto">
            <a:xfrm flipV="1">
              <a:off x="7246938" y="3999391"/>
              <a:ext cx="1587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69" name="Line 93"/>
            <p:cNvSpPr>
              <a:spLocks noChangeAspect="1" noChangeShapeType="1"/>
            </p:cNvSpPr>
            <p:nvPr/>
          </p:nvSpPr>
          <p:spPr bwMode="auto">
            <a:xfrm flipV="1">
              <a:off x="7402513" y="3999391"/>
              <a:ext cx="1587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70" name="Freeform 94"/>
            <p:cNvSpPr>
              <a:spLocks noChangeAspect="1"/>
            </p:cNvSpPr>
            <p:nvPr/>
          </p:nvSpPr>
          <p:spPr bwMode="auto">
            <a:xfrm>
              <a:off x="7726363" y="3999391"/>
              <a:ext cx="0" cy="41275"/>
            </a:xfrm>
            <a:custGeom>
              <a:avLst/>
              <a:gdLst>
                <a:gd name="T0" fmla="*/ 0 h 59"/>
                <a:gd name="T1" fmla="*/ 59 h 59"/>
                <a:gd name="T2" fmla="*/ 0 h 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9">
                  <a:moveTo>
                    <a:pt x="0" y="0"/>
                  </a:move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71" name="Line 95"/>
            <p:cNvSpPr>
              <a:spLocks noChangeAspect="1" noChangeShapeType="1"/>
            </p:cNvSpPr>
            <p:nvPr/>
          </p:nvSpPr>
          <p:spPr bwMode="auto">
            <a:xfrm flipV="1">
              <a:off x="7564438" y="3999391"/>
              <a:ext cx="1587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72" name="Line 96"/>
            <p:cNvSpPr>
              <a:spLocks noChangeAspect="1" noChangeShapeType="1"/>
            </p:cNvSpPr>
            <p:nvPr/>
          </p:nvSpPr>
          <p:spPr bwMode="auto">
            <a:xfrm flipV="1">
              <a:off x="7720013" y="3999391"/>
              <a:ext cx="0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73" name="Line 97"/>
            <p:cNvSpPr>
              <a:spLocks noChangeAspect="1" noChangeShapeType="1"/>
            </p:cNvSpPr>
            <p:nvPr/>
          </p:nvSpPr>
          <p:spPr bwMode="auto">
            <a:xfrm flipV="1">
              <a:off x="7881938" y="3999391"/>
              <a:ext cx="0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74" name="Line 98"/>
            <p:cNvSpPr>
              <a:spLocks noChangeAspect="1" noChangeShapeType="1"/>
            </p:cNvSpPr>
            <p:nvPr/>
          </p:nvSpPr>
          <p:spPr bwMode="auto">
            <a:xfrm flipV="1">
              <a:off x="8037513" y="3999391"/>
              <a:ext cx="0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75" name="Line 99"/>
            <p:cNvSpPr>
              <a:spLocks noChangeAspect="1" noChangeShapeType="1"/>
            </p:cNvSpPr>
            <p:nvPr/>
          </p:nvSpPr>
          <p:spPr bwMode="auto">
            <a:xfrm flipV="1">
              <a:off x="8191500" y="3999391"/>
              <a:ext cx="1588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76" name="Line 100"/>
            <p:cNvSpPr>
              <a:spLocks noChangeAspect="1" noChangeShapeType="1"/>
            </p:cNvSpPr>
            <p:nvPr/>
          </p:nvSpPr>
          <p:spPr bwMode="auto">
            <a:xfrm flipV="1">
              <a:off x="8353425" y="3999391"/>
              <a:ext cx="0" cy="41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77" name="Freeform 101"/>
            <p:cNvSpPr>
              <a:spLocks noChangeAspect="1"/>
            </p:cNvSpPr>
            <p:nvPr/>
          </p:nvSpPr>
          <p:spPr bwMode="auto">
            <a:xfrm>
              <a:off x="8353425" y="3845404"/>
              <a:ext cx="107950" cy="195262"/>
            </a:xfrm>
            <a:custGeom>
              <a:avLst/>
              <a:gdLst>
                <a:gd name="T0" fmla="*/ 151 w 151"/>
                <a:gd name="T1" fmla="*/ 0 h 274"/>
                <a:gd name="T2" fmla="*/ 0 w 151"/>
                <a:gd name="T3" fmla="*/ 274 h 274"/>
                <a:gd name="T4" fmla="*/ 151 w 151"/>
                <a:gd name="T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74">
                  <a:moveTo>
                    <a:pt x="151" y="0"/>
                  </a:moveTo>
                  <a:lnTo>
                    <a:pt x="0" y="27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78" name="Line 102"/>
            <p:cNvSpPr>
              <a:spLocks noChangeAspect="1" noChangeShapeType="1"/>
            </p:cNvSpPr>
            <p:nvPr/>
          </p:nvSpPr>
          <p:spPr bwMode="auto">
            <a:xfrm flipV="1">
              <a:off x="8353425" y="3845404"/>
              <a:ext cx="107950" cy="19526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79" name="Text Box 103"/>
            <p:cNvSpPr txBox="1">
              <a:spLocks noChangeAspect="1" noChangeArrowheads="1"/>
            </p:cNvSpPr>
            <p:nvPr/>
          </p:nvSpPr>
          <p:spPr bwMode="auto">
            <a:xfrm>
              <a:off x="5896368" y="4081941"/>
              <a:ext cx="481895" cy="236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+mn-lt"/>
                </a:rPr>
                <a:t>1980</a:t>
              </a:r>
              <a:endParaRPr lang="en-US" altLang="en-US" sz="28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7480" name="Text Box 104"/>
            <p:cNvSpPr txBox="1">
              <a:spLocks noChangeAspect="1" noChangeArrowheads="1"/>
            </p:cNvSpPr>
            <p:nvPr/>
          </p:nvSpPr>
          <p:spPr bwMode="auto">
            <a:xfrm>
              <a:off x="6631338" y="4081941"/>
              <a:ext cx="481895" cy="236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+mn-lt"/>
                </a:rPr>
                <a:t>1985</a:t>
              </a:r>
              <a:endParaRPr lang="en-US" altLang="en-US" sz="28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7481" name="Text Box 105"/>
            <p:cNvSpPr txBox="1">
              <a:spLocks noChangeAspect="1" noChangeArrowheads="1"/>
            </p:cNvSpPr>
            <p:nvPr/>
          </p:nvSpPr>
          <p:spPr bwMode="auto">
            <a:xfrm>
              <a:off x="7431440" y="4081941"/>
              <a:ext cx="481895" cy="236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+mn-lt"/>
                </a:rPr>
                <a:t>1990</a:t>
              </a:r>
              <a:endParaRPr lang="en-US" altLang="en-US" sz="28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7482" name="Text Box 106"/>
            <p:cNvSpPr txBox="1">
              <a:spLocks noChangeAspect="1" noChangeArrowheads="1"/>
            </p:cNvSpPr>
            <p:nvPr/>
          </p:nvSpPr>
          <p:spPr bwMode="auto">
            <a:xfrm>
              <a:off x="8148993" y="4089879"/>
              <a:ext cx="481895" cy="236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+mn-lt"/>
                </a:rPr>
                <a:t>1995</a:t>
              </a:r>
              <a:endParaRPr lang="en-US" altLang="en-US" sz="28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7483" name="Rectangle 107"/>
            <p:cNvSpPr>
              <a:spLocks noChangeAspect="1" noChangeArrowheads="1"/>
            </p:cNvSpPr>
            <p:nvPr/>
          </p:nvSpPr>
          <p:spPr bwMode="auto">
            <a:xfrm>
              <a:off x="7041356" y="2882236"/>
              <a:ext cx="1203269" cy="215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/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</a:rPr>
                <a:t>Conventional Till</a:t>
              </a:r>
              <a:endParaRPr lang="en-US" altLang="en-US" sz="1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7484" name="Rectangle 108"/>
            <p:cNvSpPr>
              <a:spLocks noChangeAspect="1" noChangeArrowheads="1"/>
            </p:cNvSpPr>
            <p:nvPr/>
          </p:nvSpPr>
          <p:spPr bwMode="auto">
            <a:xfrm>
              <a:off x="5978180" y="3430142"/>
              <a:ext cx="756339" cy="366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+mn-lt"/>
                </a:rPr>
                <a:t>Converted</a:t>
              </a:r>
            </a:p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+mn-lt"/>
                </a:rPr>
                <a:t>to no-till</a:t>
              </a:r>
            </a:p>
          </p:txBody>
        </p:sp>
        <p:sp>
          <p:nvSpPr>
            <p:cNvPr id="357485" name="Line 109"/>
            <p:cNvSpPr>
              <a:spLocks noChangeAspect="1" noChangeShapeType="1"/>
            </p:cNvSpPr>
            <p:nvPr/>
          </p:nvSpPr>
          <p:spPr bwMode="auto">
            <a:xfrm flipV="1">
              <a:off x="6340475" y="2957991"/>
              <a:ext cx="160338" cy="4111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7486" name="Text Box 110"/>
            <p:cNvSpPr txBox="1">
              <a:spLocks noChangeAspect="1" noChangeArrowheads="1"/>
            </p:cNvSpPr>
            <p:nvPr/>
          </p:nvSpPr>
          <p:spPr bwMode="auto">
            <a:xfrm>
              <a:off x="5161447" y="2767491"/>
              <a:ext cx="591169" cy="49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en-US" sz="1600">
                  <a:solidFill>
                    <a:srgbClr val="000000"/>
                  </a:solidFill>
                  <a:latin typeface="+mn-lt"/>
                </a:rPr>
                <a:t>Total P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en-US" sz="1600">
                  <a:solidFill>
                    <a:srgbClr val="000000"/>
                  </a:solidFill>
                  <a:latin typeface="+mn-lt"/>
                </a:rPr>
                <a:t>mg/L</a:t>
              </a:r>
            </a:p>
          </p:txBody>
        </p:sp>
        <p:sp>
          <p:nvSpPr>
            <p:cNvPr id="357487" name="Text Box 111"/>
            <p:cNvSpPr txBox="1">
              <a:spLocks noChangeAspect="1" noChangeArrowheads="1"/>
            </p:cNvSpPr>
            <p:nvPr/>
          </p:nvSpPr>
          <p:spPr bwMode="auto">
            <a:xfrm>
              <a:off x="5743040" y="2407129"/>
              <a:ext cx="231444" cy="236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rgbClr val="000000"/>
                  </a:solidFill>
                  <a:latin typeface="+mn-lt"/>
                </a:rPr>
                <a:t>6</a:t>
              </a:r>
            </a:p>
          </p:txBody>
        </p:sp>
        <p:sp>
          <p:nvSpPr>
            <p:cNvPr id="357488" name="Text Box 112"/>
            <p:cNvSpPr txBox="1">
              <a:spLocks noChangeAspect="1" noChangeArrowheads="1"/>
            </p:cNvSpPr>
            <p:nvPr/>
          </p:nvSpPr>
          <p:spPr bwMode="auto">
            <a:xfrm>
              <a:off x="5750976" y="2891316"/>
              <a:ext cx="231444" cy="236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+mn-lt"/>
                </a:rPr>
                <a:t>4</a:t>
              </a:r>
            </a:p>
          </p:txBody>
        </p:sp>
        <p:sp>
          <p:nvSpPr>
            <p:cNvPr id="357489" name="Text Box 113"/>
            <p:cNvSpPr txBox="1">
              <a:spLocks noChangeAspect="1" noChangeArrowheads="1"/>
            </p:cNvSpPr>
            <p:nvPr/>
          </p:nvSpPr>
          <p:spPr bwMode="auto">
            <a:xfrm>
              <a:off x="5754152" y="3440591"/>
              <a:ext cx="231444" cy="236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357490" name="Text Box 114"/>
            <p:cNvSpPr txBox="1">
              <a:spLocks noChangeAspect="1" noChangeArrowheads="1"/>
            </p:cNvSpPr>
            <p:nvPr/>
          </p:nvSpPr>
          <p:spPr bwMode="auto">
            <a:xfrm>
              <a:off x="5750976" y="3932716"/>
              <a:ext cx="231444" cy="236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357492" name="Text Box 116"/>
            <p:cNvSpPr txBox="1">
              <a:spLocks noChangeArrowheads="1"/>
            </p:cNvSpPr>
            <p:nvPr/>
          </p:nvSpPr>
          <p:spPr bwMode="auto">
            <a:xfrm>
              <a:off x="7026275" y="3542191"/>
              <a:ext cx="1485900" cy="215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+mn-lt"/>
                </a:rPr>
                <a:t>Erosion reduced 95%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774058" y="4792155"/>
            <a:ext cx="1268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Sharpley, USDA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810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Nutrient Management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2170" y="1343026"/>
            <a:ext cx="3770313" cy="4724400"/>
          </a:xfrm>
        </p:spPr>
        <p:txBody>
          <a:bodyPr/>
          <a:lstStyle/>
          <a:p>
            <a:r>
              <a:rPr lang="en-US" altLang="en-US" sz="2400" dirty="0"/>
              <a:t>Manure in No-till</a:t>
            </a: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Greater potential for ammonia volatilization</a:t>
            </a:r>
          </a:p>
          <a:p>
            <a:pPr lvl="1"/>
            <a:endParaRPr lang="en-US" altLang="en-US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Less risk of P loss with erosion</a:t>
            </a:r>
          </a:p>
          <a:p>
            <a:pPr lvl="1"/>
            <a:endParaRPr lang="en-US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en-US" sz="2000" b="1" dirty="0" smtClean="0"/>
              <a:t>Greater </a:t>
            </a:r>
            <a:r>
              <a:rPr lang="en-US" altLang="en-US" sz="2000" b="1" dirty="0"/>
              <a:t>risk of soluble P loss</a:t>
            </a:r>
          </a:p>
          <a:p>
            <a:pPr lvl="1"/>
            <a:endParaRPr lang="en-US" alt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Greater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potential for Nitrate leaching </a:t>
            </a:r>
          </a:p>
          <a:p>
            <a:pPr lvl="1"/>
            <a:endParaRPr lang="en-US" altLang="en-US" sz="2000" dirty="0">
              <a:solidFill>
                <a:schemeClr val="bg2"/>
              </a:solidFill>
            </a:endParaRPr>
          </a:p>
          <a:p>
            <a:pPr lvl="1"/>
            <a:endParaRPr lang="en-US" altLang="en-US" sz="2000" dirty="0">
              <a:solidFill>
                <a:schemeClr val="bg2"/>
              </a:solidFill>
            </a:endParaRPr>
          </a:p>
          <a:p>
            <a:pPr lvl="1"/>
            <a:endParaRPr lang="en-US" altLang="en-US" sz="2000" dirty="0"/>
          </a:p>
        </p:txBody>
      </p:sp>
      <p:grpSp>
        <p:nvGrpSpPr>
          <p:cNvPr id="350628" name="Group 420"/>
          <p:cNvGrpSpPr>
            <a:grpSpLocks/>
          </p:cNvGrpSpPr>
          <p:nvPr/>
        </p:nvGrpSpPr>
        <p:grpSpPr bwMode="auto">
          <a:xfrm>
            <a:off x="5114325" y="949150"/>
            <a:ext cx="3746501" cy="2171700"/>
            <a:chOff x="3474" y="589"/>
            <a:chExt cx="2360" cy="1368"/>
          </a:xfrm>
        </p:grpSpPr>
        <p:sp>
          <p:nvSpPr>
            <p:cNvPr id="350506" name="Freeform 298"/>
            <p:cNvSpPr>
              <a:spLocks noChangeAspect="1"/>
            </p:cNvSpPr>
            <p:nvPr/>
          </p:nvSpPr>
          <p:spPr bwMode="auto">
            <a:xfrm>
              <a:off x="3994" y="589"/>
              <a:ext cx="0" cy="893"/>
            </a:xfrm>
            <a:custGeom>
              <a:avLst/>
              <a:gdLst>
                <a:gd name="T0" fmla="*/ 1785 h 1785"/>
                <a:gd name="T1" fmla="*/ 0 h 1785"/>
                <a:gd name="T2" fmla="*/ 1785 h 178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85">
                  <a:moveTo>
                    <a:pt x="0" y="1785"/>
                  </a:moveTo>
                  <a:lnTo>
                    <a:pt x="0" y="0"/>
                  </a:lnTo>
                  <a:lnTo>
                    <a:pt x="0" y="1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07" name="Freeform 299"/>
            <p:cNvSpPr>
              <a:spLocks noChangeAspect="1"/>
            </p:cNvSpPr>
            <p:nvPr/>
          </p:nvSpPr>
          <p:spPr bwMode="auto">
            <a:xfrm>
              <a:off x="3994" y="1482"/>
              <a:ext cx="16" cy="0"/>
            </a:xfrm>
            <a:custGeom>
              <a:avLst/>
              <a:gdLst>
                <a:gd name="T0" fmla="*/ 32 w 32"/>
                <a:gd name="T1" fmla="*/ 0 w 32"/>
                <a:gd name="T2" fmla="*/ 32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08" name="Freeform 300"/>
            <p:cNvSpPr>
              <a:spLocks noChangeAspect="1"/>
            </p:cNvSpPr>
            <p:nvPr/>
          </p:nvSpPr>
          <p:spPr bwMode="auto">
            <a:xfrm>
              <a:off x="3994" y="1257"/>
              <a:ext cx="16" cy="1"/>
            </a:xfrm>
            <a:custGeom>
              <a:avLst/>
              <a:gdLst>
                <a:gd name="T0" fmla="*/ 32 w 32"/>
                <a:gd name="T1" fmla="*/ 0 w 32"/>
                <a:gd name="T2" fmla="*/ 32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09" name="Freeform 301"/>
            <p:cNvSpPr>
              <a:spLocks noChangeAspect="1"/>
            </p:cNvSpPr>
            <p:nvPr/>
          </p:nvSpPr>
          <p:spPr bwMode="auto">
            <a:xfrm>
              <a:off x="3994" y="589"/>
              <a:ext cx="16" cy="1"/>
            </a:xfrm>
            <a:custGeom>
              <a:avLst/>
              <a:gdLst>
                <a:gd name="T0" fmla="*/ 32 w 32"/>
                <a:gd name="T1" fmla="*/ 0 w 32"/>
                <a:gd name="T2" fmla="*/ 32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10" name="Freeform 302"/>
            <p:cNvSpPr>
              <a:spLocks noChangeAspect="1"/>
            </p:cNvSpPr>
            <p:nvPr/>
          </p:nvSpPr>
          <p:spPr bwMode="auto">
            <a:xfrm>
              <a:off x="3994" y="1482"/>
              <a:ext cx="9" cy="0"/>
            </a:xfrm>
            <a:custGeom>
              <a:avLst/>
              <a:gdLst>
                <a:gd name="T0" fmla="*/ 19 w 19"/>
                <a:gd name="T1" fmla="*/ 0 w 19"/>
                <a:gd name="T2" fmla="*/ 19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">
                  <a:moveTo>
                    <a:pt x="19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11" name="Freeform 303"/>
            <p:cNvSpPr>
              <a:spLocks noChangeAspect="1"/>
            </p:cNvSpPr>
            <p:nvPr/>
          </p:nvSpPr>
          <p:spPr bwMode="auto">
            <a:xfrm>
              <a:off x="3994" y="1367"/>
              <a:ext cx="9" cy="0"/>
            </a:xfrm>
            <a:custGeom>
              <a:avLst/>
              <a:gdLst>
                <a:gd name="T0" fmla="*/ 19 w 19"/>
                <a:gd name="T1" fmla="*/ 0 w 19"/>
                <a:gd name="T2" fmla="*/ 19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">
                  <a:moveTo>
                    <a:pt x="19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12" name="Freeform 304"/>
            <p:cNvSpPr>
              <a:spLocks noChangeAspect="1"/>
            </p:cNvSpPr>
            <p:nvPr/>
          </p:nvSpPr>
          <p:spPr bwMode="auto">
            <a:xfrm>
              <a:off x="3994" y="1257"/>
              <a:ext cx="9" cy="1"/>
            </a:xfrm>
            <a:custGeom>
              <a:avLst/>
              <a:gdLst>
                <a:gd name="T0" fmla="*/ 19 w 19"/>
                <a:gd name="T1" fmla="*/ 0 w 19"/>
                <a:gd name="T2" fmla="*/ 19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">
                  <a:moveTo>
                    <a:pt x="19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13" name="Freeform 305"/>
            <p:cNvSpPr>
              <a:spLocks noChangeAspect="1"/>
            </p:cNvSpPr>
            <p:nvPr/>
          </p:nvSpPr>
          <p:spPr bwMode="auto">
            <a:xfrm>
              <a:off x="3994" y="1148"/>
              <a:ext cx="9" cy="0"/>
            </a:xfrm>
            <a:custGeom>
              <a:avLst/>
              <a:gdLst>
                <a:gd name="T0" fmla="*/ 19 w 19"/>
                <a:gd name="T1" fmla="*/ 0 w 19"/>
                <a:gd name="T2" fmla="*/ 19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">
                  <a:moveTo>
                    <a:pt x="19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14" name="Freeform 306"/>
            <p:cNvSpPr>
              <a:spLocks noChangeAspect="1"/>
            </p:cNvSpPr>
            <p:nvPr/>
          </p:nvSpPr>
          <p:spPr bwMode="auto">
            <a:xfrm>
              <a:off x="3994" y="923"/>
              <a:ext cx="9" cy="1"/>
            </a:xfrm>
            <a:custGeom>
              <a:avLst/>
              <a:gdLst>
                <a:gd name="T0" fmla="*/ 19 w 19"/>
                <a:gd name="T1" fmla="*/ 0 w 19"/>
                <a:gd name="T2" fmla="*/ 19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">
                  <a:moveTo>
                    <a:pt x="19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15" name="Freeform 307"/>
            <p:cNvSpPr>
              <a:spLocks noChangeAspect="1"/>
            </p:cNvSpPr>
            <p:nvPr/>
          </p:nvSpPr>
          <p:spPr bwMode="auto">
            <a:xfrm>
              <a:off x="3994" y="699"/>
              <a:ext cx="9" cy="0"/>
            </a:xfrm>
            <a:custGeom>
              <a:avLst/>
              <a:gdLst>
                <a:gd name="T0" fmla="*/ 19 w 19"/>
                <a:gd name="T1" fmla="*/ 0 w 19"/>
                <a:gd name="T2" fmla="*/ 19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">
                  <a:moveTo>
                    <a:pt x="19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16" name="Freeform 308"/>
            <p:cNvSpPr>
              <a:spLocks noChangeAspect="1"/>
            </p:cNvSpPr>
            <p:nvPr/>
          </p:nvSpPr>
          <p:spPr bwMode="auto">
            <a:xfrm>
              <a:off x="3994" y="589"/>
              <a:ext cx="9" cy="1"/>
            </a:xfrm>
            <a:custGeom>
              <a:avLst/>
              <a:gdLst>
                <a:gd name="T0" fmla="*/ 19 w 19"/>
                <a:gd name="T1" fmla="*/ 0 w 19"/>
                <a:gd name="T2" fmla="*/ 19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">
                  <a:moveTo>
                    <a:pt x="19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17" name="Freeform 309"/>
            <p:cNvSpPr>
              <a:spLocks noChangeAspect="1"/>
            </p:cNvSpPr>
            <p:nvPr/>
          </p:nvSpPr>
          <p:spPr bwMode="auto">
            <a:xfrm>
              <a:off x="3994" y="1482"/>
              <a:ext cx="1081" cy="0"/>
            </a:xfrm>
            <a:custGeom>
              <a:avLst/>
              <a:gdLst>
                <a:gd name="T0" fmla="*/ 0 w 2162"/>
                <a:gd name="T1" fmla="*/ 2162 w 2162"/>
                <a:gd name="T2" fmla="*/ 0 w 21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162">
                  <a:moveTo>
                    <a:pt x="0" y="0"/>
                  </a:moveTo>
                  <a:lnTo>
                    <a:pt x="21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18" name="Freeform 310"/>
            <p:cNvSpPr>
              <a:spLocks noChangeAspect="1"/>
            </p:cNvSpPr>
            <p:nvPr/>
          </p:nvSpPr>
          <p:spPr bwMode="auto">
            <a:xfrm>
              <a:off x="3994" y="1453"/>
              <a:ext cx="0" cy="29"/>
            </a:xfrm>
            <a:custGeom>
              <a:avLst/>
              <a:gdLst>
                <a:gd name="T0" fmla="*/ 0 h 57"/>
                <a:gd name="T1" fmla="*/ 57 h 57"/>
                <a:gd name="T2" fmla="*/ 0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19" name="Freeform 311"/>
            <p:cNvSpPr>
              <a:spLocks noChangeAspect="1"/>
            </p:cNvSpPr>
            <p:nvPr/>
          </p:nvSpPr>
          <p:spPr bwMode="auto">
            <a:xfrm>
              <a:off x="4067" y="1453"/>
              <a:ext cx="1" cy="29"/>
            </a:xfrm>
            <a:custGeom>
              <a:avLst/>
              <a:gdLst>
                <a:gd name="T0" fmla="*/ 0 h 57"/>
                <a:gd name="T1" fmla="*/ 57 h 57"/>
                <a:gd name="T2" fmla="*/ 0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20" name="Freeform 312"/>
            <p:cNvSpPr>
              <a:spLocks noChangeAspect="1"/>
            </p:cNvSpPr>
            <p:nvPr/>
          </p:nvSpPr>
          <p:spPr bwMode="auto">
            <a:xfrm>
              <a:off x="4138" y="1453"/>
              <a:ext cx="0" cy="29"/>
            </a:xfrm>
            <a:custGeom>
              <a:avLst/>
              <a:gdLst>
                <a:gd name="T0" fmla="*/ 0 h 57"/>
                <a:gd name="T1" fmla="*/ 57 h 57"/>
                <a:gd name="T2" fmla="*/ 0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21" name="Freeform 313"/>
            <p:cNvSpPr>
              <a:spLocks noChangeAspect="1"/>
            </p:cNvSpPr>
            <p:nvPr/>
          </p:nvSpPr>
          <p:spPr bwMode="auto">
            <a:xfrm>
              <a:off x="4211" y="1453"/>
              <a:ext cx="1" cy="29"/>
            </a:xfrm>
            <a:custGeom>
              <a:avLst/>
              <a:gdLst>
                <a:gd name="T0" fmla="*/ 0 h 57"/>
                <a:gd name="T1" fmla="*/ 57 h 57"/>
                <a:gd name="T2" fmla="*/ 0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22" name="Freeform 314"/>
            <p:cNvSpPr>
              <a:spLocks noChangeAspect="1"/>
            </p:cNvSpPr>
            <p:nvPr/>
          </p:nvSpPr>
          <p:spPr bwMode="auto">
            <a:xfrm>
              <a:off x="4282" y="1453"/>
              <a:ext cx="0" cy="29"/>
            </a:xfrm>
            <a:custGeom>
              <a:avLst/>
              <a:gdLst>
                <a:gd name="T0" fmla="*/ 0 h 57"/>
                <a:gd name="T1" fmla="*/ 57 h 57"/>
                <a:gd name="T2" fmla="*/ 0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23" name="Freeform 315"/>
            <p:cNvSpPr>
              <a:spLocks noChangeAspect="1"/>
            </p:cNvSpPr>
            <p:nvPr/>
          </p:nvSpPr>
          <p:spPr bwMode="auto">
            <a:xfrm>
              <a:off x="4355" y="1453"/>
              <a:ext cx="1" cy="29"/>
            </a:xfrm>
            <a:custGeom>
              <a:avLst/>
              <a:gdLst>
                <a:gd name="T0" fmla="*/ 0 h 57"/>
                <a:gd name="T1" fmla="*/ 57 h 57"/>
                <a:gd name="T2" fmla="*/ 0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24" name="Freeform 316"/>
            <p:cNvSpPr>
              <a:spLocks noChangeAspect="1"/>
            </p:cNvSpPr>
            <p:nvPr/>
          </p:nvSpPr>
          <p:spPr bwMode="auto">
            <a:xfrm>
              <a:off x="4426" y="1453"/>
              <a:ext cx="0" cy="29"/>
            </a:xfrm>
            <a:custGeom>
              <a:avLst/>
              <a:gdLst>
                <a:gd name="T0" fmla="*/ 0 h 57"/>
                <a:gd name="T1" fmla="*/ 57 h 57"/>
                <a:gd name="T2" fmla="*/ 0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25" name="Freeform 317"/>
            <p:cNvSpPr>
              <a:spLocks noChangeAspect="1"/>
            </p:cNvSpPr>
            <p:nvPr/>
          </p:nvSpPr>
          <p:spPr bwMode="auto">
            <a:xfrm>
              <a:off x="4499" y="1453"/>
              <a:ext cx="1" cy="29"/>
            </a:xfrm>
            <a:custGeom>
              <a:avLst/>
              <a:gdLst>
                <a:gd name="T0" fmla="*/ 0 h 57"/>
                <a:gd name="T1" fmla="*/ 57 h 57"/>
                <a:gd name="T2" fmla="*/ 0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26" name="Freeform 318"/>
            <p:cNvSpPr>
              <a:spLocks noChangeAspect="1"/>
            </p:cNvSpPr>
            <p:nvPr/>
          </p:nvSpPr>
          <p:spPr bwMode="auto">
            <a:xfrm>
              <a:off x="4569" y="1453"/>
              <a:ext cx="1" cy="29"/>
            </a:xfrm>
            <a:custGeom>
              <a:avLst/>
              <a:gdLst>
                <a:gd name="T0" fmla="*/ 0 h 57"/>
                <a:gd name="T1" fmla="*/ 57 h 57"/>
                <a:gd name="T2" fmla="*/ 0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27" name="Freeform 319"/>
            <p:cNvSpPr>
              <a:spLocks noChangeAspect="1"/>
            </p:cNvSpPr>
            <p:nvPr/>
          </p:nvSpPr>
          <p:spPr bwMode="auto">
            <a:xfrm>
              <a:off x="4643" y="1453"/>
              <a:ext cx="1" cy="29"/>
            </a:xfrm>
            <a:custGeom>
              <a:avLst/>
              <a:gdLst>
                <a:gd name="T0" fmla="*/ 0 h 57"/>
                <a:gd name="T1" fmla="*/ 57 h 57"/>
                <a:gd name="T2" fmla="*/ 0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28" name="Freeform 320"/>
            <p:cNvSpPr>
              <a:spLocks noChangeAspect="1"/>
            </p:cNvSpPr>
            <p:nvPr/>
          </p:nvSpPr>
          <p:spPr bwMode="auto">
            <a:xfrm>
              <a:off x="4713" y="1453"/>
              <a:ext cx="1" cy="29"/>
            </a:xfrm>
            <a:custGeom>
              <a:avLst/>
              <a:gdLst>
                <a:gd name="T0" fmla="*/ 0 h 57"/>
                <a:gd name="T1" fmla="*/ 57 h 57"/>
                <a:gd name="T2" fmla="*/ 0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29" name="Freeform 321"/>
            <p:cNvSpPr>
              <a:spLocks noChangeAspect="1"/>
            </p:cNvSpPr>
            <p:nvPr/>
          </p:nvSpPr>
          <p:spPr bwMode="auto">
            <a:xfrm>
              <a:off x="4787" y="1453"/>
              <a:ext cx="0" cy="29"/>
            </a:xfrm>
            <a:custGeom>
              <a:avLst/>
              <a:gdLst>
                <a:gd name="T0" fmla="*/ 0 h 57"/>
                <a:gd name="T1" fmla="*/ 57 h 57"/>
                <a:gd name="T2" fmla="*/ 0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30" name="Freeform 322"/>
            <p:cNvSpPr>
              <a:spLocks noChangeAspect="1"/>
            </p:cNvSpPr>
            <p:nvPr/>
          </p:nvSpPr>
          <p:spPr bwMode="auto">
            <a:xfrm>
              <a:off x="4857" y="1453"/>
              <a:ext cx="1" cy="29"/>
            </a:xfrm>
            <a:custGeom>
              <a:avLst/>
              <a:gdLst>
                <a:gd name="T0" fmla="*/ 0 h 57"/>
                <a:gd name="T1" fmla="*/ 57 h 57"/>
                <a:gd name="T2" fmla="*/ 0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31" name="Freeform 323"/>
            <p:cNvSpPr>
              <a:spLocks noChangeAspect="1"/>
            </p:cNvSpPr>
            <p:nvPr/>
          </p:nvSpPr>
          <p:spPr bwMode="auto">
            <a:xfrm>
              <a:off x="4931" y="1453"/>
              <a:ext cx="0" cy="29"/>
            </a:xfrm>
            <a:custGeom>
              <a:avLst/>
              <a:gdLst>
                <a:gd name="T0" fmla="*/ 0 h 57"/>
                <a:gd name="T1" fmla="*/ 57 h 57"/>
                <a:gd name="T2" fmla="*/ 0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32" name="Freeform 324"/>
            <p:cNvSpPr>
              <a:spLocks noChangeAspect="1"/>
            </p:cNvSpPr>
            <p:nvPr/>
          </p:nvSpPr>
          <p:spPr bwMode="auto">
            <a:xfrm>
              <a:off x="5001" y="1453"/>
              <a:ext cx="1" cy="29"/>
            </a:xfrm>
            <a:custGeom>
              <a:avLst/>
              <a:gdLst>
                <a:gd name="T0" fmla="*/ 0 h 57"/>
                <a:gd name="T1" fmla="*/ 57 h 57"/>
                <a:gd name="T2" fmla="*/ 0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33" name="Freeform 325"/>
            <p:cNvSpPr>
              <a:spLocks noChangeAspect="1"/>
            </p:cNvSpPr>
            <p:nvPr/>
          </p:nvSpPr>
          <p:spPr bwMode="auto">
            <a:xfrm>
              <a:off x="5075" y="1453"/>
              <a:ext cx="0" cy="29"/>
            </a:xfrm>
            <a:custGeom>
              <a:avLst/>
              <a:gdLst>
                <a:gd name="T0" fmla="*/ 0 h 57"/>
                <a:gd name="T1" fmla="*/ 57 h 57"/>
                <a:gd name="T2" fmla="*/ 0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34" name="Freeform 326"/>
            <p:cNvSpPr>
              <a:spLocks noChangeAspect="1"/>
            </p:cNvSpPr>
            <p:nvPr/>
          </p:nvSpPr>
          <p:spPr bwMode="auto">
            <a:xfrm>
              <a:off x="3881" y="1014"/>
              <a:ext cx="19" cy="1"/>
            </a:xfrm>
            <a:custGeom>
              <a:avLst/>
              <a:gdLst>
                <a:gd name="T0" fmla="*/ 32 w 32"/>
                <a:gd name="T1" fmla="*/ 0 w 32"/>
                <a:gd name="T2" fmla="*/ 32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35" name="Freeform 327"/>
            <p:cNvSpPr>
              <a:spLocks noChangeAspect="1"/>
            </p:cNvSpPr>
            <p:nvPr/>
          </p:nvSpPr>
          <p:spPr bwMode="auto">
            <a:xfrm>
              <a:off x="3881" y="762"/>
              <a:ext cx="19" cy="0"/>
            </a:xfrm>
            <a:custGeom>
              <a:avLst/>
              <a:gdLst>
                <a:gd name="T0" fmla="*/ 32 w 32"/>
                <a:gd name="T1" fmla="*/ 0 w 32"/>
                <a:gd name="T2" fmla="*/ 32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36" name="Freeform 328"/>
            <p:cNvSpPr>
              <a:spLocks noChangeAspect="1"/>
            </p:cNvSpPr>
            <p:nvPr/>
          </p:nvSpPr>
          <p:spPr bwMode="auto">
            <a:xfrm>
              <a:off x="3881" y="1014"/>
              <a:ext cx="11" cy="1"/>
            </a:xfrm>
            <a:custGeom>
              <a:avLst/>
              <a:gdLst>
                <a:gd name="T0" fmla="*/ 19 w 19"/>
                <a:gd name="T1" fmla="*/ 0 w 19"/>
                <a:gd name="T2" fmla="*/ 19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">
                  <a:moveTo>
                    <a:pt x="19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37" name="Freeform 329"/>
            <p:cNvSpPr>
              <a:spLocks noChangeAspect="1"/>
            </p:cNvSpPr>
            <p:nvPr/>
          </p:nvSpPr>
          <p:spPr bwMode="auto">
            <a:xfrm>
              <a:off x="3881" y="762"/>
              <a:ext cx="11" cy="0"/>
            </a:xfrm>
            <a:custGeom>
              <a:avLst/>
              <a:gdLst>
                <a:gd name="T0" fmla="*/ 19 w 19"/>
                <a:gd name="T1" fmla="*/ 0 w 19"/>
                <a:gd name="T2" fmla="*/ 19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">
                  <a:moveTo>
                    <a:pt x="19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38" name="Freeform 330"/>
            <p:cNvSpPr>
              <a:spLocks noChangeAspect="1"/>
            </p:cNvSpPr>
            <p:nvPr/>
          </p:nvSpPr>
          <p:spPr bwMode="auto">
            <a:xfrm>
              <a:off x="3806" y="1650"/>
              <a:ext cx="1176" cy="144"/>
            </a:xfrm>
            <a:custGeom>
              <a:avLst/>
              <a:gdLst>
                <a:gd name="T0" fmla="*/ 0 w 2258"/>
                <a:gd name="T1" fmla="*/ 276 h 276"/>
                <a:gd name="T2" fmla="*/ 103 w 2258"/>
                <a:gd name="T3" fmla="*/ 0 h 276"/>
                <a:gd name="T4" fmla="*/ 2258 w 2258"/>
                <a:gd name="T5" fmla="*/ 0 h 276"/>
                <a:gd name="T6" fmla="*/ 2162 w 2258"/>
                <a:gd name="T7" fmla="*/ 276 h 276"/>
                <a:gd name="T8" fmla="*/ 0 w 2258"/>
                <a:gd name="T9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8" h="276">
                  <a:moveTo>
                    <a:pt x="0" y="276"/>
                  </a:moveTo>
                  <a:lnTo>
                    <a:pt x="103" y="0"/>
                  </a:lnTo>
                  <a:lnTo>
                    <a:pt x="2258" y="0"/>
                  </a:lnTo>
                  <a:lnTo>
                    <a:pt x="2162" y="276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39" name="Freeform 331"/>
            <p:cNvSpPr>
              <a:spLocks noChangeAspect="1"/>
            </p:cNvSpPr>
            <p:nvPr/>
          </p:nvSpPr>
          <p:spPr bwMode="auto">
            <a:xfrm>
              <a:off x="3806" y="729"/>
              <a:ext cx="53" cy="1065"/>
            </a:xfrm>
            <a:custGeom>
              <a:avLst/>
              <a:gdLst>
                <a:gd name="T0" fmla="*/ 0 w 103"/>
                <a:gd name="T1" fmla="*/ 2050 h 2050"/>
                <a:gd name="T2" fmla="*/ 0 w 103"/>
                <a:gd name="T3" fmla="*/ 265 h 2050"/>
                <a:gd name="T4" fmla="*/ 103 w 103"/>
                <a:gd name="T5" fmla="*/ 0 h 2050"/>
                <a:gd name="T6" fmla="*/ 103 w 103"/>
                <a:gd name="T7" fmla="*/ 1774 h 2050"/>
                <a:gd name="T8" fmla="*/ 0 w 103"/>
                <a:gd name="T9" fmla="*/ 2050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050">
                  <a:moveTo>
                    <a:pt x="0" y="2050"/>
                  </a:moveTo>
                  <a:lnTo>
                    <a:pt x="0" y="265"/>
                  </a:lnTo>
                  <a:lnTo>
                    <a:pt x="103" y="0"/>
                  </a:lnTo>
                  <a:lnTo>
                    <a:pt x="103" y="1774"/>
                  </a:lnTo>
                  <a:lnTo>
                    <a:pt x="0" y="2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40" name="Rectangle 332"/>
            <p:cNvSpPr>
              <a:spLocks noChangeAspect="1" noChangeArrowheads="1"/>
            </p:cNvSpPr>
            <p:nvPr/>
          </p:nvSpPr>
          <p:spPr bwMode="auto">
            <a:xfrm>
              <a:off x="3859" y="729"/>
              <a:ext cx="1123" cy="9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41" name="Freeform 333"/>
            <p:cNvSpPr>
              <a:spLocks noChangeAspect="1"/>
            </p:cNvSpPr>
            <p:nvPr/>
          </p:nvSpPr>
          <p:spPr bwMode="auto">
            <a:xfrm>
              <a:off x="3806" y="1650"/>
              <a:ext cx="1176" cy="144"/>
            </a:xfrm>
            <a:custGeom>
              <a:avLst/>
              <a:gdLst>
                <a:gd name="T0" fmla="*/ 2258 w 2258"/>
                <a:gd name="T1" fmla="*/ 0 h 276"/>
                <a:gd name="T2" fmla="*/ 2162 w 2258"/>
                <a:gd name="T3" fmla="*/ 276 h 276"/>
                <a:gd name="T4" fmla="*/ 0 w 2258"/>
                <a:gd name="T5" fmla="*/ 276 h 276"/>
                <a:gd name="T6" fmla="*/ 103 w 2258"/>
                <a:gd name="T7" fmla="*/ 0 h 276"/>
                <a:gd name="T8" fmla="*/ 2258 w 2258"/>
                <a:gd name="T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8" h="276">
                  <a:moveTo>
                    <a:pt x="2258" y="0"/>
                  </a:moveTo>
                  <a:lnTo>
                    <a:pt x="2162" y="276"/>
                  </a:lnTo>
                  <a:lnTo>
                    <a:pt x="0" y="276"/>
                  </a:lnTo>
                  <a:lnTo>
                    <a:pt x="103" y="0"/>
                  </a:lnTo>
                  <a:lnTo>
                    <a:pt x="2258" y="0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42" name="Freeform 334"/>
            <p:cNvSpPr>
              <a:spLocks noChangeAspect="1"/>
            </p:cNvSpPr>
            <p:nvPr/>
          </p:nvSpPr>
          <p:spPr bwMode="auto">
            <a:xfrm>
              <a:off x="3806" y="729"/>
              <a:ext cx="53" cy="1065"/>
            </a:xfrm>
            <a:custGeom>
              <a:avLst/>
              <a:gdLst>
                <a:gd name="T0" fmla="*/ 0 w 103"/>
                <a:gd name="T1" fmla="*/ 2050 h 2050"/>
                <a:gd name="T2" fmla="*/ 0 w 103"/>
                <a:gd name="T3" fmla="*/ 265 h 2050"/>
                <a:gd name="T4" fmla="*/ 103 w 103"/>
                <a:gd name="T5" fmla="*/ 0 h 2050"/>
                <a:gd name="T6" fmla="*/ 103 w 103"/>
                <a:gd name="T7" fmla="*/ 1774 h 2050"/>
                <a:gd name="T8" fmla="*/ 0 w 103"/>
                <a:gd name="T9" fmla="*/ 2050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050">
                  <a:moveTo>
                    <a:pt x="0" y="2050"/>
                  </a:moveTo>
                  <a:lnTo>
                    <a:pt x="0" y="265"/>
                  </a:lnTo>
                  <a:lnTo>
                    <a:pt x="103" y="0"/>
                  </a:lnTo>
                  <a:lnTo>
                    <a:pt x="103" y="1774"/>
                  </a:lnTo>
                  <a:lnTo>
                    <a:pt x="0" y="2050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43" name="Rectangle 335"/>
            <p:cNvSpPr>
              <a:spLocks noChangeAspect="1" noChangeArrowheads="1"/>
            </p:cNvSpPr>
            <p:nvPr/>
          </p:nvSpPr>
          <p:spPr bwMode="auto">
            <a:xfrm>
              <a:off x="3859" y="729"/>
              <a:ext cx="1123" cy="921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44" name="Freeform 336"/>
            <p:cNvSpPr>
              <a:spLocks noChangeAspect="1"/>
            </p:cNvSpPr>
            <p:nvPr/>
          </p:nvSpPr>
          <p:spPr bwMode="auto">
            <a:xfrm>
              <a:off x="3832" y="1442"/>
              <a:ext cx="100" cy="77"/>
            </a:xfrm>
            <a:custGeom>
              <a:avLst/>
              <a:gdLst>
                <a:gd name="T0" fmla="*/ 0 w 192"/>
                <a:gd name="T1" fmla="*/ 149 h 149"/>
                <a:gd name="T2" fmla="*/ 52 w 192"/>
                <a:gd name="T3" fmla="*/ 11 h 149"/>
                <a:gd name="T4" fmla="*/ 192 w 192"/>
                <a:gd name="T5" fmla="*/ 0 h 149"/>
                <a:gd name="T6" fmla="*/ 147 w 192"/>
                <a:gd name="T7" fmla="*/ 138 h 149"/>
                <a:gd name="T8" fmla="*/ 0 w 192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49">
                  <a:moveTo>
                    <a:pt x="0" y="149"/>
                  </a:moveTo>
                  <a:lnTo>
                    <a:pt x="52" y="11"/>
                  </a:lnTo>
                  <a:lnTo>
                    <a:pt x="192" y="0"/>
                  </a:lnTo>
                  <a:lnTo>
                    <a:pt x="147" y="13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99BF99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45" name="Freeform 337"/>
            <p:cNvSpPr>
              <a:spLocks noChangeAspect="1"/>
            </p:cNvSpPr>
            <p:nvPr/>
          </p:nvSpPr>
          <p:spPr bwMode="auto">
            <a:xfrm>
              <a:off x="3909" y="1442"/>
              <a:ext cx="100" cy="71"/>
            </a:xfrm>
            <a:custGeom>
              <a:avLst/>
              <a:gdLst>
                <a:gd name="T0" fmla="*/ 0 w 192"/>
                <a:gd name="T1" fmla="*/ 138 h 138"/>
                <a:gd name="T2" fmla="*/ 45 w 192"/>
                <a:gd name="T3" fmla="*/ 0 h 138"/>
                <a:gd name="T4" fmla="*/ 192 w 192"/>
                <a:gd name="T5" fmla="*/ 0 h 138"/>
                <a:gd name="T6" fmla="*/ 141 w 192"/>
                <a:gd name="T7" fmla="*/ 138 h 138"/>
                <a:gd name="T8" fmla="*/ 0 w 192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38">
                  <a:moveTo>
                    <a:pt x="0" y="138"/>
                  </a:moveTo>
                  <a:lnTo>
                    <a:pt x="45" y="0"/>
                  </a:lnTo>
                  <a:lnTo>
                    <a:pt x="192" y="0"/>
                  </a:lnTo>
                  <a:lnTo>
                    <a:pt x="141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99BF99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46" name="Freeform 338"/>
            <p:cNvSpPr>
              <a:spLocks noChangeAspect="1"/>
            </p:cNvSpPr>
            <p:nvPr/>
          </p:nvSpPr>
          <p:spPr bwMode="auto">
            <a:xfrm>
              <a:off x="3982" y="1442"/>
              <a:ext cx="100" cy="71"/>
            </a:xfrm>
            <a:custGeom>
              <a:avLst/>
              <a:gdLst>
                <a:gd name="T0" fmla="*/ 0 w 192"/>
                <a:gd name="T1" fmla="*/ 138 h 138"/>
                <a:gd name="T2" fmla="*/ 51 w 192"/>
                <a:gd name="T3" fmla="*/ 0 h 138"/>
                <a:gd name="T4" fmla="*/ 192 w 192"/>
                <a:gd name="T5" fmla="*/ 0 h 138"/>
                <a:gd name="T6" fmla="*/ 147 w 192"/>
                <a:gd name="T7" fmla="*/ 138 h 138"/>
                <a:gd name="T8" fmla="*/ 0 w 192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38">
                  <a:moveTo>
                    <a:pt x="0" y="138"/>
                  </a:moveTo>
                  <a:lnTo>
                    <a:pt x="51" y="0"/>
                  </a:lnTo>
                  <a:lnTo>
                    <a:pt x="192" y="0"/>
                  </a:lnTo>
                  <a:lnTo>
                    <a:pt x="147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99BF99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47" name="Freeform 339"/>
            <p:cNvSpPr>
              <a:spLocks noChangeAspect="1"/>
            </p:cNvSpPr>
            <p:nvPr/>
          </p:nvSpPr>
          <p:spPr bwMode="auto">
            <a:xfrm>
              <a:off x="4059" y="1405"/>
              <a:ext cx="100" cy="108"/>
            </a:xfrm>
            <a:custGeom>
              <a:avLst/>
              <a:gdLst>
                <a:gd name="T0" fmla="*/ 0 w 192"/>
                <a:gd name="T1" fmla="*/ 207 h 207"/>
                <a:gd name="T2" fmla="*/ 45 w 192"/>
                <a:gd name="T3" fmla="*/ 69 h 207"/>
                <a:gd name="T4" fmla="*/ 192 w 192"/>
                <a:gd name="T5" fmla="*/ 0 h 207"/>
                <a:gd name="T6" fmla="*/ 141 w 192"/>
                <a:gd name="T7" fmla="*/ 126 h 207"/>
                <a:gd name="T8" fmla="*/ 0 w 192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207">
                  <a:moveTo>
                    <a:pt x="0" y="207"/>
                  </a:moveTo>
                  <a:lnTo>
                    <a:pt x="45" y="69"/>
                  </a:lnTo>
                  <a:lnTo>
                    <a:pt x="192" y="0"/>
                  </a:lnTo>
                  <a:lnTo>
                    <a:pt x="141" y="126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99BF99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48" name="Freeform 340"/>
            <p:cNvSpPr>
              <a:spLocks noChangeAspect="1"/>
            </p:cNvSpPr>
            <p:nvPr/>
          </p:nvSpPr>
          <p:spPr bwMode="auto">
            <a:xfrm>
              <a:off x="4132" y="1304"/>
              <a:ext cx="100" cy="167"/>
            </a:xfrm>
            <a:custGeom>
              <a:avLst/>
              <a:gdLst>
                <a:gd name="T0" fmla="*/ 0 w 192"/>
                <a:gd name="T1" fmla="*/ 322 h 322"/>
                <a:gd name="T2" fmla="*/ 51 w 192"/>
                <a:gd name="T3" fmla="*/ 196 h 322"/>
                <a:gd name="T4" fmla="*/ 192 w 192"/>
                <a:gd name="T5" fmla="*/ 0 h 322"/>
                <a:gd name="T6" fmla="*/ 147 w 192"/>
                <a:gd name="T7" fmla="*/ 126 h 322"/>
                <a:gd name="T8" fmla="*/ 0 w 192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22">
                  <a:moveTo>
                    <a:pt x="0" y="322"/>
                  </a:moveTo>
                  <a:lnTo>
                    <a:pt x="51" y="196"/>
                  </a:lnTo>
                  <a:lnTo>
                    <a:pt x="192" y="0"/>
                  </a:lnTo>
                  <a:lnTo>
                    <a:pt x="147" y="126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99BF99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49" name="Freeform 341"/>
            <p:cNvSpPr>
              <a:spLocks noChangeAspect="1"/>
            </p:cNvSpPr>
            <p:nvPr/>
          </p:nvSpPr>
          <p:spPr bwMode="auto">
            <a:xfrm>
              <a:off x="4209" y="1052"/>
              <a:ext cx="100" cy="317"/>
            </a:xfrm>
            <a:custGeom>
              <a:avLst/>
              <a:gdLst>
                <a:gd name="T0" fmla="*/ 0 w 192"/>
                <a:gd name="T1" fmla="*/ 610 h 610"/>
                <a:gd name="T2" fmla="*/ 45 w 192"/>
                <a:gd name="T3" fmla="*/ 484 h 610"/>
                <a:gd name="T4" fmla="*/ 192 w 192"/>
                <a:gd name="T5" fmla="*/ 0 h 610"/>
                <a:gd name="T6" fmla="*/ 141 w 192"/>
                <a:gd name="T7" fmla="*/ 138 h 610"/>
                <a:gd name="T8" fmla="*/ 0 w 192"/>
                <a:gd name="T9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10">
                  <a:moveTo>
                    <a:pt x="0" y="610"/>
                  </a:moveTo>
                  <a:lnTo>
                    <a:pt x="45" y="484"/>
                  </a:lnTo>
                  <a:lnTo>
                    <a:pt x="192" y="0"/>
                  </a:lnTo>
                  <a:lnTo>
                    <a:pt x="141" y="138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rgbClr val="668066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50" name="Freeform 342"/>
            <p:cNvSpPr>
              <a:spLocks noChangeAspect="1"/>
            </p:cNvSpPr>
            <p:nvPr/>
          </p:nvSpPr>
          <p:spPr bwMode="auto">
            <a:xfrm>
              <a:off x="4283" y="957"/>
              <a:ext cx="100" cy="167"/>
            </a:xfrm>
            <a:custGeom>
              <a:avLst/>
              <a:gdLst>
                <a:gd name="T0" fmla="*/ 0 w 192"/>
                <a:gd name="T1" fmla="*/ 323 h 323"/>
                <a:gd name="T2" fmla="*/ 51 w 192"/>
                <a:gd name="T3" fmla="*/ 185 h 323"/>
                <a:gd name="T4" fmla="*/ 192 w 192"/>
                <a:gd name="T5" fmla="*/ 0 h 323"/>
                <a:gd name="T6" fmla="*/ 147 w 192"/>
                <a:gd name="T7" fmla="*/ 139 h 323"/>
                <a:gd name="T8" fmla="*/ 0 w 192"/>
                <a:gd name="T9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23">
                  <a:moveTo>
                    <a:pt x="0" y="323"/>
                  </a:moveTo>
                  <a:lnTo>
                    <a:pt x="51" y="185"/>
                  </a:lnTo>
                  <a:lnTo>
                    <a:pt x="192" y="0"/>
                  </a:lnTo>
                  <a:lnTo>
                    <a:pt x="147" y="139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99BF99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51" name="Freeform 343"/>
            <p:cNvSpPr>
              <a:spLocks noChangeAspect="1"/>
            </p:cNvSpPr>
            <p:nvPr/>
          </p:nvSpPr>
          <p:spPr bwMode="auto">
            <a:xfrm>
              <a:off x="4359" y="915"/>
              <a:ext cx="100" cy="114"/>
            </a:xfrm>
            <a:custGeom>
              <a:avLst/>
              <a:gdLst>
                <a:gd name="T0" fmla="*/ 0 w 192"/>
                <a:gd name="T1" fmla="*/ 219 h 219"/>
                <a:gd name="T2" fmla="*/ 45 w 192"/>
                <a:gd name="T3" fmla="*/ 80 h 219"/>
                <a:gd name="T4" fmla="*/ 192 w 192"/>
                <a:gd name="T5" fmla="*/ 0 h 219"/>
                <a:gd name="T6" fmla="*/ 141 w 192"/>
                <a:gd name="T7" fmla="*/ 127 h 219"/>
                <a:gd name="T8" fmla="*/ 0 w 192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219">
                  <a:moveTo>
                    <a:pt x="0" y="219"/>
                  </a:moveTo>
                  <a:lnTo>
                    <a:pt x="45" y="80"/>
                  </a:lnTo>
                  <a:lnTo>
                    <a:pt x="192" y="0"/>
                  </a:lnTo>
                  <a:lnTo>
                    <a:pt x="141" y="127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99BF99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52" name="Freeform 344"/>
            <p:cNvSpPr>
              <a:spLocks noChangeAspect="1"/>
            </p:cNvSpPr>
            <p:nvPr/>
          </p:nvSpPr>
          <p:spPr bwMode="auto">
            <a:xfrm>
              <a:off x="4432" y="915"/>
              <a:ext cx="100" cy="95"/>
            </a:xfrm>
            <a:custGeom>
              <a:avLst/>
              <a:gdLst>
                <a:gd name="T0" fmla="*/ 0 w 191"/>
                <a:gd name="T1" fmla="*/ 127 h 184"/>
                <a:gd name="T2" fmla="*/ 51 w 191"/>
                <a:gd name="T3" fmla="*/ 0 h 184"/>
                <a:gd name="T4" fmla="*/ 191 w 191"/>
                <a:gd name="T5" fmla="*/ 46 h 184"/>
                <a:gd name="T6" fmla="*/ 140 w 191"/>
                <a:gd name="T7" fmla="*/ 184 h 184"/>
                <a:gd name="T8" fmla="*/ 0 w 191"/>
                <a:gd name="T9" fmla="*/ 12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4">
                  <a:moveTo>
                    <a:pt x="0" y="127"/>
                  </a:moveTo>
                  <a:lnTo>
                    <a:pt x="51" y="0"/>
                  </a:lnTo>
                  <a:lnTo>
                    <a:pt x="191" y="46"/>
                  </a:lnTo>
                  <a:lnTo>
                    <a:pt x="140" y="184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99BF99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53" name="Freeform 345"/>
            <p:cNvSpPr>
              <a:spLocks noChangeAspect="1"/>
            </p:cNvSpPr>
            <p:nvPr/>
          </p:nvSpPr>
          <p:spPr bwMode="auto">
            <a:xfrm>
              <a:off x="4505" y="939"/>
              <a:ext cx="104" cy="90"/>
            </a:xfrm>
            <a:custGeom>
              <a:avLst/>
              <a:gdLst>
                <a:gd name="T0" fmla="*/ 0 w 199"/>
                <a:gd name="T1" fmla="*/ 138 h 173"/>
                <a:gd name="T2" fmla="*/ 51 w 199"/>
                <a:gd name="T3" fmla="*/ 0 h 173"/>
                <a:gd name="T4" fmla="*/ 199 w 199"/>
                <a:gd name="T5" fmla="*/ 34 h 173"/>
                <a:gd name="T6" fmla="*/ 147 w 199"/>
                <a:gd name="T7" fmla="*/ 173 h 173"/>
                <a:gd name="T8" fmla="*/ 0 w 199"/>
                <a:gd name="T9" fmla="*/ 13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73">
                  <a:moveTo>
                    <a:pt x="0" y="138"/>
                  </a:moveTo>
                  <a:lnTo>
                    <a:pt x="51" y="0"/>
                  </a:lnTo>
                  <a:lnTo>
                    <a:pt x="199" y="34"/>
                  </a:lnTo>
                  <a:lnTo>
                    <a:pt x="147" y="17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99BF99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54" name="Freeform 346"/>
            <p:cNvSpPr>
              <a:spLocks noChangeAspect="1"/>
            </p:cNvSpPr>
            <p:nvPr/>
          </p:nvSpPr>
          <p:spPr bwMode="auto">
            <a:xfrm>
              <a:off x="4582" y="957"/>
              <a:ext cx="100" cy="167"/>
            </a:xfrm>
            <a:custGeom>
              <a:avLst/>
              <a:gdLst>
                <a:gd name="T0" fmla="*/ 0 w 192"/>
                <a:gd name="T1" fmla="*/ 139 h 323"/>
                <a:gd name="T2" fmla="*/ 52 w 192"/>
                <a:gd name="T3" fmla="*/ 0 h 323"/>
                <a:gd name="T4" fmla="*/ 192 w 192"/>
                <a:gd name="T5" fmla="*/ 185 h 323"/>
                <a:gd name="T6" fmla="*/ 141 w 192"/>
                <a:gd name="T7" fmla="*/ 323 h 323"/>
                <a:gd name="T8" fmla="*/ 0 w 192"/>
                <a:gd name="T9" fmla="*/ 13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23">
                  <a:moveTo>
                    <a:pt x="0" y="139"/>
                  </a:moveTo>
                  <a:lnTo>
                    <a:pt x="52" y="0"/>
                  </a:lnTo>
                  <a:lnTo>
                    <a:pt x="192" y="185"/>
                  </a:lnTo>
                  <a:lnTo>
                    <a:pt x="141" y="323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99BF99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55" name="Freeform 347"/>
            <p:cNvSpPr>
              <a:spLocks noChangeAspect="1"/>
            </p:cNvSpPr>
            <p:nvPr/>
          </p:nvSpPr>
          <p:spPr bwMode="auto">
            <a:xfrm>
              <a:off x="4656" y="1005"/>
              <a:ext cx="103" cy="119"/>
            </a:xfrm>
            <a:custGeom>
              <a:avLst/>
              <a:gdLst>
                <a:gd name="T0" fmla="*/ 0 w 198"/>
                <a:gd name="T1" fmla="*/ 230 h 230"/>
                <a:gd name="T2" fmla="*/ 51 w 198"/>
                <a:gd name="T3" fmla="*/ 92 h 230"/>
                <a:gd name="T4" fmla="*/ 198 w 198"/>
                <a:gd name="T5" fmla="*/ 0 h 230"/>
                <a:gd name="T6" fmla="*/ 147 w 198"/>
                <a:gd name="T7" fmla="*/ 138 h 230"/>
                <a:gd name="T8" fmla="*/ 0 w 19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30">
                  <a:moveTo>
                    <a:pt x="0" y="230"/>
                  </a:moveTo>
                  <a:lnTo>
                    <a:pt x="51" y="92"/>
                  </a:lnTo>
                  <a:lnTo>
                    <a:pt x="198" y="0"/>
                  </a:lnTo>
                  <a:lnTo>
                    <a:pt x="147" y="13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99BF99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56" name="Freeform 348"/>
            <p:cNvSpPr>
              <a:spLocks noChangeAspect="1"/>
            </p:cNvSpPr>
            <p:nvPr/>
          </p:nvSpPr>
          <p:spPr bwMode="auto">
            <a:xfrm>
              <a:off x="4732" y="957"/>
              <a:ext cx="100" cy="120"/>
            </a:xfrm>
            <a:custGeom>
              <a:avLst/>
              <a:gdLst>
                <a:gd name="T0" fmla="*/ 0 w 192"/>
                <a:gd name="T1" fmla="*/ 231 h 231"/>
                <a:gd name="T2" fmla="*/ 51 w 192"/>
                <a:gd name="T3" fmla="*/ 93 h 231"/>
                <a:gd name="T4" fmla="*/ 192 w 192"/>
                <a:gd name="T5" fmla="*/ 0 h 231"/>
                <a:gd name="T6" fmla="*/ 141 w 192"/>
                <a:gd name="T7" fmla="*/ 139 h 231"/>
                <a:gd name="T8" fmla="*/ 0 w 192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231">
                  <a:moveTo>
                    <a:pt x="0" y="231"/>
                  </a:moveTo>
                  <a:lnTo>
                    <a:pt x="51" y="93"/>
                  </a:lnTo>
                  <a:lnTo>
                    <a:pt x="192" y="0"/>
                  </a:lnTo>
                  <a:lnTo>
                    <a:pt x="141" y="139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99BF99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57" name="Freeform 349"/>
            <p:cNvSpPr>
              <a:spLocks noChangeAspect="1"/>
            </p:cNvSpPr>
            <p:nvPr/>
          </p:nvSpPr>
          <p:spPr bwMode="auto">
            <a:xfrm>
              <a:off x="4805" y="957"/>
              <a:ext cx="103" cy="120"/>
            </a:xfrm>
            <a:custGeom>
              <a:avLst/>
              <a:gdLst>
                <a:gd name="T0" fmla="*/ 0 w 198"/>
                <a:gd name="T1" fmla="*/ 139 h 231"/>
                <a:gd name="T2" fmla="*/ 51 w 198"/>
                <a:gd name="T3" fmla="*/ 0 h 231"/>
                <a:gd name="T4" fmla="*/ 198 w 198"/>
                <a:gd name="T5" fmla="*/ 93 h 231"/>
                <a:gd name="T6" fmla="*/ 147 w 198"/>
                <a:gd name="T7" fmla="*/ 231 h 231"/>
                <a:gd name="T8" fmla="*/ 0 w 198"/>
                <a:gd name="T9" fmla="*/ 13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31">
                  <a:moveTo>
                    <a:pt x="0" y="139"/>
                  </a:moveTo>
                  <a:lnTo>
                    <a:pt x="51" y="0"/>
                  </a:lnTo>
                  <a:lnTo>
                    <a:pt x="198" y="93"/>
                  </a:lnTo>
                  <a:lnTo>
                    <a:pt x="147" y="23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99BF99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58" name="Freeform 350"/>
            <p:cNvSpPr>
              <a:spLocks noChangeAspect="1"/>
            </p:cNvSpPr>
            <p:nvPr/>
          </p:nvSpPr>
          <p:spPr bwMode="auto">
            <a:xfrm>
              <a:off x="4882" y="987"/>
              <a:ext cx="100" cy="90"/>
            </a:xfrm>
            <a:custGeom>
              <a:avLst/>
              <a:gdLst>
                <a:gd name="T0" fmla="*/ 0 w 192"/>
                <a:gd name="T1" fmla="*/ 173 h 173"/>
                <a:gd name="T2" fmla="*/ 51 w 192"/>
                <a:gd name="T3" fmla="*/ 35 h 173"/>
                <a:gd name="T4" fmla="*/ 192 w 192"/>
                <a:gd name="T5" fmla="*/ 0 h 173"/>
                <a:gd name="T6" fmla="*/ 141 w 192"/>
                <a:gd name="T7" fmla="*/ 138 h 173"/>
                <a:gd name="T8" fmla="*/ 0 w 192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73">
                  <a:moveTo>
                    <a:pt x="0" y="173"/>
                  </a:moveTo>
                  <a:lnTo>
                    <a:pt x="51" y="35"/>
                  </a:lnTo>
                  <a:lnTo>
                    <a:pt x="192" y="0"/>
                  </a:lnTo>
                  <a:lnTo>
                    <a:pt x="141" y="138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99BF99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59" name="Freeform 351"/>
            <p:cNvSpPr>
              <a:spLocks noChangeAspect="1"/>
            </p:cNvSpPr>
            <p:nvPr/>
          </p:nvSpPr>
          <p:spPr bwMode="auto">
            <a:xfrm>
              <a:off x="4955" y="987"/>
              <a:ext cx="27" cy="736"/>
            </a:xfrm>
            <a:custGeom>
              <a:avLst/>
              <a:gdLst>
                <a:gd name="T0" fmla="*/ 0 w 51"/>
                <a:gd name="T1" fmla="*/ 138 h 1417"/>
                <a:gd name="T2" fmla="*/ 51 w 51"/>
                <a:gd name="T3" fmla="*/ 0 h 1417"/>
                <a:gd name="T4" fmla="*/ 51 w 51"/>
                <a:gd name="T5" fmla="*/ 1279 h 1417"/>
                <a:gd name="T6" fmla="*/ 0 w 51"/>
                <a:gd name="T7" fmla="*/ 1417 h 1417"/>
                <a:gd name="T8" fmla="*/ 0 w 51"/>
                <a:gd name="T9" fmla="*/ 138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17">
                  <a:moveTo>
                    <a:pt x="0" y="138"/>
                  </a:moveTo>
                  <a:lnTo>
                    <a:pt x="51" y="0"/>
                  </a:lnTo>
                  <a:lnTo>
                    <a:pt x="51" y="1279"/>
                  </a:lnTo>
                  <a:lnTo>
                    <a:pt x="0" y="1417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668066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60" name="Freeform 352"/>
            <p:cNvSpPr>
              <a:spLocks noChangeAspect="1"/>
            </p:cNvSpPr>
            <p:nvPr/>
          </p:nvSpPr>
          <p:spPr bwMode="auto">
            <a:xfrm>
              <a:off x="3838" y="981"/>
              <a:ext cx="1123" cy="742"/>
            </a:xfrm>
            <a:custGeom>
              <a:avLst/>
              <a:gdLst>
                <a:gd name="T0" fmla="*/ 0 w 2156"/>
                <a:gd name="T1" fmla="*/ 1428 h 1428"/>
                <a:gd name="T2" fmla="*/ 0 w 2156"/>
                <a:gd name="T3" fmla="*/ 1036 h 1428"/>
                <a:gd name="T4" fmla="*/ 147 w 2156"/>
                <a:gd name="T5" fmla="*/ 1025 h 1428"/>
                <a:gd name="T6" fmla="*/ 288 w 2156"/>
                <a:gd name="T7" fmla="*/ 1025 h 1428"/>
                <a:gd name="T8" fmla="*/ 435 w 2156"/>
                <a:gd name="T9" fmla="*/ 1025 h 1428"/>
                <a:gd name="T10" fmla="*/ 576 w 2156"/>
                <a:gd name="T11" fmla="*/ 944 h 1428"/>
                <a:gd name="T12" fmla="*/ 723 w 2156"/>
                <a:gd name="T13" fmla="*/ 748 h 1428"/>
                <a:gd name="T14" fmla="*/ 864 w 2156"/>
                <a:gd name="T15" fmla="*/ 276 h 1428"/>
                <a:gd name="T16" fmla="*/ 1011 w 2156"/>
                <a:gd name="T17" fmla="*/ 92 h 1428"/>
                <a:gd name="T18" fmla="*/ 1152 w 2156"/>
                <a:gd name="T19" fmla="*/ 0 h 1428"/>
                <a:gd name="T20" fmla="*/ 1292 w 2156"/>
                <a:gd name="T21" fmla="*/ 57 h 1428"/>
                <a:gd name="T22" fmla="*/ 1439 w 2156"/>
                <a:gd name="T23" fmla="*/ 92 h 1428"/>
                <a:gd name="T24" fmla="*/ 1580 w 2156"/>
                <a:gd name="T25" fmla="*/ 276 h 1428"/>
                <a:gd name="T26" fmla="*/ 1727 w 2156"/>
                <a:gd name="T27" fmla="*/ 184 h 1428"/>
                <a:gd name="T28" fmla="*/ 1868 w 2156"/>
                <a:gd name="T29" fmla="*/ 92 h 1428"/>
                <a:gd name="T30" fmla="*/ 2015 w 2156"/>
                <a:gd name="T31" fmla="*/ 184 h 1428"/>
                <a:gd name="T32" fmla="*/ 2156 w 2156"/>
                <a:gd name="T33" fmla="*/ 149 h 1428"/>
                <a:gd name="T34" fmla="*/ 2156 w 2156"/>
                <a:gd name="T35" fmla="*/ 1428 h 1428"/>
                <a:gd name="T36" fmla="*/ 0 w 2156"/>
                <a:gd name="T37" fmla="*/ 1428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56" h="1428">
                  <a:moveTo>
                    <a:pt x="0" y="1428"/>
                  </a:moveTo>
                  <a:lnTo>
                    <a:pt x="0" y="1036"/>
                  </a:lnTo>
                  <a:lnTo>
                    <a:pt x="147" y="1025"/>
                  </a:lnTo>
                  <a:lnTo>
                    <a:pt x="288" y="1025"/>
                  </a:lnTo>
                  <a:lnTo>
                    <a:pt x="435" y="1025"/>
                  </a:lnTo>
                  <a:lnTo>
                    <a:pt x="576" y="944"/>
                  </a:lnTo>
                  <a:lnTo>
                    <a:pt x="723" y="748"/>
                  </a:lnTo>
                  <a:lnTo>
                    <a:pt x="864" y="276"/>
                  </a:lnTo>
                  <a:lnTo>
                    <a:pt x="1011" y="92"/>
                  </a:lnTo>
                  <a:lnTo>
                    <a:pt x="1152" y="0"/>
                  </a:lnTo>
                  <a:lnTo>
                    <a:pt x="1292" y="57"/>
                  </a:lnTo>
                  <a:lnTo>
                    <a:pt x="1439" y="92"/>
                  </a:lnTo>
                  <a:lnTo>
                    <a:pt x="1580" y="276"/>
                  </a:lnTo>
                  <a:lnTo>
                    <a:pt x="1727" y="184"/>
                  </a:lnTo>
                  <a:lnTo>
                    <a:pt x="1868" y="92"/>
                  </a:lnTo>
                  <a:lnTo>
                    <a:pt x="2015" y="184"/>
                  </a:lnTo>
                  <a:lnTo>
                    <a:pt x="2156" y="149"/>
                  </a:lnTo>
                  <a:lnTo>
                    <a:pt x="2156" y="1428"/>
                  </a:lnTo>
                  <a:lnTo>
                    <a:pt x="0" y="1428"/>
                  </a:lnTo>
                  <a:close/>
                </a:path>
              </a:pathLst>
            </a:custGeom>
            <a:solidFill>
              <a:srgbClr val="00CC99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61" name="Freeform 353"/>
            <p:cNvSpPr>
              <a:spLocks noChangeAspect="1"/>
            </p:cNvSpPr>
            <p:nvPr/>
          </p:nvSpPr>
          <p:spPr bwMode="auto">
            <a:xfrm>
              <a:off x="3806" y="1513"/>
              <a:ext cx="103" cy="78"/>
            </a:xfrm>
            <a:custGeom>
              <a:avLst/>
              <a:gdLst>
                <a:gd name="T0" fmla="*/ 0 w 198"/>
                <a:gd name="T1" fmla="*/ 127 h 150"/>
                <a:gd name="T2" fmla="*/ 51 w 198"/>
                <a:gd name="T3" fmla="*/ 0 h 150"/>
                <a:gd name="T4" fmla="*/ 198 w 198"/>
                <a:gd name="T5" fmla="*/ 11 h 150"/>
                <a:gd name="T6" fmla="*/ 147 w 198"/>
                <a:gd name="T7" fmla="*/ 150 h 150"/>
                <a:gd name="T8" fmla="*/ 0 w 198"/>
                <a:gd name="T9" fmla="*/ 12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50">
                  <a:moveTo>
                    <a:pt x="0" y="127"/>
                  </a:moveTo>
                  <a:lnTo>
                    <a:pt x="51" y="0"/>
                  </a:lnTo>
                  <a:lnTo>
                    <a:pt x="198" y="11"/>
                  </a:lnTo>
                  <a:lnTo>
                    <a:pt x="147" y="15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BFBF7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62" name="Freeform 354"/>
            <p:cNvSpPr>
              <a:spLocks noChangeAspect="1"/>
            </p:cNvSpPr>
            <p:nvPr/>
          </p:nvSpPr>
          <p:spPr bwMode="auto">
            <a:xfrm>
              <a:off x="3882" y="1513"/>
              <a:ext cx="100" cy="78"/>
            </a:xfrm>
            <a:custGeom>
              <a:avLst/>
              <a:gdLst>
                <a:gd name="T0" fmla="*/ 0 w 192"/>
                <a:gd name="T1" fmla="*/ 150 h 150"/>
                <a:gd name="T2" fmla="*/ 51 w 192"/>
                <a:gd name="T3" fmla="*/ 11 h 150"/>
                <a:gd name="T4" fmla="*/ 192 w 192"/>
                <a:gd name="T5" fmla="*/ 0 h 150"/>
                <a:gd name="T6" fmla="*/ 141 w 192"/>
                <a:gd name="T7" fmla="*/ 127 h 150"/>
                <a:gd name="T8" fmla="*/ 0 w 192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50">
                  <a:moveTo>
                    <a:pt x="0" y="150"/>
                  </a:moveTo>
                  <a:lnTo>
                    <a:pt x="51" y="11"/>
                  </a:lnTo>
                  <a:lnTo>
                    <a:pt x="192" y="0"/>
                  </a:lnTo>
                  <a:lnTo>
                    <a:pt x="141" y="127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BFBF7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63" name="Freeform 355"/>
            <p:cNvSpPr>
              <a:spLocks noChangeAspect="1"/>
            </p:cNvSpPr>
            <p:nvPr/>
          </p:nvSpPr>
          <p:spPr bwMode="auto">
            <a:xfrm>
              <a:off x="3956" y="1501"/>
              <a:ext cx="103" cy="78"/>
            </a:xfrm>
            <a:custGeom>
              <a:avLst/>
              <a:gdLst>
                <a:gd name="T0" fmla="*/ 0 w 198"/>
                <a:gd name="T1" fmla="*/ 150 h 150"/>
                <a:gd name="T2" fmla="*/ 51 w 198"/>
                <a:gd name="T3" fmla="*/ 23 h 150"/>
                <a:gd name="T4" fmla="*/ 198 w 198"/>
                <a:gd name="T5" fmla="*/ 0 h 150"/>
                <a:gd name="T6" fmla="*/ 147 w 198"/>
                <a:gd name="T7" fmla="*/ 138 h 150"/>
                <a:gd name="T8" fmla="*/ 0 w 198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50">
                  <a:moveTo>
                    <a:pt x="0" y="150"/>
                  </a:moveTo>
                  <a:lnTo>
                    <a:pt x="51" y="23"/>
                  </a:lnTo>
                  <a:lnTo>
                    <a:pt x="198" y="0"/>
                  </a:lnTo>
                  <a:lnTo>
                    <a:pt x="147" y="138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BFBF7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64" name="Freeform 356"/>
            <p:cNvSpPr>
              <a:spLocks noChangeAspect="1"/>
            </p:cNvSpPr>
            <p:nvPr/>
          </p:nvSpPr>
          <p:spPr bwMode="auto">
            <a:xfrm>
              <a:off x="4032" y="1471"/>
              <a:ext cx="100" cy="102"/>
            </a:xfrm>
            <a:custGeom>
              <a:avLst/>
              <a:gdLst>
                <a:gd name="T0" fmla="*/ 0 w 192"/>
                <a:gd name="T1" fmla="*/ 196 h 196"/>
                <a:gd name="T2" fmla="*/ 51 w 192"/>
                <a:gd name="T3" fmla="*/ 58 h 196"/>
                <a:gd name="T4" fmla="*/ 192 w 192"/>
                <a:gd name="T5" fmla="*/ 0 h 196"/>
                <a:gd name="T6" fmla="*/ 141 w 192"/>
                <a:gd name="T7" fmla="*/ 139 h 196"/>
                <a:gd name="T8" fmla="*/ 0 w 192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96">
                  <a:moveTo>
                    <a:pt x="0" y="196"/>
                  </a:moveTo>
                  <a:lnTo>
                    <a:pt x="51" y="58"/>
                  </a:lnTo>
                  <a:lnTo>
                    <a:pt x="192" y="0"/>
                  </a:lnTo>
                  <a:lnTo>
                    <a:pt x="141" y="139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BFBF7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65" name="Freeform 357"/>
            <p:cNvSpPr>
              <a:spLocks noChangeAspect="1"/>
            </p:cNvSpPr>
            <p:nvPr/>
          </p:nvSpPr>
          <p:spPr bwMode="auto">
            <a:xfrm>
              <a:off x="4106" y="1471"/>
              <a:ext cx="103" cy="90"/>
            </a:xfrm>
            <a:custGeom>
              <a:avLst/>
              <a:gdLst>
                <a:gd name="T0" fmla="*/ 0 w 198"/>
                <a:gd name="T1" fmla="*/ 139 h 173"/>
                <a:gd name="T2" fmla="*/ 51 w 198"/>
                <a:gd name="T3" fmla="*/ 0 h 173"/>
                <a:gd name="T4" fmla="*/ 198 w 198"/>
                <a:gd name="T5" fmla="*/ 35 h 173"/>
                <a:gd name="T6" fmla="*/ 147 w 198"/>
                <a:gd name="T7" fmla="*/ 173 h 173"/>
                <a:gd name="T8" fmla="*/ 0 w 198"/>
                <a:gd name="T9" fmla="*/ 13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73">
                  <a:moveTo>
                    <a:pt x="0" y="139"/>
                  </a:moveTo>
                  <a:lnTo>
                    <a:pt x="51" y="0"/>
                  </a:lnTo>
                  <a:lnTo>
                    <a:pt x="198" y="35"/>
                  </a:lnTo>
                  <a:lnTo>
                    <a:pt x="147" y="173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BFBF7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66" name="Freeform 358"/>
            <p:cNvSpPr>
              <a:spLocks noChangeAspect="1"/>
            </p:cNvSpPr>
            <p:nvPr/>
          </p:nvSpPr>
          <p:spPr bwMode="auto">
            <a:xfrm>
              <a:off x="4182" y="1489"/>
              <a:ext cx="101" cy="138"/>
            </a:xfrm>
            <a:custGeom>
              <a:avLst/>
              <a:gdLst>
                <a:gd name="T0" fmla="*/ 0 w 192"/>
                <a:gd name="T1" fmla="*/ 138 h 265"/>
                <a:gd name="T2" fmla="*/ 51 w 192"/>
                <a:gd name="T3" fmla="*/ 0 h 265"/>
                <a:gd name="T4" fmla="*/ 192 w 192"/>
                <a:gd name="T5" fmla="*/ 127 h 265"/>
                <a:gd name="T6" fmla="*/ 141 w 192"/>
                <a:gd name="T7" fmla="*/ 265 h 265"/>
                <a:gd name="T8" fmla="*/ 0 w 192"/>
                <a:gd name="T9" fmla="*/ 13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265">
                  <a:moveTo>
                    <a:pt x="0" y="138"/>
                  </a:moveTo>
                  <a:lnTo>
                    <a:pt x="51" y="0"/>
                  </a:lnTo>
                  <a:lnTo>
                    <a:pt x="192" y="127"/>
                  </a:lnTo>
                  <a:lnTo>
                    <a:pt x="141" y="265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FBF7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67" name="Freeform 359"/>
            <p:cNvSpPr>
              <a:spLocks noChangeAspect="1"/>
            </p:cNvSpPr>
            <p:nvPr/>
          </p:nvSpPr>
          <p:spPr bwMode="auto">
            <a:xfrm>
              <a:off x="4256" y="1555"/>
              <a:ext cx="103" cy="78"/>
            </a:xfrm>
            <a:custGeom>
              <a:avLst/>
              <a:gdLst>
                <a:gd name="T0" fmla="*/ 0 w 198"/>
                <a:gd name="T1" fmla="*/ 138 h 149"/>
                <a:gd name="T2" fmla="*/ 51 w 198"/>
                <a:gd name="T3" fmla="*/ 0 h 149"/>
                <a:gd name="T4" fmla="*/ 198 w 198"/>
                <a:gd name="T5" fmla="*/ 23 h 149"/>
                <a:gd name="T6" fmla="*/ 147 w 198"/>
                <a:gd name="T7" fmla="*/ 149 h 149"/>
                <a:gd name="T8" fmla="*/ 0 w 198"/>
                <a:gd name="T9" fmla="*/ 13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49">
                  <a:moveTo>
                    <a:pt x="0" y="138"/>
                  </a:moveTo>
                  <a:lnTo>
                    <a:pt x="51" y="0"/>
                  </a:lnTo>
                  <a:lnTo>
                    <a:pt x="198" y="23"/>
                  </a:lnTo>
                  <a:lnTo>
                    <a:pt x="147" y="149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FBF7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68" name="Freeform 360"/>
            <p:cNvSpPr>
              <a:spLocks noChangeAspect="1"/>
            </p:cNvSpPr>
            <p:nvPr/>
          </p:nvSpPr>
          <p:spPr bwMode="auto">
            <a:xfrm>
              <a:off x="4332" y="1567"/>
              <a:ext cx="100" cy="89"/>
            </a:xfrm>
            <a:custGeom>
              <a:avLst/>
              <a:gdLst>
                <a:gd name="T0" fmla="*/ 0 w 192"/>
                <a:gd name="T1" fmla="*/ 126 h 172"/>
                <a:gd name="T2" fmla="*/ 51 w 192"/>
                <a:gd name="T3" fmla="*/ 0 h 172"/>
                <a:gd name="T4" fmla="*/ 192 w 192"/>
                <a:gd name="T5" fmla="*/ 34 h 172"/>
                <a:gd name="T6" fmla="*/ 140 w 192"/>
                <a:gd name="T7" fmla="*/ 172 h 172"/>
                <a:gd name="T8" fmla="*/ 0 w 192"/>
                <a:gd name="T9" fmla="*/ 12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72">
                  <a:moveTo>
                    <a:pt x="0" y="126"/>
                  </a:moveTo>
                  <a:lnTo>
                    <a:pt x="51" y="0"/>
                  </a:lnTo>
                  <a:lnTo>
                    <a:pt x="192" y="34"/>
                  </a:lnTo>
                  <a:lnTo>
                    <a:pt x="140" y="17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FBF7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69" name="Freeform 361"/>
            <p:cNvSpPr>
              <a:spLocks noChangeAspect="1"/>
            </p:cNvSpPr>
            <p:nvPr/>
          </p:nvSpPr>
          <p:spPr bwMode="auto">
            <a:xfrm>
              <a:off x="4405" y="1573"/>
              <a:ext cx="100" cy="83"/>
            </a:xfrm>
            <a:custGeom>
              <a:avLst/>
              <a:gdLst>
                <a:gd name="T0" fmla="*/ 0 w 192"/>
                <a:gd name="T1" fmla="*/ 161 h 161"/>
                <a:gd name="T2" fmla="*/ 52 w 192"/>
                <a:gd name="T3" fmla="*/ 23 h 161"/>
                <a:gd name="T4" fmla="*/ 192 w 192"/>
                <a:gd name="T5" fmla="*/ 0 h 161"/>
                <a:gd name="T6" fmla="*/ 148 w 192"/>
                <a:gd name="T7" fmla="*/ 138 h 161"/>
                <a:gd name="T8" fmla="*/ 0 w 192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1">
                  <a:moveTo>
                    <a:pt x="0" y="161"/>
                  </a:moveTo>
                  <a:lnTo>
                    <a:pt x="52" y="23"/>
                  </a:lnTo>
                  <a:lnTo>
                    <a:pt x="192" y="0"/>
                  </a:lnTo>
                  <a:lnTo>
                    <a:pt x="148" y="138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FBF7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70" name="Freeform 362"/>
            <p:cNvSpPr>
              <a:spLocks noChangeAspect="1"/>
            </p:cNvSpPr>
            <p:nvPr/>
          </p:nvSpPr>
          <p:spPr bwMode="auto">
            <a:xfrm>
              <a:off x="4482" y="1573"/>
              <a:ext cx="100" cy="83"/>
            </a:xfrm>
            <a:custGeom>
              <a:avLst/>
              <a:gdLst>
                <a:gd name="T0" fmla="*/ 0 w 191"/>
                <a:gd name="T1" fmla="*/ 138 h 161"/>
                <a:gd name="T2" fmla="*/ 44 w 191"/>
                <a:gd name="T3" fmla="*/ 0 h 161"/>
                <a:gd name="T4" fmla="*/ 191 w 191"/>
                <a:gd name="T5" fmla="*/ 23 h 161"/>
                <a:gd name="T6" fmla="*/ 140 w 191"/>
                <a:gd name="T7" fmla="*/ 161 h 161"/>
                <a:gd name="T8" fmla="*/ 0 w 191"/>
                <a:gd name="T9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61">
                  <a:moveTo>
                    <a:pt x="0" y="138"/>
                  </a:moveTo>
                  <a:lnTo>
                    <a:pt x="44" y="0"/>
                  </a:lnTo>
                  <a:lnTo>
                    <a:pt x="191" y="23"/>
                  </a:lnTo>
                  <a:lnTo>
                    <a:pt x="140" y="161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FBF7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71" name="Freeform 363"/>
            <p:cNvSpPr>
              <a:spLocks noChangeAspect="1"/>
            </p:cNvSpPr>
            <p:nvPr/>
          </p:nvSpPr>
          <p:spPr bwMode="auto">
            <a:xfrm>
              <a:off x="4556" y="1573"/>
              <a:ext cx="100" cy="83"/>
            </a:xfrm>
            <a:custGeom>
              <a:avLst/>
              <a:gdLst>
                <a:gd name="T0" fmla="*/ 0 w 192"/>
                <a:gd name="T1" fmla="*/ 161 h 161"/>
                <a:gd name="T2" fmla="*/ 51 w 192"/>
                <a:gd name="T3" fmla="*/ 23 h 161"/>
                <a:gd name="T4" fmla="*/ 192 w 192"/>
                <a:gd name="T5" fmla="*/ 0 h 161"/>
                <a:gd name="T6" fmla="*/ 147 w 192"/>
                <a:gd name="T7" fmla="*/ 138 h 161"/>
                <a:gd name="T8" fmla="*/ 0 w 192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1">
                  <a:moveTo>
                    <a:pt x="0" y="161"/>
                  </a:moveTo>
                  <a:lnTo>
                    <a:pt x="51" y="23"/>
                  </a:lnTo>
                  <a:lnTo>
                    <a:pt x="192" y="0"/>
                  </a:lnTo>
                  <a:lnTo>
                    <a:pt x="147" y="138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FBF7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72" name="Freeform 364"/>
            <p:cNvSpPr>
              <a:spLocks noChangeAspect="1"/>
            </p:cNvSpPr>
            <p:nvPr/>
          </p:nvSpPr>
          <p:spPr bwMode="auto">
            <a:xfrm>
              <a:off x="4632" y="1573"/>
              <a:ext cx="100" cy="90"/>
            </a:xfrm>
            <a:custGeom>
              <a:avLst/>
              <a:gdLst>
                <a:gd name="T0" fmla="*/ 0 w 192"/>
                <a:gd name="T1" fmla="*/ 138 h 173"/>
                <a:gd name="T2" fmla="*/ 45 w 192"/>
                <a:gd name="T3" fmla="*/ 0 h 173"/>
                <a:gd name="T4" fmla="*/ 192 w 192"/>
                <a:gd name="T5" fmla="*/ 35 h 173"/>
                <a:gd name="T6" fmla="*/ 141 w 192"/>
                <a:gd name="T7" fmla="*/ 173 h 173"/>
                <a:gd name="T8" fmla="*/ 0 w 192"/>
                <a:gd name="T9" fmla="*/ 13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73">
                  <a:moveTo>
                    <a:pt x="0" y="138"/>
                  </a:moveTo>
                  <a:lnTo>
                    <a:pt x="45" y="0"/>
                  </a:lnTo>
                  <a:lnTo>
                    <a:pt x="192" y="35"/>
                  </a:lnTo>
                  <a:lnTo>
                    <a:pt x="141" y="17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FBF7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73" name="Freeform 365"/>
            <p:cNvSpPr>
              <a:spLocks noChangeAspect="1"/>
            </p:cNvSpPr>
            <p:nvPr/>
          </p:nvSpPr>
          <p:spPr bwMode="auto">
            <a:xfrm>
              <a:off x="4705" y="1573"/>
              <a:ext cx="100" cy="90"/>
            </a:xfrm>
            <a:custGeom>
              <a:avLst/>
              <a:gdLst>
                <a:gd name="T0" fmla="*/ 0 w 192"/>
                <a:gd name="T1" fmla="*/ 173 h 173"/>
                <a:gd name="T2" fmla="*/ 51 w 192"/>
                <a:gd name="T3" fmla="*/ 35 h 173"/>
                <a:gd name="T4" fmla="*/ 192 w 192"/>
                <a:gd name="T5" fmla="*/ 0 h 173"/>
                <a:gd name="T6" fmla="*/ 147 w 192"/>
                <a:gd name="T7" fmla="*/ 138 h 173"/>
                <a:gd name="T8" fmla="*/ 0 w 192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73">
                  <a:moveTo>
                    <a:pt x="0" y="173"/>
                  </a:moveTo>
                  <a:lnTo>
                    <a:pt x="51" y="35"/>
                  </a:lnTo>
                  <a:lnTo>
                    <a:pt x="192" y="0"/>
                  </a:lnTo>
                  <a:lnTo>
                    <a:pt x="147" y="138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BFBF7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74" name="Freeform 366"/>
            <p:cNvSpPr>
              <a:spLocks noChangeAspect="1"/>
            </p:cNvSpPr>
            <p:nvPr/>
          </p:nvSpPr>
          <p:spPr bwMode="auto">
            <a:xfrm>
              <a:off x="4782" y="1573"/>
              <a:ext cx="100" cy="83"/>
            </a:xfrm>
            <a:custGeom>
              <a:avLst/>
              <a:gdLst>
                <a:gd name="T0" fmla="*/ 0 w 192"/>
                <a:gd name="T1" fmla="*/ 138 h 161"/>
                <a:gd name="T2" fmla="*/ 45 w 192"/>
                <a:gd name="T3" fmla="*/ 0 h 161"/>
                <a:gd name="T4" fmla="*/ 192 w 192"/>
                <a:gd name="T5" fmla="*/ 23 h 161"/>
                <a:gd name="T6" fmla="*/ 141 w 192"/>
                <a:gd name="T7" fmla="*/ 161 h 161"/>
                <a:gd name="T8" fmla="*/ 0 w 192"/>
                <a:gd name="T9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1">
                  <a:moveTo>
                    <a:pt x="0" y="138"/>
                  </a:moveTo>
                  <a:lnTo>
                    <a:pt x="45" y="0"/>
                  </a:lnTo>
                  <a:lnTo>
                    <a:pt x="192" y="23"/>
                  </a:lnTo>
                  <a:lnTo>
                    <a:pt x="141" y="161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FBF7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75" name="Freeform 367"/>
            <p:cNvSpPr>
              <a:spLocks noChangeAspect="1"/>
            </p:cNvSpPr>
            <p:nvPr/>
          </p:nvSpPr>
          <p:spPr bwMode="auto">
            <a:xfrm>
              <a:off x="4855" y="1573"/>
              <a:ext cx="100" cy="83"/>
            </a:xfrm>
            <a:custGeom>
              <a:avLst/>
              <a:gdLst>
                <a:gd name="T0" fmla="*/ 0 w 192"/>
                <a:gd name="T1" fmla="*/ 161 h 161"/>
                <a:gd name="T2" fmla="*/ 51 w 192"/>
                <a:gd name="T3" fmla="*/ 23 h 161"/>
                <a:gd name="T4" fmla="*/ 192 w 192"/>
                <a:gd name="T5" fmla="*/ 0 h 161"/>
                <a:gd name="T6" fmla="*/ 147 w 192"/>
                <a:gd name="T7" fmla="*/ 138 h 161"/>
                <a:gd name="T8" fmla="*/ 0 w 192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1">
                  <a:moveTo>
                    <a:pt x="0" y="161"/>
                  </a:moveTo>
                  <a:lnTo>
                    <a:pt x="51" y="23"/>
                  </a:lnTo>
                  <a:lnTo>
                    <a:pt x="192" y="0"/>
                  </a:lnTo>
                  <a:lnTo>
                    <a:pt x="147" y="138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FBF7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76" name="Freeform 368"/>
            <p:cNvSpPr>
              <a:spLocks noChangeAspect="1"/>
            </p:cNvSpPr>
            <p:nvPr/>
          </p:nvSpPr>
          <p:spPr bwMode="auto">
            <a:xfrm>
              <a:off x="4932" y="1573"/>
              <a:ext cx="23" cy="221"/>
            </a:xfrm>
            <a:custGeom>
              <a:avLst/>
              <a:gdLst>
                <a:gd name="T0" fmla="*/ 0 w 45"/>
                <a:gd name="T1" fmla="*/ 138 h 426"/>
                <a:gd name="T2" fmla="*/ 45 w 45"/>
                <a:gd name="T3" fmla="*/ 0 h 426"/>
                <a:gd name="T4" fmla="*/ 45 w 45"/>
                <a:gd name="T5" fmla="*/ 288 h 426"/>
                <a:gd name="T6" fmla="*/ 0 w 45"/>
                <a:gd name="T7" fmla="*/ 426 h 426"/>
                <a:gd name="T8" fmla="*/ 0 w 45"/>
                <a:gd name="T9" fmla="*/ 138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6">
                  <a:moveTo>
                    <a:pt x="0" y="138"/>
                  </a:moveTo>
                  <a:lnTo>
                    <a:pt x="45" y="0"/>
                  </a:lnTo>
                  <a:lnTo>
                    <a:pt x="45" y="288"/>
                  </a:lnTo>
                  <a:lnTo>
                    <a:pt x="0" y="42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80804D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77" name="Freeform 369"/>
            <p:cNvSpPr>
              <a:spLocks noChangeAspect="1"/>
            </p:cNvSpPr>
            <p:nvPr/>
          </p:nvSpPr>
          <p:spPr bwMode="auto">
            <a:xfrm>
              <a:off x="3806" y="1543"/>
              <a:ext cx="1126" cy="251"/>
            </a:xfrm>
            <a:custGeom>
              <a:avLst/>
              <a:gdLst>
                <a:gd name="T0" fmla="*/ 0 w 2162"/>
                <a:gd name="T1" fmla="*/ 483 h 483"/>
                <a:gd name="T2" fmla="*/ 0 w 2162"/>
                <a:gd name="T3" fmla="*/ 69 h 483"/>
                <a:gd name="T4" fmla="*/ 147 w 2162"/>
                <a:gd name="T5" fmla="*/ 92 h 483"/>
                <a:gd name="T6" fmla="*/ 288 w 2162"/>
                <a:gd name="T7" fmla="*/ 69 h 483"/>
                <a:gd name="T8" fmla="*/ 435 w 2162"/>
                <a:gd name="T9" fmla="*/ 57 h 483"/>
                <a:gd name="T10" fmla="*/ 576 w 2162"/>
                <a:gd name="T11" fmla="*/ 0 h 483"/>
                <a:gd name="T12" fmla="*/ 723 w 2162"/>
                <a:gd name="T13" fmla="*/ 34 h 483"/>
                <a:gd name="T14" fmla="*/ 864 w 2162"/>
                <a:gd name="T15" fmla="*/ 161 h 483"/>
                <a:gd name="T16" fmla="*/ 1011 w 2162"/>
                <a:gd name="T17" fmla="*/ 172 h 483"/>
                <a:gd name="T18" fmla="*/ 1151 w 2162"/>
                <a:gd name="T19" fmla="*/ 218 h 483"/>
                <a:gd name="T20" fmla="*/ 1299 w 2162"/>
                <a:gd name="T21" fmla="*/ 195 h 483"/>
                <a:gd name="T22" fmla="*/ 1439 w 2162"/>
                <a:gd name="T23" fmla="*/ 218 h 483"/>
                <a:gd name="T24" fmla="*/ 1586 w 2162"/>
                <a:gd name="T25" fmla="*/ 195 h 483"/>
                <a:gd name="T26" fmla="*/ 1727 w 2162"/>
                <a:gd name="T27" fmla="*/ 230 h 483"/>
                <a:gd name="T28" fmla="*/ 1874 w 2162"/>
                <a:gd name="T29" fmla="*/ 195 h 483"/>
                <a:gd name="T30" fmla="*/ 2015 w 2162"/>
                <a:gd name="T31" fmla="*/ 218 h 483"/>
                <a:gd name="T32" fmla="*/ 2162 w 2162"/>
                <a:gd name="T33" fmla="*/ 195 h 483"/>
                <a:gd name="T34" fmla="*/ 2162 w 2162"/>
                <a:gd name="T35" fmla="*/ 483 h 483"/>
                <a:gd name="T36" fmla="*/ 0 w 2162"/>
                <a:gd name="T3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62" h="483">
                  <a:moveTo>
                    <a:pt x="0" y="483"/>
                  </a:moveTo>
                  <a:lnTo>
                    <a:pt x="0" y="69"/>
                  </a:lnTo>
                  <a:lnTo>
                    <a:pt x="147" y="92"/>
                  </a:lnTo>
                  <a:lnTo>
                    <a:pt x="288" y="69"/>
                  </a:lnTo>
                  <a:lnTo>
                    <a:pt x="435" y="57"/>
                  </a:lnTo>
                  <a:lnTo>
                    <a:pt x="576" y="0"/>
                  </a:lnTo>
                  <a:lnTo>
                    <a:pt x="723" y="34"/>
                  </a:lnTo>
                  <a:lnTo>
                    <a:pt x="864" y="161"/>
                  </a:lnTo>
                  <a:lnTo>
                    <a:pt x="1011" y="172"/>
                  </a:lnTo>
                  <a:lnTo>
                    <a:pt x="1151" y="218"/>
                  </a:lnTo>
                  <a:lnTo>
                    <a:pt x="1299" y="195"/>
                  </a:lnTo>
                  <a:lnTo>
                    <a:pt x="1439" y="218"/>
                  </a:lnTo>
                  <a:lnTo>
                    <a:pt x="1586" y="195"/>
                  </a:lnTo>
                  <a:lnTo>
                    <a:pt x="1727" y="230"/>
                  </a:lnTo>
                  <a:lnTo>
                    <a:pt x="1874" y="195"/>
                  </a:lnTo>
                  <a:lnTo>
                    <a:pt x="2015" y="218"/>
                  </a:lnTo>
                  <a:lnTo>
                    <a:pt x="2162" y="195"/>
                  </a:lnTo>
                  <a:lnTo>
                    <a:pt x="2162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78" name="Freeform 370"/>
            <p:cNvSpPr>
              <a:spLocks noChangeAspect="1"/>
            </p:cNvSpPr>
            <p:nvPr/>
          </p:nvSpPr>
          <p:spPr bwMode="auto">
            <a:xfrm>
              <a:off x="3806" y="867"/>
              <a:ext cx="13" cy="921"/>
            </a:xfrm>
            <a:custGeom>
              <a:avLst/>
              <a:gdLst>
                <a:gd name="T0" fmla="*/ 0 w 26"/>
                <a:gd name="T1" fmla="*/ 0 h 1774"/>
                <a:gd name="T2" fmla="*/ 0 w 26"/>
                <a:gd name="T3" fmla="*/ 1774 h 1774"/>
                <a:gd name="T4" fmla="*/ 26 w 26"/>
                <a:gd name="T5" fmla="*/ 1774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774">
                  <a:moveTo>
                    <a:pt x="0" y="0"/>
                  </a:moveTo>
                  <a:lnTo>
                    <a:pt x="0" y="1774"/>
                  </a:lnTo>
                  <a:lnTo>
                    <a:pt x="26" y="1774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79" name="Line 371"/>
            <p:cNvSpPr>
              <a:spLocks noChangeAspect="1" noChangeShapeType="1"/>
            </p:cNvSpPr>
            <p:nvPr/>
          </p:nvSpPr>
          <p:spPr bwMode="auto">
            <a:xfrm>
              <a:off x="3806" y="1561"/>
              <a:ext cx="13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80" name="Line 372"/>
            <p:cNvSpPr>
              <a:spLocks noChangeAspect="1" noChangeShapeType="1"/>
            </p:cNvSpPr>
            <p:nvPr/>
          </p:nvSpPr>
          <p:spPr bwMode="auto">
            <a:xfrm>
              <a:off x="3806" y="1328"/>
              <a:ext cx="1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81" name="Line 373"/>
            <p:cNvSpPr>
              <a:spLocks noChangeAspect="1" noChangeShapeType="1"/>
            </p:cNvSpPr>
            <p:nvPr/>
          </p:nvSpPr>
          <p:spPr bwMode="auto">
            <a:xfrm>
              <a:off x="3806" y="1094"/>
              <a:ext cx="13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82" name="Line 374"/>
            <p:cNvSpPr>
              <a:spLocks noChangeAspect="1" noChangeShapeType="1"/>
            </p:cNvSpPr>
            <p:nvPr/>
          </p:nvSpPr>
          <p:spPr bwMode="auto">
            <a:xfrm>
              <a:off x="3806" y="867"/>
              <a:ext cx="13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83" name="Line 375"/>
            <p:cNvSpPr>
              <a:spLocks noChangeAspect="1" noChangeShapeType="1"/>
            </p:cNvSpPr>
            <p:nvPr/>
          </p:nvSpPr>
          <p:spPr bwMode="auto">
            <a:xfrm>
              <a:off x="3806" y="1676"/>
              <a:ext cx="10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84" name="Line 376"/>
            <p:cNvSpPr>
              <a:spLocks noChangeAspect="1" noChangeShapeType="1"/>
            </p:cNvSpPr>
            <p:nvPr/>
          </p:nvSpPr>
          <p:spPr bwMode="auto">
            <a:xfrm>
              <a:off x="3806" y="1675"/>
              <a:ext cx="1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85" name="Line 377"/>
            <p:cNvSpPr>
              <a:spLocks noChangeAspect="1" noChangeShapeType="1"/>
            </p:cNvSpPr>
            <p:nvPr/>
          </p:nvSpPr>
          <p:spPr bwMode="auto">
            <a:xfrm>
              <a:off x="3806" y="1561"/>
              <a:ext cx="10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86" name="Line 378"/>
            <p:cNvSpPr>
              <a:spLocks noChangeAspect="1" noChangeShapeType="1"/>
            </p:cNvSpPr>
            <p:nvPr/>
          </p:nvSpPr>
          <p:spPr bwMode="auto">
            <a:xfrm>
              <a:off x="3806" y="1442"/>
              <a:ext cx="1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87" name="Line 379"/>
            <p:cNvSpPr>
              <a:spLocks noChangeAspect="1" noChangeShapeType="1"/>
            </p:cNvSpPr>
            <p:nvPr/>
          </p:nvSpPr>
          <p:spPr bwMode="auto">
            <a:xfrm>
              <a:off x="3806" y="1328"/>
              <a:ext cx="1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88" name="Line 380"/>
            <p:cNvSpPr>
              <a:spLocks noChangeAspect="1" noChangeShapeType="1"/>
            </p:cNvSpPr>
            <p:nvPr/>
          </p:nvSpPr>
          <p:spPr bwMode="auto">
            <a:xfrm>
              <a:off x="3806" y="1214"/>
              <a:ext cx="1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89" name="Line 381"/>
            <p:cNvSpPr>
              <a:spLocks noChangeAspect="1" noChangeShapeType="1"/>
            </p:cNvSpPr>
            <p:nvPr/>
          </p:nvSpPr>
          <p:spPr bwMode="auto">
            <a:xfrm>
              <a:off x="3806" y="1094"/>
              <a:ext cx="10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90" name="Line 382"/>
            <p:cNvSpPr>
              <a:spLocks noChangeAspect="1" noChangeShapeType="1"/>
            </p:cNvSpPr>
            <p:nvPr/>
          </p:nvSpPr>
          <p:spPr bwMode="auto">
            <a:xfrm>
              <a:off x="3806" y="981"/>
              <a:ext cx="1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91" name="Line 383"/>
            <p:cNvSpPr>
              <a:spLocks noChangeAspect="1" noChangeShapeType="1"/>
            </p:cNvSpPr>
            <p:nvPr/>
          </p:nvSpPr>
          <p:spPr bwMode="auto">
            <a:xfrm>
              <a:off x="3806" y="867"/>
              <a:ext cx="10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92" name="Freeform 384"/>
            <p:cNvSpPr>
              <a:spLocks noChangeAspect="1"/>
            </p:cNvSpPr>
            <p:nvPr/>
          </p:nvSpPr>
          <p:spPr bwMode="auto">
            <a:xfrm>
              <a:off x="3806" y="1765"/>
              <a:ext cx="1123" cy="23"/>
            </a:xfrm>
            <a:custGeom>
              <a:avLst/>
              <a:gdLst>
                <a:gd name="T0" fmla="*/ 2156 w 2156"/>
                <a:gd name="T1" fmla="*/ 46 h 46"/>
                <a:gd name="T2" fmla="*/ 0 w 2156"/>
                <a:gd name="T3" fmla="*/ 46 h 46"/>
                <a:gd name="T4" fmla="*/ 0 w 2156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6" h="46">
                  <a:moveTo>
                    <a:pt x="2156" y="46"/>
                  </a:moveTo>
                  <a:lnTo>
                    <a:pt x="0" y="4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93" name="Line 385"/>
            <p:cNvSpPr>
              <a:spLocks noChangeAspect="1" noChangeShapeType="1"/>
            </p:cNvSpPr>
            <p:nvPr/>
          </p:nvSpPr>
          <p:spPr bwMode="auto">
            <a:xfrm flipV="1">
              <a:off x="3879" y="1765"/>
              <a:ext cx="0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94" name="Line 386"/>
            <p:cNvSpPr>
              <a:spLocks noChangeAspect="1" noChangeShapeType="1"/>
            </p:cNvSpPr>
            <p:nvPr/>
          </p:nvSpPr>
          <p:spPr bwMode="auto">
            <a:xfrm flipV="1">
              <a:off x="3956" y="1765"/>
              <a:ext cx="0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95" name="Line 387"/>
            <p:cNvSpPr>
              <a:spLocks noChangeAspect="1" noChangeShapeType="1"/>
            </p:cNvSpPr>
            <p:nvPr/>
          </p:nvSpPr>
          <p:spPr bwMode="auto">
            <a:xfrm flipV="1">
              <a:off x="4029" y="1765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96" name="Line 388"/>
            <p:cNvSpPr>
              <a:spLocks noChangeAspect="1" noChangeShapeType="1"/>
            </p:cNvSpPr>
            <p:nvPr/>
          </p:nvSpPr>
          <p:spPr bwMode="auto">
            <a:xfrm flipV="1">
              <a:off x="4106" y="1765"/>
              <a:ext cx="0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97" name="Line 389"/>
            <p:cNvSpPr>
              <a:spLocks noChangeAspect="1" noChangeShapeType="1"/>
            </p:cNvSpPr>
            <p:nvPr/>
          </p:nvSpPr>
          <p:spPr bwMode="auto">
            <a:xfrm flipV="1">
              <a:off x="4179" y="1765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98" name="Line 390"/>
            <p:cNvSpPr>
              <a:spLocks noChangeAspect="1" noChangeShapeType="1"/>
            </p:cNvSpPr>
            <p:nvPr/>
          </p:nvSpPr>
          <p:spPr bwMode="auto">
            <a:xfrm flipV="1">
              <a:off x="4256" y="1765"/>
              <a:ext cx="0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99" name="Line 391"/>
            <p:cNvSpPr>
              <a:spLocks noChangeAspect="1" noChangeShapeType="1"/>
            </p:cNvSpPr>
            <p:nvPr/>
          </p:nvSpPr>
          <p:spPr bwMode="auto">
            <a:xfrm flipV="1">
              <a:off x="4329" y="1765"/>
              <a:ext cx="0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00" name="Line 392"/>
            <p:cNvSpPr>
              <a:spLocks noChangeAspect="1" noChangeShapeType="1"/>
            </p:cNvSpPr>
            <p:nvPr/>
          </p:nvSpPr>
          <p:spPr bwMode="auto">
            <a:xfrm flipV="1">
              <a:off x="4405" y="1765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01" name="Line 393"/>
            <p:cNvSpPr>
              <a:spLocks noChangeAspect="1" noChangeShapeType="1"/>
            </p:cNvSpPr>
            <p:nvPr/>
          </p:nvSpPr>
          <p:spPr bwMode="auto">
            <a:xfrm flipV="1">
              <a:off x="4479" y="1765"/>
              <a:ext cx="0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02" name="Line 394"/>
            <p:cNvSpPr>
              <a:spLocks noChangeAspect="1" noChangeShapeType="1"/>
            </p:cNvSpPr>
            <p:nvPr/>
          </p:nvSpPr>
          <p:spPr bwMode="auto">
            <a:xfrm flipV="1">
              <a:off x="4556" y="1765"/>
              <a:ext cx="0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03" name="Line 395"/>
            <p:cNvSpPr>
              <a:spLocks noChangeAspect="1" noChangeShapeType="1"/>
            </p:cNvSpPr>
            <p:nvPr/>
          </p:nvSpPr>
          <p:spPr bwMode="auto">
            <a:xfrm flipV="1">
              <a:off x="4629" y="1765"/>
              <a:ext cx="0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04" name="Line 396"/>
            <p:cNvSpPr>
              <a:spLocks noChangeAspect="1" noChangeShapeType="1"/>
            </p:cNvSpPr>
            <p:nvPr/>
          </p:nvSpPr>
          <p:spPr bwMode="auto">
            <a:xfrm flipV="1">
              <a:off x="4705" y="1765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05" name="Line 397"/>
            <p:cNvSpPr>
              <a:spLocks noChangeAspect="1" noChangeShapeType="1"/>
            </p:cNvSpPr>
            <p:nvPr/>
          </p:nvSpPr>
          <p:spPr bwMode="auto">
            <a:xfrm flipV="1">
              <a:off x="4779" y="1765"/>
              <a:ext cx="0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06" name="Line 398"/>
            <p:cNvSpPr>
              <a:spLocks noChangeAspect="1" noChangeShapeType="1"/>
            </p:cNvSpPr>
            <p:nvPr/>
          </p:nvSpPr>
          <p:spPr bwMode="auto">
            <a:xfrm flipV="1">
              <a:off x="4855" y="1765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07" name="Line 399"/>
            <p:cNvSpPr>
              <a:spLocks noChangeAspect="1" noChangeShapeType="1"/>
            </p:cNvSpPr>
            <p:nvPr/>
          </p:nvSpPr>
          <p:spPr bwMode="auto">
            <a:xfrm flipV="1">
              <a:off x="4929" y="1765"/>
              <a:ext cx="0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08" name="Freeform 400"/>
            <p:cNvSpPr>
              <a:spLocks noChangeAspect="1"/>
            </p:cNvSpPr>
            <p:nvPr/>
          </p:nvSpPr>
          <p:spPr bwMode="auto">
            <a:xfrm>
              <a:off x="4932" y="1650"/>
              <a:ext cx="50" cy="144"/>
            </a:xfrm>
            <a:custGeom>
              <a:avLst/>
              <a:gdLst>
                <a:gd name="T0" fmla="*/ 96 w 96"/>
                <a:gd name="T1" fmla="*/ 0 h 276"/>
                <a:gd name="T2" fmla="*/ 0 w 96"/>
                <a:gd name="T3" fmla="*/ 276 h 276"/>
                <a:gd name="T4" fmla="*/ 96 w 96"/>
                <a:gd name="T5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276">
                  <a:moveTo>
                    <a:pt x="96" y="0"/>
                  </a:moveTo>
                  <a:lnTo>
                    <a:pt x="0" y="27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09" name="Line 401"/>
            <p:cNvSpPr>
              <a:spLocks noChangeAspect="1" noChangeShapeType="1"/>
            </p:cNvSpPr>
            <p:nvPr/>
          </p:nvSpPr>
          <p:spPr bwMode="auto">
            <a:xfrm flipV="1">
              <a:off x="4929" y="1650"/>
              <a:ext cx="53" cy="1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10" name="Rectangle 402"/>
            <p:cNvSpPr>
              <a:spLocks noChangeAspect="1" noChangeArrowheads="1"/>
            </p:cNvSpPr>
            <p:nvPr/>
          </p:nvSpPr>
          <p:spPr bwMode="auto">
            <a:xfrm>
              <a:off x="5094" y="1377"/>
              <a:ext cx="7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/>
              <a:r>
                <a:rPr lang="en-US" altLang="en-US" sz="1000" b="1" dirty="0">
                  <a:solidFill>
                    <a:srgbClr val="000000"/>
                  </a:solidFill>
                </a:rPr>
                <a:t>Conventional</a:t>
              </a:r>
            </a:p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</a:rPr>
                <a:t>till</a:t>
              </a:r>
              <a:endParaRPr lang="en-US" altLang="en-US" sz="1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50611" name="Group 403"/>
            <p:cNvGrpSpPr>
              <a:grpSpLocks noChangeAspect="1"/>
            </p:cNvGrpSpPr>
            <p:nvPr/>
          </p:nvGrpSpPr>
          <p:grpSpPr bwMode="auto">
            <a:xfrm>
              <a:off x="3649" y="1797"/>
              <a:ext cx="1412" cy="160"/>
              <a:chOff x="3211" y="3634"/>
              <a:chExt cx="3044" cy="306"/>
            </a:xfrm>
          </p:grpSpPr>
          <p:sp>
            <p:nvSpPr>
              <p:cNvPr id="350612" name="Text Box 404"/>
              <p:cNvSpPr txBox="1">
                <a:spLocks noChangeAspect="1" noChangeArrowheads="1"/>
              </p:cNvSpPr>
              <p:nvPr/>
            </p:nvSpPr>
            <p:spPr bwMode="auto">
              <a:xfrm>
                <a:off x="3211" y="3634"/>
                <a:ext cx="629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000" b="1">
                    <a:solidFill>
                      <a:srgbClr val="000000"/>
                    </a:solidFill>
                  </a:rPr>
                  <a:t>1980</a:t>
                </a:r>
              </a:p>
            </p:txBody>
          </p:sp>
          <p:sp>
            <p:nvSpPr>
              <p:cNvPr id="350613" name="Text Box 405"/>
              <p:cNvSpPr txBox="1">
                <a:spLocks noChangeAspect="1" noChangeArrowheads="1"/>
              </p:cNvSpPr>
              <p:nvPr/>
            </p:nvSpPr>
            <p:spPr bwMode="auto">
              <a:xfrm>
                <a:off x="4052" y="3640"/>
                <a:ext cx="629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000" b="1">
                    <a:solidFill>
                      <a:srgbClr val="000000"/>
                    </a:solidFill>
                  </a:rPr>
                  <a:t>1985</a:t>
                </a:r>
              </a:p>
            </p:txBody>
          </p:sp>
          <p:sp>
            <p:nvSpPr>
              <p:cNvPr id="350614" name="Text Box 406"/>
              <p:cNvSpPr txBox="1">
                <a:spLocks noChangeAspect="1" noChangeArrowheads="1"/>
              </p:cNvSpPr>
              <p:nvPr/>
            </p:nvSpPr>
            <p:spPr bwMode="auto">
              <a:xfrm>
                <a:off x="5626" y="3645"/>
                <a:ext cx="629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000" b="1">
                    <a:solidFill>
                      <a:srgbClr val="000000"/>
                    </a:solidFill>
                  </a:rPr>
                  <a:t>1995</a:t>
                </a:r>
              </a:p>
            </p:txBody>
          </p:sp>
          <p:sp>
            <p:nvSpPr>
              <p:cNvPr id="350615" name="Text Box 407"/>
              <p:cNvSpPr txBox="1">
                <a:spLocks noChangeAspect="1" noChangeArrowheads="1"/>
              </p:cNvSpPr>
              <p:nvPr/>
            </p:nvSpPr>
            <p:spPr bwMode="auto">
              <a:xfrm>
                <a:off x="4877" y="3642"/>
                <a:ext cx="630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000" b="1">
                    <a:solidFill>
                      <a:srgbClr val="000000"/>
                    </a:solidFill>
                  </a:rPr>
                  <a:t>1990</a:t>
                </a:r>
              </a:p>
            </p:txBody>
          </p:sp>
        </p:grpSp>
        <p:sp>
          <p:nvSpPr>
            <p:cNvPr id="350616" name="Text Box 408"/>
            <p:cNvSpPr txBox="1">
              <a:spLocks noChangeAspect="1" noChangeArrowheads="1"/>
            </p:cNvSpPr>
            <p:nvPr/>
          </p:nvSpPr>
          <p:spPr bwMode="auto">
            <a:xfrm rot="-5400000">
              <a:off x="2939" y="1191"/>
              <a:ext cx="1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000">
                  <a:solidFill>
                    <a:srgbClr val="000000"/>
                  </a:solidFill>
                </a:rPr>
                <a:t>Algal-available P, mg/L</a:t>
              </a:r>
            </a:p>
          </p:txBody>
        </p:sp>
        <p:sp>
          <p:nvSpPr>
            <p:cNvPr id="350617" name="Text Box 409"/>
            <p:cNvSpPr txBox="1">
              <a:spLocks noChangeAspect="1" noChangeArrowheads="1"/>
            </p:cNvSpPr>
            <p:nvPr/>
          </p:nvSpPr>
          <p:spPr bwMode="auto">
            <a:xfrm>
              <a:off x="3623" y="1260"/>
              <a:ext cx="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b="1">
                  <a:solidFill>
                    <a:srgbClr val="000000"/>
                  </a:solidFill>
                </a:rPr>
                <a:t>0.5</a:t>
              </a:r>
            </a:p>
          </p:txBody>
        </p:sp>
        <p:sp>
          <p:nvSpPr>
            <p:cNvPr id="350618" name="Text Box 410"/>
            <p:cNvSpPr txBox="1">
              <a:spLocks noChangeAspect="1" noChangeArrowheads="1"/>
            </p:cNvSpPr>
            <p:nvPr/>
          </p:nvSpPr>
          <p:spPr bwMode="auto">
            <a:xfrm>
              <a:off x="3621" y="800"/>
              <a:ext cx="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b="1">
                  <a:solidFill>
                    <a:srgbClr val="000000"/>
                  </a:solidFill>
                </a:rPr>
                <a:t>1.0</a:t>
              </a:r>
            </a:p>
          </p:txBody>
        </p:sp>
        <p:sp>
          <p:nvSpPr>
            <p:cNvPr id="350619" name="Text Box 411"/>
            <p:cNvSpPr txBox="1">
              <a:spLocks noChangeAspect="1" noChangeArrowheads="1"/>
            </p:cNvSpPr>
            <p:nvPr/>
          </p:nvSpPr>
          <p:spPr bwMode="auto">
            <a:xfrm>
              <a:off x="3672" y="1696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0620" name="Line 412"/>
            <p:cNvSpPr>
              <a:spLocks noChangeAspect="1" noChangeShapeType="1"/>
            </p:cNvSpPr>
            <p:nvPr/>
          </p:nvSpPr>
          <p:spPr bwMode="auto">
            <a:xfrm flipV="1">
              <a:off x="3874" y="951"/>
              <a:ext cx="508" cy="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21" name="Line 413"/>
            <p:cNvSpPr>
              <a:spLocks noChangeAspect="1" noChangeShapeType="1"/>
            </p:cNvSpPr>
            <p:nvPr/>
          </p:nvSpPr>
          <p:spPr bwMode="auto">
            <a:xfrm>
              <a:off x="3865" y="1208"/>
              <a:ext cx="378" cy="5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22" name="Line 414"/>
            <p:cNvSpPr>
              <a:spLocks noChangeAspect="1" noChangeShapeType="1"/>
            </p:cNvSpPr>
            <p:nvPr/>
          </p:nvSpPr>
          <p:spPr bwMode="auto">
            <a:xfrm>
              <a:off x="4592" y="951"/>
              <a:ext cx="389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23" name="Rectangle 415"/>
            <p:cNvSpPr>
              <a:spLocks noChangeAspect="1" noChangeArrowheads="1"/>
            </p:cNvSpPr>
            <p:nvPr/>
          </p:nvSpPr>
          <p:spPr bwMode="auto">
            <a:xfrm>
              <a:off x="4412" y="1125"/>
              <a:ext cx="5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altLang="en-US" sz="1000" b="1">
                  <a:solidFill>
                    <a:srgbClr val="000000"/>
                  </a:solidFill>
                </a:rPr>
                <a:t>Converted</a:t>
              </a:r>
            </a:p>
            <a:p>
              <a:pPr algn="ctr"/>
              <a:r>
                <a:rPr lang="en-US" altLang="en-US" sz="1000" b="1">
                  <a:solidFill>
                    <a:srgbClr val="000000"/>
                  </a:solidFill>
                </a:rPr>
                <a:t>to no-till</a:t>
              </a:r>
            </a:p>
          </p:txBody>
        </p:sp>
        <p:sp>
          <p:nvSpPr>
            <p:cNvPr id="350624" name="Line 416"/>
            <p:cNvSpPr>
              <a:spLocks noChangeAspect="1" noChangeShapeType="1"/>
            </p:cNvSpPr>
            <p:nvPr/>
          </p:nvSpPr>
          <p:spPr bwMode="auto">
            <a:xfrm flipV="1">
              <a:off x="3815" y="1218"/>
              <a:ext cx="47" cy="9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25" name="Line 417"/>
            <p:cNvSpPr>
              <a:spLocks noChangeAspect="1" noChangeShapeType="1"/>
            </p:cNvSpPr>
            <p:nvPr/>
          </p:nvSpPr>
          <p:spPr bwMode="auto">
            <a:xfrm flipV="1">
              <a:off x="3812" y="977"/>
              <a:ext cx="45" cy="12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26" name="Line 418"/>
            <p:cNvSpPr>
              <a:spLocks noChangeAspect="1" noChangeShapeType="1"/>
            </p:cNvSpPr>
            <p:nvPr/>
          </p:nvSpPr>
          <p:spPr bwMode="auto">
            <a:xfrm flipH="1">
              <a:off x="4472" y="1487"/>
              <a:ext cx="639" cy="194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27" name="Line 419"/>
            <p:cNvSpPr>
              <a:spLocks noChangeAspect="1" noChangeShapeType="1"/>
            </p:cNvSpPr>
            <p:nvPr/>
          </p:nvSpPr>
          <p:spPr bwMode="auto">
            <a:xfrm flipH="1">
              <a:off x="4160" y="1265"/>
              <a:ext cx="315" cy="188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896" y="3961092"/>
            <a:ext cx="2406910" cy="190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25" y="3606431"/>
            <a:ext cx="2509331" cy="233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" name="TextBox 128"/>
          <p:cNvSpPr txBox="1"/>
          <p:nvPr/>
        </p:nvSpPr>
        <p:spPr>
          <a:xfrm>
            <a:off x="7820941" y="2976332"/>
            <a:ext cx="12065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Sharpley, USDA</a:t>
            </a:r>
            <a:endParaRPr lang="en-US" sz="1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6883782" y="5870525"/>
            <a:ext cx="10929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Simms, U. Del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807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Nutrient Management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idx="1"/>
          </p:nvPr>
        </p:nvSpPr>
        <p:spPr>
          <a:xfrm>
            <a:off x="654690" y="1331229"/>
            <a:ext cx="3280723" cy="4713732"/>
          </a:xfrm>
        </p:spPr>
        <p:txBody>
          <a:bodyPr/>
          <a:lstStyle/>
          <a:p>
            <a:r>
              <a:rPr lang="en-US" altLang="en-US" sz="2400" dirty="0"/>
              <a:t>Manure in No-till</a:t>
            </a:r>
          </a:p>
          <a:p>
            <a:pPr lvl="1"/>
            <a:r>
              <a:rPr lang="en-US" altLang="en-US" sz="2000" dirty="0"/>
              <a:t>Greater potential for ammonia volatilization</a:t>
            </a:r>
          </a:p>
          <a:p>
            <a:pPr lvl="1"/>
            <a:endParaRPr lang="en-US" altLang="en-US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Less risk of P loss with erosion</a:t>
            </a:r>
          </a:p>
          <a:p>
            <a:pPr lvl="1"/>
            <a:endParaRPr lang="en-US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Greater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risk of soluble P loss</a:t>
            </a:r>
          </a:p>
          <a:p>
            <a:pPr lvl="1"/>
            <a:endParaRPr lang="en-US" alt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en-US" sz="2000" b="1" dirty="0" smtClean="0"/>
              <a:t>Greater </a:t>
            </a:r>
            <a:r>
              <a:rPr lang="en-US" altLang="en-US" sz="2000" b="1" dirty="0"/>
              <a:t>potential for Nitrate leaching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1036" y="1061032"/>
            <a:ext cx="3204335" cy="251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395" y="3723132"/>
            <a:ext cx="36099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41279" y="3335757"/>
            <a:ext cx="1328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Sharpley, USDA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8032945" y="5878327"/>
            <a:ext cx="982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Duiker, PSU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645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7557" y="281940"/>
            <a:ext cx="8077830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Tradeoffs</a:t>
            </a:r>
            <a:br>
              <a:rPr lang="en-US" altLang="en-US" dirty="0" smtClean="0"/>
            </a:br>
            <a:r>
              <a:rPr lang="en-US" altLang="en-US" sz="3100" dirty="0" smtClean="0"/>
              <a:t>Manure Incorporation</a:t>
            </a:r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>
          <a:xfrm>
            <a:off x="307739" y="1125538"/>
            <a:ext cx="4257552" cy="471373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1800" dirty="0" smtClean="0"/>
              <a:t>Reduced NH</a:t>
            </a:r>
            <a:r>
              <a:rPr lang="en-US" altLang="en-US" sz="1800" baseline="-25000" dirty="0" smtClean="0"/>
              <a:t>3 </a:t>
            </a:r>
            <a:r>
              <a:rPr lang="en-US" altLang="en-US" sz="1800" dirty="0" smtClean="0"/>
              <a:t>volatilization and odor</a:t>
            </a:r>
          </a:p>
          <a:p>
            <a:pPr>
              <a:lnSpc>
                <a:spcPct val="120000"/>
              </a:lnSpc>
            </a:pPr>
            <a:r>
              <a:rPr lang="en-US" altLang="en-US" sz="1800" dirty="0" smtClean="0"/>
              <a:t>Decreased soluble P loss but increased sediment P loss</a:t>
            </a:r>
          </a:p>
          <a:p>
            <a:pPr>
              <a:lnSpc>
                <a:spcPct val="120000"/>
              </a:lnSpc>
            </a:pPr>
            <a:r>
              <a:rPr lang="en-US" altLang="en-US" sz="1800" dirty="0" smtClean="0"/>
              <a:t>Increased erosion</a:t>
            </a:r>
          </a:p>
          <a:p>
            <a:pPr>
              <a:lnSpc>
                <a:spcPct val="120000"/>
              </a:lnSpc>
            </a:pPr>
            <a:r>
              <a:rPr lang="en-US" altLang="en-US" sz="1800" dirty="0" smtClean="0"/>
              <a:t>Reduced soil quality</a:t>
            </a:r>
          </a:p>
          <a:p>
            <a:pPr>
              <a:lnSpc>
                <a:spcPct val="120000"/>
              </a:lnSpc>
            </a:pPr>
            <a:endParaRPr lang="en-US" altLang="en-US" sz="1800" dirty="0" smtClean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>
              <a:lnSpc>
                <a:spcPct val="120000"/>
              </a:lnSpc>
            </a:pPr>
            <a:r>
              <a:rPr lang="en-US" altLang="en-US" sz="1800" dirty="0" smtClean="0"/>
              <a:t>Reduced erosion</a:t>
            </a:r>
          </a:p>
          <a:p>
            <a:pPr>
              <a:lnSpc>
                <a:spcPct val="120000"/>
              </a:lnSpc>
            </a:pPr>
            <a:r>
              <a:rPr lang="en-US" altLang="en-US" sz="1800" dirty="0" smtClean="0"/>
              <a:t>Improved soil quality</a:t>
            </a:r>
          </a:p>
          <a:p>
            <a:pPr>
              <a:lnSpc>
                <a:spcPct val="120000"/>
              </a:lnSpc>
            </a:pPr>
            <a:r>
              <a:rPr lang="en-US" altLang="en-US" sz="1800" dirty="0" smtClean="0"/>
              <a:t>Increased NH</a:t>
            </a:r>
            <a:r>
              <a:rPr lang="en-US" altLang="en-US" sz="1800" baseline="-25000" dirty="0" smtClean="0"/>
              <a:t>3 </a:t>
            </a:r>
            <a:r>
              <a:rPr lang="en-US" altLang="en-US" sz="1800" dirty="0" smtClean="0"/>
              <a:t>volatilization and odor</a:t>
            </a:r>
          </a:p>
          <a:p>
            <a:pPr>
              <a:lnSpc>
                <a:spcPct val="120000"/>
              </a:lnSpc>
            </a:pPr>
            <a:r>
              <a:rPr lang="en-US" altLang="en-US" sz="1800" dirty="0" smtClean="0"/>
              <a:t>Increased soluble P loss but less sediment P loss</a:t>
            </a:r>
          </a:p>
        </p:txBody>
      </p:sp>
      <p:pic>
        <p:nvPicPr>
          <p:cNvPr id="14340" name="Picture 4" descr="Conservation tillage in central Iowa. Leaving crop residues on the soil surface at harvest reduces soil erosion significantly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4613" y="1125538"/>
            <a:ext cx="3121025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8982" y="3281690"/>
            <a:ext cx="2672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Manure in No-till</a:t>
            </a:r>
          </a:p>
        </p:txBody>
      </p:sp>
      <p:pic>
        <p:nvPicPr>
          <p:cNvPr id="14342" name="Picture 2" descr="http://www.porkmag.com/uploads/0606_pk_tips_image_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543300"/>
            <a:ext cx="3082925" cy="220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983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Questions:</a:t>
            </a:r>
            <a:endParaRPr lang="en-US" altLang="en-US" dirty="0"/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/>
              <a:t>Is there a way to get the benefits of manure incorporation but retain the benefits of no-till?</a:t>
            </a:r>
          </a:p>
          <a:p>
            <a:endParaRPr lang="en-US" altLang="en-US" sz="4000"/>
          </a:p>
          <a:p>
            <a:r>
              <a:rPr lang="en-US" altLang="en-US" sz="4000"/>
              <a:t>What are the tradeoffs?</a:t>
            </a:r>
          </a:p>
        </p:txBody>
      </p:sp>
    </p:spTree>
    <p:extLst>
      <p:ext uri="{BB962C8B-B14F-4D97-AF65-F5344CB8AC3E}">
        <p14:creationId xmlns:p14="http://schemas.microsoft.com/office/powerpoint/2010/main" val="15576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9093" y="-218373"/>
            <a:ext cx="8458200" cy="1139825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/>
              <a:t>Alternative No-till Manure Application Methods?</a:t>
            </a:r>
          </a:p>
        </p:txBody>
      </p:sp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920" y="4155750"/>
            <a:ext cx="2333549" cy="174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09" y="4113930"/>
            <a:ext cx="2333549" cy="174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771" y="4155750"/>
            <a:ext cx="2333549" cy="174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886050" y="4288618"/>
            <a:ext cx="16652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Shallow Disk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880458" y="4241473"/>
            <a:ext cx="16652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Surface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6754390" y="4288618"/>
            <a:ext cx="16652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Aerator</a:t>
            </a:r>
          </a:p>
        </p:txBody>
      </p:sp>
      <p:pic>
        <p:nvPicPr>
          <p:cNvPr id="54274" name="Picture 2" descr="C:\Users\dbb\AppData\Local\Microsoft\Windows\Temporary Internet Files\Content.Outlook\0408UHFM\DSC_0273 (2)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1920" y="833715"/>
            <a:ext cx="2410048" cy="18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767" y="800313"/>
            <a:ext cx="2631185" cy="191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9"/>
          <p:cNvGrpSpPr>
            <a:grpSpLocks noChangeAspect="1"/>
          </p:cNvGrpSpPr>
          <p:nvPr/>
        </p:nvGrpSpPr>
        <p:grpSpPr bwMode="auto">
          <a:xfrm>
            <a:off x="3810268" y="2856864"/>
            <a:ext cx="1752600" cy="1104900"/>
            <a:chOff x="96" y="2736"/>
            <a:chExt cx="2208" cy="1392"/>
          </a:xfrm>
        </p:grpSpPr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96" y="3579"/>
              <a:ext cx="2208" cy="549"/>
            </a:xfrm>
            <a:custGeom>
              <a:avLst/>
              <a:gdLst>
                <a:gd name="T0" fmla="*/ 526 w 1879"/>
                <a:gd name="T1" fmla="*/ 0 h 275"/>
                <a:gd name="T2" fmla="*/ 146492 w 1879"/>
                <a:gd name="T3" fmla="*/ 0 h 275"/>
                <a:gd name="T4" fmla="*/ 146492 w 1879"/>
                <a:gd name="T5" fmla="*/ 2147483647 h 275"/>
                <a:gd name="T6" fmla="*/ 0 w 1879"/>
                <a:gd name="T7" fmla="*/ 2147483647 h 275"/>
                <a:gd name="T8" fmla="*/ 526 w 1879"/>
                <a:gd name="T9" fmla="*/ 0 h 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9"/>
                <a:gd name="T16" fmla="*/ 0 h 275"/>
                <a:gd name="T17" fmla="*/ 1879 w 1879"/>
                <a:gd name="T18" fmla="*/ 275 h 2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9" h="275">
                  <a:moveTo>
                    <a:pt x="7" y="0"/>
                  </a:moveTo>
                  <a:lnTo>
                    <a:pt x="1879" y="0"/>
                  </a:lnTo>
                  <a:lnTo>
                    <a:pt x="1879" y="275"/>
                  </a:lnTo>
                  <a:lnTo>
                    <a:pt x="0" y="268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3B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 rot="-540075">
              <a:off x="1248" y="2976"/>
              <a:ext cx="432" cy="5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240" y="2928"/>
              <a:ext cx="1008" cy="9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 rot="10092418">
              <a:off x="864" y="2736"/>
              <a:ext cx="96" cy="1008"/>
            </a:xfrm>
            <a:prstGeom prst="can">
              <a:avLst>
                <a:gd name="adj" fmla="val 97903"/>
              </a:avLst>
            </a:prstGeom>
            <a:solidFill>
              <a:srgbClr val="003300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704" y="336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 rot="1567255">
              <a:off x="1488" y="3024"/>
              <a:ext cx="432" cy="5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1672" y="32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17"/>
            <p:cNvSpPr>
              <a:spLocks noChangeArrowheads="1"/>
            </p:cNvSpPr>
            <p:nvPr/>
          </p:nvSpPr>
          <p:spPr bwMode="auto">
            <a:xfrm>
              <a:off x="288" y="273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942" y="3559"/>
              <a:ext cx="1293" cy="291"/>
            </a:xfrm>
            <a:custGeom>
              <a:avLst/>
              <a:gdLst>
                <a:gd name="T0" fmla="*/ 52 w 1293"/>
                <a:gd name="T1" fmla="*/ 142 h 291"/>
                <a:gd name="T2" fmla="*/ 66 w 1293"/>
                <a:gd name="T3" fmla="*/ 270 h 291"/>
                <a:gd name="T4" fmla="*/ 162 w 1293"/>
                <a:gd name="T5" fmla="*/ 270 h 291"/>
                <a:gd name="T6" fmla="*/ 1038 w 1293"/>
                <a:gd name="T7" fmla="*/ 273 h 291"/>
                <a:gd name="T8" fmla="*/ 1275 w 1293"/>
                <a:gd name="T9" fmla="*/ 248 h 291"/>
                <a:gd name="T10" fmla="*/ 1149 w 1293"/>
                <a:gd name="T11" fmla="*/ 31 h 291"/>
                <a:gd name="T12" fmla="*/ 423 w 1293"/>
                <a:gd name="T13" fmla="*/ 63 h 291"/>
                <a:gd name="T14" fmla="*/ 242 w 1293"/>
                <a:gd name="T15" fmla="*/ 142 h 291"/>
                <a:gd name="T16" fmla="*/ 76 w 1293"/>
                <a:gd name="T17" fmla="*/ 78 h 2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3"/>
                <a:gd name="T28" fmla="*/ 0 h 291"/>
                <a:gd name="T29" fmla="*/ 1293 w 1293"/>
                <a:gd name="T30" fmla="*/ 291 h 2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3" h="291">
                  <a:moveTo>
                    <a:pt x="52" y="142"/>
                  </a:moveTo>
                  <a:cubicBezTo>
                    <a:pt x="54" y="165"/>
                    <a:pt x="48" y="249"/>
                    <a:pt x="66" y="270"/>
                  </a:cubicBezTo>
                  <a:cubicBezTo>
                    <a:pt x="84" y="291"/>
                    <a:pt x="0" y="270"/>
                    <a:pt x="162" y="270"/>
                  </a:cubicBezTo>
                  <a:cubicBezTo>
                    <a:pt x="324" y="270"/>
                    <a:pt x="853" y="276"/>
                    <a:pt x="1038" y="273"/>
                  </a:cubicBezTo>
                  <a:cubicBezTo>
                    <a:pt x="1223" y="270"/>
                    <a:pt x="1257" y="288"/>
                    <a:pt x="1275" y="248"/>
                  </a:cubicBezTo>
                  <a:cubicBezTo>
                    <a:pt x="1293" y="208"/>
                    <a:pt x="1291" y="62"/>
                    <a:pt x="1149" y="31"/>
                  </a:cubicBezTo>
                  <a:cubicBezTo>
                    <a:pt x="1007" y="0"/>
                    <a:pt x="574" y="45"/>
                    <a:pt x="423" y="63"/>
                  </a:cubicBezTo>
                  <a:cubicBezTo>
                    <a:pt x="272" y="81"/>
                    <a:pt x="300" y="140"/>
                    <a:pt x="242" y="142"/>
                  </a:cubicBezTo>
                  <a:cubicBezTo>
                    <a:pt x="184" y="144"/>
                    <a:pt x="111" y="91"/>
                    <a:pt x="76" y="78"/>
                  </a:cubicBezTo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64"/>
          <p:cNvGrpSpPr>
            <a:grpSpLocks noChangeAspect="1"/>
          </p:cNvGrpSpPr>
          <p:nvPr/>
        </p:nvGrpSpPr>
        <p:grpSpPr bwMode="auto">
          <a:xfrm>
            <a:off x="6465434" y="2883217"/>
            <a:ext cx="2119313" cy="952500"/>
            <a:chOff x="192" y="2592"/>
            <a:chExt cx="2670" cy="1200"/>
          </a:xfrm>
        </p:grpSpPr>
        <p:grpSp>
          <p:nvGrpSpPr>
            <p:cNvPr id="28" name="Group 59"/>
            <p:cNvGrpSpPr>
              <a:grpSpLocks/>
            </p:cNvGrpSpPr>
            <p:nvPr/>
          </p:nvGrpSpPr>
          <p:grpSpPr bwMode="auto">
            <a:xfrm>
              <a:off x="192" y="2592"/>
              <a:ext cx="2670" cy="1200"/>
              <a:chOff x="192" y="2592"/>
              <a:chExt cx="2670" cy="1200"/>
            </a:xfrm>
          </p:grpSpPr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576" y="3243"/>
                <a:ext cx="2256" cy="549"/>
              </a:xfrm>
              <a:custGeom>
                <a:avLst/>
                <a:gdLst>
                  <a:gd name="T0" fmla="*/ 929 w 1879"/>
                  <a:gd name="T1" fmla="*/ 0 h 275"/>
                  <a:gd name="T2" fmla="*/ 262003 w 1879"/>
                  <a:gd name="T3" fmla="*/ 0 h 275"/>
                  <a:gd name="T4" fmla="*/ 262003 w 1879"/>
                  <a:gd name="T5" fmla="*/ 2147483647 h 275"/>
                  <a:gd name="T6" fmla="*/ 0 w 1879"/>
                  <a:gd name="T7" fmla="*/ 2147483647 h 275"/>
                  <a:gd name="T8" fmla="*/ 929 w 1879"/>
                  <a:gd name="T9" fmla="*/ 0 h 2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79"/>
                  <a:gd name="T16" fmla="*/ 0 h 275"/>
                  <a:gd name="T17" fmla="*/ 1879 w 1879"/>
                  <a:gd name="T18" fmla="*/ 275 h 2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79" h="275">
                    <a:moveTo>
                      <a:pt x="7" y="0"/>
                    </a:moveTo>
                    <a:lnTo>
                      <a:pt x="1879" y="0"/>
                    </a:lnTo>
                    <a:lnTo>
                      <a:pt x="1879" y="275"/>
                    </a:lnTo>
                    <a:lnTo>
                      <a:pt x="0" y="268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B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utoShape 43"/>
              <p:cNvSpPr>
                <a:spLocks noChangeArrowheads="1"/>
              </p:cNvSpPr>
              <p:nvPr/>
            </p:nvSpPr>
            <p:spPr bwMode="auto">
              <a:xfrm>
                <a:off x="192" y="2620"/>
                <a:ext cx="432" cy="96"/>
              </a:xfrm>
              <a:prstGeom prst="leftArrow">
                <a:avLst>
                  <a:gd name="adj1" fmla="val 50000"/>
                  <a:gd name="adj2" fmla="val 1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46"/>
              <p:cNvSpPr>
                <a:spLocks noChangeArrowheads="1"/>
              </p:cNvSpPr>
              <p:nvPr/>
            </p:nvSpPr>
            <p:spPr bwMode="auto">
              <a:xfrm rot="186522">
                <a:off x="984" y="3112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47"/>
              <p:cNvSpPr>
                <a:spLocks noChangeArrowheads="1"/>
              </p:cNvSpPr>
              <p:nvPr/>
            </p:nvSpPr>
            <p:spPr bwMode="auto">
              <a:xfrm rot="-6301451">
                <a:off x="1248" y="2808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48"/>
              <p:cNvSpPr>
                <a:spLocks noChangeArrowheads="1"/>
              </p:cNvSpPr>
              <p:nvPr/>
            </p:nvSpPr>
            <p:spPr bwMode="auto">
              <a:xfrm rot="8028725">
                <a:off x="816" y="2720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51"/>
              <p:cNvSpPr>
                <a:spLocks/>
              </p:cNvSpPr>
              <p:nvPr/>
            </p:nvSpPr>
            <p:spPr bwMode="auto">
              <a:xfrm>
                <a:off x="1528" y="3176"/>
                <a:ext cx="528" cy="290"/>
              </a:xfrm>
              <a:custGeom>
                <a:avLst/>
                <a:gdLst>
                  <a:gd name="T0" fmla="*/ 2147483647 w 214"/>
                  <a:gd name="T1" fmla="*/ 0 h 228"/>
                  <a:gd name="T2" fmla="*/ 2147483647 w 214"/>
                  <a:gd name="T3" fmla="*/ 31777 h 228"/>
                  <a:gd name="T4" fmla="*/ 2147483647 w 214"/>
                  <a:gd name="T5" fmla="*/ 36247 h 228"/>
                  <a:gd name="T6" fmla="*/ 2147483647 w 214"/>
                  <a:gd name="T7" fmla="*/ 105072 h 228"/>
                  <a:gd name="T8" fmla="*/ 2147483647 w 214"/>
                  <a:gd name="T9" fmla="*/ 141046 h 228"/>
                  <a:gd name="T10" fmla="*/ 2147483647 w 214"/>
                  <a:gd name="T11" fmla="*/ 45767 h 228"/>
                  <a:gd name="T12" fmla="*/ 2147483647 w 214"/>
                  <a:gd name="T13" fmla="*/ 23476 h 228"/>
                  <a:gd name="T14" fmla="*/ 2147483647 w 214"/>
                  <a:gd name="T15" fmla="*/ 1709 h 2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4"/>
                  <a:gd name="T25" fmla="*/ 0 h 228"/>
                  <a:gd name="T26" fmla="*/ 214 w 214"/>
                  <a:gd name="T27" fmla="*/ 228 h 2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4" h="228">
                    <a:moveTo>
                      <a:pt x="41" y="0"/>
                    </a:moveTo>
                    <a:cubicBezTo>
                      <a:pt x="35" y="8"/>
                      <a:pt x="0" y="39"/>
                      <a:pt x="7" y="48"/>
                    </a:cubicBezTo>
                    <a:cubicBezTo>
                      <a:pt x="14" y="57"/>
                      <a:pt x="69" y="37"/>
                      <a:pt x="83" y="55"/>
                    </a:cubicBezTo>
                    <a:cubicBezTo>
                      <a:pt x="97" y="73"/>
                      <a:pt x="79" y="132"/>
                      <a:pt x="89" y="158"/>
                    </a:cubicBezTo>
                    <a:cubicBezTo>
                      <a:pt x="99" y="184"/>
                      <a:pt x="137" y="228"/>
                      <a:pt x="144" y="213"/>
                    </a:cubicBezTo>
                    <a:cubicBezTo>
                      <a:pt x="151" y="198"/>
                      <a:pt x="122" y="99"/>
                      <a:pt x="131" y="69"/>
                    </a:cubicBezTo>
                    <a:cubicBezTo>
                      <a:pt x="140" y="39"/>
                      <a:pt x="214" y="46"/>
                      <a:pt x="199" y="35"/>
                    </a:cubicBezTo>
                    <a:cubicBezTo>
                      <a:pt x="184" y="24"/>
                      <a:pt x="76" y="9"/>
                      <a:pt x="44" y="2"/>
                    </a:cubicBezTo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2"/>
              <p:cNvSpPr>
                <a:spLocks/>
              </p:cNvSpPr>
              <p:nvPr/>
            </p:nvSpPr>
            <p:spPr bwMode="auto">
              <a:xfrm>
                <a:off x="1872" y="3174"/>
                <a:ext cx="528" cy="290"/>
              </a:xfrm>
              <a:custGeom>
                <a:avLst/>
                <a:gdLst>
                  <a:gd name="T0" fmla="*/ 2147483647 w 214"/>
                  <a:gd name="T1" fmla="*/ 0 h 228"/>
                  <a:gd name="T2" fmla="*/ 2147483647 w 214"/>
                  <a:gd name="T3" fmla="*/ 31777 h 228"/>
                  <a:gd name="T4" fmla="*/ 2147483647 w 214"/>
                  <a:gd name="T5" fmla="*/ 36247 h 228"/>
                  <a:gd name="T6" fmla="*/ 2147483647 w 214"/>
                  <a:gd name="T7" fmla="*/ 105072 h 228"/>
                  <a:gd name="T8" fmla="*/ 2147483647 w 214"/>
                  <a:gd name="T9" fmla="*/ 141046 h 228"/>
                  <a:gd name="T10" fmla="*/ 2147483647 w 214"/>
                  <a:gd name="T11" fmla="*/ 45767 h 228"/>
                  <a:gd name="T12" fmla="*/ 2147483647 w 214"/>
                  <a:gd name="T13" fmla="*/ 23476 h 228"/>
                  <a:gd name="T14" fmla="*/ 2147483647 w 214"/>
                  <a:gd name="T15" fmla="*/ 1709 h 2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4"/>
                  <a:gd name="T25" fmla="*/ 0 h 228"/>
                  <a:gd name="T26" fmla="*/ 214 w 214"/>
                  <a:gd name="T27" fmla="*/ 228 h 2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4" h="228">
                    <a:moveTo>
                      <a:pt x="41" y="0"/>
                    </a:moveTo>
                    <a:cubicBezTo>
                      <a:pt x="35" y="8"/>
                      <a:pt x="0" y="39"/>
                      <a:pt x="7" y="48"/>
                    </a:cubicBezTo>
                    <a:cubicBezTo>
                      <a:pt x="14" y="57"/>
                      <a:pt x="69" y="37"/>
                      <a:pt x="83" y="55"/>
                    </a:cubicBezTo>
                    <a:cubicBezTo>
                      <a:pt x="97" y="73"/>
                      <a:pt x="79" y="132"/>
                      <a:pt x="89" y="158"/>
                    </a:cubicBezTo>
                    <a:cubicBezTo>
                      <a:pt x="99" y="184"/>
                      <a:pt x="137" y="228"/>
                      <a:pt x="144" y="213"/>
                    </a:cubicBezTo>
                    <a:cubicBezTo>
                      <a:pt x="151" y="198"/>
                      <a:pt x="122" y="99"/>
                      <a:pt x="131" y="69"/>
                    </a:cubicBezTo>
                    <a:cubicBezTo>
                      <a:pt x="140" y="39"/>
                      <a:pt x="214" y="46"/>
                      <a:pt x="199" y="35"/>
                    </a:cubicBezTo>
                    <a:cubicBezTo>
                      <a:pt x="184" y="24"/>
                      <a:pt x="76" y="9"/>
                      <a:pt x="44" y="2"/>
                    </a:cubicBezTo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53"/>
              <p:cNvSpPr>
                <a:spLocks/>
              </p:cNvSpPr>
              <p:nvPr/>
            </p:nvSpPr>
            <p:spPr bwMode="auto">
              <a:xfrm>
                <a:off x="2216" y="3174"/>
                <a:ext cx="528" cy="290"/>
              </a:xfrm>
              <a:custGeom>
                <a:avLst/>
                <a:gdLst>
                  <a:gd name="T0" fmla="*/ 2147483647 w 214"/>
                  <a:gd name="T1" fmla="*/ 0 h 228"/>
                  <a:gd name="T2" fmla="*/ 2147483647 w 214"/>
                  <a:gd name="T3" fmla="*/ 31777 h 228"/>
                  <a:gd name="T4" fmla="*/ 2147483647 w 214"/>
                  <a:gd name="T5" fmla="*/ 36247 h 228"/>
                  <a:gd name="T6" fmla="*/ 2147483647 w 214"/>
                  <a:gd name="T7" fmla="*/ 105072 h 228"/>
                  <a:gd name="T8" fmla="*/ 2147483647 w 214"/>
                  <a:gd name="T9" fmla="*/ 141046 h 228"/>
                  <a:gd name="T10" fmla="*/ 2147483647 w 214"/>
                  <a:gd name="T11" fmla="*/ 45767 h 228"/>
                  <a:gd name="T12" fmla="*/ 2147483647 w 214"/>
                  <a:gd name="T13" fmla="*/ 23476 h 228"/>
                  <a:gd name="T14" fmla="*/ 2147483647 w 214"/>
                  <a:gd name="T15" fmla="*/ 1709 h 2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4"/>
                  <a:gd name="T25" fmla="*/ 0 h 228"/>
                  <a:gd name="T26" fmla="*/ 214 w 214"/>
                  <a:gd name="T27" fmla="*/ 228 h 2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4" h="228">
                    <a:moveTo>
                      <a:pt x="41" y="0"/>
                    </a:moveTo>
                    <a:cubicBezTo>
                      <a:pt x="35" y="8"/>
                      <a:pt x="0" y="39"/>
                      <a:pt x="7" y="48"/>
                    </a:cubicBezTo>
                    <a:cubicBezTo>
                      <a:pt x="14" y="57"/>
                      <a:pt x="69" y="37"/>
                      <a:pt x="83" y="55"/>
                    </a:cubicBezTo>
                    <a:cubicBezTo>
                      <a:pt x="97" y="73"/>
                      <a:pt x="79" y="132"/>
                      <a:pt x="89" y="158"/>
                    </a:cubicBezTo>
                    <a:cubicBezTo>
                      <a:pt x="99" y="184"/>
                      <a:pt x="137" y="228"/>
                      <a:pt x="144" y="213"/>
                    </a:cubicBezTo>
                    <a:cubicBezTo>
                      <a:pt x="151" y="198"/>
                      <a:pt x="122" y="99"/>
                      <a:pt x="131" y="69"/>
                    </a:cubicBezTo>
                    <a:cubicBezTo>
                      <a:pt x="140" y="39"/>
                      <a:pt x="214" y="46"/>
                      <a:pt x="199" y="35"/>
                    </a:cubicBezTo>
                    <a:cubicBezTo>
                      <a:pt x="184" y="24"/>
                      <a:pt x="76" y="9"/>
                      <a:pt x="44" y="2"/>
                    </a:cubicBezTo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AutoShape 54"/>
              <p:cNvSpPr>
                <a:spLocks noChangeArrowheads="1"/>
              </p:cNvSpPr>
              <p:nvPr/>
            </p:nvSpPr>
            <p:spPr bwMode="auto">
              <a:xfrm rot="10092418">
                <a:off x="1488" y="2592"/>
                <a:ext cx="144" cy="480"/>
              </a:xfrm>
              <a:prstGeom prst="can">
                <a:avLst>
                  <a:gd name="adj" fmla="val 3108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55"/>
              <p:cNvSpPr>
                <a:spLocks/>
              </p:cNvSpPr>
              <p:nvPr/>
            </p:nvSpPr>
            <p:spPr bwMode="auto">
              <a:xfrm>
                <a:off x="1508" y="3046"/>
                <a:ext cx="1354" cy="213"/>
              </a:xfrm>
              <a:custGeom>
                <a:avLst/>
                <a:gdLst>
                  <a:gd name="T0" fmla="*/ 44 w 1354"/>
                  <a:gd name="T1" fmla="*/ 34 h 213"/>
                  <a:gd name="T2" fmla="*/ 44 w 1354"/>
                  <a:gd name="T3" fmla="*/ 178 h 213"/>
                  <a:gd name="T4" fmla="*/ 306 w 1354"/>
                  <a:gd name="T5" fmla="*/ 181 h 213"/>
                  <a:gd name="T6" fmla="*/ 961 w 1354"/>
                  <a:gd name="T7" fmla="*/ 181 h 213"/>
                  <a:gd name="T8" fmla="*/ 1214 w 1354"/>
                  <a:gd name="T9" fmla="*/ 197 h 213"/>
                  <a:gd name="T10" fmla="*/ 1196 w 1354"/>
                  <a:gd name="T11" fmla="*/ 82 h 213"/>
                  <a:gd name="T12" fmla="*/ 267 w 1354"/>
                  <a:gd name="T13" fmla="*/ 87 h 213"/>
                  <a:gd name="T14" fmla="*/ 93 w 1354"/>
                  <a:gd name="T15" fmla="*/ 0 h 2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54"/>
                  <a:gd name="T25" fmla="*/ 0 h 213"/>
                  <a:gd name="T26" fmla="*/ 1354 w 1354"/>
                  <a:gd name="T27" fmla="*/ 213 h 2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54" h="213">
                    <a:moveTo>
                      <a:pt x="44" y="34"/>
                    </a:moveTo>
                    <a:cubicBezTo>
                      <a:pt x="24" y="94"/>
                      <a:pt x="0" y="154"/>
                      <a:pt x="44" y="178"/>
                    </a:cubicBezTo>
                    <a:cubicBezTo>
                      <a:pt x="88" y="202"/>
                      <a:pt x="153" y="181"/>
                      <a:pt x="306" y="181"/>
                    </a:cubicBezTo>
                    <a:cubicBezTo>
                      <a:pt x="459" y="181"/>
                      <a:pt x="810" y="178"/>
                      <a:pt x="961" y="181"/>
                    </a:cubicBezTo>
                    <a:cubicBezTo>
                      <a:pt x="1112" y="184"/>
                      <a:pt x="1175" y="213"/>
                      <a:pt x="1214" y="197"/>
                    </a:cubicBezTo>
                    <a:cubicBezTo>
                      <a:pt x="1253" y="181"/>
                      <a:pt x="1354" y="100"/>
                      <a:pt x="1196" y="82"/>
                    </a:cubicBezTo>
                    <a:cubicBezTo>
                      <a:pt x="1038" y="64"/>
                      <a:pt x="451" y="101"/>
                      <a:pt x="267" y="87"/>
                    </a:cubicBezTo>
                    <a:cubicBezTo>
                      <a:pt x="83" y="73"/>
                      <a:pt x="129" y="18"/>
                      <a:pt x="93" y="0"/>
                    </a:cubicBezTo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16"/>
              <p:cNvSpPr txBox="1">
                <a:spLocks noChangeArrowheads="1"/>
              </p:cNvSpPr>
              <p:nvPr/>
            </p:nvSpPr>
            <p:spPr bwMode="auto">
              <a:xfrm>
                <a:off x="1488" y="3552"/>
                <a:ext cx="10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6 in</a:t>
                </a:r>
              </a:p>
            </p:txBody>
          </p:sp>
          <p:sp>
            <p:nvSpPr>
              <p:cNvPr id="41" name="Oval 44"/>
              <p:cNvSpPr>
                <a:spLocks noChangeArrowheads="1"/>
              </p:cNvSpPr>
              <p:nvPr/>
            </p:nvSpPr>
            <p:spPr bwMode="auto">
              <a:xfrm>
                <a:off x="936" y="2912"/>
                <a:ext cx="288" cy="28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56"/>
              <p:cNvSpPr>
                <a:spLocks noChangeArrowheads="1"/>
              </p:cNvSpPr>
              <p:nvPr/>
            </p:nvSpPr>
            <p:spPr bwMode="auto">
              <a:xfrm>
                <a:off x="1032" y="300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Line 63"/>
            <p:cNvSpPr>
              <a:spLocks noChangeShapeType="1"/>
            </p:cNvSpPr>
            <p:nvPr/>
          </p:nvSpPr>
          <p:spPr bwMode="auto">
            <a:xfrm>
              <a:off x="1872" y="3504"/>
              <a:ext cx="28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4276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6985" y="800313"/>
            <a:ext cx="2110313" cy="187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58" y="2964180"/>
            <a:ext cx="1858963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9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No-till and Nitrogen Loss</a:t>
            </a:r>
            <a:endParaRPr lang="en-US" altLang="en-US" sz="3200" dirty="0"/>
          </a:p>
        </p:txBody>
      </p:sp>
      <p:sp>
        <p:nvSpPr>
          <p:cNvPr id="356357" name="Freeform 5"/>
          <p:cNvSpPr>
            <a:spLocks/>
          </p:cNvSpPr>
          <p:nvPr/>
        </p:nvSpPr>
        <p:spPr bwMode="auto">
          <a:xfrm>
            <a:off x="3894137" y="2309018"/>
            <a:ext cx="711200" cy="681037"/>
          </a:xfrm>
          <a:custGeom>
            <a:avLst/>
            <a:gdLst>
              <a:gd name="T0" fmla="*/ 0 w 448"/>
              <a:gd name="T1" fmla="*/ 339 h 429"/>
              <a:gd name="T2" fmla="*/ 294 w 448"/>
              <a:gd name="T3" fmla="*/ 83 h 429"/>
              <a:gd name="T4" fmla="*/ 217 w 448"/>
              <a:gd name="T5" fmla="*/ 0 h 429"/>
              <a:gd name="T6" fmla="*/ 428 w 448"/>
              <a:gd name="T7" fmla="*/ 45 h 429"/>
              <a:gd name="T8" fmla="*/ 448 w 448"/>
              <a:gd name="T9" fmla="*/ 256 h 429"/>
              <a:gd name="T10" fmla="*/ 371 w 448"/>
              <a:gd name="T11" fmla="*/ 173 h 429"/>
              <a:gd name="T12" fmla="*/ 77 w 448"/>
              <a:gd name="T13" fmla="*/ 429 h 429"/>
              <a:gd name="T14" fmla="*/ 0 w 448"/>
              <a:gd name="T15" fmla="*/ 33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8" h="429">
                <a:moveTo>
                  <a:pt x="0" y="339"/>
                </a:moveTo>
                <a:lnTo>
                  <a:pt x="294" y="83"/>
                </a:lnTo>
                <a:lnTo>
                  <a:pt x="217" y="0"/>
                </a:lnTo>
                <a:lnTo>
                  <a:pt x="428" y="45"/>
                </a:lnTo>
                <a:lnTo>
                  <a:pt x="448" y="256"/>
                </a:lnTo>
                <a:lnTo>
                  <a:pt x="371" y="173"/>
                </a:lnTo>
                <a:lnTo>
                  <a:pt x="77" y="429"/>
                </a:lnTo>
                <a:lnTo>
                  <a:pt x="0" y="339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58" name="Freeform 6"/>
          <p:cNvSpPr>
            <a:spLocks/>
          </p:cNvSpPr>
          <p:nvPr/>
        </p:nvSpPr>
        <p:spPr bwMode="auto">
          <a:xfrm>
            <a:off x="3894137" y="2309018"/>
            <a:ext cx="711200" cy="681037"/>
          </a:xfrm>
          <a:custGeom>
            <a:avLst/>
            <a:gdLst>
              <a:gd name="T0" fmla="*/ 0 w 448"/>
              <a:gd name="T1" fmla="*/ 346 h 429"/>
              <a:gd name="T2" fmla="*/ 294 w 448"/>
              <a:gd name="T3" fmla="*/ 83 h 429"/>
              <a:gd name="T4" fmla="*/ 217 w 448"/>
              <a:gd name="T5" fmla="*/ 0 h 429"/>
              <a:gd name="T6" fmla="*/ 428 w 448"/>
              <a:gd name="T7" fmla="*/ 45 h 429"/>
              <a:gd name="T8" fmla="*/ 448 w 448"/>
              <a:gd name="T9" fmla="*/ 256 h 429"/>
              <a:gd name="T10" fmla="*/ 371 w 448"/>
              <a:gd name="T11" fmla="*/ 173 h 429"/>
              <a:gd name="T12" fmla="*/ 77 w 448"/>
              <a:gd name="T13" fmla="*/ 429 h 429"/>
              <a:gd name="T14" fmla="*/ 0 w 448"/>
              <a:gd name="T15" fmla="*/ 346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8" h="429">
                <a:moveTo>
                  <a:pt x="0" y="346"/>
                </a:moveTo>
                <a:lnTo>
                  <a:pt x="294" y="83"/>
                </a:lnTo>
                <a:lnTo>
                  <a:pt x="217" y="0"/>
                </a:lnTo>
                <a:lnTo>
                  <a:pt x="428" y="45"/>
                </a:lnTo>
                <a:lnTo>
                  <a:pt x="448" y="256"/>
                </a:lnTo>
                <a:lnTo>
                  <a:pt x="371" y="173"/>
                </a:lnTo>
                <a:lnTo>
                  <a:pt x="77" y="429"/>
                </a:lnTo>
                <a:lnTo>
                  <a:pt x="0" y="34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359" name="Freeform 7"/>
          <p:cNvSpPr>
            <a:spLocks/>
          </p:cNvSpPr>
          <p:nvPr/>
        </p:nvSpPr>
        <p:spPr bwMode="auto">
          <a:xfrm>
            <a:off x="2954338" y="2234240"/>
            <a:ext cx="639763" cy="741362"/>
          </a:xfrm>
          <a:custGeom>
            <a:avLst/>
            <a:gdLst>
              <a:gd name="T0" fmla="*/ 307 w 403"/>
              <a:gd name="T1" fmla="*/ 467 h 467"/>
              <a:gd name="T2" fmla="*/ 96 w 403"/>
              <a:gd name="T3" fmla="*/ 141 h 467"/>
              <a:gd name="T4" fmla="*/ 0 w 403"/>
              <a:gd name="T5" fmla="*/ 199 h 467"/>
              <a:gd name="T6" fmla="*/ 70 w 403"/>
              <a:gd name="T7" fmla="*/ 0 h 467"/>
              <a:gd name="T8" fmla="*/ 288 w 403"/>
              <a:gd name="T9" fmla="*/ 13 h 467"/>
              <a:gd name="T10" fmla="*/ 192 w 403"/>
              <a:gd name="T11" fmla="*/ 77 h 467"/>
              <a:gd name="T12" fmla="*/ 403 w 403"/>
              <a:gd name="T13" fmla="*/ 403 h 467"/>
              <a:gd name="T14" fmla="*/ 307 w 403"/>
              <a:gd name="T15" fmla="*/ 467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3" h="467">
                <a:moveTo>
                  <a:pt x="307" y="467"/>
                </a:moveTo>
                <a:lnTo>
                  <a:pt x="96" y="141"/>
                </a:lnTo>
                <a:lnTo>
                  <a:pt x="0" y="199"/>
                </a:lnTo>
                <a:lnTo>
                  <a:pt x="70" y="0"/>
                </a:lnTo>
                <a:lnTo>
                  <a:pt x="288" y="13"/>
                </a:lnTo>
                <a:lnTo>
                  <a:pt x="192" y="77"/>
                </a:lnTo>
                <a:lnTo>
                  <a:pt x="403" y="403"/>
                </a:lnTo>
                <a:lnTo>
                  <a:pt x="307" y="46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>
            <a:off x="1903412" y="2461418"/>
            <a:ext cx="3930650" cy="1463675"/>
          </a:xfrm>
          <a:prstGeom prst="line">
            <a:avLst/>
          </a:prstGeom>
          <a:noFill/>
          <a:ln w="30163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362" name="Freeform 10"/>
          <p:cNvSpPr>
            <a:spLocks/>
          </p:cNvSpPr>
          <p:nvPr/>
        </p:nvSpPr>
        <p:spPr bwMode="auto">
          <a:xfrm>
            <a:off x="3230562" y="3448843"/>
            <a:ext cx="993775" cy="831850"/>
          </a:xfrm>
          <a:custGeom>
            <a:avLst/>
            <a:gdLst>
              <a:gd name="T0" fmla="*/ 601 w 896"/>
              <a:gd name="T1" fmla="*/ 0 h 890"/>
              <a:gd name="T2" fmla="*/ 601 w 896"/>
              <a:gd name="T3" fmla="*/ 666 h 890"/>
              <a:gd name="T4" fmla="*/ 896 w 896"/>
              <a:gd name="T5" fmla="*/ 666 h 890"/>
              <a:gd name="T6" fmla="*/ 448 w 896"/>
              <a:gd name="T7" fmla="*/ 890 h 890"/>
              <a:gd name="T8" fmla="*/ 0 w 896"/>
              <a:gd name="T9" fmla="*/ 666 h 890"/>
              <a:gd name="T10" fmla="*/ 301 w 896"/>
              <a:gd name="T11" fmla="*/ 666 h 890"/>
              <a:gd name="T12" fmla="*/ 301 w 896"/>
              <a:gd name="T13" fmla="*/ 0 h 890"/>
              <a:gd name="T14" fmla="*/ 601 w 896"/>
              <a:gd name="T15" fmla="*/ 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6" h="890">
                <a:moveTo>
                  <a:pt x="601" y="0"/>
                </a:moveTo>
                <a:lnTo>
                  <a:pt x="601" y="666"/>
                </a:lnTo>
                <a:lnTo>
                  <a:pt x="896" y="666"/>
                </a:lnTo>
                <a:lnTo>
                  <a:pt x="448" y="890"/>
                </a:lnTo>
                <a:lnTo>
                  <a:pt x="0" y="666"/>
                </a:lnTo>
                <a:lnTo>
                  <a:pt x="301" y="666"/>
                </a:lnTo>
                <a:lnTo>
                  <a:pt x="301" y="0"/>
                </a:lnTo>
                <a:lnTo>
                  <a:pt x="601" y="0"/>
                </a:lnTo>
                <a:close/>
              </a:path>
            </a:pathLst>
          </a:custGeom>
          <a:solidFill>
            <a:srgbClr val="00C0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63" name="Freeform 11"/>
          <p:cNvSpPr>
            <a:spLocks/>
          </p:cNvSpPr>
          <p:nvPr/>
        </p:nvSpPr>
        <p:spPr bwMode="auto">
          <a:xfrm rot="949850">
            <a:off x="3251216" y="3205505"/>
            <a:ext cx="2242051" cy="440793"/>
          </a:xfrm>
          <a:custGeom>
            <a:avLst/>
            <a:gdLst>
              <a:gd name="T0" fmla="*/ 45 w 358"/>
              <a:gd name="T1" fmla="*/ 13 h 339"/>
              <a:gd name="T2" fmla="*/ 294 w 358"/>
              <a:gd name="T3" fmla="*/ 115 h 339"/>
              <a:gd name="T4" fmla="*/ 339 w 358"/>
              <a:gd name="T5" fmla="*/ 0 h 339"/>
              <a:gd name="T6" fmla="*/ 358 w 358"/>
              <a:gd name="T7" fmla="*/ 205 h 339"/>
              <a:gd name="T8" fmla="*/ 211 w 358"/>
              <a:gd name="T9" fmla="*/ 339 h 339"/>
              <a:gd name="T10" fmla="*/ 250 w 358"/>
              <a:gd name="T11" fmla="*/ 224 h 339"/>
              <a:gd name="T12" fmla="*/ 0 w 358"/>
              <a:gd name="T13" fmla="*/ 128 h 339"/>
              <a:gd name="T14" fmla="*/ 45 w 358"/>
              <a:gd name="T15" fmla="*/ 13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8" h="339">
                <a:moveTo>
                  <a:pt x="45" y="13"/>
                </a:moveTo>
                <a:lnTo>
                  <a:pt x="294" y="115"/>
                </a:lnTo>
                <a:lnTo>
                  <a:pt x="339" y="0"/>
                </a:lnTo>
                <a:lnTo>
                  <a:pt x="358" y="205"/>
                </a:lnTo>
                <a:lnTo>
                  <a:pt x="211" y="339"/>
                </a:lnTo>
                <a:lnTo>
                  <a:pt x="250" y="224"/>
                </a:lnTo>
                <a:lnTo>
                  <a:pt x="0" y="128"/>
                </a:lnTo>
                <a:lnTo>
                  <a:pt x="45" y="13"/>
                </a:lnTo>
                <a:close/>
              </a:path>
            </a:pathLst>
          </a:custGeom>
          <a:solidFill>
            <a:srgbClr val="FFA64C"/>
          </a:solidFill>
          <a:ln w="38100" cmpd="sng">
            <a:solidFill>
              <a:srgbClr val="0000E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65" name="Oval 13"/>
          <p:cNvSpPr>
            <a:spLocks noChangeArrowheads="1"/>
          </p:cNvSpPr>
          <p:nvPr/>
        </p:nvSpPr>
        <p:spPr bwMode="auto">
          <a:xfrm>
            <a:off x="3309937" y="2770981"/>
            <a:ext cx="822325" cy="823912"/>
          </a:xfrm>
          <a:prstGeom prst="ellipse">
            <a:avLst/>
          </a:prstGeom>
          <a:solidFill>
            <a:srgbClr val="0033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66" name="Rectangle 14"/>
          <p:cNvSpPr>
            <a:spLocks noChangeArrowheads="1"/>
          </p:cNvSpPr>
          <p:nvPr/>
        </p:nvSpPr>
        <p:spPr bwMode="auto">
          <a:xfrm>
            <a:off x="3406775" y="2948781"/>
            <a:ext cx="639763" cy="48736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367" name="Rectangle 15"/>
          <p:cNvSpPr>
            <a:spLocks noChangeArrowheads="1"/>
          </p:cNvSpPr>
          <p:nvPr/>
        </p:nvSpPr>
        <p:spPr bwMode="auto">
          <a:xfrm>
            <a:off x="3548062" y="2878931"/>
            <a:ext cx="3667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4000">
                <a:solidFill>
                  <a:srgbClr val="FFFFFF"/>
                </a:solidFill>
              </a:rPr>
              <a:t>N</a:t>
            </a:r>
            <a:endParaRPr lang="en-US" altLang="en-US" sz="4000"/>
          </a:p>
        </p:txBody>
      </p:sp>
      <p:sp>
        <p:nvSpPr>
          <p:cNvPr id="356368" name="Rectangle 16"/>
          <p:cNvSpPr>
            <a:spLocks noChangeArrowheads="1"/>
          </p:cNvSpPr>
          <p:nvPr/>
        </p:nvSpPr>
        <p:spPr bwMode="auto">
          <a:xfrm>
            <a:off x="3294062" y="4453731"/>
            <a:ext cx="1003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</a:rPr>
              <a:t>Leaching</a:t>
            </a:r>
            <a:endParaRPr lang="en-US" altLang="en-US"/>
          </a:p>
        </p:txBody>
      </p:sp>
      <p:sp>
        <p:nvSpPr>
          <p:cNvPr id="356369" name="Rectangle 17"/>
          <p:cNvSpPr>
            <a:spLocks noChangeArrowheads="1"/>
          </p:cNvSpPr>
          <p:nvPr/>
        </p:nvSpPr>
        <p:spPr bwMode="auto">
          <a:xfrm>
            <a:off x="2217738" y="1462087"/>
            <a:ext cx="147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 dirty="0">
                <a:solidFill>
                  <a:srgbClr val="000000"/>
                </a:solidFill>
              </a:rPr>
              <a:t>Volatilization </a:t>
            </a:r>
            <a:endParaRPr lang="en-US" altLang="en-US" dirty="0"/>
          </a:p>
        </p:txBody>
      </p:sp>
      <p:sp>
        <p:nvSpPr>
          <p:cNvPr id="356370" name="Rectangle 18"/>
          <p:cNvSpPr>
            <a:spLocks noChangeArrowheads="1"/>
          </p:cNvSpPr>
          <p:nvPr/>
        </p:nvSpPr>
        <p:spPr bwMode="auto">
          <a:xfrm>
            <a:off x="2154238" y="1750219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 dirty="0">
                <a:solidFill>
                  <a:srgbClr val="000000"/>
                </a:solidFill>
              </a:rPr>
              <a:t>Denitrification</a:t>
            </a:r>
            <a:endParaRPr lang="en-US" altLang="en-US" dirty="0"/>
          </a:p>
        </p:txBody>
      </p:sp>
      <p:sp>
        <p:nvSpPr>
          <p:cNvPr id="356371" name="Rectangle 19"/>
          <p:cNvSpPr>
            <a:spLocks noChangeArrowheads="1"/>
          </p:cNvSpPr>
          <p:nvPr/>
        </p:nvSpPr>
        <p:spPr bwMode="auto">
          <a:xfrm>
            <a:off x="4716462" y="2024856"/>
            <a:ext cx="76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</a:rPr>
              <a:t>Crop </a:t>
            </a:r>
          </a:p>
          <a:p>
            <a:r>
              <a:rPr lang="en-US" altLang="en-US" b="1">
                <a:solidFill>
                  <a:srgbClr val="000000"/>
                </a:solidFill>
              </a:rPr>
              <a:t>Uptake</a:t>
            </a:r>
            <a:endParaRPr lang="en-US" altLang="en-US"/>
          </a:p>
        </p:txBody>
      </p:sp>
      <p:sp>
        <p:nvSpPr>
          <p:cNvPr id="356372" name="Rectangle 20"/>
          <p:cNvSpPr>
            <a:spLocks noChangeArrowheads="1"/>
          </p:cNvSpPr>
          <p:nvPr/>
        </p:nvSpPr>
        <p:spPr bwMode="auto">
          <a:xfrm>
            <a:off x="5834062" y="2899568"/>
            <a:ext cx="850900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 dirty="0">
                <a:solidFill>
                  <a:srgbClr val="000000"/>
                </a:solidFill>
              </a:rPr>
              <a:t>Runoff</a:t>
            </a:r>
          </a:p>
          <a:p>
            <a:r>
              <a:rPr lang="en-US" altLang="en-US" b="1" dirty="0">
                <a:solidFill>
                  <a:srgbClr val="000000"/>
                </a:solidFill>
              </a:rPr>
              <a:t>Erosion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009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63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563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563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9" grpId="0" animBg="1"/>
      <p:bldP spid="356362" grpId="0" animBg="1"/>
      <p:bldP spid="3563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half" idx="11"/>
          </p:nvPr>
        </p:nvSpPr>
        <p:spPr>
          <a:xfrm>
            <a:off x="206568" y="2264735"/>
            <a:ext cx="3955715" cy="2434856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dirty="0" smtClean="0"/>
              <a:t>Significant loss of N by volatilization when manure is applied on the surface and not incorporated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Incorporating manure significantly reduces N losses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Sometimes creates serious management conflict between nutrient management plans and conservation plans </a:t>
            </a:r>
            <a:endParaRPr lang="en-US" sz="1800" dirty="0" smtClean="0">
              <a:cs typeface="Arial" pitchFamily="34" charset="0"/>
            </a:endParaRPr>
          </a:p>
          <a:p>
            <a:pPr lvl="3" eaLnBrk="1" hangingPunct="1"/>
            <a:endParaRPr lang="en-US" sz="1100" dirty="0" smtClean="0"/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475425" y="718107"/>
            <a:ext cx="8151004" cy="73183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Manure </a:t>
            </a:r>
            <a:br>
              <a:rPr lang="en-US" sz="4000" dirty="0" smtClean="0"/>
            </a:br>
            <a:r>
              <a:rPr lang="en-US" sz="4000" dirty="0" smtClean="0"/>
              <a:t>Nitrogen </a:t>
            </a:r>
            <a:br>
              <a:rPr lang="en-US" sz="4000" dirty="0" smtClean="0"/>
            </a:br>
            <a:r>
              <a:rPr lang="en-US" sz="4000" dirty="0" smtClean="0"/>
              <a:t>Volatilization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616443"/>
              </p:ext>
            </p:extLst>
          </p:nvPr>
        </p:nvGraphicFramePr>
        <p:xfrm>
          <a:off x="4160727" y="169161"/>
          <a:ext cx="4864100" cy="607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Document" r:id="rId4" imgW="7638331" imgH="9823393" progId="Word.Document.12">
                  <p:embed/>
                </p:oleObj>
              </mc:Choice>
              <mc:Fallback>
                <p:oleObj name="Document" r:id="rId4" imgW="7638331" imgH="982339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727" y="169161"/>
                        <a:ext cx="4864100" cy="6073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49386" y="4444409"/>
            <a:ext cx="1541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Penn State Agronomy Guide Table 1.2-15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954885"/>
              </p:ext>
            </p:extLst>
          </p:nvPr>
        </p:nvGraphicFramePr>
        <p:xfrm>
          <a:off x="1515268" y="924284"/>
          <a:ext cx="7013575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Chart" r:id="rId4" imgW="7115243" imgH="4067085" progId="Excel.Chart.8">
                  <p:embed/>
                </p:oleObj>
              </mc:Choice>
              <mc:Fallback>
                <p:oleObj name="Chart" r:id="rId4" imgW="7115243" imgH="406708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5268" y="924284"/>
                        <a:ext cx="7013575" cy="3960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 rot="-5400000">
            <a:off x="-989806" y="2510515"/>
            <a:ext cx="3808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Ammonia-N Loss (lbs/ac)</a:t>
            </a:r>
          </a:p>
        </p:txBody>
      </p:sp>
      <p:sp>
        <p:nvSpPr>
          <p:cNvPr id="2052" name="Text Box 19"/>
          <p:cNvSpPr txBox="1">
            <a:spLocks noChangeArrowheads="1"/>
          </p:cNvSpPr>
          <p:nvPr/>
        </p:nvSpPr>
        <p:spPr bwMode="auto">
          <a:xfrm>
            <a:off x="846138" y="4554421"/>
            <a:ext cx="1249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0</a:t>
            </a:r>
          </a:p>
        </p:txBody>
      </p:sp>
      <p:sp>
        <p:nvSpPr>
          <p:cNvPr id="2053" name="Text Box 20"/>
          <p:cNvSpPr txBox="1">
            <a:spLocks noChangeArrowheads="1"/>
          </p:cNvSpPr>
          <p:nvPr/>
        </p:nvSpPr>
        <p:spPr bwMode="auto">
          <a:xfrm>
            <a:off x="782638" y="3366971"/>
            <a:ext cx="1249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20</a:t>
            </a:r>
          </a:p>
        </p:txBody>
      </p:sp>
      <p:sp>
        <p:nvSpPr>
          <p:cNvPr id="2054" name="Text Box 21"/>
          <p:cNvSpPr txBox="1">
            <a:spLocks noChangeArrowheads="1"/>
          </p:cNvSpPr>
          <p:nvPr/>
        </p:nvSpPr>
        <p:spPr bwMode="auto">
          <a:xfrm>
            <a:off x="782638" y="2147771"/>
            <a:ext cx="1249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40</a:t>
            </a:r>
          </a:p>
        </p:txBody>
      </p:sp>
      <p:sp>
        <p:nvSpPr>
          <p:cNvPr id="2055" name="Text Box 22"/>
          <p:cNvSpPr txBox="1">
            <a:spLocks noChangeArrowheads="1"/>
          </p:cNvSpPr>
          <p:nvPr/>
        </p:nvSpPr>
        <p:spPr bwMode="auto">
          <a:xfrm>
            <a:off x="787400" y="988896"/>
            <a:ext cx="124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60</a:t>
            </a:r>
          </a:p>
        </p:txBody>
      </p:sp>
      <p:sp>
        <p:nvSpPr>
          <p:cNvPr id="2056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-62023" y="0"/>
            <a:ext cx="8839200" cy="914400"/>
          </a:xfrm>
          <a:noFill/>
        </p:spPr>
        <p:txBody>
          <a:bodyPr/>
          <a:lstStyle/>
          <a:p>
            <a:pPr eaLnBrk="1" hangingPunct="1"/>
            <a:r>
              <a:rPr lang="en-US" altLang="en-US" sz="3200" dirty="0" smtClean="0"/>
              <a:t>No-till Dairy Manure Application Method - PA</a:t>
            </a:r>
          </a:p>
        </p:txBody>
      </p:sp>
      <p:sp>
        <p:nvSpPr>
          <p:cNvPr id="2057" name="Text Box 36"/>
          <p:cNvSpPr txBox="1">
            <a:spLocks noChangeArrowheads="1"/>
          </p:cNvSpPr>
          <p:nvPr/>
        </p:nvSpPr>
        <p:spPr bwMode="auto">
          <a:xfrm>
            <a:off x="6416200" y="5911734"/>
            <a:ext cx="27376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/>
              <a:t>Data courtesy C. Dell, USDA-ARS</a:t>
            </a:r>
          </a:p>
        </p:txBody>
      </p:sp>
      <p:sp>
        <p:nvSpPr>
          <p:cNvPr id="2058" name="Line 36"/>
          <p:cNvSpPr>
            <a:spLocks noChangeShapeType="1"/>
          </p:cNvSpPr>
          <p:nvPr/>
        </p:nvSpPr>
        <p:spPr bwMode="auto">
          <a:xfrm>
            <a:off x="1724025" y="1618381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9" name="Group 40"/>
          <p:cNvGrpSpPr>
            <a:grpSpLocks/>
          </p:cNvGrpSpPr>
          <p:nvPr/>
        </p:nvGrpSpPr>
        <p:grpSpPr bwMode="auto">
          <a:xfrm>
            <a:off x="2133600" y="1610357"/>
            <a:ext cx="5056633" cy="2797208"/>
            <a:chOff x="2133600" y="1600200"/>
            <a:chExt cx="5056623" cy="2901482"/>
          </a:xfrm>
        </p:grpSpPr>
        <p:grpSp>
          <p:nvGrpSpPr>
            <p:cNvPr id="2070" name="Group 39"/>
            <p:cNvGrpSpPr>
              <a:grpSpLocks/>
            </p:cNvGrpSpPr>
            <p:nvPr/>
          </p:nvGrpSpPr>
          <p:grpSpPr bwMode="auto">
            <a:xfrm>
              <a:off x="2362200" y="1600200"/>
              <a:ext cx="4828023" cy="2241550"/>
              <a:chOff x="2362200" y="1600200"/>
              <a:chExt cx="4828023" cy="2241550"/>
            </a:xfrm>
          </p:grpSpPr>
          <p:sp>
            <p:nvSpPr>
              <p:cNvPr id="2075" name="Text Box 37"/>
              <p:cNvSpPr txBox="1">
                <a:spLocks noChangeArrowheads="1"/>
              </p:cNvSpPr>
              <p:nvPr/>
            </p:nvSpPr>
            <p:spPr bwMode="auto">
              <a:xfrm>
                <a:off x="2362200" y="3200400"/>
                <a:ext cx="76200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dirty="0"/>
                  <a:t>99% less</a:t>
                </a:r>
              </a:p>
            </p:txBody>
          </p:sp>
          <p:sp>
            <p:nvSpPr>
              <p:cNvPr id="2076" name="Text Box 38"/>
              <p:cNvSpPr txBox="1">
                <a:spLocks noChangeArrowheads="1"/>
              </p:cNvSpPr>
              <p:nvPr/>
            </p:nvSpPr>
            <p:spPr bwMode="auto">
              <a:xfrm>
                <a:off x="3754935" y="2909144"/>
                <a:ext cx="76200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dirty="0"/>
                  <a:t>84% less</a:t>
                </a:r>
              </a:p>
            </p:txBody>
          </p:sp>
          <p:sp>
            <p:nvSpPr>
              <p:cNvPr id="2077" name="Text Box 40"/>
              <p:cNvSpPr txBox="1">
                <a:spLocks noChangeArrowheads="1"/>
              </p:cNvSpPr>
              <p:nvPr/>
            </p:nvSpPr>
            <p:spPr bwMode="auto">
              <a:xfrm>
                <a:off x="5063240" y="2589597"/>
                <a:ext cx="76200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dirty="0"/>
                  <a:t>79% less</a:t>
                </a:r>
              </a:p>
            </p:txBody>
          </p:sp>
          <p:sp>
            <p:nvSpPr>
              <p:cNvPr id="2078" name="Text Box 41"/>
              <p:cNvSpPr txBox="1">
                <a:spLocks noChangeArrowheads="1"/>
              </p:cNvSpPr>
              <p:nvPr/>
            </p:nvSpPr>
            <p:spPr bwMode="auto">
              <a:xfrm>
                <a:off x="6428223" y="1600200"/>
                <a:ext cx="76200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dirty="0"/>
                  <a:t>24% less</a:t>
                </a:r>
              </a:p>
            </p:txBody>
          </p:sp>
        </p:grpSp>
        <p:sp>
          <p:nvSpPr>
            <p:cNvPr id="2071" name="AutoShape 19"/>
            <p:cNvSpPr>
              <a:spLocks noChangeArrowheads="1"/>
            </p:cNvSpPr>
            <p:nvPr/>
          </p:nvSpPr>
          <p:spPr bwMode="auto">
            <a:xfrm flipV="1">
              <a:off x="4811472" y="1600200"/>
              <a:ext cx="381000" cy="2362200"/>
            </a:xfrm>
            <a:prstGeom prst="upArrow">
              <a:avLst>
                <a:gd name="adj1" fmla="val 50000"/>
                <a:gd name="adj2" fmla="val 8499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2072" name="AutoShape 19"/>
            <p:cNvSpPr>
              <a:spLocks noChangeArrowheads="1"/>
            </p:cNvSpPr>
            <p:nvPr/>
          </p:nvSpPr>
          <p:spPr bwMode="auto">
            <a:xfrm flipV="1">
              <a:off x="6124481" y="1600200"/>
              <a:ext cx="381000" cy="767882"/>
            </a:xfrm>
            <a:prstGeom prst="upArrow">
              <a:avLst>
                <a:gd name="adj1" fmla="val 50000"/>
                <a:gd name="adj2" fmla="val 8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2073" name="AutoShape 19"/>
            <p:cNvSpPr>
              <a:spLocks noChangeArrowheads="1"/>
            </p:cNvSpPr>
            <p:nvPr/>
          </p:nvSpPr>
          <p:spPr bwMode="auto">
            <a:xfrm flipV="1">
              <a:off x="3461666" y="1600200"/>
              <a:ext cx="381000" cy="2444282"/>
            </a:xfrm>
            <a:prstGeom prst="upArrow">
              <a:avLst>
                <a:gd name="adj1" fmla="val 50000"/>
                <a:gd name="adj2" fmla="val 8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2074" name="AutoShape 19"/>
            <p:cNvSpPr>
              <a:spLocks noChangeArrowheads="1"/>
            </p:cNvSpPr>
            <p:nvPr/>
          </p:nvSpPr>
          <p:spPr bwMode="auto">
            <a:xfrm flipV="1">
              <a:off x="2133600" y="1600200"/>
              <a:ext cx="381000" cy="2901482"/>
            </a:xfrm>
            <a:prstGeom prst="upArrow">
              <a:avLst>
                <a:gd name="adj1" fmla="val 50000"/>
                <a:gd name="adj2" fmla="val 8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</p:grpSp>
      <p:pic>
        <p:nvPicPr>
          <p:cNvPr id="2060" name="Picture 7" descr="Chisel plo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1864" y="4548825"/>
            <a:ext cx="776287" cy="698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8"/>
          <p:cNvSpPr txBox="1">
            <a:spLocks noChangeArrowheads="1"/>
          </p:cNvSpPr>
          <p:nvPr/>
        </p:nvSpPr>
        <p:spPr bwMode="auto">
          <a:xfrm>
            <a:off x="3169151" y="5247325"/>
            <a:ext cx="966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ChiselPlow</a:t>
            </a:r>
          </a:p>
        </p:txBody>
      </p:sp>
      <p:sp>
        <p:nvSpPr>
          <p:cNvPr id="2063" name="Text Box 12"/>
          <p:cNvSpPr txBox="1">
            <a:spLocks noChangeArrowheads="1"/>
          </p:cNvSpPr>
          <p:nvPr/>
        </p:nvSpPr>
        <p:spPr bwMode="auto">
          <a:xfrm>
            <a:off x="4562390" y="5288572"/>
            <a:ext cx="96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/>
              <a:t>Disk </a:t>
            </a:r>
          </a:p>
        </p:txBody>
      </p:sp>
      <p:pic>
        <p:nvPicPr>
          <p:cNvPr id="2064" name="Picture 13" descr="04%20liquid%20manur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6215" y="4566287"/>
            <a:ext cx="806450" cy="604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Text Box 14"/>
          <p:cNvSpPr txBox="1">
            <a:spLocks noChangeArrowheads="1"/>
          </p:cNvSpPr>
          <p:nvPr/>
        </p:nvSpPr>
        <p:spPr bwMode="auto">
          <a:xfrm>
            <a:off x="6591215" y="5264787"/>
            <a:ext cx="2039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Surface </a:t>
            </a:r>
          </a:p>
        </p:txBody>
      </p:sp>
      <p:pic>
        <p:nvPicPr>
          <p:cNvPr id="2066" name="Picture 15" descr="P101002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465" y="4566287"/>
            <a:ext cx="781050" cy="690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Text Box 16"/>
          <p:cNvSpPr txBox="1">
            <a:spLocks noChangeArrowheads="1"/>
          </p:cNvSpPr>
          <p:nvPr/>
        </p:nvSpPr>
        <p:spPr bwMode="auto">
          <a:xfrm>
            <a:off x="5581565" y="528225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Aeration </a:t>
            </a:r>
          </a:p>
        </p:txBody>
      </p:sp>
      <p:pic>
        <p:nvPicPr>
          <p:cNvPr id="2068" name="Picture 17" descr="11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026" y="4604387"/>
            <a:ext cx="915988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Text Box 18"/>
          <p:cNvSpPr txBox="1">
            <a:spLocks noChangeArrowheads="1"/>
          </p:cNvSpPr>
          <p:nvPr/>
        </p:nvSpPr>
        <p:spPr bwMode="auto">
          <a:xfrm>
            <a:off x="1757864" y="5252087"/>
            <a:ext cx="1249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No manure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9738" y="988896"/>
            <a:ext cx="6624637" cy="3374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15664" y="1187333"/>
            <a:ext cx="309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Compared to Surface</a:t>
            </a:r>
            <a:endParaRPr lang="en-US" dirty="0"/>
          </a:p>
        </p:txBody>
      </p:sp>
      <p:pic>
        <p:nvPicPr>
          <p:cNvPr id="33" name="Picture 2" descr="C:\Users\dbb\AppData\Local\Microsoft\Windows\Temporary Internet Files\Content.Outlook\0408UHFM\DSC_0273 (2)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6431" y="4550470"/>
            <a:ext cx="964268" cy="7381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039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96498" y="835065"/>
            <a:ext cx="8151004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Ammonia </a:t>
            </a:r>
            <a:br>
              <a:rPr lang="en-US" altLang="en-US" dirty="0" smtClean="0"/>
            </a:br>
            <a:r>
              <a:rPr lang="en-US" altLang="en-US" dirty="0" smtClean="0"/>
              <a:t>Loss from </a:t>
            </a:r>
            <a:br>
              <a:rPr lang="en-US" altLang="en-US" dirty="0" smtClean="0"/>
            </a:br>
            <a:r>
              <a:rPr lang="en-US" altLang="en-US" dirty="0" smtClean="0"/>
              <a:t>Dairy Manure</a:t>
            </a:r>
          </a:p>
        </p:txBody>
      </p:sp>
      <p:sp>
        <p:nvSpPr>
          <p:cNvPr id="2052" name="Content Placeholder 9"/>
          <p:cNvSpPr>
            <a:spLocks noGrp="1"/>
          </p:cNvSpPr>
          <p:nvPr>
            <p:ph sz="half" idx="4294967295"/>
          </p:nvPr>
        </p:nvSpPr>
        <p:spPr>
          <a:xfrm>
            <a:off x="595424" y="2348061"/>
            <a:ext cx="3168650" cy="26368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Most of the ammonia loss occurs within the first 48 </a:t>
            </a:r>
            <a:r>
              <a:rPr lang="en-US" altLang="en-US" dirty="0" err="1" smtClean="0"/>
              <a:t>hrs</a:t>
            </a:r>
            <a:r>
              <a:rPr lang="en-US" altLang="en-US" dirty="0" smtClean="0"/>
              <a:t> after application 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656836"/>
              </p:ext>
            </p:extLst>
          </p:nvPr>
        </p:nvGraphicFramePr>
        <p:xfrm>
          <a:off x="3818713" y="255180"/>
          <a:ext cx="5095875" cy="549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r:id="rId4" imgW="7772400" imgH="10058400" progId="">
                  <p:embed/>
                </p:oleObj>
              </mc:Choice>
              <mc:Fallback>
                <p:oleObj r:id="rId4" imgW="7772400" imgH="10058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062"/>
                      <a:stretch>
                        <a:fillRect/>
                      </a:stretch>
                    </p:blipFill>
                    <p:spPr bwMode="auto">
                      <a:xfrm>
                        <a:off x="3818713" y="255180"/>
                        <a:ext cx="5095875" cy="5493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6846888" y="5748338"/>
            <a:ext cx="1089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/>
              <a:t>Dell,  ARS</a:t>
            </a:r>
          </a:p>
        </p:txBody>
      </p:sp>
    </p:spTree>
    <p:extLst>
      <p:ext uri="{BB962C8B-B14F-4D97-AF65-F5344CB8AC3E}">
        <p14:creationId xmlns:p14="http://schemas.microsoft.com/office/powerpoint/2010/main" val="20732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No-till System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580262" y="1193006"/>
            <a:ext cx="8077830" cy="4713732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More than just planting with a no-till planter</a:t>
            </a:r>
          </a:p>
          <a:p>
            <a:r>
              <a:rPr lang="en-US" altLang="en-US" dirty="0"/>
              <a:t>It takes time for the soil to adapt to no-till and see the full benefits</a:t>
            </a:r>
          </a:p>
          <a:p>
            <a:r>
              <a:rPr lang="en-US" altLang="en-US" dirty="0"/>
              <a:t>Residue management</a:t>
            </a:r>
          </a:p>
          <a:p>
            <a:r>
              <a:rPr lang="en-US" altLang="en-US" dirty="0"/>
              <a:t>Don’t abuse the soil</a:t>
            </a:r>
          </a:p>
          <a:p>
            <a:r>
              <a:rPr lang="en-US" altLang="en-US" dirty="0"/>
              <a:t>Pay attention to the things that tillage used to take care </a:t>
            </a:r>
            <a:r>
              <a:rPr lang="en-US" altLang="en-US" dirty="0" smtClean="0"/>
              <a:t>of</a:t>
            </a:r>
          </a:p>
          <a:p>
            <a:r>
              <a:rPr lang="en-US" altLang="en-US" dirty="0" smtClean="0"/>
              <a:t>Recognized there are significant differences in no-till vs conventional tillage systems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90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23" y="1430463"/>
            <a:ext cx="2590800" cy="26495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9157" name="Picture 31" descr="Manure study May 9 2006 0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491" y="4453152"/>
            <a:ext cx="2278063" cy="1387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8" name="Rectangle 3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200" dirty="0" smtClean="0"/>
              <a:t>Ammonia: more manure on the surface, more ammonia emitted</a:t>
            </a:r>
          </a:p>
        </p:txBody>
      </p:sp>
      <p:sp>
        <p:nvSpPr>
          <p:cNvPr id="3080" name="Text Box 28"/>
          <p:cNvSpPr txBox="1">
            <a:spLocks noChangeArrowheads="1"/>
          </p:cNvSpPr>
          <p:nvPr/>
        </p:nvSpPr>
        <p:spPr bwMode="auto">
          <a:xfrm>
            <a:off x="761622" y="1567095"/>
            <a:ext cx="220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Dairy manure (6,000 gal/ac)</a:t>
            </a:r>
          </a:p>
        </p:txBody>
      </p:sp>
      <p:sp>
        <p:nvSpPr>
          <p:cNvPr id="3081" name="Text Box 30"/>
          <p:cNvSpPr txBox="1">
            <a:spLocks noChangeArrowheads="1"/>
          </p:cNvSpPr>
          <p:nvPr/>
        </p:nvSpPr>
        <p:spPr bwMode="auto">
          <a:xfrm>
            <a:off x="76200" y="6477000"/>
            <a:ext cx="443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Data courtesy C. Dell, USDA-ARS</a:t>
            </a:r>
          </a:p>
        </p:txBody>
      </p:sp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2316" y="1397318"/>
            <a:ext cx="5027146" cy="336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16800" y="4876800"/>
            <a:ext cx="172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Dell, USDA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594055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176873" y="71346"/>
            <a:ext cx="8151004" cy="731838"/>
          </a:xfrm>
        </p:spPr>
        <p:txBody>
          <a:bodyPr/>
          <a:lstStyle/>
          <a:p>
            <a:pPr eaLnBrk="1" hangingPunct="1"/>
            <a:r>
              <a:rPr lang="en-US" altLang="en-US" sz="3800" dirty="0" smtClean="0"/>
              <a:t>Aeration variations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962248" y="924871"/>
            <a:ext cx="4481513" cy="4530725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u="sng" dirty="0" smtClean="0"/>
              <a:t>Banded Manure After</a:t>
            </a:r>
          </a:p>
          <a:p>
            <a:pPr marL="1009650" lvl="1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Aerator at 0° angle</a:t>
            </a:r>
          </a:p>
          <a:p>
            <a:pPr marL="1009650" lvl="1" indent="-609600" algn="ctr"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marL="1009650" lvl="1" indent="-609600" algn="ctr" eaLnBrk="1" hangingPunct="1">
              <a:lnSpc>
                <a:spcPct val="80000"/>
              </a:lnSpc>
              <a:buFontTx/>
              <a:buNone/>
            </a:pPr>
            <a:endParaRPr lang="en-US" altLang="en-US" sz="1000" dirty="0" smtClean="0"/>
          </a:p>
          <a:p>
            <a:pPr marL="1009650" lvl="1" indent="-609600" algn="ctr"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u="sng" dirty="0" smtClean="0"/>
              <a:t>Banded Manure After</a:t>
            </a:r>
          </a:p>
          <a:p>
            <a:pPr marL="1009650" lvl="1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Aerator at 10° angle</a:t>
            </a:r>
          </a:p>
          <a:p>
            <a:pPr marL="609600" indent="-609600" algn="ctr"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marL="609600" indent="-609600" algn="ctr"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marL="609600" indent="-609600" algn="ctr"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u="sng" dirty="0" smtClean="0"/>
              <a:t>Straight Manure Before</a:t>
            </a:r>
            <a:r>
              <a:rPr lang="en-US" altLang="en-US" sz="2000" u="sng" dirty="0" smtClean="0"/>
              <a:t> </a:t>
            </a:r>
          </a:p>
          <a:p>
            <a:pPr marL="1009650" lvl="1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Aerator at 0°</a:t>
            </a:r>
          </a:p>
          <a:p>
            <a:pPr marL="609600" indent="-609600" algn="ctr"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marL="609600" indent="-609600" algn="ctr"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u="sng" dirty="0" smtClean="0"/>
              <a:t>Angled Manure Before</a:t>
            </a:r>
          </a:p>
          <a:p>
            <a:pPr marL="1009650" lvl="1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Aerator at 10° angle</a:t>
            </a:r>
          </a:p>
        </p:txBody>
      </p:sp>
      <p:sp>
        <p:nvSpPr>
          <p:cNvPr id="26631" name="Text Box 36"/>
          <p:cNvSpPr txBox="1">
            <a:spLocks noChangeArrowheads="1"/>
          </p:cNvSpPr>
          <p:nvPr/>
        </p:nvSpPr>
        <p:spPr bwMode="auto">
          <a:xfrm>
            <a:off x="679045" y="5946697"/>
            <a:ext cx="14850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dirty="0" smtClean="0"/>
              <a:t>Myers</a:t>
            </a:r>
            <a:r>
              <a:rPr lang="en-US" altLang="en-US" sz="1000" dirty="0"/>
              <a:t>, Penn State</a:t>
            </a:r>
          </a:p>
        </p:txBody>
      </p:sp>
      <p:pic>
        <p:nvPicPr>
          <p:cNvPr id="2664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044" y="1891663"/>
            <a:ext cx="1746250" cy="1309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044" y="3383777"/>
            <a:ext cx="1746250" cy="1309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5" name="Group 164"/>
          <p:cNvGrpSpPr/>
          <p:nvPr/>
        </p:nvGrpSpPr>
        <p:grpSpPr>
          <a:xfrm>
            <a:off x="5929560" y="1794983"/>
            <a:ext cx="2146934" cy="1312863"/>
            <a:chOff x="6015789" y="1794983"/>
            <a:chExt cx="2146934" cy="1312863"/>
          </a:xfrm>
        </p:grpSpPr>
        <p:sp>
          <p:nvSpPr>
            <p:cNvPr id="29" name="Freeform 28"/>
            <p:cNvSpPr/>
            <p:nvPr/>
          </p:nvSpPr>
          <p:spPr>
            <a:xfrm>
              <a:off x="6015789" y="1804737"/>
              <a:ext cx="922422" cy="1235242"/>
            </a:xfrm>
            <a:custGeom>
              <a:avLst/>
              <a:gdLst>
                <a:gd name="connsiteX0" fmla="*/ 24064 w 922422"/>
                <a:gd name="connsiteY0" fmla="*/ 0 h 1235242"/>
                <a:gd name="connsiteX1" fmla="*/ 649706 w 922422"/>
                <a:gd name="connsiteY1" fmla="*/ 8021 h 1235242"/>
                <a:gd name="connsiteX2" fmla="*/ 922422 w 922422"/>
                <a:gd name="connsiteY2" fmla="*/ 521368 h 1235242"/>
                <a:gd name="connsiteX3" fmla="*/ 914400 w 922422"/>
                <a:gd name="connsiteY3" fmla="*/ 762000 h 1235242"/>
                <a:gd name="connsiteX4" fmla="*/ 617622 w 922422"/>
                <a:gd name="connsiteY4" fmla="*/ 1227221 h 1235242"/>
                <a:gd name="connsiteX5" fmla="*/ 0 w 922422"/>
                <a:gd name="connsiteY5" fmla="*/ 1235242 h 1235242"/>
                <a:gd name="connsiteX6" fmla="*/ 24064 w 922422"/>
                <a:gd name="connsiteY6" fmla="*/ 0 h 12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2422" h="1235242">
                  <a:moveTo>
                    <a:pt x="24064" y="0"/>
                  </a:moveTo>
                  <a:lnTo>
                    <a:pt x="649706" y="8021"/>
                  </a:lnTo>
                  <a:lnTo>
                    <a:pt x="922422" y="521368"/>
                  </a:lnTo>
                  <a:lnTo>
                    <a:pt x="914400" y="762000"/>
                  </a:lnTo>
                  <a:lnTo>
                    <a:pt x="617622" y="1227221"/>
                  </a:lnTo>
                  <a:lnTo>
                    <a:pt x="0" y="1235242"/>
                  </a:lnTo>
                  <a:lnTo>
                    <a:pt x="24064" y="0"/>
                  </a:lnTo>
                  <a:close/>
                </a:path>
              </a:pathLst>
            </a:custGeom>
            <a:pattFill prst="divot">
              <a:fgClr>
                <a:srgbClr val="996633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632" name="Group 296"/>
            <p:cNvGrpSpPr>
              <a:grpSpLocks/>
            </p:cNvGrpSpPr>
            <p:nvPr/>
          </p:nvGrpSpPr>
          <p:grpSpPr bwMode="auto">
            <a:xfrm>
              <a:off x="6802236" y="1794983"/>
              <a:ext cx="271462" cy="1312863"/>
              <a:chOff x="5638800" y="2362201"/>
              <a:chExt cx="271463" cy="1312863"/>
            </a:xfrm>
          </p:grpSpPr>
          <p:grpSp>
            <p:nvGrpSpPr>
              <p:cNvPr id="26735" name="Group 460"/>
              <p:cNvGrpSpPr>
                <a:grpSpLocks/>
              </p:cNvGrpSpPr>
              <p:nvPr/>
            </p:nvGrpSpPr>
            <p:grpSpPr bwMode="auto">
              <a:xfrm rot="-7204039">
                <a:off x="5430837" y="2570164"/>
                <a:ext cx="550863" cy="134938"/>
                <a:chOff x="3072" y="1728"/>
                <a:chExt cx="384" cy="96"/>
              </a:xfrm>
            </p:grpSpPr>
            <p:sp>
              <p:nvSpPr>
                <p:cNvPr id="26757" name="Line 461"/>
                <p:cNvSpPr>
                  <a:spLocks noChangeShapeType="1"/>
                </p:cNvSpPr>
                <p:nvPr/>
              </p:nvSpPr>
              <p:spPr bwMode="auto">
                <a:xfrm>
                  <a:off x="3072" y="177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8" name="Line 462"/>
                <p:cNvSpPr>
                  <a:spLocks noChangeShapeType="1"/>
                </p:cNvSpPr>
                <p:nvPr/>
              </p:nvSpPr>
              <p:spPr bwMode="auto">
                <a:xfrm>
                  <a:off x="3408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9" name="Line 463"/>
                <p:cNvSpPr>
                  <a:spLocks noChangeShapeType="1"/>
                </p:cNvSpPr>
                <p:nvPr/>
              </p:nvSpPr>
              <p:spPr bwMode="auto">
                <a:xfrm>
                  <a:off x="307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0" name="Line 464"/>
                <p:cNvSpPr>
                  <a:spLocks noChangeShapeType="1"/>
                </p:cNvSpPr>
                <p:nvPr/>
              </p:nvSpPr>
              <p:spPr bwMode="auto">
                <a:xfrm>
                  <a:off x="331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1" name="Line 465"/>
                <p:cNvSpPr>
                  <a:spLocks noChangeShapeType="1"/>
                </p:cNvSpPr>
                <p:nvPr/>
              </p:nvSpPr>
              <p:spPr bwMode="auto">
                <a:xfrm>
                  <a:off x="3360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2" name="Line 466"/>
                <p:cNvSpPr>
                  <a:spLocks noChangeShapeType="1"/>
                </p:cNvSpPr>
                <p:nvPr/>
              </p:nvSpPr>
              <p:spPr bwMode="auto">
                <a:xfrm>
                  <a:off x="3456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3" name="Line 467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4" name="Line 468"/>
                <p:cNvSpPr>
                  <a:spLocks noChangeShapeType="1"/>
                </p:cNvSpPr>
                <p:nvPr/>
              </p:nvSpPr>
              <p:spPr bwMode="auto">
                <a:xfrm>
                  <a:off x="3168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5" name="Line 469"/>
                <p:cNvSpPr>
                  <a:spLocks noChangeShapeType="1"/>
                </p:cNvSpPr>
                <p:nvPr/>
              </p:nvSpPr>
              <p:spPr bwMode="auto">
                <a:xfrm>
                  <a:off x="3216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6" name="Line 470"/>
                <p:cNvSpPr>
                  <a:spLocks noChangeShapeType="1"/>
                </p:cNvSpPr>
                <p:nvPr/>
              </p:nvSpPr>
              <p:spPr bwMode="auto">
                <a:xfrm>
                  <a:off x="3264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7" name="Line 471"/>
                <p:cNvSpPr>
                  <a:spLocks noChangeShapeType="1"/>
                </p:cNvSpPr>
                <p:nvPr/>
              </p:nvSpPr>
              <p:spPr bwMode="auto">
                <a:xfrm>
                  <a:off x="331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736" name="Group 484"/>
              <p:cNvGrpSpPr>
                <a:grpSpLocks/>
              </p:cNvGrpSpPr>
              <p:nvPr/>
            </p:nvGrpSpPr>
            <p:grpSpPr bwMode="auto">
              <a:xfrm rot="-5400000">
                <a:off x="5669756" y="2942433"/>
                <a:ext cx="346075" cy="134938"/>
                <a:chOff x="3168" y="1776"/>
                <a:chExt cx="240" cy="96"/>
              </a:xfrm>
            </p:grpSpPr>
            <p:sp>
              <p:nvSpPr>
                <p:cNvPr id="26749" name="Line 485"/>
                <p:cNvSpPr>
                  <a:spLocks noChangeShapeType="1"/>
                </p:cNvSpPr>
                <p:nvPr/>
              </p:nvSpPr>
              <p:spPr bwMode="auto">
                <a:xfrm>
                  <a:off x="3168" y="1824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0" name="Line 486"/>
                <p:cNvSpPr>
                  <a:spLocks noChangeShapeType="1"/>
                </p:cNvSpPr>
                <p:nvPr/>
              </p:nvSpPr>
              <p:spPr bwMode="auto">
                <a:xfrm>
                  <a:off x="3168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1" name="Line 487"/>
                <p:cNvSpPr>
                  <a:spLocks noChangeShapeType="1"/>
                </p:cNvSpPr>
                <p:nvPr/>
              </p:nvSpPr>
              <p:spPr bwMode="auto">
                <a:xfrm>
                  <a:off x="3408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2" name="Line 488"/>
                <p:cNvSpPr>
                  <a:spLocks noChangeShapeType="1"/>
                </p:cNvSpPr>
                <p:nvPr/>
              </p:nvSpPr>
              <p:spPr bwMode="auto">
                <a:xfrm>
                  <a:off x="3216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3" name="Line 489"/>
                <p:cNvSpPr>
                  <a:spLocks noChangeShapeType="1"/>
                </p:cNvSpPr>
                <p:nvPr/>
              </p:nvSpPr>
              <p:spPr bwMode="auto">
                <a:xfrm>
                  <a:off x="3264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4" name="Line 490"/>
                <p:cNvSpPr>
                  <a:spLocks noChangeShapeType="1"/>
                </p:cNvSpPr>
                <p:nvPr/>
              </p:nvSpPr>
              <p:spPr bwMode="auto">
                <a:xfrm>
                  <a:off x="3312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5" name="Line 491"/>
                <p:cNvSpPr>
                  <a:spLocks noChangeShapeType="1"/>
                </p:cNvSpPr>
                <p:nvPr/>
              </p:nvSpPr>
              <p:spPr bwMode="auto">
                <a:xfrm>
                  <a:off x="3360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6" name="Line 492"/>
                <p:cNvSpPr>
                  <a:spLocks noChangeShapeType="1"/>
                </p:cNvSpPr>
                <p:nvPr/>
              </p:nvSpPr>
              <p:spPr bwMode="auto">
                <a:xfrm>
                  <a:off x="3408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737" name="Group 493"/>
              <p:cNvGrpSpPr>
                <a:grpSpLocks/>
              </p:cNvGrpSpPr>
              <p:nvPr/>
            </p:nvGrpSpPr>
            <p:grpSpPr bwMode="auto">
              <a:xfrm rot="-3239067">
                <a:off x="5430837" y="3332164"/>
                <a:ext cx="550863" cy="134938"/>
                <a:chOff x="3072" y="1728"/>
                <a:chExt cx="384" cy="96"/>
              </a:xfrm>
            </p:grpSpPr>
            <p:sp>
              <p:nvSpPr>
                <p:cNvPr id="26738" name="Line 494"/>
                <p:cNvSpPr>
                  <a:spLocks noChangeShapeType="1"/>
                </p:cNvSpPr>
                <p:nvPr/>
              </p:nvSpPr>
              <p:spPr bwMode="auto">
                <a:xfrm>
                  <a:off x="3072" y="177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9" name="Line 495"/>
                <p:cNvSpPr>
                  <a:spLocks noChangeShapeType="1"/>
                </p:cNvSpPr>
                <p:nvPr/>
              </p:nvSpPr>
              <p:spPr bwMode="auto">
                <a:xfrm>
                  <a:off x="3408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0" name="Line 496"/>
                <p:cNvSpPr>
                  <a:spLocks noChangeShapeType="1"/>
                </p:cNvSpPr>
                <p:nvPr/>
              </p:nvSpPr>
              <p:spPr bwMode="auto">
                <a:xfrm>
                  <a:off x="307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1" name="Line 497"/>
                <p:cNvSpPr>
                  <a:spLocks noChangeShapeType="1"/>
                </p:cNvSpPr>
                <p:nvPr/>
              </p:nvSpPr>
              <p:spPr bwMode="auto">
                <a:xfrm>
                  <a:off x="331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2" name="Line 498"/>
                <p:cNvSpPr>
                  <a:spLocks noChangeShapeType="1"/>
                </p:cNvSpPr>
                <p:nvPr/>
              </p:nvSpPr>
              <p:spPr bwMode="auto">
                <a:xfrm>
                  <a:off x="3360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3" name="Line 499"/>
                <p:cNvSpPr>
                  <a:spLocks noChangeShapeType="1"/>
                </p:cNvSpPr>
                <p:nvPr/>
              </p:nvSpPr>
              <p:spPr bwMode="auto">
                <a:xfrm>
                  <a:off x="3456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4" name="Line 500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5" name="Line 501"/>
                <p:cNvSpPr>
                  <a:spLocks noChangeShapeType="1"/>
                </p:cNvSpPr>
                <p:nvPr/>
              </p:nvSpPr>
              <p:spPr bwMode="auto">
                <a:xfrm>
                  <a:off x="3168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6" name="Line 502"/>
                <p:cNvSpPr>
                  <a:spLocks noChangeShapeType="1"/>
                </p:cNvSpPr>
                <p:nvPr/>
              </p:nvSpPr>
              <p:spPr bwMode="auto">
                <a:xfrm>
                  <a:off x="3216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7" name="Line 503"/>
                <p:cNvSpPr>
                  <a:spLocks noChangeShapeType="1"/>
                </p:cNvSpPr>
                <p:nvPr/>
              </p:nvSpPr>
              <p:spPr bwMode="auto">
                <a:xfrm>
                  <a:off x="3264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8" name="Line 504"/>
                <p:cNvSpPr>
                  <a:spLocks noChangeShapeType="1"/>
                </p:cNvSpPr>
                <p:nvPr/>
              </p:nvSpPr>
              <p:spPr bwMode="auto">
                <a:xfrm>
                  <a:off x="331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633" name="Group 547"/>
            <p:cNvGrpSpPr>
              <a:grpSpLocks/>
            </p:cNvGrpSpPr>
            <p:nvPr/>
          </p:nvGrpSpPr>
          <p:grpSpPr bwMode="auto">
            <a:xfrm>
              <a:off x="7087986" y="2223608"/>
              <a:ext cx="1074737" cy="482600"/>
              <a:chOff x="5989063" y="2768601"/>
              <a:chExt cx="1075765" cy="482601"/>
            </a:xfrm>
          </p:grpSpPr>
          <p:sp>
            <p:nvSpPr>
              <p:cNvPr id="26729" name="Rectangle 151"/>
              <p:cNvSpPr>
                <a:spLocks noChangeArrowheads="1"/>
              </p:cNvSpPr>
              <p:nvPr/>
            </p:nvSpPr>
            <p:spPr bwMode="auto">
              <a:xfrm rot="-5400000">
                <a:off x="6186501" y="2640108"/>
                <a:ext cx="344714" cy="739589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8" name="AutoShape 156"/>
              <p:cNvSpPr>
                <a:spLocks noChangeArrowheads="1"/>
              </p:cNvSpPr>
              <p:nvPr/>
            </p:nvSpPr>
            <p:spPr bwMode="auto">
              <a:xfrm rot="16200000">
                <a:off x="6723354" y="2841467"/>
                <a:ext cx="346076" cy="336872"/>
              </a:xfrm>
              <a:prstGeom prst="flowChartMerge">
                <a:avLst/>
              </a:prstGeom>
              <a:solidFill>
                <a:schemeClr val="bg2">
                  <a:alpha val="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9" name="AutoShape 160"/>
              <p:cNvSpPr>
                <a:spLocks noChangeArrowheads="1"/>
              </p:cNvSpPr>
              <p:nvPr/>
            </p:nvSpPr>
            <p:spPr bwMode="auto">
              <a:xfrm rot="16200000">
                <a:off x="6394295" y="2701830"/>
                <a:ext cx="68263" cy="201806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0" name="AutoShape 162"/>
              <p:cNvSpPr>
                <a:spLocks noChangeArrowheads="1"/>
              </p:cNvSpPr>
              <p:nvPr/>
            </p:nvSpPr>
            <p:spPr bwMode="auto">
              <a:xfrm rot="16200000">
                <a:off x="6394296" y="3116168"/>
                <a:ext cx="68262" cy="201806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1" name="AutoShape 163"/>
              <p:cNvSpPr>
                <a:spLocks noChangeArrowheads="1"/>
              </p:cNvSpPr>
              <p:nvPr/>
            </p:nvSpPr>
            <p:spPr bwMode="auto">
              <a:xfrm rot="16200000">
                <a:off x="6125751" y="3116169"/>
                <a:ext cx="68262" cy="20180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2" name="AutoShape 164"/>
              <p:cNvSpPr>
                <a:spLocks noChangeArrowheads="1"/>
              </p:cNvSpPr>
              <p:nvPr/>
            </p:nvSpPr>
            <p:spPr bwMode="auto">
              <a:xfrm rot="16200000">
                <a:off x="6125750" y="2701831"/>
                <a:ext cx="68263" cy="20180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cxnSp>
          <p:nvCxnSpPr>
            <p:cNvPr id="329" name="Straight Connector 328"/>
            <p:cNvCxnSpPr/>
            <p:nvPr/>
          </p:nvCxnSpPr>
          <p:spPr>
            <a:xfrm>
              <a:off x="6095069" y="1957069"/>
              <a:ext cx="639106" cy="0"/>
            </a:xfrm>
            <a:prstGeom prst="line">
              <a:avLst/>
            </a:prstGeom>
            <a:ln w="190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>
              <a:off x="6095069" y="2044627"/>
              <a:ext cx="679574" cy="0"/>
            </a:xfrm>
            <a:prstGeom prst="line">
              <a:avLst/>
            </a:prstGeom>
            <a:ln w="190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6082998" y="2132185"/>
              <a:ext cx="732113" cy="0"/>
            </a:xfrm>
            <a:prstGeom prst="line">
              <a:avLst/>
            </a:prstGeom>
            <a:ln w="190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6089100" y="2219743"/>
              <a:ext cx="766479" cy="0"/>
            </a:xfrm>
            <a:prstGeom prst="line">
              <a:avLst/>
            </a:prstGeom>
            <a:ln w="190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6108700" y="2307301"/>
              <a:ext cx="787347" cy="0"/>
            </a:xfrm>
            <a:prstGeom prst="line">
              <a:avLst/>
            </a:prstGeom>
            <a:ln w="190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6095069" y="2394859"/>
              <a:ext cx="841446" cy="0"/>
            </a:xfrm>
            <a:prstGeom prst="line">
              <a:avLst/>
            </a:prstGeom>
            <a:ln w="190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6082998" y="2482417"/>
              <a:ext cx="893985" cy="0"/>
            </a:xfrm>
            <a:prstGeom prst="line">
              <a:avLst/>
            </a:prstGeom>
            <a:ln w="190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6089100" y="2569975"/>
              <a:ext cx="824078" cy="0"/>
            </a:xfrm>
            <a:prstGeom prst="line">
              <a:avLst/>
            </a:prstGeom>
            <a:ln w="190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6082998" y="2657533"/>
              <a:ext cx="838564" cy="0"/>
            </a:xfrm>
            <a:prstGeom prst="line">
              <a:avLst/>
            </a:prstGeom>
            <a:ln w="190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>
              <a:off x="6072989" y="2745091"/>
              <a:ext cx="784768" cy="0"/>
            </a:xfrm>
            <a:prstGeom prst="line">
              <a:avLst/>
            </a:prstGeom>
            <a:ln w="190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6054601" y="2832649"/>
              <a:ext cx="723309" cy="0"/>
            </a:xfrm>
            <a:prstGeom prst="line">
              <a:avLst/>
            </a:prstGeom>
            <a:ln w="190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>
              <a:off x="6050573" y="2920207"/>
              <a:ext cx="679574" cy="0"/>
            </a:xfrm>
            <a:prstGeom prst="line">
              <a:avLst/>
            </a:prstGeom>
            <a:ln w="190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6054601" y="3007765"/>
              <a:ext cx="579657" cy="0"/>
            </a:xfrm>
            <a:prstGeom prst="line">
              <a:avLst/>
            </a:prstGeom>
            <a:ln w="190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6617368" y="1860884"/>
              <a:ext cx="320843" cy="1163053"/>
            </a:xfrm>
            <a:custGeom>
              <a:avLst/>
              <a:gdLst>
                <a:gd name="connsiteX0" fmla="*/ 32085 w 320843"/>
                <a:gd name="connsiteY0" fmla="*/ 0 h 1163053"/>
                <a:gd name="connsiteX1" fmla="*/ 304800 w 320843"/>
                <a:gd name="connsiteY1" fmla="*/ 473242 h 1163053"/>
                <a:gd name="connsiteX2" fmla="*/ 320843 w 320843"/>
                <a:gd name="connsiteY2" fmla="*/ 745958 h 1163053"/>
                <a:gd name="connsiteX3" fmla="*/ 0 w 320843"/>
                <a:gd name="connsiteY3" fmla="*/ 1163053 h 116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3" h="1163053">
                  <a:moveTo>
                    <a:pt x="32085" y="0"/>
                  </a:moveTo>
                  <a:lnTo>
                    <a:pt x="304800" y="473242"/>
                  </a:lnTo>
                  <a:lnTo>
                    <a:pt x="320843" y="745958"/>
                  </a:lnTo>
                  <a:lnTo>
                    <a:pt x="0" y="1163053"/>
                  </a:lnTo>
                </a:path>
              </a:pathLst>
            </a:custGeom>
            <a:noFill/>
            <a:ln w="285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961459" y="4777986"/>
            <a:ext cx="2115428" cy="1393352"/>
            <a:chOff x="5961459" y="4777986"/>
            <a:chExt cx="2115428" cy="1393352"/>
          </a:xfrm>
        </p:grpSpPr>
        <p:grpSp>
          <p:nvGrpSpPr>
            <p:cNvPr id="26637" name="Group 513"/>
            <p:cNvGrpSpPr>
              <a:grpSpLocks/>
            </p:cNvGrpSpPr>
            <p:nvPr/>
          </p:nvGrpSpPr>
          <p:grpSpPr bwMode="auto">
            <a:xfrm rot="-7204039">
              <a:off x="6266343" y="4978332"/>
              <a:ext cx="550862" cy="152400"/>
              <a:chOff x="3072" y="1728"/>
              <a:chExt cx="384" cy="96"/>
            </a:xfrm>
          </p:grpSpPr>
          <p:sp>
            <p:nvSpPr>
              <p:cNvPr id="26672" name="Line 514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3" name="Line 515"/>
              <p:cNvSpPr>
                <a:spLocks noChangeShapeType="1"/>
              </p:cNvSpPr>
              <p:nvPr/>
            </p:nvSpPr>
            <p:spPr bwMode="auto">
              <a:xfrm>
                <a:off x="3408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4" name="Line 516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5" name="Line 517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6" name="Line 518"/>
              <p:cNvSpPr>
                <a:spLocks noChangeShapeType="1"/>
              </p:cNvSpPr>
              <p:nvPr/>
            </p:nvSpPr>
            <p:spPr bwMode="auto">
              <a:xfrm>
                <a:off x="3360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7" name="Line 519"/>
              <p:cNvSpPr>
                <a:spLocks noChangeShapeType="1"/>
              </p:cNvSpPr>
              <p:nvPr/>
            </p:nvSpPr>
            <p:spPr bwMode="auto">
              <a:xfrm>
                <a:off x="3456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8" name="Line 520"/>
              <p:cNvSpPr>
                <a:spLocks noChangeShapeType="1"/>
              </p:cNvSpPr>
              <p:nvPr/>
            </p:nvSpPr>
            <p:spPr bwMode="auto">
              <a:xfrm>
                <a:off x="3120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9" name="Line 521"/>
              <p:cNvSpPr>
                <a:spLocks noChangeShapeType="1"/>
              </p:cNvSpPr>
              <p:nvPr/>
            </p:nvSpPr>
            <p:spPr bwMode="auto">
              <a:xfrm>
                <a:off x="3168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0" name="Line 522"/>
              <p:cNvSpPr>
                <a:spLocks noChangeShapeType="1"/>
              </p:cNvSpPr>
              <p:nvPr/>
            </p:nvSpPr>
            <p:spPr bwMode="auto">
              <a:xfrm>
                <a:off x="3216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1" name="Line 523"/>
              <p:cNvSpPr>
                <a:spLocks noChangeShapeType="1"/>
              </p:cNvSpPr>
              <p:nvPr/>
            </p:nvSpPr>
            <p:spPr bwMode="auto">
              <a:xfrm>
                <a:off x="3264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2" name="Line 524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38" name="Group 525"/>
            <p:cNvGrpSpPr>
              <a:grpSpLocks/>
            </p:cNvGrpSpPr>
            <p:nvPr/>
          </p:nvGrpSpPr>
          <p:grpSpPr bwMode="auto">
            <a:xfrm rot="-5400000">
              <a:off x="6502086" y="5391876"/>
              <a:ext cx="346075" cy="152400"/>
              <a:chOff x="3168" y="1776"/>
              <a:chExt cx="240" cy="96"/>
            </a:xfrm>
          </p:grpSpPr>
          <p:sp>
            <p:nvSpPr>
              <p:cNvPr id="26664" name="Line 526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5" name="Line 527"/>
              <p:cNvSpPr>
                <a:spLocks noChangeShapeType="1"/>
              </p:cNvSpPr>
              <p:nvPr/>
            </p:nvSpPr>
            <p:spPr bwMode="auto">
              <a:xfrm>
                <a:off x="3168" y="1776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6" name="Line 528"/>
              <p:cNvSpPr>
                <a:spLocks noChangeShapeType="1"/>
              </p:cNvSpPr>
              <p:nvPr/>
            </p:nvSpPr>
            <p:spPr bwMode="auto">
              <a:xfrm>
                <a:off x="3408" y="1776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7" name="Line 529"/>
              <p:cNvSpPr>
                <a:spLocks noChangeShapeType="1"/>
              </p:cNvSpPr>
              <p:nvPr/>
            </p:nvSpPr>
            <p:spPr bwMode="auto">
              <a:xfrm>
                <a:off x="3216" y="1776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8" name="Line 530"/>
              <p:cNvSpPr>
                <a:spLocks noChangeShapeType="1"/>
              </p:cNvSpPr>
              <p:nvPr/>
            </p:nvSpPr>
            <p:spPr bwMode="auto">
              <a:xfrm>
                <a:off x="3264" y="1776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9" name="Line 531"/>
              <p:cNvSpPr>
                <a:spLocks noChangeShapeType="1"/>
              </p:cNvSpPr>
              <p:nvPr/>
            </p:nvSpPr>
            <p:spPr bwMode="auto">
              <a:xfrm>
                <a:off x="3312" y="1776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0" name="Line 532"/>
              <p:cNvSpPr>
                <a:spLocks noChangeShapeType="1"/>
              </p:cNvSpPr>
              <p:nvPr/>
            </p:nvSpPr>
            <p:spPr bwMode="auto">
              <a:xfrm>
                <a:off x="3360" y="1776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1" name="Line 533"/>
              <p:cNvSpPr>
                <a:spLocks noChangeShapeType="1"/>
              </p:cNvSpPr>
              <p:nvPr/>
            </p:nvSpPr>
            <p:spPr bwMode="auto">
              <a:xfrm>
                <a:off x="3408" y="1776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39" name="Group 534"/>
            <p:cNvGrpSpPr>
              <a:grpSpLocks/>
            </p:cNvGrpSpPr>
            <p:nvPr/>
          </p:nvGrpSpPr>
          <p:grpSpPr bwMode="auto">
            <a:xfrm rot="-3239067">
              <a:off x="6247293" y="5819707"/>
              <a:ext cx="550862" cy="152400"/>
              <a:chOff x="3072" y="1728"/>
              <a:chExt cx="384" cy="96"/>
            </a:xfrm>
          </p:grpSpPr>
          <p:sp>
            <p:nvSpPr>
              <p:cNvPr id="26653" name="Line 535"/>
              <p:cNvSpPr>
                <a:spLocks noChangeShapeType="1"/>
              </p:cNvSpPr>
              <p:nvPr/>
            </p:nvSpPr>
            <p:spPr bwMode="auto">
              <a:xfrm>
                <a:off x="3072" y="1776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Line 536"/>
              <p:cNvSpPr>
                <a:spLocks noChangeShapeType="1"/>
              </p:cNvSpPr>
              <p:nvPr/>
            </p:nvSpPr>
            <p:spPr bwMode="auto">
              <a:xfrm>
                <a:off x="3408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5" name="Line 537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6" name="Line 538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7" name="Line 539"/>
              <p:cNvSpPr>
                <a:spLocks noChangeShapeType="1"/>
              </p:cNvSpPr>
              <p:nvPr/>
            </p:nvSpPr>
            <p:spPr bwMode="auto">
              <a:xfrm>
                <a:off x="3360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8" name="Line 540"/>
              <p:cNvSpPr>
                <a:spLocks noChangeShapeType="1"/>
              </p:cNvSpPr>
              <p:nvPr/>
            </p:nvSpPr>
            <p:spPr bwMode="auto">
              <a:xfrm>
                <a:off x="3456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9" name="Line 541"/>
              <p:cNvSpPr>
                <a:spLocks noChangeShapeType="1"/>
              </p:cNvSpPr>
              <p:nvPr/>
            </p:nvSpPr>
            <p:spPr bwMode="auto">
              <a:xfrm>
                <a:off x="3120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0" name="Line 542"/>
              <p:cNvSpPr>
                <a:spLocks noChangeShapeType="1"/>
              </p:cNvSpPr>
              <p:nvPr/>
            </p:nvSpPr>
            <p:spPr bwMode="auto">
              <a:xfrm>
                <a:off x="3168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1" name="Line 543"/>
              <p:cNvSpPr>
                <a:spLocks noChangeShapeType="1"/>
              </p:cNvSpPr>
              <p:nvPr/>
            </p:nvSpPr>
            <p:spPr bwMode="auto">
              <a:xfrm>
                <a:off x="3216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2" name="Line 544"/>
              <p:cNvSpPr>
                <a:spLocks noChangeShapeType="1"/>
              </p:cNvSpPr>
              <p:nvPr/>
            </p:nvSpPr>
            <p:spPr bwMode="auto">
              <a:xfrm>
                <a:off x="3264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3" name="Line 545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0" name="Group 548"/>
            <p:cNvGrpSpPr>
              <a:grpSpLocks/>
            </p:cNvGrpSpPr>
            <p:nvPr/>
          </p:nvGrpSpPr>
          <p:grpSpPr bwMode="auto">
            <a:xfrm>
              <a:off x="7002149" y="5249001"/>
              <a:ext cx="1074738" cy="482600"/>
              <a:chOff x="5989063" y="2768601"/>
              <a:chExt cx="1075765" cy="482601"/>
            </a:xfrm>
          </p:grpSpPr>
          <p:sp>
            <p:nvSpPr>
              <p:cNvPr id="26647" name="Rectangle 151"/>
              <p:cNvSpPr>
                <a:spLocks noChangeArrowheads="1"/>
              </p:cNvSpPr>
              <p:nvPr/>
            </p:nvSpPr>
            <p:spPr bwMode="auto">
              <a:xfrm rot="-5400000">
                <a:off x="6186501" y="2640108"/>
                <a:ext cx="344714" cy="739589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51" name="AutoShape 156"/>
              <p:cNvSpPr>
                <a:spLocks noChangeArrowheads="1"/>
              </p:cNvSpPr>
              <p:nvPr/>
            </p:nvSpPr>
            <p:spPr bwMode="auto">
              <a:xfrm rot="16200000">
                <a:off x="6723354" y="2841466"/>
                <a:ext cx="346076" cy="336872"/>
              </a:xfrm>
              <a:prstGeom prst="flowChartMerge">
                <a:avLst/>
              </a:prstGeom>
              <a:solidFill>
                <a:schemeClr val="bg2">
                  <a:alpha val="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2" name="AutoShape 160"/>
              <p:cNvSpPr>
                <a:spLocks noChangeArrowheads="1"/>
              </p:cNvSpPr>
              <p:nvPr/>
            </p:nvSpPr>
            <p:spPr bwMode="auto">
              <a:xfrm rot="16200000">
                <a:off x="6394295" y="2701830"/>
                <a:ext cx="68262" cy="20180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3" name="AutoShape 162"/>
              <p:cNvSpPr>
                <a:spLocks noChangeArrowheads="1"/>
              </p:cNvSpPr>
              <p:nvPr/>
            </p:nvSpPr>
            <p:spPr bwMode="auto">
              <a:xfrm rot="16200000">
                <a:off x="6394294" y="3116169"/>
                <a:ext cx="68263" cy="20180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4" name="AutoShape 163"/>
              <p:cNvSpPr>
                <a:spLocks noChangeArrowheads="1"/>
              </p:cNvSpPr>
              <p:nvPr/>
            </p:nvSpPr>
            <p:spPr bwMode="auto">
              <a:xfrm rot="16200000">
                <a:off x="6125751" y="3116168"/>
                <a:ext cx="68263" cy="201806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5" name="AutoShape 164"/>
              <p:cNvSpPr>
                <a:spLocks noChangeArrowheads="1"/>
              </p:cNvSpPr>
              <p:nvPr/>
            </p:nvSpPr>
            <p:spPr bwMode="auto">
              <a:xfrm rot="16200000">
                <a:off x="6125752" y="2701829"/>
                <a:ext cx="68262" cy="201806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379" name="Line 591"/>
            <p:cNvSpPr>
              <a:spLocks noChangeShapeType="1"/>
            </p:cNvSpPr>
            <p:nvPr/>
          </p:nvSpPr>
          <p:spPr bwMode="auto">
            <a:xfrm rot="5400000">
              <a:off x="6821690" y="4931429"/>
              <a:ext cx="0" cy="294468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" name="Line 590"/>
            <p:cNvSpPr>
              <a:spLocks noChangeShapeType="1"/>
            </p:cNvSpPr>
            <p:nvPr/>
          </p:nvSpPr>
          <p:spPr bwMode="auto">
            <a:xfrm rot="5400000">
              <a:off x="6771073" y="4788737"/>
              <a:ext cx="0" cy="395702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" name="Line 592"/>
            <p:cNvSpPr>
              <a:spLocks noChangeShapeType="1"/>
            </p:cNvSpPr>
            <p:nvPr/>
          </p:nvSpPr>
          <p:spPr bwMode="auto">
            <a:xfrm rot="5400000">
              <a:off x="6857619" y="5059433"/>
              <a:ext cx="0" cy="222610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" name="Line 591"/>
            <p:cNvSpPr>
              <a:spLocks noChangeShapeType="1"/>
            </p:cNvSpPr>
            <p:nvPr/>
          </p:nvSpPr>
          <p:spPr bwMode="auto">
            <a:xfrm rot="5400000">
              <a:off x="6725579" y="4564964"/>
              <a:ext cx="0" cy="486689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" name="Line 592"/>
            <p:cNvSpPr>
              <a:spLocks noChangeShapeType="1"/>
            </p:cNvSpPr>
            <p:nvPr/>
          </p:nvSpPr>
          <p:spPr bwMode="auto">
            <a:xfrm rot="5400000">
              <a:off x="6753823" y="4685283"/>
              <a:ext cx="0" cy="430201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" name="Line 591"/>
            <p:cNvSpPr>
              <a:spLocks noChangeShapeType="1"/>
            </p:cNvSpPr>
            <p:nvPr/>
          </p:nvSpPr>
          <p:spPr bwMode="auto">
            <a:xfrm rot="5400000">
              <a:off x="6879022" y="5514741"/>
              <a:ext cx="0" cy="178765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" name="Line 590"/>
            <p:cNvSpPr>
              <a:spLocks noChangeShapeType="1"/>
            </p:cNvSpPr>
            <p:nvPr/>
          </p:nvSpPr>
          <p:spPr bwMode="auto">
            <a:xfrm rot="5400000">
              <a:off x="6879022" y="5422666"/>
              <a:ext cx="0" cy="178765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" name="Line 592"/>
            <p:cNvSpPr>
              <a:spLocks noChangeShapeType="1"/>
            </p:cNvSpPr>
            <p:nvPr/>
          </p:nvSpPr>
          <p:spPr bwMode="auto">
            <a:xfrm rot="5400000">
              <a:off x="6879022" y="5606816"/>
              <a:ext cx="0" cy="178765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" name="Line 591"/>
            <p:cNvSpPr>
              <a:spLocks noChangeShapeType="1"/>
            </p:cNvSpPr>
            <p:nvPr/>
          </p:nvSpPr>
          <p:spPr bwMode="auto">
            <a:xfrm rot="5400000">
              <a:off x="6879022" y="5244387"/>
              <a:ext cx="0" cy="178765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" name="Line 590"/>
            <p:cNvSpPr>
              <a:spLocks noChangeShapeType="1"/>
            </p:cNvSpPr>
            <p:nvPr/>
          </p:nvSpPr>
          <p:spPr bwMode="auto">
            <a:xfrm rot="5400000">
              <a:off x="6879022" y="5152312"/>
              <a:ext cx="0" cy="178765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" name="Line 592"/>
            <p:cNvSpPr>
              <a:spLocks noChangeShapeType="1"/>
            </p:cNvSpPr>
            <p:nvPr/>
          </p:nvSpPr>
          <p:spPr bwMode="auto">
            <a:xfrm rot="5400000">
              <a:off x="6879022" y="5336462"/>
              <a:ext cx="0" cy="178765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" name="Line 591"/>
            <p:cNvSpPr>
              <a:spLocks noChangeShapeType="1"/>
            </p:cNvSpPr>
            <p:nvPr/>
          </p:nvSpPr>
          <p:spPr bwMode="auto">
            <a:xfrm rot="5400000">
              <a:off x="6767370" y="5854470"/>
              <a:ext cx="0" cy="408315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" name="Line 590"/>
            <p:cNvSpPr>
              <a:spLocks noChangeShapeType="1"/>
            </p:cNvSpPr>
            <p:nvPr/>
          </p:nvSpPr>
          <p:spPr bwMode="auto">
            <a:xfrm rot="5400000">
              <a:off x="6806874" y="5801899"/>
              <a:ext cx="0" cy="329308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" name="Line 592"/>
            <p:cNvSpPr>
              <a:spLocks noChangeShapeType="1"/>
            </p:cNvSpPr>
            <p:nvPr/>
          </p:nvSpPr>
          <p:spPr bwMode="auto">
            <a:xfrm rot="5400000">
              <a:off x="6882145" y="6061320"/>
              <a:ext cx="0" cy="178765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" name="Line 591"/>
            <p:cNvSpPr>
              <a:spLocks noChangeShapeType="1"/>
            </p:cNvSpPr>
            <p:nvPr/>
          </p:nvSpPr>
          <p:spPr bwMode="auto">
            <a:xfrm rot="5400000">
              <a:off x="6848553" y="5665299"/>
              <a:ext cx="0" cy="245949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" name="Line 590"/>
            <p:cNvSpPr>
              <a:spLocks noChangeShapeType="1"/>
            </p:cNvSpPr>
            <p:nvPr/>
          </p:nvSpPr>
          <p:spPr bwMode="auto">
            <a:xfrm rot="5400000">
              <a:off x="6882145" y="5606816"/>
              <a:ext cx="0" cy="178765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" name="Line 592"/>
            <p:cNvSpPr>
              <a:spLocks noChangeShapeType="1"/>
            </p:cNvSpPr>
            <p:nvPr/>
          </p:nvSpPr>
          <p:spPr bwMode="auto">
            <a:xfrm rot="5400000">
              <a:off x="6803384" y="5711760"/>
              <a:ext cx="0" cy="337178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" name="Line 590"/>
            <p:cNvSpPr>
              <a:spLocks noChangeShapeType="1"/>
            </p:cNvSpPr>
            <p:nvPr/>
          </p:nvSpPr>
          <p:spPr bwMode="auto">
            <a:xfrm rot="5400000">
              <a:off x="6730462" y="5896785"/>
              <a:ext cx="0" cy="507835"/>
            </a:xfrm>
            <a:prstGeom prst="line">
              <a:avLst/>
            </a:prstGeom>
            <a:noFill/>
            <a:ln w="25400" cap="rnd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961459" y="4825304"/>
              <a:ext cx="641684" cy="1339516"/>
            </a:xfrm>
            <a:custGeom>
              <a:avLst/>
              <a:gdLst>
                <a:gd name="connsiteX0" fmla="*/ 360947 w 641684"/>
                <a:gd name="connsiteY0" fmla="*/ 0 h 1339516"/>
                <a:gd name="connsiteX1" fmla="*/ 633663 w 641684"/>
                <a:gd name="connsiteY1" fmla="*/ 497305 h 1339516"/>
                <a:gd name="connsiteX2" fmla="*/ 641684 w 641684"/>
                <a:gd name="connsiteY2" fmla="*/ 818147 h 1339516"/>
                <a:gd name="connsiteX3" fmla="*/ 352926 w 641684"/>
                <a:gd name="connsiteY3" fmla="*/ 1211179 h 1339516"/>
                <a:gd name="connsiteX4" fmla="*/ 256674 w 641684"/>
                <a:gd name="connsiteY4" fmla="*/ 1339516 h 1339516"/>
                <a:gd name="connsiteX5" fmla="*/ 0 w 641684"/>
                <a:gd name="connsiteY5" fmla="*/ 1339516 h 1339516"/>
                <a:gd name="connsiteX6" fmla="*/ 48126 w 641684"/>
                <a:gd name="connsiteY6" fmla="*/ 0 h 1339516"/>
                <a:gd name="connsiteX7" fmla="*/ 360947 w 641684"/>
                <a:gd name="connsiteY7" fmla="*/ 0 h 133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684" h="1339516">
                  <a:moveTo>
                    <a:pt x="360947" y="0"/>
                  </a:moveTo>
                  <a:lnTo>
                    <a:pt x="633663" y="497305"/>
                  </a:lnTo>
                  <a:lnTo>
                    <a:pt x="641684" y="818147"/>
                  </a:lnTo>
                  <a:lnTo>
                    <a:pt x="352926" y="1211179"/>
                  </a:lnTo>
                  <a:lnTo>
                    <a:pt x="256674" y="1339516"/>
                  </a:lnTo>
                  <a:lnTo>
                    <a:pt x="0" y="1339516"/>
                  </a:lnTo>
                  <a:lnTo>
                    <a:pt x="48126" y="0"/>
                  </a:lnTo>
                  <a:lnTo>
                    <a:pt x="360947" y="0"/>
                  </a:lnTo>
                  <a:close/>
                </a:path>
              </a:pathLst>
            </a:custGeom>
            <a:pattFill prst="lgConfetti">
              <a:fgClr>
                <a:srgbClr val="996633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Connector 160"/>
            <p:cNvCxnSpPr/>
            <p:nvPr/>
          </p:nvCxnSpPr>
          <p:spPr>
            <a:xfrm>
              <a:off x="6977813" y="4777986"/>
              <a:ext cx="0" cy="1386834"/>
            </a:xfrm>
            <a:prstGeom prst="line">
              <a:avLst/>
            </a:prstGeom>
            <a:ln w="381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5960981" y="3191210"/>
            <a:ext cx="2210621" cy="1388953"/>
            <a:chOff x="5960981" y="3191210"/>
            <a:chExt cx="2210621" cy="1388953"/>
          </a:xfrm>
        </p:grpSpPr>
        <p:grpSp>
          <p:nvGrpSpPr>
            <p:cNvPr id="30" name="Group 29"/>
            <p:cNvGrpSpPr/>
            <p:nvPr/>
          </p:nvGrpSpPr>
          <p:grpSpPr>
            <a:xfrm>
              <a:off x="7096049" y="3616346"/>
              <a:ext cx="1075553" cy="482599"/>
              <a:chOff x="7914240" y="3767878"/>
              <a:chExt cx="1075553" cy="482599"/>
            </a:xfrm>
          </p:grpSpPr>
          <p:sp>
            <p:nvSpPr>
              <p:cNvPr id="26683" name="Rectangle 151"/>
              <p:cNvSpPr>
                <a:spLocks noChangeArrowheads="1"/>
              </p:cNvSpPr>
              <p:nvPr/>
            </p:nvSpPr>
            <p:spPr bwMode="auto">
              <a:xfrm rot="16200000">
                <a:off x="8111604" y="3648074"/>
                <a:ext cx="344714" cy="739442"/>
              </a:xfrm>
              <a:prstGeom prst="rect">
                <a:avLst/>
              </a:prstGeom>
              <a:solidFill>
                <a:srgbClr val="008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" name="AutoShape 156"/>
              <p:cNvSpPr>
                <a:spLocks noChangeArrowheads="1"/>
              </p:cNvSpPr>
              <p:nvPr/>
            </p:nvSpPr>
            <p:spPr bwMode="auto">
              <a:xfrm rot="16200000">
                <a:off x="8648662" y="3849022"/>
                <a:ext cx="346151" cy="336110"/>
              </a:xfrm>
              <a:prstGeom prst="flowChartMerge">
                <a:avLst/>
              </a:prstGeom>
              <a:solidFill>
                <a:schemeClr val="bg2">
                  <a:alpha val="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9" name="AutoShape 160"/>
              <p:cNvSpPr>
                <a:spLocks noChangeArrowheads="1"/>
              </p:cNvSpPr>
              <p:nvPr/>
            </p:nvSpPr>
            <p:spPr bwMode="auto">
              <a:xfrm rot="16200000">
                <a:off x="8317358" y="3703671"/>
                <a:ext cx="73252" cy="201666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0" name="AutoShape 162"/>
              <p:cNvSpPr>
                <a:spLocks noChangeArrowheads="1"/>
              </p:cNvSpPr>
              <p:nvPr/>
            </p:nvSpPr>
            <p:spPr bwMode="auto">
              <a:xfrm rot="16200000">
                <a:off x="8319513" y="4115173"/>
                <a:ext cx="68943" cy="201666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1" name="AutoShape 163"/>
              <p:cNvSpPr>
                <a:spLocks noChangeArrowheads="1"/>
              </p:cNvSpPr>
              <p:nvPr/>
            </p:nvSpPr>
            <p:spPr bwMode="auto">
              <a:xfrm rot="16200000">
                <a:off x="8050625" y="4115173"/>
                <a:ext cx="68943" cy="201666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2" name="AutoShape 164"/>
              <p:cNvSpPr>
                <a:spLocks noChangeArrowheads="1"/>
              </p:cNvSpPr>
              <p:nvPr/>
            </p:nvSpPr>
            <p:spPr bwMode="auto">
              <a:xfrm rot="16200000">
                <a:off x="8048470" y="3703671"/>
                <a:ext cx="73252" cy="201666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26689" name="Group 205"/>
            <p:cNvGrpSpPr>
              <a:grpSpLocks/>
            </p:cNvGrpSpPr>
            <p:nvPr/>
          </p:nvGrpSpPr>
          <p:grpSpPr bwMode="auto">
            <a:xfrm rot="16200000">
              <a:off x="6134933" y="3813417"/>
              <a:ext cx="1378857" cy="134444"/>
              <a:chOff x="3744" y="1008"/>
              <a:chExt cx="960" cy="96"/>
            </a:xfrm>
          </p:grpSpPr>
          <p:grpSp>
            <p:nvGrpSpPr>
              <p:cNvPr id="26690" name="Group 179"/>
              <p:cNvGrpSpPr>
                <a:grpSpLocks/>
              </p:cNvGrpSpPr>
              <p:nvPr/>
            </p:nvGrpSpPr>
            <p:grpSpPr bwMode="auto">
              <a:xfrm>
                <a:off x="4368" y="1008"/>
                <a:ext cx="336" cy="96"/>
                <a:chOff x="3072" y="1728"/>
                <a:chExt cx="336" cy="96"/>
              </a:xfrm>
            </p:grpSpPr>
            <p:sp>
              <p:nvSpPr>
                <p:cNvPr id="26712" name="Line 165"/>
                <p:cNvSpPr>
                  <a:spLocks noChangeShapeType="1"/>
                </p:cNvSpPr>
                <p:nvPr/>
              </p:nvSpPr>
              <p:spPr bwMode="auto">
                <a:xfrm>
                  <a:off x="3072" y="1776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3" name="Line 166"/>
                <p:cNvSpPr>
                  <a:spLocks noChangeShapeType="1"/>
                </p:cNvSpPr>
                <p:nvPr/>
              </p:nvSpPr>
              <p:spPr bwMode="auto">
                <a:xfrm>
                  <a:off x="3408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4" name="Line 167"/>
                <p:cNvSpPr>
                  <a:spLocks noChangeShapeType="1"/>
                </p:cNvSpPr>
                <p:nvPr/>
              </p:nvSpPr>
              <p:spPr bwMode="auto">
                <a:xfrm>
                  <a:off x="307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5" name="Line 168"/>
                <p:cNvSpPr>
                  <a:spLocks noChangeShapeType="1"/>
                </p:cNvSpPr>
                <p:nvPr/>
              </p:nvSpPr>
              <p:spPr bwMode="auto">
                <a:xfrm>
                  <a:off x="331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6" name="Line 169"/>
                <p:cNvSpPr>
                  <a:spLocks noChangeShapeType="1"/>
                </p:cNvSpPr>
                <p:nvPr/>
              </p:nvSpPr>
              <p:spPr bwMode="auto">
                <a:xfrm>
                  <a:off x="3360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8" name="Line 174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9" name="Line 175"/>
                <p:cNvSpPr>
                  <a:spLocks noChangeShapeType="1"/>
                </p:cNvSpPr>
                <p:nvPr/>
              </p:nvSpPr>
              <p:spPr bwMode="auto">
                <a:xfrm>
                  <a:off x="3168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0" name="Line 176"/>
                <p:cNvSpPr>
                  <a:spLocks noChangeShapeType="1"/>
                </p:cNvSpPr>
                <p:nvPr/>
              </p:nvSpPr>
              <p:spPr bwMode="auto">
                <a:xfrm>
                  <a:off x="3216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1" name="Line 177"/>
                <p:cNvSpPr>
                  <a:spLocks noChangeShapeType="1"/>
                </p:cNvSpPr>
                <p:nvPr/>
              </p:nvSpPr>
              <p:spPr bwMode="auto">
                <a:xfrm>
                  <a:off x="3264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2" name="Line 178"/>
                <p:cNvSpPr>
                  <a:spLocks noChangeShapeType="1"/>
                </p:cNvSpPr>
                <p:nvPr/>
              </p:nvSpPr>
              <p:spPr bwMode="auto">
                <a:xfrm>
                  <a:off x="331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691" name="Group 180"/>
              <p:cNvGrpSpPr>
                <a:grpSpLocks/>
              </p:cNvGrpSpPr>
              <p:nvPr/>
            </p:nvGrpSpPr>
            <p:grpSpPr bwMode="auto">
              <a:xfrm>
                <a:off x="3744" y="1008"/>
                <a:ext cx="384" cy="96"/>
                <a:chOff x="3072" y="1728"/>
                <a:chExt cx="384" cy="96"/>
              </a:xfrm>
            </p:grpSpPr>
            <p:sp>
              <p:nvSpPr>
                <p:cNvPr id="26701" name="Line 181"/>
                <p:cNvSpPr>
                  <a:spLocks noChangeShapeType="1"/>
                </p:cNvSpPr>
                <p:nvPr/>
              </p:nvSpPr>
              <p:spPr bwMode="auto">
                <a:xfrm>
                  <a:off x="3072" y="177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2" name="Line 182"/>
                <p:cNvSpPr>
                  <a:spLocks noChangeShapeType="1"/>
                </p:cNvSpPr>
                <p:nvPr/>
              </p:nvSpPr>
              <p:spPr bwMode="auto">
                <a:xfrm>
                  <a:off x="3408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3" name="Line 183"/>
                <p:cNvSpPr>
                  <a:spLocks noChangeShapeType="1"/>
                </p:cNvSpPr>
                <p:nvPr/>
              </p:nvSpPr>
              <p:spPr bwMode="auto">
                <a:xfrm>
                  <a:off x="307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4" name="Line 184"/>
                <p:cNvSpPr>
                  <a:spLocks noChangeShapeType="1"/>
                </p:cNvSpPr>
                <p:nvPr/>
              </p:nvSpPr>
              <p:spPr bwMode="auto">
                <a:xfrm>
                  <a:off x="331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5" name="Line 185"/>
                <p:cNvSpPr>
                  <a:spLocks noChangeShapeType="1"/>
                </p:cNvSpPr>
                <p:nvPr/>
              </p:nvSpPr>
              <p:spPr bwMode="auto">
                <a:xfrm>
                  <a:off x="3360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6" name="Line 186"/>
                <p:cNvSpPr>
                  <a:spLocks noChangeShapeType="1"/>
                </p:cNvSpPr>
                <p:nvPr/>
              </p:nvSpPr>
              <p:spPr bwMode="auto">
                <a:xfrm>
                  <a:off x="3456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7" name="Line 187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8" name="Line 188"/>
                <p:cNvSpPr>
                  <a:spLocks noChangeShapeType="1"/>
                </p:cNvSpPr>
                <p:nvPr/>
              </p:nvSpPr>
              <p:spPr bwMode="auto">
                <a:xfrm>
                  <a:off x="3168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9" name="Line 189"/>
                <p:cNvSpPr>
                  <a:spLocks noChangeShapeType="1"/>
                </p:cNvSpPr>
                <p:nvPr/>
              </p:nvSpPr>
              <p:spPr bwMode="auto">
                <a:xfrm>
                  <a:off x="3216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0" name="Line 190"/>
                <p:cNvSpPr>
                  <a:spLocks noChangeShapeType="1"/>
                </p:cNvSpPr>
                <p:nvPr/>
              </p:nvSpPr>
              <p:spPr bwMode="auto">
                <a:xfrm>
                  <a:off x="3264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1" name="Line 191"/>
                <p:cNvSpPr>
                  <a:spLocks noChangeShapeType="1"/>
                </p:cNvSpPr>
                <p:nvPr/>
              </p:nvSpPr>
              <p:spPr bwMode="auto">
                <a:xfrm>
                  <a:off x="331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692" name="Group 204"/>
              <p:cNvGrpSpPr>
                <a:grpSpLocks/>
              </p:cNvGrpSpPr>
              <p:nvPr/>
            </p:nvGrpSpPr>
            <p:grpSpPr bwMode="auto">
              <a:xfrm>
                <a:off x="4128" y="1008"/>
                <a:ext cx="240" cy="96"/>
                <a:chOff x="3168" y="1776"/>
                <a:chExt cx="240" cy="96"/>
              </a:xfrm>
            </p:grpSpPr>
            <p:sp>
              <p:nvSpPr>
                <p:cNvPr id="26693" name="Line 193"/>
                <p:cNvSpPr>
                  <a:spLocks noChangeShapeType="1"/>
                </p:cNvSpPr>
                <p:nvPr/>
              </p:nvSpPr>
              <p:spPr bwMode="auto">
                <a:xfrm>
                  <a:off x="3168" y="1824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4" name="Line 195"/>
                <p:cNvSpPr>
                  <a:spLocks noChangeShapeType="1"/>
                </p:cNvSpPr>
                <p:nvPr/>
              </p:nvSpPr>
              <p:spPr bwMode="auto">
                <a:xfrm>
                  <a:off x="3168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5" name="Line 196"/>
                <p:cNvSpPr>
                  <a:spLocks noChangeShapeType="1"/>
                </p:cNvSpPr>
                <p:nvPr/>
              </p:nvSpPr>
              <p:spPr bwMode="auto">
                <a:xfrm>
                  <a:off x="3408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6" name="Line 199"/>
                <p:cNvSpPr>
                  <a:spLocks noChangeShapeType="1"/>
                </p:cNvSpPr>
                <p:nvPr/>
              </p:nvSpPr>
              <p:spPr bwMode="auto">
                <a:xfrm>
                  <a:off x="3216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7" name="Line 200"/>
                <p:cNvSpPr>
                  <a:spLocks noChangeShapeType="1"/>
                </p:cNvSpPr>
                <p:nvPr/>
              </p:nvSpPr>
              <p:spPr bwMode="auto">
                <a:xfrm>
                  <a:off x="3264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8" name="Line 201"/>
                <p:cNvSpPr>
                  <a:spLocks noChangeShapeType="1"/>
                </p:cNvSpPr>
                <p:nvPr/>
              </p:nvSpPr>
              <p:spPr bwMode="auto">
                <a:xfrm>
                  <a:off x="3312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9" name="Line 202"/>
                <p:cNvSpPr>
                  <a:spLocks noChangeShapeType="1"/>
                </p:cNvSpPr>
                <p:nvPr/>
              </p:nvSpPr>
              <p:spPr bwMode="auto">
                <a:xfrm>
                  <a:off x="3360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0" name="Line 203"/>
                <p:cNvSpPr>
                  <a:spLocks noChangeShapeType="1"/>
                </p:cNvSpPr>
                <p:nvPr/>
              </p:nvSpPr>
              <p:spPr bwMode="auto">
                <a:xfrm>
                  <a:off x="3408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1" name="Group 270"/>
            <p:cNvGrpSpPr/>
            <p:nvPr/>
          </p:nvGrpSpPr>
          <p:grpSpPr>
            <a:xfrm>
              <a:off x="6914160" y="3223578"/>
              <a:ext cx="181889" cy="1342394"/>
              <a:chOff x="6770401" y="289997"/>
              <a:chExt cx="823775" cy="1342394"/>
            </a:xfrm>
          </p:grpSpPr>
          <p:grpSp>
            <p:nvGrpSpPr>
              <p:cNvPr id="272" name="Group 271"/>
              <p:cNvGrpSpPr/>
              <p:nvPr/>
            </p:nvGrpSpPr>
            <p:grpSpPr>
              <a:xfrm rot="5400000">
                <a:off x="6996355" y="66398"/>
                <a:ext cx="362429" cy="809628"/>
                <a:chOff x="6701946" y="1089025"/>
                <a:chExt cx="362429" cy="1447800"/>
              </a:xfrm>
            </p:grpSpPr>
            <p:grpSp>
              <p:nvGrpSpPr>
                <p:cNvPr id="291" name="Group 204"/>
                <p:cNvGrpSpPr>
                  <a:grpSpLocks/>
                </p:cNvGrpSpPr>
                <p:nvPr/>
              </p:nvGrpSpPr>
              <p:grpSpPr bwMode="auto">
                <a:xfrm>
                  <a:off x="6880225" y="1089025"/>
                  <a:ext cx="184150" cy="1447800"/>
                  <a:chOff x="6204857" y="968828"/>
                  <a:chExt cx="185058" cy="1447800"/>
                </a:xfrm>
              </p:grpSpPr>
              <p:sp>
                <p:nvSpPr>
                  <p:cNvPr id="296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2" name="Group 204"/>
                <p:cNvGrpSpPr>
                  <a:grpSpLocks/>
                </p:cNvGrpSpPr>
                <p:nvPr/>
              </p:nvGrpSpPr>
              <p:grpSpPr bwMode="auto">
                <a:xfrm>
                  <a:off x="6701946" y="1089025"/>
                  <a:ext cx="92075" cy="1447800"/>
                  <a:chOff x="6297386" y="968828"/>
                  <a:chExt cx="92529" cy="1447800"/>
                </a:xfrm>
              </p:grpSpPr>
              <p:sp>
                <p:nvSpPr>
                  <p:cNvPr id="293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5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3" name="Group 272"/>
              <p:cNvGrpSpPr/>
              <p:nvPr/>
            </p:nvGrpSpPr>
            <p:grpSpPr>
              <a:xfrm rot="5400000">
                <a:off x="6947963" y="545821"/>
                <a:ext cx="454504" cy="809628"/>
                <a:chOff x="6609871" y="1089025"/>
                <a:chExt cx="454504" cy="1447800"/>
              </a:xfrm>
            </p:grpSpPr>
            <p:grpSp>
              <p:nvGrpSpPr>
                <p:cNvPr id="283" name="Group 204"/>
                <p:cNvGrpSpPr>
                  <a:grpSpLocks/>
                </p:cNvGrpSpPr>
                <p:nvPr/>
              </p:nvGrpSpPr>
              <p:grpSpPr bwMode="auto">
                <a:xfrm>
                  <a:off x="6880225" y="1089025"/>
                  <a:ext cx="184150" cy="1447800"/>
                  <a:chOff x="6204857" y="968828"/>
                  <a:chExt cx="185058" cy="1447800"/>
                </a:xfrm>
              </p:grpSpPr>
              <p:sp>
                <p:nvSpPr>
                  <p:cNvPr id="288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9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0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4" name="Group 204"/>
                <p:cNvGrpSpPr>
                  <a:grpSpLocks/>
                </p:cNvGrpSpPr>
                <p:nvPr/>
              </p:nvGrpSpPr>
              <p:grpSpPr bwMode="auto">
                <a:xfrm>
                  <a:off x="6609871" y="1089025"/>
                  <a:ext cx="184150" cy="1447800"/>
                  <a:chOff x="6204857" y="968828"/>
                  <a:chExt cx="185058" cy="1447800"/>
                </a:xfrm>
              </p:grpSpPr>
              <p:sp>
                <p:nvSpPr>
                  <p:cNvPr id="285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6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4" name="Group 273"/>
              <p:cNvGrpSpPr/>
              <p:nvPr/>
            </p:nvGrpSpPr>
            <p:grpSpPr>
              <a:xfrm rot="5400000">
                <a:off x="6962110" y="1000325"/>
                <a:ext cx="454504" cy="809628"/>
                <a:chOff x="6609871" y="1089025"/>
                <a:chExt cx="454504" cy="1447800"/>
              </a:xfrm>
            </p:grpSpPr>
            <p:grpSp>
              <p:nvGrpSpPr>
                <p:cNvPr id="275" name="Group 204"/>
                <p:cNvGrpSpPr>
                  <a:grpSpLocks/>
                </p:cNvGrpSpPr>
                <p:nvPr/>
              </p:nvGrpSpPr>
              <p:grpSpPr bwMode="auto">
                <a:xfrm>
                  <a:off x="6880225" y="1089025"/>
                  <a:ext cx="184150" cy="1447800"/>
                  <a:chOff x="6204857" y="968828"/>
                  <a:chExt cx="185058" cy="1447800"/>
                </a:xfrm>
              </p:grpSpPr>
              <p:sp>
                <p:nvSpPr>
                  <p:cNvPr id="280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1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" name="Group 204"/>
                <p:cNvGrpSpPr>
                  <a:grpSpLocks/>
                </p:cNvGrpSpPr>
                <p:nvPr/>
              </p:nvGrpSpPr>
              <p:grpSpPr bwMode="auto">
                <a:xfrm>
                  <a:off x="6609871" y="1089025"/>
                  <a:ext cx="184150" cy="1447800"/>
                  <a:chOff x="6204857" y="968828"/>
                  <a:chExt cx="185058" cy="1447800"/>
                </a:xfrm>
              </p:grpSpPr>
              <p:sp>
                <p:nvSpPr>
                  <p:cNvPr id="277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8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" name="Group 8"/>
            <p:cNvGrpSpPr/>
            <p:nvPr/>
          </p:nvGrpSpPr>
          <p:grpSpPr>
            <a:xfrm>
              <a:off x="5960981" y="3232483"/>
              <a:ext cx="770916" cy="1324456"/>
              <a:chOff x="6568570" y="3401401"/>
              <a:chExt cx="770916" cy="132445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568570" y="3401401"/>
                <a:ext cx="770916" cy="435735"/>
                <a:chOff x="6029429" y="3539288"/>
                <a:chExt cx="770916" cy="435735"/>
              </a:xfrm>
            </p:grpSpPr>
            <p:grpSp>
              <p:nvGrpSpPr>
                <p:cNvPr id="299" name="Group 555"/>
                <p:cNvGrpSpPr>
                  <a:grpSpLocks/>
                </p:cNvGrpSpPr>
                <p:nvPr/>
              </p:nvGrpSpPr>
              <p:grpSpPr bwMode="auto">
                <a:xfrm rot="16200000">
                  <a:off x="6361290" y="3207428"/>
                  <a:ext cx="107195" cy="770915"/>
                  <a:chOff x="6204857" y="968828"/>
                  <a:chExt cx="92529" cy="1447800"/>
                </a:xfrm>
              </p:grpSpPr>
              <p:sp>
                <p:nvSpPr>
                  <p:cNvPr id="300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3" name="Group 555"/>
                <p:cNvGrpSpPr>
                  <a:grpSpLocks/>
                </p:cNvGrpSpPr>
                <p:nvPr/>
              </p:nvGrpSpPr>
              <p:grpSpPr bwMode="auto">
                <a:xfrm rot="16200000">
                  <a:off x="6307692" y="3482370"/>
                  <a:ext cx="214390" cy="770915"/>
                  <a:chOff x="6204857" y="968828"/>
                  <a:chExt cx="185058" cy="1447800"/>
                </a:xfrm>
              </p:grpSpPr>
              <p:sp>
                <p:nvSpPr>
                  <p:cNvPr id="304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5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6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7" name="Group 306"/>
              <p:cNvGrpSpPr/>
              <p:nvPr/>
            </p:nvGrpSpPr>
            <p:grpSpPr>
              <a:xfrm>
                <a:off x="6568570" y="3953550"/>
                <a:ext cx="770915" cy="542930"/>
                <a:chOff x="6029429" y="3432093"/>
                <a:chExt cx="770915" cy="542930"/>
              </a:xfrm>
            </p:grpSpPr>
            <p:grpSp>
              <p:nvGrpSpPr>
                <p:cNvPr id="308" name="Group 555"/>
                <p:cNvGrpSpPr>
                  <a:grpSpLocks/>
                </p:cNvGrpSpPr>
                <p:nvPr/>
              </p:nvGrpSpPr>
              <p:grpSpPr bwMode="auto">
                <a:xfrm rot="16200000">
                  <a:off x="6307692" y="3153830"/>
                  <a:ext cx="214390" cy="770915"/>
                  <a:chOff x="6204857" y="968828"/>
                  <a:chExt cx="185058" cy="1447800"/>
                </a:xfrm>
              </p:grpSpPr>
              <p:sp>
                <p:nvSpPr>
                  <p:cNvPr id="313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" name="Group 555"/>
                <p:cNvGrpSpPr>
                  <a:grpSpLocks/>
                </p:cNvGrpSpPr>
                <p:nvPr/>
              </p:nvGrpSpPr>
              <p:grpSpPr bwMode="auto">
                <a:xfrm rot="16200000">
                  <a:off x="6307692" y="3482370"/>
                  <a:ext cx="214390" cy="770915"/>
                  <a:chOff x="6204857" y="968828"/>
                  <a:chExt cx="185058" cy="1447800"/>
                </a:xfrm>
              </p:grpSpPr>
              <p:sp>
                <p:nvSpPr>
                  <p:cNvPr id="310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17" name="Group 555"/>
              <p:cNvGrpSpPr>
                <a:grpSpLocks/>
              </p:cNvGrpSpPr>
              <p:nvPr/>
            </p:nvGrpSpPr>
            <p:grpSpPr bwMode="auto">
              <a:xfrm rot="16200000">
                <a:off x="6900431" y="4286802"/>
                <a:ext cx="107195" cy="770915"/>
                <a:chOff x="6297386" y="968828"/>
                <a:chExt cx="92529" cy="1447800"/>
              </a:xfrm>
            </p:grpSpPr>
            <p:sp>
              <p:nvSpPr>
                <p:cNvPr id="322" name="Line 591"/>
                <p:cNvSpPr>
                  <a:spLocks noChangeShapeType="1"/>
                </p:cNvSpPr>
                <p:nvPr/>
              </p:nvSpPr>
              <p:spPr bwMode="auto">
                <a:xfrm>
                  <a:off x="6297386" y="968828"/>
                  <a:ext cx="0" cy="1447800"/>
                </a:xfrm>
                <a:prstGeom prst="line">
                  <a:avLst/>
                </a:prstGeom>
                <a:noFill/>
                <a:ln w="28575" cap="rnd">
                  <a:solidFill>
                    <a:srgbClr val="996633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" name="Line 592"/>
                <p:cNvSpPr>
                  <a:spLocks noChangeShapeType="1"/>
                </p:cNvSpPr>
                <p:nvPr/>
              </p:nvSpPr>
              <p:spPr bwMode="auto">
                <a:xfrm>
                  <a:off x="6389915" y="968828"/>
                  <a:ext cx="0" cy="1447800"/>
                </a:xfrm>
                <a:prstGeom prst="line">
                  <a:avLst/>
                </a:prstGeom>
                <a:noFill/>
                <a:ln w="28575" cap="rnd">
                  <a:solidFill>
                    <a:srgbClr val="996633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2" name="Group 441"/>
            <p:cNvGrpSpPr/>
            <p:nvPr/>
          </p:nvGrpSpPr>
          <p:grpSpPr>
            <a:xfrm>
              <a:off x="5982725" y="3232828"/>
              <a:ext cx="770916" cy="1324456"/>
              <a:chOff x="6568570" y="3401401"/>
              <a:chExt cx="770916" cy="1324456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6568570" y="3401401"/>
                <a:ext cx="770916" cy="435735"/>
                <a:chOff x="6029429" y="3539288"/>
                <a:chExt cx="770916" cy="435735"/>
              </a:xfrm>
            </p:grpSpPr>
            <p:grpSp>
              <p:nvGrpSpPr>
                <p:cNvPr id="456" name="Group 555"/>
                <p:cNvGrpSpPr>
                  <a:grpSpLocks/>
                </p:cNvGrpSpPr>
                <p:nvPr/>
              </p:nvGrpSpPr>
              <p:grpSpPr bwMode="auto">
                <a:xfrm rot="16200000">
                  <a:off x="6361290" y="3207428"/>
                  <a:ext cx="107195" cy="770915"/>
                  <a:chOff x="6204857" y="968828"/>
                  <a:chExt cx="92529" cy="1447800"/>
                </a:xfrm>
              </p:grpSpPr>
              <p:sp>
                <p:nvSpPr>
                  <p:cNvPr id="461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7" name="Group 555"/>
                <p:cNvGrpSpPr>
                  <a:grpSpLocks/>
                </p:cNvGrpSpPr>
                <p:nvPr/>
              </p:nvGrpSpPr>
              <p:grpSpPr bwMode="auto">
                <a:xfrm rot="16200000">
                  <a:off x="6307692" y="3482370"/>
                  <a:ext cx="214390" cy="770915"/>
                  <a:chOff x="6204857" y="968828"/>
                  <a:chExt cx="185058" cy="1447800"/>
                </a:xfrm>
              </p:grpSpPr>
              <p:sp>
                <p:nvSpPr>
                  <p:cNvPr id="458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9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0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44" name="Group 443"/>
              <p:cNvGrpSpPr/>
              <p:nvPr/>
            </p:nvGrpSpPr>
            <p:grpSpPr>
              <a:xfrm>
                <a:off x="6568570" y="3953550"/>
                <a:ext cx="770915" cy="542930"/>
                <a:chOff x="6029429" y="3432093"/>
                <a:chExt cx="770915" cy="542930"/>
              </a:xfrm>
            </p:grpSpPr>
            <p:grpSp>
              <p:nvGrpSpPr>
                <p:cNvPr id="448" name="Group 555"/>
                <p:cNvGrpSpPr>
                  <a:grpSpLocks/>
                </p:cNvGrpSpPr>
                <p:nvPr/>
              </p:nvGrpSpPr>
              <p:grpSpPr bwMode="auto">
                <a:xfrm rot="16200000">
                  <a:off x="6307692" y="3153830"/>
                  <a:ext cx="214390" cy="770915"/>
                  <a:chOff x="6204857" y="968828"/>
                  <a:chExt cx="185058" cy="1447800"/>
                </a:xfrm>
              </p:grpSpPr>
              <p:sp>
                <p:nvSpPr>
                  <p:cNvPr id="453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4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5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9" name="Group 555"/>
                <p:cNvGrpSpPr>
                  <a:grpSpLocks/>
                </p:cNvGrpSpPr>
                <p:nvPr/>
              </p:nvGrpSpPr>
              <p:grpSpPr bwMode="auto">
                <a:xfrm rot="16200000">
                  <a:off x="6307692" y="3482370"/>
                  <a:ext cx="214390" cy="770915"/>
                  <a:chOff x="6204857" y="968828"/>
                  <a:chExt cx="185058" cy="1447800"/>
                </a:xfrm>
              </p:grpSpPr>
              <p:sp>
                <p:nvSpPr>
                  <p:cNvPr id="450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1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2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45" name="Group 555"/>
              <p:cNvGrpSpPr>
                <a:grpSpLocks/>
              </p:cNvGrpSpPr>
              <p:nvPr/>
            </p:nvGrpSpPr>
            <p:grpSpPr bwMode="auto">
              <a:xfrm rot="16200000">
                <a:off x="6900431" y="4286802"/>
                <a:ext cx="107195" cy="770915"/>
                <a:chOff x="6297386" y="968828"/>
                <a:chExt cx="92529" cy="1447800"/>
              </a:xfrm>
            </p:grpSpPr>
            <p:sp>
              <p:nvSpPr>
                <p:cNvPr id="446" name="Line 591"/>
                <p:cNvSpPr>
                  <a:spLocks noChangeShapeType="1"/>
                </p:cNvSpPr>
                <p:nvPr/>
              </p:nvSpPr>
              <p:spPr bwMode="auto">
                <a:xfrm>
                  <a:off x="6297386" y="968828"/>
                  <a:ext cx="0" cy="1447800"/>
                </a:xfrm>
                <a:prstGeom prst="line">
                  <a:avLst/>
                </a:prstGeom>
                <a:noFill/>
                <a:ln w="9525" cap="rnd">
                  <a:solidFill>
                    <a:srgbClr val="9966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Line 592"/>
                <p:cNvSpPr>
                  <a:spLocks noChangeShapeType="1"/>
                </p:cNvSpPr>
                <p:nvPr/>
              </p:nvSpPr>
              <p:spPr bwMode="auto">
                <a:xfrm>
                  <a:off x="6389915" y="968828"/>
                  <a:ext cx="0" cy="1447800"/>
                </a:xfrm>
                <a:prstGeom prst="line">
                  <a:avLst/>
                </a:prstGeom>
                <a:noFill/>
                <a:ln w="9525" cap="rnd">
                  <a:solidFill>
                    <a:srgbClr val="9966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513" name="Straight Connector 512"/>
            <p:cNvCxnSpPr/>
            <p:nvPr/>
          </p:nvCxnSpPr>
          <p:spPr>
            <a:xfrm>
              <a:off x="7087145" y="3193329"/>
              <a:ext cx="0" cy="1386834"/>
            </a:xfrm>
            <a:prstGeom prst="line">
              <a:avLst/>
            </a:prstGeom>
            <a:ln w="381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5929560" y="192010"/>
            <a:ext cx="2029785" cy="1665824"/>
            <a:chOff x="5973526" y="192010"/>
            <a:chExt cx="2029785" cy="1665824"/>
          </a:xfrm>
        </p:grpSpPr>
        <p:grpSp>
          <p:nvGrpSpPr>
            <p:cNvPr id="26629" name="Group 559"/>
            <p:cNvGrpSpPr>
              <a:grpSpLocks/>
            </p:cNvGrpSpPr>
            <p:nvPr/>
          </p:nvGrpSpPr>
          <p:grpSpPr bwMode="auto">
            <a:xfrm>
              <a:off x="6926986" y="700554"/>
              <a:ext cx="1076325" cy="482600"/>
              <a:chOff x="7044985" y="1549399"/>
              <a:chExt cx="1075765" cy="482601"/>
            </a:xfrm>
          </p:grpSpPr>
          <p:sp>
            <p:nvSpPr>
              <p:cNvPr id="26801" name="Rectangle 151"/>
              <p:cNvSpPr>
                <a:spLocks noChangeArrowheads="1"/>
              </p:cNvSpPr>
              <p:nvPr/>
            </p:nvSpPr>
            <p:spPr bwMode="auto">
              <a:xfrm rot="-5400000">
                <a:off x="7242422" y="1420906"/>
                <a:ext cx="344714" cy="7395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39" name="AutoShape 156"/>
              <p:cNvSpPr>
                <a:spLocks noChangeArrowheads="1"/>
              </p:cNvSpPr>
              <p:nvPr/>
            </p:nvSpPr>
            <p:spPr bwMode="auto">
              <a:xfrm rot="16200000">
                <a:off x="7779524" y="1622513"/>
                <a:ext cx="346076" cy="336375"/>
              </a:xfrm>
              <a:prstGeom prst="flowChartMerge">
                <a:avLst/>
              </a:prstGeom>
              <a:solidFill>
                <a:schemeClr val="bg2">
                  <a:alpha val="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640" name="AutoShape 160"/>
              <p:cNvSpPr>
                <a:spLocks noChangeArrowheads="1"/>
              </p:cNvSpPr>
              <p:nvPr/>
            </p:nvSpPr>
            <p:spPr bwMode="auto">
              <a:xfrm rot="16200000">
                <a:off x="7449569" y="1482778"/>
                <a:ext cx="68263" cy="201507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641" name="AutoShape 162"/>
              <p:cNvSpPr>
                <a:spLocks noChangeArrowheads="1"/>
              </p:cNvSpPr>
              <p:nvPr/>
            </p:nvSpPr>
            <p:spPr bwMode="auto">
              <a:xfrm rot="16200000">
                <a:off x="7449570" y="1897115"/>
                <a:ext cx="68262" cy="201507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642" name="AutoShape 163"/>
              <p:cNvSpPr>
                <a:spLocks noChangeArrowheads="1"/>
              </p:cNvSpPr>
              <p:nvPr/>
            </p:nvSpPr>
            <p:spPr bwMode="auto">
              <a:xfrm rot="16200000">
                <a:off x="7181422" y="1897114"/>
                <a:ext cx="68262" cy="201508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643" name="AutoShape 164"/>
              <p:cNvSpPr>
                <a:spLocks noChangeArrowheads="1"/>
              </p:cNvSpPr>
              <p:nvPr/>
            </p:nvSpPr>
            <p:spPr bwMode="auto">
              <a:xfrm rot="16200000">
                <a:off x="7181421" y="1482777"/>
                <a:ext cx="68263" cy="201508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26630" name="Group 205"/>
            <p:cNvGrpSpPr>
              <a:grpSpLocks/>
            </p:cNvGrpSpPr>
            <p:nvPr/>
          </p:nvGrpSpPr>
          <p:grpSpPr bwMode="auto">
            <a:xfrm rot="-5400000">
              <a:off x="6123669" y="874385"/>
              <a:ext cx="1447800" cy="134938"/>
              <a:chOff x="3744" y="1008"/>
              <a:chExt cx="1008" cy="96"/>
            </a:xfrm>
          </p:grpSpPr>
          <p:grpSp>
            <p:nvGrpSpPr>
              <p:cNvPr id="26768" name="Group 179"/>
              <p:cNvGrpSpPr>
                <a:grpSpLocks/>
              </p:cNvGrpSpPr>
              <p:nvPr/>
            </p:nvGrpSpPr>
            <p:grpSpPr bwMode="auto">
              <a:xfrm>
                <a:off x="4368" y="1008"/>
                <a:ext cx="384" cy="96"/>
                <a:chOff x="3072" y="1728"/>
                <a:chExt cx="384" cy="96"/>
              </a:xfrm>
            </p:grpSpPr>
            <p:sp>
              <p:nvSpPr>
                <p:cNvPr id="26790" name="Line 165"/>
                <p:cNvSpPr>
                  <a:spLocks noChangeShapeType="1"/>
                </p:cNvSpPr>
                <p:nvPr/>
              </p:nvSpPr>
              <p:spPr bwMode="auto">
                <a:xfrm>
                  <a:off x="3072" y="177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1" name="Line 166"/>
                <p:cNvSpPr>
                  <a:spLocks noChangeShapeType="1"/>
                </p:cNvSpPr>
                <p:nvPr/>
              </p:nvSpPr>
              <p:spPr bwMode="auto">
                <a:xfrm>
                  <a:off x="3408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2" name="Line 167"/>
                <p:cNvSpPr>
                  <a:spLocks noChangeShapeType="1"/>
                </p:cNvSpPr>
                <p:nvPr/>
              </p:nvSpPr>
              <p:spPr bwMode="auto">
                <a:xfrm>
                  <a:off x="307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3" name="Line 168"/>
                <p:cNvSpPr>
                  <a:spLocks noChangeShapeType="1"/>
                </p:cNvSpPr>
                <p:nvPr/>
              </p:nvSpPr>
              <p:spPr bwMode="auto">
                <a:xfrm>
                  <a:off x="331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4" name="Line 169"/>
                <p:cNvSpPr>
                  <a:spLocks noChangeShapeType="1"/>
                </p:cNvSpPr>
                <p:nvPr/>
              </p:nvSpPr>
              <p:spPr bwMode="auto">
                <a:xfrm>
                  <a:off x="3360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5" name="Line 170"/>
                <p:cNvSpPr>
                  <a:spLocks noChangeShapeType="1"/>
                </p:cNvSpPr>
                <p:nvPr/>
              </p:nvSpPr>
              <p:spPr bwMode="auto">
                <a:xfrm>
                  <a:off x="3456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6" name="Line 174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7" name="Line 175"/>
                <p:cNvSpPr>
                  <a:spLocks noChangeShapeType="1"/>
                </p:cNvSpPr>
                <p:nvPr/>
              </p:nvSpPr>
              <p:spPr bwMode="auto">
                <a:xfrm>
                  <a:off x="3168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8" name="Line 176"/>
                <p:cNvSpPr>
                  <a:spLocks noChangeShapeType="1"/>
                </p:cNvSpPr>
                <p:nvPr/>
              </p:nvSpPr>
              <p:spPr bwMode="auto">
                <a:xfrm>
                  <a:off x="3216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9" name="Line 177"/>
                <p:cNvSpPr>
                  <a:spLocks noChangeShapeType="1"/>
                </p:cNvSpPr>
                <p:nvPr/>
              </p:nvSpPr>
              <p:spPr bwMode="auto">
                <a:xfrm>
                  <a:off x="3264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0" name="Line 178"/>
                <p:cNvSpPr>
                  <a:spLocks noChangeShapeType="1"/>
                </p:cNvSpPr>
                <p:nvPr/>
              </p:nvSpPr>
              <p:spPr bwMode="auto">
                <a:xfrm>
                  <a:off x="331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769" name="Group 180"/>
              <p:cNvGrpSpPr>
                <a:grpSpLocks/>
              </p:cNvGrpSpPr>
              <p:nvPr/>
            </p:nvGrpSpPr>
            <p:grpSpPr bwMode="auto">
              <a:xfrm>
                <a:off x="3744" y="1008"/>
                <a:ext cx="384" cy="96"/>
                <a:chOff x="3072" y="1728"/>
                <a:chExt cx="384" cy="96"/>
              </a:xfrm>
            </p:grpSpPr>
            <p:sp>
              <p:nvSpPr>
                <p:cNvPr id="26779" name="Line 181"/>
                <p:cNvSpPr>
                  <a:spLocks noChangeShapeType="1"/>
                </p:cNvSpPr>
                <p:nvPr/>
              </p:nvSpPr>
              <p:spPr bwMode="auto">
                <a:xfrm>
                  <a:off x="3072" y="177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0" name="Line 182"/>
                <p:cNvSpPr>
                  <a:spLocks noChangeShapeType="1"/>
                </p:cNvSpPr>
                <p:nvPr/>
              </p:nvSpPr>
              <p:spPr bwMode="auto">
                <a:xfrm>
                  <a:off x="3408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1" name="Line 183"/>
                <p:cNvSpPr>
                  <a:spLocks noChangeShapeType="1"/>
                </p:cNvSpPr>
                <p:nvPr/>
              </p:nvSpPr>
              <p:spPr bwMode="auto">
                <a:xfrm>
                  <a:off x="307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2" name="Line 184"/>
                <p:cNvSpPr>
                  <a:spLocks noChangeShapeType="1"/>
                </p:cNvSpPr>
                <p:nvPr/>
              </p:nvSpPr>
              <p:spPr bwMode="auto">
                <a:xfrm>
                  <a:off x="331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3" name="Line 185"/>
                <p:cNvSpPr>
                  <a:spLocks noChangeShapeType="1"/>
                </p:cNvSpPr>
                <p:nvPr/>
              </p:nvSpPr>
              <p:spPr bwMode="auto">
                <a:xfrm>
                  <a:off x="3360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4" name="Line 186"/>
                <p:cNvSpPr>
                  <a:spLocks noChangeShapeType="1"/>
                </p:cNvSpPr>
                <p:nvPr/>
              </p:nvSpPr>
              <p:spPr bwMode="auto">
                <a:xfrm>
                  <a:off x="3456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5" name="Line 187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6" name="Line 188"/>
                <p:cNvSpPr>
                  <a:spLocks noChangeShapeType="1"/>
                </p:cNvSpPr>
                <p:nvPr/>
              </p:nvSpPr>
              <p:spPr bwMode="auto">
                <a:xfrm>
                  <a:off x="3168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7" name="Line 189"/>
                <p:cNvSpPr>
                  <a:spLocks noChangeShapeType="1"/>
                </p:cNvSpPr>
                <p:nvPr/>
              </p:nvSpPr>
              <p:spPr bwMode="auto">
                <a:xfrm>
                  <a:off x="3216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8" name="Line 190"/>
                <p:cNvSpPr>
                  <a:spLocks noChangeShapeType="1"/>
                </p:cNvSpPr>
                <p:nvPr/>
              </p:nvSpPr>
              <p:spPr bwMode="auto">
                <a:xfrm>
                  <a:off x="3264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9" name="Line 191"/>
                <p:cNvSpPr>
                  <a:spLocks noChangeShapeType="1"/>
                </p:cNvSpPr>
                <p:nvPr/>
              </p:nvSpPr>
              <p:spPr bwMode="auto">
                <a:xfrm>
                  <a:off x="3312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770" name="Group 204"/>
              <p:cNvGrpSpPr>
                <a:grpSpLocks/>
              </p:cNvGrpSpPr>
              <p:nvPr/>
            </p:nvGrpSpPr>
            <p:grpSpPr bwMode="auto">
              <a:xfrm>
                <a:off x="4128" y="1008"/>
                <a:ext cx="240" cy="96"/>
                <a:chOff x="3168" y="1776"/>
                <a:chExt cx="240" cy="96"/>
              </a:xfrm>
            </p:grpSpPr>
            <p:sp>
              <p:nvSpPr>
                <p:cNvPr id="26771" name="Line 193"/>
                <p:cNvSpPr>
                  <a:spLocks noChangeShapeType="1"/>
                </p:cNvSpPr>
                <p:nvPr/>
              </p:nvSpPr>
              <p:spPr bwMode="auto">
                <a:xfrm>
                  <a:off x="3168" y="1824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2" name="Line 195"/>
                <p:cNvSpPr>
                  <a:spLocks noChangeShapeType="1"/>
                </p:cNvSpPr>
                <p:nvPr/>
              </p:nvSpPr>
              <p:spPr bwMode="auto">
                <a:xfrm>
                  <a:off x="3168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3" name="Line 196"/>
                <p:cNvSpPr>
                  <a:spLocks noChangeShapeType="1"/>
                </p:cNvSpPr>
                <p:nvPr/>
              </p:nvSpPr>
              <p:spPr bwMode="auto">
                <a:xfrm>
                  <a:off x="3408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4" name="Line 199"/>
                <p:cNvSpPr>
                  <a:spLocks noChangeShapeType="1"/>
                </p:cNvSpPr>
                <p:nvPr/>
              </p:nvSpPr>
              <p:spPr bwMode="auto">
                <a:xfrm>
                  <a:off x="3216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5" name="Line 200"/>
                <p:cNvSpPr>
                  <a:spLocks noChangeShapeType="1"/>
                </p:cNvSpPr>
                <p:nvPr/>
              </p:nvSpPr>
              <p:spPr bwMode="auto">
                <a:xfrm>
                  <a:off x="3264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6" name="Line 201"/>
                <p:cNvSpPr>
                  <a:spLocks noChangeShapeType="1"/>
                </p:cNvSpPr>
                <p:nvPr/>
              </p:nvSpPr>
              <p:spPr bwMode="auto">
                <a:xfrm>
                  <a:off x="3312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7" name="Line 202"/>
                <p:cNvSpPr>
                  <a:spLocks noChangeShapeType="1"/>
                </p:cNvSpPr>
                <p:nvPr/>
              </p:nvSpPr>
              <p:spPr bwMode="auto">
                <a:xfrm>
                  <a:off x="3360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8" name="Line 203"/>
                <p:cNvSpPr>
                  <a:spLocks noChangeShapeType="1"/>
                </p:cNvSpPr>
                <p:nvPr/>
              </p:nvSpPr>
              <p:spPr bwMode="auto">
                <a:xfrm>
                  <a:off x="3408" y="17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1" name="Straight Connector 10"/>
            <p:cNvCxnSpPr/>
            <p:nvPr/>
          </p:nvCxnSpPr>
          <p:spPr>
            <a:xfrm>
              <a:off x="6095069" y="1857834"/>
              <a:ext cx="578249" cy="0"/>
            </a:xfrm>
            <a:prstGeom prst="line">
              <a:avLst/>
            </a:prstGeom>
            <a:ln w="190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4" name="Group 463"/>
            <p:cNvGrpSpPr/>
            <p:nvPr/>
          </p:nvGrpSpPr>
          <p:grpSpPr>
            <a:xfrm>
              <a:off x="6030400" y="222876"/>
              <a:ext cx="770916" cy="1431651"/>
              <a:chOff x="6568570" y="3294206"/>
              <a:chExt cx="770916" cy="1431651"/>
            </a:xfrm>
          </p:grpSpPr>
          <p:grpSp>
            <p:nvGrpSpPr>
              <p:cNvPr id="465" name="Group 464"/>
              <p:cNvGrpSpPr/>
              <p:nvPr/>
            </p:nvGrpSpPr>
            <p:grpSpPr>
              <a:xfrm>
                <a:off x="6568570" y="3294206"/>
                <a:ext cx="770915" cy="542930"/>
                <a:chOff x="6029429" y="3432093"/>
                <a:chExt cx="770915" cy="542930"/>
              </a:xfrm>
            </p:grpSpPr>
            <p:grpSp>
              <p:nvGrpSpPr>
                <p:cNvPr id="478" name="Group 555"/>
                <p:cNvGrpSpPr>
                  <a:grpSpLocks/>
                </p:cNvGrpSpPr>
                <p:nvPr/>
              </p:nvGrpSpPr>
              <p:grpSpPr bwMode="auto">
                <a:xfrm rot="16200000">
                  <a:off x="6307692" y="3153830"/>
                  <a:ext cx="214390" cy="770915"/>
                  <a:chOff x="6204857" y="968828"/>
                  <a:chExt cx="185058" cy="1447800"/>
                </a:xfrm>
              </p:grpSpPr>
              <p:sp>
                <p:nvSpPr>
                  <p:cNvPr id="483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4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5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" name="Group 555"/>
                <p:cNvGrpSpPr>
                  <a:grpSpLocks/>
                </p:cNvGrpSpPr>
                <p:nvPr/>
              </p:nvGrpSpPr>
              <p:grpSpPr bwMode="auto">
                <a:xfrm rot="16200000">
                  <a:off x="6307692" y="3482370"/>
                  <a:ext cx="214390" cy="770915"/>
                  <a:chOff x="6204857" y="968828"/>
                  <a:chExt cx="185058" cy="1447800"/>
                </a:xfrm>
              </p:grpSpPr>
              <p:sp>
                <p:nvSpPr>
                  <p:cNvPr id="480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66" name="Group 465"/>
              <p:cNvGrpSpPr/>
              <p:nvPr/>
            </p:nvGrpSpPr>
            <p:grpSpPr>
              <a:xfrm>
                <a:off x="6568570" y="3953550"/>
                <a:ext cx="770915" cy="542930"/>
                <a:chOff x="6029429" y="3432093"/>
                <a:chExt cx="770915" cy="542930"/>
              </a:xfrm>
            </p:grpSpPr>
            <p:grpSp>
              <p:nvGrpSpPr>
                <p:cNvPr id="470" name="Group 555"/>
                <p:cNvGrpSpPr>
                  <a:grpSpLocks/>
                </p:cNvGrpSpPr>
                <p:nvPr/>
              </p:nvGrpSpPr>
              <p:grpSpPr bwMode="auto">
                <a:xfrm rot="16200000">
                  <a:off x="6307692" y="3153830"/>
                  <a:ext cx="214390" cy="770915"/>
                  <a:chOff x="6204857" y="968828"/>
                  <a:chExt cx="185058" cy="1447800"/>
                </a:xfrm>
              </p:grpSpPr>
              <p:sp>
                <p:nvSpPr>
                  <p:cNvPr id="475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6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7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" name="Group 555"/>
                <p:cNvGrpSpPr>
                  <a:grpSpLocks/>
                </p:cNvGrpSpPr>
                <p:nvPr/>
              </p:nvGrpSpPr>
              <p:grpSpPr bwMode="auto">
                <a:xfrm rot="16200000">
                  <a:off x="6307692" y="3482370"/>
                  <a:ext cx="214390" cy="770915"/>
                  <a:chOff x="6204857" y="968828"/>
                  <a:chExt cx="185058" cy="1447800"/>
                </a:xfrm>
              </p:grpSpPr>
              <p:sp>
                <p:nvSpPr>
                  <p:cNvPr id="472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3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4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996633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67" name="Group 555"/>
              <p:cNvGrpSpPr>
                <a:grpSpLocks/>
              </p:cNvGrpSpPr>
              <p:nvPr/>
            </p:nvGrpSpPr>
            <p:grpSpPr bwMode="auto">
              <a:xfrm rot="16200000">
                <a:off x="6900431" y="4286802"/>
                <a:ext cx="107195" cy="770915"/>
                <a:chOff x="6297386" y="968828"/>
                <a:chExt cx="92529" cy="1447800"/>
              </a:xfrm>
            </p:grpSpPr>
            <p:sp>
              <p:nvSpPr>
                <p:cNvPr id="468" name="Line 591"/>
                <p:cNvSpPr>
                  <a:spLocks noChangeShapeType="1"/>
                </p:cNvSpPr>
                <p:nvPr/>
              </p:nvSpPr>
              <p:spPr bwMode="auto">
                <a:xfrm>
                  <a:off x="6297386" y="968828"/>
                  <a:ext cx="0" cy="1447800"/>
                </a:xfrm>
                <a:prstGeom prst="line">
                  <a:avLst/>
                </a:prstGeom>
                <a:noFill/>
                <a:ln w="28575" cap="rnd">
                  <a:solidFill>
                    <a:srgbClr val="996633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" name="Line 592"/>
                <p:cNvSpPr>
                  <a:spLocks noChangeShapeType="1"/>
                </p:cNvSpPr>
                <p:nvPr/>
              </p:nvSpPr>
              <p:spPr bwMode="auto">
                <a:xfrm>
                  <a:off x="6389915" y="968828"/>
                  <a:ext cx="0" cy="1447800"/>
                </a:xfrm>
                <a:prstGeom prst="line">
                  <a:avLst/>
                </a:prstGeom>
                <a:noFill/>
                <a:ln w="28575" cap="rnd">
                  <a:solidFill>
                    <a:srgbClr val="996633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6" name="Group 485"/>
            <p:cNvGrpSpPr/>
            <p:nvPr/>
          </p:nvGrpSpPr>
          <p:grpSpPr>
            <a:xfrm>
              <a:off x="5973526" y="226083"/>
              <a:ext cx="770916" cy="1431651"/>
              <a:chOff x="6568570" y="3294206"/>
              <a:chExt cx="770916" cy="1431651"/>
            </a:xfrm>
          </p:grpSpPr>
          <p:grpSp>
            <p:nvGrpSpPr>
              <p:cNvPr id="487" name="Group 486"/>
              <p:cNvGrpSpPr/>
              <p:nvPr/>
            </p:nvGrpSpPr>
            <p:grpSpPr>
              <a:xfrm>
                <a:off x="6568570" y="3294206"/>
                <a:ext cx="770915" cy="542930"/>
                <a:chOff x="6029429" y="3432093"/>
                <a:chExt cx="770915" cy="542930"/>
              </a:xfrm>
            </p:grpSpPr>
            <p:grpSp>
              <p:nvGrpSpPr>
                <p:cNvPr id="500" name="Group 555"/>
                <p:cNvGrpSpPr>
                  <a:grpSpLocks/>
                </p:cNvGrpSpPr>
                <p:nvPr/>
              </p:nvGrpSpPr>
              <p:grpSpPr bwMode="auto">
                <a:xfrm rot="16200000">
                  <a:off x="6307692" y="3153830"/>
                  <a:ext cx="214390" cy="770915"/>
                  <a:chOff x="6204857" y="968828"/>
                  <a:chExt cx="185058" cy="1447800"/>
                </a:xfrm>
              </p:grpSpPr>
              <p:sp>
                <p:nvSpPr>
                  <p:cNvPr id="505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6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7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1" name="Group 555"/>
                <p:cNvGrpSpPr>
                  <a:grpSpLocks/>
                </p:cNvGrpSpPr>
                <p:nvPr/>
              </p:nvGrpSpPr>
              <p:grpSpPr bwMode="auto">
                <a:xfrm rot="16200000">
                  <a:off x="6307692" y="3482370"/>
                  <a:ext cx="214390" cy="770915"/>
                  <a:chOff x="6204857" y="968828"/>
                  <a:chExt cx="185058" cy="1447800"/>
                </a:xfrm>
              </p:grpSpPr>
              <p:sp>
                <p:nvSpPr>
                  <p:cNvPr id="502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3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4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8" name="Group 487"/>
              <p:cNvGrpSpPr/>
              <p:nvPr/>
            </p:nvGrpSpPr>
            <p:grpSpPr>
              <a:xfrm>
                <a:off x="6568570" y="3953550"/>
                <a:ext cx="770915" cy="542930"/>
                <a:chOff x="6029429" y="3432093"/>
                <a:chExt cx="770915" cy="542930"/>
              </a:xfrm>
            </p:grpSpPr>
            <p:grpSp>
              <p:nvGrpSpPr>
                <p:cNvPr id="492" name="Group 555"/>
                <p:cNvGrpSpPr>
                  <a:grpSpLocks/>
                </p:cNvGrpSpPr>
                <p:nvPr/>
              </p:nvGrpSpPr>
              <p:grpSpPr bwMode="auto">
                <a:xfrm rot="16200000">
                  <a:off x="6307692" y="3153830"/>
                  <a:ext cx="214390" cy="770915"/>
                  <a:chOff x="6204857" y="968828"/>
                  <a:chExt cx="185058" cy="1447800"/>
                </a:xfrm>
              </p:grpSpPr>
              <p:sp>
                <p:nvSpPr>
                  <p:cNvPr id="497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8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9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3" name="Group 555"/>
                <p:cNvGrpSpPr>
                  <a:grpSpLocks/>
                </p:cNvGrpSpPr>
                <p:nvPr/>
              </p:nvGrpSpPr>
              <p:grpSpPr bwMode="auto">
                <a:xfrm rot="16200000">
                  <a:off x="6307692" y="3482370"/>
                  <a:ext cx="214390" cy="770915"/>
                  <a:chOff x="6204857" y="968828"/>
                  <a:chExt cx="185058" cy="1447800"/>
                </a:xfrm>
              </p:grpSpPr>
              <p:sp>
                <p:nvSpPr>
                  <p:cNvPr id="494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6297386" y="968828"/>
                    <a:ext cx="0" cy="1447800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5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204857" y="968828"/>
                    <a:ext cx="0" cy="1447800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6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389915" y="968828"/>
                    <a:ext cx="0" cy="1447800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9966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9" name="Group 555"/>
              <p:cNvGrpSpPr>
                <a:grpSpLocks/>
              </p:cNvGrpSpPr>
              <p:nvPr/>
            </p:nvGrpSpPr>
            <p:grpSpPr bwMode="auto">
              <a:xfrm rot="16200000">
                <a:off x="6900431" y="4286802"/>
                <a:ext cx="107195" cy="770915"/>
                <a:chOff x="6297386" y="968828"/>
                <a:chExt cx="92529" cy="1447800"/>
              </a:xfrm>
            </p:grpSpPr>
            <p:sp>
              <p:nvSpPr>
                <p:cNvPr id="490" name="Line 591"/>
                <p:cNvSpPr>
                  <a:spLocks noChangeShapeType="1"/>
                </p:cNvSpPr>
                <p:nvPr/>
              </p:nvSpPr>
              <p:spPr bwMode="auto">
                <a:xfrm>
                  <a:off x="6297386" y="968828"/>
                  <a:ext cx="0" cy="1447800"/>
                </a:xfrm>
                <a:prstGeom prst="line">
                  <a:avLst/>
                </a:prstGeom>
                <a:noFill/>
                <a:ln w="6350" cap="rnd">
                  <a:solidFill>
                    <a:srgbClr val="9966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" name="Line 592"/>
                <p:cNvSpPr>
                  <a:spLocks noChangeShapeType="1"/>
                </p:cNvSpPr>
                <p:nvPr/>
              </p:nvSpPr>
              <p:spPr bwMode="auto">
                <a:xfrm>
                  <a:off x="6389915" y="968828"/>
                  <a:ext cx="0" cy="1447800"/>
                </a:xfrm>
                <a:prstGeom prst="line">
                  <a:avLst/>
                </a:prstGeom>
                <a:noFill/>
                <a:ln w="6350" cap="rnd">
                  <a:solidFill>
                    <a:srgbClr val="9966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514" name="Straight Connector 513"/>
            <p:cNvCxnSpPr>
              <a:endCxn id="490" idx="1"/>
            </p:cNvCxnSpPr>
            <p:nvPr/>
          </p:nvCxnSpPr>
          <p:spPr>
            <a:xfrm flipH="1">
              <a:off x="6744443" y="192010"/>
              <a:ext cx="6881" cy="1465723"/>
            </a:xfrm>
            <a:prstGeom prst="line">
              <a:avLst/>
            </a:prstGeom>
            <a:ln w="381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9468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 smtClean="0"/>
              <a:t>Aerator Swine Manure Application </a:t>
            </a:r>
            <a:br>
              <a:rPr lang="en-US" altLang="en-US" sz="3600" dirty="0" smtClean="0"/>
            </a:br>
            <a:r>
              <a:rPr lang="en-US" altLang="en-US" sz="3600" dirty="0" smtClean="0"/>
              <a:t>– Ammonia Loss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596437"/>
              </p:ext>
            </p:extLst>
          </p:nvPr>
        </p:nvGraphicFramePr>
        <p:xfrm>
          <a:off x="467579" y="1136877"/>
          <a:ext cx="8098971" cy="4887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133635" y="5890823"/>
            <a:ext cx="15351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Myers, PSU &amp; ARS</a:t>
            </a:r>
          </a:p>
        </p:txBody>
      </p:sp>
    </p:spTree>
    <p:extLst>
      <p:ext uri="{BB962C8B-B14F-4D97-AF65-F5344CB8AC3E}">
        <p14:creationId xmlns:p14="http://schemas.microsoft.com/office/powerpoint/2010/main" val="423305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Reduction in Ammonia Volatilization</a:t>
            </a:r>
            <a:br>
              <a:rPr lang="en-US" altLang="en-US" sz="3600" smtClean="0"/>
            </a:br>
            <a:r>
              <a:rPr lang="en-US" altLang="en-US" sz="2400" smtClean="0"/>
              <a:t>Aerator applicator – Compared to surface application</a:t>
            </a:r>
            <a:br>
              <a:rPr lang="en-US" altLang="en-US" sz="2400" smtClean="0"/>
            </a:br>
            <a:r>
              <a:rPr lang="en-US" altLang="en-US" sz="2400" smtClean="0"/>
              <a:t>Dairy vs Swine Aerway straight with manure applied after </a:t>
            </a:r>
            <a:endParaRPr lang="en-US" altLang="en-US" sz="2800" smtClean="0"/>
          </a:p>
        </p:txBody>
      </p:sp>
      <p:graphicFrame>
        <p:nvGraphicFramePr>
          <p:cNvPr id="4098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47200"/>
              </p:ext>
            </p:extLst>
          </p:nvPr>
        </p:nvGraphicFramePr>
        <p:xfrm>
          <a:off x="1252204" y="1636713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Chart" r:id="rId4" imgW="5981700" imgH="3771900" progId="Excel.Chart.8">
                  <p:embed/>
                </p:oleObj>
              </mc:Choice>
              <mc:Fallback>
                <p:oleObj name="Chart" r:id="rId4" imgW="5981700" imgH="37719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204" y="1636713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811594" y="5847095"/>
            <a:ext cx="153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/>
              <a:t>PSU &amp; ARS</a:t>
            </a:r>
          </a:p>
        </p:txBody>
      </p:sp>
    </p:spTree>
    <p:extLst>
      <p:ext uri="{BB962C8B-B14F-4D97-AF65-F5344CB8AC3E}">
        <p14:creationId xmlns:p14="http://schemas.microsoft.com/office/powerpoint/2010/main" val="26600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What does this mean for nutrients?</a:t>
            </a:r>
          </a:p>
        </p:txBody>
      </p:sp>
      <p:sp>
        <p:nvSpPr>
          <p:cNvPr id="356390" name="Rectangle 38"/>
          <p:cNvSpPr>
            <a:spLocks noChangeAspect="1" noChangeArrowheads="1"/>
          </p:cNvSpPr>
          <p:nvPr/>
        </p:nvSpPr>
        <p:spPr bwMode="auto">
          <a:xfrm>
            <a:off x="5133181" y="2810666"/>
            <a:ext cx="738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>
                <a:solidFill>
                  <a:srgbClr val="003ECC"/>
                </a:solidFill>
              </a:rPr>
              <a:t>Runoff</a:t>
            </a:r>
            <a:endParaRPr lang="en-US" altLang="en-US"/>
          </a:p>
        </p:txBody>
      </p:sp>
      <p:sp>
        <p:nvSpPr>
          <p:cNvPr id="356391" name="AutoShape 39"/>
          <p:cNvSpPr>
            <a:spLocks noChangeAspect="1" noChangeArrowheads="1" noTextEdit="1"/>
          </p:cNvSpPr>
          <p:nvPr/>
        </p:nvSpPr>
        <p:spPr bwMode="auto">
          <a:xfrm>
            <a:off x="1661319" y="1985166"/>
            <a:ext cx="51101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392" name="Freeform 40"/>
          <p:cNvSpPr>
            <a:spLocks noChangeAspect="1"/>
          </p:cNvSpPr>
          <p:nvPr/>
        </p:nvSpPr>
        <p:spPr bwMode="auto">
          <a:xfrm>
            <a:off x="3691731" y="2251866"/>
            <a:ext cx="738187" cy="728662"/>
          </a:xfrm>
          <a:custGeom>
            <a:avLst/>
            <a:gdLst>
              <a:gd name="T0" fmla="*/ 0 w 388"/>
              <a:gd name="T1" fmla="*/ 303 h 382"/>
              <a:gd name="T2" fmla="*/ 253 w 388"/>
              <a:gd name="T3" fmla="*/ 79 h 382"/>
              <a:gd name="T4" fmla="*/ 186 w 388"/>
              <a:gd name="T5" fmla="*/ 0 h 382"/>
              <a:gd name="T6" fmla="*/ 371 w 388"/>
              <a:gd name="T7" fmla="*/ 40 h 382"/>
              <a:gd name="T8" fmla="*/ 388 w 388"/>
              <a:gd name="T9" fmla="*/ 230 h 382"/>
              <a:gd name="T10" fmla="*/ 320 w 388"/>
              <a:gd name="T11" fmla="*/ 152 h 382"/>
              <a:gd name="T12" fmla="*/ 68 w 388"/>
              <a:gd name="T13" fmla="*/ 382 h 382"/>
              <a:gd name="T14" fmla="*/ 0 w 388"/>
              <a:gd name="T15" fmla="*/ 303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8" h="382">
                <a:moveTo>
                  <a:pt x="0" y="303"/>
                </a:moveTo>
                <a:lnTo>
                  <a:pt x="253" y="79"/>
                </a:lnTo>
                <a:lnTo>
                  <a:pt x="186" y="0"/>
                </a:lnTo>
                <a:lnTo>
                  <a:pt x="371" y="40"/>
                </a:lnTo>
                <a:lnTo>
                  <a:pt x="388" y="230"/>
                </a:lnTo>
                <a:lnTo>
                  <a:pt x="320" y="152"/>
                </a:lnTo>
                <a:lnTo>
                  <a:pt x="68" y="382"/>
                </a:lnTo>
                <a:lnTo>
                  <a:pt x="0" y="303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93" name="Freeform 41"/>
          <p:cNvSpPr>
            <a:spLocks noChangeAspect="1"/>
          </p:cNvSpPr>
          <p:nvPr/>
        </p:nvSpPr>
        <p:spPr bwMode="auto">
          <a:xfrm>
            <a:off x="3691731" y="2262979"/>
            <a:ext cx="747712" cy="717550"/>
          </a:xfrm>
          <a:custGeom>
            <a:avLst/>
            <a:gdLst>
              <a:gd name="T0" fmla="*/ 0 w 393"/>
              <a:gd name="T1" fmla="*/ 303 h 376"/>
              <a:gd name="T2" fmla="*/ 259 w 393"/>
              <a:gd name="T3" fmla="*/ 73 h 376"/>
              <a:gd name="T4" fmla="*/ 191 w 393"/>
              <a:gd name="T5" fmla="*/ 0 h 376"/>
              <a:gd name="T6" fmla="*/ 377 w 393"/>
              <a:gd name="T7" fmla="*/ 39 h 376"/>
              <a:gd name="T8" fmla="*/ 393 w 393"/>
              <a:gd name="T9" fmla="*/ 224 h 376"/>
              <a:gd name="T10" fmla="*/ 326 w 393"/>
              <a:gd name="T11" fmla="*/ 151 h 376"/>
              <a:gd name="T12" fmla="*/ 68 w 393"/>
              <a:gd name="T13" fmla="*/ 376 h 376"/>
              <a:gd name="T14" fmla="*/ 0 w 393"/>
              <a:gd name="T15" fmla="*/ 303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3" h="376">
                <a:moveTo>
                  <a:pt x="0" y="303"/>
                </a:moveTo>
                <a:lnTo>
                  <a:pt x="259" y="73"/>
                </a:lnTo>
                <a:lnTo>
                  <a:pt x="191" y="0"/>
                </a:lnTo>
                <a:lnTo>
                  <a:pt x="377" y="39"/>
                </a:lnTo>
                <a:lnTo>
                  <a:pt x="393" y="224"/>
                </a:lnTo>
                <a:lnTo>
                  <a:pt x="326" y="151"/>
                </a:lnTo>
                <a:lnTo>
                  <a:pt x="68" y="376"/>
                </a:lnTo>
                <a:lnTo>
                  <a:pt x="0" y="30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394" name="Rectangle 42"/>
          <p:cNvSpPr>
            <a:spLocks noChangeAspect="1" noChangeArrowheads="1"/>
          </p:cNvSpPr>
          <p:nvPr/>
        </p:nvSpPr>
        <p:spPr bwMode="auto">
          <a:xfrm>
            <a:off x="4558506" y="1964529"/>
            <a:ext cx="1360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</a:rPr>
              <a:t>Crop Uptake</a:t>
            </a:r>
            <a:endParaRPr lang="en-US" altLang="en-US"/>
          </a:p>
        </p:txBody>
      </p:sp>
      <p:sp>
        <p:nvSpPr>
          <p:cNvPr id="356395" name="Line 43"/>
          <p:cNvSpPr>
            <a:spLocks noChangeAspect="1" noChangeShapeType="1"/>
          </p:cNvSpPr>
          <p:nvPr/>
        </p:nvSpPr>
        <p:spPr bwMode="auto">
          <a:xfrm>
            <a:off x="1681956" y="2251866"/>
            <a:ext cx="4137025" cy="1539875"/>
          </a:xfrm>
          <a:prstGeom prst="line">
            <a:avLst/>
          </a:prstGeom>
          <a:noFill/>
          <a:ln w="26988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396" name="Freeform 44"/>
          <p:cNvSpPr>
            <a:spLocks noChangeAspect="1"/>
          </p:cNvSpPr>
          <p:nvPr/>
        </p:nvSpPr>
        <p:spPr bwMode="auto">
          <a:xfrm>
            <a:off x="3450431" y="2834479"/>
            <a:ext cx="209550" cy="1058862"/>
          </a:xfrm>
          <a:custGeom>
            <a:avLst/>
            <a:gdLst>
              <a:gd name="T0" fmla="*/ 236 w 354"/>
              <a:gd name="T1" fmla="*/ 0 h 556"/>
              <a:gd name="T2" fmla="*/ 236 w 354"/>
              <a:gd name="T3" fmla="*/ 415 h 556"/>
              <a:gd name="T4" fmla="*/ 354 w 354"/>
              <a:gd name="T5" fmla="*/ 415 h 556"/>
              <a:gd name="T6" fmla="*/ 174 w 354"/>
              <a:gd name="T7" fmla="*/ 556 h 556"/>
              <a:gd name="T8" fmla="*/ 0 w 354"/>
              <a:gd name="T9" fmla="*/ 415 h 556"/>
              <a:gd name="T10" fmla="*/ 118 w 354"/>
              <a:gd name="T11" fmla="*/ 415 h 556"/>
              <a:gd name="T12" fmla="*/ 118 w 354"/>
              <a:gd name="T13" fmla="*/ 0 h 556"/>
              <a:gd name="T14" fmla="*/ 236 w 354"/>
              <a:gd name="T15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556">
                <a:moveTo>
                  <a:pt x="236" y="0"/>
                </a:moveTo>
                <a:lnTo>
                  <a:pt x="236" y="415"/>
                </a:lnTo>
                <a:lnTo>
                  <a:pt x="354" y="415"/>
                </a:lnTo>
                <a:lnTo>
                  <a:pt x="174" y="556"/>
                </a:lnTo>
                <a:lnTo>
                  <a:pt x="0" y="415"/>
                </a:lnTo>
                <a:lnTo>
                  <a:pt x="118" y="415"/>
                </a:lnTo>
                <a:lnTo>
                  <a:pt x="118" y="0"/>
                </a:lnTo>
                <a:lnTo>
                  <a:pt x="236" y="0"/>
                </a:lnTo>
                <a:close/>
              </a:path>
            </a:pathLst>
          </a:custGeom>
          <a:solidFill>
            <a:srgbClr val="00C0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97" name="Rectangle 45"/>
          <p:cNvSpPr>
            <a:spLocks noChangeAspect="1" noChangeArrowheads="1"/>
          </p:cNvSpPr>
          <p:nvPr/>
        </p:nvSpPr>
        <p:spPr bwMode="auto">
          <a:xfrm>
            <a:off x="3018631" y="4056059"/>
            <a:ext cx="1003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 dirty="0">
                <a:solidFill>
                  <a:srgbClr val="000000"/>
                </a:solidFill>
              </a:rPr>
              <a:t>Leaching</a:t>
            </a:r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62602" y="2730930"/>
            <a:ext cx="2391808" cy="1251331"/>
            <a:chOff x="3331924" y="2765377"/>
            <a:chExt cx="2391808" cy="1251331"/>
          </a:xfrm>
        </p:grpSpPr>
        <p:sp>
          <p:nvSpPr>
            <p:cNvPr id="356398" name="Freeform 46"/>
            <p:cNvSpPr>
              <a:spLocks noChangeAspect="1"/>
            </p:cNvSpPr>
            <p:nvPr/>
          </p:nvSpPr>
          <p:spPr bwMode="auto">
            <a:xfrm>
              <a:off x="3331924" y="2765377"/>
              <a:ext cx="2391808" cy="1251331"/>
            </a:xfrm>
            <a:custGeom>
              <a:avLst/>
              <a:gdLst>
                <a:gd name="T0" fmla="*/ 51 w 1061"/>
                <a:gd name="T1" fmla="*/ 0 h 555"/>
                <a:gd name="T2" fmla="*/ 831 w 1061"/>
                <a:gd name="T3" fmla="*/ 303 h 555"/>
                <a:gd name="T4" fmla="*/ 876 w 1061"/>
                <a:gd name="T5" fmla="*/ 174 h 555"/>
                <a:gd name="T6" fmla="*/ 1061 w 1061"/>
                <a:gd name="T7" fmla="*/ 465 h 555"/>
                <a:gd name="T8" fmla="*/ 730 w 1061"/>
                <a:gd name="T9" fmla="*/ 555 h 555"/>
                <a:gd name="T10" fmla="*/ 780 w 1061"/>
                <a:gd name="T11" fmla="*/ 426 h 555"/>
                <a:gd name="T12" fmla="*/ 0 w 1061"/>
                <a:gd name="T13" fmla="*/ 123 h 555"/>
                <a:gd name="T14" fmla="*/ 51 w 1061"/>
                <a:gd name="T15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1" h="555">
                  <a:moveTo>
                    <a:pt x="51" y="0"/>
                  </a:moveTo>
                  <a:lnTo>
                    <a:pt x="831" y="303"/>
                  </a:lnTo>
                  <a:lnTo>
                    <a:pt x="876" y="174"/>
                  </a:lnTo>
                  <a:lnTo>
                    <a:pt x="1061" y="465"/>
                  </a:lnTo>
                  <a:lnTo>
                    <a:pt x="730" y="555"/>
                  </a:lnTo>
                  <a:lnTo>
                    <a:pt x="780" y="426"/>
                  </a:lnTo>
                  <a:lnTo>
                    <a:pt x="0" y="12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A64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400" name="Freeform 48"/>
            <p:cNvSpPr>
              <a:spLocks noChangeAspect="1"/>
            </p:cNvSpPr>
            <p:nvPr/>
          </p:nvSpPr>
          <p:spPr bwMode="auto">
            <a:xfrm>
              <a:off x="3331924" y="2829103"/>
              <a:ext cx="2317171" cy="942001"/>
            </a:xfrm>
            <a:custGeom>
              <a:avLst/>
              <a:gdLst>
                <a:gd name="T0" fmla="*/ 11 w 1021"/>
                <a:gd name="T1" fmla="*/ 0 h 415"/>
                <a:gd name="T2" fmla="*/ 774 w 1021"/>
                <a:gd name="T3" fmla="*/ 297 h 415"/>
                <a:gd name="T4" fmla="*/ 786 w 1021"/>
                <a:gd name="T5" fmla="*/ 263 h 415"/>
                <a:gd name="T6" fmla="*/ 1021 w 1021"/>
                <a:gd name="T7" fmla="*/ 415 h 415"/>
                <a:gd name="T8" fmla="*/ 746 w 1021"/>
                <a:gd name="T9" fmla="*/ 364 h 415"/>
                <a:gd name="T10" fmla="*/ 757 w 1021"/>
                <a:gd name="T11" fmla="*/ 331 h 415"/>
                <a:gd name="T12" fmla="*/ 0 w 1021"/>
                <a:gd name="T13" fmla="*/ 33 h 415"/>
                <a:gd name="T14" fmla="*/ 11 w 1021"/>
                <a:gd name="T15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1" h="415">
                  <a:moveTo>
                    <a:pt x="11" y="0"/>
                  </a:moveTo>
                  <a:lnTo>
                    <a:pt x="774" y="297"/>
                  </a:lnTo>
                  <a:lnTo>
                    <a:pt x="786" y="263"/>
                  </a:lnTo>
                  <a:lnTo>
                    <a:pt x="1021" y="415"/>
                  </a:lnTo>
                  <a:lnTo>
                    <a:pt x="746" y="364"/>
                  </a:lnTo>
                  <a:lnTo>
                    <a:pt x="757" y="331"/>
                  </a:lnTo>
                  <a:lnTo>
                    <a:pt x="0" y="3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6402" name="Rectangle 50"/>
          <p:cNvSpPr>
            <a:spLocks noChangeAspect="1" noChangeArrowheads="1"/>
          </p:cNvSpPr>
          <p:nvPr/>
        </p:nvSpPr>
        <p:spPr bwMode="auto">
          <a:xfrm>
            <a:off x="4868069" y="4121941"/>
            <a:ext cx="850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>
                <a:solidFill>
                  <a:srgbClr val="FF9900"/>
                </a:solidFill>
              </a:rPr>
              <a:t>Erosion</a:t>
            </a:r>
            <a:endParaRPr lang="en-US" altLang="en-US">
              <a:solidFill>
                <a:srgbClr val="FF9900"/>
              </a:solidFill>
            </a:endParaRPr>
          </a:p>
        </p:txBody>
      </p:sp>
      <p:sp>
        <p:nvSpPr>
          <p:cNvPr id="356403" name="Oval 51"/>
          <p:cNvSpPr>
            <a:spLocks noChangeAspect="1" noChangeArrowheads="1"/>
          </p:cNvSpPr>
          <p:nvPr/>
        </p:nvSpPr>
        <p:spPr bwMode="auto">
          <a:xfrm>
            <a:off x="3131344" y="2642391"/>
            <a:ext cx="865187" cy="865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404" name="Rectangle 52"/>
          <p:cNvSpPr>
            <a:spLocks noChangeAspect="1" noChangeArrowheads="1"/>
          </p:cNvSpPr>
          <p:nvPr/>
        </p:nvSpPr>
        <p:spPr bwMode="auto">
          <a:xfrm>
            <a:off x="3425031" y="2755104"/>
            <a:ext cx="339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4000" dirty="0">
                <a:solidFill>
                  <a:schemeClr val="hlink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4034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5639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9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No-till Dairy Manure Application Method </a:t>
            </a:r>
            <a:r>
              <a:rPr lang="en-US" altLang="en-US" sz="3600" dirty="0" smtClean="0"/>
              <a:t>– PA</a:t>
            </a:r>
            <a:br>
              <a:rPr lang="en-US" altLang="en-US" sz="3600" dirty="0" smtClean="0"/>
            </a:br>
            <a:r>
              <a:rPr lang="en-US" altLang="en-US" sz="3600" dirty="0" smtClean="0"/>
              <a:t>- Total P loss</a:t>
            </a:r>
          </a:p>
        </p:txBody>
      </p:sp>
      <p:sp>
        <p:nvSpPr>
          <p:cNvPr id="4100" name="Text Box 31"/>
          <p:cNvSpPr txBox="1">
            <a:spLocks noChangeArrowheads="1"/>
          </p:cNvSpPr>
          <p:nvPr/>
        </p:nvSpPr>
        <p:spPr bwMode="auto">
          <a:xfrm rot="16200000">
            <a:off x="-838363" y="2893433"/>
            <a:ext cx="395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/>
              <a:t>Total  P runoff  (</a:t>
            </a:r>
            <a:r>
              <a:rPr lang="en-US" altLang="en-US" sz="2400" dirty="0" err="1"/>
              <a:t>lbs</a:t>
            </a:r>
            <a:r>
              <a:rPr lang="en-US" altLang="en-US" sz="2400" dirty="0"/>
              <a:t>/ac)</a:t>
            </a:r>
          </a:p>
        </p:txBody>
      </p:sp>
      <p:pic>
        <p:nvPicPr>
          <p:cNvPr id="4102" name="Picture 7" descr="Chisel plo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8116" y="4738902"/>
            <a:ext cx="7762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3265403" y="5437402"/>
            <a:ext cx="966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ChiselPlow</a:t>
            </a:r>
          </a:p>
        </p:txBody>
      </p:sp>
      <p:pic>
        <p:nvPicPr>
          <p:cNvPr id="4104" name="Picture 11" descr="Yetter in field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019" y="4740489"/>
            <a:ext cx="7254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4377906" y="5424702"/>
            <a:ext cx="11205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2000" dirty="0" smtClean="0"/>
              <a:t>Shallow</a:t>
            </a:r>
          </a:p>
          <a:p>
            <a:pPr algn="ctr">
              <a:spcBef>
                <a:spcPts val="0"/>
              </a:spcBef>
            </a:pPr>
            <a:r>
              <a:rPr lang="en-US" altLang="en-US" sz="2000" dirty="0" smtClean="0"/>
              <a:t>Disk </a:t>
            </a:r>
            <a:endParaRPr lang="en-US" altLang="en-US" sz="2000" dirty="0"/>
          </a:p>
        </p:txBody>
      </p:sp>
      <p:pic>
        <p:nvPicPr>
          <p:cNvPr id="4106" name="Picture 13" descr="04%20liquid%20manur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4756364"/>
            <a:ext cx="8064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6294438" y="5454864"/>
            <a:ext cx="2039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Surface </a:t>
            </a:r>
          </a:p>
        </p:txBody>
      </p:sp>
      <p:pic>
        <p:nvPicPr>
          <p:cNvPr id="4108" name="Picture 15" descr="P101002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9982" y="4756364"/>
            <a:ext cx="7810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6"/>
          <p:cNvSpPr txBox="1">
            <a:spLocks noChangeArrowheads="1"/>
          </p:cNvSpPr>
          <p:nvPr/>
        </p:nvSpPr>
        <p:spPr bwMode="auto">
          <a:xfrm>
            <a:off x="5397082" y="5472327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Aeration </a:t>
            </a:r>
          </a:p>
        </p:txBody>
      </p:sp>
      <p:pic>
        <p:nvPicPr>
          <p:cNvPr id="4110" name="Picture 17" descr="1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1278" y="4794464"/>
            <a:ext cx="9159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8"/>
          <p:cNvSpPr txBox="1">
            <a:spLocks noChangeArrowheads="1"/>
          </p:cNvSpPr>
          <p:nvPr/>
        </p:nvSpPr>
        <p:spPr bwMode="auto">
          <a:xfrm>
            <a:off x="1854116" y="5442164"/>
            <a:ext cx="1249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/>
              <a:t>No manure</a:t>
            </a:r>
          </a:p>
        </p:txBody>
      </p:sp>
      <p:pic>
        <p:nvPicPr>
          <p:cNvPr id="38931" name="Picture 19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9850" y="1403498"/>
            <a:ext cx="6656388" cy="355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947480" y="1541722"/>
            <a:ext cx="5952511" cy="31881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7332663" y="5946697"/>
            <a:ext cx="14850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dirty="0" smtClean="0"/>
              <a:t>PSU, USDA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425294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8"/>
          <p:cNvGrpSpPr>
            <a:grpSpLocks/>
          </p:cNvGrpSpPr>
          <p:nvPr/>
        </p:nvGrpSpPr>
        <p:grpSpPr bwMode="auto">
          <a:xfrm>
            <a:off x="2827338" y="1039803"/>
            <a:ext cx="6342062" cy="4373513"/>
            <a:chOff x="1733" y="800"/>
            <a:chExt cx="3995" cy="2754"/>
          </a:xfrm>
        </p:grpSpPr>
        <p:graphicFrame>
          <p:nvGraphicFramePr>
            <p:cNvPr id="512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7838121"/>
                </p:ext>
              </p:extLst>
            </p:nvPr>
          </p:nvGraphicFramePr>
          <p:xfrm>
            <a:off x="1955" y="992"/>
            <a:ext cx="3773" cy="2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64" name="Worksheet" r:id="rId4" imgW="5991157" imgH="3962490" progId="Excel.Sheet.8">
                    <p:embed/>
                  </p:oleObj>
                </mc:Choice>
                <mc:Fallback>
                  <p:oleObj name="Worksheet" r:id="rId4" imgW="5991157" imgH="396249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5" y="992"/>
                          <a:ext cx="3773" cy="24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3" name="Text Box 22"/>
            <p:cNvSpPr txBox="1">
              <a:spLocks noChangeArrowheads="1"/>
            </p:cNvSpPr>
            <p:nvPr/>
          </p:nvSpPr>
          <p:spPr bwMode="auto">
            <a:xfrm rot="16200000">
              <a:off x="659" y="1874"/>
              <a:ext cx="23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dirty="0"/>
                <a:t>Dissolved P  (mg/L)</a:t>
              </a:r>
            </a:p>
          </p:txBody>
        </p:sp>
        <p:sp>
          <p:nvSpPr>
            <p:cNvPr id="5134" name="Text Box 23"/>
            <p:cNvSpPr txBox="1">
              <a:spLocks noChangeArrowheads="1"/>
            </p:cNvSpPr>
            <p:nvPr/>
          </p:nvSpPr>
          <p:spPr bwMode="auto">
            <a:xfrm>
              <a:off x="2313" y="3304"/>
              <a:ext cx="3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dirty="0"/>
                <a:t>Water extractable P on surface (mg)</a:t>
              </a:r>
            </a:p>
          </p:txBody>
        </p:sp>
      </p:grpSp>
      <p:pic>
        <p:nvPicPr>
          <p:cNvPr id="49156" name="Picture 3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41" y="1823526"/>
            <a:ext cx="2237874" cy="22886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9157" name="Picture 31" descr="Manure study May 9 2006 0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52" y="4389507"/>
            <a:ext cx="2278063" cy="1387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127" name="Rectangle 3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200" smtClean="0"/>
              <a:t>Phosphorus: more on the surface, more dissolved phosphorus in runoff</a:t>
            </a:r>
          </a:p>
        </p:txBody>
      </p:sp>
      <p:pic>
        <p:nvPicPr>
          <p:cNvPr id="5128" name="Picture 39" descr="04%20liquid%20manur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1747838"/>
            <a:ext cx="717550" cy="538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40" descr="P101002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3413" y="2667000"/>
            <a:ext cx="682625" cy="601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42" descr="Yetter in field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5810" y="4041942"/>
            <a:ext cx="608013" cy="527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43" descr="Chisel plow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387" y="3952875"/>
            <a:ext cx="546100" cy="493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4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481" y="3591092"/>
            <a:ext cx="623887" cy="450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24725" y="5577121"/>
            <a:ext cx="172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Dell, USDA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10792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390579"/>
              </p:ext>
            </p:extLst>
          </p:nvPr>
        </p:nvGraphicFramePr>
        <p:xfrm>
          <a:off x="828824" y="1100138"/>
          <a:ext cx="6908800" cy="35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5" name="Worksheet" r:id="rId4" imgW="7591357" imgH="3933915" progId="Excel.Sheet.8">
                  <p:embed/>
                </p:oleObj>
              </mc:Choice>
              <mc:Fallback>
                <p:oleObj name="Worksheet" r:id="rId4" imgW="7591357" imgH="393391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4" y="1100138"/>
                        <a:ext cx="6908800" cy="357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7" descr="Chisel plo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8246" y="4663450"/>
            <a:ext cx="776287" cy="698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3032995" y="5470344"/>
            <a:ext cx="966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600" dirty="0" smtClean="0"/>
              <a:t>Chisel</a:t>
            </a:r>
          </a:p>
          <a:p>
            <a:pPr algn="ctr">
              <a:spcBef>
                <a:spcPts val="0"/>
              </a:spcBef>
            </a:pPr>
            <a:r>
              <a:rPr lang="en-US" altLang="en-US" sz="1600" dirty="0" smtClean="0"/>
              <a:t>Plow</a:t>
            </a:r>
            <a:endParaRPr lang="en-US" altLang="en-US" sz="1600" dirty="0"/>
          </a:p>
        </p:txBody>
      </p:sp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4117868" y="5386218"/>
            <a:ext cx="96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dirty="0" err="1" smtClean="0"/>
              <a:t>ShallowDisk</a:t>
            </a:r>
            <a:r>
              <a:rPr lang="en-US" altLang="en-US" sz="1600" dirty="0" smtClean="0"/>
              <a:t> </a:t>
            </a:r>
            <a:endParaRPr lang="en-US" altLang="en-US" sz="1600" dirty="0"/>
          </a:p>
        </p:txBody>
      </p:sp>
      <p:pic>
        <p:nvPicPr>
          <p:cNvPr id="1032" name="Picture 13" descr="04%20liquid%20manur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127" y="4663450"/>
            <a:ext cx="806450" cy="604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5883127" y="5383216"/>
            <a:ext cx="2039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/>
              <a:t>Surface </a:t>
            </a:r>
          </a:p>
        </p:txBody>
      </p:sp>
      <p:pic>
        <p:nvPicPr>
          <p:cNvPr id="1034" name="Picture 15" descr="P101002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687" y="4667173"/>
            <a:ext cx="781050" cy="690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Text Box 16"/>
          <p:cNvSpPr txBox="1">
            <a:spLocks noChangeArrowheads="1"/>
          </p:cNvSpPr>
          <p:nvPr/>
        </p:nvSpPr>
        <p:spPr bwMode="auto">
          <a:xfrm>
            <a:off x="4963212" y="5357736"/>
            <a:ext cx="15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dirty="0"/>
              <a:t>Aeration </a:t>
            </a:r>
          </a:p>
        </p:txBody>
      </p:sp>
      <p:sp>
        <p:nvSpPr>
          <p:cNvPr id="1042" name="Rectangle 35"/>
          <p:cNvSpPr>
            <a:spLocks noGrp="1" noChangeArrowheads="1"/>
          </p:cNvSpPr>
          <p:nvPr>
            <p:ph type="title"/>
          </p:nvPr>
        </p:nvSpPr>
        <p:spPr>
          <a:xfrm>
            <a:off x="635129" y="218377"/>
            <a:ext cx="8151004" cy="731838"/>
          </a:xfrm>
          <a:noFill/>
        </p:spPr>
        <p:txBody>
          <a:bodyPr/>
          <a:lstStyle/>
          <a:p>
            <a:r>
              <a:rPr lang="en-US" altLang="en-US" sz="3200" dirty="0"/>
              <a:t>No-till Dairy Manure Application Method - PA</a:t>
            </a:r>
            <a:endParaRPr lang="en-US" altLang="en-US" sz="3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47674" y="1275907"/>
            <a:ext cx="5780177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7332663" y="5946697"/>
            <a:ext cx="14850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dirty="0" smtClean="0"/>
              <a:t>PSU, USDA</a:t>
            </a:r>
            <a:endParaRPr lang="en-US" altLang="en-US" sz="1000" dirty="0"/>
          </a:p>
        </p:txBody>
      </p:sp>
      <p:pic>
        <p:nvPicPr>
          <p:cNvPr id="15" name="Picture 2" descr="C:\Users\dbb\AppData\Local\Microsoft\Windows\Temporary Internet Files\Content.Outlook\0408UHFM\DSC_0273 (2)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5628" y="4645114"/>
            <a:ext cx="964268" cy="7381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11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836" y="4684132"/>
            <a:ext cx="915988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747674" y="5331832"/>
            <a:ext cx="1249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No manure</a:t>
            </a:r>
          </a:p>
        </p:txBody>
      </p:sp>
    </p:spTree>
    <p:extLst>
      <p:ext uri="{BB962C8B-B14F-4D97-AF65-F5344CB8AC3E}">
        <p14:creationId xmlns:p14="http://schemas.microsoft.com/office/powerpoint/2010/main" val="3002909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087177"/>
              </p:ext>
            </p:extLst>
          </p:nvPr>
        </p:nvGraphicFramePr>
        <p:xfrm>
          <a:off x="1576954" y="1034050"/>
          <a:ext cx="6784975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Chart" r:id="rId4" imgW="6886643" imgH="3952785" progId="Excel.Chart.8">
                  <p:embed/>
                </p:oleObj>
              </mc:Choice>
              <mc:Fallback>
                <p:oleObj name="Chart" r:id="rId4" imgW="6886643" imgH="395278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954" y="1034050"/>
                        <a:ext cx="6784975" cy="385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 rot="-5400000">
            <a:off x="-1152752" y="2535031"/>
            <a:ext cx="3808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/>
              <a:t>Residue cover (%)</a:t>
            </a:r>
          </a:p>
        </p:txBody>
      </p:sp>
      <p:pic>
        <p:nvPicPr>
          <p:cNvPr id="1028" name="Picture 7" descr="Chisel plo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192" y="4869748"/>
            <a:ext cx="776287" cy="698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3110479" y="5568248"/>
            <a:ext cx="966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ChiselPlow</a:t>
            </a:r>
          </a:p>
        </p:txBody>
      </p:sp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4499428" y="5625312"/>
            <a:ext cx="96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/>
              <a:t>Disk </a:t>
            </a:r>
          </a:p>
        </p:txBody>
      </p:sp>
      <p:pic>
        <p:nvPicPr>
          <p:cNvPr id="1032" name="Picture 13" descr="04%20liquid%20manur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3253" y="4887210"/>
            <a:ext cx="806450" cy="604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6528253" y="5585710"/>
            <a:ext cx="2039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Surface </a:t>
            </a:r>
          </a:p>
        </p:txBody>
      </p:sp>
      <p:pic>
        <p:nvPicPr>
          <p:cNvPr id="1034" name="Picture 15" descr="P101002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503" y="4887210"/>
            <a:ext cx="781050" cy="690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Text Box 16"/>
          <p:cNvSpPr txBox="1">
            <a:spLocks noChangeArrowheads="1"/>
          </p:cNvSpPr>
          <p:nvPr/>
        </p:nvSpPr>
        <p:spPr bwMode="auto">
          <a:xfrm>
            <a:off x="5518603" y="5603173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Aeration </a:t>
            </a:r>
          </a:p>
        </p:txBody>
      </p:sp>
      <p:pic>
        <p:nvPicPr>
          <p:cNvPr id="1036" name="Picture 17" descr="11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354" y="4925310"/>
            <a:ext cx="915988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Text Box 18"/>
          <p:cNvSpPr txBox="1">
            <a:spLocks noChangeArrowheads="1"/>
          </p:cNvSpPr>
          <p:nvPr/>
        </p:nvSpPr>
        <p:spPr bwMode="auto">
          <a:xfrm>
            <a:off x="1699192" y="5573010"/>
            <a:ext cx="1249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No manure</a:t>
            </a:r>
          </a:p>
        </p:txBody>
      </p:sp>
      <p:sp>
        <p:nvSpPr>
          <p:cNvPr id="1038" name="Text Box 19"/>
          <p:cNvSpPr txBox="1">
            <a:spLocks noChangeArrowheads="1"/>
          </p:cNvSpPr>
          <p:nvPr/>
        </p:nvSpPr>
        <p:spPr bwMode="auto">
          <a:xfrm>
            <a:off x="721292" y="4458287"/>
            <a:ext cx="1249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39" name="Text Box 20"/>
          <p:cNvSpPr txBox="1">
            <a:spLocks noChangeArrowheads="1"/>
          </p:cNvSpPr>
          <p:nvPr/>
        </p:nvSpPr>
        <p:spPr bwMode="auto">
          <a:xfrm>
            <a:off x="675254" y="3604212"/>
            <a:ext cx="124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25</a:t>
            </a:r>
          </a:p>
        </p:txBody>
      </p:sp>
      <p:sp>
        <p:nvSpPr>
          <p:cNvPr id="1040" name="Text Box 21"/>
          <p:cNvSpPr txBox="1">
            <a:spLocks noChangeArrowheads="1"/>
          </p:cNvSpPr>
          <p:nvPr/>
        </p:nvSpPr>
        <p:spPr bwMode="auto">
          <a:xfrm>
            <a:off x="675254" y="2004012"/>
            <a:ext cx="124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75</a:t>
            </a:r>
          </a:p>
        </p:txBody>
      </p:sp>
      <p:sp>
        <p:nvSpPr>
          <p:cNvPr id="1041" name="Text Box 22"/>
          <p:cNvSpPr txBox="1">
            <a:spLocks noChangeArrowheads="1"/>
          </p:cNvSpPr>
          <p:nvPr/>
        </p:nvSpPr>
        <p:spPr bwMode="auto">
          <a:xfrm>
            <a:off x="624454" y="1089612"/>
            <a:ext cx="124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100</a:t>
            </a:r>
          </a:p>
        </p:txBody>
      </p:sp>
      <p:sp>
        <p:nvSpPr>
          <p:cNvPr id="1042" name="Rectangle 35"/>
          <p:cNvSpPr>
            <a:spLocks noGrp="1" noChangeArrowheads="1"/>
          </p:cNvSpPr>
          <p:nvPr>
            <p:ph type="title"/>
          </p:nvPr>
        </p:nvSpPr>
        <p:spPr>
          <a:xfrm>
            <a:off x="635000" y="242887"/>
            <a:ext cx="8151004" cy="731838"/>
          </a:xfrm>
          <a:noFill/>
        </p:spPr>
        <p:txBody>
          <a:bodyPr/>
          <a:lstStyle/>
          <a:p>
            <a:r>
              <a:rPr lang="en-US" altLang="en-US" sz="3200" dirty="0"/>
              <a:t>No-till Dairy Manure Application Method - PA</a:t>
            </a:r>
            <a:endParaRPr lang="en-US" sz="3200" dirty="0" smtClean="0"/>
          </a:p>
        </p:txBody>
      </p:sp>
      <p:sp>
        <p:nvSpPr>
          <p:cNvPr id="1043" name="Text Box 21"/>
          <p:cNvSpPr txBox="1">
            <a:spLocks noChangeArrowheads="1"/>
          </p:cNvSpPr>
          <p:nvPr/>
        </p:nvSpPr>
        <p:spPr bwMode="auto">
          <a:xfrm>
            <a:off x="675254" y="2766012"/>
            <a:ext cx="124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50</a:t>
            </a:r>
          </a:p>
        </p:txBody>
      </p:sp>
      <p:sp>
        <p:nvSpPr>
          <p:cNvPr id="1044" name="Line 36"/>
          <p:cNvSpPr>
            <a:spLocks noChangeShapeType="1"/>
          </p:cNvSpPr>
          <p:nvPr/>
        </p:nvSpPr>
        <p:spPr bwMode="auto">
          <a:xfrm>
            <a:off x="1713479" y="2829512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5" name="Group 31"/>
          <p:cNvGrpSpPr>
            <a:grpSpLocks/>
          </p:cNvGrpSpPr>
          <p:nvPr/>
        </p:nvGrpSpPr>
        <p:grpSpPr bwMode="auto">
          <a:xfrm>
            <a:off x="5229906" y="1245517"/>
            <a:ext cx="2336572" cy="1541463"/>
            <a:chOff x="5674528" y="1501639"/>
            <a:chExt cx="2097872" cy="1382849"/>
          </a:xfrm>
        </p:grpSpPr>
        <p:sp>
          <p:nvSpPr>
            <p:cNvPr id="1046" name="AutoShape 19"/>
            <p:cNvSpPr>
              <a:spLocks noChangeArrowheads="1"/>
            </p:cNvSpPr>
            <p:nvPr/>
          </p:nvSpPr>
          <p:spPr bwMode="auto">
            <a:xfrm>
              <a:off x="7391400" y="1501639"/>
              <a:ext cx="381000" cy="1382849"/>
            </a:xfrm>
            <a:prstGeom prst="upArrow">
              <a:avLst>
                <a:gd name="adj1" fmla="val 50000"/>
                <a:gd name="adj2" fmla="val 850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4400"/>
            </a:p>
          </p:txBody>
        </p:sp>
        <p:sp>
          <p:nvSpPr>
            <p:cNvPr id="1047" name="Text Box 21"/>
            <p:cNvSpPr txBox="1">
              <a:spLocks noChangeArrowheads="1"/>
            </p:cNvSpPr>
            <p:nvPr/>
          </p:nvSpPr>
          <p:spPr bwMode="auto">
            <a:xfrm>
              <a:off x="5674528" y="1570719"/>
              <a:ext cx="1371600" cy="331328"/>
            </a:xfrm>
            <a:prstGeom prst="rect">
              <a:avLst/>
            </a:prstGeom>
            <a:solidFill>
              <a:schemeClr val="bg1">
                <a:alpha val="8313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996633"/>
                  </a:solidFill>
                </a:rPr>
                <a:t>Manure</a:t>
              </a:r>
            </a:p>
          </p:txBody>
        </p:sp>
        <p:sp>
          <p:nvSpPr>
            <p:cNvPr id="1048" name="AutoShape 19"/>
            <p:cNvSpPr>
              <a:spLocks noChangeArrowheads="1"/>
            </p:cNvSpPr>
            <p:nvPr/>
          </p:nvSpPr>
          <p:spPr bwMode="auto">
            <a:xfrm>
              <a:off x="6295404" y="2195201"/>
              <a:ext cx="381000" cy="685800"/>
            </a:xfrm>
            <a:prstGeom prst="upArrow">
              <a:avLst>
                <a:gd name="adj1" fmla="val 50000"/>
                <a:gd name="adj2" fmla="val 850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4400"/>
            </a:p>
          </p:txBody>
        </p:sp>
      </p:grp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7332663" y="5946697"/>
            <a:ext cx="14850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dirty="0" smtClean="0"/>
              <a:t>PSU, USDA</a:t>
            </a:r>
            <a:endParaRPr lang="en-US" altLang="en-US" sz="1000" dirty="0"/>
          </a:p>
        </p:txBody>
      </p:sp>
      <p:pic>
        <p:nvPicPr>
          <p:cNvPr id="26" name="Picture 2" descr="C:\Users\dbb\AppData\Local\Microsoft\Windows\Temporary Internet Files\Content.Outlook\0408UHFM\DSC_0273 (2)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0360" y="4887210"/>
            <a:ext cx="964268" cy="7381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9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6" descr="feat_NasalRang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1" y="139032"/>
            <a:ext cx="4254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882" descr="nasalgroup 200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2339975"/>
            <a:ext cx="47244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867400" y="2416175"/>
            <a:ext cx="2557463" cy="2559050"/>
          </a:xfrm>
          <a:prstGeom prst="ellipse">
            <a:avLst/>
          </a:prstGeom>
          <a:noFill/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654" name="Isosceles Triangle 8"/>
          <p:cNvSpPr>
            <a:spLocks noChangeArrowheads="1"/>
          </p:cNvSpPr>
          <p:nvPr/>
        </p:nvSpPr>
        <p:spPr bwMode="auto">
          <a:xfrm>
            <a:off x="7000875" y="3570288"/>
            <a:ext cx="290513" cy="2508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7413625" y="1785938"/>
            <a:ext cx="1436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One Pass with Manure </a:t>
            </a:r>
          </a:p>
        </p:txBody>
      </p:sp>
      <p:cxnSp>
        <p:nvCxnSpPr>
          <p:cNvPr id="27656" name="Straight Connector 15"/>
          <p:cNvCxnSpPr>
            <a:cxnSpLocks noChangeShapeType="1"/>
            <a:stCxn id="7" idx="2"/>
            <a:endCxn id="27654" idx="1"/>
          </p:cNvCxnSpPr>
          <p:nvPr/>
        </p:nvCxnSpPr>
        <p:spPr bwMode="auto">
          <a:xfrm rot="10800000" flipH="1">
            <a:off x="5867400" y="3695700"/>
            <a:ext cx="12065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205538" y="3440113"/>
            <a:ext cx="5222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200 ft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Manure Odor</a:t>
            </a:r>
          </a:p>
        </p:txBody>
      </p:sp>
    </p:spTree>
    <p:extLst>
      <p:ext uri="{BB962C8B-B14F-4D97-AF65-F5344CB8AC3E}">
        <p14:creationId xmlns:p14="http://schemas.microsoft.com/office/powerpoint/2010/main" val="13936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Advantages to No-till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3768" y="1354470"/>
            <a:ext cx="3770313" cy="5308600"/>
          </a:xfrm>
        </p:spPr>
        <p:txBody>
          <a:bodyPr/>
          <a:lstStyle/>
          <a:p>
            <a:r>
              <a:rPr lang="en-US" altLang="en-US" sz="2400" b="1" dirty="0"/>
              <a:t>Reduced soil erosion</a:t>
            </a:r>
          </a:p>
          <a:p>
            <a:endParaRPr lang="en-US" alt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biological activity</a:t>
            </a:r>
          </a:p>
          <a:p>
            <a:endParaRPr lang="en-US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Moisture Conservation</a:t>
            </a:r>
          </a:p>
          <a:p>
            <a:endParaRPr lang="en-US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Better soil quality</a:t>
            </a:r>
          </a:p>
          <a:p>
            <a:endParaRPr lang="en-US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Residue on the surface</a:t>
            </a:r>
          </a:p>
          <a:p>
            <a:endParaRPr lang="en-US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en-US" sz="2400" dirty="0">
              <a:solidFill>
                <a:srgbClr val="8282AC"/>
              </a:solidFill>
            </a:endParaRPr>
          </a:p>
          <a:p>
            <a:endParaRPr lang="en-US" altLang="en-US" sz="2400" dirty="0">
              <a:solidFill>
                <a:schemeClr val="bg2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701" y="1969572"/>
            <a:ext cx="4458369" cy="297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1888" y="4930830"/>
            <a:ext cx="1183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Duiker, PSU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126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Odor from Dairy Manure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88" y="1163638"/>
            <a:ext cx="75533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1949450" y="4425950"/>
            <a:ext cx="165100" cy="2444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2949575" y="4240213"/>
            <a:ext cx="168275" cy="43021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3908425" y="4421188"/>
            <a:ext cx="187325" cy="2492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4903788" y="4443413"/>
            <a:ext cx="187325" cy="22701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5903913" y="4443413"/>
            <a:ext cx="185737" cy="22701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6902450" y="4446588"/>
            <a:ext cx="187325" cy="2238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2119313" y="2628900"/>
            <a:ext cx="187325" cy="2041525"/>
          </a:xfrm>
          <a:prstGeom prst="rect">
            <a:avLst/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3111500" y="3289300"/>
            <a:ext cx="187325" cy="1381125"/>
          </a:xfrm>
          <a:prstGeom prst="rect">
            <a:avLst/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4094163" y="4087813"/>
            <a:ext cx="187325" cy="582612"/>
          </a:xfrm>
          <a:prstGeom prst="rect">
            <a:avLst/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5" name="Rectangle 12"/>
          <p:cNvSpPr>
            <a:spLocks noChangeArrowheads="1"/>
          </p:cNvSpPr>
          <p:nvPr/>
        </p:nvSpPr>
        <p:spPr bwMode="auto">
          <a:xfrm>
            <a:off x="5087938" y="3913188"/>
            <a:ext cx="187325" cy="757237"/>
          </a:xfrm>
          <a:prstGeom prst="rect">
            <a:avLst/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6" name="Rectangle 13"/>
          <p:cNvSpPr>
            <a:spLocks noChangeArrowheads="1"/>
          </p:cNvSpPr>
          <p:nvPr/>
        </p:nvSpPr>
        <p:spPr bwMode="auto">
          <a:xfrm>
            <a:off x="6092825" y="3963988"/>
            <a:ext cx="188913" cy="706437"/>
          </a:xfrm>
          <a:prstGeom prst="rect">
            <a:avLst/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7" name="Rectangle 14"/>
          <p:cNvSpPr>
            <a:spLocks noChangeArrowheads="1"/>
          </p:cNvSpPr>
          <p:nvPr/>
        </p:nvSpPr>
        <p:spPr bwMode="auto">
          <a:xfrm>
            <a:off x="7092950" y="4403725"/>
            <a:ext cx="187325" cy="266700"/>
          </a:xfrm>
          <a:prstGeom prst="rect">
            <a:avLst/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2314575" y="3676650"/>
            <a:ext cx="166688" cy="993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311525" y="4191000"/>
            <a:ext cx="165100" cy="4794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287838" y="3863975"/>
            <a:ext cx="166687" cy="8064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78438" y="4364038"/>
            <a:ext cx="165100" cy="3063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91263" y="4208463"/>
            <a:ext cx="166687" cy="4619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280275" y="4405313"/>
            <a:ext cx="166688" cy="2651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694" name="Rectangle 21"/>
          <p:cNvSpPr>
            <a:spLocks noChangeArrowheads="1"/>
          </p:cNvSpPr>
          <p:nvPr/>
        </p:nvSpPr>
        <p:spPr bwMode="auto">
          <a:xfrm>
            <a:off x="2486025" y="3881438"/>
            <a:ext cx="179388" cy="788987"/>
          </a:xfrm>
          <a:prstGeom prst="rect">
            <a:avLst/>
          </a:prstGeom>
          <a:solidFill>
            <a:srgbClr val="CC66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5" name="Rectangle 22"/>
          <p:cNvSpPr>
            <a:spLocks noChangeArrowheads="1"/>
          </p:cNvSpPr>
          <p:nvPr/>
        </p:nvSpPr>
        <p:spPr bwMode="auto">
          <a:xfrm>
            <a:off x="3481388" y="3984625"/>
            <a:ext cx="182562" cy="685800"/>
          </a:xfrm>
          <a:prstGeom prst="rect">
            <a:avLst/>
          </a:prstGeom>
          <a:solidFill>
            <a:srgbClr val="CC66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6" name="Rectangle 23"/>
          <p:cNvSpPr>
            <a:spLocks noChangeArrowheads="1"/>
          </p:cNvSpPr>
          <p:nvPr/>
        </p:nvSpPr>
        <p:spPr bwMode="auto">
          <a:xfrm>
            <a:off x="4452938" y="4305300"/>
            <a:ext cx="201612" cy="365125"/>
          </a:xfrm>
          <a:prstGeom prst="rect">
            <a:avLst/>
          </a:prstGeom>
          <a:solidFill>
            <a:srgbClr val="CC66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7" name="Rectangle 24"/>
          <p:cNvSpPr>
            <a:spLocks noChangeArrowheads="1"/>
          </p:cNvSpPr>
          <p:nvPr/>
        </p:nvSpPr>
        <p:spPr bwMode="auto">
          <a:xfrm>
            <a:off x="5448300" y="4322763"/>
            <a:ext cx="192088" cy="347662"/>
          </a:xfrm>
          <a:prstGeom prst="rect">
            <a:avLst/>
          </a:prstGeom>
          <a:solidFill>
            <a:srgbClr val="CC66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8" name="Rectangle 25"/>
          <p:cNvSpPr>
            <a:spLocks noChangeArrowheads="1"/>
          </p:cNvSpPr>
          <p:nvPr/>
        </p:nvSpPr>
        <p:spPr bwMode="auto">
          <a:xfrm>
            <a:off x="6461125" y="4389438"/>
            <a:ext cx="193675" cy="280987"/>
          </a:xfrm>
          <a:prstGeom prst="rect">
            <a:avLst/>
          </a:prstGeom>
          <a:solidFill>
            <a:srgbClr val="CC66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9" name="Rectangle 26"/>
          <p:cNvSpPr>
            <a:spLocks noChangeArrowheads="1"/>
          </p:cNvSpPr>
          <p:nvPr/>
        </p:nvSpPr>
        <p:spPr bwMode="auto">
          <a:xfrm>
            <a:off x="7451725" y="4389438"/>
            <a:ext cx="192088" cy="280987"/>
          </a:xfrm>
          <a:prstGeom prst="rect">
            <a:avLst/>
          </a:prstGeom>
          <a:solidFill>
            <a:srgbClr val="CC66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00" name="Rectangle 27"/>
          <p:cNvSpPr>
            <a:spLocks noChangeArrowheads="1"/>
          </p:cNvSpPr>
          <p:nvPr/>
        </p:nvSpPr>
        <p:spPr bwMode="auto">
          <a:xfrm>
            <a:off x="6216650" y="1728788"/>
            <a:ext cx="114300" cy="11588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01" name="Rectangle 28"/>
          <p:cNvSpPr>
            <a:spLocks noChangeArrowheads="1"/>
          </p:cNvSpPr>
          <p:nvPr/>
        </p:nvSpPr>
        <p:spPr bwMode="auto">
          <a:xfrm>
            <a:off x="6216650" y="2044700"/>
            <a:ext cx="114300" cy="115888"/>
          </a:xfrm>
          <a:prstGeom prst="rect">
            <a:avLst/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Rectangle 29"/>
          <p:cNvSpPr/>
          <p:nvPr/>
        </p:nvSpPr>
        <p:spPr bwMode="auto">
          <a:xfrm>
            <a:off x="6216650" y="2360613"/>
            <a:ext cx="114300" cy="1174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703" name="Rectangle 30"/>
          <p:cNvSpPr>
            <a:spLocks noChangeArrowheads="1"/>
          </p:cNvSpPr>
          <p:nvPr/>
        </p:nvSpPr>
        <p:spPr bwMode="auto">
          <a:xfrm>
            <a:off x="6216650" y="2676525"/>
            <a:ext cx="114300" cy="117475"/>
          </a:xfrm>
          <a:prstGeom prst="rect">
            <a:avLst/>
          </a:prstGeom>
          <a:solidFill>
            <a:srgbClr val="CC66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04" name="TextBox 31"/>
          <p:cNvSpPr txBox="1">
            <a:spLocks noChangeArrowheads="1"/>
          </p:cNvSpPr>
          <p:nvPr/>
        </p:nvSpPr>
        <p:spPr bwMode="auto">
          <a:xfrm>
            <a:off x="6846888" y="5748338"/>
            <a:ext cx="1089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/>
              <a:t>Brandt, PSU  </a:t>
            </a:r>
          </a:p>
        </p:txBody>
      </p:sp>
    </p:spTree>
    <p:extLst>
      <p:ext uri="{BB962C8B-B14F-4D97-AF65-F5344CB8AC3E}">
        <p14:creationId xmlns:p14="http://schemas.microsoft.com/office/powerpoint/2010/main" val="30606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04031" y="0"/>
            <a:ext cx="8229600" cy="1143000"/>
          </a:xfrm>
        </p:spPr>
        <p:txBody>
          <a:bodyPr/>
          <a:lstStyle/>
          <a:p>
            <a:r>
              <a:rPr lang="en-US" altLang="en-US" sz="3200" dirty="0"/>
              <a:t>No-till Dairy Manure Application Method - PA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2400" dirty="0" smtClean="0"/>
              <a:t>IFSM Model Economics for 100 cow dairy</a:t>
            </a:r>
            <a:endParaRPr lang="en-US" altLang="en-US" sz="1600" dirty="0" smtClean="0"/>
          </a:p>
        </p:txBody>
      </p:sp>
      <p:sp>
        <p:nvSpPr>
          <p:cNvPr id="31747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AutoShape 38"/>
          <p:cNvSpPr>
            <a:spLocks noChangeAspect="1" noChangeArrowheads="1" noTextEdit="1"/>
          </p:cNvSpPr>
          <p:nvPr/>
        </p:nvSpPr>
        <p:spPr bwMode="auto">
          <a:xfrm>
            <a:off x="763588" y="938213"/>
            <a:ext cx="7710487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Rectangle 37"/>
          <p:cNvSpPr>
            <a:spLocks noChangeArrowheads="1"/>
          </p:cNvSpPr>
          <p:nvPr/>
        </p:nvSpPr>
        <p:spPr bwMode="auto">
          <a:xfrm>
            <a:off x="2385912" y="1681226"/>
            <a:ext cx="5864289" cy="31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31755" name="Line 33"/>
          <p:cNvSpPr>
            <a:spLocks noChangeShapeType="1"/>
          </p:cNvSpPr>
          <p:nvPr/>
        </p:nvSpPr>
        <p:spPr bwMode="auto">
          <a:xfrm>
            <a:off x="2385912" y="1681227"/>
            <a:ext cx="4695357" cy="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Rectangle 32"/>
          <p:cNvSpPr>
            <a:spLocks noChangeArrowheads="1"/>
          </p:cNvSpPr>
          <p:nvPr/>
        </p:nvSpPr>
        <p:spPr bwMode="auto">
          <a:xfrm>
            <a:off x="2385912" y="1681226"/>
            <a:ext cx="4695357" cy="3133599"/>
          </a:xfrm>
          <a:prstGeom prst="rect">
            <a:avLst/>
          </a:prstGeom>
          <a:noFill/>
          <a:ln w="1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35852" name="Rectangle 31"/>
          <p:cNvSpPr>
            <a:spLocks noChangeArrowheads="1"/>
          </p:cNvSpPr>
          <p:nvPr/>
        </p:nvSpPr>
        <p:spPr bwMode="auto">
          <a:xfrm>
            <a:off x="2577759" y="2649598"/>
            <a:ext cx="784344" cy="2165227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800"/>
          </a:p>
        </p:txBody>
      </p:sp>
      <p:sp>
        <p:nvSpPr>
          <p:cNvPr id="35853" name="Rectangle 30"/>
          <p:cNvSpPr>
            <a:spLocks noChangeArrowheads="1"/>
          </p:cNvSpPr>
          <p:nvPr/>
        </p:nvSpPr>
        <p:spPr bwMode="auto">
          <a:xfrm>
            <a:off x="3748476" y="3189566"/>
            <a:ext cx="792375" cy="1625259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800"/>
          </a:p>
        </p:txBody>
      </p:sp>
      <p:sp>
        <p:nvSpPr>
          <p:cNvPr id="35854" name="Rectangle 29"/>
          <p:cNvSpPr>
            <a:spLocks noChangeArrowheads="1"/>
          </p:cNvSpPr>
          <p:nvPr/>
        </p:nvSpPr>
        <p:spPr bwMode="auto">
          <a:xfrm>
            <a:off x="4927223" y="3000354"/>
            <a:ext cx="780775" cy="1814471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800"/>
          </a:p>
        </p:txBody>
      </p:sp>
      <p:sp>
        <p:nvSpPr>
          <p:cNvPr id="35855" name="Rectangle 28"/>
          <p:cNvSpPr>
            <a:spLocks noChangeArrowheads="1"/>
          </p:cNvSpPr>
          <p:nvPr/>
        </p:nvSpPr>
        <p:spPr bwMode="auto">
          <a:xfrm>
            <a:off x="6096154" y="2632641"/>
            <a:ext cx="792375" cy="2183077"/>
          </a:xfrm>
          <a:prstGeom prst="rect">
            <a:avLst/>
          </a:prstGeom>
          <a:solidFill>
            <a:schemeClr val="accent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800"/>
          </a:p>
        </p:txBody>
      </p:sp>
      <p:sp>
        <p:nvSpPr>
          <p:cNvPr id="31762" name="Line 26"/>
          <p:cNvSpPr>
            <a:spLocks noChangeShapeType="1"/>
          </p:cNvSpPr>
          <p:nvPr/>
        </p:nvSpPr>
        <p:spPr bwMode="auto">
          <a:xfrm>
            <a:off x="2385912" y="1681226"/>
            <a:ext cx="892" cy="3133599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25"/>
          <p:cNvSpPr>
            <a:spLocks noChangeShapeType="1"/>
          </p:cNvSpPr>
          <p:nvPr/>
        </p:nvSpPr>
        <p:spPr bwMode="auto">
          <a:xfrm>
            <a:off x="2324342" y="4814825"/>
            <a:ext cx="61570" cy="89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24"/>
          <p:cNvSpPr>
            <a:spLocks noChangeShapeType="1"/>
          </p:cNvSpPr>
          <p:nvPr/>
        </p:nvSpPr>
        <p:spPr bwMode="auto">
          <a:xfrm>
            <a:off x="2324342" y="4033879"/>
            <a:ext cx="61570" cy="89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23"/>
          <p:cNvSpPr>
            <a:spLocks noChangeShapeType="1"/>
          </p:cNvSpPr>
          <p:nvPr/>
        </p:nvSpPr>
        <p:spPr bwMode="auto">
          <a:xfrm>
            <a:off x="2324342" y="3252934"/>
            <a:ext cx="61570" cy="89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2324342" y="2462171"/>
            <a:ext cx="61570" cy="89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Line 21"/>
          <p:cNvSpPr>
            <a:spLocks noChangeShapeType="1"/>
          </p:cNvSpPr>
          <p:nvPr/>
        </p:nvSpPr>
        <p:spPr bwMode="auto">
          <a:xfrm>
            <a:off x="2324342" y="1681226"/>
            <a:ext cx="61570" cy="89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Line 20"/>
          <p:cNvSpPr>
            <a:spLocks noChangeShapeType="1"/>
          </p:cNvSpPr>
          <p:nvPr/>
        </p:nvSpPr>
        <p:spPr bwMode="auto">
          <a:xfrm>
            <a:off x="2385912" y="4814826"/>
            <a:ext cx="4695357" cy="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Line 19"/>
          <p:cNvSpPr>
            <a:spLocks noChangeShapeType="1"/>
          </p:cNvSpPr>
          <p:nvPr/>
        </p:nvSpPr>
        <p:spPr bwMode="auto">
          <a:xfrm flipV="1">
            <a:off x="2385912" y="4814825"/>
            <a:ext cx="892" cy="6247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Line 18"/>
          <p:cNvSpPr>
            <a:spLocks noChangeShapeType="1"/>
          </p:cNvSpPr>
          <p:nvPr/>
        </p:nvSpPr>
        <p:spPr bwMode="auto">
          <a:xfrm flipV="1">
            <a:off x="3554843" y="4814825"/>
            <a:ext cx="892" cy="6247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17"/>
          <p:cNvSpPr>
            <a:spLocks noChangeShapeType="1"/>
          </p:cNvSpPr>
          <p:nvPr/>
        </p:nvSpPr>
        <p:spPr bwMode="auto">
          <a:xfrm flipV="1">
            <a:off x="4732698" y="4814825"/>
            <a:ext cx="892" cy="6247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Line 16"/>
          <p:cNvSpPr>
            <a:spLocks noChangeShapeType="1"/>
          </p:cNvSpPr>
          <p:nvPr/>
        </p:nvSpPr>
        <p:spPr bwMode="auto">
          <a:xfrm flipV="1">
            <a:off x="5903414" y="4814825"/>
            <a:ext cx="892" cy="6247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Line 15"/>
          <p:cNvSpPr>
            <a:spLocks noChangeShapeType="1"/>
          </p:cNvSpPr>
          <p:nvPr/>
        </p:nvSpPr>
        <p:spPr bwMode="auto">
          <a:xfrm flipV="1">
            <a:off x="7081269" y="4814825"/>
            <a:ext cx="892" cy="6247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4" name="Line 14"/>
          <p:cNvSpPr>
            <a:spLocks noChangeShapeType="1"/>
          </p:cNvSpPr>
          <p:nvPr/>
        </p:nvSpPr>
        <p:spPr bwMode="auto">
          <a:xfrm flipV="1">
            <a:off x="8250201" y="4814825"/>
            <a:ext cx="892" cy="6247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5" name="Rectangle 13"/>
          <p:cNvSpPr>
            <a:spLocks noChangeArrowheads="1"/>
          </p:cNvSpPr>
          <p:nvPr/>
        </p:nvSpPr>
        <p:spPr bwMode="auto">
          <a:xfrm>
            <a:off x="1919231" y="4467639"/>
            <a:ext cx="384587" cy="55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600</a:t>
            </a:r>
            <a:endParaRPr lang="en-US" altLang="en-US" sz="3600">
              <a:latin typeface="Times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776" name="Rectangle 12"/>
          <p:cNvSpPr>
            <a:spLocks noChangeArrowheads="1"/>
          </p:cNvSpPr>
          <p:nvPr/>
        </p:nvSpPr>
        <p:spPr bwMode="auto">
          <a:xfrm>
            <a:off x="1919231" y="3687586"/>
            <a:ext cx="384587" cy="55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650</a:t>
            </a:r>
            <a:endParaRPr lang="en-US" altLang="en-US" sz="3600">
              <a:latin typeface="Times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777" name="Rectangle 11"/>
          <p:cNvSpPr>
            <a:spLocks noChangeArrowheads="1"/>
          </p:cNvSpPr>
          <p:nvPr/>
        </p:nvSpPr>
        <p:spPr bwMode="auto">
          <a:xfrm>
            <a:off x="1919231" y="2905748"/>
            <a:ext cx="384587" cy="55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700</a:t>
            </a:r>
            <a:endParaRPr lang="en-US" altLang="en-US" sz="3600">
              <a:latin typeface="Times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778" name="Rectangle 10"/>
          <p:cNvSpPr>
            <a:spLocks noChangeArrowheads="1"/>
          </p:cNvSpPr>
          <p:nvPr/>
        </p:nvSpPr>
        <p:spPr bwMode="auto">
          <a:xfrm>
            <a:off x="1919231" y="2114985"/>
            <a:ext cx="384587" cy="55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750</a:t>
            </a:r>
            <a:endParaRPr lang="en-US" altLang="en-US" sz="3600">
              <a:latin typeface="Times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779" name="Rectangle 9"/>
          <p:cNvSpPr>
            <a:spLocks noChangeArrowheads="1"/>
          </p:cNvSpPr>
          <p:nvPr/>
        </p:nvSpPr>
        <p:spPr bwMode="auto">
          <a:xfrm>
            <a:off x="1919231" y="1334933"/>
            <a:ext cx="384587" cy="55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800</a:t>
            </a:r>
            <a:endParaRPr lang="en-US" altLang="en-US" sz="3600">
              <a:latin typeface="Times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780" name="Rectangle 8"/>
          <p:cNvSpPr>
            <a:spLocks noChangeArrowheads="1"/>
          </p:cNvSpPr>
          <p:nvPr/>
        </p:nvSpPr>
        <p:spPr bwMode="auto">
          <a:xfrm>
            <a:off x="2849023" y="5022779"/>
            <a:ext cx="0" cy="55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sz="3600">
              <a:latin typeface="Times" charset="0"/>
            </a:endParaRPr>
          </a:p>
        </p:txBody>
      </p:sp>
      <p:sp>
        <p:nvSpPr>
          <p:cNvPr id="31783" name="Rectangle 5"/>
          <p:cNvSpPr>
            <a:spLocks noChangeArrowheads="1"/>
          </p:cNvSpPr>
          <p:nvPr/>
        </p:nvSpPr>
        <p:spPr bwMode="auto">
          <a:xfrm rot="16200000">
            <a:off x="468075" y="3267275"/>
            <a:ext cx="2321416" cy="55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Farm net return, $/cow</a:t>
            </a:r>
            <a:endParaRPr lang="en-US" altLang="en-US" sz="3600">
              <a:latin typeface="Times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749" name="TextBox 38"/>
          <p:cNvSpPr txBox="1">
            <a:spLocks noChangeArrowheads="1"/>
          </p:cNvSpPr>
          <p:nvPr/>
        </p:nvSpPr>
        <p:spPr bwMode="auto">
          <a:xfrm>
            <a:off x="7385050" y="5689878"/>
            <a:ext cx="1089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Rotz,  </a:t>
            </a:r>
            <a:r>
              <a:rPr lang="en-US" altLang="en-US" sz="1200" dirty="0" smtClean="0"/>
              <a:t>USDA-ARS</a:t>
            </a:r>
            <a:endParaRPr lang="en-US" altLang="en-US" sz="1200" dirty="0"/>
          </a:p>
        </p:txBody>
      </p:sp>
      <p:pic>
        <p:nvPicPr>
          <p:cNvPr id="35" name="Picture 7" descr="Chisel plo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379" y="4921905"/>
            <a:ext cx="776287" cy="698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714128" y="5724371"/>
            <a:ext cx="966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1600" dirty="0" smtClean="0"/>
              <a:t>Chisel</a:t>
            </a:r>
          </a:p>
          <a:p>
            <a:pPr algn="ctr">
              <a:spcBef>
                <a:spcPts val="0"/>
              </a:spcBef>
            </a:pPr>
            <a:r>
              <a:rPr lang="en-US" altLang="en-US" sz="1600" dirty="0" smtClean="0"/>
              <a:t>Plow</a:t>
            </a:r>
            <a:endParaRPr lang="en-US" altLang="en-US" sz="1600" dirty="0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6043185" y="5648494"/>
            <a:ext cx="96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dirty="0" err="1" smtClean="0"/>
              <a:t>ShallowDisk</a:t>
            </a:r>
            <a:r>
              <a:rPr lang="en-US" altLang="en-US" sz="1600" dirty="0" smtClean="0"/>
              <a:t> </a:t>
            </a:r>
            <a:endParaRPr lang="en-US" altLang="en-US" sz="1600" dirty="0"/>
          </a:p>
        </p:txBody>
      </p:sp>
      <p:pic>
        <p:nvPicPr>
          <p:cNvPr id="39" name="Picture 13" descr="04%20liquid%20manur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759" y="4968736"/>
            <a:ext cx="806450" cy="604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1942759" y="5688502"/>
            <a:ext cx="2039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/>
              <a:t>Surface </a:t>
            </a:r>
          </a:p>
        </p:txBody>
      </p:sp>
      <p:pic>
        <p:nvPicPr>
          <p:cNvPr id="41" name="Picture 15" descr="P10100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306" y="4899436"/>
            <a:ext cx="781050" cy="690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4618831" y="5589999"/>
            <a:ext cx="15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dirty="0"/>
              <a:t>Aeration </a:t>
            </a:r>
          </a:p>
        </p:txBody>
      </p:sp>
      <p:pic>
        <p:nvPicPr>
          <p:cNvPr id="45" name="Picture 2" descr="C:\Users\dbb\AppData\Local\Microsoft\Windows\Temporary Internet Files\Content.Outlook\0408UHFM\DSC_0273 (2)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207" y="4891944"/>
            <a:ext cx="964268" cy="7381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9188" y="236284"/>
            <a:ext cx="8151004" cy="7318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PA Dairy Manure Application Method Comparison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32663" y="4792170"/>
            <a:ext cx="1687512" cy="92233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Taller bars are worse except for economics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00921987"/>
              </p:ext>
            </p:extLst>
          </p:nvPr>
        </p:nvGraphicFramePr>
        <p:xfrm>
          <a:off x="376917" y="988489"/>
          <a:ext cx="8643258" cy="508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7344329" y="5951051"/>
            <a:ext cx="14850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dirty="0" smtClean="0"/>
              <a:t>PSU, USDA-ARS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877990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171934"/>
            <a:ext cx="8151004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Urease Inhibitors in Dairy Manure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08703"/>
              </p:ext>
            </p:extLst>
          </p:nvPr>
        </p:nvGraphicFramePr>
        <p:xfrm>
          <a:off x="1620366" y="3892037"/>
          <a:ext cx="5474718" cy="173507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87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4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4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4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0120">
                <a:tc>
                  <a:txBody>
                    <a:bodyPr/>
                    <a:lstStyle/>
                    <a:p>
                      <a:pPr marL="101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Cumulative ammonia emission (mg/cm</a:t>
                      </a:r>
                      <a:r>
                        <a:rPr lang="en-US" sz="1100" baseline="30000" dirty="0">
                          <a:effectLst/>
                          <a:latin typeface="+mn-lt"/>
                          <a:ea typeface="Calibri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Start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date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Manure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source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0 </a:t>
                      </a:r>
                      <a:r>
                        <a:rPr lang="en-US" sz="1100" dirty="0" err="1">
                          <a:effectLst/>
                          <a:latin typeface="+mn-lt"/>
                          <a:ea typeface="Calibri"/>
                        </a:rPr>
                        <a:t>oz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1000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gal</a:t>
                      </a:r>
                      <a:r>
                        <a:rPr lang="en-US" sz="1100" baseline="300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en-US" sz="1100" baseline="30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3 </a:t>
                      </a:r>
                      <a:r>
                        <a:rPr lang="en-US" sz="1100" dirty="0" err="1">
                          <a:effectLst/>
                          <a:latin typeface="+mn-lt"/>
                          <a:ea typeface="Calibri"/>
                        </a:rPr>
                        <a:t>oz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1000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gal</a:t>
                      </a:r>
                      <a:r>
                        <a:rPr lang="en-US" sz="1100" baseline="300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libri"/>
                        </a:rPr>
                        <a:t>6 </a:t>
                      </a:r>
                      <a:r>
                        <a:rPr lang="en-US" sz="1100" b="1" dirty="0" err="1">
                          <a:effectLst/>
                          <a:latin typeface="+mn-lt"/>
                          <a:ea typeface="Calibri"/>
                        </a:rPr>
                        <a:t>oz</a:t>
                      </a:r>
                      <a:r>
                        <a:rPr lang="en-US" sz="1100" b="1" dirty="0">
                          <a:effectLst/>
                          <a:latin typeface="+mn-lt"/>
                          <a:ea typeface="Calibri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libri"/>
                        </a:rPr>
                        <a:t>1000 </a:t>
                      </a:r>
                      <a:r>
                        <a:rPr lang="en-US" sz="1100" b="1" dirty="0" smtClean="0">
                          <a:effectLst/>
                          <a:latin typeface="+mn-lt"/>
                          <a:ea typeface="Calibri"/>
                        </a:rPr>
                        <a:t>gal</a:t>
                      </a:r>
                      <a:r>
                        <a:rPr lang="en-US" sz="1100" b="1" baseline="300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en-US" sz="11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12 </a:t>
                      </a:r>
                      <a:r>
                        <a:rPr lang="en-US" sz="1100" dirty="0" err="1">
                          <a:effectLst/>
                          <a:latin typeface="+mn-lt"/>
                          <a:ea typeface="Calibri"/>
                        </a:rPr>
                        <a:t>oz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1000 gal </a:t>
                      </a:r>
                      <a:r>
                        <a:rPr lang="en-US" sz="1100" baseline="300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30 </a:t>
                      </a:r>
                      <a:r>
                        <a:rPr lang="en-US" sz="1100" dirty="0" err="1">
                          <a:effectLst/>
                          <a:latin typeface="+mn-lt"/>
                          <a:ea typeface="Calibri"/>
                        </a:rPr>
                        <a:t>oz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1000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gal</a:t>
                      </a:r>
                      <a:r>
                        <a:rPr lang="en-US" sz="1100" baseline="300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60 </a:t>
                      </a:r>
                      <a:r>
                        <a:rPr lang="en-US" sz="1100" dirty="0" err="1">
                          <a:effectLst/>
                          <a:latin typeface="+mn-lt"/>
                          <a:ea typeface="Calibri"/>
                        </a:rPr>
                        <a:t>oz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1000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gal</a:t>
                      </a:r>
                      <a:r>
                        <a:rPr lang="en-US" sz="1100" baseline="300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120 </a:t>
                      </a:r>
                      <a:r>
                        <a:rPr lang="en-US" sz="1100" dirty="0" err="1">
                          <a:effectLst/>
                          <a:latin typeface="+mn-lt"/>
                          <a:ea typeface="Calibri"/>
                        </a:rPr>
                        <a:t>oz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1000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</a:rPr>
                        <a:t>gal</a:t>
                      </a:r>
                      <a:r>
                        <a:rPr lang="en-US" sz="1100" baseline="300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en-US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1/15/10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0.69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0.63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0.62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0.62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0.60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0.68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1/18/10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0.56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0.54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0.56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0.57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0.48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0.59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0.53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1/22/10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0.76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0.63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0.83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0.77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0.70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0.76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0.78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1/25/10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0.79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0.75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0.74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0.79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0.77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</a:rPr>
                        <a:t>0.78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0.71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20366" y="3699838"/>
            <a:ext cx="7382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20366" y="5650727"/>
            <a:ext cx="23636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ea typeface="Calibri"/>
              </a:rPr>
              <a:t>1 </a:t>
            </a:r>
            <a:r>
              <a:rPr lang="en-US" sz="1100" dirty="0" smtClean="0"/>
              <a:t>NBPT Urease Inhibitor  (</a:t>
            </a:r>
            <a:r>
              <a:rPr lang="en-US" sz="1100" dirty="0" err="1" smtClean="0"/>
              <a:t>Agrotain</a:t>
            </a:r>
            <a:r>
              <a:rPr lang="en-US" sz="1100" dirty="0" smtClean="0"/>
              <a:t>) </a:t>
            </a:r>
            <a:endParaRPr lang="en-US" sz="1100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190537309"/>
              </p:ext>
            </p:extLst>
          </p:nvPr>
        </p:nvGraphicFramePr>
        <p:xfrm>
          <a:off x="1620366" y="928142"/>
          <a:ext cx="5239109" cy="274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305108" y="5900398"/>
            <a:ext cx="2732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Beegle, Dillon , Hoover, Dell, Brandt,  PSU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044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25475" indent="-625475"/>
            <a:r>
              <a:rPr lang="en-US" dirty="0" smtClean="0"/>
              <a:t>Urease Inhibitors in Dairy Manure</a:t>
            </a:r>
            <a:br>
              <a:rPr lang="en-US" dirty="0" smtClean="0"/>
            </a:br>
            <a:r>
              <a:rPr lang="en-US" sz="2200" dirty="0" smtClean="0"/>
              <a:t>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33507" y="1762081"/>
            <a:ext cx="3923414" cy="425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en-US" sz="1600" dirty="0">
                <a:sym typeface="Wingdings" pitchFamily="2" charset="2"/>
              </a:rPr>
              <a:t>Manure contains urea, but little urea present at application</a:t>
            </a:r>
          </a:p>
          <a:p>
            <a:pPr marL="284163" lvl="2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ym typeface="Wingdings" pitchFamily="2" charset="2"/>
              </a:rPr>
              <a:t>Large amount of NH</a:t>
            </a:r>
            <a:r>
              <a:rPr lang="en-US" altLang="en-US" sz="1200" baseline="-25000" dirty="0">
                <a:sym typeface="Wingdings" pitchFamily="2" charset="2"/>
              </a:rPr>
              <a:t>3</a:t>
            </a:r>
            <a:r>
              <a:rPr lang="en-US" altLang="en-US" sz="1200" dirty="0">
                <a:sym typeface="Wingdings" pitchFamily="2" charset="2"/>
              </a:rPr>
              <a:t> lost within hours </a:t>
            </a:r>
            <a:r>
              <a:rPr lang="en-US" altLang="en-US" sz="1200" dirty="0" smtClean="0">
                <a:sym typeface="Wingdings" pitchFamily="2" charset="2"/>
              </a:rPr>
              <a:t>from urea </a:t>
            </a:r>
            <a:r>
              <a:rPr lang="en-US" altLang="en-US" sz="1200" dirty="0">
                <a:sym typeface="Wingdings" pitchFamily="2" charset="2"/>
              </a:rPr>
              <a:t>after manure hits the barn floor</a:t>
            </a:r>
            <a:r>
              <a:rPr lang="en-US" altLang="en-US" sz="1200" dirty="0" smtClean="0">
                <a:sym typeface="Wingdings" pitchFamily="2" charset="2"/>
              </a:rPr>
              <a:t>.</a:t>
            </a:r>
          </a:p>
          <a:p>
            <a:pPr marL="112713" lvl="2" eaLnBrk="1" hangingPunct="1">
              <a:lnSpc>
                <a:spcPct val="120000"/>
              </a:lnSpc>
              <a:defRPr/>
            </a:pPr>
            <a:endParaRPr lang="en-US" altLang="en-US" sz="1200" dirty="0">
              <a:sym typeface="Wingdings" pitchFamily="2" charset="2"/>
            </a:endParaRPr>
          </a:p>
          <a:p>
            <a:pPr marL="0" lvl="2" eaLnBrk="1" hangingPunct="1">
              <a:lnSpc>
                <a:spcPct val="120000"/>
              </a:lnSpc>
              <a:defRPr/>
            </a:pPr>
            <a:r>
              <a:rPr lang="en-US" altLang="en-US" sz="1600" dirty="0">
                <a:sym typeface="Wingdings" pitchFamily="2" charset="2"/>
              </a:rPr>
              <a:t>Significant ammonia volatilization when manure is applied</a:t>
            </a:r>
          </a:p>
          <a:p>
            <a:pPr marL="284163" lvl="2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200" dirty="0" smtClean="0">
                <a:sym typeface="Wingdings" pitchFamily="2" charset="2"/>
              </a:rPr>
              <a:t>Very little urea in manure at application time</a:t>
            </a:r>
            <a:endParaRPr lang="en-US" altLang="en-US" sz="1200" dirty="0"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altLang="en-US" sz="1600" dirty="0"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n-US" sz="1600" dirty="0">
                <a:sym typeface="Wingdings" pitchFamily="2" charset="2"/>
              </a:rPr>
              <a:t>Microbial activity at the manure surface results in release of CO</a:t>
            </a:r>
            <a:r>
              <a:rPr lang="en-US" altLang="en-US" sz="1600" baseline="-25000" dirty="0">
                <a:sym typeface="Wingdings" pitchFamily="2" charset="2"/>
              </a:rPr>
              <a:t>2</a:t>
            </a:r>
            <a:r>
              <a:rPr lang="en-US" altLang="en-US" sz="1600" dirty="0">
                <a:sym typeface="Wingdings" pitchFamily="2" charset="2"/>
              </a:rPr>
              <a:t> which raises the pH  (~9) at the surface of the </a:t>
            </a:r>
            <a:r>
              <a:rPr lang="en-US" altLang="en-US" sz="1600" dirty="0" smtClean="0">
                <a:sym typeface="Wingdings" pitchFamily="2" charset="2"/>
              </a:rPr>
              <a:t>manure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altLang="en-US" sz="800" dirty="0">
              <a:sym typeface="Wingdings" pitchFamily="2" charset="2"/>
            </a:endParaRPr>
          </a:p>
          <a:p>
            <a:pPr marL="284163" lvl="1" indent="-171450"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ym typeface="Wingdings" pitchFamily="2" charset="2"/>
              </a:rPr>
              <a:t>CO</a:t>
            </a:r>
            <a:r>
              <a:rPr lang="en-US" altLang="en-US" sz="1200" baseline="-25000" dirty="0">
                <a:sym typeface="Wingdings" pitchFamily="2" charset="2"/>
              </a:rPr>
              <a:t>3</a:t>
            </a:r>
            <a:r>
              <a:rPr lang="en-US" altLang="en-US" sz="1200" baseline="30000" dirty="0">
                <a:sym typeface="Wingdings" pitchFamily="2" charset="2"/>
              </a:rPr>
              <a:t>2-</a:t>
            </a:r>
            <a:r>
              <a:rPr lang="en-US" altLang="en-US" sz="1200" dirty="0">
                <a:sym typeface="Wingdings" pitchFamily="2" charset="2"/>
              </a:rPr>
              <a:t> + </a:t>
            </a:r>
            <a:r>
              <a:rPr lang="en-US" altLang="en-US" sz="1200" b="1" dirty="0">
                <a:solidFill>
                  <a:srgbClr val="FF0000"/>
                </a:solidFill>
                <a:sym typeface="Wingdings" pitchFamily="2" charset="2"/>
              </a:rPr>
              <a:t>2H</a:t>
            </a:r>
            <a:r>
              <a:rPr lang="en-US" altLang="en-US" sz="1200" b="1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en-US" sz="1200" b="1" dirty="0">
                <a:solidFill>
                  <a:srgbClr val="FF0000"/>
                </a:solidFill>
                <a:sym typeface="Wingdings" pitchFamily="2" charset="2"/>
              </a:rPr>
              <a:t>↓</a:t>
            </a:r>
            <a:r>
              <a:rPr lang="en-US" altLang="en-US" sz="1200" dirty="0">
                <a:sym typeface="Wingdings" pitchFamily="2" charset="2"/>
              </a:rPr>
              <a:t>  H</a:t>
            </a:r>
            <a:r>
              <a:rPr lang="en-US" altLang="en-US" sz="1200" baseline="-25000" dirty="0">
                <a:sym typeface="Wingdings" pitchFamily="2" charset="2"/>
              </a:rPr>
              <a:t>2</a:t>
            </a:r>
            <a:r>
              <a:rPr lang="en-US" altLang="en-US" sz="1200" dirty="0">
                <a:sym typeface="Wingdings" pitchFamily="2" charset="2"/>
              </a:rPr>
              <a:t>CO</a:t>
            </a:r>
            <a:r>
              <a:rPr lang="en-US" altLang="en-US" sz="1200" baseline="-25000" dirty="0">
                <a:sym typeface="Wingdings" pitchFamily="2" charset="2"/>
              </a:rPr>
              <a:t>3</a:t>
            </a:r>
            <a:r>
              <a:rPr lang="en-US" altLang="en-US" sz="1200" dirty="0">
                <a:sym typeface="Wingdings" pitchFamily="2" charset="2"/>
              </a:rPr>
              <a:t> CO</a:t>
            </a:r>
            <a:r>
              <a:rPr lang="en-US" altLang="en-US" sz="1200" baseline="-25000" dirty="0">
                <a:sym typeface="Wingdings" pitchFamily="2" charset="2"/>
              </a:rPr>
              <a:t>2</a:t>
            </a:r>
            <a:r>
              <a:rPr lang="en-US" altLang="en-US" sz="1200" dirty="0">
                <a:sym typeface="Wingdings" pitchFamily="2" charset="2"/>
              </a:rPr>
              <a:t>↑+ H</a:t>
            </a:r>
            <a:r>
              <a:rPr lang="en-US" altLang="en-US" sz="1200" baseline="-25000" dirty="0">
                <a:sym typeface="Wingdings" pitchFamily="2" charset="2"/>
              </a:rPr>
              <a:t>2</a:t>
            </a:r>
            <a:r>
              <a:rPr lang="en-US" altLang="en-US" sz="1200" dirty="0">
                <a:sym typeface="Wingdings" pitchFamily="2" charset="2"/>
              </a:rPr>
              <a:t>O</a:t>
            </a:r>
          </a:p>
          <a:p>
            <a:pPr marL="284163" lvl="1" indent="-171450"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ym typeface="Wingdings" pitchFamily="2" charset="2"/>
              </a:rPr>
              <a:t>NH</a:t>
            </a:r>
            <a:r>
              <a:rPr lang="en-US" altLang="en-US" sz="1200" baseline="-25000" dirty="0">
                <a:sym typeface="Wingdings" pitchFamily="2" charset="2"/>
              </a:rPr>
              <a:t>4</a:t>
            </a:r>
            <a:r>
              <a:rPr lang="en-US" altLang="en-US" sz="1200" baseline="30000" dirty="0">
                <a:sym typeface="Wingdings" pitchFamily="2" charset="2"/>
              </a:rPr>
              <a:t>+</a:t>
            </a:r>
            <a:r>
              <a:rPr lang="en-US" altLang="en-US" sz="1200" dirty="0">
                <a:sym typeface="Wingdings" pitchFamily="2" charset="2"/>
              </a:rPr>
              <a:t> in the </a:t>
            </a:r>
            <a:r>
              <a:rPr lang="en-US" altLang="en-US" sz="1400" dirty="0">
                <a:sym typeface="Wingdings" pitchFamily="2" charset="2"/>
              </a:rPr>
              <a:t>manure</a:t>
            </a:r>
            <a:r>
              <a:rPr lang="en-US" altLang="en-US" sz="1200" dirty="0">
                <a:sym typeface="Wingdings" pitchFamily="2" charset="2"/>
              </a:rPr>
              <a:t> from previously hydrolyzed urea </a:t>
            </a:r>
            <a:r>
              <a:rPr lang="en-US" altLang="en-US" sz="1200" dirty="0" smtClean="0">
                <a:sym typeface="Wingdings" pitchFamily="2" charset="2"/>
              </a:rPr>
              <a:t>reacts </a:t>
            </a:r>
            <a:r>
              <a:rPr lang="en-US" altLang="en-US" sz="1200" dirty="0">
                <a:sym typeface="Wingdings" pitchFamily="2" charset="2"/>
              </a:rPr>
              <a:t>at high pH to form NH</a:t>
            </a:r>
            <a:r>
              <a:rPr lang="en-US" altLang="en-US" sz="1200" baseline="-25000" dirty="0">
                <a:sym typeface="Wingdings" pitchFamily="2" charset="2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34549" y="5144942"/>
            <a:ext cx="1808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Dell and Moyer, ARS</a:t>
            </a:r>
            <a:endParaRPr lang="en-US" sz="1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978651"/>
            <a:ext cx="4228572" cy="31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1790" y="898558"/>
            <a:ext cx="7347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&gt; </a:t>
            </a:r>
            <a:r>
              <a:rPr lang="en-US" dirty="0" smtClean="0"/>
              <a:t>Inhibit the </a:t>
            </a:r>
            <a:r>
              <a:rPr lang="en-US" dirty="0"/>
              <a:t>break down </a:t>
            </a:r>
            <a:r>
              <a:rPr lang="en-US" dirty="0" smtClean="0"/>
              <a:t>of </a:t>
            </a:r>
            <a:r>
              <a:rPr lang="en-US" b="1" dirty="0" smtClean="0"/>
              <a:t>urea</a:t>
            </a:r>
            <a:r>
              <a:rPr lang="en-US" dirty="0" smtClean="0"/>
              <a:t> to </a:t>
            </a:r>
            <a:r>
              <a:rPr lang="en-US" dirty="0"/>
              <a:t>ammonium carbonate which </a:t>
            </a:r>
            <a:r>
              <a:rPr lang="en-US" dirty="0" smtClean="0"/>
              <a:t>raises </a:t>
            </a:r>
            <a:r>
              <a:rPr lang="en-US" dirty="0"/>
              <a:t>the pH and leads to </a:t>
            </a:r>
            <a:r>
              <a:rPr lang="en-US" dirty="0" smtClean="0"/>
              <a:t>volatilization BUT.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42" y="214709"/>
            <a:ext cx="8151004" cy="731838"/>
          </a:xfrm>
        </p:spPr>
        <p:txBody>
          <a:bodyPr>
            <a:noAutofit/>
          </a:bodyPr>
          <a:lstStyle/>
          <a:p>
            <a:r>
              <a:rPr lang="en-US" sz="2400" dirty="0" smtClean="0"/>
              <a:t>Nitrification Inhibitors</a:t>
            </a:r>
            <a:br>
              <a:rPr lang="en-US" sz="2400" dirty="0" smtClean="0"/>
            </a:br>
            <a:r>
              <a:rPr lang="en-US" sz="2400" dirty="0" smtClean="0"/>
              <a:t>with Dairy Manure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6303" y="1273406"/>
            <a:ext cx="2762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Evidence in the literature that greater denitrification with injected manure</a:t>
            </a:r>
          </a:p>
          <a:p>
            <a:r>
              <a:rPr lang="en-US" sz="1600" dirty="0" smtClean="0"/>
              <a:t>- Injection zone:  High N, High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O, High OM</a:t>
            </a:r>
            <a:endParaRPr lang="en-US" sz="1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4553" y="223639"/>
            <a:ext cx="5761220" cy="155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384" y="3547330"/>
            <a:ext cx="4636410" cy="24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4779" y="2662989"/>
            <a:ext cx="1588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Duncan, PSU</a:t>
            </a:r>
            <a:endParaRPr lang="en-US" sz="800" dirty="0"/>
          </a:p>
        </p:txBody>
      </p:sp>
      <p:pic>
        <p:nvPicPr>
          <p:cNvPr id="8" name="Picture 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774"/>
          <a:stretch/>
        </p:blipFill>
        <p:spPr bwMode="auto">
          <a:xfrm>
            <a:off x="3224311" y="1574398"/>
            <a:ext cx="5292371" cy="1428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52625" y="3498792"/>
            <a:ext cx="659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2012</a:t>
            </a:r>
            <a:endParaRPr lang="en-US" sz="9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76" y="3415979"/>
            <a:ext cx="3353090" cy="223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8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Cover Crops Saving manure N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319088" y="1393825"/>
            <a:ext cx="4837112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Manure N-availability factors for late fall or winter application of manure, summer utilization by corn or other summer annuals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/>
              <a:t>		</a:t>
            </a:r>
            <a:r>
              <a:rPr lang="en-US" altLang="en-US" sz="1400" u="sng"/>
              <a:t>Poultry	Hog	Dairy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/>
              <a:t>No cover crop	0.15	0.20	0.20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/>
              <a:t>Cover crop harvested	0.15	0.20	0.20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/>
              <a:t>Cover crop left	0.50	0.45	0.40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100"/>
              <a:t>Source: PSU Agronomy Guide Table 1.2-14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438150" y="3997325"/>
            <a:ext cx="551021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u="sng"/>
              <a:t>Scenario: apply 8000 gal/A of dairy manure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/>
              <a:t> 28 lbs/1,000 gal x 8000 gal/A = 224 lbs N/A total N applied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/>
              <a:t>Avail. with cover = 0.40 x 224 = 90 lb N/A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u="sng"/>
              <a:t>Avail. Without cover = 0.20 x 224 = 45 lb N/A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/>
              <a:t>Difference due to cover crop  = </a:t>
            </a:r>
            <a:r>
              <a:rPr lang="en-US" altLang="en-US" sz="1600" b="1" i="1"/>
              <a:t>45 lbs N/A saved</a:t>
            </a:r>
            <a:r>
              <a:rPr lang="en-US" altLang="en-US" sz="1600"/>
              <a:t>.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600"/>
          </a:p>
          <a:p>
            <a:pPr eaLnBrk="1" hangingPunct="1">
              <a:spcBef>
                <a:spcPct val="50000"/>
              </a:spcBef>
            </a:pPr>
            <a:endParaRPr lang="en-US" altLang="en-US" sz="1600"/>
          </a:p>
        </p:txBody>
      </p:sp>
      <p:pic>
        <p:nvPicPr>
          <p:cNvPr id="45061" name="Picture 2" descr="http://pedro.bitterpill.org/archives/crop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4813" y="1393825"/>
            <a:ext cx="3338512" cy="234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58775" y="3402013"/>
            <a:ext cx="47466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1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7230" y="2971800"/>
            <a:ext cx="8897815" cy="457200"/>
          </a:xfrm>
          <a:prstGeom prst="rect">
            <a:avLst/>
          </a:prstGeom>
          <a:solidFill>
            <a:srgbClr val="72A376">
              <a:lumMod val="60000"/>
              <a:lumOff val="40000"/>
            </a:srgbClr>
          </a:solidFill>
          <a:ln w="9525" cap="flat" cmpd="sng" algn="ctr">
            <a:solidFill>
              <a:srgbClr val="72A37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430" y="2951202"/>
            <a:ext cx="8938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prstClr val="black"/>
                </a:solidFill>
                <a:latin typeface="Tw Cen MT"/>
              </a:rPr>
              <a:t>S    O    N    D    J    F    M    A    M    J    J    A    S    O</a:t>
            </a:r>
            <a:endParaRPr lang="en-US" sz="30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9245" y="3467100"/>
            <a:ext cx="4648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50630" y="1676400"/>
            <a:ext cx="0" cy="13716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3" name="Straight Arrow Connector 22"/>
          <p:cNvCxnSpPr/>
          <p:nvPr/>
        </p:nvCxnSpPr>
        <p:spPr>
          <a:xfrm flipH="1" flipV="1">
            <a:off x="1740290" y="3439160"/>
            <a:ext cx="15240" cy="12573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TextBox 26"/>
          <p:cNvSpPr txBox="1"/>
          <p:nvPr/>
        </p:nvSpPr>
        <p:spPr>
          <a:xfrm>
            <a:off x="193430" y="1143000"/>
            <a:ext cx="855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w Cen MT"/>
              </a:rPr>
              <a:t>Early Manure Application, Delayed cover crop planting </a:t>
            </a:r>
            <a:endParaRPr lang="en-US" sz="2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630" y="4658380"/>
            <a:ext cx="836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w Cen MT"/>
              </a:rPr>
              <a:t>Immediate cover crop planting, Later Manure Application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57444" y="3467100"/>
            <a:ext cx="2989385" cy="457200"/>
          </a:xfrm>
          <a:prstGeom prst="rect">
            <a:avLst/>
          </a:prstGeom>
          <a:solidFill>
            <a:srgbClr val="CEC597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509843" y="3370385"/>
            <a:ext cx="2590801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B0CCB0"/>
              </a:buClr>
              <a:buFont typeface="Wingdings"/>
              <a:buNone/>
            </a:pPr>
            <a:r>
              <a:rPr lang="en-US" sz="3300" dirty="0" smtClean="0">
                <a:solidFill>
                  <a:prstClr val="black"/>
                </a:solidFill>
                <a:latin typeface="Tw Cen MT"/>
              </a:rPr>
              <a:t>Corn Silage</a:t>
            </a:r>
            <a:endParaRPr lang="en-US" sz="33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240566" y="3393831"/>
            <a:ext cx="4814594" cy="4572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B0CCB0"/>
              </a:buClr>
              <a:buFont typeface="Wingdings"/>
              <a:buNone/>
            </a:pPr>
            <a:r>
              <a:rPr lang="en-US" sz="3300" dirty="0" smtClean="0">
                <a:solidFill>
                  <a:prstClr val="black"/>
                </a:solidFill>
                <a:latin typeface="Tw Cen MT"/>
              </a:rPr>
              <a:t>Winter annual</a:t>
            </a:r>
            <a:endParaRPr lang="en-US" sz="33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0968" y="2514600"/>
            <a:ext cx="4226477" cy="4572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2846" y="2429834"/>
            <a:ext cx="4814594" cy="4572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B0CCB0"/>
              </a:buClr>
              <a:buFont typeface="Wingdings"/>
              <a:buNone/>
            </a:pPr>
            <a:r>
              <a:rPr lang="en-US" sz="3300" dirty="0" smtClean="0">
                <a:solidFill>
                  <a:prstClr val="black"/>
                </a:solidFill>
                <a:latin typeface="Tw Cen MT"/>
              </a:rPr>
              <a:t>Winter annual</a:t>
            </a:r>
            <a:endParaRPr lang="en-US" sz="33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57445" y="2514600"/>
            <a:ext cx="2989385" cy="457200"/>
          </a:xfrm>
          <a:prstGeom prst="rect">
            <a:avLst/>
          </a:prstGeom>
          <a:solidFill>
            <a:srgbClr val="CEC597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509844" y="2417885"/>
            <a:ext cx="2590801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B0CCB0"/>
              </a:buClr>
              <a:buFont typeface="Wingdings"/>
              <a:buNone/>
            </a:pPr>
            <a:r>
              <a:rPr lang="en-US" sz="3300" dirty="0" smtClean="0">
                <a:solidFill>
                  <a:prstClr val="black"/>
                </a:solidFill>
                <a:latin typeface="Tw Cen MT"/>
              </a:rPr>
              <a:t>Corn Silage</a:t>
            </a:r>
            <a:endParaRPr lang="en-US" sz="33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5707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382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522" y="4066954"/>
            <a:ext cx="1745931" cy="1578935"/>
          </a:xfrm>
          <a:prstGeom prst="rect">
            <a:avLst/>
          </a:prstGeom>
        </p:spPr>
      </p:pic>
      <p:pic>
        <p:nvPicPr>
          <p:cNvPr id="11" name="Picture 10" descr="IMG_0258_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807" y="4066954"/>
            <a:ext cx="1491310" cy="15789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9042" y="2356943"/>
            <a:ext cx="1988011" cy="1447875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9497" y="2350972"/>
            <a:ext cx="1988010" cy="144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98425" y="4136268"/>
            <a:ext cx="4498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w Cen MT"/>
              </a:rPr>
              <a:t>Winter annual management</a:t>
            </a:r>
            <a:endParaRPr lang="en-US" sz="28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22867" y="4635004"/>
            <a:ext cx="4521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w Cen MT"/>
              </a:rPr>
              <a:t>Cover crop vs. Silage</a:t>
            </a:r>
            <a:endParaRPr lang="en-US" sz="2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811" y="2350972"/>
            <a:ext cx="3237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w Cen MT"/>
              </a:rPr>
              <a:t>Method of application</a:t>
            </a:r>
            <a:endParaRPr lang="en-US" sz="28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946" y="3275471"/>
            <a:ext cx="325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w Cen MT"/>
              </a:rPr>
              <a:t>Inject vs. Broadcast</a:t>
            </a:r>
            <a:endParaRPr lang="en-US" sz="2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807" y="5676935"/>
            <a:ext cx="1705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w Cen MT"/>
              </a:rPr>
              <a:t>May 9th </a:t>
            </a:r>
            <a:endParaRPr lang="en-US" sz="2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2879" y="5651189"/>
            <a:ext cx="2107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w Cen MT"/>
              </a:rPr>
              <a:t>May 19th</a:t>
            </a:r>
            <a:endParaRPr lang="en-US" sz="2000" dirty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88" y="260235"/>
            <a:ext cx="69865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5771" y="1894114"/>
            <a:ext cx="669010" cy="28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15100" y="1872341"/>
            <a:ext cx="669010" cy="28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76761" y="5709729"/>
            <a:ext cx="3127274" cy="36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-76200" y="0"/>
            <a:ext cx="9296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15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cap="none" dirty="0" smtClean="0">
                <a:solidFill>
                  <a:schemeClr val="tx1"/>
                </a:solidFill>
              </a:rPr>
              <a:t>Winter Annual Biomass</a:t>
            </a:r>
          </a:p>
          <a:p>
            <a:pPr algn="ctr"/>
            <a:r>
              <a:rPr lang="en-US" sz="3500" b="1" cap="none" dirty="0" smtClean="0">
                <a:solidFill>
                  <a:schemeClr val="tx1"/>
                </a:solidFill>
              </a:rPr>
              <a:t>Early vs Late &amp; </a:t>
            </a:r>
            <a:r>
              <a:rPr lang="en-US" sz="3500" b="1" cap="none" dirty="0" err="1" smtClean="0">
                <a:solidFill>
                  <a:schemeClr val="tx1"/>
                </a:solidFill>
              </a:rPr>
              <a:t>Bdct</a:t>
            </a:r>
            <a:r>
              <a:rPr lang="en-US" sz="3500" b="1" cap="none" dirty="0" smtClean="0">
                <a:solidFill>
                  <a:schemeClr val="tx1"/>
                </a:solidFill>
              </a:rPr>
              <a:t>. Vs Inject</a:t>
            </a:r>
            <a:endParaRPr lang="en-US" sz="3500" b="1" cap="none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1600" y="1374027"/>
            <a:ext cx="6556176" cy="4340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7367" y="586152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Rachel Milliron, PSU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50220" y="1300479"/>
            <a:ext cx="636340" cy="1973601"/>
            <a:chOff x="1050220" y="1300479"/>
            <a:chExt cx="636340" cy="1973601"/>
          </a:xfrm>
        </p:grpSpPr>
        <p:sp>
          <p:nvSpPr>
            <p:cNvPr id="3" name="TextBox 2"/>
            <p:cNvSpPr txBox="1"/>
            <p:nvPr/>
          </p:nvSpPr>
          <p:spPr>
            <a:xfrm>
              <a:off x="1330960" y="1565920"/>
              <a:ext cx="355600" cy="17081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9 -</a:t>
              </a:r>
            </a:p>
            <a:p>
              <a:r>
                <a:rPr lang="en-US" sz="1050" dirty="0" smtClean="0"/>
                <a:t>8 -</a:t>
              </a:r>
            </a:p>
            <a:p>
              <a:r>
                <a:rPr lang="en-US" sz="1050" dirty="0" smtClean="0"/>
                <a:t>7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6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5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4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3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2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1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endParaRPr lang="en-US" sz="1050" dirty="0"/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201920" y="2148779"/>
              <a:ext cx="197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Ryelage</a:t>
              </a:r>
              <a:r>
                <a:rPr lang="en-US" sz="1200" dirty="0" smtClean="0"/>
                <a:t> 65% H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O (ton/A)</a:t>
              </a:r>
              <a:endParaRPr 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60240" y="1301119"/>
            <a:ext cx="680720" cy="1973601"/>
            <a:chOff x="1050220" y="1300479"/>
            <a:chExt cx="680720" cy="1973601"/>
          </a:xfrm>
        </p:grpSpPr>
        <p:sp>
          <p:nvSpPr>
            <p:cNvPr id="10" name="TextBox 9"/>
            <p:cNvSpPr txBox="1"/>
            <p:nvPr/>
          </p:nvSpPr>
          <p:spPr>
            <a:xfrm>
              <a:off x="1330960" y="1565920"/>
              <a:ext cx="399980" cy="17081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9 -</a:t>
              </a:r>
            </a:p>
            <a:p>
              <a:r>
                <a:rPr lang="en-US" sz="1050" dirty="0" smtClean="0"/>
                <a:t>8 -</a:t>
              </a:r>
            </a:p>
            <a:p>
              <a:r>
                <a:rPr lang="en-US" sz="1050" dirty="0" smtClean="0"/>
                <a:t>7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6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5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4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3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2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1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endParaRPr lang="en-US" sz="105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01920" y="2148779"/>
              <a:ext cx="197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Ryelage</a:t>
              </a:r>
              <a:r>
                <a:rPr lang="en-US" sz="1200" dirty="0" smtClean="0"/>
                <a:t> 65% H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O (ton/A)</a:t>
              </a:r>
              <a:endParaRPr lang="en-US" sz="1200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5008880" y="1565920"/>
            <a:ext cx="0" cy="150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053430" y="3436507"/>
            <a:ext cx="636340" cy="1973601"/>
            <a:chOff x="196780" y="1374027"/>
            <a:chExt cx="636340" cy="1973601"/>
          </a:xfrm>
        </p:grpSpPr>
        <p:sp>
          <p:nvSpPr>
            <p:cNvPr id="14" name="TextBox 13"/>
            <p:cNvSpPr txBox="1"/>
            <p:nvPr/>
          </p:nvSpPr>
          <p:spPr>
            <a:xfrm>
              <a:off x="477520" y="1639468"/>
              <a:ext cx="355600" cy="17081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9 -</a:t>
              </a:r>
            </a:p>
            <a:p>
              <a:r>
                <a:rPr lang="en-US" sz="1050" dirty="0" smtClean="0"/>
                <a:t>8 -</a:t>
              </a:r>
            </a:p>
            <a:p>
              <a:r>
                <a:rPr lang="en-US" sz="1050" dirty="0" smtClean="0"/>
                <a:t>7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6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5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4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3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2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1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endParaRPr lang="en-US" sz="105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651520" y="2222327"/>
              <a:ext cx="197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Ryelage</a:t>
              </a:r>
              <a:r>
                <a:rPr lang="en-US" sz="1200" dirty="0" smtClean="0"/>
                <a:t> 65% H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O (ton/A)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50080" y="3384380"/>
            <a:ext cx="636340" cy="1973601"/>
            <a:chOff x="196780" y="1374027"/>
            <a:chExt cx="636340" cy="1973601"/>
          </a:xfrm>
        </p:grpSpPr>
        <p:sp>
          <p:nvSpPr>
            <p:cNvPr id="18" name="TextBox 17"/>
            <p:cNvSpPr txBox="1"/>
            <p:nvPr/>
          </p:nvSpPr>
          <p:spPr>
            <a:xfrm>
              <a:off x="477520" y="1639468"/>
              <a:ext cx="355600" cy="17081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9 -</a:t>
              </a:r>
            </a:p>
            <a:p>
              <a:r>
                <a:rPr lang="en-US" sz="1050" dirty="0" smtClean="0"/>
                <a:t>8 -</a:t>
              </a:r>
            </a:p>
            <a:p>
              <a:r>
                <a:rPr lang="en-US" sz="1050" dirty="0" smtClean="0"/>
                <a:t>7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6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5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4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3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2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r>
                <a:rPr lang="en-US" sz="1050" dirty="0" smtClean="0"/>
                <a:t>1</a:t>
              </a:r>
              <a:r>
                <a:rPr lang="en-US" sz="1050" dirty="0"/>
                <a:t> -</a:t>
              </a:r>
              <a:endParaRPr lang="en-US" sz="1050" dirty="0" smtClean="0"/>
            </a:p>
            <a:p>
              <a:endParaRPr lang="en-US" sz="105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-651520" y="2222327"/>
              <a:ext cx="197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Ryelage</a:t>
              </a:r>
              <a:r>
                <a:rPr lang="en-US" sz="1200" dirty="0" smtClean="0"/>
                <a:t> 65% H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O (ton/A)</a:t>
              </a:r>
              <a:endParaRPr lang="en-US" sz="1200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4981610" y="3690461"/>
            <a:ext cx="0" cy="150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0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Advantages to No-till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1628" y="1269409"/>
            <a:ext cx="4125913" cy="53086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Reduced soil erosion</a:t>
            </a:r>
          </a:p>
          <a:p>
            <a:endParaRPr lang="en-US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en-US" sz="2400" b="1" dirty="0" smtClean="0"/>
              <a:t>Changed biological </a:t>
            </a:r>
            <a:r>
              <a:rPr lang="en-US" altLang="en-US" sz="2400" b="1" dirty="0"/>
              <a:t>activity</a:t>
            </a:r>
          </a:p>
          <a:p>
            <a:endParaRPr lang="en-US" alt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Moisture Conservation</a:t>
            </a:r>
          </a:p>
          <a:p>
            <a:endParaRPr lang="en-US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Better soil quality</a:t>
            </a:r>
          </a:p>
          <a:p>
            <a:endParaRPr lang="en-US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Residue on the surface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029" y="934402"/>
            <a:ext cx="4396678" cy="293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431874" y="4121845"/>
            <a:ext cx="3595687" cy="1995488"/>
            <a:chOff x="693" y="2712"/>
            <a:chExt cx="2265" cy="1257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990" y="2712"/>
              <a:ext cx="1368" cy="9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A5002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990" y="2949"/>
              <a:ext cx="1362" cy="750"/>
            </a:xfrm>
            <a:custGeom>
              <a:avLst/>
              <a:gdLst>
                <a:gd name="T0" fmla="*/ 0 w 1362"/>
                <a:gd name="T1" fmla="*/ 747 h 750"/>
                <a:gd name="T2" fmla="*/ 252 w 1362"/>
                <a:gd name="T3" fmla="*/ 633 h 750"/>
                <a:gd name="T4" fmla="*/ 372 w 1362"/>
                <a:gd name="T5" fmla="*/ 45 h 750"/>
                <a:gd name="T6" fmla="*/ 768 w 1362"/>
                <a:gd name="T7" fmla="*/ 363 h 750"/>
                <a:gd name="T8" fmla="*/ 1362 w 1362"/>
                <a:gd name="T9" fmla="*/ 531 h 7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2"/>
                <a:gd name="T16" fmla="*/ 0 h 750"/>
                <a:gd name="T17" fmla="*/ 1362 w 1362"/>
                <a:gd name="T18" fmla="*/ 750 h 7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2" h="750">
                  <a:moveTo>
                    <a:pt x="0" y="747"/>
                  </a:moveTo>
                  <a:cubicBezTo>
                    <a:pt x="42" y="728"/>
                    <a:pt x="190" y="750"/>
                    <a:pt x="252" y="633"/>
                  </a:cubicBezTo>
                  <a:cubicBezTo>
                    <a:pt x="314" y="516"/>
                    <a:pt x="286" y="90"/>
                    <a:pt x="372" y="45"/>
                  </a:cubicBezTo>
                  <a:cubicBezTo>
                    <a:pt x="458" y="0"/>
                    <a:pt x="603" y="282"/>
                    <a:pt x="768" y="363"/>
                  </a:cubicBezTo>
                  <a:cubicBezTo>
                    <a:pt x="933" y="444"/>
                    <a:pt x="1130" y="486"/>
                    <a:pt x="1362" y="531"/>
                  </a:cubicBezTo>
                </a:path>
              </a:pathLst>
            </a:custGeom>
            <a:noFill/>
            <a:ln w="19050">
              <a:solidFill>
                <a:srgbClr val="0000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996" y="3163"/>
              <a:ext cx="1356" cy="527"/>
            </a:xfrm>
            <a:custGeom>
              <a:avLst/>
              <a:gdLst>
                <a:gd name="T0" fmla="*/ 0 w 1356"/>
                <a:gd name="T1" fmla="*/ 523 h 527"/>
                <a:gd name="T2" fmla="*/ 264 w 1356"/>
                <a:gd name="T3" fmla="*/ 449 h 527"/>
                <a:gd name="T4" fmla="*/ 468 w 1356"/>
                <a:gd name="T5" fmla="*/ 53 h 527"/>
                <a:gd name="T6" fmla="*/ 792 w 1356"/>
                <a:gd name="T7" fmla="*/ 131 h 527"/>
                <a:gd name="T8" fmla="*/ 1356 w 1356"/>
                <a:gd name="T9" fmla="*/ 162 h 5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6"/>
                <a:gd name="T16" fmla="*/ 0 h 527"/>
                <a:gd name="T17" fmla="*/ 1356 w 1356"/>
                <a:gd name="T18" fmla="*/ 527 h 5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6" h="527">
                  <a:moveTo>
                    <a:pt x="0" y="523"/>
                  </a:moveTo>
                  <a:cubicBezTo>
                    <a:pt x="44" y="511"/>
                    <a:pt x="186" y="527"/>
                    <a:pt x="264" y="449"/>
                  </a:cubicBezTo>
                  <a:cubicBezTo>
                    <a:pt x="342" y="371"/>
                    <a:pt x="380" y="106"/>
                    <a:pt x="468" y="53"/>
                  </a:cubicBezTo>
                  <a:cubicBezTo>
                    <a:pt x="556" y="0"/>
                    <a:pt x="644" y="113"/>
                    <a:pt x="792" y="131"/>
                  </a:cubicBezTo>
                  <a:cubicBezTo>
                    <a:pt x="940" y="149"/>
                    <a:pt x="1239" y="156"/>
                    <a:pt x="1356" y="16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948" y="3738"/>
              <a:ext cx="4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A5002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Time  </a:t>
              </a: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416" y="3870"/>
              <a:ext cx="78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 rot="-5400000">
              <a:off x="521" y="3276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A5002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N Min. 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810" y="2724"/>
              <a:ext cx="0" cy="34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002" y="2793"/>
              <a:ext cx="1206" cy="903"/>
            </a:xfrm>
            <a:custGeom>
              <a:avLst/>
              <a:gdLst>
                <a:gd name="T0" fmla="*/ 0 w 1206"/>
                <a:gd name="T1" fmla="*/ 903 h 903"/>
                <a:gd name="T2" fmla="*/ 438 w 1206"/>
                <a:gd name="T3" fmla="*/ 741 h 903"/>
                <a:gd name="T4" fmla="*/ 798 w 1206"/>
                <a:gd name="T5" fmla="*/ 27 h 903"/>
                <a:gd name="T6" fmla="*/ 1206 w 1206"/>
                <a:gd name="T7" fmla="*/ 903 h 9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6"/>
                <a:gd name="T13" fmla="*/ 0 h 903"/>
                <a:gd name="T14" fmla="*/ 1206 w 1206"/>
                <a:gd name="T15" fmla="*/ 903 h 9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6" h="903">
                  <a:moveTo>
                    <a:pt x="0" y="903"/>
                  </a:moveTo>
                  <a:cubicBezTo>
                    <a:pt x="73" y="876"/>
                    <a:pt x="305" y="887"/>
                    <a:pt x="438" y="741"/>
                  </a:cubicBezTo>
                  <a:cubicBezTo>
                    <a:pt x="571" y="595"/>
                    <a:pt x="670" y="0"/>
                    <a:pt x="798" y="27"/>
                  </a:cubicBezTo>
                  <a:cubicBezTo>
                    <a:pt x="926" y="54"/>
                    <a:pt x="1121" y="721"/>
                    <a:pt x="1206" y="903"/>
                  </a:cubicBezTo>
                </a:path>
              </a:pathLst>
            </a:custGeom>
            <a:noFill/>
            <a:ln w="19050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397" y="3180"/>
              <a:ext cx="4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A5002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No-till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340" y="3389"/>
              <a:ext cx="6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A5002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solidFill>
                    <a:srgbClr val="0000E8"/>
                  </a:solidFill>
                </a:rPr>
                <a:t>Conv. Till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911" y="2784"/>
              <a:ext cx="4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A5002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6000"/>
                  </a:solidFill>
                </a:rPr>
                <a:t>Crop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960818" y="3737005"/>
            <a:ext cx="1183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Duiker, PSU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306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122" y="990600"/>
            <a:ext cx="6167755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Corn silage yields following a rye cover crop</a:t>
            </a:r>
            <a:endParaRPr lang="en-US" sz="3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48551" y="1018493"/>
            <a:ext cx="669010" cy="2001822"/>
            <a:chOff x="1548551" y="1018493"/>
            <a:chExt cx="669010" cy="2001822"/>
          </a:xfrm>
        </p:grpSpPr>
        <p:grpSp>
          <p:nvGrpSpPr>
            <p:cNvPr id="4" name="Group 3"/>
            <p:cNvGrpSpPr/>
            <p:nvPr/>
          </p:nvGrpSpPr>
          <p:grpSpPr>
            <a:xfrm>
              <a:off x="1548551" y="1018493"/>
              <a:ext cx="669010" cy="2001822"/>
              <a:chOff x="1121342" y="1272255"/>
              <a:chExt cx="669010" cy="2001822"/>
            </a:xfrm>
            <a:solidFill>
              <a:schemeClr val="bg1"/>
            </a:solidFill>
          </p:grpSpPr>
          <p:sp>
            <p:nvSpPr>
              <p:cNvPr id="5" name="TextBox 4"/>
              <p:cNvSpPr txBox="1"/>
              <p:nvPr/>
            </p:nvSpPr>
            <p:spPr>
              <a:xfrm>
                <a:off x="1357702" y="1272255"/>
                <a:ext cx="432650" cy="18697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050" dirty="0" smtClean="0"/>
              </a:p>
              <a:p>
                <a:pPr algn="r"/>
                <a:endParaRPr lang="en-US" sz="1050" dirty="0"/>
              </a:p>
              <a:p>
                <a:pPr algn="r"/>
                <a:r>
                  <a:rPr lang="en-US" sz="1050" dirty="0" smtClean="0"/>
                  <a:t>20 -</a:t>
                </a:r>
              </a:p>
              <a:p>
                <a:pPr algn="r"/>
                <a:endParaRPr lang="en-US" sz="1050" dirty="0" smtClean="0"/>
              </a:p>
              <a:p>
                <a:pPr algn="r"/>
                <a:r>
                  <a:rPr lang="en-US" sz="1050" dirty="0" smtClean="0"/>
                  <a:t>15 -</a:t>
                </a:r>
              </a:p>
              <a:p>
                <a:pPr algn="r"/>
                <a:endParaRPr lang="en-US" sz="1050" dirty="0" smtClean="0"/>
              </a:p>
              <a:p>
                <a:pPr algn="r"/>
                <a:r>
                  <a:rPr lang="en-US" sz="1050" dirty="0" smtClean="0"/>
                  <a:t>10 </a:t>
                </a:r>
                <a:r>
                  <a:rPr lang="en-US" sz="1050" dirty="0"/>
                  <a:t>-</a:t>
                </a:r>
                <a:endParaRPr lang="en-US" sz="1050" dirty="0" smtClean="0"/>
              </a:p>
              <a:p>
                <a:pPr algn="r"/>
                <a:endParaRPr lang="en-US" sz="1050" dirty="0" smtClean="0"/>
              </a:p>
              <a:p>
                <a:pPr algn="r"/>
                <a:r>
                  <a:rPr lang="en-US" sz="1050" dirty="0" smtClean="0"/>
                  <a:t>5 </a:t>
                </a:r>
                <a:r>
                  <a:rPr lang="en-US" sz="1050" dirty="0"/>
                  <a:t>-</a:t>
                </a:r>
                <a:endParaRPr lang="en-US" sz="1050" dirty="0" smtClean="0"/>
              </a:p>
              <a:p>
                <a:pPr algn="r"/>
                <a:endParaRPr lang="en-US" sz="1050" dirty="0" smtClean="0"/>
              </a:p>
              <a:p>
                <a:pPr algn="r"/>
                <a:r>
                  <a:rPr lang="en-US" sz="1050" dirty="0" smtClean="0"/>
                  <a:t>0 -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6200000">
                <a:off x="323724" y="2199459"/>
                <a:ext cx="1872236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Corn Silage 65% (ton/A)</a:t>
                </a:r>
                <a:endParaRPr lang="en-US" sz="1200" dirty="0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flipV="1">
              <a:off x="2136281" y="1300480"/>
              <a:ext cx="0" cy="1452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490719" y="1032485"/>
            <a:ext cx="669010" cy="2001822"/>
            <a:chOff x="1548551" y="1018493"/>
            <a:chExt cx="669010" cy="2001822"/>
          </a:xfrm>
        </p:grpSpPr>
        <p:grpSp>
          <p:nvGrpSpPr>
            <p:cNvPr id="15" name="Group 14"/>
            <p:cNvGrpSpPr/>
            <p:nvPr/>
          </p:nvGrpSpPr>
          <p:grpSpPr>
            <a:xfrm>
              <a:off x="1548551" y="1018493"/>
              <a:ext cx="669010" cy="2001822"/>
              <a:chOff x="1121342" y="1272255"/>
              <a:chExt cx="669010" cy="2001822"/>
            </a:xfrm>
            <a:solidFill>
              <a:schemeClr val="bg1"/>
            </a:solidFill>
          </p:grpSpPr>
          <p:sp>
            <p:nvSpPr>
              <p:cNvPr id="17" name="TextBox 16"/>
              <p:cNvSpPr txBox="1"/>
              <p:nvPr/>
            </p:nvSpPr>
            <p:spPr>
              <a:xfrm>
                <a:off x="1357702" y="1272255"/>
                <a:ext cx="432650" cy="18697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050" dirty="0" smtClean="0"/>
              </a:p>
              <a:p>
                <a:pPr algn="r"/>
                <a:endParaRPr lang="en-US" sz="1050" dirty="0"/>
              </a:p>
              <a:p>
                <a:pPr algn="r"/>
                <a:r>
                  <a:rPr lang="en-US" sz="1050" dirty="0" smtClean="0"/>
                  <a:t>20 -</a:t>
                </a:r>
              </a:p>
              <a:p>
                <a:pPr algn="r"/>
                <a:endParaRPr lang="en-US" sz="1050" dirty="0" smtClean="0"/>
              </a:p>
              <a:p>
                <a:pPr algn="r"/>
                <a:r>
                  <a:rPr lang="en-US" sz="1050" dirty="0" smtClean="0"/>
                  <a:t>15 -</a:t>
                </a:r>
              </a:p>
              <a:p>
                <a:pPr algn="r"/>
                <a:endParaRPr lang="en-US" sz="1050" dirty="0" smtClean="0"/>
              </a:p>
              <a:p>
                <a:pPr algn="r"/>
                <a:r>
                  <a:rPr lang="en-US" sz="1050" dirty="0" smtClean="0"/>
                  <a:t>10 </a:t>
                </a:r>
                <a:r>
                  <a:rPr lang="en-US" sz="1050" dirty="0"/>
                  <a:t>-</a:t>
                </a:r>
                <a:endParaRPr lang="en-US" sz="1050" dirty="0" smtClean="0"/>
              </a:p>
              <a:p>
                <a:pPr algn="r"/>
                <a:endParaRPr lang="en-US" sz="1050" dirty="0" smtClean="0"/>
              </a:p>
              <a:p>
                <a:pPr algn="r"/>
                <a:r>
                  <a:rPr lang="en-US" sz="1050" dirty="0" smtClean="0"/>
                  <a:t>5 </a:t>
                </a:r>
                <a:r>
                  <a:rPr lang="en-US" sz="1050" dirty="0"/>
                  <a:t>-</a:t>
                </a:r>
                <a:endParaRPr lang="en-US" sz="1050" dirty="0" smtClean="0"/>
              </a:p>
              <a:p>
                <a:pPr algn="r"/>
                <a:endParaRPr lang="en-US" sz="1050" dirty="0" smtClean="0"/>
              </a:p>
              <a:p>
                <a:pPr algn="r"/>
                <a:r>
                  <a:rPr lang="en-US" sz="1050" dirty="0" smtClean="0"/>
                  <a:t>0 -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323724" y="2199459"/>
                <a:ext cx="1872236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Corn Silage 65% (ton/A)</a:t>
                </a:r>
                <a:endParaRPr lang="en-US" sz="1200" dirty="0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flipV="1">
              <a:off x="2136281" y="1300480"/>
              <a:ext cx="0" cy="1452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554971" y="3510280"/>
            <a:ext cx="669010" cy="2001822"/>
            <a:chOff x="1548551" y="1018493"/>
            <a:chExt cx="669010" cy="2001822"/>
          </a:xfrm>
        </p:grpSpPr>
        <p:grpSp>
          <p:nvGrpSpPr>
            <p:cNvPr id="20" name="Group 19"/>
            <p:cNvGrpSpPr/>
            <p:nvPr/>
          </p:nvGrpSpPr>
          <p:grpSpPr>
            <a:xfrm>
              <a:off x="1548551" y="1018493"/>
              <a:ext cx="669010" cy="2001822"/>
              <a:chOff x="1121342" y="1272255"/>
              <a:chExt cx="669010" cy="2001822"/>
            </a:xfrm>
            <a:solidFill>
              <a:schemeClr val="bg1"/>
            </a:solidFill>
          </p:grpSpPr>
          <p:sp>
            <p:nvSpPr>
              <p:cNvPr id="22" name="TextBox 21"/>
              <p:cNvSpPr txBox="1"/>
              <p:nvPr/>
            </p:nvSpPr>
            <p:spPr>
              <a:xfrm>
                <a:off x="1357702" y="1272255"/>
                <a:ext cx="432650" cy="18697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050" dirty="0" smtClean="0"/>
              </a:p>
              <a:p>
                <a:pPr algn="r"/>
                <a:endParaRPr lang="en-US" sz="1050" dirty="0"/>
              </a:p>
              <a:p>
                <a:pPr algn="r"/>
                <a:r>
                  <a:rPr lang="en-US" sz="1050" dirty="0" smtClean="0"/>
                  <a:t>20 -</a:t>
                </a:r>
              </a:p>
              <a:p>
                <a:pPr algn="r"/>
                <a:endParaRPr lang="en-US" sz="1050" dirty="0" smtClean="0"/>
              </a:p>
              <a:p>
                <a:pPr algn="r"/>
                <a:r>
                  <a:rPr lang="en-US" sz="1050" dirty="0" smtClean="0"/>
                  <a:t>15 -</a:t>
                </a:r>
              </a:p>
              <a:p>
                <a:pPr algn="r"/>
                <a:endParaRPr lang="en-US" sz="1050" dirty="0" smtClean="0"/>
              </a:p>
              <a:p>
                <a:pPr algn="r"/>
                <a:r>
                  <a:rPr lang="en-US" sz="1050" dirty="0" smtClean="0"/>
                  <a:t>10 </a:t>
                </a:r>
                <a:r>
                  <a:rPr lang="en-US" sz="1050" dirty="0"/>
                  <a:t>-</a:t>
                </a:r>
                <a:endParaRPr lang="en-US" sz="1050" dirty="0" smtClean="0"/>
              </a:p>
              <a:p>
                <a:pPr algn="r"/>
                <a:endParaRPr lang="en-US" sz="1050" dirty="0" smtClean="0"/>
              </a:p>
              <a:p>
                <a:pPr algn="r"/>
                <a:r>
                  <a:rPr lang="en-US" sz="1050" dirty="0" smtClean="0"/>
                  <a:t>5 </a:t>
                </a:r>
                <a:r>
                  <a:rPr lang="en-US" sz="1050" dirty="0"/>
                  <a:t>-</a:t>
                </a:r>
                <a:endParaRPr lang="en-US" sz="1050" dirty="0" smtClean="0"/>
              </a:p>
              <a:p>
                <a:pPr algn="r"/>
                <a:endParaRPr lang="en-US" sz="1050" dirty="0" smtClean="0"/>
              </a:p>
              <a:p>
                <a:pPr algn="r"/>
                <a:r>
                  <a:rPr lang="en-US" sz="1050" dirty="0" smtClean="0"/>
                  <a:t>0 -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6200000">
                <a:off x="323724" y="2199459"/>
                <a:ext cx="1872236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Corn Silage 65% (ton/A)</a:t>
                </a:r>
                <a:endParaRPr lang="en-US" sz="1200" dirty="0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flipV="1">
              <a:off x="2136281" y="1300480"/>
              <a:ext cx="0" cy="1452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31359" y="3495040"/>
            <a:ext cx="669010" cy="2001822"/>
            <a:chOff x="1548551" y="1018493"/>
            <a:chExt cx="669010" cy="2001822"/>
          </a:xfrm>
        </p:grpSpPr>
        <p:grpSp>
          <p:nvGrpSpPr>
            <p:cNvPr id="25" name="Group 24"/>
            <p:cNvGrpSpPr/>
            <p:nvPr/>
          </p:nvGrpSpPr>
          <p:grpSpPr>
            <a:xfrm>
              <a:off x="1548551" y="1018493"/>
              <a:ext cx="669010" cy="2001822"/>
              <a:chOff x="1121342" y="1272255"/>
              <a:chExt cx="669010" cy="2001822"/>
            </a:xfrm>
            <a:solidFill>
              <a:schemeClr val="bg1"/>
            </a:solidFill>
          </p:grpSpPr>
          <p:sp>
            <p:nvSpPr>
              <p:cNvPr id="27" name="TextBox 26"/>
              <p:cNvSpPr txBox="1"/>
              <p:nvPr/>
            </p:nvSpPr>
            <p:spPr>
              <a:xfrm>
                <a:off x="1357702" y="1272255"/>
                <a:ext cx="432650" cy="18697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050" dirty="0" smtClean="0"/>
              </a:p>
              <a:p>
                <a:pPr algn="r"/>
                <a:endParaRPr lang="en-US" sz="1050" dirty="0"/>
              </a:p>
              <a:p>
                <a:pPr algn="r"/>
                <a:r>
                  <a:rPr lang="en-US" sz="1050" dirty="0" smtClean="0"/>
                  <a:t>20 -</a:t>
                </a:r>
              </a:p>
              <a:p>
                <a:pPr algn="r"/>
                <a:endParaRPr lang="en-US" sz="1050" dirty="0" smtClean="0"/>
              </a:p>
              <a:p>
                <a:pPr algn="r"/>
                <a:r>
                  <a:rPr lang="en-US" sz="1050" dirty="0" smtClean="0"/>
                  <a:t>15 -</a:t>
                </a:r>
              </a:p>
              <a:p>
                <a:pPr algn="r"/>
                <a:endParaRPr lang="en-US" sz="1050" dirty="0" smtClean="0"/>
              </a:p>
              <a:p>
                <a:pPr algn="r"/>
                <a:r>
                  <a:rPr lang="en-US" sz="1050" dirty="0" smtClean="0"/>
                  <a:t>10 </a:t>
                </a:r>
                <a:r>
                  <a:rPr lang="en-US" sz="1050" dirty="0"/>
                  <a:t>-</a:t>
                </a:r>
                <a:endParaRPr lang="en-US" sz="1050" dirty="0" smtClean="0"/>
              </a:p>
              <a:p>
                <a:pPr algn="r"/>
                <a:endParaRPr lang="en-US" sz="1050" dirty="0" smtClean="0"/>
              </a:p>
              <a:p>
                <a:pPr algn="r"/>
                <a:r>
                  <a:rPr lang="en-US" sz="1050" dirty="0" smtClean="0"/>
                  <a:t>5 </a:t>
                </a:r>
                <a:r>
                  <a:rPr lang="en-US" sz="1050" dirty="0"/>
                  <a:t>-</a:t>
                </a:r>
                <a:endParaRPr lang="en-US" sz="1050" dirty="0" smtClean="0"/>
              </a:p>
              <a:p>
                <a:pPr algn="r"/>
                <a:endParaRPr lang="en-US" sz="1050" dirty="0" smtClean="0"/>
              </a:p>
              <a:p>
                <a:pPr algn="r"/>
                <a:r>
                  <a:rPr lang="en-US" sz="1050" dirty="0" smtClean="0"/>
                  <a:t>0 -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323724" y="2199459"/>
                <a:ext cx="1872236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Corn Silage 65% (ton/A)</a:t>
                </a:r>
                <a:endParaRPr lang="en-US" sz="1200" dirty="0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V="1">
              <a:off x="2136281" y="1300480"/>
              <a:ext cx="0" cy="1452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847367" y="5853499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Rachel Milliron, PSU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10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Fall Manure/Cover Crop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Agronomically</a:t>
            </a:r>
            <a:endParaRPr lang="en-US" dirty="0" smtClean="0"/>
          </a:p>
          <a:p>
            <a:pPr lvl="1"/>
            <a:r>
              <a:rPr lang="en-US" dirty="0" smtClean="0"/>
              <a:t>Chop Silage</a:t>
            </a:r>
          </a:p>
          <a:p>
            <a:pPr lvl="1"/>
            <a:r>
              <a:rPr lang="en-US" dirty="0" smtClean="0"/>
              <a:t>Plant cover crop early</a:t>
            </a:r>
          </a:p>
          <a:p>
            <a:pPr lvl="2"/>
            <a:r>
              <a:rPr lang="en-US" dirty="0" smtClean="0"/>
              <a:t>Better cover crop establishment</a:t>
            </a:r>
          </a:p>
          <a:p>
            <a:pPr lvl="2"/>
            <a:r>
              <a:rPr lang="en-US" dirty="0" smtClean="0"/>
              <a:t>More growth, holds more nutrients</a:t>
            </a:r>
          </a:p>
          <a:p>
            <a:pPr lvl="1"/>
            <a:r>
              <a:rPr lang="en-US" dirty="0" smtClean="0"/>
              <a:t>Apply manure later</a:t>
            </a:r>
          </a:p>
          <a:p>
            <a:pPr lvl="2"/>
            <a:r>
              <a:rPr lang="en-US" dirty="0" smtClean="0"/>
              <a:t>Colder temperatures</a:t>
            </a:r>
          </a:p>
          <a:p>
            <a:pPr lvl="2"/>
            <a:r>
              <a:rPr lang="en-US" dirty="0" smtClean="0"/>
              <a:t>Less N volatilization</a:t>
            </a:r>
          </a:p>
          <a:p>
            <a:pPr lvl="2"/>
            <a:r>
              <a:rPr lang="en-US" dirty="0" smtClean="0"/>
              <a:t>Little benefit to injection late compared to significant benefit to injection early</a:t>
            </a:r>
          </a:p>
          <a:p>
            <a:r>
              <a:rPr lang="en-US" dirty="0" smtClean="0"/>
              <a:t>Environmental</a:t>
            </a:r>
          </a:p>
          <a:p>
            <a:pPr lvl="1"/>
            <a:r>
              <a:rPr lang="en-US" dirty="0" smtClean="0"/>
              <a:t>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56179" y="686209"/>
            <a:ext cx="8151004" cy="7318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No-till </a:t>
            </a:r>
            <a:br>
              <a:rPr lang="en-US" altLang="en-US" dirty="0" smtClean="0"/>
            </a:br>
            <a:r>
              <a:rPr lang="en-US" altLang="en-US" dirty="0" smtClean="0"/>
              <a:t>Solid Manure</a:t>
            </a:r>
            <a:br>
              <a:rPr lang="en-US" altLang="en-US" dirty="0" smtClean="0"/>
            </a:br>
            <a:r>
              <a:rPr lang="en-US" altLang="en-US" dirty="0" smtClean="0"/>
              <a:t>Injection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914775" y="889000"/>
          <a:ext cx="5229225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r:id="rId3" imgW="7772400" imgH="10058400" progId="SigmaPlot.JNB.Page.9">
                  <p:embed/>
                </p:oleObj>
              </mc:Choice>
              <mc:Fallback>
                <p:oleObj r:id="rId3" imgW="7772400" imgH="10058400" progId="SigmaPlot.JNB.P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838" t="12125" r="7838" b="24248"/>
                      <a:stretch>
                        <a:fillRect/>
                      </a:stretch>
                    </p:blipFill>
                    <p:spPr bwMode="auto">
                      <a:xfrm>
                        <a:off x="3914775" y="889000"/>
                        <a:ext cx="5229225" cy="510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6792913" y="5834063"/>
            <a:ext cx="15351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/>
              <a:t>PSU &amp; ARS</a:t>
            </a:r>
          </a:p>
        </p:txBody>
      </p:sp>
      <p:pic>
        <p:nvPicPr>
          <p:cNvPr id="12" name="Picture 2" descr="LitterBandBelowSoilSurface_FromKS15Oct0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362" y="4217321"/>
            <a:ext cx="2462784" cy="17556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\\cas-rmd-02\dbb$\My Documents\Research\NFWF Litter Injector\Final Report Material\subsurfer 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210" y="2185998"/>
            <a:ext cx="2609088" cy="191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989" y="942848"/>
            <a:ext cx="807783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Poultry Litter </a:t>
            </a:r>
            <a:r>
              <a:rPr lang="en-US" dirty="0" err="1" smtClean="0"/>
              <a:t>Subsurfer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 ready for prime time</a:t>
            </a:r>
            <a:r>
              <a:rPr lang="en-US" dirty="0"/>
              <a:t> . . 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BUT we are working on it.</a:t>
            </a:r>
            <a:endParaRPr lang="en-US" dirty="0"/>
          </a:p>
        </p:txBody>
      </p:sp>
      <p:pic>
        <p:nvPicPr>
          <p:cNvPr id="56322" name="Picture 2" descr="\\cas-rmd-02\dbb$\My Documents\Research\NFWF Litter Injector\Final Report Material\Subsurfer 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600" y="2839720"/>
            <a:ext cx="2956560" cy="23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\\cas-rmd-02\dbb$\My Documents\Research\NFWF Litter Injector\Final Report Material\Subsurfer 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" y="2839720"/>
            <a:ext cx="2974848" cy="23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\\cas-rmd-02\dbb$\My Documents\Research\NFWF Litter Injector\Final Report Material\Subsurfer 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0560" y="2839720"/>
            <a:ext cx="2987040" cy="275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800" y="5595112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Maybe this will work for separated dairy solids?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39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9450" y="922338"/>
            <a:ext cx="8270875" cy="4365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Penn State Extension</a:t>
            </a:r>
          </a:p>
          <a:p>
            <a:pPr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   </a:t>
            </a:r>
            <a:r>
              <a:rPr lang="en-US" sz="2000" dirty="0">
                <a:solidFill>
                  <a:schemeClr val="tx1"/>
                </a:solidFill>
                <a:latin typeface="+mn-lt"/>
                <a:hlinkClick r:id="rId2"/>
              </a:rPr>
              <a:t>http://Extension.psu.edu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>
              <a:buFontTx/>
              <a:buNone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Penn State Extension Crop Management Team</a:t>
            </a:r>
          </a:p>
          <a:p>
            <a:pPr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   </a:t>
            </a:r>
            <a:r>
              <a:rPr lang="en-US" sz="2000" dirty="0">
                <a:solidFill>
                  <a:schemeClr val="tx1"/>
                </a:solidFill>
                <a:latin typeface="+mn-lt"/>
                <a:hlinkClick r:id="rId3"/>
              </a:rPr>
              <a:t>http://Extension.psu.edu/CMEG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>
              <a:buFontTx/>
              <a:buNone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Penn State Extension Nutrient Management Program</a:t>
            </a:r>
          </a:p>
          <a:p>
            <a:pPr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   </a:t>
            </a:r>
            <a:r>
              <a:rPr lang="en-US" sz="2000" dirty="0">
                <a:solidFill>
                  <a:schemeClr val="tx1"/>
                </a:solidFill>
                <a:latin typeface="+mn-lt"/>
                <a:hlinkClick r:id="rId4"/>
              </a:rPr>
              <a:t>http://panutrientmgmt.cas.psu.edu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>
              <a:buFontTx/>
              <a:buNone/>
              <a:defRPr/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7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Advantages to No-till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>
          <a:xfrm>
            <a:off x="675955" y="1385794"/>
            <a:ext cx="8077830" cy="4713732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Reduced soil erosion</a:t>
            </a:r>
          </a:p>
          <a:p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biological activity</a:t>
            </a:r>
          </a:p>
          <a:p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2400" b="1" dirty="0"/>
              <a:t>Moisture Conservation</a:t>
            </a:r>
          </a:p>
          <a:p>
            <a:endParaRPr lang="en-US" altLang="en-U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Better soil quality</a:t>
            </a:r>
          </a:p>
          <a:p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Residue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479" y="1105786"/>
            <a:ext cx="3887019" cy="24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804" y="3567223"/>
            <a:ext cx="4157219" cy="251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4258" y="5955945"/>
            <a:ext cx="1183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Duiker, PSU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116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Advantages to No-till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Reduced soil erosion</a:t>
            </a:r>
          </a:p>
          <a:p>
            <a:endParaRPr lang="en-US" alt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More biological activity</a:t>
            </a:r>
          </a:p>
          <a:p>
            <a:endParaRPr lang="en-US" alt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Moisture conservation</a:t>
            </a:r>
          </a:p>
          <a:p>
            <a:endParaRPr lang="en-US" alt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en-US" sz="2400" b="1" dirty="0"/>
              <a:t>Better soil quality</a:t>
            </a:r>
          </a:p>
          <a:p>
            <a:endParaRPr lang="en-US" alt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Residue on the surface</a:t>
            </a:r>
          </a:p>
          <a:p>
            <a:endParaRPr lang="en-US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2026" name="Picture 10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336800"/>
            <a:ext cx="4060825" cy="2705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7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Advantages to No-till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Reduced soil erosion</a:t>
            </a:r>
          </a:p>
          <a:p>
            <a:endParaRPr lang="en-US" alt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More biological activity</a:t>
            </a:r>
          </a:p>
          <a:p>
            <a:endParaRPr lang="en-US" alt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Moisture conservation</a:t>
            </a:r>
          </a:p>
          <a:p>
            <a:endParaRPr lang="en-US" alt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Better soil quality</a:t>
            </a:r>
          </a:p>
          <a:p>
            <a:endParaRPr lang="en-US" altLang="en-US" sz="2400" dirty="0">
              <a:solidFill>
                <a:schemeClr val="bg2"/>
              </a:solidFill>
            </a:endParaRPr>
          </a:p>
          <a:p>
            <a:r>
              <a:rPr lang="en-US" altLang="en-US" sz="2400" b="1" dirty="0"/>
              <a:t>Residue on the surface</a:t>
            </a:r>
          </a:p>
          <a:p>
            <a:endParaRPr lang="en-US" altLang="en-US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44068" name="Picture 4" descr="Young soybean plants thrive in the residue of a wheat crop. This form of no till farming provides good protection for the soil from erosion and helps retain moisture for the new crop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041400"/>
            <a:ext cx="30226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69" name="Picture 5" descr="Closeup of no-till farming, the process of planting a crop without tilling the soil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000" y="3429000"/>
            <a:ext cx="21590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What does this mean for </a:t>
            </a:r>
            <a:r>
              <a:rPr lang="en-US" altLang="en-US" sz="3200" dirty="0" smtClean="0"/>
              <a:t>manure nutrients</a:t>
            </a:r>
            <a:r>
              <a:rPr lang="en-US" altLang="en-US" sz="3200" dirty="0"/>
              <a:t>?</a:t>
            </a:r>
          </a:p>
        </p:txBody>
      </p:sp>
      <p:grpSp>
        <p:nvGrpSpPr>
          <p:cNvPr id="356405" name="Group 53"/>
          <p:cNvGrpSpPr>
            <a:grpSpLocks/>
          </p:cNvGrpSpPr>
          <p:nvPr/>
        </p:nvGrpSpPr>
        <p:grpSpPr bwMode="auto">
          <a:xfrm>
            <a:off x="257175" y="1884362"/>
            <a:ext cx="4143375" cy="3128962"/>
            <a:chOff x="232" y="1511"/>
            <a:chExt cx="2610" cy="1971"/>
          </a:xfrm>
        </p:grpSpPr>
        <p:sp>
          <p:nvSpPr>
            <p:cNvPr id="356357" name="Freeform 5"/>
            <p:cNvSpPr>
              <a:spLocks/>
            </p:cNvSpPr>
            <p:nvPr/>
          </p:nvSpPr>
          <p:spPr bwMode="auto">
            <a:xfrm>
              <a:off x="1486" y="1958"/>
              <a:ext cx="448" cy="429"/>
            </a:xfrm>
            <a:custGeom>
              <a:avLst/>
              <a:gdLst>
                <a:gd name="T0" fmla="*/ 0 w 448"/>
                <a:gd name="T1" fmla="*/ 339 h 429"/>
                <a:gd name="T2" fmla="*/ 294 w 448"/>
                <a:gd name="T3" fmla="*/ 83 h 429"/>
                <a:gd name="T4" fmla="*/ 217 w 448"/>
                <a:gd name="T5" fmla="*/ 0 h 429"/>
                <a:gd name="T6" fmla="*/ 428 w 448"/>
                <a:gd name="T7" fmla="*/ 45 h 429"/>
                <a:gd name="T8" fmla="*/ 448 w 448"/>
                <a:gd name="T9" fmla="*/ 256 h 429"/>
                <a:gd name="T10" fmla="*/ 371 w 448"/>
                <a:gd name="T11" fmla="*/ 173 h 429"/>
                <a:gd name="T12" fmla="*/ 77 w 448"/>
                <a:gd name="T13" fmla="*/ 429 h 429"/>
                <a:gd name="T14" fmla="*/ 0 w 448"/>
                <a:gd name="T15" fmla="*/ 33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429">
                  <a:moveTo>
                    <a:pt x="0" y="339"/>
                  </a:moveTo>
                  <a:lnTo>
                    <a:pt x="294" y="83"/>
                  </a:lnTo>
                  <a:lnTo>
                    <a:pt x="217" y="0"/>
                  </a:lnTo>
                  <a:lnTo>
                    <a:pt x="428" y="45"/>
                  </a:lnTo>
                  <a:lnTo>
                    <a:pt x="448" y="256"/>
                  </a:lnTo>
                  <a:lnTo>
                    <a:pt x="371" y="173"/>
                  </a:lnTo>
                  <a:lnTo>
                    <a:pt x="77" y="429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58" name="Freeform 6"/>
            <p:cNvSpPr>
              <a:spLocks/>
            </p:cNvSpPr>
            <p:nvPr/>
          </p:nvSpPr>
          <p:spPr bwMode="auto">
            <a:xfrm>
              <a:off x="1486" y="1958"/>
              <a:ext cx="448" cy="429"/>
            </a:xfrm>
            <a:custGeom>
              <a:avLst/>
              <a:gdLst>
                <a:gd name="T0" fmla="*/ 0 w 448"/>
                <a:gd name="T1" fmla="*/ 346 h 429"/>
                <a:gd name="T2" fmla="*/ 294 w 448"/>
                <a:gd name="T3" fmla="*/ 83 h 429"/>
                <a:gd name="T4" fmla="*/ 217 w 448"/>
                <a:gd name="T5" fmla="*/ 0 h 429"/>
                <a:gd name="T6" fmla="*/ 428 w 448"/>
                <a:gd name="T7" fmla="*/ 45 h 429"/>
                <a:gd name="T8" fmla="*/ 448 w 448"/>
                <a:gd name="T9" fmla="*/ 256 h 429"/>
                <a:gd name="T10" fmla="*/ 371 w 448"/>
                <a:gd name="T11" fmla="*/ 173 h 429"/>
                <a:gd name="T12" fmla="*/ 77 w 448"/>
                <a:gd name="T13" fmla="*/ 429 h 429"/>
                <a:gd name="T14" fmla="*/ 0 w 448"/>
                <a:gd name="T15" fmla="*/ 346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429">
                  <a:moveTo>
                    <a:pt x="0" y="346"/>
                  </a:moveTo>
                  <a:lnTo>
                    <a:pt x="294" y="83"/>
                  </a:lnTo>
                  <a:lnTo>
                    <a:pt x="217" y="0"/>
                  </a:lnTo>
                  <a:lnTo>
                    <a:pt x="428" y="45"/>
                  </a:lnTo>
                  <a:lnTo>
                    <a:pt x="448" y="256"/>
                  </a:lnTo>
                  <a:lnTo>
                    <a:pt x="371" y="173"/>
                  </a:lnTo>
                  <a:lnTo>
                    <a:pt x="77" y="429"/>
                  </a:lnTo>
                  <a:lnTo>
                    <a:pt x="0" y="34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59" name="Freeform 7"/>
            <p:cNvSpPr>
              <a:spLocks/>
            </p:cNvSpPr>
            <p:nvPr/>
          </p:nvSpPr>
          <p:spPr bwMode="auto">
            <a:xfrm>
              <a:off x="955" y="1894"/>
              <a:ext cx="403" cy="467"/>
            </a:xfrm>
            <a:custGeom>
              <a:avLst/>
              <a:gdLst>
                <a:gd name="T0" fmla="*/ 307 w 403"/>
                <a:gd name="T1" fmla="*/ 467 h 467"/>
                <a:gd name="T2" fmla="*/ 96 w 403"/>
                <a:gd name="T3" fmla="*/ 141 h 467"/>
                <a:gd name="T4" fmla="*/ 0 w 403"/>
                <a:gd name="T5" fmla="*/ 199 h 467"/>
                <a:gd name="T6" fmla="*/ 70 w 403"/>
                <a:gd name="T7" fmla="*/ 0 h 467"/>
                <a:gd name="T8" fmla="*/ 288 w 403"/>
                <a:gd name="T9" fmla="*/ 13 h 467"/>
                <a:gd name="T10" fmla="*/ 192 w 403"/>
                <a:gd name="T11" fmla="*/ 77 h 467"/>
                <a:gd name="T12" fmla="*/ 403 w 403"/>
                <a:gd name="T13" fmla="*/ 403 h 467"/>
                <a:gd name="T14" fmla="*/ 307 w 403"/>
                <a:gd name="T15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3" h="467">
                  <a:moveTo>
                    <a:pt x="307" y="467"/>
                  </a:moveTo>
                  <a:lnTo>
                    <a:pt x="96" y="141"/>
                  </a:lnTo>
                  <a:lnTo>
                    <a:pt x="0" y="199"/>
                  </a:lnTo>
                  <a:lnTo>
                    <a:pt x="70" y="0"/>
                  </a:lnTo>
                  <a:lnTo>
                    <a:pt x="288" y="13"/>
                  </a:lnTo>
                  <a:lnTo>
                    <a:pt x="192" y="77"/>
                  </a:lnTo>
                  <a:lnTo>
                    <a:pt x="403" y="403"/>
                  </a:lnTo>
                  <a:lnTo>
                    <a:pt x="307" y="4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60" name="Freeform 8"/>
            <p:cNvSpPr>
              <a:spLocks/>
            </p:cNvSpPr>
            <p:nvPr/>
          </p:nvSpPr>
          <p:spPr bwMode="auto">
            <a:xfrm>
              <a:off x="955" y="1894"/>
              <a:ext cx="409" cy="467"/>
            </a:xfrm>
            <a:custGeom>
              <a:avLst/>
              <a:gdLst>
                <a:gd name="T0" fmla="*/ 307 w 409"/>
                <a:gd name="T1" fmla="*/ 467 h 467"/>
                <a:gd name="T2" fmla="*/ 102 w 409"/>
                <a:gd name="T3" fmla="*/ 141 h 467"/>
                <a:gd name="T4" fmla="*/ 0 w 409"/>
                <a:gd name="T5" fmla="*/ 205 h 467"/>
                <a:gd name="T6" fmla="*/ 77 w 409"/>
                <a:gd name="T7" fmla="*/ 0 h 467"/>
                <a:gd name="T8" fmla="*/ 294 w 409"/>
                <a:gd name="T9" fmla="*/ 19 h 467"/>
                <a:gd name="T10" fmla="*/ 198 w 409"/>
                <a:gd name="T11" fmla="*/ 77 h 467"/>
                <a:gd name="T12" fmla="*/ 409 w 409"/>
                <a:gd name="T13" fmla="*/ 403 h 467"/>
                <a:gd name="T14" fmla="*/ 307 w 409"/>
                <a:gd name="T15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467">
                  <a:moveTo>
                    <a:pt x="307" y="467"/>
                  </a:moveTo>
                  <a:lnTo>
                    <a:pt x="102" y="141"/>
                  </a:lnTo>
                  <a:lnTo>
                    <a:pt x="0" y="205"/>
                  </a:lnTo>
                  <a:lnTo>
                    <a:pt x="77" y="0"/>
                  </a:lnTo>
                  <a:lnTo>
                    <a:pt x="294" y="19"/>
                  </a:lnTo>
                  <a:lnTo>
                    <a:pt x="198" y="77"/>
                  </a:lnTo>
                  <a:lnTo>
                    <a:pt x="409" y="403"/>
                  </a:lnTo>
                  <a:lnTo>
                    <a:pt x="307" y="46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61" name="Line 9"/>
            <p:cNvSpPr>
              <a:spLocks noChangeShapeType="1"/>
            </p:cNvSpPr>
            <p:nvPr/>
          </p:nvSpPr>
          <p:spPr bwMode="auto">
            <a:xfrm>
              <a:off x="232" y="2054"/>
              <a:ext cx="2476" cy="922"/>
            </a:xfrm>
            <a:prstGeom prst="line">
              <a:avLst/>
            </a:prstGeom>
            <a:noFill/>
            <a:ln w="30163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62" name="Freeform 10"/>
            <p:cNvSpPr>
              <a:spLocks/>
            </p:cNvSpPr>
            <p:nvPr/>
          </p:nvSpPr>
          <p:spPr bwMode="auto">
            <a:xfrm>
              <a:off x="1068" y="2676"/>
              <a:ext cx="626" cy="524"/>
            </a:xfrm>
            <a:custGeom>
              <a:avLst/>
              <a:gdLst>
                <a:gd name="T0" fmla="*/ 601 w 896"/>
                <a:gd name="T1" fmla="*/ 0 h 890"/>
                <a:gd name="T2" fmla="*/ 601 w 896"/>
                <a:gd name="T3" fmla="*/ 666 h 890"/>
                <a:gd name="T4" fmla="*/ 896 w 896"/>
                <a:gd name="T5" fmla="*/ 666 h 890"/>
                <a:gd name="T6" fmla="*/ 448 w 896"/>
                <a:gd name="T7" fmla="*/ 890 h 890"/>
                <a:gd name="T8" fmla="*/ 0 w 896"/>
                <a:gd name="T9" fmla="*/ 666 h 890"/>
                <a:gd name="T10" fmla="*/ 301 w 896"/>
                <a:gd name="T11" fmla="*/ 666 h 890"/>
                <a:gd name="T12" fmla="*/ 301 w 896"/>
                <a:gd name="T13" fmla="*/ 0 h 890"/>
                <a:gd name="T14" fmla="*/ 601 w 896"/>
                <a:gd name="T15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6" h="890">
                  <a:moveTo>
                    <a:pt x="601" y="0"/>
                  </a:moveTo>
                  <a:lnTo>
                    <a:pt x="601" y="666"/>
                  </a:lnTo>
                  <a:lnTo>
                    <a:pt x="896" y="666"/>
                  </a:lnTo>
                  <a:lnTo>
                    <a:pt x="448" y="890"/>
                  </a:lnTo>
                  <a:lnTo>
                    <a:pt x="0" y="666"/>
                  </a:lnTo>
                  <a:lnTo>
                    <a:pt x="301" y="666"/>
                  </a:lnTo>
                  <a:lnTo>
                    <a:pt x="301" y="0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00C0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63" name="Freeform 11"/>
            <p:cNvSpPr>
              <a:spLocks/>
            </p:cNvSpPr>
            <p:nvPr/>
          </p:nvSpPr>
          <p:spPr bwMode="auto">
            <a:xfrm rot="494924">
              <a:off x="1508" y="2491"/>
              <a:ext cx="630" cy="339"/>
            </a:xfrm>
            <a:custGeom>
              <a:avLst/>
              <a:gdLst>
                <a:gd name="T0" fmla="*/ 45 w 358"/>
                <a:gd name="T1" fmla="*/ 13 h 339"/>
                <a:gd name="T2" fmla="*/ 294 w 358"/>
                <a:gd name="T3" fmla="*/ 115 h 339"/>
                <a:gd name="T4" fmla="*/ 339 w 358"/>
                <a:gd name="T5" fmla="*/ 0 h 339"/>
                <a:gd name="T6" fmla="*/ 358 w 358"/>
                <a:gd name="T7" fmla="*/ 205 h 339"/>
                <a:gd name="T8" fmla="*/ 211 w 358"/>
                <a:gd name="T9" fmla="*/ 339 h 339"/>
                <a:gd name="T10" fmla="*/ 250 w 358"/>
                <a:gd name="T11" fmla="*/ 224 h 339"/>
                <a:gd name="T12" fmla="*/ 0 w 358"/>
                <a:gd name="T13" fmla="*/ 128 h 339"/>
                <a:gd name="T14" fmla="*/ 45 w 358"/>
                <a:gd name="T15" fmla="*/ 1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8" h="339">
                  <a:moveTo>
                    <a:pt x="45" y="13"/>
                  </a:moveTo>
                  <a:lnTo>
                    <a:pt x="294" y="115"/>
                  </a:lnTo>
                  <a:lnTo>
                    <a:pt x="339" y="0"/>
                  </a:lnTo>
                  <a:lnTo>
                    <a:pt x="358" y="205"/>
                  </a:lnTo>
                  <a:lnTo>
                    <a:pt x="211" y="339"/>
                  </a:lnTo>
                  <a:lnTo>
                    <a:pt x="250" y="224"/>
                  </a:lnTo>
                  <a:lnTo>
                    <a:pt x="0" y="128"/>
                  </a:lnTo>
                  <a:lnTo>
                    <a:pt x="45" y="13"/>
                  </a:lnTo>
                  <a:close/>
                </a:path>
              </a:pathLst>
            </a:custGeom>
            <a:solidFill>
              <a:srgbClr val="FFA64C"/>
            </a:solidFill>
            <a:ln w="38100" cmpd="sng">
              <a:solidFill>
                <a:srgbClr val="0000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65" name="Oval 13"/>
            <p:cNvSpPr>
              <a:spLocks noChangeArrowheads="1"/>
            </p:cNvSpPr>
            <p:nvPr/>
          </p:nvSpPr>
          <p:spPr bwMode="auto">
            <a:xfrm>
              <a:off x="1118" y="2249"/>
              <a:ext cx="518" cy="519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66" name="Rectangle 14"/>
            <p:cNvSpPr>
              <a:spLocks noChangeArrowheads="1"/>
            </p:cNvSpPr>
            <p:nvPr/>
          </p:nvSpPr>
          <p:spPr bwMode="auto">
            <a:xfrm>
              <a:off x="1179" y="2361"/>
              <a:ext cx="403" cy="307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67" name="Rectangle 15"/>
            <p:cNvSpPr>
              <a:spLocks noChangeArrowheads="1"/>
            </p:cNvSpPr>
            <p:nvPr/>
          </p:nvSpPr>
          <p:spPr bwMode="auto">
            <a:xfrm>
              <a:off x="1268" y="2317"/>
              <a:ext cx="23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FFFF"/>
                  </a:solidFill>
                </a:rPr>
                <a:t>N</a:t>
              </a:r>
              <a:endParaRPr lang="en-US" altLang="en-US" sz="4000"/>
            </a:p>
          </p:txBody>
        </p:sp>
        <p:sp>
          <p:nvSpPr>
            <p:cNvPr id="356368" name="Rectangle 16"/>
            <p:cNvSpPr>
              <a:spLocks noChangeArrowheads="1"/>
            </p:cNvSpPr>
            <p:nvPr/>
          </p:nvSpPr>
          <p:spPr bwMode="auto">
            <a:xfrm>
              <a:off x="1108" y="3309"/>
              <a:ext cx="6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>
                  <a:solidFill>
                    <a:srgbClr val="000000"/>
                  </a:solidFill>
                </a:rPr>
                <a:t>Leaching</a:t>
              </a:r>
              <a:endParaRPr lang="en-US" altLang="en-US"/>
            </a:p>
          </p:txBody>
        </p:sp>
        <p:sp>
          <p:nvSpPr>
            <p:cNvPr id="356369" name="Rectangle 17"/>
            <p:cNvSpPr>
              <a:spLocks noChangeArrowheads="1"/>
            </p:cNvSpPr>
            <p:nvPr/>
          </p:nvSpPr>
          <p:spPr bwMode="auto">
            <a:xfrm>
              <a:off x="539" y="1511"/>
              <a:ext cx="9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>
                  <a:solidFill>
                    <a:srgbClr val="000000"/>
                  </a:solidFill>
                </a:rPr>
                <a:t>Volatilization </a:t>
              </a:r>
              <a:endParaRPr lang="en-US" altLang="en-US"/>
            </a:p>
          </p:txBody>
        </p:sp>
        <p:sp>
          <p:nvSpPr>
            <p:cNvPr id="356370" name="Rectangle 18"/>
            <p:cNvSpPr>
              <a:spLocks noChangeArrowheads="1"/>
            </p:cNvSpPr>
            <p:nvPr/>
          </p:nvSpPr>
          <p:spPr bwMode="auto">
            <a:xfrm>
              <a:off x="501" y="1664"/>
              <a:ext cx="9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>
                  <a:solidFill>
                    <a:srgbClr val="000000"/>
                  </a:solidFill>
                </a:rPr>
                <a:t>Denitrification</a:t>
              </a:r>
              <a:endParaRPr lang="en-US" altLang="en-US"/>
            </a:p>
          </p:txBody>
        </p:sp>
        <p:sp>
          <p:nvSpPr>
            <p:cNvPr id="356371" name="Rectangle 19"/>
            <p:cNvSpPr>
              <a:spLocks noChangeArrowheads="1"/>
            </p:cNvSpPr>
            <p:nvPr/>
          </p:nvSpPr>
          <p:spPr bwMode="auto">
            <a:xfrm>
              <a:off x="2004" y="1779"/>
              <a:ext cx="48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>
                  <a:solidFill>
                    <a:srgbClr val="000000"/>
                  </a:solidFill>
                </a:rPr>
                <a:t>Crop </a:t>
              </a:r>
            </a:p>
            <a:p>
              <a:r>
                <a:rPr lang="en-US" altLang="en-US" b="1">
                  <a:solidFill>
                    <a:srgbClr val="000000"/>
                  </a:solidFill>
                </a:rPr>
                <a:t>Uptake</a:t>
              </a:r>
              <a:endParaRPr lang="en-US" altLang="en-US"/>
            </a:p>
          </p:txBody>
        </p:sp>
        <p:sp>
          <p:nvSpPr>
            <p:cNvPr id="356372" name="Rectangle 20"/>
            <p:cNvSpPr>
              <a:spLocks noChangeArrowheads="1"/>
            </p:cNvSpPr>
            <p:nvPr/>
          </p:nvSpPr>
          <p:spPr bwMode="auto">
            <a:xfrm>
              <a:off x="2306" y="2471"/>
              <a:ext cx="536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>
                  <a:solidFill>
                    <a:srgbClr val="000000"/>
                  </a:solidFill>
                </a:rPr>
                <a:t>Runoff</a:t>
              </a:r>
            </a:p>
            <a:p>
              <a:r>
                <a:rPr lang="en-US" altLang="en-US" b="1">
                  <a:solidFill>
                    <a:srgbClr val="000000"/>
                  </a:solidFill>
                </a:rPr>
                <a:t>Erosion</a:t>
              </a:r>
              <a:endParaRPr lang="en-US" altLang="en-US"/>
            </a:p>
          </p:txBody>
        </p:sp>
      </p:grpSp>
      <p:grpSp>
        <p:nvGrpSpPr>
          <p:cNvPr id="356406" name="Group 54"/>
          <p:cNvGrpSpPr>
            <a:grpSpLocks/>
          </p:cNvGrpSpPr>
          <p:nvPr/>
        </p:nvGrpSpPr>
        <p:grpSpPr bwMode="auto">
          <a:xfrm>
            <a:off x="4497388" y="2328862"/>
            <a:ext cx="5110162" cy="2468562"/>
            <a:chOff x="2903" y="1791"/>
            <a:chExt cx="3219" cy="1555"/>
          </a:xfrm>
        </p:grpSpPr>
        <p:sp>
          <p:nvSpPr>
            <p:cNvPr id="356390" name="Rectangle 38"/>
            <p:cNvSpPr>
              <a:spLocks noChangeAspect="1" noChangeArrowheads="1"/>
            </p:cNvSpPr>
            <p:nvPr/>
          </p:nvSpPr>
          <p:spPr bwMode="auto">
            <a:xfrm>
              <a:off x="5090" y="2324"/>
              <a:ext cx="46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>
                  <a:solidFill>
                    <a:srgbClr val="003ECC"/>
                  </a:solidFill>
                </a:rPr>
                <a:t>Runoff</a:t>
              </a:r>
              <a:endParaRPr lang="en-US" altLang="en-US"/>
            </a:p>
          </p:txBody>
        </p:sp>
        <p:sp>
          <p:nvSpPr>
            <p:cNvPr id="356391" name="AutoShape 39"/>
            <p:cNvSpPr>
              <a:spLocks noChangeAspect="1" noChangeArrowheads="1" noTextEdit="1"/>
            </p:cNvSpPr>
            <p:nvPr/>
          </p:nvSpPr>
          <p:spPr bwMode="auto">
            <a:xfrm>
              <a:off x="2903" y="1804"/>
              <a:ext cx="3219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92" name="Freeform 40"/>
            <p:cNvSpPr>
              <a:spLocks noChangeAspect="1"/>
            </p:cNvSpPr>
            <p:nvPr/>
          </p:nvSpPr>
          <p:spPr bwMode="auto">
            <a:xfrm>
              <a:off x="4182" y="1972"/>
              <a:ext cx="465" cy="459"/>
            </a:xfrm>
            <a:custGeom>
              <a:avLst/>
              <a:gdLst>
                <a:gd name="T0" fmla="*/ 0 w 388"/>
                <a:gd name="T1" fmla="*/ 303 h 382"/>
                <a:gd name="T2" fmla="*/ 253 w 388"/>
                <a:gd name="T3" fmla="*/ 79 h 382"/>
                <a:gd name="T4" fmla="*/ 186 w 388"/>
                <a:gd name="T5" fmla="*/ 0 h 382"/>
                <a:gd name="T6" fmla="*/ 371 w 388"/>
                <a:gd name="T7" fmla="*/ 40 h 382"/>
                <a:gd name="T8" fmla="*/ 388 w 388"/>
                <a:gd name="T9" fmla="*/ 230 h 382"/>
                <a:gd name="T10" fmla="*/ 320 w 388"/>
                <a:gd name="T11" fmla="*/ 152 h 382"/>
                <a:gd name="T12" fmla="*/ 68 w 388"/>
                <a:gd name="T13" fmla="*/ 382 h 382"/>
                <a:gd name="T14" fmla="*/ 0 w 388"/>
                <a:gd name="T15" fmla="*/ 303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382">
                  <a:moveTo>
                    <a:pt x="0" y="303"/>
                  </a:moveTo>
                  <a:lnTo>
                    <a:pt x="253" y="79"/>
                  </a:lnTo>
                  <a:lnTo>
                    <a:pt x="186" y="0"/>
                  </a:lnTo>
                  <a:lnTo>
                    <a:pt x="371" y="40"/>
                  </a:lnTo>
                  <a:lnTo>
                    <a:pt x="388" y="230"/>
                  </a:lnTo>
                  <a:lnTo>
                    <a:pt x="320" y="152"/>
                  </a:lnTo>
                  <a:lnTo>
                    <a:pt x="68" y="382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93" name="Freeform 41"/>
            <p:cNvSpPr>
              <a:spLocks noChangeAspect="1"/>
            </p:cNvSpPr>
            <p:nvPr/>
          </p:nvSpPr>
          <p:spPr bwMode="auto">
            <a:xfrm>
              <a:off x="4182" y="1979"/>
              <a:ext cx="471" cy="452"/>
            </a:xfrm>
            <a:custGeom>
              <a:avLst/>
              <a:gdLst>
                <a:gd name="T0" fmla="*/ 0 w 393"/>
                <a:gd name="T1" fmla="*/ 303 h 376"/>
                <a:gd name="T2" fmla="*/ 259 w 393"/>
                <a:gd name="T3" fmla="*/ 73 h 376"/>
                <a:gd name="T4" fmla="*/ 191 w 393"/>
                <a:gd name="T5" fmla="*/ 0 h 376"/>
                <a:gd name="T6" fmla="*/ 377 w 393"/>
                <a:gd name="T7" fmla="*/ 39 h 376"/>
                <a:gd name="T8" fmla="*/ 393 w 393"/>
                <a:gd name="T9" fmla="*/ 224 h 376"/>
                <a:gd name="T10" fmla="*/ 326 w 393"/>
                <a:gd name="T11" fmla="*/ 151 h 376"/>
                <a:gd name="T12" fmla="*/ 68 w 393"/>
                <a:gd name="T13" fmla="*/ 376 h 376"/>
                <a:gd name="T14" fmla="*/ 0 w 393"/>
                <a:gd name="T15" fmla="*/ 30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" h="376">
                  <a:moveTo>
                    <a:pt x="0" y="303"/>
                  </a:moveTo>
                  <a:lnTo>
                    <a:pt x="259" y="73"/>
                  </a:lnTo>
                  <a:lnTo>
                    <a:pt x="191" y="0"/>
                  </a:lnTo>
                  <a:lnTo>
                    <a:pt x="377" y="39"/>
                  </a:lnTo>
                  <a:lnTo>
                    <a:pt x="393" y="224"/>
                  </a:lnTo>
                  <a:lnTo>
                    <a:pt x="326" y="151"/>
                  </a:lnTo>
                  <a:lnTo>
                    <a:pt x="68" y="376"/>
                  </a:lnTo>
                  <a:lnTo>
                    <a:pt x="0" y="30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94" name="Rectangle 42"/>
            <p:cNvSpPr>
              <a:spLocks noChangeAspect="1" noChangeArrowheads="1"/>
            </p:cNvSpPr>
            <p:nvPr/>
          </p:nvSpPr>
          <p:spPr bwMode="auto">
            <a:xfrm>
              <a:off x="4728" y="1791"/>
              <a:ext cx="8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>
                  <a:solidFill>
                    <a:srgbClr val="000000"/>
                  </a:solidFill>
                </a:rPr>
                <a:t>Crop Uptake</a:t>
              </a:r>
              <a:endParaRPr lang="en-US" altLang="en-US"/>
            </a:p>
          </p:txBody>
        </p:sp>
        <p:sp>
          <p:nvSpPr>
            <p:cNvPr id="356395" name="Line 43"/>
            <p:cNvSpPr>
              <a:spLocks noChangeAspect="1" noChangeShapeType="1"/>
            </p:cNvSpPr>
            <p:nvPr/>
          </p:nvSpPr>
          <p:spPr bwMode="auto">
            <a:xfrm>
              <a:off x="2916" y="1972"/>
              <a:ext cx="2606" cy="970"/>
            </a:xfrm>
            <a:prstGeom prst="line">
              <a:avLst/>
            </a:prstGeom>
            <a:noFill/>
            <a:ln w="26988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96" name="Freeform 44"/>
            <p:cNvSpPr>
              <a:spLocks noChangeAspect="1"/>
            </p:cNvSpPr>
            <p:nvPr/>
          </p:nvSpPr>
          <p:spPr bwMode="auto">
            <a:xfrm>
              <a:off x="4030" y="2339"/>
              <a:ext cx="132" cy="667"/>
            </a:xfrm>
            <a:custGeom>
              <a:avLst/>
              <a:gdLst>
                <a:gd name="T0" fmla="*/ 236 w 354"/>
                <a:gd name="T1" fmla="*/ 0 h 556"/>
                <a:gd name="T2" fmla="*/ 236 w 354"/>
                <a:gd name="T3" fmla="*/ 415 h 556"/>
                <a:gd name="T4" fmla="*/ 354 w 354"/>
                <a:gd name="T5" fmla="*/ 415 h 556"/>
                <a:gd name="T6" fmla="*/ 174 w 354"/>
                <a:gd name="T7" fmla="*/ 556 h 556"/>
                <a:gd name="T8" fmla="*/ 0 w 354"/>
                <a:gd name="T9" fmla="*/ 415 h 556"/>
                <a:gd name="T10" fmla="*/ 118 w 354"/>
                <a:gd name="T11" fmla="*/ 415 h 556"/>
                <a:gd name="T12" fmla="*/ 118 w 354"/>
                <a:gd name="T13" fmla="*/ 0 h 556"/>
                <a:gd name="T14" fmla="*/ 236 w 354"/>
                <a:gd name="T15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556">
                  <a:moveTo>
                    <a:pt x="236" y="0"/>
                  </a:moveTo>
                  <a:lnTo>
                    <a:pt x="236" y="415"/>
                  </a:lnTo>
                  <a:lnTo>
                    <a:pt x="354" y="415"/>
                  </a:lnTo>
                  <a:lnTo>
                    <a:pt x="174" y="556"/>
                  </a:lnTo>
                  <a:lnTo>
                    <a:pt x="0" y="415"/>
                  </a:lnTo>
                  <a:lnTo>
                    <a:pt x="118" y="415"/>
                  </a:lnTo>
                  <a:lnTo>
                    <a:pt x="118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C0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97" name="Rectangle 45"/>
            <p:cNvSpPr>
              <a:spLocks noChangeAspect="1" noChangeArrowheads="1"/>
            </p:cNvSpPr>
            <p:nvPr/>
          </p:nvSpPr>
          <p:spPr bwMode="auto">
            <a:xfrm>
              <a:off x="3758" y="3022"/>
              <a:ext cx="6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>
                  <a:solidFill>
                    <a:srgbClr val="000000"/>
                  </a:solidFill>
                </a:rPr>
                <a:t>Leaching</a:t>
              </a:r>
              <a:endParaRPr lang="en-US" altLang="en-US"/>
            </a:p>
          </p:txBody>
        </p:sp>
        <p:sp>
          <p:nvSpPr>
            <p:cNvPr id="356398" name="Freeform 46"/>
            <p:cNvSpPr>
              <a:spLocks noChangeAspect="1"/>
            </p:cNvSpPr>
            <p:nvPr/>
          </p:nvSpPr>
          <p:spPr bwMode="auto">
            <a:xfrm>
              <a:off x="4189" y="2384"/>
              <a:ext cx="1273" cy="666"/>
            </a:xfrm>
            <a:custGeom>
              <a:avLst/>
              <a:gdLst>
                <a:gd name="T0" fmla="*/ 51 w 1061"/>
                <a:gd name="T1" fmla="*/ 0 h 555"/>
                <a:gd name="T2" fmla="*/ 831 w 1061"/>
                <a:gd name="T3" fmla="*/ 303 h 555"/>
                <a:gd name="T4" fmla="*/ 876 w 1061"/>
                <a:gd name="T5" fmla="*/ 174 h 555"/>
                <a:gd name="T6" fmla="*/ 1061 w 1061"/>
                <a:gd name="T7" fmla="*/ 465 h 555"/>
                <a:gd name="T8" fmla="*/ 730 w 1061"/>
                <a:gd name="T9" fmla="*/ 555 h 555"/>
                <a:gd name="T10" fmla="*/ 780 w 1061"/>
                <a:gd name="T11" fmla="*/ 426 h 555"/>
                <a:gd name="T12" fmla="*/ 0 w 1061"/>
                <a:gd name="T13" fmla="*/ 123 h 555"/>
                <a:gd name="T14" fmla="*/ 51 w 1061"/>
                <a:gd name="T15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1" h="555">
                  <a:moveTo>
                    <a:pt x="51" y="0"/>
                  </a:moveTo>
                  <a:lnTo>
                    <a:pt x="831" y="303"/>
                  </a:lnTo>
                  <a:lnTo>
                    <a:pt x="876" y="174"/>
                  </a:lnTo>
                  <a:lnTo>
                    <a:pt x="1061" y="465"/>
                  </a:lnTo>
                  <a:lnTo>
                    <a:pt x="730" y="555"/>
                  </a:lnTo>
                  <a:lnTo>
                    <a:pt x="780" y="426"/>
                  </a:lnTo>
                  <a:lnTo>
                    <a:pt x="0" y="12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A64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99" name="Freeform 47"/>
            <p:cNvSpPr>
              <a:spLocks noChangeAspect="1"/>
            </p:cNvSpPr>
            <p:nvPr/>
          </p:nvSpPr>
          <p:spPr bwMode="auto">
            <a:xfrm>
              <a:off x="4189" y="2384"/>
              <a:ext cx="1280" cy="666"/>
            </a:xfrm>
            <a:custGeom>
              <a:avLst/>
              <a:gdLst>
                <a:gd name="T0" fmla="*/ 51 w 1067"/>
                <a:gd name="T1" fmla="*/ 0 h 555"/>
                <a:gd name="T2" fmla="*/ 831 w 1067"/>
                <a:gd name="T3" fmla="*/ 303 h 555"/>
                <a:gd name="T4" fmla="*/ 881 w 1067"/>
                <a:gd name="T5" fmla="*/ 179 h 555"/>
                <a:gd name="T6" fmla="*/ 1067 w 1067"/>
                <a:gd name="T7" fmla="*/ 471 h 555"/>
                <a:gd name="T8" fmla="*/ 730 w 1067"/>
                <a:gd name="T9" fmla="*/ 555 h 555"/>
                <a:gd name="T10" fmla="*/ 780 w 1067"/>
                <a:gd name="T11" fmla="*/ 432 h 555"/>
                <a:gd name="T12" fmla="*/ 0 w 1067"/>
                <a:gd name="T13" fmla="*/ 129 h 555"/>
                <a:gd name="T14" fmla="*/ 51 w 1067"/>
                <a:gd name="T15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7" h="555">
                  <a:moveTo>
                    <a:pt x="51" y="0"/>
                  </a:moveTo>
                  <a:lnTo>
                    <a:pt x="831" y="303"/>
                  </a:lnTo>
                  <a:lnTo>
                    <a:pt x="881" y="179"/>
                  </a:lnTo>
                  <a:lnTo>
                    <a:pt x="1067" y="471"/>
                  </a:lnTo>
                  <a:lnTo>
                    <a:pt x="730" y="555"/>
                  </a:lnTo>
                  <a:lnTo>
                    <a:pt x="780" y="432"/>
                  </a:lnTo>
                  <a:lnTo>
                    <a:pt x="0" y="129"/>
                  </a:lnTo>
                  <a:lnTo>
                    <a:pt x="5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400" name="Freeform 48"/>
            <p:cNvSpPr>
              <a:spLocks noChangeAspect="1"/>
            </p:cNvSpPr>
            <p:nvPr/>
          </p:nvSpPr>
          <p:spPr bwMode="auto">
            <a:xfrm>
              <a:off x="4196" y="2417"/>
              <a:ext cx="1225" cy="498"/>
            </a:xfrm>
            <a:custGeom>
              <a:avLst/>
              <a:gdLst>
                <a:gd name="T0" fmla="*/ 11 w 1021"/>
                <a:gd name="T1" fmla="*/ 0 h 415"/>
                <a:gd name="T2" fmla="*/ 774 w 1021"/>
                <a:gd name="T3" fmla="*/ 297 h 415"/>
                <a:gd name="T4" fmla="*/ 786 w 1021"/>
                <a:gd name="T5" fmla="*/ 263 h 415"/>
                <a:gd name="T6" fmla="*/ 1021 w 1021"/>
                <a:gd name="T7" fmla="*/ 415 h 415"/>
                <a:gd name="T8" fmla="*/ 746 w 1021"/>
                <a:gd name="T9" fmla="*/ 364 h 415"/>
                <a:gd name="T10" fmla="*/ 757 w 1021"/>
                <a:gd name="T11" fmla="*/ 331 h 415"/>
                <a:gd name="T12" fmla="*/ 0 w 1021"/>
                <a:gd name="T13" fmla="*/ 33 h 415"/>
                <a:gd name="T14" fmla="*/ 11 w 1021"/>
                <a:gd name="T15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1" h="415">
                  <a:moveTo>
                    <a:pt x="11" y="0"/>
                  </a:moveTo>
                  <a:lnTo>
                    <a:pt x="774" y="297"/>
                  </a:lnTo>
                  <a:lnTo>
                    <a:pt x="786" y="263"/>
                  </a:lnTo>
                  <a:lnTo>
                    <a:pt x="1021" y="415"/>
                  </a:lnTo>
                  <a:lnTo>
                    <a:pt x="746" y="364"/>
                  </a:lnTo>
                  <a:lnTo>
                    <a:pt x="757" y="331"/>
                  </a:lnTo>
                  <a:lnTo>
                    <a:pt x="0" y="3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401" name="Freeform 49"/>
            <p:cNvSpPr>
              <a:spLocks noChangeAspect="1"/>
            </p:cNvSpPr>
            <p:nvPr/>
          </p:nvSpPr>
          <p:spPr bwMode="auto">
            <a:xfrm>
              <a:off x="4196" y="2417"/>
              <a:ext cx="1225" cy="498"/>
            </a:xfrm>
            <a:custGeom>
              <a:avLst/>
              <a:gdLst>
                <a:gd name="T0" fmla="*/ 11 w 1021"/>
                <a:gd name="T1" fmla="*/ 0 h 415"/>
                <a:gd name="T2" fmla="*/ 774 w 1021"/>
                <a:gd name="T3" fmla="*/ 297 h 415"/>
                <a:gd name="T4" fmla="*/ 786 w 1021"/>
                <a:gd name="T5" fmla="*/ 263 h 415"/>
                <a:gd name="T6" fmla="*/ 1021 w 1021"/>
                <a:gd name="T7" fmla="*/ 415 h 415"/>
                <a:gd name="T8" fmla="*/ 746 w 1021"/>
                <a:gd name="T9" fmla="*/ 364 h 415"/>
                <a:gd name="T10" fmla="*/ 757 w 1021"/>
                <a:gd name="T11" fmla="*/ 331 h 415"/>
                <a:gd name="T12" fmla="*/ 0 w 1021"/>
                <a:gd name="T13" fmla="*/ 33 h 415"/>
                <a:gd name="T14" fmla="*/ 11 w 1021"/>
                <a:gd name="T15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1" h="415">
                  <a:moveTo>
                    <a:pt x="11" y="0"/>
                  </a:moveTo>
                  <a:lnTo>
                    <a:pt x="774" y="297"/>
                  </a:lnTo>
                  <a:lnTo>
                    <a:pt x="786" y="263"/>
                  </a:lnTo>
                  <a:lnTo>
                    <a:pt x="1021" y="415"/>
                  </a:lnTo>
                  <a:lnTo>
                    <a:pt x="746" y="364"/>
                  </a:lnTo>
                  <a:lnTo>
                    <a:pt x="757" y="331"/>
                  </a:lnTo>
                  <a:lnTo>
                    <a:pt x="0" y="3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402" name="Rectangle 50"/>
            <p:cNvSpPr>
              <a:spLocks noChangeAspect="1" noChangeArrowheads="1"/>
            </p:cNvSpPr>
            <p:nvPr/>
          </p:nvSpPr>
          <p:spPr bwMode="auto">
            <a:xfrm>
              <a:off x="4923" y="3150"/>
              <a:ext cx="5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b="1">
                  <a:solidFill>
                    <a:srgbClr val="FF9900"/>
                  </a:solidFill>
                </a:rPr>
                <a:t>Erosion</a:t>
              </a:r>
              <a:endParaRPr lang="en-US" altLang="en-US">
                <a:solidFill>
                  <a:srgbClr val="FF9900"/>
                </a:solidFill>
              </a:endParaRPr>
            </a:p>
          </p:txBody>
        </p:sp>
        <p:sp>
          <p:nvSpPr>
            <p:cNvPr id="356403" name="Oval 51"/>
            <p:cNvSpPr>
              <a:spLocks noChangeAspect="1" noChangeArrowheads="1"/>
            </p:cNvSpPr>
            <p:nvPr/>
          </p:nvSpPr>
          <p:spPr bwMode="auto">
            <a:xfrm>
              <a:off x="3829" y="2218"/>
              <a:ext cx="545" cy="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404" name="Rectangle 52"/>
            <p:cNvSpPr>
              <a:spLocks noChangeAspect="1" noChangeArrowheads="1"/>
            </p:cNvSpPr>
            <p:nvPr/>
          </p:nvSpPr>
          <p:spPr bwMode="auto">
            <a:xfrm>
              <a:off x="4014" y="2289"/>
              <a:ext cx="21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chemeClr val="hlink"/>
                  </a:solidFill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51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Nutrient Management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1940"/>
            <a:ext cx="3770313" cy="5308600"/>
          </a:xfrm>
        </p:spPr>
        <p:txBody>
          <a:bodyPr/>
          <a:lstStyle/>
          <a:p>
            <a:r>
              <a:rPr lang="en-US" altLang="en-US" sz="2400" dirty="0" smtClean="0"/>
              <a:t>Manure in No-till</a:t>
            </a:r>
            <a:endParaRPr lang="en-US" altLang="en-US" sz="2400" dirty="0"/>
          </a:p>
          <a:p>
            <a:pPr lvl="1"/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Greater potential for ammonia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volatilization</a:t>
            </a:r>
          </a:p>
          <a:p>
            <a:pPr lvl="1"/>
            <a:endParaRPr lang="en-US" altLang="en-US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Less risk of P loss with erosion</a:t>
            </a:r>
          </a:p>
          <a:p>
            <a:pPr lvl="1"/>
            <a:endParaRPr lang="en-US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Greater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risk of soluble P loss</a:t>
            </a:r>
          </a:p>
          <a:p>
            <a:pPr lvl="1"/>
            <a:endParaRPr lang="en-US" alt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Greater potential for Nitrate leaching </a:t>
            </a:r>
            <a:endParaRPr lang="en-US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1175" name="Text Box 183"/>
          <p:cNvSpPr txBox="1">
            <a:spLocks noChangeArrowheads="1"/>
          </p:cNvSpPr>
          <p:nvPr/>
        </p:nvSpPr>
        <p:spPr bwMode="auto">
          <a:xfrm>
            <a:off x="4085560" y="2150730"/>
            <a:ext cx="3860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/>
              <a:t>From: Table 1.2-15 Agronomy Guide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657583"/>
              </p:ext>
            </p:extLst>
          </p:nvPr>
        </p:nvGraphicFramePr>
        <p:xfrm>
          <a:off x="4085560" y="2532093"/>
          <a:ext cx="4791529" cy="18344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8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883">
                <a:tc rowSpan="2"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Planned Manure Application Management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Nitrogen Availability Factors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83">
                <a:tc v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Poultry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Swine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Other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Incorporation the same 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Incorporation within 1 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Incorporation within 2-4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Incorporation within 5-7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Incorporation after 7 days </a:t>
                      </a:r>
                      <a:b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or no incorporation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0.15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0.20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0.20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3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dge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  <a:fontScheme name="Edge">
    <a:majorFont>
      <a:latin typeface="Garamond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Extension Inservice 4-5-12 v 4</Template>
  <TotalTime>10334</TotalTime>
  <Words>1849</Words>
  <Application>Microsoft Office PowerPoint</Application>
  <PresentationFormat>On-screen Show (4:3)</PresentationFormat>
  <Paragraphs>585</Paragraphs>
  <Slides>44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MS PGothic</vt:lpstr>
      <vt:lpstr>Arial</vt:lpstr>
      <vt:lpstr>Calibri</vt:lpstr>
      <vt:lpstr>Eras Bold ITC</vt:lpstr>
      <vt:lpstr>Eras Demi ITC</vt:lpstr>
      <vt:lpstr>Palatino</vt:lpstr>
      <vt:lpstr>Times</vt:lpstr>
      <vt:lpstr>Times New Roman</vt:lpstr>
      <vt:lpstr>Tw Cen MT</vt:lpstr>
      <vt:lpstr>Wingdings</vt:lpstr>
      <vt:lpstr>CASTemplate</vt:lpstr>
      <vt:lpstr>Document</vt:lpstr>
      <vt:lpstr>Chart</vt:lpstr>
      <vt:lpstr>Worksheet</vt:lpstr>
      <vt:lpstr>SigmaPlot.JNB.Page.9</vt:lpstr>
      <vt:lpstr>Manure  Management in No-till</vt:lpstr>
      <vt:lpstr>No-till System</vt:lpstr>
      <vt:lpstr>Advantages to No-till</vt:lpstr>
      <vt:lpstr>Advantages to No-till</vt:lpstr>
      <vt:lpstr>Advantages to No-till</vt:lpstr>
      <vt:lpstr>Advantages to No-till</vt:lpstr>
      <vt:lpstr>Advantages to No-till</vt:lpstr>
      <vt:lpstr>What does this mean for manure nutrients?</vt:lpstr>
      <vt:lpstr>Nutrient Management</vt:lpstr>
      <vt:lpstr>Nutrient Management</vt:lpstr>
      <vt:lpstr>Nutrient Management</vt:lpstr>
      <vt:lpstr>Nutrient Management</vt:lpstr>
      <vt:lpstr>Tradeoffs Manure Incorporation</vt:lpstr>
      <vt:lpstr>Questions:</vt:lpstr>
      <vt:lpstr>Alternative No-till Manure Application Methods?</vt:lpstr>
      <vt:lpstr>No-till and Nitrogen Loss</vt:lpstr>
      <vt:lpstr>Manure  Nitrogen  Volatilization</vt:lpstr>
      <vt:lpstr>No-till Dairy Manure Application Method - PA</vt:lpstr>
      <vt:lpstr>Ammonia  Loss from  Dairy Manure</vt:lpstr>
      <vt:lpstr>Ammonia: more manure on the surface, more ammonia emitted</vt:lpstr>
      <vt:lpstr>Aeration variations</vt:lpstr>
      <vt:lpstr>Aerator Swine Manure Application  – Ammonia Loss</vt:lpstr>
      <vt:lpstr>Reduction in Ammonia Volatilization Aerator applicator – Compared to surface application Dairy vs Swine Aerway straight with manure applied after </vt:lpstr>
      <vt:lpstr>What does this mean for nutrients?</vt:lpstr>
      <vt:lpstr>No-till Dairy Manure Application Method – PA - Total P loss</vt:lpstr>
      <vt:lpstr>Phosphorus: more on the surface, more dissolved phosphorus in runoff</vt:lpstr>
      <vt:lpstr>No-till Dairy Manure Application Method - PA</vt:lpstr>
      <vt:lpstr>No-till Dairy Manure Application Method - PA</vt:lpstr>
      <vt:lpstr>Manure Odor</vt:lpstr>
      <vt:lpstr>Odor from Dairy Manure</vt:lpstr>
      <vt:lpstr>No-till Dairy Manure Application Method - PA IFSM Model Economics for 100 cow dairy</vt:lpstr>
      <vt:lpstr>PA Dairy Manure Application Method Comparison</vt:lpstr>
      <vt:lpstr>Urease Inhibitors in Dairy Manure</vt:lpstr>
      <vt:lpstr>Urease Inhibitors in Dairy Manure       </vt:lpstr>
      <vt:lpstr>Nitrification Inhibitors with Dairy Manure</vt:lpstr>
      <vt:lpstr>Cover Crops Saving manure N</vt:lpstr>
      <vt:lpstr>PowerPoint Presentation</vt:lpstr>
      <vt:lpstr>PowerPoint Presentation</vt:lpstr>
      <vt:lpstr>PowerPoint Presentation</vt:lpstr>
      <vt:lpstr>PowerPoint Presentation</vt:lpstr>
      <vt:lpstr>Fall Manure/Cover Crop Management</vt:lpstr>
      <vt:lpstr>No-till  Solid Manure Injection</vt:lpstr>
      <vt:lpstr>Poultry Litter Subsurfer Not ready for prime time . . . BUT we are working on it.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Fertilizer</dc:title>
  <dc:creator>Douglas Beegle</dc:creator>
  <cp:lastModifiedBy>Sarah Tichonuk</cp:lastModifiedBy>
  <cp:revision>317</cp:revision>
  <cp:lastPrinted>2017-02-15T13:18:16Z</cp:lastPrinted>
  <dcterms:modified xsi:type="dcterms:W3CDTF">2017-03-06T20:54:38Z</dcterms:modified>
</cp:coreProperties>
</file>