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379" r:id="rId2"/>
    <p:sldId id="351" r:id="rId3"/>
    <p:sldId id="315" r:id="rId4"/>
    <p:sldId id="352" r:id="rId5"/>
    <p:sldId id="340" r:id="rId6"/>
    <p:sldId id="256" r:id="rId7"/>
    <p:sldId id="349" r:id="rId8"/>
    <p:sldId id="257" r:id="rId9"/>
    <p:sldId id="258" r:id="rId10"/>
    <p:sldId id="259" r:id="rId11"/>
    <p:sldId id="371" r:id="rId12"/>
    <p:sldId id="262" r:id="rId13"/>
    <p:sldId id="266" r:id="rId14"/>
    <p:sldId id="261" r:id="rId15"/>
    <p:sldId id="264" r:id="rId16"/>
    <p:sldId id="265" r:id="rId17"/>
    <p:sldId id="310" r:id="rId18"/>
    <p:sldId id="355" r:id="rId19"/>
    <p:sldId id="284" r:id="rId20"/>
    <p:sldId id="360" r:id="rId21"/>
    <p:sldId id="373" r:id="rId22"/>
    <p:sldId id="378" r:id="rId23"/>
    <p:sldId id="341" r:id="rId24"/>
    <p:sldId id="321" r:id="rId25"/>
    <p:sldId id="350" r:id="rId26"/>
    <p:sldId id="336" r:id="rId27"/>
    <p:sldId id="337" r:id="rId28"/>
    <p:sldId id="306" r:id="rId29"/>
    <p:sldId id="305" r:id="rId30"/>
    <p:sldId id="308" r:id="rId31"/>
    <p:sldId id="356" r:id="rId32"/>
    <p:sldId id="354" r:id="rId33"/>
    <p:sldId id="326" r:id="rId34"/>
    <p:sldId id="342" r:id="rId35"/>
    <p:sldId id="359" r:id="rId36"/>
    <p:sldId id="362" r:id="rId37"/>
    <p:sldId id="324" r:id="rId38"/>
    <p:sldId id="328" r:id="rId39"/>
    <p:sldId id="329" r:id="rId40"/>
    <p:sldId id="275" r:id="rId41"/>
    <p:sldId id="279" r:id="rId42"/>
    <p:sldId id="374" r:id="rId43"/>
    <p:sldId id="375" r:id="rId44"/>
    <p:sldId id="298" r:id="rId45"/>
    <p:sldId id="289" r:id="rId46"/>
    <p:sldId id="282" r:id="rId47"/>
    <p:sldId id="283" r:id="rId48"/>
    <p:sldId id="338" r:id="rId49"/>
    <p:sldId id="363" r:id="rId50"/>
    <p:sldId id="285" r:id="rId51"/>
    <p:sldId id="286" r:id="rId52"/>
    <p:sldId id="287" r:id="rId53"/>
    <p:sldId id="288" r:id="rId54"/>
    <p:sldId id="333" r:id="rId55"/>
    <p:sldId id="343" r:id="rId56"/>
    <p:sldId id="274" r:id="rId57"/>
    <p:sldId id="372" r:id="rId58"/>
    <p:sldId id="290" r:id="rId59"/>
    <p:sldId id="292" r:id="rId60"/>
    <p:sldId id="364" r:id="rId61"/>
    <p:sldId id="344" r:id="rId62"/>
    <p:sldId id="345" r:id="rId63"/>
    <p:sldId id="346" r:id="rId64"/>
    <p:sldId id="300" r:id="rId65"/>
    <p:sldId id="323" r:id="rId66"/>
    <p:sldId id="335" r:id="rId67"/>
    <p:sldId id="347" r:id="rId68"/>
    <p:sldId id="302" r:id="rId69"/>
    <p:sldId id="316" r:id="rId70"/>
    <p:sldId id="303" r:id="rId71"/>
    <p:sldId id="304" r:id="rId72"/>
    <p:sldId id="312" r:id="rId73"/>
    <p:sldId id="293" r:id="rId74"/>
    <p:sldId id="294" r:id="rId75"/>
    <p:sldId id="327" r:id="rId76"/>
    <p:sldId id="296" r:id="rId77"/>
    <p:sldId id="330" r:id="rId78"/>
    <p:sldId id="322" r:id="rId79"/>
    <p:sldId id="320" r:id="rId80"/>
    <p:sldId id="318" r:id="rId81"/>
    <p:sldId id="376" r:id="rId82"/>
    <p:sldId id="334" r:id="rId83"/>
    <p:sldId id="361" r:id="rId84"/>
    <p:sldId id="353" r:id="rId85"/>
    <p:sldId id="377" r:id="rId86"/>
    <p:sldId id="358" r:id="rId87"/>
    <p:sldId id="276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9"/>
    <p:restoredTop sz="94697"/>
  </p:normalViewPr>
  <p:slideViewPr>
    <p:cSldViewPr>
      <p:cViewPr varScale="1">
        <p:scale>
          <a:sx n="109" d="100"/>
          <a:sy n="109" d="100"/>
        </p:scale>
        <p:origin x="142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132ED-8267-7A4E-A2C4-03EA4FD29A65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DE46F-C62D-6E4C-B42A-846328A7C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7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7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0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1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1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4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20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5F819-F028-4AEF-AE0B-758719F309A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147D-7312-4E1B-876E-D64B7EFA0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2017 Vermont No-till, Cover Crop Symposium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2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/>
          </a:p>
          <a:p>
            <a:pPr marL="0" marR="0" lvl="2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/>
              <a:t>Landview</a:t>
            </a:r>
            <a:r>
              <a:rPr lang="en-US" sz="4400" dirty="0" smtClean="0"/>
              <a:t> Farms LLC</a:t>
            </a:r>
          </a:p>
          <a:p>
            <a:pPr marL="0" marR="0" lvl="2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2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A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17187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lbs</a:t>
            </a:r>
            <a:r>
              <a:rPr lang="en-US" dirty="0" smtClean="0"/>
              <a:t> Triticale</a:t>
            </a:r>
            <a:br>
              <a:rPr lang="en-US" dirty="0" smtClean="0"/>
            </a:br>
            <a:r>
              <a:rPr lang="en-US" dirty="0" smtClean="0"/>
              <a:t>Broadcast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Disk No Manure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9" y="2174875"/>
            <a:ext cx="2951270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Disk with Manure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277" y="2174875"/>
            <a:ext cx="2951270" cy="3951288"/>
          </a:xfrm>
        </p:spPr>
      </p:pic>
    </p:spTree>
    <p:extLst>
      <p:ext uri="{BB962C8B-B14F-4D97-AF65-F5344CB8AC3E}">
        <p14:creationId xmlns:p14="http://schemas.microsoft.com/office/powerpoint/2010/main" val="2421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 Row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42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Cover Crop Broadcast </a:t>
            </a:r>
            <a:br>
              <a:rPr lang="en-US" dirty="0" smtClean="0"/>
            </a:br>
            <a:r>
              <a:rPr lang="en-US" dirty="0" smtClean="0"/>
              <a:t>No incorporation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No Manure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09" y="2174875"/>
            <a:ext cx="2952570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Broadcast Manure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5025" y="2641091"/>
            <a:ext cx="4041775" cy="3018856"/>
          </a:xfrm>
        </p:spPr>
      </p:pic>
    </p:spTree>
    <p:extLst>
      <p:ext uri="{BB962C8B-B14F-4D97-AF65-F5344CB8AC3E}">
        <p14:creationId xmlns:p14="http://schemas.microsoft.com/office/powerpoint/2010/main" val="29470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Manure Spread with Trailer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9/28/15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994" y="2174875"/>
            <a:ext cx="2222599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11/23/15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5025" y="2641091"/>
            <a:ext cx="4041775" cy="3018856"/>
          </a:xfrm>
        </p:spPr>
      </p:pic>
    </p:spTree>
    <p:extLst>
      <p:ext uri="{BB962C8B-B14F-4D97-AF65-F5344CB8AC3E}">
        <p14:creationId xmlns:p14="http://schemas.microsoft.com/office/powerpoint/2010/main" val="970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Cover Crop Spread with SSD </a:t>
            </a:r>
            <a:r>
              <a:rPr lang="en-US" dirty="0" err="1" smtClean="0"/>
              <a:t>Aerway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110 </a:t>
            </a:r>
            <a:r>
              <a:rPr lang="en-US" dirty="0" err="1" smtClean="0"/>
              <a:t>lbs</a:t>
            </a:r>
            <a:r>
              <a:rPr lang="en-US" dirty="0" smtClean="0"/>
              <a:t> Triticale in Spreader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199" y="3185466"/>
            <a:ext cx="4039984" cy="301752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Aerway</a:t>
            </a:r>
            <a:r>
              <a:rPr lang="en-US" dirty="0" smtClean="0"/>
              <a:t> w/SSD distributor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2912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Manure -</a:t>
            </a:r>
            <a:r>
              <a:rPr lang="en-US" dirty="0" err="1" smtClean="0"/>
              <a:t>Aerway</a:t>
            </a:r>
            <a:r>
              <a:rPr lang="en-US" dirty="0" smtClean="0"/>
              <a:t> with SSD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10/2/15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590801"/>
            <a:ext cx="3200400" cy="2971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12/5/15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90277" y="2133600"/>
            <a:ext cx="2951270" cy="3962399"/>
          </a:xfrm>
        </p:spPr>
      </p:pic>
    </p:spTree>
    <p:extLst>
      <p:ext uri="{BB962C8B-B14F-4D97-AF65-F5344CB8AC3E}">
        <p14:creationId xmlns:p14="http://schemas.microsoft.com/office/powerpoint/2010/main" val="34999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Much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9/28/15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133600"/>
            <a:ext cx="2590800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11/23/15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5025" y="2641091"/>
            <a:ext cx="4041775" cy="3018856"/>
          </a:xfrm>
        </p:spPr>
      </p:pic>
    </p:spTree>
    <p:extLst>
      <p:ext uri="{BB962C8B-B14F-4D97-AF65-F5344CB8AC3E}">
        <p14:creationId xmlns:p14="http://schemas.microsoft.com/office/powerpoint/2010/main" val="27398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1600" y="-5632515"/>
            <a:ext cx="13258800" cy="235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987"/>
          <a:stretch/>
        </p:blipFill>
        <p:spPr>
          <a:xfrm>
            <a:off x="17489" y="12954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-152400"/>
            <a:ext cx="557784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**Disclaimer**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 smtClean="0"/>
              <a:t>No product endorsements are implied</a:t>
            </a:r>
          </a:p>
          <a:p>
            <a:endParaRPr lang="en-US" dirty="0"/>
          </a:p>
          <a:p>
            <a:r>
              <a:rPr lang="en-US" dirty="0" smtClean="0"/>
              <a:t>Names have not been changed for this presentation</a:t>
            </a:r>
            <a:r>
              <a:rPr lang="is-IS" dirty="0" smtClean="0"/>
              <a:t>…..they’re really not all that innocent!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information presented today is heavily influenced by my own personal bias.  Conclusions are observations only, and not drawn using any scientific protocols</a:t>
            </a:r>
          </a:p>
        </p:txBody>
      </p:sp>
    </p:spTree>
    <p:extLst>
      <p:ext uri="{BB962C8B-B14F-4D97-AF65-F5344CB8AC3E}">
        <p14:creationId xmlns:p14="http://schemas.microsoft.com/office/powerpoint/2010/main" val="182792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from 2015 Cover Crop </a:t>
            </a:r>
            <a:r>
              <a:rPr lang="en-US" dirty="0"/>
              <a:t>P</a:t>
            </a:r>
            <a:r>
              <a:rPr lang="en-US" dirty="0" smtClean="0"/>
              <a:t>lanting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Earlier planting for best fall growth</a:t>
            </a:r>
          </a:p>
          <a:p>
            <a:r>
              <a:rPr lang="en-US" dirty="0" smtClean="0"/>
              <a:t>Incorporation methods all work</a:t>
            </a:r>
          </a:p>
          <a:p>
            <a:r>
              <a:rPr lang="en-US" dirty="0" smtClean="0"/>
              <a:t>Drill ‘looked’ the best</a:t>
            </a:r>
          </a:p>
          <a:p>
            <a:pPr lvl="1"/>
            <a:r>
              <a:rPr lang="en-US" dirty="0" smtClean="0"/>
              <a:t>Adds flexibility to seed mixes</a:t>
            </a:r>
          </a:p>
          <a:p>
            <a:pPr lvl="1"/>
            <a:r>
              <a:rPr lang="en-US" dirty="0" smtClean="0"/>
              <a:t>Same biomass, lower seeding rate</a:t>
            </a:r>
          </a:p>
          <a:p>
            <a:r>
              <a:rPr lang="en-US" dirty="0" smtClean="0"/>
              <a:t>Manure enhances growth across all planting methods</a:t>
            </a:r>
          </a:p>
          <a:p>
            <a:r>
              <a:rPr lang="en-US" dirty="0" smtClean="0"/>
              <a:t>Cereal grains pretty tough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Emptied Lagoon</a:t>
            </a:r>
          </a:p>
          <a:p>
            <a:pPr lvl="1"/>
            <a:r>
              <a:rPr lang="en-US" dirty="0" smtClean="0"/>
              <a:t>4 million gallons available</a:t>
            </a:r>
          </a:p>
          <a:p>
            <a:r>
              <a:rPr lang="en-US" dirty="0" smtClean="0"/>
              <a:t>700 acres cover crops</a:t>
            </a:r>
          </a:p>
          <a:p>
            <a:pPr lvl="1"/>
            <a:r>
              <a:rPr lang="en-US" dirty="0" smtClean="0"/>
              <a:t>300 acres triticale for forage</a:t>
            </a:r>
          </a:p>
          <a:p>
            <a:pPr lvl="1"/>
            <a:r>
              <a:rPr lang="en-US" dirty="0" smtClean="0"/>
              <a:t>120 </a:t>
            </a:r>
            <a:r>
              <a:rPr lang="en-US" dirty="0" err="1" smtClean="0"/>
              <a:t>lb</a:t>
            </a:r>
            <a:r>
              <a:rPr lang="en-US" dirty="0" smtClean="0"/>
              <a:t> seeding rate</a:t>
            </a:r>
          </a:p>
          <a:p>
            <a:pPr lvl="1"/>
            <a:r>
              <a:rPr lang="en-US" dirty="0" smtClean="0"/>
              <a:t>Fall manure on 300 acres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875" y="1328738"/>
            <a:ext cx="3667124" cy="36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That</a:t>
            </a:r>
            <a:r>
              <a:rPr lang="uk-UA" dirty="0" smtClean="0"/>
              <a:t>’</a:t>
            </a:r>
            <a:r>
              <a:rPr lang="en-US" dirty="0" smtClean="0"/>
              <a:t>s it</a:t>
            </a:r>
            <a:r>
              <a:rPr lang="is-IS" dirty="0" smtClean="0"/>
              <a:t>….We’re all in!!!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370" y="2251648"/>
            <a:ext cx="6743260" cy="4525963"/>
          </a:xfrm>
        </p:spPr>
      </p:pic>
    </p:spTree>
    <p:extLst>
      <p:ext uri="{BB962C8B-B14F-4D97-AF65-F5344CB8AC3E}">
        <p14:creationId xmlns:p14="http://schemas.microsoft.com/office/powerpoint/2010/main" val="9482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Plant more acres ‘green’</a:t>
            </a:r>
          </a:p>
          <a:p>
            <a:r>
              <a:rPr lang="en-US" dirty="0" smtClean="0"/>
              <a:t>No-till more acres</a:t>
            </a:r>
          </a:p>
          <a:p>
            <a:r>
              <a:rPr lang="en-US" dirty="0" smtClean="0"/>
              <a:t>Evaluate planter attachments to handle planting in to tall cover crops</a:t>
            </a:r>
          </a:p>
          <a:p>
            <a:pPr lvl="1"/>
            <a:r>
              <a:rPr lang="en-US" dirty="0" smtClean="0"/>
              <a:t>Cover crop seeding rate too high for planter roller attachment</a:t>
            </a:r>
          </a:p>
          <a:p>
            <a:r>
              <a:rPr lang="en-US" dirty="0" smtClean="0"/>
              <a:t>100% CC on silage ground</a:t>
            </a:r>
          </a:p>
          <a:p>
            <a:pPr lvl="1"/>
            <a:r>
              <a:rPr lang="en-US" dirty="0" smtClean="0"/>
              <a:t>Try some multi-species covers</a:t>
            </a:r>
          </a:p>
          <a:p>
            <a:r>
              <a:rPr lang="en-US" dirty="0" smtClean="0"/>
              <a:t>Add spring manure to the No-till/CC program</a:t>
            </a:r>
          </a:p>
          <a:p>
            <a:pPr lvl="1"/>
            <a:r>
              <a:rPr lang="en-US" dirty="0" smtClean="0"/>
              <a:t>Broadcast manure on living cover crops</a:t>
            </a:r>
          </a:p>
          <a:p>
            <a:r>
              <a:rPr lang="en-US" dirty="0" smtClean="0"/>
              <a:t>Provide all </a:t>
            </a:r>
            <a:r>
              <a:rPr lang="en-US" dirty="0" err="1" smtClean="0"/>
              <a:t>haylage</a:t>
            </a:r>
            <a:r>
              <a:rPr lang="en-US" dirty="0" smtClean="0"/>
              <a:t> needs for the dairy</a:t>
            </a:r>
          </a:p>
          <a:p>
            <a:pPr lvl="1"/>
            <a:r>
              <a:rPr lang="en-US" dirty="0" smtClean="0"/>
              <a:t>Improve quality of new </a:t>
            </a:r>
            <a:r>
              <a:rPr lang="en-US" dirty="0" err="1" smtClean="0"/>
              <a:t>seedings</a:t>
            </a:r>
            <a:endParaRPr lang="en-US" dirty="0" smtClean="0"/>
          </a:p>
          <a:p>
            <a:pPr lvl="1"/>
            <a:r>
              <a:rPr lang="en-US" dirty="0" smtClean="0"/>
              <a:t>Utilize some CC acres for forage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76198"/>
            <a:ext cx="3796298" cy="6744157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98356" y="1628636"/>
            <a:ext cx="6766560" cy="3661688"/>
          </a:xfrm>
        </p:spPr>
      </p:pic>
    </p:spTree>
    <p:extLst>
      <p:ext uri="{BB962C8B-B14F-4D97-AF65-F5344CB8AC3E}">
        <p14:creationId xmlns:p14="http://schemas.microsoft.com/office/powerpoint/2010/main" val="25373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changes in seeding program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No-till Drill our New Seeding</a:t>
            </a:r>
          </a:p>
          <a:p>
            <a:pPr lvl="1"/>
            <a:r>
              <a:rPr lang="en-US" dirty="0" smtClean="0"/>
              <a:t>Bought a drill </a:t>
            </a:r>
          </a:p>
          <a:p>
            <a:r>
              <a:rPr lang="en-US" dirty="0" smtClean="0"/>
              <a:t>Starter Fertilizer on drill</a:t>
            </a:r>
          </a:p>
          <a:p>
            <a:r>
              <a:rPr lang="en-US" dirty="0" smtClean="0"/>
              <a:t>Control Weeds</a:t>
            </a:r>
          </a:p>
          <a:p>
            <a:r>
              <a:rPr lang="en-US" dirty="0" smtClean="0"/>
              <a:t>Fields smoother</a:t>
            </a:r>
          </a:p>
          <a:p>
            <a:pPr lvl="1"/>
            <a:r>
              <a:rPr lang="en-US" dirty="0" smtClean="0"/>
              <a:t>Added a land roller</a:t>
            </a:r>
          </a:p>
        </p:txBody>
      </p:sp>
    </p:spTree>
    <p:extLst>
      <p:ext uri="{BB962C8B-B14F-4D97-AF65-F5344CB8AC3E}">
        <p14:creationId xmlns:p14="http://schemas.microsoft.com/office/powerpoint/2010/main" val="34476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05600" y="-4773105"/>
            <a:ext cx="31446788" cy="176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208" y="0"/>
            <a:ext cx="13258800" cy="235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9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1" y="0"/>
            <a:ext cx="31773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0"/>
            <a:ext cx="30718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764" y="2309"/>
            <a:ext cx="266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48600" y="-9525000"/>
            <a:ext cx="18758997" cy="333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Triticale Forage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cut vegetative stage for dairy forage</a:t>
            </a:r>
          </a:p>
          <a:p>
            <a:pPr lvl="1"/>
            <a:r>
              <a:rPr lang="en-US" dirty="0" smtClean="0"/>
              <a:t>High quality, lower yield</a:t>
            </a:r>
          </a:p>
          <a:p>
            <a:pPr lvl="1"/>
            <a:r>
              <a:rPr lang="en-US" dirty="0" smtClean="0"/>
              <a:t>First good weather</a:t>
            </a:r>
            <a:r>
              <a:rPr lang="is-IS" dirty="0" smtClean="0"/>
              <a:t>….harvest triticale</a:t>
            </a:r>
            <a:endParaRPr lang="en-US" dirty="0" smtClean="0"/>
          </a:p>
          <a:p>
            <a:r>
              <a:rPr lang="en-US" dirty="0" smtClean="0"/>
              <a:t>2016 Maximize value</a:t>
            </a:r>
          </a:p>
          <a:p>
            <a:pPr lvl="1"/>
            <a:r>
              <a:rPr lang="en-US" dirty="0" smtClean="0"/>
              <a:t>Clipper cut sample trying to get highest quality and yield</a:t>
            </a:r>
          </a:p>
          <a:p>
            <a:pPr lvl="1"/>
            <a:r>
              <a:rPr lang="en-US" dirty="0" smtClean="0"/>
              <a:t>Applied 70 </a:t>
            </a:r>
            <a:r>
              <a:rPr lang="en-US" dirty="0" err="1" smtClean="0"/>
              <a:t>lbs</a:t>
            </a:r>
            <a:r>
              <a:rPr lang="en-US" dirty="0" smtClean="0"/>
              <a:t> of N + S at ‘green up’</a:t>
            </a:r>
          </a:p>
        </p:txBody>
      </p:sp>
    </p:spTree>
    <p:extLst>
      <p:ext uri="{BB962C8B-B14F-4D97-AF65-F5344CB8AC3E}">
        <p14:creationId xmlns:p14="http://schemas.microsoft.com/office/powerpoint/2010/main" val="4023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tsheet56.pdf - Adobe Read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359" y="2964873"/>
            <a:ext cx="3857625" cy="38862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94327" y="1199364"/>
            <a:ext cx="3152115" cy="675618"/>
          </a:xfrm>
          <a:custGeom>
            <a:avLst/>
            <a:gdLst>
              <a:gd name="connsiteX0" fmla="*/ 1570182 w 3152115"/>
              <a:gd name="connsiteY0" fmla="*/ 56781 h 675618"/>
              <a:gd name="connsiteX1" fmla="*/ 286328 w 3152115"/>
              <a:gd name="connsiteY1" fmla="*/ 66018 h 675618"/>
              <a:gd name="connsiteX2" fmla="*/ 230909 w 3152115"/>
              <a:gd name="connsiteY2" fmla="*/ 84491 h 675618"/>
              <a:gd name="connsiteX3" fmla="*/ 203200 w 3152115"/>
              <a:gd name="connsiteY3" fmla="*/ 93727 h 675618"/>
              <a:gd name="connsiteX4" fmla="*/ 175491 w 3152115"/>
              <a:gd name="connsiteY4" fmla="*/ 102963 h 675618"/>
              <a:gd name="connsiteX5" fmla="*/ 110837 w 3152115"/>
              <a:gd name="connsiteY5" fmla="*/ 158381 h 675618"/>
              <a:gd name="connsiteX6" fmla="*/ 83128 w 3152115"/>
              <a:gd name="connsiteY6" fmla="*/ 186091 h 675618"/>
              <a:gd name="connsiteX7" fmla="*/ 64655 w 3152115"/>
              <a:gd name="connsiteY7" fmla="*/ 213800 h 675618"/>
              <a:gd name="connsiteX8" fmla="*/ 27709 w 3152115"/>
              <a:gd name="connsiteY8" fmla="*/ 232272 h 675618"/>
              <a:gd name="connsiteX9" fmla="*/ 18473 w 3152115"/>
              <a:gd name="connsiteY9" fmla="*/ 269218 h 675618"/>
              <a:gd name="connsiteX10" fmla="*/ 0 w 3152115"/>
              <a:gd name="connsiteY10" fmla="*/ 333872 h 675618"/>
              <a:gd name="connsiteX11" fmla="*/ 27709 w 3152115"/>
              <a:gd name="connsiteY11" fmla="*/ 490891 h 675618"/>
              <a:gd name="connsiteX12" fmla="*/ 55418 w 3152115"/>
              <a:gd name="connsiteY12" fmla="*/ 518600 h 675618"/>
              <a:gd name="connsiteX13" fmla="*/ 83128 w 3152115"/>
              <a:gd name="connsiteY13" fmla="*/ 527836 h 675618"/>
              <a:gd name="connsiteX14" fmla="*/ 110837 w 3152115"/>
              <a:gd name="connsiteY14" fmla="*/ 555545 h 675618"/>
              <a:gd name="connsiteX15" fmla="*/ 193964 w 3152115"/>
              <a:gd name="connsiteY15" fmla="*/ 583254 h 675618"/>
              <a:gd name="connsiteX16" fmla="*/ 314037 w 3152115"/>
              <a:gd name="connsiteY16" fmla="*/ 601727 h 675618"/>
              <a:gd name="connsiteX17" fmla="*/ 471055 w 3152115"/>
              <a:gd name="connsiteY17" fmla="*/ 620200 h 675618"/>
              <a:gd name="connsiteX18" fmla="*/ 914400 w 3152115"/>
              <a:gd name="connsiteY18" fmla="*/ 629436 h 675618"/>
              <a:gd name="connsiteX19" fmla="*/ 1071418 w 3152115"/>
              <a:gd name="connsiteY19" fmla="*/ 638672 h 675618"/>
              <a:gd name="connsiteX20" fmla="*/ 1173018 w 3152115"/>
              <a:gd name="connsiteY20" fmla="*/ 657145 h 675618"/>
              <a:gd name="connsiteX21" fmla="*/ 2032000 w 3152115"/>
              <a:gd name="connsiteY21" fmla="*/ 675618 h 675618"/>
              <a:gd name="connsiteX22" fmla="*/ 2641600 w 3152115"/>
              <a:gd name="connsiteY22" fmla="*/ 666381 h 675618"/>
              <a:gd name="connsiteX23" fmla="*/ 2817091 w 3152115"/>
              <a:gd name="connsiteY23" fmla="*/ 647909 h 675618"/>
              <a:gd name="connsiteX24" fmla="*/ 2946400 w 3152115"/>
              <a:gd name="connsiteY24" fmla="*/ 629436 h 675618"/>
              <a:gd name="connsiteX25" fmla="*/ 3011055 w 3152115"/>
              <a:gd name="connsiteY25" fmla="*/ 620200 h 675618"/>
              <a:gd name="connsiteX26" fmla="*/ 3038764 w 3152115"/>
              <a:gd name="connsiteY26" fmla="*/ 610963 h 675618"/>
              <a:gd name="connsiteX27" fmla="*/ 3084946 w 3152115"/>
              <a:gd name="connsiteY27" fmla="*/ 555545 h 675618"/>
              <a:gd name="connsiteX28" fmla="*/ 3140364 w 3152115"/>
              <a:gd name="connsiteY28" fmla="*/ 490891 h 675618"/>
              <a:gd name="connsiteX29" fmla="*/ 3140364 w 3152115"/>
              <a:gd name="connsiteY29" fmla="*/ 278454 h 675618"/>
              <a:gd name="connsiteX30" fmla="*/ 3121891 w 3152115"/>
              <a:gd name="connsiteY30" fmla="*/ 250745 h 675618"/>
              <a:gd name="connsiteX31" fmla="*/ 3094182 w 3152115"/>
              <a:gd name="connsiteY31" fmla="*/ 241509 h 675618"/>
              <a:gd name="connsiteX32" fmla="*/ 3029528 w 3152115"/>
              <a:gd name="connsiteY32" fmla="*/ 204563 h 675618"/>
              <a:gd name="connsiteX33" fmla="*/ 3001818 w 3152115"/>
              <a:gd name="connsiteY33" fmla="*/ 195327 h 675618"/>
              <a:gd name="connsiteX34" fmla="*/ 2946400 w 3152115"/>
              <a:gd name="connsiteY34" fmla="*/ 158381 h 675618"/>
              <a:gd name="connsiteX35" fmla="*/ 2872509 w 3152115"/>
              <a:gd name="connsiteY35" fmla="*/ 139909 h 675618"/>
              <a:gd name="connsiteX36" fmla="*/ 2807855 w 3152115"/>
              <a:gd name="connsiteY36" fmla="*/ 112200 h 675618"/>
              <a:gd name="connsiteX37" fmla="*/ 2706255 w 3152115"/>
              <a:gd name="connsiteY37" fmla="*/ 93727 h 675618"/>
              <a:gd name="connsiteX38" fmla="*/ 2632364 w 3152115"/>
              <a:gd name="connsiteY38" fmla="*/ 75254 h 675618"/>
              <a:gd name="connsiteX39" fmla="*/ 2595418 w 3152115"/>
              <a:gd name="connsiteY39" fmla="*/ 66018 h 675618"/>
              <a:gd name="connsiteX40" fmla="*/ 2327564 w 3152115"/>
              <a:gd name="connsiteY40" fmla="*/ 47545 h 675618"/>
              <a:gd name="connsiteX41" fmla="*/ 2262909 w 3152115"/>
              <a:gd name="connsiteY41" fmla="*/ 38309 h 675618"/>
              <a:gd name="connsiteX42" fmla="*/ 1884218 w 3152115"/>
              <a:gd name="connsiteY42" fmla="*/ 19836 h 675618"/>
              <a:gd name="connsiteX43" fmla="*/ 1403928 w 3152115"/>
              <a:gd name="connsiteY43" fmla="*/ 1363 h 675618"/>
              <a:gd name="connsiteX44" fmla="*/ 1265382 w 3152115"/>
              <a:gd name="connsiteY44" fmla="*/ 10600 h 675618"/>
              <a:gd name="connsiteX45" fmla="*/ 1228437 w 3152115"/>
              <a:gd name="connsiteY45" fmla="*/ 19836 h 675618"/>
              <a:gd name="connsiteX46" fmla="*/ 1173018 w 3152115"/>
              <a:gd name="connsiteY46" fmla="*/ 38309 h 675618"/>
              <a:gd name="connsiteX47" fmla="*/ 1145309 w 3152115"/>
              <a:gd name="connsiteY47" fmla="*/ 47545 h 675618"/>
              <a:gd name="connsiteX48" fmla="*/ 1117600 w 3152115"/>
              <a:gd name="connsiteY48" fmla="*/ 56781 h 675618"/>
              <a:gd name="connsiteX49" fmla="*/ 1089891 w 3152115"/>
              <a:gd name="connsiteY49" fmla="*/ 66018 h 675618"/>
              <a:gd name="connsiteX50" fmla="*/ 1006764 w 3152115"/>
              <a:gd name="connsiteY50" fmla="*/ 84491 h 675618"/>
              <a:gd name="connsiteX51" fmla="*/ 923637 w 3152115"/>
              <a:gd name="connsiteY51" fmla="*/ 112200 h 675618"/>
              <a:gd name="connsiteX52" fmla="*/ 895928 w 3152115"/>
              <a:gd name="connsiteY52" fmla="*/ 121436 h 675618"/>
              <a:gd name="connsiteX53" fmla="*/ 868218 w 3152115"/>
              <a:gd name="connsiteY53" fmla="*/ 130672 h 67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2115" h="675618">
                <a:moveTo>
                  <a:pt x="1570182" y="56781"/>
                </a:moveTo>
                <a:lnTo>
                  <a:pt x="286328" y="66018"/>
                </a:lnTo>
                <a:cubicBezTo>
                  <a:pt x="266860" y="66421"/>
                  <a:pt x="249382" y="78333"/>
                  <a:pt x="230909" y="84491"/>
                </a:cubicBezTo>
                <a:lnTo>
                  <a:pt x="203200" y="93727"/>
                </a:lnTo>
                <a:lnTo>
                  <a:pt x="175491" y="102963"/>
                </a:lnTo>
                <a:cubicBezTo>
                  <a:pt x="106727" y="171727"/>
                  <a:pt x="193787" y="87279"/>
                  <a:pt x="110837" y="158381"/>
                </a:cubicBezTo>
                <a:cubicBezTo>
                  <a:pt x="100919" y="166882"/>
                  <a:pt x="91490" y="176056"/>
                  <a:pt x="83128" y="186091"/>
                </a:cubicBezTo>
                <a:cubicBezTo>
                  <a:pt x="76022" y="194619"/>
                  <a:pt x="73183" y="206694"/>
                  <a:pt x="64655" y="213800"/>
                </a:cubicBezTo>
                <a:cubicBezTo>
                  <a:pt x="54077" y="222614"/>
                  <a:pt x="40024" y="226115"/>
                  <a:pt x="27709" y="232272"/>
                </a:cubicBezTo>
                <a:cubicBezTo>
                  <a:pt x="24630" y="244587"/>
                  <a:pt x="21960" y="257012"/>
                  <a:pt x="18473" y="269218"/>
                </a:cubicBezTo>
                <a:cubicBezTo>
                  <a:pt x="-8042" y="362023"/>
                  <a:pt x="28893" y="218309"/>
                  <a:pt x="0" y="333872"/>
                </a:cubicBezTo>
                <a:cubicBezTo>
                  <a:pt x="6155" y="420030"/>
                  <a:pt x="-13737" y="441154"/>
                  <a:pt x="27709" y="490891"/>
                </a:cubicBezTo>
                <a:cubicBezTo>
                  <a:pt x="36071" y="500926"/>
                  <a:pt x="44550" y="511355"/>
                  <a:pt x="55418" y="518600"/>
                </a:cubicBezTo>
                <a:cubicBezTo>
                  <a:pt x="63519" y="524001"/>
                  <a:pt x="73891" y="524757"/>
                  <a:pt x="83128" y="527836"/>
                </a:cubicBezTo>
                <a:cubicBezTo>
                  <a:pt x="92364" y="537072"/>
                  <a:pt x="99760" y="548622"/>
                  <a:pt x="110837" y="555545"/>
                </a:cubicBezTo>
                <a:cubicBezTo>
                  <a:pt x="137658" y="572308"/>
                  <a:pt x="164781" y="574916"/>
                  <a:pt x="193964" y="583254"/>
                </a:cubicBezTo>
                <a:cubicBezTo>
                  <a:pt x="265664" y="603740"/>
                  <a:pt x="165466" y="586871"/>
                  <a:pt x="314037" y="601727"/>
                </a:cubicBezTo>
                <a:cubicBezTo>
                  <a:pt x="380503" y="615020"/>
                  <a:pt x="382523" y="617249"/>
                  <a:pt x="471055" y="620200"/>
                </a:cubicBezTo>
                <a:cubicBezTo>
                  <a:pt x="618787" y="625124"/>
                  <a:pt x="766618" y="626357"/>
                  <a:pt x="914400" y="629436"/>
                </a:cubicBezTo>
                <a:cubicBezTo>
                  <a:pt x="966739" y="632515"/>
                  <a:pt x="1019224" y="633701"/>
                  <a:pt x="1071418" y="638672"/>
                </a:cubicBezTo>
                <a:cubicBezTo>
                  <a:pt x="1221906" y="653004"/>
                  <a:pt x="937299" y="646431"/>
                  <a:pt x="1173018" y="657145"/>
                </a:cubicBezTo>
                <a:cubicBezTo>
                  <a:pt x="1343822" y="664909"/>
                  <a:pt x="1920334" y="673624"/>
                  <a:pt x="2032000" y="675618"/>
                </a:cubicBezTo>
                <a:lnTo>
                  <a:pt x="2641600" y="666381"/>
                </a:lnTo>
                <a:cubicBezTo>
                  <a:pt x="2729691" y="664151"/>
                  <a:pt x="2745708" y="659806"/>
                  <a:pt x="2817091" y="647909"/>
                </a:cubicBezTo>
                <a:cubicBezTo>
                  <a:pt x="2879957" y="626952"/>
                  <a:pt x="2824988" y="642926"/>
                  <a:pt x="2946400" y="629436"/>
                </a:cubicBezTo>
                <a:cubicBezTo>
                  <a:pt x="2968037" y="627032"/>
                  <a:pt x="2989503" y="623279"/>
                  <a:pt x="3011055" y="620200"/>
                </a:cubicBezTo>
                <a:cubicBezTo>
                  <a:pt x="3020291" y="617121"/>
                  <a:pt x="3030663" y="616364"/>
                  <a:pt x="3038764" y="610963"/>
                </a:cubicBezTo>
                <a:cubicBezTo>
                  <a:pt x="3070792" y="589611"/>
                  <a:pt x="3062228" y="582049"/>
                  <a:pt x="3084946" y="555545"/>
                </a:cubicBezTo>
                <a:cubicBezTo>
                  <a:pt x="3152138" y="477154"/>
                  <a:pt x="3097954" y="554505"/>
                  <a:pt x="3140364" y="490891"/>
                </a:cubicBezTo>
                <a:cubicBezTo>
                  <a:pt x="3153192" y="401092"/>
                  <a:pt x="3158639" y="394195"/>
                  <a:pt x="3140364" y="278454"/>
                </a:cubicBezTo>
                <a:cubicBezTo>
                  <a:pt x="3138633" y="267489"/>
                  <a:pt x="3130559" y="257680"/>
                  <a:pt x="3121891" y="250745"/>
                </a:cubicBezTo>
                <a:cubicBezTo>
                  <a:pt x="3114288" y="244663"/>
                  <a:pt x="3103418" y="244588"/>
                  <a:pt x="3094182" y="241509"/>
                </a:cubicBezTo>
                <a:cubicBezTo>
                  <a:pt x="3066356" y="222958"/>
                  <a:pt x="3062337" y="218624"/>
                  <a:pt x="3029528" y="204563"/>
                </a:cubicBezTo>
                <a:cubicBezTo>
                  <a:pt x="3020579" y="200728"/>
                  <a:pt x="3011055" y="198406"/>
                  <a:pt x="3001818" y="195327"/>
                </a:cubicBezTo>
                <a:cubicBezTo>
                  <a:pt x="2983345" y="183012"/>
                  <a:pt x="2968170" y="162735"/>
                  <a:pt x="2946400" y="158381"/>
                </a:cubicBezTo>
                <a:cubicBezTo>
                  <a:pt x="2919297" y="152961"/>
                  <a:pt x="2897359" y="150559"/>
                  <a:pt x="2872509" y="139909"/>
                </a:cubicBezTo>
                <a:cubicBezTo>
                  <a:pt x="2835495" y="124046"/>
                  <a:pt x="2842518" y="120866"/>
                  <a:pt x="2807855" y="112200"/>
                </a:cubicBezTo>
                <a:cubicBezTo>
                  <a:pt x="2754396" y="98835"/>
                  <a:pt x="2763932" y="106086"/>
                  <a:pt x="2706255" y="93727"/>
                </a:cubicBezTo>
                <a:cubicBezTo>
                  <a:pt x="2681430" y="88407"/>
                  <a:pt x="2656994" y="81412"/>
                  <a:pt x="2632364" y="75254"/>
                </a:cubicBezTo>
                <a:cubicBezTo>
                  <a:pt x="2620049" y="72175"/>
                  <a:pt x="2608068" y="67072"/>
                  <a:pt x="2595418" y="66018"/>
                </a:cubicBezTo>
                <a:cubicBezTo>
                  <a:pt x="2432333" y="52427"/>
                  <a:pt x="2521591" y="58958"/>
                  <a:pt x="2327564" y="47545"/>
                </a:cubicBezTo>
                <a:cubicBezTo>
                  <a:pt x="2306012" y="44466"/>
                  <a:pt x="2284610" y="40045"/>
                  <a:pt x="2262909" y="38309"/>
                </a:cubicBezTo>
                <a:cubicBezTo>
                  <a:pt x="2184497" y="32036"/>
                  <a:pt x="1949555" y="22677"/>
                  <a:pt x="1884218" y="19836"/>
                </a:cubicBezTo>
                <a:cubicBezTo>
                  <a:pt x="1693067" y="-7470"/>
                  <a:pt x="1773282" y="1363"/>
                  <a:pt x="1403928" y="1363"/>
                </a:cubicBezTo>
                <a:cubicBezTo>
                  <a:pt x="1357643" y="1363"/>
                  <a:pt x="1311564" y="7521"/>
                  <a:pt x="1265382" y="10600"/>
                </a:cubicBezTo>
                <a:cubicBezTo>
                  <a:pt x="1253067" y="13679"/>
                  <a:pt x="1240596" y="16188"/>
                  <a:pt x="1228437" y="19836"/>
                </a:cubicBezTo>
                <a:cubicBezTo>
                  <a:pt x="1209786" y="25431"/>
                  <a:pt x="1191491" y="32151"/>
                  <a:pt x="1173018" y="38309"/>
                </a:cubicBezTo>
                <a:lnTo>
                  <a:pt x="1145309" y="47545"/>
                </a:lnTo>
                <a:lnTo>
                  <a:pt x="1117600" y="56781"/>
                </a:lnTo>
                <a:cubicBezTo>
                  <a:pt x="1108364" y="59860"/>
                  <a:pt x="1099438" y="64109"/>
                  <a:pt x="1089891" y="66018"/>
                </a:cubicBezTo>
                <a:cubicBezTo>
                  <a:pt x="1063508" y="71294"/>
                  <a:pt x="1032864" y="76661"/>
                  <a:pt x="1006764" y="84491"/>
                </a:cubicBezTo>
                <a:cubicBezTo>
                  <a:pt x="1006679" y="84516"/>
                  <a:pt x="937533" y="107568"/>
                  <a:pt x="923637" y="112200"/>
                </a:cubicBezTo>
                <a:lnTo>
                  <a:pt x="895928" y="121436"/>
                </a:lnTo>
                <a:lnTo>
                  <a:pt x="868218" y="13067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997527" y="6086764"/>
            <a:ext cx="2937164" cy="581891"/>
          </a:xfrm>
          <a:custGeom>
            <a:avLst/>
            <a:gdLst>
              <a:gd name="connsiteX0" fmla="*/ 1293091 w 2937164"/>
              <a:gd name="connsiteY0" fmla="*/ 83127 h 581891"/>
              <a:gd name="connsiteX1" fmla="*/ 1237673 w 2937164"/>
              <a:gd name="connsiteY1" fmla="*/ 64654 h 581891"/>
              <a:gd name="connsiteX2" fmla="*/ 1209964 w 2937164"/>
              <a:gd name="connsiteY2" fmla="*/ 46181 h 581891"/>
              <a:gd name="connsiteX3" fmla="*/ 1043709 w 2937164"/>
              <a:gd name="connsiteY3" fmla="*/ 27709 h 581891"/>
              <a:gd name="connsiteX4" fmla="*/ 905164 w 2937164"/>
              <a:gd name="connsiteY4" fmla="*/ 18472 h 581891"/>
              <a:gd name="connsiteX5" fmla="*/ 618837 w 2937164"/>
              <a:gd name="connsiteY5" fmla="*/ 0 h 581891"/>
              <a:gd name="connsiteX6" fmla="*/ 138546 w 2937164"/>
              <a:gd name="connsiteY6" fmla="*/ 9236 h 581891"/>
              <a:gd name="connsiteX7" fmla="*/ 83128 w 2937164"/>
              <a:gd name="connsiteY7" fmla="*/ 36945 h 581891"/>
              <a:gd name="connsiteX8" fmla="*/ 64655 w 2937164"/>
              <a:gd name="connsiteY8" fmla="*/ 64654 h 581891"/>
              <a:gd name="connsiteX9" fmla="*/ 9237 w 2937164"/>
              <a:gd name="connsiteY9" fmla="*/ 110836 h 581891"/>
              <a:gd name="connsiteX10" fmla="*/ 0 w 2937164"/>
              <a:gd name="connsiteY10" fmla="*/ 157018 h 581891"/>
              <a:gd name="connsiteX11" fmla="*/ 27709 w 2937164"/>
              <a:gd name="connsiteY11" fmla="*/ 295563 h 581891"/>
              <a:gd name="connsiteX12" fmla="*/ 55418 w 2937164"/>
              <a:gd name="connsiteY12" fmla="*/ 350981 h 581891"/>
              <a:gd name="connsiteX13" fmla="*/ 83128 w 2937164"/>
              <a:gd name="connsiteY13" fmla="*/ 369454 h 581891"/>
              <a:gd name="connsiteX14" fmla="*/ 101600 w 2937164"/>
              <a:gd name="connsiteY14" fmla="*/ 397163 h 581891"/>
              <a:gd name="connsiteX15" fmla="*/ 157018 w 2937164"/>
              <a:gd name="connsiteY15" fmla="*/ 443345 h 581891"/>
              <a:gd name="connsiteX16" fmla="*/ 184728 w 2937164"/>
              <a:gd name="connsiteY16" fmla="*/ 452581 h 581891"/>
              <a:gd name="connsiteX17" fmla="*/ 221673 w 2937164"/>
              <a:gd name="connsiteY17" fmla="*/ 471054 h 581891"/>
              <a:gd name="connsiteX18" fmla="*/ 286328 w 2937164"/>
              <a:gd name="connsiteY18" fmla="*/ 498763 h 581891"/>
              <a:gd name="connsiteX19" fmla="*/ 314037 w 2937164"/>
              <a:gd name="connsiteY19" fmla="*/ 517236 h 581891"/>
              <a:gd name="connsiteX20" fmla="*/ 387928 w 2937164"/>
              <a:gd name="connsiteY20" fmla="*/ 535709 h 581891"/>
              <a:gd name="connsiteX21" fmla="*/ 415637 w 2937164"/>
              <a:gd name="connsiteY21" fmla="*/ 554181 h 581891"/>
              <a:gd name="connsiteX22" fmla="*/ 508000 w 2937164"/>
              <a:gd name="connsiteY22" fmla="*/ 572654 h 581891"/>
              <a:gd name="connsiteX23" fmla="*/ 544946 w 2937164"/>
              <a:gd name="connsiteY23" fmla="*/ 581891 h 581891"/>
              <a:gd name="connsiteX24" fmla="*/ 2244437 w 2937164"/>
              <a:gd name="connsiteY24" fmla="*/ 572654 h 581891"/>
              <a:gd name="connsiteX25" fmla="*/ 2641600 w 2937164"/>
              <a:gd name="connsiteY25" fmla="*/ 554181 h 581891"/>
              <a:gd name="connsiteX26" fmla="*/ 2733964 w 2937164"/>
              <a:gd name="connsiteY26" fmla="*/ 526472 h 581891"/>
              <a:gd name="connsiteX27" fmla="*/ 2789382 w 2937164"/>
              <a:gd name="connsiteY27" fmla="*/ 489527 h 581891"/>
              <a:gd name="connsiteX28" fmla="*/ 2817091 w 2937164"/>
              <a:gd name="connsiteY28" fmla="*/ 471054 h 581891"/>
              <a:gd name="connsiteX29" fmla="*/ 2835564 w 2937164"/>
              <a:gd name="connsiteY29" fmla="*/ 443345 h 581891"/>
              <a:gd name="connsiteX30" fmla="*/ 2909455 w 2937164"/>
              <a:gd name="connsiteY30" fmla="*/ 378691 h 581891"/>
              <a:gd name="connsiteX31" fmla="*/ 2937164 w 2937164"/>
              <a:gd name="connsiteY31" fmla="*/ 286327 h 581891"/>
              <a:gd name="connsiteX32" fmla="*/ 2918691 w 2937164"/>
              <a:gd name="connsiteY32" fmla="*/ 221672 h 581891"/>
              <a:gd name="connsiteX33" fmla="*/ 2835564 w 2937164"/>
              <a:gd name="connsiteY33" fmla="*/ 147781 h 581891"/>
              <a:gd name="connsiteX34" fmla="*/ 2669309 w 2937164"/>
              <a:gd name="connsiteY34" fmla="*/ 110836 h 581891"/>
              <a:gd name="connsiteX35" fmla="*/ 2530764 w 2937164"/>
              <a:gd name="connsiteY35" fmla="*/ 92363 h 581891"/>
              <a:gd name="connsiteX36" fmla="*/ 2161309 w 2937164"/>
              <a:gd name="connsiteY36" fmla="*/ 83127 h 581891"/>
              <a:gd name="connsiteX37" fmla="*/ 2124364 w 2937164"/>
              <a:gd name="connsiteY37" fmla="*/ 73891 h 581891"/>
              <a:gd name="connsiteX38" fmla="*/ 1939637 w 2937164"/>
              <a:gd name="connsiteY38" fmla="*/ 46181 h 581891"/>
              <a:gd name="connsiteX39" fmla="*/ 1662546 w 2937164"/>
              <a:gd name="connsiteY39" fmla="*/ 27709 h 581891"/>
              <a:gd name="connsiteX40" fmla="*/ 1514764 w 2937164"/>
              <a:gd name="connsiteY40" fmla="*/ 18472 h 581891"/>
              <a:gd name="connsiteX41" fmla="*/ 1274618 w 2937164"/>
              <a:gd name="connsiteY41" fmla="*/ 9236 h 581891"/>
              <a:gd name="connsiteX42" fmla="*/ 757382 w 2937164"/>
              <a:gd name="connsiteY42" fmla="*/ 27709 h 581891"/>
              <a:gd name="connsiteX43" fmla="*/ 729673 w 2937164"/>
              <a:gd name="connsiteY43" fmla="*/ 36945 h 581891"/>
              <a:gd name="connsiteX44" fmla="*/ 609600 w 2937164"/>
              <a:gd name="connsiteY44" fmla="*/ 55418 h 581891"/>
              <a:gd name="connsiteX45" fmla="*/ 489528 w 2937164"/>
              <a:gd name="connsiteY45" fmla="*/ 73891 h 581891"/>
              <a:gd name="connsiteX46" fmla="*/ 406400 w 2937164"/>
              <a:gd name="connsiteY46" fmla="*/ 92363 h 581891"/>
              <a:gd name="connsiteX47" fmla="*/ 323273 w 2937164"/>
              <a:gd name="connsiteY47" fmla="*/ 92363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37164" h="581891">
                <a:moveTo>
                  <a:pt x="1293091" y="83127"/>
                </a:moveTo>
                <a:cubicBezTo>
                  <a:pt x="1274618" y="76969"/>
                  <a:pt x="1255467" y="72562"/>
                  <a:pt x="1237673" y="64654"/>
                </a:cubicBezTo>
                <a:cubicBezTo>
                  <a:pt x="1227529" y="60145"/>
                  <a:pt x="1220495" y="49691"/>
                  <a:pt x="1209964" y="46181"/>
                </a:cubicBezTo>
                <a:cubicBezTo>
                  <a:pt x="1179449" y="36009"/>
                  <a:pt x="1051516" y="28287"/>
                  <a:pt x="1043709" y="27709"/>
                </a:cubicBezTo>
                <a:lnTo>
                  <a:pt x="905164" y="18472"/>
                </a:lnTo>
                <a:cubicBezTo>
                  <a:pt x="788198" y="1763"/>
                  <a:pt x="791261" y="0"/>
                  <a:pt x="618837" y="0"/>
                </a:cubicBezTo>
                <a:cubicBezTo>
                  <a:pt x="458710" y="0"/>
                  <a:pt x="298643" y="6157"/>
                  <a:pt x="138546" y="9236"/>
                </a:cubicBezTo>
                <a:cubicBezTo>
                  <a:pt x="116008" y="16748"/>
                  <a:pt x="101034" y="19039"/>
                  <a:pt x="83128" y="36945"/>
                </a:cubicBezTo>
                <a:cubicBezTo>
                  <a:pt x="75279" y="44794"/>
                  <a:pt x="71762" y="56126"/>
                  <a:pt x="64655" y="64654"/>
                </a:cubicBezTo>
                <a:cubicBezTo>
                  <a:pt x="42431" y="91323"/>
                  <a:pt x="36482" y="92672"/>
                  <a:pt x="9237" y="110836"/>
                </a:cubicBezTo>
                <a:cubicBezTo>
                  <a:pt x="6158" y="126230"/>
                  <a:pt x="0" y="141319"/>
                  <a:pt x="0" y="157018"/>
                </a:cubicBezTo>
                <a:cubicBezTo>
                  <a:pt x="0" y="225331"/>
                  <a:pt x="8374" y="237559"/>
                  <a:pt x="27709" y="295563"/>
                </a:cubicBezTo>
                <a:cubicBezTo>
                  <a:pt x="35220" y="318096"/>
                  <a:pt x="37516" y="333079"/>
                  <a:pt x="55418" y="350981"/>
                </a:cubicBezTo>
                <a:cubicBezTo>
                  <a:pt x="63268" y="358831"/>
                  <a:pt x="73891" y="363296"/>
                  <a:pt x="83128" y="369454"/>
                </a:cubicBezTo>
                <a:cubicBezTo>
                  <a:pt x="89285" y="378690"/>
                  <a:pt x="94494" y="388635"/>
                  <a:pt x="101600" y="397163"/>
                </a:cubicBezTo>
                <a:cubicBezTo>
                  <a:pt x="116189" y="414671"/>
                  <a:pt x="136261" y="432967"/>
                  <a:pt x="157018" y="443345"/>
                </a:cubicBezTo>
                <a:cubicBezTo>
                  <a:pt x="165726" y="447699"/>
                  <a:pt x="175779" y="448746"/>
                  <a:pt x="184728" y="452581"/>
                </a:cubicBezTo>
                <a:cubicBezTo>
                  <a:pt x="197383" y="458005"/>
                  <a:pt x="209018" y="465630"/>
                  <a:pt x="221673" y="471054"/>
                </a:cubicBezTo>
                <a:cubicBezTo>
                  <a:pt x="273480" y="493258"/>
                  <a:pt x="225066" y="463757"/>
                  <a:pt x="286328" y="498763"/>
                </a:cubicBezTo>
                <a:cubicBezTo>
                  <a:pt x="295966" y="504270"/>
                  <a:pt x="303605" y="513442"/>
                  <a:pt x="314037" y="517236"/>
                </a:cubicBezTo>
                <a:cubicBezTo>
                  <a:pt x="337897" y="525912"/>
                  <a:pt x="387928" y="535709"/>
                  <a:pt x="387928" y="535709"/>
                </a:cubicBezTo>
                <a:cubicBezTo>
                  <a:pt x="397164" y="541866"/>
                  <a:pt x="405027" y="550916"/>
                  <a:pt x="415637" y="554181"/>
                </a:cubicBezTo>
                <a:cubicBezTo>
                  <a:pt x="445646" y="563414"/>
                  <a:pt x="477540" y="565039"/>
                  <a:pt x="508000" y="572654"/>
                </a:cubicBezTo>
                <a:lnTo>
                  <a:pt x="544946" y="581891"/>
                </a:lnTo>
                <a:lnTo>
                  <a:pt x="2244437" y="572654"/>
                </a:lnTo>
                <a:cubicBezTo>
                  <a:pt x="2409337" y="571098"/>
                  <a:pt x="2492089" y="564149"/>
                  <a:pt x="2641600" y="554181"/>
                </a:cubicBezTo>
                <a:cubicBezTo>
                  <a:pt x="2709061" y="531695"/>
                  <a:pt x="2678128" y="540432"/>
                  <a:pt x="2733964" y="526472"/>
                </a:cubicBezTo>
                <a:lnTo>
                  <a:pt x="2789382" y="489527"/>
                </a:lnTo>
                <a:lnTo>
                  <a:pt x="2817091" y="471054"/>
                </a:lnTo>
                <a:cubicBezTo>
                  <a:pt x="2823249" y="461818"/>
                  <a:pt x="2828340" y="451773"/>
                  <a:pt x="2835564" y="443345"/>
                </a:cubicBezTo>
                <a:cubicBezTo>
                  <a:pt x="2864263" y="409863"/>
                  <a:pt x="2875486" y="404167"/>
                  <a:pt x="2909455" y="378691"/>
                </a:cubicBezTo>
                <a:cubicBezTo>
                  <a:pt x="2931942" y="311229"/>
                  <a:pt x="2923205" y="342163"/>
                  <a:pt x="2937164" y="286327"/>
                </a:cubicBezTo>
                <a:cubicBezTo>
                  <a:pt x="2936477" y="283579"/>
                  <a:pt x="2923575" y="227951"/>
                  <a:pt x="2918691" y="221672"/>
                </a:cubicBezTo>
                <a:cubicBezTo>
                  <a:pt x="2907650" y="207477"/>
                  <a:pt x="2862817" y="159894"/>
                  <a:pt x="2835564" y="147781"/>
                </a:cubicBezTo>
                <a:cubicBezTo>
                  <a:pt x="2783108" y="124467"/>
                  <a:pt x="2725339" y="118840"/>
                  <a:pt x="2669309" y="110836"/>
                </a:cubicBezTo>
                <a:cubicBezTo>
                  <a:pt x="2611247" y="91483"/>
                  <a:pt x="2632956" y="96294"/>
                  <a:pt x="2530764" y="92363"/>
                </a:cubicBezTo>
                <a:cubicBezTo>
                  <a:pt x="2407665" y="87628"/>
                  <a:pt x="2284461" y="86206"/>
                  <a:pt x="2161309" y="83127"/>
                </a:cubicBezTo>
                <a:cubicBezTo>
                  <a:pt x="2148994" y="80048"/>
                  <a:pt x="2136841" y="76230"/>
                  <a:pt x="2124364" y="73891"/>
                </a:cubicBezTo>
                <a:cubicBezTo>
                  <a:pt x="2034151" y="56976"/>
                  <a:pt x="2020801" y="56327"/>
                  <a:pt x="1939637" y="46181"/>
                </a:cubicBezTo>
                <a:cubicBezTo>
                  <a:pt x="1832010" y="10307"/>
                  <a:pt x="1930219" y="40159"/>
                  <a:pt x="1662546" y="27709"/>
                </a:cubicBezTo>
                <a:cubicBezTo>
                  <a:pt x="1613243" y="25416"/>
                  <a:pt x="1564065" y="20820"/>
                  <a:pt x="1514764" y="18472"/>
                </a:cubicBezTo>
                <a:lnTo>
                  <a:pt x="1274618" y="9236"/>
                </a:lnTo>
                <a:cubicBezTo>
                  <a:pt x="1245416" y="9885"/>
                  <a:pt x="893822" y="8217"/>
                  <a:pt x="757382" y="27709"/>
                </a:cubicBezTo>
                <a:cubicBezTo>
                  <a:pt x="747744" y="29086"/>
                  <a:pt x="739220" y="35036"/>
                  <a:pt x="729673" y="36945"/>
                </a:cubicBezTo>
                <a:cubicBezTo>
                  <a:pt x="655985" y="51682"/>
                  <a:pt x="678314" y="40148"/>
                  <a:pt x="609600" y="55418"/>
                </a:cubicBezTo>
                <a:cubicBezTo>
                  <a:pt x="500668" y="79625"/>
                  <a:pt x="756421" y="47200"/>
                  <a:pt x="489528" y="73891"/>
                </a:cubicBezTo>
                <a:cubicBezTo>
                  <a:pt x="471487" y="78401"/>
                  <a:pt x="422816" y="91190"/>
                  <a:pt x="406400" y="92363"/>
                </a:cubicBezTo>
                <a:cubicBezTo>
                  <a:pt x="378761" y="94337"/>
                  <a:pt x="350982" y="92363"/>
                  <a:pt x="323273" y="923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786909" y="489527"/>
            <a:ext cx="3214255" cy="1560946"/>
          </a:xfrm>
          <a:custGeom>
            <a:avLst/>
            <a:gdLst>
              <a:gd name="connsiteX0" fmla="*/ 1440873 w 3214255"/>
              <a:gd name="connsiteY0" fmla="*/ 101600 h 1560946"/>
              <a:gd name="connsiteX1" fmla="*/ 1330036 w 3214255"/>
              <a:gd name="connsiteY1" fmla="*/ 92364 h 1560946"/>
              <a:gd name="connsiteX2" fmla="*/ 1274618 w 3214255"/>
              <a:gd name="connsiteY2" fmla="*/ 83128 h 1560946"/>
              <a:gd name="connsiteX3" fmla="*/ 914400 w 3214255"/>
              <a:gd name="connsiteY3" fmla="*/ 92364 h 1560946"/>
              <a:gd name="connsiteX4" fmla="*/ 858982 w 3214255"/>
              <a:gd name="connsiteY4" fmla="*/ 101600 h 1560946"/>
              <a:gd name="connsiteX5" fmla="*/ 822036 w 3214255"/>
              <a:gd name="connsiteY5" fmla="*/ 110837 h 1560946"/>
              <a:gd name="connsiteX6" fmla="*/ 775855 w 3214255"/>
              <a:gd name="connsiteY6" fmla="*/ 120073 h 1560946"/>
              <a:gd name="connsiteX7" fmla="*/ 738909 w 3214255"/>
              <a:gd name="connsiteY7" fmla="*/ 129309 h 1560946"/>
              <a:gd name="connsiteX8" fmla="*/ 618836 w 3214255"/>
              <a:gd name="connsiteY8" fmla="*/ 147782 h 1560946"/>
              <a:gd name="connsiteX9" fmla="*/ 452582 w 3214255"/>
              <a:gd name="connsiteY9" fmla="*/ 166255 h 1560946"/>
              <a:gd name="connsiteX10" fmla="*/ 424873 w 3214255"/>
              <a:gd name="connsiteY10" fmla="*/ 175491 h 1560946"/>
              <a:gd name="connsiteX11" fmla="*/ 387927 w 3214255"/>
              <a:gd name="connsiteY11" fmla="*/ 184728 h 1560946"/>
              <a:gd name="connsiteX12" fmla="*/ 332509 w 3214255"/>
              <a:gd name="connsiteY12" fmla="*/ 212437 h 1560946"/>
              <a:gd name="connsiteX13" fmla="*/ 277091 w 3214255"/>
              <a:gd name="connsiteY13" fmla="*/ 258618 h 1560946"/>
              <a:gd name="connsiteX14" fmla="*/ 249382 w 3214255"/>
              <a:gd name="connsiteY14" fmla="*/ 267855 h 1560946"/>
              <a:gd name="connsiteX15" fmla="*/ 203200 w 3214255"/>
              <a:gd name="connsiteY15" fmla="*/ 323273 h 1560946"/>
              <a:gd name="connsiteX16" fmla="*/ 157018 w 3214255"/>
              <a:gd name="connsiteY16" fmla="*/ 378691 h 1560946"/>
              <a:gd name="connsiteX17" fmla="*/ 92364 w 3214255"/>
              <a:gd name="connsiteY17" fmla="*/ 461818 h 1560946"/>
              <a:gd name="connsiteX18" fmla="*/ 46182 w 3214255"/>
              <a:gd name="connsiteY18" fmla="*/ 526473 h 1560946"/>
              <a:gd name="connsiteX19" fmla="*/ 18473 w 3214255"/>
              <a:gd name="connsiteY19" fmla="*/ 618837 h 1560946"/>
              <a:gd name="connsiteX20" fmla="*/ 0 w 3214255"/>
              <a:gd name="connsiteY20" fmla="*/ 683491 h 1560946"/>
              <a:gd name="connsiteX21" fmla="*/ 9236 w 3214255"/>
              <a:gd name="connsiteY21" fmla="*/ 923637 h 1560946"/>
              <a:gd name="connsiteX22" fmla="*/ 18473 w 3214255"/>
              <a:gd name="connsiteY22" fmla="*/ 951346 h 1560946"/>
              <a:gd name="connsiteX23" fmla="*/ 36946 w 3214255"/>
              <a:gd name="connsiteY23" fmla="*/ 979055 h 1560946"/>
              <a:gd name="connsiteX24" fmla="*/ 64655 w 3214255"/>
              <a:gd name="connsiteY24" fmla="*/ 1006764 h 1560946"/>
              <a:gd name="connsiteX25" fmla="*/ 83127 w 3214255"/>
              <a:gd name="connsiteY25" fmla="*/ 1043709 h 1560946"/>
              <a:gd name="connsiteX26" fmla="*/ 166255 w 3214255"/>
              <a:gd name="connsiteY26" fmla="*/ 1108364 h 1560946"/>
              <a:gd name="connsiteX27" fmla="*/ 203200 w 3214255"/>
              <a:gd name="connsiteY27" fmla="*/ 1136073 h 1560946"/>
              <a:gd name="connsiteX28" fmla="*/ 230909 w 3214255"/>
              <a:gd name="connsiteY28" fmla="*/ 1154546 h 1560946"/>
              <a:gd name="connsiteX29" fmla="*/ 286327 w 3214255"/>
              <a:gd name="connsiteY29" fmla="*/ 1200728 h 1560946"/>
              <a:gd name="connsiteX30" fmla="*/ 304800 w 3214255"/>
              <a:gd name="connsiteY30" fmla="*/ 1228437 h 1560946"/>
              <a:gd name="connsiteX31" fmla="*/ 369455 w 3214255"/>
              <a:gd name="connsiteY31" fmla="*/ 1256146 h 1560946"/>
              <a:gd name="connsiteX32" fmla="*/ 434109 w 3214255"/>
              <a:gd name="connsiteY32" fmla="*/ 1302328 h 1560946"/>
              <a:gd name="connsiteX33" fmla="*/ 489527 w 3214255"/>
              <a:gd name="connsiteY33" fmla="*/ 1320800 h 1560946"/>
              <a:gd name="connsiteX34" fmla="*/ 517236 w 3214255"/>
              <a:gd name="connsiteY34" fmla="*/ 1339273 h 1560946"/>
              <a:gd name="connsiteX35" fmla="*/ 554182 w 3214255"/>
              <a:gd name="connsiteY35" fmla="*/ 1348509 h 1560946"/>
              <a:gd name="connsiteX36" fmla="*/ 618836 w 3214255"/>
              <a:gd name="connsiteY36" fmla="*/ 1366982 h 1560946"/>
              <a:gd name="connsiteX37" fmla="*/ 692727 w 3214255"/>
              <a:gd name="connsiteY37" fmla="*/ 1394691 h 1560946"/>
              <a:gd name="connsiteX38" fmla="*/ 720436 w 3214255"/>
              <a:gd name="connsiteY38" fmla="*/ 1413164 h 1560946"/>
              <a:gd name="connsiteX39" fmla="*/ 794327 w 3214255"/>
              <a:gd name="connsiteY39" fmla="*/ 1422400 h 1560946"/>
              <a:gd name="connsiteX40" fmla="*/ 868218 w 3214255"/>
              <a:gd name="connsiteY40" fmla="*/ 1440873 h 1560946"/>
              <a:gd name="connsiteX41" fmla="*/ 895927 w 3214255"/>
              <a:gd name="connsiteY41" fmla="*/ 1450109 h 1560946"/>
              <a:gd name="connsiteX42" fmla="*/ 979055 w 3214255"/>
              <a:gd name="connsiteY42" fmla="*/ 1468582 h 1560946"/>
              <a:gd name="connsiteX43" fmla="*/ 1006764 w 3214255"/>
              <a:gd name="connsiteY43" fmla="*/ 1477818 h 1560946"/>
              <a:gd name="connsiteX44" fmla="*/ 1052946 w 3214255"/>
              <a:gd name="connsiteY44" fmla="*/ 1496291 h 1560946"/>
              <a:gd name="connsiteX45" fmla="*/ 1200727 w 3214255"/>
              <a:gd name="connsiteY45" fmla="*/ 1524000 h 1560946"/>
              <a:gd name="connsiteX46" fmla="*/ 1237673 w 3214255"/>
              <a:gd name="connsiteY46" fmla="*/ 1533237 h 1560946"/>
              <a:gd name="connsiteX47" fmla="*/ 1293091 w 3214255"/>
              <a:gd name="connsiteY47" fmla="*/ 1542473 h 1560946"/>
              <a:gd name="connsiteX48" fmla="*/ 1357746 w 3214255"/>
              <a:gd name="connsiteY48" fmla="*/ 1560946 h 1560946"/>
              <a:gd name="connsiteX49" fmla="*/ 2207491 w 3214255"/>
              <a:gd name="connsiteY49" fmla="*/ 1542473 h 1560946"/>
              <a:gd name="connsiteX50" fmla="*/ 2272146 w 3214255"/>
              <a:gd name="connsiteY50" fmla="*/ 1533237 h 1560946"/>
              <a:gd name="connsiteX51" fmla="*/ 2336800 w 3214255"/>
              <a:gd name="connsiteY51" fmla="*/ 1514764 h 1560946"/>
              <a:gd name="connsiteX52" fmla="*/ 2392218 w 3214255"/>
              <a:gd name="connsiteY52" fmla="*/ 1505528 h 1560946"/>
              <a:gd name="connsiteX53" fmla="*/ 2493818 w 3214255"/>
              <a:gd name="connsiteY53" fmla="*/ 1477818 h 1560946"/>
              <a:gd name="connsiteX54" fmla="*/ 2576946 w 3214255"/>
              <a:gd name="connsiteY54" fmla="*/ 1440873 h 1560946"/>
              <a:gd name="connsiteX55" fmla="*/ 2604655 w 3214255"/>
              <a:gd name="connsiteY55" fmla="*/ 1431637 h 1560946"/>
              <a:gd name="connsiteX56" fmla="*/ 2632364 w 3214255"/>
              <a:gd name="connsiteY56" fmla="*/ 1422400 h 1560946"/>
              <a:gd name="connsiteX57" fmla="*/ 2715491 w 3214255"/>
              <a:gd name="connsiteY57" fmla="*/ 1357746 h 1560946"/>
              <a:gd name="connsiteX58" fmla="*/ 2743200 w 3214255"/>
              <a:gd name="connsiteY58" fmla="*/ 1348509 h 1560946"/>
              <a:gd name="connsiteX59" fmla="*/ 2770909 w 3214255"/>
              <a:gd name="connsiteY59" fmla="*/ 1320800 h 1560946"/>
              <a:gd name="connsiteX60" fmla="*/ 2826327 w 3214255"/>
              <a:gd name="connsiteY60" fmla="*/ 1293091 h 1560946"/>
              <a:gd name="connsiteX61" fmla="*/ 2854036 w 3214255"/>
              <a:gd name="connsiteY61" fmla="*/ 1265382 h 1560946"/>
              <a:gd name="connsiteX62" fmla="*/ 2909455 w 3214255"/>
              <a:gd name="connsiteY62" fmla="*/ 1237673 h 1560946"/>
              <a:gd name="connsiteX63" fmla="*/ 2974109 w 3214255"/>
              <a:gd name="connsiteY63" fmla="*/ 1154546 h 1560946"/>
              <a:gd name="connsiteX64" fmla="*/ 3020291 w 3214255"/>
              <a:gd name="connsiteY64" fmla="*/ 1099128 h 1560946"/>
              <a:gd name="connsiteX65" fmla="*/ 3057236 w 3214255"/>
              <a:gd name="connsiteY65" fmla="*/ 1052946 h 1560946"/>
              <a:gd name="connsiteX66" fmla="*/ 3075709 w 3214255"/>
              <a:gd name="connsiteY66" fmla="*/ 1016000 h 1560946"/>
              <a:gd name="connsiteX67" fmla="*/ 3112655 w 3214255"/>
              <a:gd name="connsiteY67" fmla="*/ 979055 h 1560946"/>
              <a:gd name="connsiteX68" fmla="*/ 3131127 w 3214255"/>
              <a:gd name="connsiteY68" fmla="*/ 932873 h 1560946"/>
              <a:gd name="connsiteX69" fmla="*/ 3168073 w 3214255"/>
              <a:gd name="connsiteY69" fmla="*/ 858982 h 1560946"/>
              <a:gd name="connsiteX70" fmla="*/ 3195782 w 3214255"/>
              <a:gd name="connsiteY70" fmla="*/ 757382 h 1560946"/>
              <a:gd name="connsiteX71" fmla="*/ 3214255 w 3214255"/>
              <a:gd name="connsiteY71" fmla="*/ 665018 h 1560946"/>
              <a:gd name="connsiteX72" fmla="*/ 3205018 w 3214255"/>
              <a:gd name="connsiteY72" fmla="*/ 461818 h 1560946"/>
              <a:gd name="connsiteX73" fmla="*/ 3186546 w 3214255"/>
              <a:gd name="connsiteY73" fmla="*/ 406400 h 1560946"/>
              <a:gd name="connsiteX74" fmla="*/ 3168073 w 3214255"/>
              <a:gd name="connsiteY74" fmla="*/ 378691 h 1560946"/>
              <a:gd name="connsiteX75" fmla="*/ 3149600 w 3214255"/>
              <a:gd name="connsiteY75" fmla="*/ 341746 h 1560946"/>
              <a:gd name="connsiteX76" fmla="*/ 3112655 w 3214255"/>
              <a:gd name="connsiteY76" fmla="*/ 314037 h 1560946"/>
              <a:gd name="connsiteX77" fmla="*/ 3094182 w 3214255"/>
              <a:gd name="connsiteY77" fmla="*/ 286328 h 1560946"/>
              <a:gd name="connsiteX78" fmla="*/ 3057236 w 3214255"/>
              <a:gd name="connsiteY78" fmla="*/ 267855 h 1560946"/>
              <a:gd name="connsiteX79" fmla="*/ 3011055 w 3214255"/>
              <a:gd name="connsiteY79" fmla="*/ 240146 h 1560946"/>
              <a:gd name="connsiteX80" fmla="*/ 2955636 w 3214255"/>
              <a:gd name="connsiteY80" fmla="*/ 221673 h 1560946"/>
              <a:gd name="connsiteX81" fmla="*/ 2890982 w 3214255"/>
              <a:gd name="connsiteY81" fmla="*/ 193964 h 1560946"/>
              <a:gd name="connsiteX82" fmla="*/ 2807855 w 3214255"/>
              <a:gd name="connsiteY82" fmla="*/ 166255 h 1560946"/>
              <a:gd name="connsiteX83" fmla="*/ 2761673 w 3214255"/>
              <a:gd name="connsiteY83" fmla="*/ 147782 h 1560946"/>
              <a:gd name="connsiteX84" fmla="*/ 2687782 w 3214255"/>
              <a:gd name="connsiteY84" fmla="*/ 129309 h 1560946"/>
              <a:gd name="connsiteX85" fmla="*/ 2595418 w 3214255"/>
              <a:gd name="connsiteY85" fmla="*/ 101600 h 1560946"/>
              <a:gd name="connsiteX86" fmla="*/ 2493818 w 3214255"/>
              <a:gd name="connsiteY86" fmla="*/ 73891 h 1560946"/>
              <a:gd name="connsiteX87" fmla="*/ 2419927 w 3214255"/>
              <a:gd name="connsiteY87" fmla="*/ 64655 h 1560946"/>
              <a:gd name="connsiteX88" fmla="*/ 2216727 w 3214255"/>
              <a:gd name="connsiteY88" fmla="*/ 46182 h 1560946"/>
              <a:gd name="connsiteX89" fmla="*/ 2161309 w 3214255"/>
              <a:gd name="connsiteY89" fmla="*/ 36946 h 1560946"/>
              <a:gd name="connsiteX90" fmla="*/ 2078182 w 3214255"/>
              <a:gd name="connsiteY90" fmla="*/ 27709 h 1560946"/>
              <a:gd name="connsiteX91" fmla="*/ 1948873 w 3214255"/>
              <a:gd name="connsiteY91" fmla="*/ 18473 h 1560946"/>
              <a:gd name="connsiteX92" fmla="*/ 1847273 w 3214255"/>
              <a:gd name="connsiteY92" fmla="*/ 9237 h 1560946"/>
              <a:gd name="connsiteX93" fmla="*/ 1625600 w 3214255"/>
              <a:gd name="connsiteY93" fmla="*/ 0 h 1560946"/>
              <a:gd name="connsiteX94" fmla="*/ 1320800 w 3214255"/>
              <a:gd name="connsiteY94" fmla="*/ 9237 h 1560946"/>
              <a:gd name="connsiteX95" fmla="*/ 1274618 w 3214255"/>
              <a:gd name="connsiteY95" fmla="*/ 18473 h 1560946"/>
              <a:gd name="connsiteX96" fmla="*/ 1209964 w 3214255"/>
              <a:gd name="connsiteY96" fmla="*/ 27709 h 1560946"/>
              <a:gd name="connsiteX97" fmla="*/ 1108364 w 3214255"/>
              <a:gd name="connsiteY97" fmla="*/ 55418 h 1560946"/>
              <a:gd name="connsiteX98" fmla="*/ 1025236 w 3214255"/>
              <a:gd name="connsiteY98" fmla="*/ 92364 h 1560946"/>
              <a:gd name="connsiteX99" fmla="*/ 997527 w 3214255"/>
              <a:gd name="connsiteY99" fmla="*/ 101600 h 1560946"/>
              <a:gd name="connsiteX100" fmla="*/ 942109 w 3214255"/>
              <a:gd name="connsiteY100" fmla="*/ 138546 h 1560946"/>
              <a:gd name="connsiteX101" fmla="*/ 886691 w 3214255"/>
              <a:gd name="connsiteY101" fmla="*/ 157018 h 156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14255" h="1560946">
                <a:moveTo>
                  <a:pt x="1440873" y="101600"/>
                </a:moveTo>
                <a:cubicBezTo>
                  <a:pt x="1403927" y="98521"/>
                  <a:pt x="1366883" y="96458"/>
                  <a:pt x="1330036" y="92364"/>
                </a:cubicBezTo>
                <a:cubicBezTo>
                  <a:pt x="1311423" y="90296"/>
                  <a:pt x="1293345" y="83128"/>
                  <a:pt x="1274618" y="83128"/>
                </a:cubicBezTo>
                <a:cubicBezTo>
                  <a:pt x="1154506" y="83128"/>
                  <a:pt x="1034473" y="89285"/>
                  <a:pt x="914400" y="92364"/>
                </a:cubicBezTo>
                <a:cubicBezTo>
                  <a:pt x="895927" y="95443"/>
                  <a:pt x="877346" y="97927"/>
                  <a:pt x="858982" y="101600"/>
                </a:cubicBezTo>
                <a:cubicBezTo>
                  <a:pt x="846534" y="104090"/>
                  <a:pt x="834428" y="108083"/>
                  <a:pt x="822036" y="110837"/>
                </a:cubicBezTo>
                <a:cubicBezTo>
                  <a:pt x="806711" y="114243"/>
                  <a:pt x="791180" y="116668"/>
                  <a:pt x="775855" y="120073"/>
                </a:cubicBezTo>
                <a:cubicBezTo>
                  <a:pt x="763463" y="122827"/>
                  <a:pt x="751357" y="126819"/>
                  <a:pt x="738909" y="129309"/>
                </a:cubicBezTo>
                <a:cubicBezTo>
                  <a:pt x="706850" y="135721"/>
                  <a:pt x="649912" y="143343"/>
                  <a:pt x="618836" y="147782"/>
                </a:cubicBezTo>
                <a:cubicBezTo>
                  <a:pt x="540981" y="173733"/>
                  <a:pt x="630493" y="146487"/>
                  <a:pt x="452582" y="166255"/>
                </a:cubicBezTo>
                <a:cubicBezTo>
                  <a:pt x="442906" y="167330"/>
                  <a:pt x="434234" y="172816"/>
                  <a:pt x="424873" y="175491"/>
                </a:cubicBezTo>
                <a:cubicBezTo>
                  <a:pt x="412667" y="178978"/>
                  <a:pt x="400242" y="181649"/>
                  <a:pt x="387927" y="184728"/>
                </a:cubicBezTo>
                <a:cubicBezTo>
                  <a:pt x="308518" y="237666"/>
                  <a:pt x="408989" y="174197"/>
                  <a:pt x="332509" y="212437"/>
                </a:cubicBezTo>
                <a:cubicBezTo>
                  <a:pt x="272070" y="242656"/>
                  <a:pt x="338373" y="217762"/>
                  <a:pt x="277091" y="258618"/>
                </a:cubicBezTo>
                <a:cubicBezTo>
                  <a:pt x="268990" y="264019"/>
                  <a:pt x="258618" y="264776"/>
                  <a:pt x="249382" y="267855"/>
                </a:cubicBezTo>
                <a:cubicBezTo>
                  <a:pt x="168430" y="348807"/>
                  <a:pt x="267496" y="246118"/>
                  <a:pt x="203200" y="323273"/>
                </a:cubicBezTo>
                <a:cubicBezTo>
                  <a:pt x="143936" y="394390"/>
                  <a:pt x="202883" y="309895"/>
                  <a:pt x="157018" y="378691"/>
                </a:cubicBezTo>
                <a:cubicBezTo>
                  <a:pt x="134877" y="445116"/>
                  <a:pt x="167127" y="362132"/>
                  <a:pt x="92364" y="461818"/>
                </a:cubicBezTo>
                <a:cubicBezTo>
                  <a:pt x="57995" y="507645"/>
                  <a:pt x="73194" y="485955"/>
                  <a:pt x="46182" y="526473"/>
                </a:cubicBezTo>
                <a:cubicBezTo>
                  <a:pt x="2274" y="658193"/>
                  <a:pt x="46396" y="521108"/>
                  <a:pt x="18473" y="618837"/>
                </a:cubicBezTo>
                <a:cubicBezTo>
                  <a:pt x="-8031" y="711601"/>
                  <a:pt x="28877" y="567981"/>
                  <a:pt x="0" y="683491"/>
                </a:cubicBezTo>
                <a:cubicBezTo>
                  <a:pt x="3079" y="763540"/>
                  <a:pt x="3724" y="843719"/>
                  <a:pt x="9236" y="923637"/>
                </a:cubicBezTo>
                <a:cubicBezTo>
                  <a:pt x="9906" y="933350"/>
                  <a:pt x="14119" y="942638"/>
                  <a:pt x="18473" y="951346"/>
                </a:cubicBezTo>
                <a:cubicBezTo>
                  <a:pt x="23438" y="961275"/>
                  <a:pt x="29839" y="970527"/>
                  <a:pt x="36946" y="979055"/>
                </a:cubicBezTo>
                <a:cubicBezTo>
                  <a:pt x="45308" y="989090"/>
                  <a:pt x="55419" y="997528"/>
                  <a:pt x="64655" y="1006764"/>
                </a:cubicBezTo>
                <a:cubicBezTo>
                  <a:pt x="70812" y="1019079"/>
                  <a:pt x="75124" y="1032505"/>
                  <a:pt x="83127" y="1043709"/>
                </a:cubicBezTo>
                <a:cubicBezTo>
                  <a:pt x="104822" y="1074082"/>
                  <a:pt x="136873" y="1086327"/>
                  <a:pt x="166255" y="1108364"/>
                </a:cubicBezTo>
                <a:cubicBezTo>
                  <a:pt x="178570" y="1117600"/>
                  <a:pt x="190674" y="1127125"/>
                  <a:pt x="203200" y="1136073"/>
                </a:cubicBezTo>
                <a:cubicBezTo>
                  <a:pt x="212233" y="1142525"/>
                  <a:pt x="222381" y="1147439"/>
                  <a:pt x="230909" y="1154546"/>
                </a:cubicBezTo>
                <a:cubicBezTo>
                  <a:pt x="302026" y="1213810"/>
                  <a:pt x="217531" y="1154863"/>
                  <a:pt x="286327" y="1200728"/>
                </a:cubicBezTo>
                <a:cubicBezTo>
                  <a:pt x="292485" y="1209964"/>
                  <a:pt x="296272" y="1221331"/>
                  <a:pt x="304800" y="1228437"/>
                </a:cubicBezTo>
                <a:cubicBezTo>
                  <a:pt x="320015" y="1241116"/>
                  <a:pt x="350208" y="1249730"/>
                  <a:pt x="369455" y="1256146"/>
                </a:cubicBezTo>
                <a:cubicBezTo>
                  <a:pt x="374416" y="1259867"/>
                  <a:pt x="423060" y="1297417"/>
                  <a:pt x="434109" y="1302328"/>
                </a:cubicBezTo>
                <a:cubicBezTo>
                  <a:pt x="451903" y="1310236"/>
                  <a:pt x="489527" y="1320800"/>
                  <a:pt x="489527" y="1320800"/>
                </a:cubicBezTo>
                <a:cubicBezTo>
                  <a:pt x="498763" y="1326958"/>
                  <a:pt x="507033" y="1334900"/>
                  <a:pt x="517236" y="1339273"/>
                </a:cubicBezTo>
                <a:cubicBezTo>
                  <a:pt x="528904" y="1344273"/>
                  <a:pt x="541976" y="1345022"/>
                  <a:pt x="554182" y="1348509"/>
                </a:cubicBezTo>
                <a:cubicBezTo>
                  <a:pt x="646946" y="1375013"/>
                  <a:pt x="503326" y="1338105"/>
                  <a:pt x="618836" y="1366982"/>
                </a:cubicBezTo>
                <a:cubicBezTo>
                  <a:pt x="683823" y="1410306"/>
                  <a:pt x="601417" y="1360450"/>
                  <a:pt x="692727" y="1394691"/>
                </a:cubicBezTo>
                <a:cubicBezTo>
                  <a:pt x="703121" y="1398589"/>
                  <a:pt x="709726" y="1410243"/>
                  <a:pt x="720436" y="1413164"/>
                </a:cubicBezTo>
                <a:cubicBezTo>
                  <a:pt x="744383" y="1419695"/>
                  <a:pt x="769697" y="1419321"/>
                  <a:pt x="794327" y="1422400"/>
                </a:cubicBezTo>
                <a:cubicBezTo>
                  <a:pt x="818957" y="1428558"/>
                  <a:pt x="844132" y="1432845"/>
                  <a:pt x="868218" y="1440873"/>
                </a:cubicBezTo>
                <a:cubicBezTo>
                  <a:pt x="877454" y="1443952"/>
                  <a:pt x="886482" y="1447748"/>
                  <a:pt x="895927" y="1450109"/>
                </a:cubicBezTo>
                <a:cubicBezTo>
                  <a:pt x="972105" y="1469154"/>
                  <a:pt x="912689" y="1449621"/>
                  <a:pt x="979055" y="1468582"/>
                </a:cubicBezTo>
                <a:cubicBezTo>
                  <a:pt x="988416" y="1471257"/>
                  <a:pt x="997648" y="1474400"/>
                  <a:pt x="1006764" y="1477818"/>
                </a:cubicBezTo>
                <a:cubicBezTo>
                  <a:pt x="1022288" y="1483640"/>
                  <a:pt x="1036926" y="1492019"/>
                  <a:pt x="1052946" y="1496291"/>
                </a:cubicBezTo>
                <a:cubicBezTo>
                  <a:pt x="1125381" y="1515607"/>
                  <a:pt x="1137178" y="1511290"/>
                  <a:pt x="1200727" y="1524000"/>
                </a:cubicBezTo>
                <a:cubicBezTo>
                  <a:pt x="1213175" y="1526490"/>
                  <a:pt x="1225225" y="1530747"/>
                  <a:pt x="1237673" y="1533237"/>
                </a:cubicBezTo>
                <a:cubicBezTo>
                  <a:pt x="1256037" y="1536910"/>
                  <a:pt x="1274727" y="1538800"/>
                  <a:pt x="1293091" y="1542473"/>
                </a:cubicBezTo>
                <a:cubicBezTo>
                  <a:pt x="1322088" y="1548272"/>
                  <a:pt x="1331335" y="1552142"/>
                  <a:pt x="1357746" y="1560946"/>
                </a:cubicBezTo>
                <a:lnTo>
                  <a:pt x="2207491" y="1542473"/>
                </a:lnTo>
                <a:cubicBezTo>
                  <a:pt x="2229112" y="1539929"/>
                  <a:pt x="2250727" y="1537131"/>
                  <a:pt x="2272146" y="1533237"/>
                </a:cubicBezTo>
                <a:cubicBezTo>
                  <a:pt x="2382776" y="1513122"/>
                  <a:pt x="2247778" y="1534546"/>
                  <a:pt x="2336800" y="1514764"/>
                </a:cubicBezTo>
                <a:cubicBezTo>
                  <a:pt x="2355082" y="1510702"/>
                  <a:pt x="2373793" y="1508878"/>
                  <a:pt x="2392218" y="1505528"/>
                </a:cubicBezTo>
                <a:cubicBezTo>
                  <a:pt x="2416073" y="1501191"/>
                  <a:pt x="2474882" y="1490441"/>
                  <a:pt x="2493818" y="1477818"/>
                </a:cubicBezTo>
                <a:cubicBezTo>
                  <a:pt x="2537729" y="1448545"/>
                  <a:pt x="2510997" y="1462856"/>
                  <a:pt x="2576946" y="1440873"/>
                </a:cubicBezTo>
                <a:lnTo>
                  <a:pt x="2604655" y="1431637"/>
                </a:lnTo>
                <a:lnTo>
                  <a:pt x="2632364" y="1422400"/>
                </a:lnTo>
                <a:cubicBezTo>
                  <a:pt x="2656273" y="1398491"/>
                  <a:pt x="2682346" y="1368795"/>
                  <a:pt x="2715491" y="1357746"/>
                </a:cubicBezTo>
                <a:lnTo>
                  <a:pt x="2743200" y="1348509"/>
                </a:lnTo>
                <a:cubicBezTo>
                  <a:pt x="2752436" y="1339273"/>
                  <a:pt x="2760041" y="1328046"/>
                  <a:pt x="2770909" y="1320800"/>
                </a:cubicBezTo>
                <a:cubicBezTo>
                  <a:pt x="2854222" y="1265259"/>
                  <a:pt x="2739126" y="1365759"/>
                  <a:pt x="2826327" y="1293091"/>
                </a:cubicBezTo>
                <a:cubicBezTo>
                  <a:pt x="2836362" y="1284729"/>
                  <a:pt x="2844001" y="1273744"/>
                  <a:pt x="2854036" y="1265382"/>
                </a:cubicBezTo>
                <a:cubicBezTo>
                  <a:pt x="2877910" y="1245487"/>
                  <a:pt x="2881684" y="1246930"/>
                  <a:pt x="2909455" y="1237673"/>
                </a:cubicBezTo>
                <a:cubicBezTo>
                  <a:pt x="3002826" y="1097616"/>
                  <a:pt x="2901766" y="1241357"/>
                  <a:pt x="2974109" y="1154546"/>
                </a:cubicBezTo>
                <a:cubicBezTo>
                  <a:pt x="3038405" y="1077391"/>
                  <a:pt x="2939339" y="1180080"/>
                  <a:pt x="3020291" y="1099128"/>
                </a:cubicBezTo>
                <a:cubicBezTo>
                  <a:pt x="3042342" y="1032969"/>
                  <a:pt x="3010816" y="1108649"/>
                  <a:pt x="3057236" y="1052946"/>
                </a:cubicBezTo>
                <a:cubicBezTo>
                  <a:pt x="3066051" y="1042368"/>
                  <a:pt x="3067448" y="1027015"/>
                  <a:pt x="3075709" y="1016000"/>
                </a:cubicBezTo>
                <a:cubicBezTo>
                  <a:pt x="3086159" y="1002067"/>
                  <a:pt x="3100340" y="991370"/>
                  <a:pt x="3112655" y="979055"/>
                </a:cubicBezTo>
                <a:cubicBezTo>
                  <a:pt x="3118812" y="963661"/>
                  <a:pt x="3124179" y="947927"/>
                  <a:pt x="3131127" y="932873"/>
                </a:cubicBezTo>
                <a:cubicBezTo>
                  <a:pt x="3142667" y="907870"/>
                  <a:pt x="3159365" y="885107"/>
                  <a:pt x="3168073" y="858982"/>
                </a:cubicBezTo>
                <a:cubicBezTo>
                  <a:pt x="3181342" y="819173"/>
                  <a:pt x="3185366" y="809463"/>
                  <a:pt x="3195782" y="757382"/>
                </a:cubicBezTo>
                <a:lnTo>
                  <a:pt x="3214255" y="665018"/>
                </a:lnTo>
                <a:cubicBezTo>
                  <a:pt x="3211176" y="597285"/>
                  <a:pt x="3212241" y="529235"/>
                  <a:pt x="3205018" y="461818"/>
                </a:cubicBezTo>
                <a:cubicBezTo>
                  <a:pt x="3202944" y="442457"/>
                  <a:pt x="3197347" y="422601"/>
                  <a:pt x="3186546" y="406400"/>
                </a:cubicBezTo>
                <a:cubicBezTo>
                  <a:pt x="3180388" y="397164"/>
                  <a:pt x="3173581" y="388329"/>
                  <a:pt x="3168073" y="378691"/>
                </a:cubicBezTo>
                <a:cubicBezTo>
                  <a:pt x="3161242" y="366737"/>
                  <a:pt x="3158561" y="352200"/>
                  <a:pt x="3149600" y="341746"/>
                </a:cubicBezTo>
                <a:cubicBezTo>
                  <a:pt x="3139582" y="330058"/>
                  <a:pt x="3123540" y="324922"/>
                  <a:pt x="3112655" y="314037"/>
                </a:cubicBezTo>
                <a:cubicBezTo>
                  <a:pt x="3104806" y="306188"/>
                  <a:pt x="3102710" y="293434"/>
                  <a:pt x="3094182" y="286328"/>
                </a:cubicBezTo>
                <a:cubicBezTo>
                  <a:pt x="3083604" y="277513"/>
                  <a:pt x="3069272" y="274542"/>
                  <a:pt x="3057236" y="267855"/>
                </a:cubicBezTo>
                <a:cubicBezTo>
                  <a:pt x="3041543" y="259137"/>
                  <a:pt x="3027398" y="247575"/>
                  <a:pt x="3011055" y="240146"/>
                </a:cubicBezTo>
                <a:cubicBezTo>
                  <a:pt x="2993328" y="232088"/>
                  <a:pt x="2955636" y="221673"/>
                  <a:pt x="2955636" y="221673"/>
                </a:cubicBezTo>
                <a:cubicBezTo>
                  <a:pt x="2886071" y="175295"/>
                  <a:pt x="2974482" y="229750"/>
                  <a:pt x="2890982" y="193964"/>
                </a:cubicBezTo>
                <a:cubicBezTo>
                  <a:pt x="2808335" y="158544"/>
                  <a:pt x="2940618" y="188381"/>
                  <a:pt x="2807855" y="166255"/>
                </a:cubicBezTo>
                <a:cubicBezTo>
                  <a:pt x="2792461" y="160097"/>
                  <a:pt x="2777520" y="152658"/>
                  <a:pt x="2761673" y="147782"/>
                </a:cubicBezTo>
                <a:cubicBezTo>
                  <a:pt x="2737407" y="140316"/>
                  <a:pt x="2711868" y="137337"/>
                  <a:pt x="2687782" y="129309"/>
                </a:cubicBezTo>
                <a:cubicBezTo>
                  <a:pt x="2556087" y="85412"/>
                  <a:pt x="2693131" y="129518"/>
                  <a:pt x="2595418" y="101600"/>
                </a:cubicBezTo>
                <a:cubicBezTo>
                  <a:pt x="2553139" y="89520"/>
                  <a:pt x="2552341" y="81206"/>
                  <a:pt x="2493818" y="73891"/>
                </a:cubicBezTo>
                <a:lnTo>
                  <a:pt x="2419927" y="64655"/>
                </a:lnTo>
                <a:cubicBezTo>
                  <a:pt x="2322317" y="40250"/>
                  <a:pt x="2425473" y="63577"/>
                  <a:pt x="2216727" y="46182"/>
                </a:cubicBezTo>
                <a:cubicBezTo>
                  <a:pt x="2198064" y="44627"/>
                  <a:pt x="2179872" y="39421"/>
                  <a:pt x="2161309" y="36946"/>
                </a:cubicBezTo>
                <a:cubicBezTo>
                  <a:pt x="2133674" y="33261"/>
                  <a:pt x="2105957" y="30124"/>
                  <a:pt x="2078182" y="27709"/>
                </a:cubicBezTo>
                <a:cubicBezTo>
                  <a:pt x="2035132" y="23965"/>
                  <a:pt x="1991948" y="21919"/>
                  <a:pt x="1948873" y="18473"/>
                </a:cubicBezTo>
                <a:cubicBezTo>
                  <a:pt x="1914975" y="15761"/>
                  <a:pt x="1881224" y="11177"/>
                  <a:pt x="1847273" y="9237"/>
                </a:cubicBezTo>
                <a:cubicBezTo>
                  <a:pt x="1773438" y="5018"/>
                  <a:pt x="1699491" y="3079"/>
                  <a:pt x="1625600" y="0"/>
                </a:cubicBezTo>
                <a:cubicBezTo>
                  <a:pt x="1524000" y="3079"/>
                  <a:pt x="1422306" y="3894"/>
                  <a:pt x="1320800" y="9237"/>
                </a:cubicBezTo>
                <a:cubicBezTo>
                  <a:pt x="1305123" y="10062"/>
                  <a:pt x="1290103" y="15892"/>
                  <a:pt x="1274618" y="18473"/>
                </a:cubicBezTo>
                <a:cubicBezTo>
                  <a:pt x="1253144" y="22052"/>
                  <a:pt x="1231311" y="23440"/>
                  <a:pt x="1209964" y="27709"/>
                </a:cubicBezTo>
                <a:cubicBezTo>
                  <a:pt x="1157884" y="38125"/>
                  <a:pt x="1148173" y="42149"/>
                  <a:pt x="1108364" y="55418"/>
                </a:cubicBezTo>
                <a:cubicBezTo>
                  <a:pt x="1064454" y="84692"/>
                  <a:pt x="1091185" y="70381"/>
                  <a:pt x="1025236" y="92364"/>
                </a:cubicBezTo>
                <a:lnTo>
                  <a:pt x="997527" y="101600"/>
                </a:lnTo>
                <a:cubicBezTo>
                  <a:pt x="979054" y="113915"/>
                  <a:pt x="963171" y="131525"/>
                  <a:pt x="942109" y="138546"/>
                </a:cubicBezTo>
                <a:lnTo>
                  <a:pt x="886691" y="1570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90737" y="1071437"/>
            <a:ext cx="782408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Triticale Forage conclusions from 2016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Pro’s</a:t>
            </a:r>
          </a:p>
          <a:p>
            <a:pPr lvl="1"/>
            <a:r>
              <a:rPr lang="en-US" dirty="0" smtClean="0"/>
              <a:t>High yielding</a:t>
            </a:r>
          </a:p>
          <a:p>
            <a:pPr lvl="1"/>
            <a:r>
              <a:rPr lang="en-US" dirty="0" smtClean="0"/>
              <a:t>Great heifer feed</a:t>
            </a:r>
          </a:p>
          <a:p>
            <a:pPr lvl="1"/>
            <a:r>
              <a:rPr lang="en-US" dirty="0" smtClean="0"/>
              <a:t>Lower cost/ton of Dry Matter</a:t>
            </a:r>
          </a:p>
          <a:p>
            <a:pPr lvl="1"/>
            <a:r>
              <a:rPr lang="en-US" dirty="0" smtClean="0"/>
              <a:t>Lots of effluent for heifer barn manure pit</a:t>
            </a:r>
          </a:p>
          <a:p>
            <a:r>
              <a:rPr lang="en-US" dirty="0" smtClean="0"/>
              <a:t>Con’s</a:t>
            </a:r>
          </a:p>
          <a:p>
            <a:pPr lvl="1"/>
            <a:r>
              <a:rPr lang="en-US" dirty="0" smtClean="0"/>
              <a:t>Trouble getting correct Dry Matter</a:t>
            </a:r>
          </a:p>
          <a:p>
            <a:pPr lvl="2"/>
            <a:r>
              <a:rPr lang="en-US" dirty="0" smtClean="0"/>
              <a:t>Bigger </a:t>
            </a:r>
            <a:r>
              <a:rPr lang="en-US" dirty="0" err="1" smtClean="0"/>
              <a:t>tedder</a:t>
            </a:r>
            <a:endParaRPr lang="en-US" dirty="0" smtClean="0"/>
          </a:p>
          <a:p>
            <a:pPr lvl="2"/>
            <a:r>
              <a:rPr lang="en-US" dirty="0" smtClean="0"/>
              <a:t>Leave overnight?</a:t>
            </a:r>
          </a:p>
          <a:p>
            <a:pPr lvl="1"/>
            <a:r>
              <a:rPr lang="en-US" dirty="0" smtClean="0"/>
              <a:t>Ready same time as 1</a:t>
            </a:r>
            <a:r>
              <a:rPr lang="en-US" baseline="30000" dirty="0" smtClean="0"/>
              <a:t>st</a:t>
            </a:r>
            <a:r>
              <a:rPr lang="en-US" dirty="0" smtClean="0"/>
              <a:t> cut grass Haylage</a:t>
            </a:r>
          </a:p>
          <a:p>
            <a:pPr lvl="1"/>
            <a:r>
              <a:rPr lang="en-US" dirty="0" smtClean="0"/>
              <a:t>Lots going on when triticale is ready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in manure handling in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Broadcast on ‘living covers’</a:t>
            </a:r>
          </a:p>
          <a:p>
            <a:pPr lvl="1"/>
            <a:r>
              <a:rPr lang="en-US" dirty="0" smtClean="0"/>
              <a:t>Didn’t use </a:t>
            </a:r>
            <a:r>
              <a:rPr lang="en-US" dirty="0" err="1" smtClean="0"/>
              <a:t>Aerways</a:t>
            </a:r>
            <a:endParaRPr lang="en-US" dirty="0" smtClean="0"/>
          </a:p>
          <a:p>
            <a:r>
              <a:rPr lang="en-US" dirty="0" smtClean="0"/>
              <a:t>Cleaned lagoon</a:t>
            </a:r>
          </a:p>
          <a:p>
            <a:pPr lvl="1"/>
            <a:r>
              <a:rPr lang="en-US" dirty="0" smtClean="0"/>
              <a:t>More manure to spread</a:t>
            </a:r>
          </a:p>
          <a:p>
            <a:pPr lvl="1"/>
            <a:r>
              <a:rPr lang="en-US" dirty="0" smtClean="0"/>
              <a:t>Committed to spreading more acres </a:t>
            </a:r>
          </a:p>
          <a:p>
            <a:r>
              <a:rPr lang="en-US" dirty="0" smtClean="0"/>
              <a:t>Better agitation</a:t>
            </a:r>
          </a:p>
          <a:p>
            <a:r>
              <a:rPr lang="en-US" dirty="0" smtClean="0"/>
              <a:t>Stopped treating Lagoon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332" b="-261"/>
          <a:stretch/>
        </p:blipFill>
        <p:spPr>
          <a:xfrm rot="5400000">
            <a:off x="-11075193" y="2940843"/>
            <a:ext cx="31446788" cy="17687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800" y="2425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way to meet the neighbors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29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036"/>
            <a:ext cx="3200400" cy="650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109" y="187036"/>
            <a:ext cx="2944092" cy="650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056" y="187035"/>
            <a:ext cx="2971800" cy="65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1412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9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-762000"/>
            <a:ext cx="6550429" cy="87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75560" y="1280159"/>
            <a:ext cx="7772400" cy="4297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450" y="25924"/>
            <a:ext cx="36385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3300" y="2019300"/>
            <a:ext cx="8153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1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6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 Leader Technology SMS Basic - Landview Farms LLC. - Ma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4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Cover Crop Broadcast </a:t>
            </a:r>
            <a:br>
              <a:rPr lang="en-US" dirty="0" smtClean="0"/>
            </a:br>
            <a:r>
              <a:rPr lang="en-US" dirty="0" smtClean="0"/>
              <a:t>No incorporation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No Manure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09" y="2174875"/>
            <a:ext cx="2952570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Broadcast Manure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5025" y="2641091"/>
            <a:ext cx="4041775" cy="3018856"/>
          </a:xfrm>
        </p:spPr>
      </p:pic>
    </p:spTree>
    <p:extLst>
      <p:ext uri="{BB962C8B-B14F-4D97-AF65-F5344CB8AC3E}">
        <p14:creationId xmlns:p14="http://schemas.microsoft.com/office/powerpoint/2010/main" val="296988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in Review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Good success with Planting Green</a:t>
            </a:r>
          </a:p>
          <a:p>
            <a:r>
              <a:rPr lang="en-US" dirty="0" smtClean="0"/>
              <a:t>Expanded No-till acres beyond 1</a:t>
            </a:r>
            <a:r>
              <a:rPr lang="en-US" baseline="30000" dirty="0" smtClean="0"/>
              <a:t>st</a:t>
            </a:r>
            <a:r>
              <a:rPr lang="en-US" dirty="0" smtClean="0"/>
              <a:t> year corn</a:t>
            </a:r>
          </a:p>
          <a:p>
            <a:r>
              <a:rPr lang="en-US" dirty="0" smtClean="0"/>
              <a:t>Setup planter to plant 2” minimum</a:t>
            </a:r>
          </a:p>
          <a:p>
            <a:r>
              <a:rPr lang="en-US" dirty="0" smtClean="0"/>
              <a:t>Increased Corn </a:t>
            </a:r>
            <a:r>
              <a:rPr lang="en-US" dirty="0"/>
              <a:t>S</a:t>
            </a:r>
            <a:r>
              <a:rPr lang="en-US" dirty="0" smtClean="0"/>
              <a:t>ilage yields (Good season)</a:t>
            </a:r>
          </a:p>
          <a:p>
            <a:r>
              <a:rPr lang="en-US" dirty="0" smtClean="0"/>
              <a:t>Excavated all the sand out of the lagoon</a:t>
            </a:r>
          </a:p>
          <a:p>
            <a:r>
              <a:rPr lang="en-US" dirty="0" smtClean="0"/>
              <a:t>Increased Cover Crop acres </a:t>
            </a:r>
          </a:p>
          <a:p>
            <a:pPr lvl="1"/>
            <a:r>
              <a:rPr lang="en-US" dirty="0" smtClean="0"/>
              <a:t>Planted earlier (Broadcast with truck)</a:t>
            </a:r>
          </a:p>
          <a:p>
            <a:pPr lvl="1"/>
            <a:r>
              <a:rPr lang="en-US" dirty="0" smtClean="0"/>
              <a:t>Incorporated Cover Crop (Rented TurboMax)</a:t>
            </a:r>
          </a:p>
          <a:p>
            <a:pPr lvl="1"/>
            <a:r>
              <a:rPr lang="en-US" dirty="0" smtClean="0"/>
              <a:t>Manure (Whenever we got there)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00" y="-5410200"/>
            <a:ext cx="13258800" cy="235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5825" y="-6096000"/>
            <a:ext cx="10029825" cy="178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5106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95040" y="1534160"/>
            <a:ext cx="66649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00" y="-34566"/>
            <a:ext cx="13258800" cy="235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-6927"/>
            <a:ext cx="385762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3873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3276600"/>
            <a:ext cx="7920990" cy="140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842" y="1371600"/>
            <a:ext cx="5230957" cy="3627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84 </a:t>
            </a:r>
            <a:r>
              <a:rPr lang="en-US" dirty="0" err="1" smtClean="0"/>
              <a:t>lbs</a:t>
            </a:r>
            <a:r>
              <a:rPr lang="en-US" dirty="0" smtClean="0"/>
              <a:t> Triticale </a:t>
            </a:r>
            <a:br>
              <a:rPr lang="en-US" dirty="0" smtClean="0"/>
            </a:br>
            <a:r>
              <a:rPr lang="en-US" dirty="0" smtClean="0"/>
              <a:t>10 </a:t>
            </a:r>
            <a:r>
              <a:rPr lang="en-US" dirty="0" err="1" smtClean="0"/>
              <a:t>lbs</a:t>
            </a:r>
            <a:r>
              <a:rPr lang="en-US" dirty="0" smtClean="0"/>
              <a:t> Crimson Clover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Drill No Manure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9" y="2174875"/>
            <a:ext cx="2951270" cy="3951287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Drill with Manure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277" y="2174875"/>
            <a:ext cx="2951270" cy="3951288"/>
          </a:xfrm>
        </p:spPr>
      </p:pic>
    </p:spTree>
    <p:extLst>
      <p:ext uri="{BB962C8B-B14F-4D97-AF65-F5344CB8AC3E}">
        <p14:creationId xmlns:p14="http://schemas.microsoft.com/office/powerpoint/2010/main" val="26070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5400" y="-3276600"/>
            <a:ext cx="13258800" cy="2357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09600" y="-2209800"/>
            <a:ext cx="3219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Uh Oh!  Now what??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04800"/>
            <a:ext cx="3765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Uh Oh!! Now What??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 ‘B’</a:t>
            </a:r>
            <a:br>
              <a:rPr lang="en-US" dirty="0" smtClean="0"/>
            </a:br>
            <a:r>
              <a:rPr lang="en-US" dirty="0" smtClean="0"/>
              <a:t>Panic mode- Spray the rest!!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 1</a:t>
            </a:r>
          </a:p>
          <a:p>
            <a:pPr lvl="1"/>
            <a:r>
              <a:rPr lang="en-US" dirty="0" smtClean="0"/>
              <a:t>Roll and Plant into green rye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731654"/>
            <a:ext cx="704088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609600"/>
            <a:ext cx="2963232" cy="5852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8519" y="1966279"/>
            <a:ext cx="5852158" cy="3138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52086" y="2137885"/>
            <a:ext cx="5852162" cy="27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236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9236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345" y="304800"/>
            <a:ext cx="3260436" cy="6175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2971800" cy="617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11" y="304800"/>
            <a:ext cx="2743200" cy="61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3958" y="2622490"/>
            <a:ext cx="5367653" cy="301826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12272" y="2607000"/>
            <a:ext cx="5367653" cy="3124200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12692" y="2659964"/>
            <a:ext cx="5367653" cy="30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0" y="-5105400"/>
            <a:ext cx="9758476" cy="173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152400"/>
            <a:ext cx="7216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beneficial were the soil applied herbicides?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690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1600200"/>
            <a:ext cx="2545854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600200"/>
            <a:ext cx="2774454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1600200"/>
            <a:ext cx="337661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-152400"/>
            <a:ext cx="3857105" cy="68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0480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25" y="1600200"/>
            <a:ext cx="4919230" cy="3960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0" y="5915276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</a:t>
            </a:r>
            <a:r>
              <a:rPr lang="is-IS" dirty="0" smtClean="0"/>
              <a:t>…. </a:t>
            </a:r>
            <a:r>
              <a:rPr lang="en-US" dirty="0" smtClean="0"/>
              <a:t>S</a:t>
            </a:r>
            <a:r>
              <a:rPr lang="is-IS" dirty="0" smtClean="0"/>
              <a:t>hould have checked planting depth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4292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is cool!!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54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200" y="-8839200"/>
            <a:ext cx="13258800" cy="235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636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0"/>
            <a:ext cx="7086600" cy="68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 B</a:t>
            </a:r>
            <a:br>
              <a:rPr lang="en-US" dirty="0" smtClean="0"/>
            </a:br>
            <a:r>
              <a:rPr lang="en-US" dirty="0" smtClean="0"/>
              <a:t>Option 2</a:t>
            </a:r>
            <a:br>
              <a:rPr lang="en-US" dirty="0" smtClean="0"/>
            </a:br>
            <a:r>
              <a:rPr lang="en-US" dirty="0" smtClean="0"/>
              <a:t>Bale straw then seed  down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9800"/>
            <a:ext cx="5527041" cy="31089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1905000"/>
            <a:ext cx="3343275" cy="5943600"/>
          </a:xfrm>
        </p:spPr>
      </p:pic>
    </p:spTree>
    <p:extLst>
      <p:ext uri="{BB962C8B-B14F-4D97-AF65-F5344CB8AC3E}">
        <p14:creationId xmlns:p14="http://schemas.microsoft.com/office/powerpoint/2010/main" val="37407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lbs</a:t>
            </a:r>
            <a:r>
              <a:rPr lang="en-US" dirty="0" smtClean="0"/>
              <a:t> Triticale </a:t>
            </a:r>
            <a:br>
              <a:rPr lang="en-US" dirty="0" smtClean="0"/>
            </a:br>
            <a:r>
              <a:rPr lang="en-US" dirty="0" smtClean="0"/>
              <a:t>Broadcast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TurboMax</a:t>
            </a:r>
            <a:r>
              <a:rPr lang="en-US" dirty="0" smtClean="0"/>
              <a:t> No Manure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9" y="2174875"/>
            <a:ext cx="2951270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TurboMax</a:t>
            </a:r>
            <a:r>
              <a:rPr lang="en-US" dirty="0" smtClean="0"/>
              <a:t> with Manure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277" y="2174875"/>
            <a:ext cx="2951270" cy="3951288"/>
          </a:xfrm>
        </p:spPr>
      </p:pic>
    </p:spTree>
    <p:extLst>
      <p:ext uri="{BB962C8B-B14F-4D97-AF65-F5344CB8AC3E}">
        <p14:creationId xmlns:p14="http://schemas.microsoft.com/office/powerpoint/2010/main" val="230643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257494" y="1262112"/>
            <a:ext cx="6858000" cy="4333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0"/>
          <a:stretch/>
        </p:blipFill>
        <p:spPr>
          <a:xfrm rot="5400000">
            <a:off x="3407497" y="952500"/>
            <a:ext cx="685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not just terminate covers Early?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that on the river ground now</a:t>
            </a:r>
          </a:p>
          <a:p>
            <a:pPr lvl="1"/>
            <a:r>
              <a:rPr lang="en-US" dirty="0" smtClean="0"/>
              <a:t>Haven’t seen improvements in soil </a:t>
            </a:r>
          </a:p>
          <a:p>
            <a:pPr lvl="1"/>
            <a:r>
              <a:rPr lang="en-US" dirty="0" smtClean="0"/>
              <a:t>Yields are flat</a:t>
            </a:r>
          </a:p>
          <a:p>
            <a:r>
              <a:rPr lang="en-US" dirty="0" smtClean="0"/>
              <a:t>Soil is mellow when planting ‘green’</a:t>
            </a:r>
          </a:p>
          <a:p>
            <a:pPr lvl="1"/>
            <a:r>
              <a:rPr lang="en-US" dirty="0" smtClean="0"/>
              <a:t>Noticed differences in planting in to sod</a:t>
            </a:r>
          </a:p>
          <a:p>
            <a:pPr lvl="2"/>
            <a:r>
              <a:rPr lang="en-US" dirty="0" smtClean="0"/>
              <a:t>Spray-plant vs plant-spray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76600" y="137160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for 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 No-till acres</a:t>
            </a:r>
          </a:p>
          <a:p>
            <a:r>
              <a:rPr lang="en-US" dirty="0" smtClean="0"/>
              <a:t>Lower seeding rate on cover crops </a:t>
            </a:r>
          </a:p>
          <a:p>
            <a:r>
              <a:rPr lang="en-US" dirty="0" smtClean="0"/>
              <a:t>Inject manure in sensitive areas</a:t>
            </a:r>
          </a:p>
          <a:p>
            <a:r>
              <a:rPr lang="en-US" dirty="0" smtClean="0"/>
              <a:t>Figure out how to plant ‘medium tall’ rye</a:t>
            </a:r>
          </a:p>
          <a:p>
            <a:r>
              <a:rPr lang="en-US" dirty="0"/>
              <a:t>L</a:t>
            </a:r>
            <a:r>
              <a:rPr lang="en-US" dirty="0" smtClean="0"/>
              <a:t>ook at narrow rows</a:t>
            </a:r>
          </a:p>
          <a:p>
            <a:r>
              <a:rPr lang="en-US" dirty="0" smtClean="0"/>
              <a:t>Fertilizer placement on planter</a:t>
            </a:r>
          </a:p>
          <a:p>
            <a:pPr lvl="1"/>
            <a:r>
              <a:rPr lang="en-US" dirty="0" smtClean="0"/>
              <a:t>Nitrogen 2X2, Starter under seed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1371600"/>
            <a:ext cx="3081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13208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lbs</a:t>
            </a:r>
            <a:r>
              <a:rPr lang="en-US" dirty="0" smtClean="0"/>
              <a:t> Triticale</a:t>
            </a:r>
            <a:br>
              <a:rPr lang="en-US" dirty="0" smtClean="0"/>
            </a:br>
            <a:r>
              <a:rPr lang="en-US" dirty="0" smtClean="0"/>
              <a:t>Broadcast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Aerway</a:t>
            </a:r>
            <a:r>
              <a:rPr lang="en-US" dirty="0" smtClean="0"/>
              <a:t>/Roller No Manure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9" y="2174875"/>
            <a:ext cx="2951270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Aerway</a:t>
            </a:r>
            <a:r>
              <a:rPr lang="en-US" dirty="0" smtClean="0"/>
              <a:t>/Roller with Manure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277" y="2174875"/>
            <a:ext cx="2951270" cy="3951288"/>
          </a:xfrm>
        </p:spPr>
      </p:pic>
    </p:spTree>
    <p:extLst>
      <p:ext uri="{BB962C8B-B14F-4D97-AF65-F5344CB8AC3E}">
        <p14:creationId xmlns:p14="http://schemas.microsoft.com/office/powerpoint/2010/main" val="6449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25540</TotalTime>
  <Words>647</Words>
  <Application>Microsoft Office PowerPoint</Application>
  <PresentationFormat>On-screen Show (4:3)</PresentationFormat>
  <Paragraphs>144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Calibri</vt:lpstr>
      <vt:lpstr>Office Theme</vt:lpstr>
      <vt:lpstr>2017 Vermont No-till, Cover Crop Symposium </vt:lpstr>
      <vt:lpstr>**Disclaimer**</vt:lpstr>
      <vt:lpstr>PowerPoint Presentation</vt:lpstr>
      <vt:lpstr>PowerPoint Presentation</vt:lpstr>
      <vt:lpstr>2015 in Review</vt:lpstr>
      <vt:lpstr>84 lbs Triticale  10 lbs Crimson Clover</vt:lpstr>
      <vt:lpstr>PowerPoint Presentation</vt:lpstr>
      <vt:lpstr>120 lbs Triticale  Broadcast</vt:lpstr>
      <vt:lpstr>120 lbs Triticale Broadcast</vt:lpstr>
      <vt:lpstr>120 lbs Triticale Broadcast</vt:lpstr>
      <vt:lpstr>Death Row</vt:lpstr>
      <vt:lpstr>Cover Crop Broadcast  No incorporation</vt:lpstr>
      <vt:lpstr>Manure Spread with Trailer</vt:lpstr>
      <vt:lpstr>Cover Crop Spread with SSD Aerway</vt:lpstr>
      <vt:lpstr>Manure -Aerway with SSD</vt:lpstr>
      <vt:lpstr>Too Much</vt:lpstr>
      <vt:lpstr>PowerPoint Presentation</vt:lpstr>
      <vt:lpstr>PowerPoint Presentation</vt:lpstr>
      <vt:lpstr>PowerPoint Presentation</vt:lpstr>
      <vt:lpstr>Conclusions from 2015 Cover Crop Planting</vt:lpstr>
      <vt:lpstr>January 2016</vt:lpstr>
      <vt:lpstr>That’s it….We’re all in!!!</vt:lpstr>
      <vt:lpstr>Goals for 2016</vt:lpstr>
      <vt:lpstr>PowerPoint Presentation</vt:lpstr>
      <vt:lpstr>Key changes in seeding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Triticale Forage</vt:lpstr>
      <vt:lpstr>PowerPoint Presentation</vt:lpstr>
      <vt:lpstr>PowerPoint Presentation</vt:lpstr>
      <vt:lpstr>Triticale Forage conclusions from 2016</vt:lpstr>
      <vt:lpstr>Changes in manure handling in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Cover Crop Broadcast  No incorporation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‘B’ Panic mode- Spray the rest!!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B Option 2 Bale straw then seed  down</vt:lpstr>
      <vt:lpstr>PowerPoint Presentation</vt:lpstr>
      <vt:lpstr>PowerPoint Presentation</vt:lpstr>
      <vt:lpstr>Why not just terminate covers Early?</vt:lpstr>
      <vt:lpstr>PowerPoint Presentation</vt:lpstr>
      <vt:lpstr>PowerPoint Presentation</vt:lpstr>
      <vt:lpstr>Changes for 2017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Anderson</dc:creator>
  <cp:lastModifiedBy>Sarah Tichonuk</cp:lastModifiedBy>
  <cp:revision>204</cp:revision>
  <dcterms:created xsi:type="dcterms:W3CDTF">2015-12-04T10:17:42Z</dcterms:created>
  <dcterms:modified xsi:type="dcterms:W3CDTF">2017-03-06T15:03:20Z</dcterms:modified>
</cp:coreProperties>
</file>