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</p:sldMasterIdLst>
  <p:notesMasterIdLst>
    <p:notesMasterId r:id="rId9"/>
  </p:notesMasterIdLst>
  <p:sldIdLst>
    <p:sldId id="256" r:id="rId3"/>
    <p:sldId id="257" r:id="rId4"/>
    <p:sldId id="258" r:id="rId5"/>
    <p:sldId id="259" r:id="rId6"/>
    <p:sldId id="260" r:id="rId7"/>
    <p:sldId id="261" r:id="rId8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397" autoAdjust="0"/>
  </p:normalViewPr>
  <p:slideViewPr>
    <p:cSldViewPr snapToGrid="0" snapToObjects="1">
      <p:cViewPr varScale="1">
        <p:scale>
          <a:sx n="75" d="100"/>
          <a:sy n="75" d="100"/>
        </p:scale>
        <p:origin x="834" y="5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211237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5651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one ingredient, straight from a maple tree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3718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0579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3782977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12240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3566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5200"/>
            </a:lvl1pPr>
            <a:lvl2pPr algn="ctr">
              <a:spcBef>
                <a:spcPts val="0"/>
              </a:spcBef>
              <a:buSzPct val="100000"/>
              <a:defRPr sz="5200"/>
            </a:lvl2pPr>
            <a:lvl3pPr algn="ctr">
              <a:spcBef>
                <a:spcPts val="0"/>
              </a:spcBef>
              <a:buSzPct val="100000"/>
              <a:defRPr sz="5200"/>
            </a:lvl3pPr>
            <a:lvl4pPr algn="ctr">
              <a:spcBef>
                <a:spcPts val="0"/>
              </a:spcBef>
              <a:buSzPct val="100000"/>
              <a:defRPr sz="5200"/>
            </a:lvl4pPr>
            <a:lvl5pPr algn="ctr">
              <a:spcBef>
                <a:spcPts val="0"/>
              </a:spcBef>
              <a:buSzPct val="100000"/>
              <a:defRPr sz="5200"/>
            </a:lvl5pPr>
            <a:lvl6pPr algn="ctr">
              <a:spcBef>
                <a:spcPts val="0"/>
              </a:spcBef>
              <a:buSzPct val="100000"/>
              <a:defRPr sz="5200"/>
            </a:lvl6pPr>
            <a:lvl7pPr algn="ctr">
              <a:spcBef>
                <a:spcPts val="0"/>
              </a:spcBef>
              <a:buSzPct val="100000"/>
              <a:defRPr sz="5200"/>
            </a:lvl7pPr>
            <a:lvl8pPr algn="ctr">
              <a:spcBef>
                <a:spcPts val="0"/>
              </a:spcBef>
              <a:buSzPct val="100000"/>
              <a:defRPr sz="5200"/>
            </a:lvl8pPr>
            <a:lvl9pPr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12000"/>
            </a:lvl1pPr>
            <a:lvl2pPr algn="ctr">
              <a:spcBef>
                <a:spcPts val="0"/>
              </a:spcBef>
              <a:buSzPct val="100000"/>
              <a:defRPr sz="12000"/>
            </a:lvl2pPr>
            <a:lvl3pPr algn="ctr">
              <a:spcBef>
                <a:spcPts val="0"/>
              </a:spcBef>
              <a:buSzPct val="100000"/>
              <a:defRPr sz="12000"/>
            </a:lvl3pPr>
            <a:lvl4pPr algn="ctr">
              <a:spcBef>
                <a:spcPts val="0"/>
              </a:spcBef>
              <a:buSzPct val="100000"/>
              <a:defRPr sz="12000"/>
            </a:lvl4pPr>
            <a:lvl5pPr algn="ctr">
              <a:spcBef>
                <a:spcPts val="0"/>
              </a:spcBef>
              <a:buSzPct val="100000"/>
              <a:defRPr sz="12000"/>
            </a:lvl5pPr>
            <a:lvl6pPr algn="ctr">
              <a:spcBef>
                <a:spcPts val="0"/>
              </a:spcBef>
              <a:buSzPct val="100000"/>
              <a:defRPr sz="12000"/>
            </a:lvl6pPr>
            <a:lvl7pPr algn="ctr">
              <a:spcBef>
                <a:spcPts val="0"/>
              </a:spcBef>
              <a:buSzPct val="100000"/>
              <a:defRPr sz="12000"/>
            </a:lvl7pPr>
            <a:lvl8pPr algn="ctr">
              <a:spcBef>
                <a:spcPts val="0"/>
              </a:spcBef>
              <a:buSzPct val="100000"/>
              <a:defRPr sz="12000"/>
            </a:lvl8pPr>
            <a:lvl9pPr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buSzPct val="100000"/>
              <a:defRPr sz="5200"/>
            </a:lvl1pPr>
            <a:lvl2pPr algn="ctr" rtl="0">
              <a:spcBef>
                <a:spcPts val="0"/>
              </a:spcBef>
              <a:buSzPct val="100000"/>
              <a:defRPr sz="5200"/>
            </a:lvl2pPr>
            <a:lvl3pPr algn="ctr" rtl="0">
              <a:spcBef>
                <a:spcPts val="0"/>
              </a:spcBef>
              <a:buSzPct val="100000"/>
              <a:defRPr sz="5200"/>
            </a:lvl3pPr>
            <a:lvl4pPr algn="ctr" rtl="0">
              <a:spcBef>
                <a:spcPts val="0"/>
              </a:spcBef>
              <a:buSzPct val="100000"/>
              <a:defRPr sz="5200"/>
            </a:lvl4pPr>
            <a:lvl5pPr algn="ctr" rtl="0">
              <a:spcBef>
                <a:spcPts val="0"/>
              </a:spcBef>
              <a:buSzPct val="100000"/>
              <a:defRPr sz="5200"/>
            </a:lvl5pPr>
            <a:lvl6pPr algn="ctr" rtl="0">
              <a:spcBef>
                <a:spcPts val="0"/>
              </a:spcBef>
              <a:buSzPct val="100000"/>
              <a:defRPr sz="5200"/>
            </a:lvl6pPr>
            <a:lvl7pPr algn="ctr" rtl="0">
              <a:spcBef>
                <a:spcPts val="0"/>
              </a:spcBef>
              <a:buSzPct val="100000"/>
              <a:defRPr sz="5200"/>
            </a:lvl7pPr>
            <a:lvl8pPr algn="ctr" rtl="0">
              <a:spcBef>
                <a:spcPts val="0"/>
              </a:spcBef>
              <a:buSzPct val="100000"/>
              <a:defRPr sz="5200"/>
            </a:lvl8pPr>
            <a:lvl9pPr algn="ctr" rtl="0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SzPct val="100000"/>
              <a:defRPr sz="3600"/>
            </a:lvl1pPr>
            <a:lvl2pPr algn="ctr" rtl="0">
              <a:spcBef>
                <a:spcPts val="0"/>
              </a:spcBef>
              <a:buSzPct val="100000"/>
              <a:defRPr sz="3600"/>
            </a:lvl2pPr>
            <a:lvl3pPr algn="ctr" rtl="0">
              <a:spcBef>
                <a:spcPts val="0"/>
              </a:spcBef>
              <a:buSzPct val="100000"/>
              <a:defRPr sz="3600"/>
            </a:lvl3pPr>
            <a:lvl4pPr algn="ctr" rtl="0">
              <a:spcBef>
                <a:spcPts val="0"/>
              </a:spcBef>
              <a:buSzPct val="100000"/>
              <a:defRPr sz="3600"/>
            </a:lvl4pPr>
            <a:lvl5pPr algn="ctr" rtl="0">
              <a:spcBef>
                <a:spcPts val="0"/>
              </a:spcBef>
              <a:buSzPct val="100000"/>
              <a:defRPr sz="3600"/>
            </a:lvl5pPr>
            <a:lvl6pPr algn="ctr" rtl="0">
              <a:spcBef>
                <a:spcPts val="0"/>
              </a:spcBef>
              <a:buSzPct val="100000"/>
              <a:defRPr sz="3600"/>
            </a:lvl6pPr>
            <a:lvl7pPr algn="ctr" rtl="0">
              <a:spcBef>
                <a:spcPts val="0"/>
              </a:spcBef>
              <a:buSzPct val="100000"/>
              <a:defRPr sz="3600"/>
            </a:lvl7pPr>
            <a:lvl8pPr algn="ctr" rtl="0">
              <a:spcBef>
                <a:spcPts val="0"/>
              </a:spcBef>
              <a:buSzPct val="100000"/>
              <a:defRPr sz="3600"/>
            </a:lvl8pPr>
            <a:lvl9pPr algn="ctr" rtl="0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311700" y="262087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311700" y="262087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buSzPct val="100000"/>
              <a:defRPr sz="1400"/>
            </a:lvl1pPr>
            <a:lvl2pPr rtl="0">
              <a:spcBef>
                <a:spcPts val="0"/>
              </a:spcBef>
              <a:buSzPct val="100000"/>
              <a:defRPr sz="1200"/>
            </a:lvl2pPr>
            <a:lvl3pPr rtl="0">
              <a:spcBef>
                <a:spcPts val="0"/>
              </a:spcBef>
              <a:buSzPct val="100000"/>
              <a:defRPr sz="1200"/>
            </a:lvl3pPr>
            <a:lvl4pPr rtl="0">
              <a:spcBef>
                <a:spcPts val="0"/>
              </a:spcBef>
              <a:buSzPct val="100000"/>
              <a:defRPr sz="1200"/>
            </a:lvl4pPr>
            <a:lvl5pPr rtl="0">
              <a:spcBef>
                <a:spcPts val="0"/>
              </a:spcBef>
              <a:buSzPct val="100000"/>
              <a:defRPr sz="1200"/>
            </a:lvl5pPr>
            <a:lvl6pPr rtl="0">
              <a:spcBef>
                <a:spcPts val="0"/>
              </a:spcBef>
              <a:buSzPct val="100000"/>
              <a:defRPr sz="1200"/>
            </a:lvl6pPr>
            <a:lvl7pPr rtl="0">
              <a:spcBef>
                <a:spcPts val="0"/>
              </a:spcBef>
              <a:buSzPct val="100000"/>
              <a:defRPr sz="1200"/>
            </a:lvl7pPr>
            <a:lvl8pPr rtl="0">
              <a:spcBef>
                <a:spcPts val="0"/>
              </a:spcBef>
              <a:buSzPct val="100000"/>
              <a:defRPr sz="1200"/>
            </a:lvl8pPr>
            <a:lvl9pPr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buSzPct val="100000"/>
              <a:defRPr sz="1400"/>
            </a:lvl1pPr>
            <a:lvl2pPr rtl="0">
              <a:spcBef>
                <a:spcPts val="0"/>
              </a:spcBef>
              <a:buSzPct val="100000"/>
              <a:defRPr sz="1200"/>
            </a:lvl2pPr>
            <a:lvl3pPr rtl="0">
              <a:spcBef>
                <a:spcPts val="0"/>
              </a:spcBef>
              <a:buSzPct val="100000"/>
              <a:defRPr sz="1200"/>
            </a:lvl3pPr>
            <a:lvl4pPr rtl="0">
              <a:spcBef>
                <a:spcPts val="0"/>
              </a:spcBef>
              <a:buSzPct val="100000"/>
              <a:defRPr sz="1200"/>
            </a:lvl4pPr>
            <a:lvl5pPr rtl="0">
              <a:spcBef>
                <a:spcPts val="0"/>
              </a:spcBef>
              <a:buSzPct val="100000"/>
              <a:defRPr sz="1200"/>
            </a:lvl5pPr>
            <a:lvl6pPr rtl="0">
              <a:spcBef>
                <a:spcPts val="0"/>
              </a:spcBef>
              <a:buSzPct val="100000"/>
              <a:defRPr sz="1200"/>
            </a:lvl6pPr>
            <a:lvl7pPr rtl="0">
              <a:spcBef>
                <a:spcPts val="0"/>
              </a:spcBef>
              <a:buSzPct val="100000"/>
              <a:defRPr sz="1200"/>
            </a:lvl7pPr>
            <a:lvl8pPr rtl="0">
              <a:spcBef>
                <a:spcPts val="0"/>
              </a:spcBef>
              <a:buSzPct val="100000"/>
              <a:defRPr sz="1200"/>
            </a:lvl8pPr>
            <a:lvl9pPr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311700" y="262087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buSzPct val="100000"/>
              <a:defRPr sz="2400"/>
            </a:lvl1pPr>
            <a:lvl2pPr rtl="0">
              <a:spcBef>
                <a:spcPts val="0"/>
              </a:spcBef>
              <a:buSzPct val="100000"/>
              <a:defRPr sz="2400"/>
            </a:lvl2pPr>
            <a:lvl3pPr rtl="0">
              <a:spcBef>
                <a:spcPts val="0"/>
              </a:spcBef>
              <a:buSzPct val="100000"/>
              <a:defRPr sz="2400"/>
            </a:lvl3pPr>
            <a:lvl4pPr rtl="0">
              <a:spcBef>
                <a:spcPts val="0"/>
              </a:spcBef>
              <a:buSzPct val="100000"/>
              <a:defRPr sz="2400"/>
            </a:lvl4pPr>
            <a:lvl5pPr rtl="0">
              <a:spcBef>
                <a:spcPts val="0"/>
              </a:spcBef>
              <a:buSzPct val="100000"/>
              <a:defRPr sz="2400"/>
            </a:lvl5pPr>
            <a:lvl6pPr rtl="0">
              <a:spcBef>
                <a:spcPts val="0"/>
              </a:spcBef>
              <a:buSzPct val="100000"/>
              <a:defRPr sz="2400"/>
            </a:lvl6pPr>
            <a:lvl7pPr rtl="0">
              <a:spcBef>
                <a:spcPts val="0"/>
              </a:spcBef>
              <a:buSzPct val="100000"/>
              <a:defRPr sz="2400"/>
            </a:lvl7pPr>
            <a:lvl8pPr rtl="0">
              <a:spcBef>
                <a:spcPts val="0"/>
              </a:spcBef>
              <a:buSzPct val="100000"/>
              <a:defRPr sz="2400"/>
            </a:lvl8pPr>
            <a:lvl9pPr rtl="0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buSzPct val="100000"/>
              <a:defRPr sz="1200"/>
            </a:lvl1pPr>
            <a:lvl2pPr rtl="0">
              <a:spcBef>
                <a:spcPts val="0"/>
              </a:spcBef>
              <a:buSzPct val="100000"/>
              <a:defRPr sz="1200"/>
            </a:lvl2pPr>
            <a:lvl3pPr rtl="0">
              <a:spcBef>
                <a:spcPts val="0"/>
              </a:spcBef>
              <a:buSzPct val="100000"/>
              <a:defRPr sz="1200"/>
            </a:lvl3pPr>
            <a:lvl4pPr rtl="0">
              <a:spcBef>
                <a:spcPts val="0"/>
              </a:spcBef>
              <a:buSzPct val="100000"/>
              <a:defRPr sz="1200"/>
            </a:lvl4pPr>
            <a:lvl5pPr rtl="0">
              <a:spcBef>
                <a:spcPts val="0"/>
              </a:spcBef>
              <a:buSzPct val="100000"/>
              <a:defRPr sz="1200"/>
            </a:lvl5pPr>
            <a:lvl6pPr rtl="0">
              <a:spcBef>
                <a:spcPts val="0"/>
              </a:spcBef>
              <a:buSzPct val="100000"/>
              <a:defRPr sz="1200"/>
            </a:lvl6pPr>
            <a:lvl7pPr rtl="0">
              <a:spcBef>
                <a:spcPts val="0"/>
              </a:spcBef>
              <a:buSzPct val="100000"/>
              <a:defRPr sz="1200"/>
            </a:lvl7pPr>
            <a:lvl8pPr rtl="0">
              <a:spcBef>
                <a:spcPts val="0"/>
              </a:spcBef>
              <a:buSzPct val="100000"/>
              <a:defRPr sz="1200"/>
            </a:lvl8pPr>
            <a:lvl9pPr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buSzPct val="100000"/>
              <a:defRPr sz="4800"/>
            </a:lvl1pPr>
            <a:lvl2pPr rtl="0">
              <a:spcBef>
                <a:spcPts val="0"/>
              </a:spcBef>
              <a:buSzPct val="100000"/>
              <a:defRPr sz="4800"/>
            </a:lvl2pPr>
            <a:lvl3pPr rtl="0">
              <a:spcBef>
                <a:spcPts val="0"/>
              </a:spcBef>
              <a:buSzPct val="100000"/>
              <a:defRPr sz="4800"/>
            </a:lvl3pPr>
            <a:lvl4pPr rtl="0">
              <a:spcBef>
                <a:spcPts val="0"/>
              </a:spcBef>
              <a:buSzPct val="100000"/>
              <a:defRPr sz="4800"/>
            </a:lvl4pPr>
            <a:lvl5pPr rtl="0">
              <a:spcBef>
                <a:spcPts val="0"/>
              </a:spcBef>
              <a:buSzPct val="100000"/>
              <a:defRPr sz="4800"/>
            </a:lvl5pPr>
            <a:lvl6pPr rtl="0">
              <a:spcBef>
                <a:spcPts val="0"/>
              </a:spcBef>
              <a:buSzPct val="100000"/>
              <a:defRPr sz="4800"/>
            </a:lvl6pPr>
            <a:lvl7pPr rtl="0">
              <a:spcBef>
                <a:spcPts val="0"/>
              </a:spcBef>
              <a:buSzPct val="100000"/>
              <a:defRPr sz="4800"/>
            </a:lvl7pPr>
            <a:lvl8pPr rtl="0">
              <a:spcBef>
                <a:spcPts val="0"/>
              </a:spcBef>
              <a:buSzPct val="100000"/>
              <a:defRPr sz="4800"/>
            </a:lvl8pPr>
            <a:lvl9pPr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buSzPct val="100000"/>
              <a:defRPr sz="4200"/>
            </a:lvl1pPr>
            <a:lvl2pPr algn="ctr" rtl="0">
              <a:spcBef>
                <a:spcPts val="0"/>
              </a:spcBef>
              <a:buSzPct val="100000"/>
              <a:defRPr sz="4200"/>
            </a:lvl2pPr>
            <a:lvl3pPr algn="ctr" rtl="0">
              <a:spcBef>
                <a:spcPts val="0"/>
              </a:spcBef>
              <a:buSzPct val="100000"/>
              <a:defRPr sz="4200"/>
            </a:lvl3pPr>
            <a:lvl4pPr algn="ctr" rtl="0">
              <a:spcBef>
                <a:spcPts val="0"/>
              </a:spcBef>
              <a:buSzPct val="100000"/>
              <a:defRPr sz="4200"/>
            </a:lvl4pPr>
            <a:lvl5pPr algn="ctr" rtl="0">
              <a:spcBef>
                <a:spcPts val="0"/>
              </a:spcBef>
              <a:buSzPct val="100000"/>
              <a:defRPr sz="4200"/>
            </a:lvl5pPr>
            <a:lvl6pPr algn="ctr" rtl="0">
              <a:spcBef>
                <a:spcPts val="0"/>
              </a:spcBef>
              <a:buSzPct val="100000"/>
              <a:defRPr sz="4200"/>
            </a:lvl6pPr>
            <a:lvl7pPr algn="ctr" rtl="0">
              <a:spcBef>
                <a:spcPts val="0"/>
              </a:spcBef>
              <a:buSzPct val="100000"/>
              <a:defRPr sz="4200"/>
            </a:lvl7pPr>
            <a:lvl8pPr algn="ctr" rtl="0">
              <a:spcBef>
                <a:spcPts val="0"/>
              </a:spcBef>
              <a:buSzPct val="100000"/>
              <a:defRPr sz="4200"/>
            </a:lvl8pPr>
            <a:lvl9pPr algn="ctr" rtl="0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buSzPct val="100000"/>
              <a:defRPr sz="3600"/>
            </a:lvl1pPr>
            <a:lvl2pPr algn="ctr">
              <a:spcBef>
                <a:spcPts val="0"/>
              </a:spcBef>
              <a:buSzPct val="100000"/>
              <a:defRPr sz="3600"/>
            </a:lvl2pPr>
            <a:lvl3pPr algn="ctr">
              <a:spcBef>
                <a:spcPts val="0"/>
              </a:spcBef>
              <a:buSzPct val="100000"/>
              <a:defRPr sz="3600"/>
            </a:lvl3pPr>
            <a:lvl4pPr algn="ctr">
              <a:spcBef>
                <a:spcPts val="0"/>
              </a:spcBef>
              <a:buSzPct val="100000"/>
              <a:defRPr sz="3600"/>
            </a:lvl4pPr>
            <a:lvl5pPr algn="ctr">
              <a:spcBef>
                <a:spcPts val="0"/>
              </a:spcBef>
              <a:buSzPct val="100000"/>
              <a:defRPr sz="3600"/>
            </a:lvl5pPr>
            <a:lvl6pPr algn="ctr">
              <a:spcBef>
                <a:spcPts val="0"/>
              </a:spcBef>
              <a:buSzPct val="100000"/>
              <a:defRPr sz="3600"/>
            </a:lvl6pPr>
            <a:lvl7pPr algn="ctr">
              <a:spcBef>
                <a:spcPts val="0"/>
              </a:spcBef>
              <a:buSzPct val="100000"/>
              <a:defRPr sz="3600"/>
            </a:lvl7pPr>
            <a:lvl8pPr algn="ctr">
              <a:spcBef>
                <a:spcPts val="0"/>
              </a:spcBef>
              <a:buSzPct val="100000"/>
              <a:defRPr sz="3600"/>
            </a:lvl8pPr>
            <a:lvl9pPr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buSzPct val="100000"/>
              <a:defRPr sz="12000"/>
            </a:lvl1pPr>
            <a:lvl2pPr algn="ctr" rtl="0">
              <a:spcBef>
                <a:spcPts val="0"/>
              </a:spcBef>
              <a:buSzPct val="100000"/>
              <a:defRPr sz="12000"/>
            </a:lvl2pPr>
            <a:lvl3pPr algn="ctr" rtl="0">
              <a:spcBef>
                <a:spcPts val="0"/>
              </a:spcBef>
              <a:buSzPct val="100000"/>
              <a:defRPr sz="12000"/>
            </a:lvl3pPr>
            <a:lvl4pPr algn="ctr" rtl="0">
              <a:spcBef>
                <a:spcPts val="0"/>
              </a:spcBef>
              <a:buSzPct val="100000"/>
              <a:defRPr sz="12000"/>
            </a:lvl4pPr>
            <a:lvl5pPr algn="ctr" rtl="0">
              <a:spcBef>
                <a:spcPts val="0"/>
              </a:spcBef>
              <a:buSzPct val="100000"/>
              <a:defRPr sz="12000"/>
            </a:lvl5pPr>
            <a:lvl6pPr algn="ctr" rtl="0">
              <a:spcBef>
                <a:spcPts val="0"/>
              </a:spcBef>
              <a:buSzPct val="100000"/>
              <a:defRPr sz="12000"/>
            </a:lvl6pPr>
            <a:lvl7pPr algn="ctr" rtl="0">
              <a:spcBef>
                <a:spcPts val="0"/>
              </a:spcBef>
              <a:buSzPct val="100000"/>
              <a:defRPr sz="12000"/>
            </a:lvl7pPr>
            <a:lvl8pPr algn="ctr" rtl="0">
              <a:spcBef>
                <a:spcPts val="0"/>
              </a:spcBef>
              <a:buSzPct val="100000"/>
              <a:defRPr sz="12000"/>
            </a:lvl8pPr>
            <a:lvl9pPr algn="ctr" rtl="0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defRPr/>
            </a:lvl1pPr>
            <a:lvl2pPr algn="ctr" rtl="0">
              <a:spcBef>
                <a:spcPts val="0"/>
              </a:spcBef>
              <a:defRPr/>
            </a:lvl2pPr>
            <a:lvl3pPr algn="ctr" rtl="0">
              <a:spcBef>
                <a:spcPts val="0"/>
              </a:spcBef>
              <a:defRPr/>
            </a:lvl3pPr>
            <a:lvl4pPr algn="ctr" rtl="0">
              <a:spcBef>
                <a:spcPts val="0"/>
              </a:spcBef>
              <a:defRPr/>
            </a:lvl4pPr>
            <a:lvl5pPr algn="ctr" rtl="0">
              <a:spcBef>
                <a:spcPts val="0"/>
              </a:spcBef>
              <a:defRPr/>
            </a:lvl5pPr>
            <a:lvl6pPr algn="ctr" rtl="0">
              <a:spcBef>
                <a:spcPts val="0"/>
              </a:spcBef>
              <a:defRPr/>
            </a:lvl6pPr>
            <a:lvl7pPr algn="ctr" rtl="0">
              <a:spcBef>
                <a:spcPts val="0"/>
              </a:spcBef>
              <a:defRPr/>
            </a:lvl7pPr>
            <a:lvl8pPr algn="ctr" rtl="0">
              <a:spcBef>
                <a:spcPts val="0"/>
              </a:spcBef>
              <a:defRPr/>
            </a:lvl8pPr>
            <a:lvl9pPr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SzPct val="100000"/>
              <a:defRPr sz="4800"/>
            </a:lvl1pPr>
            <a:lvl2pPr>
              <a:spcBef>
                <a:spcPts val="0"/>
              </a:spcBef>
              <a:buSzPct val="100000"/>
              <a:defRPr sz="4800"/>
            </a:lvl2pPr>
            <a:lvl3pPr>
              <a:spcBef>
                <a:spcPts val="0"/>
              </a:spcBef>
              <a:buSzPct val="100000"/>
              <a:defRPr sz="4800"/>
            </a:lvl3pPr>
            <a:lvl4pPr>
              <a:spcBef>
                <a:spcPts val="0"/>
              </a:spcBef>
              <a:buSzPct val="100000"/>
              <a:defRPr sz="4800"/>
            </a:lvl4pPr>
            <a:lvl5pPr>
              <a:spcBef>
                <a:spcPts val="0"/>
              </a:spcBef>
              <a:buSzPct val="100000"/>
              <a:defRPr sz="4800"/>
            </a:lvl5pPr>
            <a:lvl6pPr>
              <a:spcBef>
                <a:spcPts val="0"/>
              </a:spcBef>
              <a:buSzPct val="100000"/>
              <a:defRPr sz="4800"/>
            </a:lvl6pPr>
            <a:lvl7pPr>
              <a:spcBef>
                <a:spcPts val="0"/>
              </a:spcBef>
              <a:buSzPct val="100000"/>
              <a:defRPr sz="4800"/>
            </a:lvl7pPr>
            <a:lvl8pPr>
              <a:spcBef>
                <a:spcPts val="0"/>
              </a:spcBef>
              <a:buSzPct val="100000"/>
              <a:defRPr sz="4800"/>
            </a:lvl8pPr>
            <a:lvl9pPr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200"/>
            </a:lvl1pPr>
            <a:lvl2pPr algn="ctr">
              <a:spcBef>
                <a:spcPts val="0"/>
              </a:spcBef>
              <a:buSzPct val="100000"/>
              <a:defRPr sz="4200"/>
            </a:lvl2pPr>
            <a:lvl3pPr algn="ctr">
              <a:spcBef>
                <a:spcPts val="0"/>
              </a:spcBef>
              <a:buSzPct val="100000"/>
              <a:defRPr sz="4200"/>
            </a:lvl3pPr>
            <a:lvl4pPr algn="ctr">
              <a:spcBef>
                <a:spcPts val="0"/>
              </a:spcBef>
              <a:buSzPct val="100000"/>
              <a:defRPr sz="4200"/>
            </a:lvl4pPr>
            <a:lvl5pPr algn="ctr">
              <a:spcBef>
                <a:spcPts val="0"/>
              </a:spcBef>
              <a:buSzPct val="100000"/>
              <a:defRPr sz="4200"/>
            </a:lvl5pPr>
            <a:lvl6pPr algn="ctr">
              <a:spcBef>
                <a:spcPts val="0"/>
              </a:spcBef>
              <a:buSzPct val="100000"/>
              <a:defRPr sz="4200"/>
            </a:lvl6pPr>
            <a:lvl7pPr algn="ctr">
              <a:spcBef>
                <a:spcPts val="0"/>
              </a:spcBef>
              <a:buSzPct val="100000"/>
              <a:defRPr sz="4200"/>
            </a:lvl7pPr>
            <a:lvl8pPr algn="ctr">
              <a:spcBef>
                <a:spcPts val="0"/>
              </a:spcBef>
              <a:buSzPct val="100000"/>
              <a:defRPr sz="4200"/>
            </a:lvl8pPr>
            <a:lvl9pPr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311700" y="262087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defRPr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Calibri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Calibri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Calibri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Calibri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Calibri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Calibri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Calibri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Calibri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  <p:pic>
        <p:nvPicPr>
          <p:cNvPr id="58" name="Shape 58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8076500" y="104899"/>
            <a:ext cx="991749" cy="88707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Shape 50"/>
          <p:cNvPicPr preferRelativeResize="0"/>
          <p:nvPr/>
        </p:nvPicPr>
        <p:blipFill rotWithShape="1">
          <a:blip r:embed="rId4">
            <a:alphaModFix/>
          </a:blip>
          <a:srcRect l="8291" t="8896" r="5427" b="29492"/>
          <a:stretch/>
        </p:blipFill>
        <p:spPr>
          <a:xfrm>
            <a:off x="3419162" y="644625"/>
            <a:ext cx="2153274" cy="199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311700" y="185887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What is Sap!?</a:t>
            </a:r>
          </a:p>
        </p:txBody>
      </p:sp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6500" y="104899"/>
            <a:ext cx="991749" cy="887074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Shape 103"/>
          <p:cNvSpPr txBox="1"/>
          <p:nvPr/>
        </p:nvSpPr>
        <p:spPr>
          <a:xfrm>
            <a:off x="3049350" y="1804025"/>
            <a:ext cx="2588099" cy="54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 b="1" u="sng">
                <a:solidFill>
                  <a:srgbClr val="00BCF1"/>
                </a:solidFill>
                <a:latin typeface="Calibri"/>
                <a:ea typeface="Calibri"/>
                <a:cs typeface="Calibri"/>
                <a:sym typeface="Calibri"/>
              </a:rPr>
              <a:t>Healthy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800" b="1">
                <a:latin typeface="Calibri"/>
                <a:ea typeface="Calibri"/>
                <a:cs typeface="Calibri"/>
                <a:sym typeface="Calibri"/>
              </a:rPr>
              <a:t>One Ingredient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800" b="1">
                <a:latin typeface="Calibri"/>
                <a:ea typeface="Calibri"/>
                <a:cs typeface="Calibri"/>
                <a:sym typeface="Calibri"/>
              </a:rPr>
              <a:t>Organic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800" b="1">
                <a:latin typeface="Calibri"/>
                <a:ea typeface="Calibri"/>
                <a:cs typeface="Calibri"/>
                <a:sym typeface="Calibri"/>
              </a:rPr>
              <a:t>Non-GMO</a:t>
            </a:r>
          </a:p>
          <a:p>
            <a:pPr lvl="0" algn="ctr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 Vitamins &amp; Minerals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800" b="1">
                <a:latin typeface="Calibri"/>
                <a:ea typeface="Calibri"/>
                <a:cs typeface="Calibri"/>
                <a:sym typeface="Calibri"/>
              </a:rPr>
              <a:t>100% Natural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800" b="1">
                <a:latin typeface="Calibri"/>
                <a:ea typeface="Calibri"/>
                <a:cs typeface="Calibri"/>
                <a:sym typeface="Calibri"/>
              </a:rPr>
              <a:t>Antioxidants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800" b="1">
                <a:latin typeface="Calibri"/>
                <a:ea typeface="Calibri"/>
                <a:cs typeface="Calibri"/>
                <a:sym typeface="Calibri"/>
              </a:rPr>
              <a:t>No Preservatives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 Glycemic Sugar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Kosher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Gluten Free</a:t>
            </a:r>
          </a:p>
          <a:p>
            <a:pPr lvl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Shape 104"/>
          <p:cNvSpPr txBox="1"/>
          <p:nvPr/>
        </p:nvSpPr>
        <p:spPr>
          <a:xfrm>
            <a:off x="5674825" y="1804025"/>
            <a:ext cx="3632400" cy="988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 b="1" u="sng">
                <a:solidFill>
                  <a:srgbClr val="00BCF1"/>
                </a:solidFill>
                <a:latin typeface="Calibri"/>
                <a:ea typeface="Calibri"/>
                <a:cs typeface="Calibri"/>
                <a:sym typeface="Calibri"/>
              </a:rPr>
              <a:t>Homegrown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800" b="1">
                <a:latin typeface="Calibri"/>
                <a:ea typeface="Calibri"/>
                <a:cs typeface="Calibri"/>
                <a:sym typeface="Calibri"/>
              </a:rPr>
              <a:t>$$$ back to the VT economy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800" b="1">
                <a:latin typeface="Calibri"/>
                <a:ea typeface="Calibri"/>
                <a:cs typeface="Calibri"/>
                <a:sym typeface="Calibri"/>
              </a:rPr>
              <a:t>VT Maple Economy - $52 M</a:t>
            </a:r>
          </a:p>
          <a:p>
            <a:pPr lvl="0" algn="ctr" rtl="0">
              <a:spcBef>
                <a:spcPts val="0"/>
              </a:spcBef>
              <a:buNone/>
            </a:pPr>
            <a:endParaRPr sz="18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Shape 105"/>
          <p:cNvSpPr txBox="1"/>
          <p:nvPr/>
        </p:nvSpPr>
        <p:spPr>
          <a:xfrm>
            <a:off x="44200" y="1804025"/>
            <a:ext cx="2730000" cy="88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 b="1" u="sng">
                <a:solidFill>
                  <a:srgbClr val="00BCF1"/>
                </a:solidFill>
                <a:latin typeface="Calibri"/>
                <a:ea typeface="Calibri"/>
                <a:cs typeface="Calibri"/>
                <a:sym typeface="Calibri"/>
              </a:rPr>
              <a:t>Hydrating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800" b="1">
                <a:latin typeface="Calibri"/>
                <a:ea typeface="Calibri"/>
                <a:cs typeface="Calibri"/>
                <a:sym typeface="Calibri"/>
              </a:rPr>
              <a:t>Electrolytes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800" b="1">
                <a:latin typeface="Calibri"/>
                <a:ea typeface="Calibri"/>
                <a:cs typeface="Calibri"/>
                <a:sym typeface="Calibri"/>
              </a:rPr>
              <a:t>Similar to Coconut Water</a:t>
            </a:r>
          </a:p>
          <a:p>
            <a:pPr lvl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 b="1">
              <a:latin typeface="Calibri"/>
              <a:ea typeface="Calibri"/>
              <a:cs typeface="Calibri"/>
              <a:sym typeface="Calibri"/>
            </a:endParaRPr>
          </a:p>
          <a:p>
            <a:pPr lvl="0" algn="ctr" rtl="0">
              <a:spcBef>
                <a:spcPts val="0"/>
              </a:spcBef>
              <a:buNone/>
            </a:pPr>
            <a:endParaRPr sz="1800" b="1">
              <a:latin typeface="Calibri"/>
              <a:ea typeface="Calibri"/>
              <a:cs typeface="Calibri"/>
              <a:sym typeface="Calibri"/>
            </a:endParaRPr>
          </a:p>
          <a:p>
            <a:pPr lvl="0" algn="ctr" rtl="0">
              <a:spcBef>
                <a:spcPts val="0"/>
              </a:spcBef>
              <a:buNone/>
            </a:pPr>
            <a:endParaRPr sz="2400" b="1">
              <a:solidFill>
                <a:srgbClr val="00BCF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Shape 106"/>
          <p:cNvSpPr txBox="1"/>
          <p:nvPr/>
        </p:nvSpPr>
        <p:spPr>
          <a:xfrm>
            <a:off x="311700" y="1127575"/>
            <a:ext cx="8520599" cy="64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Sap! products are non-alcoholic beverages made from 100% pure maple sap straight from the maple trees of Vermont….with nothing else added.</a:t>
            </a:r>
          </a:p>
        </p:txBody>
      </p:sp>
      <p:pic>
        <p:nvPicPr>
          <p:cNvPr id="107" name="Shape 107"/>
          <p:cNvPicPr preferRelativeResize="0"/>
          <p:nvPr/>
        </p:nvPicPr>
        <p:blipFill rotWithShape="1">
          <a:blip r:embed="rId4">
            <a:alphaModFix/>
          </a:blip>
          <a:srcRect t="2997"/>
          <a:stretch/>
        </p:blipFill>
        <p:spPr>
          <a:xfrm>
            <a:off x="6795212" y="3111750"/>
            <a:ext cx="1391615" cy="1704824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08" name="Shape 108"/>
          <p:cNvPicPr preferRelativeResize="0"/>
          <p:nvPr/>
        </p:nvPicPr>
        <p:blipFill rotWithShape="1">
          <a:blip r:embed="rId5">
            <a:alphaModFix/>
          </a:blip>
          <a:srcRect l="14994"/>
          <a:stretch/>
        </p:blipFill>
        <p:spPr>
          <a:xfrm>
            <a:off x="690524" y="3111750"/>
            <a:ext cx="1391598" cy="170482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311700" y="185887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Current Products</a:t>
            </a:r>
          </a:p>
        </p:txBody>
      </p:sp>
      <p:sp>
        <p:nvSpPr>
          <p:cNvPr id="114" name="Shape 114"/>
          <p:cNvSpPr txBox="1"/>
          <p:nvPr/>
        </p:nvSpPr>
        <p:spPr>
          <a:xfrm>
            <a:off x="2819400" y="3533925"/>
            <a:ext cx="3015300" cy="115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600" b="1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Red Label: “Maple Sap Soda”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90 Calories/12oz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Carbonated </a:t>
            </a:r>
          </a:p>
        </p:txBody>
      </p:sp>
      <p:sp>
        <p:nvSpPr>
          <p:cNvPr id="115" name="Shape 115"/>
          <p:cNvSpPr txBox="1"/>
          <p:nvPr/>
        </p:nvSpPr>
        <p:spPr>
          <a:xfrm>
            <a:off x="5826175" y="3533925"/>
            <a:ext cx="3147000" cy="115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600" b="1" u="sng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rPr>
              <a:t>Green Label: “Maple Seltzer”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50 Calories/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12oz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Carbonated </a:t>
            </a:r>
          </a:p>
        </p:txBody>
      </p:sp>
      <p:sp>
        <p:nvSpPr>
          <p:cNvPr id="116" name="Shape 116"/>
          <p:cNvSpPr txBox="1"/>
          <p:nvPr/>
        </p:nvSpPr>
        <p:spPr>
          <a:xfrm>
            <a:off x="9050" y="3533925"/>
            <a:ext cx="2821500" cy="115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600" b="1" u="sng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Blue Label: “Maple Water”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50 Calories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/12oz </a:t>
            </a: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Very Lightly Carbonated </a:t>
            </a:r>
          </a:p>
        </p:txBody>
      </p:sp>
      <p:pic>
        <p:nvPicPr>
          <p:cNvPr id="117" name="Shape 117"/>
          <p:cNvPicPr preferRelativeResize="0"/>
          <p:nvPr/>
        </p:nvPicPr>
        <p:blipFill rotWithShape="1">
          <a:blip r:embed="rId3">
            <a:alphaModFix/>
          </a:blip>
          <a:srcRect l="2903" t="18912" r="3419" b="7411"/>
          <a:stretch/>
        </p:blipFill>
        <p:spPr>
          <a:xfrm>
            <a:off x="1936075" y="1076600"/>
            <a:ext cx="4781953" cy="2292074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311700" y="185887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Key Stakeholders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8598" y="1204150"/>
            <a:ext cx="5103824" cy="348815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24" name="Shape 124"/>
          <p:cNvSpPr txBox="1"/>
          <p:nvPr/>
        </p:nvSpPr>
        <p:spPr>
          <a:xfrm>
            <a:off x="116725" y="1262075"/>
            <a:ext cx="3712499" cy="337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People - Health</a:t>
            </a:r>
          </a:p>
          <a:p>
            <a:pPr lvl="0" algn="l" rtl="0">
              <a:spcBef>
                <a:spcPts val="0"/>
              </a:spcBef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lvl="0" algn="ctr" rtl="0">
              <a:spcBef>
                <a:spcPts val="0"/>
              </a:spcBef>
              <a:buNone/>
            </a:pPr>
            <a:endParaRPr sz="800">
              <a:latin typeface="Calibri"/>
              <a:ea typeface="Calibri"/>
              <a:cs typeface="Calibri"/>
              <a:sym typeface="Calibri"/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Planet - Working Landscape</a:t>
            </a:r>
          </a:p>
          <a:p>
            <a:pPr lvl="0" algn="l" rtl="0">
              <a:spcBef>
                <a:spcPts val="0"/>
              </a:spcBef>
              <a:buNone/>
            </a:pPr>
            <a:endParaRPr sz="800">
              <a:latin typeface="Calibri"/>
              <a:ea typeface="Calibri"/>
              <a:cs typeface="Calibri"/>
              <a:sym typeface="Calibri"/>
            </a:endParaRPr>
          </a:p>
          <a:p>
            <a:pPr lvl="0" algn="l" rtl="0">
              <a:spcBef>
                <a:spcPts val="0"/>
              </a:spcBef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Profit - Sustainability</a:t>
            </a:r>
          </a:p>
          <a:p>
            <a:pPr lvl="0" rtl="0">
              <a:spcBef>
                <a:spcPts val="0"/>
              </a:spcBef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lvl="0" algn="ctr" rtl="0">
              <a:spcBef>
                <a:spcPts val="0"/>
              </a:spcBef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en" sz="2400" b="1">
                <a:latin typeface="Calibri"/>
                <a:ea typeface="Calibri"/>
                <a:cs typeface="Calibri"/>
                <a:sym typeface="Calibri"/>
              </a:rPr>
              <a:t>Triple Bottom Line</a:t>
            </a:r>
          </a:p>
        </p:txBody>
      </p:sp>
      <p:sp>
        <p:nvSpPr>
          <p:cNvPr id="125" name="Shape 125"/>
          <p:cNvSpPr/>
          <p:nvPr/>
        </p:nvSpPr>
        <p:spPr>
          <a:xfrm>
            <a:off x="1857025" y="3526175"/>
            <a:ext cx="231899" cy="572699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BCF1"/>
          </a:solidFill>
          <a:ln w="9525" cap="flat" cmpd="sng">
            <a:solidFill>
              <a:srgbClr val="00BCF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/>
          <p:nvPr/>
        </p:nvSpPr>
        <p:spPr>
          <a:xfrm>
            <a:off x="1751725" y="1759200"/>
            <a:ext cx="442499" cy="442499"/>
          </a:xfrm>
          <a:prstGeom prst="mathPlus">
            <a:avLst>
              <a:gd name="adj1" fmla="val 23520"/>
            </a:avLst>
          </a:prstGeom>
          <a:solidFill>
            <a:srgbClr val="00BCF1"/>
          </a:solidFill>
          <a:ln w="9525" cap="flat" cmpd="sng">
            <a:solidFill>
              <a:srgbClr val="00BCF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7" name="Shape 127"/>
          <p:cNvSpPr/>
          <p:nvPr/>
        </p:nvSpPr>
        <p:spPr>
          <a:xfrm>
            <a:off x="1751725" y="2604150"/>
            <a:ext cx="442499" cy="442499"/>
          </a:xfrm>
          <a:prstGeom prst="mathPlus">
            <a:avLst>
              <a:gd name="adj1" fmla="val 23520"/>
            </a:avLst>
          </a:prstGeom>
          <a:solidFill>
            <a:srgbClr val="00BCF1"/>
          </a:solidFill>
          <a:ln w="9525" cap="flat" cmpd="sng">
            <a:solidFill>
              <a:srgbClr val="00BCF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8" name="Shape 128"/>
          <p:cNvSpPr txBox="1"/>
          <p:nvPr/>
        </p:nvSpPr>
        <p:spPr>
          <a:xfrm>
            <a:off x="4805725" y="4634375"/>
            <a:ext cx="4226700" cy="30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 i="1">
                <a:latin typeface="Calibri"/>
                <a:ea typeface="Calibri"/>
                <a:cs typeface="Calibri"/>
                <a:sym typeface="Calibri"/>
              </a:rPr>
              <a:t>- Nikita sugaring as a child, collecting sap with his family’s horses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311700" y="262087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Connection to SEMBA	</a:t>
            </a:r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311700" y="1009225"/>
            <a:ext cx="2726099" cy="3788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3000">
                <a:solidFill>
                  <a:srgbClr val="000000"/>
                </a:solidFill>
              </a:rPr>
              <a:t>Education </a:t>
            </a:r>
          </a:p>
          <a:p>
            <a:pPr lvl="0" rtl="0">
              <a:spcBef>
                <a:spcPts val="0"/>
              </a:spcBef>
              <a:buNone/>
            </a:pPr>
            <a:endParaRPr sz="600">
              <a:solidFill>
                <a:srgbClr val="000000"/>
              </a:solidFill>
            </a:endParaRP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3000">
                <a:solidFill>
                  <a:srgbClr val="000000"/>
                </a:solidFill>
              </a:rPr>
              <a:t>Support</a:t>
            </a:r>
          </a:p>
          <a:p>
            <a:pPr lvl="0" rtl="0">
              <a:spcBef>
                <a:spcPts val="0"/>
              </a:spcBef>
              <a:buNone/>
            </a:pPr>
            <a:endParaRPr sz="600">
              <a:solidFill>
                <a:srgbClr val="000000"/>
              </a:solidFill>
            </a:endParaRP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3000">
                <a:solidFill>
                  <a:srgbClr val="000000"/>
                </a:solidFill>
              </a:rPr>
              <a:t>Connections</a:t>
            </a:r>
          </a:p>
          <a:p>
            <a:pPr lvl="0" rtl="0">
              <a:spcBef>
                <a:spcPts val="0"/>
              </a:spcBef>
              <a:buNone/>
            </a:pPr>
            <a:endParaRPr sz="600">
              <a:solidFill>
                <a:srgbClr val="000000"/>
              </a:solidFill>
            </a:endParaRP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3000">
                <a:solidFill>
                  <a:srgbClr val="000000"/>
                </a:solidFill>
              </a:rPr>
              <a:t>Ecosystem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35" name="Shape 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0521" y="1298052"/>
            <a:ext cx="1324466" cy="488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Shape 1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94755" y="2194050"/>
            <a:ext cx="782320" cy="102415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Shape 137"/>
          <p:cNvSpPr txBox="1"/>
          <p:nvPr/>
        </p:nvSpPr>
        <p:spPr>
          <a:xfrm>
            <a:off x="6943950" y="1298050"/>
            <a:ext cx="1076100" cy="7371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Green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Mountain Mainlines</a:t>
            </a:r>
          </a:p>
        </p:txBody>
      </p:sp>
      <p:pic>
        <p:nvPicPr>
          <p:cNvPr id="138" name="Shape 1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87850" y="3661390"/>
            <a:ext cx="782324" cy="907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Shape 1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21825" y="4080900"/>
            <a:ext cx="1001050" cy="638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Shape 14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01424" y="2599262"/>
            <a:ext cx="882900" cy="822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Shape 14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374171" y="3019751"/>
            <a:ext cx="1512478" cy="3595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2" name="Shape 142"/>
          <p:cNvCxnSpPr/>
          <p:nvPr/>
        </p:nvCxnSpPr>
        <p:spPr>
          <a:xfrm rot="10800000" flipH="1">
            <a:off x="6627450" y="2240949"/>
            <a:ext cx="316499" cy="306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43" name="Shape 143"/>
          <p:cNvCxnSpPr/>
          <p:nvPr/>
        </p:nvCxnSpPr>
        <p:spPr>
          <a:xfrm rot="10800000">
            <a:off x="5775775" y="1994050"/>
            <a:ext cx="461099" cy="5537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44" name="Shape 144"/>
          <p:cNvCxnSpPr/>
          <p:nvPr/>
        </p:nvCxnSpPr>
        <p:spPr>
          <a:xfrm rot="10800000">
            <a:off x="5302724" y="2789100"/>
            <a:ext cx="718500" cy="1259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45" name="Shape 145"/>
          <p:cNvCxnSpPr/>
          <p:nvPr/>
        </p:nvCxnSpPr>
        <p:spPr>
          <a:xfrm flipH="1">
            <a:off x="5434699" y="3454025"/>
            <a:ext cx="484200" cy="3704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46" name="Shape 146"/>
          <p:cNvCxnSpPr>
            <a:stCxn id="140" idx="3"/>
            <a:endCxn id="141" idx="1"/>
          </p:cNvCxnSpPr>
          <p:nvPr/>
        </p:nvCxnSpPr>
        <p:spPr>
          <a:xfrm>
            <a:off x="6784324" y="3010749"/>
            <a:ext cx="589800" cy="188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47" name="Shape 147"/>
          <p:cNvCxnSpPr/>
          <p:nvPr/>
        </p:nvCxnSpPr>
        <p:spPr>
          <a:xfrm>
            <a:off x="6784325" y="3422225"/>
            <a:ext cx="470700" cy="5456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311700" y="262087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Path to a Better Entrepreneurial Ecosystem </a:t>
            </a:r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46446" y="1152475"/>
            <a:ext cx="9031800" cy="3884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50000"/>
              </a:lnSpc>
              <a:spcBef>
                <a:spcPts val="0"/>
              </a:spcBef>
              <a:buNone/>
            </a:pPr>
            <a:r>
              <a:rPr lang="en" sz="1700" u="sng" dirty="0">
                <a:solidFill>
                  <a:srgbClr val="000000"/>
                </a:solidFill>
              </a:rPr>
              <a:t>Broad Points</a:t>
            </a:r>
          </a:p>
          <a:p>
            <a:pPr marL="514350" lvl="0" indent="-285750" rtl="0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1700" dirty="0">
                <a:solidFill>
                  <a:srgbClr val="000000"/>
                </a:solidFill>
              </a:rPr>
              <a:t>Aggressively fix reputation of Vermont as unfriendly to </a:t>
            </a:r>
            <a:r>
              <a:rPr lang="en" sz="1700" dirty="0" smtClean="0">
                <a:solidFill>
                  <a:srgbClr val="000000"/>
                </a:solidFill>
              </a:rPr>
              <a:t>busines</a:t>
            </a:r>
            <a:r>
              <a:rPr lang="en-US" sz="1700" dirty="0" smtClean="0">
                <a:solidFill>
                  <a:srgbClr val="000000"/>
                </a:solidFill>
              </a:rPr>
              <a:t>s</a:t>
            </a:r>
          </a:p>
          <a:p>
            <a:pPr marL="514350" lvl="0" indent="-285750" rtl="0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1700" dirty="0" smtClean="0">
                <a:solidFill>
                  <a:srgbClr val="000000"/>
                </a:solidFill>
              </a:rPr>
              <a:t>Certainty </a:t>
            </a:r>
            <a:r>
              <a:rPr lang="en" sz="1700" dirty="0">
                <a:solidFill>
                  <a:srgbClr val="000000"/>
                </a:solidFill>
              </a:rPr>
              <a:t>and predictability around taxes and business costs are crucial, and hugely lacking</a:t>
            </a:r>
          </a:p>
          <a:p>
            <a:pPr marL="514350" lvl="0" indent="-285750" rtl="0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1700" dirty="0">
                <a:solidFill>
                  <a:srgbClr val="000000"/>
                </a:solidFill>
              </a:rPr>
              <a:t>Mitigate my risks, protect my upside, reward my hard work</a:t>
            </a:r>
          </a:p>
          <a:p>
            <a:pPr marL="514350" lvl="0" indent="-285750" rtl="0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1700" dirty="0">
                <a:solidFill>
                  <a:srgbClr val="000000"/>
                </a:solidFill>
              </a:rPr>
              <a:t>Better laws for independent contractors and the self-employed</a:t>
            </a:r>
          </a:p>
          <a:p>
            <a:pPr rtl="0">
              <a:lnSpc>
                <a:spcPct val="50000"/>
              </a:lnSpc>
              <a:spcBef>
                <a:spcPts val="0"/>
              </a:spcBef>
              <a:buNone/>
            </a:pPr>
            <a:r>
              <a:rPr lang="en" sz="1700" u="sng" dirty="0">
                <a:solidFill>
                  <a:srgbClr val="000000"/>
                </a:solidFill>
              </a:rPr>
              <a:t>Specific Points </a:t>
            </a:r>
          </a:p>
          <a:p>
            <a:pPr marL="514350" lvl="0" indent="-285750" rtl="0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1700" dirty="0">
                <a:solidFill>
                  <a:srgbClr val="000000"/>
                </a:solidFill>
              </a:rPr>
              <a:t>Exempts startup owners from tax on his/her W2 income for seven years</a:t>
            </a:r>
          </a:p>
          <a:p>
            <a:pPr marL="514350" lvl="0" indent="-285750" rtl="0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1700" dirty="0">
                <a:solidFill>
                  <a:srgbClr val="000000"/>
                </a:solidFill>
              </a:rPr>
              <a:t>Preferred capital gains tax treatment when their investment is liquidated</a:t>
            </a:r>
          </a:p>
          <a:p>
            <a:pPr marL="514350" lvl="0" indent="-285750" rtl="0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1700" dirty="0">
                <a:solidFill>
                  <a:srgbClr val="000000"/>
                </a:solidFill>
              </a:rPr>
              <a:t>Make healthcare affordable by relaxing community rating for young Vermonters </a:t>
            </a:r>
          </a:p>
          <a:p>
            <a:pPr marL="514350" lvl="0" indent="-285750" rtl="0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1700" dirty="0">
                <a:solidFill>
                  <a:srgbClr val="000000"/>
                </a:solidFill>
              </a:rPr>
              <a:t>Recognize the laws of supply and demand and increase responsible housing development</a:t>
            </a:r>
          </a:p>
          <a:p>
            <a:pPr lvl="0">
              <a:lnSpc>
                <a:spcPct val="50000"/>
              </a:lnSpc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250</Words>
  <Application>Microsoft Office PowerPoint</Application>
  <PresentationFormat>On-screen Show (16:9)</PresentationFormat>
  <Paragraphs>64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Georgia</vt:lpstr>
      <vt:lpstr>simple-light-2</vt:lpstr>
      <vt:lpstr>simple-light-2</vt:lpstr>
      <vt:lpstr>PowerPoint Presentation</vt:lpstr>
      <vt:lpstr>What is Sap!?</vt:lpstr>
      <vt:lpstr>Current Products</vt:lpstr>
      <vt:lpstr>Key Stakeholders </vt:lpstr>
      <vt:lpstr>Connection to SEMBA </vt:lpstr>
      <vt:lpstr>Path to a Better Entrepreneurial Ecosystem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</dc:creator>
  <cp:lastModifiedBy>Laura Smith</cp:lastModifiedBy>
  <cp:revision>2</cp:revision>
  <dcterms:modified xsi:type="dcterms:W3CDTF">2016-11-22T13:43:31Z</dcterms:modified>
</cp:coreProperties>
</file>