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59" r:id="rId2"/>
    <p:sldId id="404" r:id="rId3"/>
    <p:sldId id="458" r:id="rId4"/>
    <p:sldId id="410" r:id="rId5"/>
    <p:sldId id="457" r:id="rId6"/>
    <p:sldId id="413" r:id="rId7"/>
    <p:sldId id="462" r:id="rId8"/>
    <p:sldId id="463" r:id="rId9"/>
    <p:sldId id="464" r:id="rId10"/>
    <p:sldId id="473" r:id="rId11"/>
    <p:sldId id="469" r:id="rId12"/>
    <p:sldId id="470" r:id="rId13"/>
    <p:sldId id="435" r:id="rId14"/>
    <p:sldId id="478" r:id="rId15"/>
    <p:sldId id="479" r:id="rId16"/>
    <p:sldId id="422" r:id="rId17"/>
    <p:sldId id="424" r:id="rId18"/>
    <p:sldId id="427" r:id="rId19"/>
    <p:sldId id="481" r:id="rId20"/>
    <p:sldId id="455" r:id="rId21"/>
    <p:sldId id="401" r:id="rId22"/>
    <p:sldId id="467" r:id="rId23"/>
    <p:sldId id="442" r:id="rId2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D2B"/>
    <a:srgbClr val="B2BB37"/>
    <a:srgbClr val="BAC238"/>
    <a:srgbClr val="C3CB38"/>
    <a:srgbClr val="C4CB35"/>
    <a:srgbClr val="C5CB34"/>
    <a:srgbClr val="B4C5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30" autoAdjust="0"/>
    <p:restoredTop sz="75400" autoAdjust="0"/>
  </p:normalViewPr>
  <p:slideViewPr>
    <p:cSldViewPr snapToGrid="0" snapToObjects="1">
      <p:cViewPr varScale="1">
        <p:scale>
          <a:sx n="68" d="100"/>
          <a:sy n="68" d="100"/>
        </p:scale>
        <p:origin x="84" y="288"/>
      </p:cViewPr>
      <p:guideLst>
        <p:guide orient="horz" pos="2160"/>
        <p:guide pos="3840"/>
      </p:guideLst>
    </p:cSldViewPr>
  </p:slideViewPr>
  <p:outlineViewPr>
    <p:cViewPr>
      <p:scale>
        <a:sx n="33" d="100"/>
        <a:sy n="33" d="100"/>
      </p:scale>
      <p:origin x="0" y="-11616"/>
    </p:cViewPr>
  </p:outlineViewPr>
  <p:notesTextViewPr>
    <p:cViewPr>
      <p:scale>
        <a:sx n="100" d="100"/>
        <a:sy n="100" d="100"/>
      </p:scale>
      <p:origin x="0" y="0"/>
    </p:cViewPr>
  </p:notesTextViewPr>
  <p:sorterViewPr>
    <p:cViewPr varScale="1">
      <p:scale>
        <a:sx n="1" d="1"/>
        <a:sy n="1" d="1"/>
      </p:scale>
      <p:origin x="0" y="-65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B18E9354-038B-A84F-8F87-B5C4EC0ABD4B}" type="slidenum">
              <a:rPr lang="en-US" smtClean="0"/>
              <a:t>‹#›</a:t>
            </a:fld>
            <a:endParaRPr lang="en-US" dirty="0"/>
          </a:p>
        </p:txBody>
      </p:sp>
    </p:spTree>
    <p:extLst>
      <p:ext uri="{BB962C8B-B14F-4D97-AF65-F5344CB8AC3E}">
        <p14:creationId xmlns:p14="http://schemas.microsoft.com/office/powerpoint/2010/main" val="28127078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3"/>
            <a:ext cx="2971800" cy="466434"/>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4"/>
            <a:ext cx="5486400" cy="366046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4C8ED9CA-0D31-492D-B51B-92D8082872EB}" type="slidenum">
              <a:rPr lang="en-US" smtClean="0"/>
              <a:t>‹#›</a:t>
            </a:fld>
            <a:endParaRPr lang="en-US" dirty="0"/>
          </a:p>
        </p:txBody>
      </p:sp>
    </p:spTree>
    <p:extLst>
      <p:ext uri="{BB962C8B-B14F-4D97-AF65-F5344CB8AC3E}">
        <p14:creationId xmlns:p14="http://schemas.microsoft.com/office/powerpoint/2010/main" val="35012740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6" name="Slide Number Placeholder 5"/>
          <p:cNvSpPr>
            <a:spLocks noGrp="1"/>
          </p:cNvSpPr>
          <p:nvPr>
            <p:ph type="sldNum" sz="quarter" idx="12"/>
          </p:nvPr>
        </p:nvSpPr>
        <p:spPr>
          <a:xfrm>
            <a:off x="8737600" y="6466788"/>
            <a:ext cx="2844800" cy="254690"/>
          </a:xfrm>
        </p:spPr>
        <p:txBody>
          <a:bodyPr/>
          <a:lstStyle>
            <a:lvl1pPr>
              <a:defRPr>
                <a:solidFill>
                  <a:schemeClr val="bg1"/>
                </a:solidFill>
              </a:defRPr>
            </a:lvl1pPr>
          </a:lstStyle>
          <a:p>
            <a:r>
              <a:rPr lang="en-US" dirty="0" smtClean="0"/>
              <a:t>S L I D E  </a:t>
            </a:r>
            <a:fld id="{3B1C74FC-4CCB-4D8D-91FB-022BD42514C8}"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10"/>
            <a:ext cx="6108569" cy="1020083"/>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3752" t="-136293" r="-8376" b="138598"/>
          <a:stretch/>
        </p:blipFill>
        <p:spPr>
          <a:xfrm>
            <a:off x="2686638" y="1596402"/>
            <a:ext cx="6952269" cy="1016623"/>
          </a:xfrm>
          <a:prstGeom prst="rect">
            <a:avLst/>
          </a:prstGeom>
          <a:noFill/>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8569" y="-14113"/>
            <a:ext cx="6083431" cy="1020083"/>
          </a:xfrm>
          <a:prstGeom prst="rect">
            <a:avLst/>
          </a:prstGeom>
        </p:spPr>
      </p:pic>
    </p:spTree>
    <p:extLst>
      <p:ext uri="{BB962C8B-B14F-4D97-AF65-F5344CB8AC3E}">
        <p14:creationId xmlns:p14="http://schemas.microsoft.com/office/powerpoint/2010/main" val="246965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287312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223165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88385" y="340445"/>
            <a:ext cx="2570407" cy="2396208"/>
          </a:xfrm>
          <a:prstGeom prst="rect">
            <a:avLst/>
          </a:prstGeom>
        </p:spPr>
      </p:pic>
      <p:sp>
        <p:nvSpPr>
          <p:cNvPr id="8" name="Title 1"/>
          <p:cNvSpPr>
            <a:spLocks noGrp="1"/>
          </p:cNvSpPr>
          <p:nvPr>
            <p:ph type="ctrTitle" hasCustomPrompt="1"/>
          </p:nvPr>
        </p:nvSpPr>
        <p:spPr>
          <a:xfrm>
            <a:off x="3382472" y="573881"/>
            <a:ext cx="8225981" cy="2162772"/>
          </a:xfrm>
          <a:prstGeom prst="rect">
            <a:avLst/>
          </a:prstGeom>
        </p:spPr>
        <p:txBody>
          <a:bodyPr>
            <a:normAutofit fontScale="90000"/>
          </a:bodyPr>
          <a:lstStyle>
            <a:lvl1pPr algn="l">
              <a:defRPr sz="4000" baseline="0"/>
            </a:lvl1pPr>
          </a:lstStyle>
          <a:p>
            <a:pPr algn="l">
              <a:lnSpc>
                <a:spcPct val="90000"/>
              </a:lnSpc>
            </a:pPr>
            <a:r>
              <a:rPr lang="en-US" sz="4900" spc="200" dirty="0" smtClean="0">
                <a:latin typeface="Century Gothic"/>
                <a:cs typeface="Century Gothic"/>
              </a:rPr>
              <a:t>MBA 3XX</a:t>
            </a:r>
            <a:br>
              <a:rPr lang="en-US" sz="4900" spc="200" dirty="0" smtClean="0">
                <a:latin typeface="Century Gothic"/>
                <a:cs typeface="Century Gothic"/>
              </a:rPr>
            </a:br>
            <a:r>
              <a:rPr lang="en-US" sz="4900" spc="200" dirty="0" smtClean="0">
                <a:latin typeface="Century Gothic"/>
                <a:cs typeface="Century Gothic"/>
              </a:rPr>
              <a:t>Course Name</a:t>
            </a:r>
            <a:endParaRPr lang="en-US" sz="4900" spc="200" dirty="0">
              <a:latin typeface="Century Gothic"/>
              <a:cs typeface="Century Gothic"/>
            </a:endParaRPr>
          </a:p>
        </p:txBody>
      </p:sp>
      <p:pic>
        <p:nvPicPr>
          <p:cNvPr id="11" name="Picture 10"/>
          <p:cNvPicPr>
            <a:picLocks noChangeAspect="1"/>
          </p:cNvPicPr>
          <p:nvPr userDrawn="1"/>
        </p:nvPicPr>
        <p:blipFill>
          <a:blip r:embed="rId3"/>
          <a:stretch>
            <a:fillRect/>
          </a:stretch>
        </p:blipFill>
        <p:spPr>
          <a:xfrm>
            <a:off x="679095" y="4421924"/>
            <a:ext cx="4483132" cy="194266"/>
          </a:xfrm>
          <a:prstGeom prst="rect">
            <a:avLst/>
          </a:prstGeom>
        </p:spPr>
      </p:pic>
      <p:sp>
        <p:nvSpPr>
          <p:cNvPr id="3" name="Text Placeholder 2"/>
          <p:cNvSpPr>
            <a:spLocks noGrp="1"/>
          </p:cNvSpPr>
          <p:nvPr>
            <p:ph type="body" sz="quarter" idx="10" hasCustomPrompt="1"/>
          </p:nvPr>
        </p:nvSpPr>
        <p:spPr>
          <a:xfrm>
            <a:off x="711693" y="4732756"/>
            <a:ext cx="5761937" cy="1711325"/>
          </a:xfrm>
        </p:spPr>
        <p:txBody>
          <a:bodyPr/>
          <a:lstStyle>
            <a:lvl1pPr marL="0" indent="0" algn="l">
              <a:buNone/>
              <a:defRPr sz="3200" baseline="0">
                <a:solidFill>
                  <a:schemeClr val="bg1">
                    <a:lumMod val="50000"/>
                  </a:schemeClr>
                </a:solidFill>
              </a:defRPr>
            </a:lvl1pPr>
          </a:lstStyle>
          <a:p>
            <a:pPr algn="l"/>
            <a:r>
              <a:rPr lang="en-US" sz="2400" spc="50" dirty="0" smtClean="0">
                <a:latin typeface="Century Gothic"/>
                <a:cs typeface="Century Gothic"/>
              </a:rPr>
              <a:t>Professor [NAME]                                   University of Vermont                     Fall 2014</a:t>
            </a:r>
            <a:endParaRPr lang="en-US" sz="2400" spc="50" dirty="0">
              <a:latin typeface="Century Gothic"/>
              <a:cs typeface="Century Gothic"/>
            </a:endParaRPr>
          </a:p>
        </p:txBody>
      </p:sp>
      <p:sp>
        <p:nvSpPr>
          <p:cNvPr id="5" name="Text Placeholder 4"/>
          <p:cNvSpPr>
            <a:spLocks noGrp="1"/>
          </p:cNvSpPr>
          <p:nvPr>
            <p:ph type="body" sz="quarter" idx="11" hasCustomPrompt="1"/>
          </p:nvPr>
        </p:nvSpPr>
        <p:spPr>
          <a:xfrm>
            <a:off x="679454" y="3462341"/>
            <a:ext cx="9950449" cy="617537"/>
          </a:xfrm>
        </p:spPr>
        <p:txBody>
          <a:bodyPr/>
          <a:lstStyle>
            <a:lvl1pPr marL="0" indent="0" algn="l">
              <a:buNone/>
              <a:defRPr sz="3200">
                <a:solidFill>
                  <a:schemeClr val="bg1">
                    <a:lumMod val="50000"/>
                  </a:schemeClr>
                </a:solidFill>
              </a:defRPr>
            </a:lvl1pPr>
          </a:lstStyle>
          <a:p>
            <a:pPr algn="l"/>
            <a:r>
              <a:rPr lang="en-US" sz="3600" spc="100" dirty="0" smtClean="0">
                <a:latin typeface="Century Gothic"/>
                <a:cs typeface="Century Gothic"/>
              </a:rPr>
              <a:t>SEMBA MODULE [X]</a:t>
            </a:r>
            <a:endParaRPr lang="en-US" sz="3600" spc="100" dirty="0">
              <a:latin typeface="Century Gothic"/>
              <a:cs typeface="Century Gothic"/>
            </a:endParaRPr>
          </a:p>
        </p:txBody>
      </p:sp>
      <p:sp>
        <p:nvSpPr>
          <p:cNvPr id="9" name="Slide Number Placeholder 8"/>
          <p:cNvSpPr>
            <a:spLocks noGrp="1"/>
          </p:cNvSpPr>
          <p:nvPr>
            <p:ph type="sldNum" sz="quarter" idx="13"/>
          </p:nvPr>
        </p:nvSpPr>
        <p:spPr/>
        <p:txBody>
          <a:bodyPr/>
          <a:lstStyle>
            <a:lvl1pPr>
              <a:defRPr sz="900">
                <a:solidFill>
                  <a:schemeClr val="bg1"/>
                </a:solidFill>
              </a:defRPr>
            </a:lvl1pPr>
          </a:lstStyle>
          <a:p>
            <a:r>
              <a:rPr lang="en-US" dirty="0" smtClean="0"/>
              <a:t>S L I D E  </a:t>
            </a:r>
            <a:fld id="{3B1C74FC-4CCB-4D8D-91FB-022BD42514C8}" type="slidenum">
              <a:rPr lang="en-US" smtClean="0"/>
              <a:pPr/>
              <a:t>‹#›</a:t>
            </a:fld>
            <a:endParaRPr lang="en-US" dirty="0"/>
          </a:p>
        </p:txBody>
      </p:sp>
      <p:sp>
        <p:nvSpPr>
          <p:cNvPr id="6" name="Footer Placeholder 5"/>
          <p:cNvSpPr>
            <a:spLocks noGrp="1"/>
          </p:cNvSpPr>
          <p:nvPr>
            <p:ph type="ftr" sz="quarter" idx="14"/>
          </p:nvPr>
        </p:nvSpPr>
        <p:spPr>
          <a:xfrm>
            <a:off x="0" y="6596008"/>
            <a:ext cx="4114800" cy="269464"/>
          </a:xfrm>
        </p:spPr>
        <p:txBody>
          <a:bodyPr/>
          <a:lstStyle/>
          <a:p>
            <a:endParaRPr lang="en-US" dirty="0"/>
          </a:p>
        </p:txBody>
      </p:sp>
    </p:spTree>
    <p:extLst>
      <p:ext uri="{BB962C8B-B14F-4D97-AF65-F5344CB8AC3E}">
        <p14:creationId xmlns:p14="http://schemas.microsoft.com/office/powerpoint/2010/main" val="26257029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10"/>
            <a:ext cx="6108569" cy="102008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8569" y="-14113"/>
            <a:ext cx="6083431" cy="1020083"/>
          </a:xfrm>
          <a:prstGeom prst="rect">
            <a:avLst/>
          </a:prstGeom>
        </p:spPr>
      </p:pic>
      <p:sp>
        <p:nvSpPr>
          <p:cNvPr id="3" name="Text Placeholder 2"/>
          <p:cNvSpPr>
            <a:spLocks noGrp="1"/>
          </p:cNvSpPr>
          <p:nvPr>
            <p:ph type="body" sz="quarter" idx="10" hasCustomPrompt="1"/>
          </p:nvPr>
        </p:nvSpPr>
        <p:spPr>
          <a:xfrm>
            <a:off x="1102628" y="113588"/>
            <a:ext cx="10011881" cy="764680"/>
          </a:xfrm>
        </p:spPr>
        <p:txBody>
          <a:bodyPr>
            <a:normAutofit/>
          </a:bodyPr>
          <a:lstStyle>
            <a:lvl1pPr marL="0" indent="0" algn="ctr">
              <a:buNone/>
              <a:defRPr sz="4000">
                <a:solidFill>
                  <a:schemeClr val="bg1"/>
                </a:solidFill>
                <a:latin typeface="Century Gothic" panose="020B0502020202020204" pitchFamily="34" charset="0"/>
              </a:defRPr>
            </a:lvl1pPr>
          </a:lstStyle>
          <a:p>
            <a:r>
              <a:rPr lang="en-US" b="1" spc="200" dirty="0" smtClean="0">
                <a:solidFill>
                  <a:srgbClr val="B2BB37"/>
                </a:solidFill>
                <a:latin typeface="Verdana"/>
                <a:cs typeface="Verdana"/>
              </a:rPr>
              <a:t>SLIDE TITLE</a:t>
            </a:r>
            <a:endParaRPr lang="en-US" dirty="0">
              <a:solidFill>
                <a:srgbClr val="B4C534"/>
              </a:solidFill>
            </a:endParaRPr>
          </a:p>
        </p:txBody>
      </p:sp>
      <p:sp>
        <p:nvSpPr>
          <p:cNvPr id="7" name="Slide Number Placeholder 6"/>
          <p:cNvSpPr>
            <a:spLocks noGrp="1"/>
          </p:cNvSpPr>
          <p:nvPr>
            <p:ph type="sldNum" sz="quarter" idx="12"/>
          </p:nvPr>
        </p:nvSpPr>
        <p:spPr/>
        <p:txBody>
          <a:bodyPr/>
          <a:lstStyle>
            <a:lvl1pPr>
              <a:defRPr sz="900">
                <a:solidFill>
                  <a:schemeClr val="bg1"/>
                </a:solidFill>
              </a:defRPr>
            </a:lvl1pPr>
          </a:lstStyle>
          <a:p>
            <a:r>
              <a:rPr lang="en-US" dirty="0" smtClean="0"/>
              <a:t>S L I D E  </a:t>
            </a:r>
            <a:fld id="{3B1C74FC-4CCB-4D8D-91FB-022BD42514C8}" type="slidenum">
              <a:rPr lang="en-US" smtClean="0"/>
              <a:pPr/>
              <a:t>‹#›</a:t>
            </a:fld>
            <a:endParaRPr lang="en-US" dirty="0"/>
          </a:p>
        </p:txBody>
      </p:sp>
      <p:sp>
        <p:nvSpPr>
          <p:cNvPr id="4" name="Text Placeholder 3"/>
          <p:cNvSpPr>
            <a:spLocks noGrp="1"/>
          </p:cNvSpPr>
          <p:nvPr>
            <p:ph type="body" sz="quarter" idx="13"/>
          </p:nvPr>
        </p:nvSpPr>
        <p:spPr>
          <a:xfrm>
            <a:off x="609600" y="1703490"/>
            <a:ext cx="10972800" cy="44861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4"/>
          </p:nvPr>
        </p:nvSpPr>
        <p:spPr/>
        <p:txBody>
          <a:bodyPr/>
          <a:lstStyle>
            <a:lvl1pPr>
              <a:defRPr sz="900"/>
            </a:lvl1pPr>
          </a:lstStyle>
          <a:p>
            <a:endParaRPr lang="en-US" dirty="0"/>
          </a:p>
        </p:txBody>
      </p:sp>
      <p:cxnSp>
        <p:nvCxnSpPr>
          <p:cNvPr id="11" name="Straight Connector 10"/>
          <p:cNvCxnSpPr/>
          <p:nvPr userDrawn="1"/>
        </p:nvCxnSpPr>
        <p:spPr>
          <a:xfrm>
            <a:off x="1044539" y="245671"/>
            <a:ext cx="4813" cy="5005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1749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5"/>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stretch>
            <a:fillRect/>
          </a:stretch>
        </p:blipFill>
        <p:spPr>
          <a:xfrm>
            <a:off x="2" y="0"/>
            <a:ext cx="12209455" cy="780836"/>
          </a:xfrm>
          <a:prstGeom prst="rect">
            <a:avLst/>
          </a:prstGeom>
        </p:spPr>
      </p:pic>
      <p:sp>
        <p:nvSpPr>
          <p:cNvPr id="5" name="Slide Number Placeholder 4"/>
          <p:cNvSpPr>
            <a:spLocks noGrp="1"/>
          </p:cNvSpPr>
          <p:nvPr>
            <p:ph type="sldNum" sz="quarter" idx="11"/>
          </p:nvPr>
        </p:nvSpPr>
        <p:spPr/>
        <p:txBody>
          <a:bodyPr/>
          <a:lstStyle>
            <a:lvl1pPr>
              <a:defRPr sz="900"/>
            </a:lvl1pPr>
          </a:lstStyle>
          <a:p>
            <a:r>
              <a:rPr lang="en-US" dirty="0" smtClean="0"/>
              <a:t>S L I DE </a:t>
            </a:r>
            <a:fld id="{3B1C74FC-4CCB-4D8D-91FB-022BD42514C8}" type="slidenum">
              <a:rPr lang="en-US" smtClean="0"/>
              <a:pPr/>
              <a:t>‹#›</a:t>
            </a:fld>
            <a:endParaRPr lang="en-US" dirty="0"/>
          </a:p>
        </p:txBody>
      </p:sp>
      <p:sp>
        <p:nvSpPr>
          <p:cNvPr id="7" name="Text Placeholder 6"/>
          <p:cNvSpPr>
            <a:spLocks noGrp="1"/>
          </p:cNvSpPr>
          <p:nvPr>
            <p:ph type="body" sz="quarter" idx="12" hasCustomPrompt="1"/>
          </p:nvPr>
        </p:nvSpPr>
        <p:spPr>
          <a:xfrm>
            <a:off x="488953" y="904878"/>
            <a:ext cx="11093449" cy="695325"/>
          </a:xfrm>
        </p:spPr>
        <p:txBody>
          <a:bodyPr>
            <a:noAutofit/>
          </a:bodyPr>
          <a:lstStyle>
            <a:lvl1pPr marL="0" indent="0" algn="ctr">
              <a:buNone/>
              <a:defRPr sz="4000" b="1">
                <a:solidFill>
                  <a:srgbClr val="B2BB37"/>
                </a:solidFill>
                <a:latin typeface="Century Gothic" panose="020B0502020202020204" pitchFamily="34" charset="0"/>
              </a:defRPr>
            </a:lvl1pPr>
          </a:lstStyle>
          <a:p>
            <a:r>
              <a:rPr lang="en-US" b="1" spc="200" dirty="0" smtClean="0">
                <a:solidFill>
                  <a:srgbClr val="B2BB37"/>
                </a:solidFill>
                <a:latin typeface="Verdana"/>
                <a:cs typeface="Verdana"/>
              </a:rPr>
              <a:t>SLIDE TITLE</a:t>
            </a:r>
            <a:endParaRPr lang="en-US" dirty="0">
              <a:solidFill>
                <a:srgbClr val="B4C534"/>
              </a:solidFill>
            </a:endParaRPr>
          </a:p>
        </p:txBody>
      </p:sp>
      <p:sp>
        <p:nvSpPr>
          <p:cNvPr id="2" name="Footer Placeholder 1"/>
          <p:cNvSpPr>
            <a:spLocks noGrp="1"/>
          </p:cNvSpPr>
          <p:nvPr>
            <p:ph type="ftr" sz="quarter" idx="13"/>
          </p:nvPr>
        </p:nvSpPr>
        <p:spPr/>
        <p:txBody>
          <a:bodyPr/>
          <a:lstStyle/>
          <a:p>
            <a:endParaRPr lang="en-US" dirty="0"/>
          </a:p>
        </p:txBody>
      </p:sp>
      <p:pic>
        <p:nvPicPr>
          <p:cNvPr id="9" name="Picture 8"/>
          <p:cNvPicPr>
            <a:picLocks noChangeAspect="1"/>
          </p:cNvPicPr>
          <p:nvPr userDrawn="1"/>
        </p:nvPicPr>
        <p:blipFill>
          <a:blip r:embed="rId2"/>
          <a:stretch>
            <a:fillRect/>
          </a:stretch>
        </p:blipFill>
        <p:spPr>
          <a:xfrm>
            <a:off x="1" y="0"/>
            <a:ext cx="7210003" cy="780836"/>
          </a:xfrm>
          <a:prstGeom prst="rect">
            <a:avLst/>
          </a:prstGeom>
        </p:spPr>
      </p:pic>
    </p:spTree>
    <p:extLst>
      <p:ext uri="{BB962C8B-B14F-4D97-AF65-F5344CB8AC3E}">
        <p14:creationId xmlns:p14="http://schemas.microsoft.com/office/powerpoint/2010/main" val="39934804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0"/>
            <a:ext cx="12209455" cy="801384"/>
          </a:xfrm>
          <a:prstGeom prst="rect">
            <a:avLst/>
          </a:prstGeom>
        </p:spPr>
      </p:pic>
      <p:sp>
        <p:nvSpPr>
          <p:cNvPr id="9" name="Text Placeholder 8"/>
          <p:cNvSpPr>
            <a:spLocks noGrp="1"/>
          </p:cNvSpPr>
          <p:nvPr>
            <p:ph type="body" sz="quarter" idx="10" hasCustomPrompt="1"/>
          </p:nvPr>
        </p:nvSpPr>
        <p:spPr>
          <a:xfrm>
            <a:off x="218017" y="962025"/>
            <a:ext cx="11785600" cy="843330"/>
          </a:xfrm>
        </p:spPr>
        <p:txBody>
          <a:bodyPr>
            <a:normAutofit/>
          </a:bodyPr>
          <a:lstStyle>
            <a:lvl1pPr marL="0" indent="0" algn="ctr">
              <a:buNone/>
              <a:defRPr sz="4000">
                <a:latin typeface="Century Gothic" panose="020B0502020202020204" pitchFamily="34" charset="0"/>
              </a:defRPr>
            </a:lvl1pPr>
          </a:lstStyle>
          <a:p>
            <a:pPr lvl="0"/>
            <a:r>
              <a:rPr lang="en-US" b="1" spc="200" dirty="0" smtClean="0">
                <a:solidFill>
                  <a:srgbClr val="B2BB37"/>
                </a:solidFill>
                <a:latin typeface="Verdana"/>
                <a:cs typeface="Verdana"/>
              </a:rPr>
              <a:t>SLIDE TITLE</a:t>
            </a:r>
            <a:endParaRPr lang="en-US" dirty="0"/>
          </a:p>
        </p:txBody>
      </p:sp>
      <p:sp>
        <p:nvSpPr>
          <p:cNvPr id="11" name="Slide Number Placeholder 10"/>
          <p:cNvSpPr>
            <a:spLocks noGrp="1"/>
          </p:cNvSpPr>
          <p:nvPr>
            <p:ph type="sldNum" sz="quarter" idx="12"/>
          </p:nvPr>
        </p:nvSpPr>
        <p:spPr>
          <a:xfrm>
            <a:off x="8677385" y="6596008"/>
            <a:ext cx="3429001" cy="261992"/>
          </a:xfrm>
        </p:spPr>
        <p:txBody>
          <a:bodyPr/>
          <a:lstStyle>
            <a:lvl1pPr>
              <a:defRPr sz="900"/>
            </a:lvl1pPr>
          </a:lstStyle>
          <a:p>
            <a:r>
              <a:rPr lang="en-US" dirty="0" smtClean="0"/>
              <a:t>S L I D E  </a:t>
            </a:r>
            <a:fld id="{3B1C74FC-4CCB-4D8D-91FB-022BD42514C8}" type="slidenum">
              <a:rPr lang="en-US" smtClean="0"/>
              <a:pPr/>
              <a:t>‹#›</a:t>
            </a:fld>
            <a:endParaRPr lang="en-US" dirty="0"/>
          </a:p>
        </p:txBody>
      </p:sp>
      <p:sp>
        <p:nvSpPr>
          <p:cNvPr id="13" name="Text Placeholder 12"/>
          <p:cNvSpPr>
            <a:spLocks noGrp="1"/>
          </p:cNvSpPr>
          <p:nvPr>
            <p:ph type="body" sz="quarter" idx="13"/>
          </p:nvPr>
        </p:nvSpPr>
        <p:spPr>
          <a:xfrm>
            <a:off x="218017" y="1805355"/>
            <a:ext cx="11785600" cy="44700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Footer Placeholder 1"/>
          <p:cNvSpPr>
            <a:spLocks noGrp="1"/>
          </p:cNvSpPr>
          <p:nvPr>
            <p:ph type="ftr" sz="quarter" idx="14"/>
          </p:nvPr>
        </p:nvSpPr>
        <p:spPr/>
        <p:txBody>
          <a:bodyPr/>
          <a:lstStyle/>
          <a:p>
            <a:endParaRPr lang="en-US" dirty="0"/>
          </a:p>
        </p:txBody>
      </p:sp>
      <p:pic>
        <p:nvPicPr>
          <p:cNvPr id="7" name="Picture 6"/>
          <p:cNvPicPr>
            <a:picLocks noChangeAspect="1"/>
          </p:cNvPicPr>
          <p:nvPr userDrawn="1"/>
        </p:nvPicPr>
        <p:blipFill>
          <a:blip r:embed="rId2"/>
          <a:stretch>
            <a:fillRect/>
          </a:stretch>
        </p:blipFill>
        <p:spPr>
          <a:xfrm>
            <a:off x="1" y="0"/>
            <a:ext cx="7210003" cy="801384"/>
          </a:xfrm>
          <a:prstGeom prst="rect">
            <a:avLst/>
          </a:prstGeom>
        </p:spPr>
      </p:pic>
    </p:spTree>
    <p:extLst>
      <p:ext uri="{BB962C8B-B14F-4D97-AF65-F5344CB8AC3E}">
        <p14:creationId xmlns:p14="http://schemas.microsoft.com/office/powerpoint/2010/main" val="403144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 y="0"/>
            <a:ext cx="12209455" cy="760288"/>
          </a:xfrm>
          <a:prstGeom prst="rect">
            <a:avLst/>
          </a:prstGeom>
        </p:spPr>
      </p:pic>
      <p:sp>
        <p:nvSpPr>
          <p:cNvPr id="9" name="Picture Placeholder 2"/>
          <p:cNvSpPr>
            <a:spLocks noGrp="1"/>
          </p:cNvSpPr>
          <p:nvPr>
            <p:ph type="pic" idx="1"/>
          </p:nvPr>
        </p:nvSpPr>
        <p:spPr>
          <a:xfrm>
            <a:off x="890124" y="1108363"/>
            <a:ext cx="10276885" cy="3833092"/>
          </a:xfrm>
        </p:spPr>
      </p:sp>
      <p:sp>
        <p:nvSpPr>
          <p:cNvPr id="10" name="Title 1"/>
          <p:cNvSpPr>
            <a:spLocks noGrp="1"/>
          </p:cNvSpPr>
          <p:nvPr>
            <p:ph type="title"/>
          </p:nvPr>
        </p:nvSpPr>
        <p:spPr>
          <a:xfrm>
            <a:off x="890124" y="5051843"/>
            <a:ext cx="10276885" cy="566738"/>
          </a:xfrm>
          <a:prstGeom prst="rect">
            <a:avLst/>
          </a:prstGeom>
        </p:spPr>
        <p:txBody>
          <a:bodyPr>
            <a:noAutofit/>
          </a:bodyPr>
          <a:lstStyle/>
          <a:p>
            <a:pPr algn="ctr"/>
            <a:r>
              <a:rPr lang="en-US" sz="3200" spc="200" dirty="0" smtClean="0">
                <a:solidFill>
                  <a:srgbClr val="000000"/>
                </a:solidFill>
                <a:latin typeface="Century Gothic"/>
                <a:cs typeface="Century Gothic"/>
              </a:rPr>
              <a:t>IMAGE TITLE</a:t>
            </a:r>
            <a:endParaRPr lang="en-US" sz="3200" spc="200" dirty="0">
              <a:solidFill>
                <a:srgbClr val="000000"/>
              </a:solidFill>
            </a:endParaRPr>
          </a:p>
        </p:txBody>
      </p:sp>
      <p:sp>
        <p:nvSpPr>
          <p:cNvPr id="12" name="Text Placeholder 3"/>
          <p:cNvSpPr>
            <a:spLocks noGrp="1"/>
          </p:cNvSpPr>
          <p:nvPr>
            <p:ph type="body" sz="half" idx="2"/>
          </p:nvPr>
        </p:nvSpPr>
        <p:spPr>
          <a:xfrm>
            <a:off x="890124" y="5618581"/>
            <a:ext cx="10276885" cy="804862"/>
          </a:xfrm>
        </p:spPr>
        <p:txBody>
          <a:bodyPr/>
          <a:lstStyle>
            <a:lvl2pPr marL="0" indent="0">
              <a:buNone/>
              <a:defRPr/>
            </a:lvl2pPr>
          </a:lstStyle>
          <a:p>
            <a:pPr marL="0" lvl="1" algn="ctr"/>
            <a:r>
              <a:rPr lang="en-US" sz="1600" dirty="0" smtClean="0">
                <a:solidFill>
                  <a:schemeClr val="bg1">
                    <a:lumMod val="50000"/>
                  </a:schemeClr>
                </a:solidFill>
                <a:latin typeface="Century Gothic"/>
                <a:cs typeface="Century Gothic"/>
              </a:rPr>
              <a:t>Description</a:t>
            </a:r>
            <a:r>
              <a:rPr lang="en-US" dirty="0" smtClean="0">
                <a:solidFill>
                  <a:schemeClr val="bg1">
                    <a:lumMod val="50000"/>
                  </a:schemeClr>
                </a:solidFill>
                <a:latin typeface="Century Gothic"/>
                <a:cs typeface="Century Gothic"/>
              </a:rPr>
              <a:t> Text</a:t>
            </a:r>
          </a:p>
          <a:p>
            <a:endParaRPr lang="en-US" dirty="0"/>
          </a:p>
        </p:txBody>
      </p:sp>
      <p:sp>
        <p:nvSpPr>
          <p:cNvPr id="3" name="Slide Number Placeholder 2"/>
          <p:cNvSpPr>
            <a:spLocks noGrp="1"/>
          </p:cNvSpPr>
          <p:nvPr>
            <p:ph type="sldNum" sz="quarter" idx="11"/>
          </p:nvPr>
        </p:nvSpPr>
        <p:spPr>
          <a:xfrm>
            <a:off x="8780457" y="6596008"/>
            <a:ext cx="3429001" cy="261992"/>
          </a:xfrm>
        </p:spPr>
        <p:txBody>
          <a:bodyPr/>
          <a:lstStyle>
            <a:lvl1pPr>
              <a:defRPr sz="900"/>
            </a:lvl1pPr>
          </a:lstStyle>
          <a:p>
            <a:r>
              <a:rPr lang="en-US" dirty="0" smtClean="0"/>
              <a:t>S L I D E  </a:t>
            </a:r>
            <a:fld id="{3B1C74FC-4CCB-4D8D-91FB-022BD42514C8}" type="slidenum">
              <a:rPr lang="en-US" smtClean="0"/>
              <a:pPr/>
              <a:t>‹#›</a:t>
            </a:fld>
            <a:endParaRPr lang="en-US" dirty="0"/>
          </a:p>
        </p:txBody>
      </p:sp>
      <p:sp>
        <p:nvSpPr>
          <p:cNvPr id="2" name="Footer Placeholder 1"/>
          <p:cNvSpPr>
            <a:spLocks noGrp="1"/>
          </p:cNvSpPr>
          <p:nvPr>
            <p:ph type="ftr" sz="quarter" idx="12"/>
          </p:nvPr>
        </p:nvSpPr>
        <p:spPr/>
        <p:txBody>
          <a:bodyPr/>
          <a:lstStyle/>
          <a:p>
            <a:endParaRPr lang="en-US" dirty="0"/>
          </a:p>
        </p:txBody>
      </p:sp>
      <p:pic>
        <p:nvPicPr>
          <p:cNvPr id="11" name="Picture 10"/>
          <p:cNvPicPr>
            <a:picLocks noChangeAspect="1"/>
          </p:cNvPicPr>
          <p:nvPr userDrawn="1"/>
        </p:nvPicPr>
        <p:blipFill>
          <a:blip r:embed="rId2"/>
          <a:stretch>
            <a:fillRect/>
          </a:stretch>
        </p:blipFill>
        <p:spPr>
          <a:xfrm>
            <a:off x="1" y="0"/>
            <a:ext cx="7210003" cy="760288"/>
          </a:xfrm>
          <a:prstGeom prst="rect">
            <a:avLst/>
          </a:prstGeom>
        </p:spPr>
      </p:pic>
    </p:spTree>
    <p:extLst>
      <p:ext uri="{BB962C8B-B14F-4D97-AF65-F5344CB8AC3E}">
        <p14:creationId xmlns:p14="http://schemas.microsoft.com/office/powerpoint/2010/main" val="311443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363873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187074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350010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213622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198704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spTree>
    <p:extLst>
      <p:ext uri="{BB962C8B-B14F-4D97-AF65-F5344CB8AC3E}">
        <p14:creationId xmlns:p14="http://schemas.microsoft.com/office/powerpoint/2010/main" val="196623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2" y="0"/>
            <a:ext cx="12209455" cy="791110"/>
          </a:xfrm>
          <a:prstGeom prst="rect">
            <a:avLst/>
          </a:prstGeom>
        </p:spPr>
      </p:pic>
      <p:pic>
        <p:nvPicPr>
          <p:cNvPr id="9" name="Picture 8"/>
          <p:cNvPicPr>
            <a:picLocks noChangeAspect="1"/>
          </p:cNvPicPr>
          <p:nvPr userDrawn="1"/>
        </p:nvPicPr>
        <p:blipFill>
          <a:blip r:embed="rId2"/>
          <a:stretch>
            <a:fillRect/>
          </a:stretch>
        </p:blipFill>
        <p:spPr>
          <a:xfrm>
            <a:off x="1" y="0"/>
            <a:ext cx="7210003" cy="791110"/>
          </a:xfrm>
          <a:prstGeom prst="rect">
            <a:avLst/>
          </a:prstGeom>
        </p:spPr>
      </p:pic>
    </p:spTree>
    <p:extLst>
      <p:ext uri="{BB962C8B-B14F-4D97-AF65-F5344CB8AC3E}">
        <p14:creationId xmlns:p14="http://schemas.microsoft.com/office/powerpoint/2010/main" val="12017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smtClean="0"/>
              <a:t>S L I D E  </a:t>
            </a:r>
            <a:fld id="{3B1C74FC-4CCB-4D8D-91FB-022BD42514C8}"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2" y="0"/>
            <a:ext cx="12209455" cy="760288"/>
          </a:xfrm>
          <a:prstGeom prst="rect">
            <a:avLst/>
          </a:prstGeom>
        </p:spPr>
      </p:pic>
      <p:pic>
        <p:nvPicPr>
          <p:cNvPr id="9" name="Picture 8"/>
          <p:cNvPicPr>
            <a:picLocks noChangeAspect="1"/>
          </p:cNvPicPr>
          <p:nvPr userDrawn="1"/>
        </p:nvPicPr>
        <p:blipFill>
          <a:blip r:embed="rId2"/>
          <a:stretch>
            <a:fillRect/>
          </a:stretch>
        </p:blipFill>
        <p:spPr>
          <a:xfrm>
            <a:off x="1" y="0"/>
            <a:ext cx="7210003" cy="760288"/>
          </a:xfrm>
          <a:prstGeom prst="rect">
            <a:avLst/>
          </a:prstGeom>
        </p:spPr>
      </p:pic>
    </p:spTree>
    <p:extLst>
      <p:ext uri="{BB962C8B-B14F-4D97-AF65-F5344CB8AC3E}">
        <p14:creationId xmlns:p14="http://schemas.microsoft.com/office/powerpoint/2010/main" val="160852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S L I D E  </a:t>
            </a:r>
            <a:fld id="{3B1C74FC-4CCB-4D8D-91FB-022BD42514C8}" type="slidenum">
              <a:rPr lang="en-US" smtClean="0"/>
              <a:pPr/>
              <a:t>‹#›</a:t>
            </a:fld>
            <a:endParaRPr lang="en-US" dirty="0"/>
          </a:p>
        </p:txBody>
      </p:sp>
      <p:pic>
        <p:nvPicPr>
          <p:cNvPr id="8" name="Picture 7"/>
          <p:cNvPicPr>
            <a:picLocks noChangeAspect="1"/>
          </p:cNvPicPr>
          <p:nvPr userDrawn="1"/>
        </p:nvPicPr>
        <p:blipFill>
          <a:blip r:embed="rId18"/>
          <a:stretch>
            <a:fillRect/>
          </a:stretch>
        </p:blipFill>
        <p:spPr>
          <a:xfrm>
            <a:off x="0" y="6356354"/>
            <a:ext cx="12192000" cy="501646"/>
          </a:xfrm>
          <a:prstGeom prst="rect">
            <a:avLst/>
          </a:prstGeom>
        </p:spPr>
      </p:pic>
      <p:sp>
        <p:nvSpPr>
          <p:cNvPr id="7" name="Rectangle 6"/>
          <p:cNvSpPr/>
          <p:nvPr userDrawn="1"/>
        </p:nvSpPr>
        <p:spPr>
          <a:xfrm>
            <a:off x="1650172" y="6420407"/>
            <a:ext cx="8891656" cy="369332"/>
          </a:xfrm>
          <a:prstGeom prst="rect">
            <a:avLst/>
          </a:prstGeom>
        </p:spPr>
        <p:txBody>
          <a:bodyPr wrap="square">
            <a:spAutoFit/>
          </a:bodyPr>
          <a:lstStyle/>
          <a:p>
            <a:pPr algn="ctr"/>
            <a:r>
              <a:rPr lang="en-US" b="1" i="1" dirty="0" smtClean="0">
                <a:solidFill>
                  <a:schemeClr val="bg1"/>
                </a:solidFill>
                <a:latin typeface="Century Gothic" charset="0"/>
                <a:ea typeface="Century Gothic" charset="0"/>
                <a:cs typeface="Century Gothic" charset="0"/>
              </a:rPr>
              <a:t>TRANSFORMING</a:t>
            </a:r>
            <a:r>
              <a:rPr lang="en-US" b="0" i="0" dirty="0" smtClean="0">
                <a:solidFill>
                  <a:schemeClr val="bg1"/>
                </a:solidFill>
                <a:latin typeface="Century Gothic" charset="0"/>
                <a:ea typeface="Century Gothic" charset="0"/>
                <a:cs typeface="Century Gothic" charset="0"/>
              </a:rPr>
              <a:t> TODAY’S BUSINESS - </a:t>
            </a:r>
            <a:r>
              <a:rPr lang="en-US" b="1" i="1" dirty="0" smtClean="0">
                <a:solidFill>
                  <a:schemeClr val="bg1"/>
                </a:solidFill>
                <a:latin typeface="Century Gothic" charset="0"/>
                <a:ea typeface="Century Gothic" charset="0"/>
                <a:cs typeface="Century Gothic" charset="0"/>
              </a:rPr>
              <a:t>CREATING</a:t>
            </a:r>
            <a:r>
              <a:rPr lang="en-US" b="0" i="0" dirty="0" smtClean="0">
                <a:solidFill>
                  <a:schemeClr val="bg1"/>
                </a:solidFill>
                <a:latin typeface="Century Gothic" charset="0"/>
                <a:ea typeface="Century Gothic" charset="0"/>
                <a:cs typeface="Century Gothic" charset="0"/>
              </a:rPr>
              <a:t> TOMORROW’S VENTURES</a:t>
            </a:r>
            <a:endParaRPr lang="en-US" b="0" i="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593534375"/>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52" r:id="rId14"/>
    <p:sldLayoutId id="2147483655" r:id="rId15"/>
    <p:sldLayoutId id="2147483657"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19.png"/><Relationship Id="rId3" Type="http://schemas.openxmlformats.org/officeDocument/2006/relationships/image" Target="../media/image32.jpeg"/><Relationship Id="rId21" Type="http://schemas.openxmlformats.org/officeDocument/2006/relationships/image" Target="../media/image49.jp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jpeg"/><Relationship Id="rId16" Type="http://schemas.openxmlformats.org/officeDocument/2006/relationships/image" Target="../media/image45.png"/><Relationship Id="rId20"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19"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9.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8.wmf"/><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1764" y="669505"/>
            <a:ext cx="8540934" cy="2114036"/>
          </a:xfrm>
        </p:spPr>
        <p:txBody>
          <a:bodyPr anchor="t" anchorCtr="0">
            <a:noAutofit/>
          </a:bodyPr>
          <a:lstStyle/>
          <a:p>
            <a:pPr>
              <a:spcAft>
                <a:spcPts val="3000"/>
              </a:spcAft>
            </a:pPr>
            <a:r>
              <a:rPr lang="en-US" sz="3600" b="1" dirty="0" smtClean="0">
                <a:latin typeface="Century Gothic"/>
                <a:cs typeface="Century Gothic"/>
              </a:rPr>
              <a:t>UVM’s Sustainable</a:t>
            </a:r>
            <a:r>
              <a:rPr lang="en-US" sz="3600" b="1" dirty="0">
                <a:latin typeface="Century Gothic"/>
                <a:cs typeface="Century Gothic"/>
              </a:rPr>
              <a:t> </a:t>
            </a:r>
            <a:r>
              <a:rPr lang="en-US" sz="3600" b="1" dirty="0" smtClean="0">
                <a:latin typeface="Century Gothic"/>
                <a:cs typeface="Century Gothic"/>
              </a:rPr>
              <a:t>Entrepreneurship MBA:</a:t>
            </a:r>
            <a:r>
              <a:rPr lang="en-US" sz="3600" b="1" dirty="0">
                <a:latin typeface="Century Gothic"/>
                <a:cs typeface="Century Gothic"/>
              </a:rPr>
              <a:t> </a:t>
            </a:r>
            <a:r>
              <a:rPr lang="en-US" sz="3600" b="1" dirty="0" smtClean="0">
                <a:latin typeface="Century Gothic"/>
                <a:cs typeface="Century Gothic"/>
              </a:rPr>
              <a:t>Entrepreneurial</a:t>
            </a:r>
            <a:r>
              <a:rPr lang="en-US" sz="3600" b="1" dirty="0">
                <a:latin typeface="Century Gothic"/>
                <a:cs typeface="Century Gothic"/>
              </a:rPr>
              <a:t>, Check</a:t>
            </a:r>
            <a:r>
              <a:rPr lang="en-US" sz="3600" b="1" dirty="0" smtClean="0">
                <a:latin typeface="Century Gothic"/>
                <a:cs typeface="Century Gothic"/>
              </a:rPr>
              <a:t>.</a:t>
            </a:r>
            <a:br>
              <a:rPr lang="en-US" sz="36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3600" b="1" dirty="0" smtClean="0">
                <a:latin typeface="Century Gothic"/>
                <a:cs typeface="Century Gothic"/>
              </a:rPr>
              <a:t>But </a:t>
            </a:r>
            <a:r>
              <a:rPr lang="en-US" sz="3600" b="1" dirty="0">
                <a:latin typeface="Century Gothic"/>
                <a:cs typeface="Century Gothic"/>
              </a:rPr>
              <a:t>Why “Sustainable</a:t>
            </a:r>
            <a:r>
              <a:rPr lang="en-US" sz="3600" b="1" dirty="0" smtClean="0">
                <a:latin typeface="Century Gothic"/>
                <a:cs typeface="Century Gothic"/>
              </a:rPr>
              <a:t>”?</a:t>
            </a:r>
            <a:endParaRPr lang="en-US" sz="3600" i="1" dirty="0">
              <a:latin typeface="Century Gothic" panose="020B0502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41" y="343393"/>
            <a:ext cx="2600367" cy="2600367"/>
          </a:xfrm>
          <a:prstGeom prst="rect">
            <a:avLst/>
          </a:prstGeom>
        </p:spPr>
      </p:pic>
      <p:sp>
        <p:nvSpPr>
          <p:cNvPr id="9" name="TextBox 8"/>
          <p:cNvSpPr txBox="1"/>
          <p:nvPr/>
        </p:nvSpPr>
        <p:spPr>
          <a:xfrm>
            <a:off x="6750425" y="4853993"/>
            <a:ext cx="4904335" cy="1515800"/>
          </a:xfrm>
          <a:prstGeom prst="rect">
            <a:avLst/>
          </a:prstGeom>
          <a:noFill/>
        </p:spPr>
        <p:txBody>
          <a:bodyPr wrap="square" rtlCol="0">
            <a:spAutoFit/>
          </a:bodyPr>
          <a:lstStyle/>
          <a:p>
            <a:pPr>
              <a:spcAft>
                <a:spcPts val="500"/>
              </a:spcAft>
            </a:pPr>
            <a:r>
              <a:rPr lang="en-US" sz="2000" dirty="0" smtClean="0">
                <a:solidFill>
                  <a:schemeClr val="bg1">
                    <a:lumMod val="65000"/>
                  </a:schemeClr>
                </a:solidFill>
                <a:latin typeface="Century Gothic" panose="020B0502020202020204" pitchFamily="34" charset="0"/>
              </a:rPr>
              <a:t>Chas P. Smith</a:t>
            </a:r>
          </a:p>
          <a:p>
            <a:pPr>
              <a:spcAft>
                <a:spcPts val="500"/>
              </a:spcAft>
            </a:pPr>
            <a:r>
              <a:rPr lang="en-US" sz="2000" dirty="0" smtClean="0">
                <a:solidFill>
                  <a:schemeClr val="bg1">
                    <a:lumMod val="65000"/>
                  </a:schemeClr>
                </a:solidFill>
                <a:latin typeface="Century Gothic" panose="020B0502020202020204" pitchFamily="34" charset="0"/>
              </a:rPr>
              <a:t>SEMBA Graduate, Class of 2015</a:t>
            </a:r>
          </a:p>
          <a:p>
            <a:pPr>
              <a:spcAft>
                <a:spcPts val="500"/>
              </a:spcAft>
            </a:pPr>
            <a:r>
              <a:rPr lang="en-US" sz="2000" dirty="0" smtClean="0">
                <a:solidFill>
                  <a:schemeClr val="bg1">
                    <a:lumMod val="65000"/>
                  </a:schemeClr>
                </a:solidFill>
                <a:latin typeface="Century Gothic" panose="020B0502020202020204" pitchFamily="34" charset="0"/>
              </a:rPr>
              <a:t>Co-Founder, SAP! Maple Water</a:t>
            </a:r>
          </a:p>
          <a:p>
            <a:pPr>
              <a:spcAft>
                <a:spcPts val="500"/>
              </a:spcAft>
            </a:pPr>
            <a:endParaRPr lang="en-US" sz="2000" dirty="0" smtClean="0">
              <a:solidFill>
                <a:schemeClr val="bg1">
                  <a:lumMod val="65000"/>
                </a:schemeClr>
              </a:solidFill>
              <a:latin typeface="Century Gothic" panose="020B0502020202020204" pitchFamily="34" charset="0"/>
            </a:endParaRPr>
          </a:p>
        </p:txBody>
      </p:sp>
      <p:sp>
        <p:nvSpPr>
          <p:cNvPr id="10" name="Title 1"/>
          <p:cNvSpPr txBox="1">
            <a:spLocks/>
          </p:cNvSpPr>
          <p:nvPr/>
        </p:nvSpPr>
        <p:spPr>
          <a:xfrm>
            <a:off x="463521" y="3288582"/>
            <a:ext cx="11137450" cy="112205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kern="1200" baseline="0">
                <a:solidFill>
                  <a:schemeClr val="tx1"/>
                </a:solidFill>
                <a:latin typeface="+mj-lt"/>
                <a:ea typeface="+mj-ea"/>
                <a:cs typeface="+mj-cs"/>
              </a:defRPr>
            </a:lvl1pPr>
          </a:lstStyle>
          <a:p>
            <a:pPr>
              <a:spcBef>
                <a:spcPts val="0"/>
              </a:spcBef>
              <a:spcAft>
                <a:spcPts val="1000"/>
              </a:spcAft>
            </a:pPr>
            <a:r>
              <a:rPr lang="en-US" altLang="en-US" sz="2200" dirty="0" smtClean="0">
                <a:latin typeface="Century Gothic"/>
                <a:cs typeface="Century Gothic"/>
              </a:rPr>
              <a:t>2015 </a:t>
            </a:r>
            <a:r>
              <a:rPr lang="en-US" altLang="en-US" sz="2200" dirty="0">
                <a:latin typeface="Century Gothic"/>
                <a:cs typeface="Century Gothic"/>
              </a:rPr>
              <a:t>UVM Legislative Policy </a:t>
            </a:r>
            <a:r>
              <a:rPr lang="en-US" altLang="en-US" sz="2200" dirty="0" smtClean="0">
                <a:latin typeface="Century Gothic"/>
                <a:cs typeface="Century Gothic"/>
              </a:rPr>
              <a:t>Summit</a:t>
            </a:r>
          </a:p>
          <a:p>
            <a:pPr>
              <a:spcBef>
                <a:spcPts val="0"/>
              </a:spcBef>
              <a:spcAft>
                <a:spcPts val="1000"/>
              </a:spcAft>
            </a:pPr>
            <a:r>
              <a:rPr lang="en-US" altLang="en-US" sz="2200" i="1" dirty="0" smtClean="0">
                <a:latin typeface="Century Gothic"/>
                <a:cs typeface="Century Gothic"/>
              </a:rPr>
              <a:t>Vermont’s </a:t>
            </a:r>
            <a:r>
              <a:rPr lang="en-US" altLang="en-US" sz="2200" i="1" dirty="0">
                <a:latin typeface="Century Gothic"/>
                <a:cs typeface="Century Gothic"/>
              </a:rPr>
              <a:t>21st Century Economy: </a:t>
            </a:r>
            <a:r>
              <a:rPr lang="en-US" altLang="en-US" sz="2200" i="1" dirty="0" smtClean="0">
                <a:latin typeface="Century Gothic"/>
                <a:cs typeface="Century Gothic"/>
              </a:rPr>
              <a:t>Building </a:t>
            </a:r>
            <a:r>
              <a:rPr lang="en-US" altLang="en-US" sz="2200" i="1" dirty="0">
                <a:latin typeface="Century Gothic"/>
                <a:cs typeface="Century Gothic"/>
              </a:rPr>
              <a:t>an Entrepreneurial </a:t>
            </a:r>
            <a:r>
              <a:rPr lang="en-US" altLang="en-US" sz="2200" i="1" dirty="0" smtClean="0">
                <a:latin typeface="Century Gothic"/>
                <a:cs typeface="Century Gothic"/>
              </a:rPr>
              <a:t>Ecosystem</a:t>
            </a:r>
          </a:p>
        </p:txBody>
      </p:sp>
      <p:sp>
        <p:nvSpPr>
          <p:cNvPr id="11" name="TextBox 10"/>
          <p:cNvSpPr txBox="1"/>
          <p:nvPr/>
        </p:nvSpPr>
        <p:spPr>
          <a:xfrm>
            <a:off x="744071" y="4844636"/>
            <a:ext cx="5293658" cy="1143903"/>
          </a:xfrm>
          <a:prstGeom prst="rect">
            <a:avLst/>
          </a:prstGeom>
          <a:noFill/>
        </p:spPr>
        <p:txBody>
          <a:bodyPr wrap="square" rtlCol="0">
            <a:spAutoFit/>
          </a:bodyPr>
          <a:lstStyle/>
          <a:p>
            <a:pPr>
              <a:spcAft>
                <a:spcPts val="500"/>
              </a:spcAft>
            </a:pPr>
            <a:r>
              <a:rPr lang="en-US" sz="2000" dirty="0" smtClean="0">
                <a:solidFill>
                  <a:schemeClr val="bg1">
                    <a:lumMod val="65000"/>
                  </a:schemeClr>
                </a:solidFill>
                <a:latin typeface="Century Gothic" panose="020B0502020202020204" pitchFamily="34" charset="0"/>
              </a:rPr>
              <a:t>David A. Jones </a:t>
            </a:r>
          </a:p>
          <a:p>
            <a:pPr>
              <a:spcAft>
                <a:spcPts val="500"/>
              </a:spcAft>
            </a:pPr>
            <a:r>
              <a:rPr lang="en-US" sz="2000" dirty="0" smtClean="0">
                <a:solidFill>
                  <a:schemeClr val="bg1">
                    <a:lumMod val="65000"/>
                  </a:schemeClr>
                </a:solidFill>
                <a:latin typeface="Century Gothic" panose="020B0502020202020204" pitchFamily="34" charset="0"/>
              </a:rPr>
              <a:t>Associate Professor &amp; SEMBA Co-Director</a:t>
            </a:r>
          </a:p>
          <a:p>
            <a:pPr>
              <a:spcAft>
                <a:spcPts val="500"/>
              </a:spcAft>
            </a:pPr>
            <a:r>
              <a:rPr lang="en-US" sz="2000" dirty="0" smtClean="0">
                <a:solidFill>
                  <a:schemeClr val="bg1">
                    <a:lumMod val="65000"/>
                  </a:schemeClr>
                </a:solidFill>
                <a:latin typeface="Century Gothic" panose="020B0502020202020204" pitchFamily="34" charset="0"/>
              </a:rPr>
              <a:t>Grossman School of Business, UVM</a:t>
            </a:r>
          </a:p>
        </p:txBody>
      </p:sp>
    </p:spTree>
    <p:extLst>
      <p:ext uri="{BB962C8B-B14F-4D97-AF65-F5344CB8AC3E}">
        <p14:creationId xmlns:p14="http://schemas.microsoft.com/office/powerpoint/2010/main" val="1411499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3202" y="155335"/>
            <a:ext cx="10547446" cy="763110"/>
          </a:xfrm>
        </p:spPr>
        <p:txBody>
          <a:bodyPr anchor="t">
            <a:normAutofit/>
          </a:bodyPr>
          <a:lstStyle/>
          <a:p>
            <a:pPr algn="r">
              <a:spcBef>
                <a:spcPts val="0"/>
              </a:spcBef>
            </a:pPr>
            <a:r>
              <a:rPr lang="en-US" b="1" dirty="0"/>
              <a:t>An Accelerated 1-Year MBA </a:t>
            </a:r>
          </a:p>
          <a:p>
            <a:pPr algn="r">
              <a:spcBef>
                <a:spcPts val="0"/>
              </a:spcBef>
            </a:pP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3" name="Oval 2"/>
          <p:cNvSpPr/>
          <p:nvPr/>
        </p:nvSpPr>
        <p:spPr>
          <a:xfrm>
            <a:off x="2556352" y="1471400"/>
            <a:ext cx="3001245" cy="1798910"/>
          </a:xfrm>
          <a:prstGeom prst="ellipse">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45 Credit Hours</a:t>
            </a:r>
            <a:endParaRPr lang="en-US" sz="2800" b="1" dirty="0"/>
          </a:p>
        </p:txBody>
      </p:sp>
      <p:sp>
        <p:nvSpPr>
          <p:cNvPr id="9" name="Oval 8"/>
          <p:cNvSpPr/>
          <p:nvPr/>
        </p:nvSpPr>
        <p:spPr>
          <a:xfrm>
            <a:off x="6700861" y="1491898"/>
            <a:ext cx="3001245" cy="1798910"/>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800" b="1" dirty="0" smtClean="0"/>
              <a:t>30 Courses in 4 Modules</a:t>
            </a:r>
            <a:endParaRPr lang="en-US" sz="2800" b="1" dirty="0"/>
          </a:p>
        </p:txBody>
      </p:sp>
      <p:sp>
        <p:nvSpPr>
          <p:cNvPr id="10" name="Oval 9"/>
          <p:cNvSpPr/>
          <p:nvPr/>
        </p:nvSpPr>
        <p:spPr>
          <a:xfrm>
            <a:off x="555777" y="3781030"/>
            <a:ext cx="3001245" cy="1798910"/>
          </a:xfrm>
          <a:prstGeom prst="ellipse">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800" b="1" dirty="0" smtClean="0"/>
              <a:t>Learning Teams</a:t>
            </a:r>
            <a:endParaRPr lang="en-US" sz="2800" b="1" dirty="0"/>
          </a:p>
        </p:txBody>
      </p:sp>
      <p:sp>
        <p:nvSpPr>
          <p:cNvPr id="11" name="Oval 10"/>
          <p:cNvSpPr/>
          <p:nvPr/>
        </p:nvSpPr>
        <p:spPr>
          <a:xfrm>
            <a:off x="4558134" y="3797081"/>
            <a:ext cx="3001245" cy="1798910"/>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800" b="1" dirty="0" smtClean="0"/>
              <a:t>Workshops &amp; Entrep/Execs in Residence</a:t>
            </a:r>
            <a:endParaRPr lang="en-US" sz="2800" b="1" dirty="0"/>
          </a:p>
        </p:txBody>
      </p:sp>
      <p:sp>
        <p:nvSpPr>
          <p:cNvPr id="12" name="Oval 11"/>
          <p:cNvSpPr/>
          <p:nvPr/>
        </p:nvSpPr>
        <p:spPr>
          <a:xfrm>
            <a:off x="8544994" y="3797081"/>
            <a:ext cx="3001245" cy="1798910"/>
          </a:xfrm>
          <a:prstGeom prst="ellips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800" b="1" dirty="0" smtClean="0"/>
              <a:t>Summer Practicum</a:t>
            </a:r>
            <a:endParaRPr lang="en-US" sz="2800" b="1" dirty="0"/>
          </a:p>
        </p:txBody>
      </p:sp>
    </p:spTree>
    <p:extLst>
      <p:ext uri="{BB962C8B-B14F-4D97-AF65-F5344CB8AC3E}">
        <p14:creationId xmlns:p14="http://schemas.microsoft.com/office/powerpoint/2010/main" val="89683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3202" y="155335"/>
            <a:ext cx="10547446" cy="763110"/>
          </a:xfrm>
        </p:spPr>
        <p:txBody>
          <a:bodyPr anchor="t">
            <a:normAutofit/>
          </a:bodyPr>
          <a:lstStyle/>
          <a:p>
            <a:pPr algn="r">
              <a:spcBef>
                <a:spcPts val="0"/>
              </a:spcBef>
            </a:pPr>
            <a:r>
              <a:rPr lang="en-US" b="1" dirty="0"/>
              <a:t>An Accelerated 1-Year MBA </a:t>
            </a:r>
          </a:p>
          <a:p>
            <a:pPr algn="r">
              <a:spcBef>
                <a:spcPts val="0"/>
              </a:spcBef>
            </a:pP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5" name="Title 1"/>
          <p:cNvSpPr txBox="1">
            <a:spLocks/>
          </p:cNvSpPr>
          <p:nvPr/>
        </p:nvSpPr>
        <p:spPr>
          <a:xfrm>
            <a:off x="380703" y="1152605"/>
            <a:ext cx="11519945" cy="4860094"/>
          </a:xfrm>
          <a:prstGeom prst="rect">
            <a:avLst/>
          </a:prstGeom>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400"/>
              </a:spcAft>
              <a:defRPr/>
            </a:pPr>
            <a:r>
              <a:rPr lang="en-US" sz="2800" b="1" dirty="0" smtClean="0"/>
              <a:t>Summer: Online Accounting Fundamentals Course (Aug)</a:t>
            </a:r>
          </a:p>
          <a:p>
            <a:pPr algn="l">
              <a:spcAft>
                <a:spcPts val="2400"/>
              </a:spcAft>
              <a:defRPr/>
            </a:pPr>
            <a:r>
              <a:rPr lang="en-US" sz="2600" b="1" i="1" dirty="0"/>
              <a:t> </a:t>
            </a:r>
            <a:r>
              <a:rPr lang="en-US" sz="2600" b="1" i="1" dirty="0" smtClean="0"/>
              <a:t>   </a:t>
            </a:r>
            <a:r>
              <a:rPr lang="en-US" sz="2600" dirty="0" smtClean="0"/>
              <a:t>Online, Self-paced, 1 </a:t>
            </a:r>
            <a:r>
              <a:rPr lang="en-US" sz="2600" dirty="0"/>
              <a:t>Credit </a:t>
            </a:r>
            <a:r>
              <a:rPr lang="en-US" sz="2600" dirty="0" smtClean="0"/>
              <a:t>Hour</a:t>
            </a:r>
            <a:endParaRPr lang="en-US" sz="2600" b="1" i="1" dirty="0" smtClean="0"/>
          </a:p>
          <a:p>
            <a:pPr algn="l">
              <a:spcAft>
                <a:spcPts val="400"/>
              </a:spcAft>
              <a:defRPr/>
            </a:pPr>
            <a:r>
              <a:rPr lang="en-US" sz="2800" b="1" dirty="0" smtClean="0"/>
              <a:t>Module 1: Foundations of Management (Sep/Oct) </a:t>
            </a:r>
          </a:p>
          <a:p>
            <a:pPr algn="l">
              <a:spcAft>
                <a:spcPts val="200"/>
              </a:spcAft>
              <a:defRPr/>
            </a:pPr>
            <a:r>
              <a:rPr lang="en-US" sz="2600" dirty="0" smtClean="0"/>
              <a:t>    7 Courses, 10 Credit Hours</a:t>
            </a:r>
          </a:p>
          <a:p>
            <a:pPr algn="l">
              <a:spcAft>
                <a:spcPts val="2400"/>
              </a:spcAft>
              <a:defRPr/>
            </a:pPr>
            <a:r>
              <a:rPr lang="en-US" sz="2600" dirty="0"/>
              <a:t>	</a:t>
            </a:r>
            <a:r>
              <a:rPr lang="en-US" sz="2600" dirty="0" smtClean="0"/>
              <a:t>  </a:t>
            </a:r>
            <a:r>
              <a:rPr lang="en-US" sz="2600" dirty="0"/>
              <a:t>E.g., </a:t>
            </a:r>
            <a:r>
              <a:rPr lang="en-US" sz="2600" i="1" dirty="0"/>
              <a:t>Business Strategy for a Sustainable </a:t>
            </a:r>
            <a:r>
              <a:rPr lang="en-US" sz="2600" i="1" dirty="0" smtClean="0"/>
              <a:t>World</a:t>
            </a:r>
            <a:r>
              <a:rPr lang="en-US" sz="2600" dirty="0" smtClean="0"/>
              <a:t>; </a:t>
            </a:r>
            <a:r>
              <a:rPr lang="en-US" sz="2600" i="1" dirty="0" smtClean="0"/>
              <a:t>Finance </a:t>
            </a:r>
            <a:r>
              <a:rPr lang="en-US" sz="2600" i="1" dirty="0"/>
              <a:t>for </a:t>
            </a:r>
            <a:r>
              <a:rPr lang="en-US" sz="2600" i="1" dirty="0" smtClean="0"/>
              <a:t>Innovators</a:t>
            </a:r>
            <a:r>
              <a:rPr lang="en-US" sz="2600" dirty="0" smtClean="0"/>
              <a:t>; &amp;                              	           </a:t>
            </a:r>
            <a:r>
              <a:rPr lang="en-US" sz="2600" i="1" dirty="0" smtClean="0"/>
              <a:t>Sustainable </a:t>
            </a:r>
            <a:r>
              <a:rPr lang="en-US" sz="2600" i="1" dirty="0"/>
              <a:t>Brand Marketing</a:t>
            </a:r>
            <a:endParaRPr lang="en-US" sz="2600" i="1" dirty="0" smtClean="0"/>
          </a:p>
          <a:p>
            <a:pPr algn="l">
              <a:spcAft>
                <a:spcPts val="400"/>
              </a:spcAft>
              <a:defRPr/>
            </a:pPr>
            <a:r>
              <a:rPr lang="en-US" sz="2800" b="1" dirty="0" smtClean="0"/>
              <a:t>Module 2: Building A Sustainable Enterprise (Nov/Dec)</a:t>
            </a:r>
            <a:endParaRPr lang="en-US" sz="2800" dirty="0" smtClean="0"/>
          </a:p>
          <a:p>
            <a:pPr algn="l">
              <a:spcAft>
                <a:spcPts val="200"/>
              </a:spcAft>
              <a:defRPr/>
            </a:pPr>
            <a:r>
              <a:rPr lang="en-US" sz="2600" dirty="0" smtClean="0"/>
              <a:t>    6 </a:t>
            </a:r>
            <a:r>
              <a:rPr lang="en-US" sz="2600" dirty="0"/>
              <a:t>Courses, </a:t>
            </a:r>
            <a:r>
              <a:rPr lang="en-US" sz="2600" dirty="0" smtClean="0"/>
              <a:t>9 Credit Hours          </a:t>
            </a:r>
          </a:p>
          <a:p>
            <a:pPr algn="l">
              <a:spcAft>
                <a:spcPts val="400"/>
              </a:spcAft>
              <a:defRPr/>
            </a:pPr>
            <a:r>
              <a:rPr lang="en-US" sz="2600" dirty="0" smtClean="0"/>
              <a:t>	  E.g</a:t>
            </a:r>
            <a:r>
              <a:rPr lang="en-US" sz="2600" dirty="0"/>
              <a:t>., </a:t>
            </a:r>
            <a:r>
              <a:rPr lang="en-US" sz="2600" i="1" dirty="0"/>
              <a:t>Crafting the Entrepreneurial Business </a:t>
            </a:r>
            <a:r>
              <a:rPr lang="en-US" sz="2600" i="1" dirty="0" smtClean="0"/>
              <a:t>Model</a:t>
            </a:r>
            <a:r>
              <a:rPr lang="en-US" sz="2600" dirty="0" smtClean="0"/>
              <a:t>; </a:t>
            </a:r>
            <a:r>
              <a:rPr lang="en-US" sz="2600" i="1" dirty="0" smtClean="0"/>
              <a:t>Business </a:t>
            </a:r>
            <a:r>
              <a:rPr lang="en-US" sz="2600" i="1" dirty="0"/>
              <a:t>Sustainability and </a:t>
            </a:r>
            <a:r>
              <a:rPr lang="en-US" sz="2600" i="1" dirty="0" smtClean="0"/>
              <a:t>	           Public Policy</a:t>
            </a:r>
            <a:r>
              <a:rPr lang="en-US" sz="2600" dirty="0" smtClean="0"/>
              <a:t>; &amp; </a:t>
            </a:r>
            <a:r>
              <a:rPr lang="en-US" sz="2600" i="1" dirty="0"/>
              <a:t>Organizing for Sustainable </a:t>
            </a:r>
            <a:r>
              <a:rPr lang="en-US" sz="2600" i="1" dirty="0" smtClean="0"/>
              <a:t>Transformation</a:t>
            </a:r>
            <a:endParaRPr lang="en-US" altLang="en-US" sz="2600" i="1" dirty="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13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down)">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arn(inVertical)">
                                      <p:cBhvr>
                                        <p:cTn id="26" dur="500"/>
                                        <p:tgtEl>
                                          <p:spTgt spid="5">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arn(inVertical)">
                                      <p:cBhvr>
                                        <p:cTn id="29" dur="500"/>
                                        <p:tgtEl>
                                          <p:spTgt spid="5">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3202" y="155335"/>
            <a:ext cx="10547446" cy="763110"/>
          </a:xfrm>
        </p:spPr>
        <p:txBody>
          <a:bodyPr anchor="t">
            <a:normAutofit/>
          </a:bodyPr>
          <a:lstStyle/>
          <a:p>
            <a:pPr algn="r">
              <a:spcBef>
                <a:spcPts val="0"/>
              </a:spcBef>
            </a:pPr>
            <a:r>
              <a:rPr lang="en-US" b="1" dirty="0"/>
              <a:t>An Accelerated 1-Year MBA </a:t>
            </a:r>
          </a:p>
          <a:p>
            <a:pPr algn="r">
              <a:spcBef>
                <a:spcPts val="0"/>
              </a:spcBef>
            </a:pP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5" name="Title 1"/>
          <p:cNvSpPr txBox="1">
            <a:spLocks/>
          </p:cNvSpPr>
          <p:nvPr/>
        </p:nvSpPr>
        <p:spPr>
          <a:xfrm>
            <a:off x="380703" y="1152605"/>
            <a:ext cx="11519945" cy="4860094"/>
          </a:xfrm>
          <a:prstGeom prst="rect">
            <a:avLst/>
          </a:prstGeom>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400"/>
              </a:spcAft>
              <a:defRPr/>
            </a:pPr>
            <a:r>
              <a:rPr lang="en-US" sz="2800" b="1" dirty="0" smtClean="0"/>
              <a:t>Module </a:t>
            </a:r>
            <a:r>
              <a:rPr lang="en-US" sz="2800" b="1" dirty="0"/>
              <a:t>3: Growing A Sustainable Enterprise (Jan/Feb)</a:t>
            </a:r>
            <a:endParaRPr lang="en-US" sz="2800" b="1" dirty="0" smtClean="0"/>
          </a:p>
          <a:p>
            <a:pPr algn="l">
              <a:spcAft>
                <a:spcPts val="200"/>
              </a:spcAft>
              <a:defRPr/>
            </a:pPr>
            <a:r>
              <a:rPr lang="en-US" sz="2600" dirty="0" smtClean="0"/>
              <a:t>    7 Courses, 9 Credit Hours</a:t>
            </a:r>
          </a:p>
          <a:p>
            <a:pPr algn="l">
              <a:spcAft>
                <a:spcPts val="2400"/>
              </a:spcAft>
              <a:defRPr/>
            </a:pPr>
            <a:r>
              <a:rPr lang="en-US" sz="2600" dirty="0"/>
              <a:t>	</a:t>
            </a:r>
            <a:r>
              <a:rPr lang="en-US" sz="2600" dirty="0" smtClean="0"/>
              <a:t>  </a:t>
            </a:r>
            <a:r>
              <a:rPr lang="en-US" sz="2600" dirty="0"/>
              <a:t>E.g., </a:t>
            </a:r>
            <a:r>
              <a:rPr lang="en-US" sz="2600" i="1" dirty="0" smtClean="0"/>
              <a:t>Sustainable </a:t>
            </a:r>
            <a:r>
              <a:rPr lang="en-US" sz="2600" i="1" dirty="0"/>
              <a:t>Operations and Green Supply </a:t>
            </a:r>
            <a:r>
              <a:rPr lang="en-US" sz="2600" i="1" dirty="0" smtClean="0"/>
              <a:t>Chains</a:t>
            </a:r>
            <a:r>
              <a:rPr lang="en-US" sz="2600" dirty="0" smtClean="0"/>
              <a:t>; </a:t>
            </a:r>
            <a:r>
              <a:rPr lang="en-US" sz="2600" i="1" dirty="0"/>
              <a:t>Financing a Sustainable </a:t>
            </a:r>
            <a:r>
              <a:rPr lang="en-US" sz="2600" i="1" dirty="0" smtClean="0"/>
              <a:t>		     Venture</a:t>
            </a:r>
            <a:r>
              <a:rPr lang="en-US" sz="2600" dirty="0"/>
              <a:t>; &amp; </a:t>
            </a:r>
            <a:r>
              <a:rPr lang="en-US" sz="2600" i="1" dirty="0"/>
              <a:t>Managing and Leading for Sustainable Innovation</a:t>
            </a:r>
            <a:endParaRPr lang="en-US" sz="2600" i="1" dirty="0" smtClean="0"/>
          </a:p>
          <a:p>
            <a:pPr algn="l">
              <a:spcAft>
                <a:spcPts val="400"/>
              </a:spcAft>
              <a:defRPr/>
            </a:pPr>
            <a:r>
              <a:rPr lang="en-US" sz="2800" b="1" dirty="0" smtClean="0"/>
              <a:t>Module </a:t>
            </a:r>
            <a:r>
              <a:rPr lang="en-US" sz="2800" b="1" dirty="0"/>
              <a:t>4: Focusing On Sustainability (Mar/Apr)</a:t>
            </a:r>
            <a:endParaRPr lang="en-US" sz="2800" dirty="0" smtClean="0"/>
          </a:p>
          <a:p>
            <a:pPr algn="l">
              <a:spcAft>
                <a:spcPts val="200"/>
              </a:spcAft>
              <a:defRPr/>
            </a:pPr>
            <a:r>
              <a:rPr lang="en-US" sz="2600" dirty="0" smtClean="0"/>
              <a:t>    8 </a:t>
            </a:r>
            <a:r>
              <a:rPr lang="en-US" sz="2600" dirty="0"/>
              <a:t>Courses, </a:t>
            </a:r>
            <a:r>
              <a:rPr lang="en-US" sz="2600" dirty="0" smtClean="0"/>
              <a:t>9 Credit Hours          </a:t>
            </a:r>
          </a:p>
          <a:p>
            <a:pPr algn="l">
              <a:spcAft>
                <a:spcPts val="2400"/>
              </a:spcAft>
              <a:defRPr/>
            </a:pPr>
            <a:r>
              <a:rPr lang="en-US" sz="2600" dirty="0" smtClean="0"/>
              <a:t>	  E.g</a:t>
            </a:r>
            <a:r>
              <a:rPr lang="en-US" sz="2600" dirty="0"/>
              <a:t>., </a:t>
            </a:r>
            <a:r>
              <a:rPr lang="en-US" sz="2600" i="1" dirty="0" smtClean="0"/>
              <a:t>Driving </a:t>
            </a:r>
            <a:r>
              <a:rPr lang="en-US" sz="2600" i="1" dirty="0"/>
              <a:t>Innovation from the Base of the </a:t>
            </a:r>
            <a:r>
              <a:rPr lang="en-US" sz="2600" i="1" dirty="0" smtClean="0"/>
              <a:t>Pyramid</a:t>
            </a:r>
            <a:r>
              <a:rPr lang="en-US" sz="2600" dirty="0" smtClean="0"/>
              <a:t>; </a:t>
            </a:r>
            <a:r>
              <a:rPr lang="en-US" sz="2600" i="1" dirty="0" smtClean="0"/>
              <a:t>Sustainable </a:t>
            </a:r>
            <a:r>
              <a:rPr lang="en-US" sz="2600" i="1" dirty="0"/>
              <a:t>Energy </a:t>
            </a:r>
            <a:r>
              <a:rPr lang="en-US" sz="2600" i="1" dirty="0" smtClean="0"/>
              <a:t>			          Technology </a:t>
            </a:r>
            <a:r>
              <a:rPr lang="en-US" sz="2600" i="1" dirty="0"/>
              <a:t>and </a:t>
            </a:r>
            <a:r>
              <a:rPr lang="en-US" sz="2600" i="1" dirty="0" smtClean="0"/>
              <a:t>Policy; &amp; Systems </a:t>
            </a:r>
            <a:r>
              <a:rPr lang="en-US" sz="2600" i="1" dirty="0"/>
              <a:t>Tools for </a:t>
            </a:r>
            <a:r>
              <a:rPr lang="en-US" sz="2600" i="1" dirty="0" smtClean="0"/>
              <a:t>Sustainability</a:t>
            </a:r>
          </a:p>
          <a:p>
            <a:pPr algn="l">
              <a:spcAft>
                <a:spcPts val="400"/>
              </a:spcAft>
              <a:defRPr/>
            </a:pPr>
            <a:r>
              <a:rPr lang="en-US" sz="2800" b="1" dirty="0"/>
              <a:t>Summer Practicum (May-July</a:t>
            </a:r>
            <a:r>
              <a:rPr lang="en-US" sz="2800" b="1" dirty="0" smtClean="0"/>
              <a:t>)</a:t>
            </a:r>
          </a:p>
          <a:p>
            <a:pPr algn="l">
              <a:spcAft>
                <a:spcPts val="400"/>
              </a:spcAft>
              <a:defRPr/>
            </a:pPr>
            <a:r>
              <a:rPr lang="en-US" sz="2600" dirty="0" smtClean="0"/>
              <a:t>    7 </a:t>
            </a:r>
            <a:r>
              <a:rPr lang="en-US" sz="2600" dirty="0"/>
              <a:t>Credit </a:t>
            </a:r>
            <a:r>
              <a:rPr lang="en-US" sz="2600" dirty="0" smtClean="0"/>
              <a:t>Hours</a:t>
            </a:r>
            <a:endParaRPr lang="en-US" sz="2600" b="1" i="1" dirty="0"/>
          </a:p>
          <a:p>
            <a:pPr algn="l">
              <a:spcAft>
                <a:spcPts val="400"/>
              </a:spcAft>
              <a:defRPr/>
            </a:pPr>
            <a:endParaRPr lang="en-US" altLang="en-US" sz="2800" b="1" dirty="0">
              <a:ea typeface="MS PGothic" panose="020B0600070205080204" pitchFamily="34" charset="-128"/>
              <a:cs typeface="Arial" panose="020B0604020202020204" pitchFamily="34" charset="0"/>
            </a:endParaRPr>
          </a:p>
          <a:p>
            <a:pPr algn="l">
              <a:spcAft>
                <a:spcPts val="400"/>
              </a:spcAft>
              <a:defRPr/>
            </a:pPr>
            <a:endParaRPr lang="en-US" altLang="en-US" sz="2600" dirty="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309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down)">
                                      <p:cBhvr>
                                        <p:cTn id="21" dur="500"/>
                                        <p:tgtEl>
                                          <p:spTgt spid="5">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arn(inVertical)">
                                      <p:cBhvr>
                                        <p:cTn id="29" dur="500"/>
                                        <p:tgtEl>
                                          <p:spTgt spid="5">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39837"/>
            <a:ext cx="10547446" cy="763110"/>
          </a:xfrm>
        </p:spPr>
        <p:txBody>
          <a:bodyPr anchor="t">
            <a:normAutofit/>
          </a:bodyPr>
          <a:lstStyle/>
          <a:p>
            <a:pPr algn="r">
              <a:spcBef>
                <a:spcPts val="0"/>
              </a:spcBef>
            </a:pPr>
            <a:r>
              <a:rPr lang="en-US" b="1" dirty="0"/>
              <a:t>2014/15 Practicum Projects</a:t>
            </a:r>
          </a:p>
          <a:p>
            <a:pPr algn="r">
              <a:spcBef>
                <a:spcPts val="0"/>
              </a:spcBef>
            </a:pP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5" name="Picture 10" descr="http://vector-magz.com/wp-content/uploads/2013/08/pepsico-logo-vector.jpg"/>
          <p:cNvPicPr>
            <a:picLocks noChangeAspect="1" noChangeArrowheads="1"/>
          </p:cNvPicPr>
          <p:nvPr/>
        </p:nvPicPr>
        <p:blipFill>
          <a:blip r:embed="rId2">
            <a:extLst>
              <a:ext uri="{28A0092B-C50C-407E-A947-70E740481C1C}">
                <a14:useLocalDpi xmlns:a14="http://schemas.microsoft.com/office/drawing/2010/main" val="0"/>
              </a:ext>
            </a:extLst>
          </a:blip>
          <a:srcRect t="37828" r="-1872" b="32210"/>
          <a:stretch>
            <a:fillRect/>
          </a:stretch>
        </p:blipFill>
        <p:spPr bwMode="auto">
          <a:xfrm>
            <a:off x="900112" y="1222587"/>
            <a:ext cx="26860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www.trademarkia.com/logo-images/the-cranemere-group-limited/cranemere-859396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22774"/>
            <a:ext cx="27432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4833773"/>
            <a:ext cx="23526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ative Energy - Your Climate Solutions Exp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756" y="1963949"/>
            <a:ext cx="23352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03877" y="3402922"/>
            <a:ext cx="20288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5367" y="5033798"/>
            <a:ext cx="30448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8289" y="1380015"/>
            <a:ext cx="2646017" cy="1488385"/>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7534" y="4354830"/>
            <a:ext cx="3106343" cy="856412"/>
          </a:xfrm>
          <a:prstGeom prst="rect">
            <a:avLst/>
          </a:prstGeom>
        </p:spPr>
      </p:pic>
    </p:spTree>
    <p:extLst>
      <p:ext uri="{BB962C8B-B14F-4D97-AF65-F5344CB8AC3E}">
        <p14:creationId xmlns:p14="http://schemas.microsoft.com/office/powerpoint/2010/main" val="2600108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39837"/>
            <a:ext cx="10547446" cy="763110"/>
          </a:xfrm>
        </p:spPr>
        <p:txBody>
          <a:bodyPr anchor="ctr">
            <a:normAutofit/>
          </a:bodyPr>
          <a:lstStyle/>
          <a:p>
            <a:pPr algn="r">
              <a:spcBef>
                <a:spcPts val="0"/>
              </a:spcBef>
            </a:pPr>
            <a:r>
              <a:rPr lang="en-US" b="1" dirty="0" smtClean="0">
                <a:cs typeface="Century Gothic"/>
              </a:rPr>
              <a:t>2014/2015 Practicum Projects</a:t>
            </a:r>
            <a:endParaRPr lang="en-US" b="1" dirty="0">
              <a:cs typeface="Century Gothic"/>
            </a:endParaRPr>
          </a:p>
        </p:txBody>
      </p:sp>
      <p:sp>
        <p:nvSpPr>
          <p:cNvPr id="4" name="Text Placeholder 3"/>
          <p:cNvSpPr>
            <a:spLocks noGrp="1"/>
          </p:cNvSpPr>
          <p:nvPr>
            <p:ph type="body" sz="quarter" idx="13"/>
          </p:nvPr>
        </p:nvSpPr>
        <p:spPr>
          <a:xfrm>
            <a:off x="282389" y="1489127"/>
            <a:ext cx="11672046" cy="5062031"/>
          </a:xfrm>
        </p:spPr>
        <p:txBody>
          <a:bodyPr>
            <a:noAutofit/>
          </a:bodyPr>
          <a:lstStyle/>
          <a:p>
            <a:pPr marL="0" indent="0">
              <a:spcBef>
                <a:spcPts val="0"/>
              </a:spcBef>
              <a:buSzPct val="75000"/>
              <a:buNone/>
            </a:pPr>
            <a:r>
              <a:rPr lang="en-US" sz="2800" b="1" dirty="0"/>
              <a:t/>
            </a:r>
            <a:br>
              <a:rPr lang="en-US" sz="2800" b="1" dirty="0"/>
            </a:br>
            <a:r>
              <a:rPr lang="en-US" sz="2800" b="1" dirty="0"/>
              <a:t>Project Title: New Sustainable </a:t>
            </a:r>
            <a:r>
              <a:rPr lang="en-US" sz="2800" b="1" dirty="0" smtClean="0"/>
              <a:t>Product</a:t>
            </a:r>
          </a:p>
          <a:p>
            <a:pPr marL="0" indent="0">
              <a:spcBef>
                <a:spcPts val="0"/>
              </a:spcBef>
              <a:spcAft>
                <a:spcPts val="2800"/>
              </a:spcAft>
              <a:buSzPct val="75000"/>
              <a:buNone/>
            </a:pPr>
            <a:r>
              <a:rPr lang="en-US" sz="2800" dirty="0"/>
              <a:t/>
            </a:r>
            <a:br>
              <a:rPr lang="en-US" sz="2800" dirty="0"/>
            </a:br>
            <a:r>
              <a:rPr lang="en-US" sz="2800" dirty="0" smtClean="0"/>
              <a:t>This </a:t>
            </a:r>
            <a:r>
              <a:rPr lang="en-US" sz="2800" dirty="0"/>
              <a:t>project will explore business plan scenarios to shift to a non-GMO "Plus" standard or organic. What does that look like? How could it be achieved profitably for the farmers and Ben &amp; Jerry's? How would customers respond? Is there price elasticity, etc. This objective is to explore product options for a new value proposition for the company.</a:t>
            </a:r>
            <a:endParaRPr lang="en-US" sz="2600" dirty="0"/>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999" y="1348677"/>
            <a:ext cx="3106343" cy="856412"/>
          </a:xfrm>
          <a:prstGeom prst="rect">
            <a:avLst/>
          </a:prstGeom>
        </p:spPr>
      </p:pic>
    </p:spTree>
    <p:extLst>
      <p:ext uri="{BB962C8B-B14F-4D97-AF65-F5344CB8AC3E}">
        <p14:creationId xmlns:p14="http://schemas.microsoft.com/office/powerpoint/2010/main" val="32432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39837"/>
            <a:ext cx="10547446" cy="763110"/>
          </a:xfrm>
        </p:spPr>
        <p:txBody>
          <a:bodyPr anchor="ctr">
            <a:normAutofit/>
          </a:bodyPr>
          <a:lstStyle/>
          <a:p>
            <a:pPr algn="r">
              <a:spcBef>
                <a:spcPts val="0"/>
              </a:spcBef>
            </a:pPr>
            <a:r>
              <a:rPr lang="en-US" b="1" dirty="0" smtClean="0">
                <a:cs typeface="Century Gothic"/>
              </a:rPr>
              <a:t>2014/2015 Practicum Projects</a:t>
            </a:r>
            <a:endParaRPr lang="en-US" b="1" dirty="0">
              <a:cs typeface="Century Gothic"/>
            </a:endParaRPr>
          </a:p>
        </p:txBody>
      </p:sp>
      <p:sp>
        <p:nvSpPr>
          <p:cNvPr id="4" name="Text Placeholder 3"/>
          <p:cNvSpPr>
            <a:spLocks noGrp="1"/>
          </p:cNvSpPr>
          <p:nvPr>
            <p:ph type="body" sz="quarter" idx="13"/>
          </p:nvPr>
        </p:nvSpPr>
        <p:spPr>
          <a:xfrm>
            <a:off x="282389" y="1489127"/>
            <a:ext cx="11672046" cy="5062031"/>
          </a:xfrm>
        </p:spPr>
        <p:txBody>
          <a:bodyPr>
            <a:noAutofit/>
          </a:bodyPr>
          <a:lstStyle/>
          <a:p>
            <a:pPr marL="0" indent="0">
              <a:spcBef>
                <a:spcPts val="0"/>
              </a:spcBef>
              <a:buSzPct val="75000"/>
              <a:buNone/>
            </a:pPr>
            <a:r>
              <a:rPr lang="en-US" sz="2800" b="1" dirty="0"/>
              <a:t/>
            </a:r>
            <a:br>
              <a:rPr lang="en-US" sz="2800" b="1" dirty="0"/>
            </a:br>
            <a:r>
              <a:rPr lang="en-US" sz="2800" b="1" dirty="0"/>
              <a:t>Project Title: </a:t>
            </a:r>
            <a:r>
              <a:rPr lang="en-US" sz="2800" b="1" dirty="0" smtClean="0"/>
              <a:t>New </a:t>
            </a:r>
            <a:r>
              <a:rPr lang="en-US" sz="2800" b="1" dirty="0"/>
              <a:t>Models for </a:t>
            </a:r>
            <a:r>
              <a:rPr lang="en-US" sz="2800" b="1" dirty="0" smtClean="0"/>
              <a:t>Sustainability</a:t>
            </a:r>
          </a:p>
          <a:p>
            <a:pPr marL="0" indent="0">
              <a:spcBef>
                <a:spcPts val="0"/>
              </a:spcBef>
              <a:buSzPct val="75000"/>
              <a:buNone/>
            </a:pPr>
            <a:r>
              <a:rPr lang="en-US" sz="2800" dirty="0"/>
              <a:t/>
            </a:r>
            <a:br>
              <a:rPr lang="en-US" sz="2800" dirty="0"/>
            </a:br>
            <a:r>
              <a:rPr lang="en-US" sz="2800" dirty="0"/>
              <a:t>Background: Burton Snowboards is the global market leader in snowboarding and is working with a team from SEMBA to explore opportunities around decoupling growth from raw material consumption through possible alternative economic models.</a:t>
            </a:r>
            <a:endParaRPr lang="en-US" sz="2600" dirty="0"/>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882" y="1454979"/>
            <a:ext cx="30448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352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39837"/>
            <a:ext cx="10547446" cy="763110"/>
          </a:xfrm>
        </p:spPr>
        <p:txBody>
          <a:bodyPr anchor="ctr">
            <a:normAutofit/>
          </a:bodyPr>
          <a:lstStyle/>
          <a:p>
            <a:pPr algn="r">
              <a:spcBef>
                <a:spcPts val="0"/>
              </a:spcBef>
            </a:pPr>
            <a:r>
              <a:rPr lang="en-US" b="1" dirty="0" smtClean="0">
                <a:cs typeface="Century Gothic"/>
              </a:rPr>
              <a:t>2014/2015 Practicum Projects</a:t>
            </a:r>
            <a:endParaRPr lang="en-US" b="1" dirty="0">
              <a:cs typeface="Century Gothic"/>
            </a:endParaRPr>
          </a:p>
        </p:txBody>
      </p:sp>
      <p:sp>
        <p:nvSpPr>
          <p:cNvPr id="4" name="Text Placeholder 3"/>
          <p:cNvSpPr>
            <a:spLocks noGrp="1"/>
          </p:cNvSpPr>
          <p:nvPr>
            <p:ph type="body" sz="quarter" idx="13"/>
          </p:nvPr>
        </p:nvSpPr>
        <p:spPr>
          <a:xfrm>
            <a:off x="282389" y="1582115"/>
            <a:ext cx="11672046" cy="5062031"/>
          </a:xfrm>
        </p:spPr>
        <p:txBody>
          <a:bodyPr>
            <a:noAutofit/>
          </a:bodyPr>
          <a:lstStyle/>
          <a:p>
            <a:pPr marL="0" indent="0">
              <a:spcBef>
                <a:spcPts val="0"/>
              </a:spcBef>
              <a:spcAft>
                <a:spcPts val="1800"/>
              </a:spcAft>
              <a:buSzPct val="75000"/>
              <a:buNone/>
            </a:pPr>
            <a:r>
              <a:rPr lang="en-US" altLang="en-US" sz="2800" b="1" dirty="0"/>
              <a:t>Project Title: Industrial Solutions</a:t>
            </a:r>
            <a:r>
              <a:rPr lang="en-US" altLang="en-US" sz="2800" dirty="0"/>
              <a:t/>
            </a:r>
            <a:br>
              <a:rPr lang="en-US" altLang="en-US" sz="2800" dirty="0"/>
            </a:br>
            <a:r>
              <a:rPr lang="en-US" altLang="en-US" sz="1600" dirty="0"/>
              <a:t/>
            </a:r>
            <a:br>
              <a:rPr lang="en-US" altLang="en-US" sz="1600" dirty="0"/>
            </a:br>
            <a:r>
              <a:rPr lang="en-US" altLang="en-US" sz="2600" dirty="0"/>
              <a:t>Casella seeks to eliminate the concept of waste. A key part of this strategy is the industrial solutions team that works on a consultative basis with large industrial customers nationwide. With team members that are placed full-time at a manufacturer's facility, they examine processes </a:t>
            </a:r>
            <a:r>
              <a:rPr lang="en-US" altLang="en-US" sz="2600" dirty="0" smtClean="0"/>
              <a:t>&amp; waste/resource </a:t>
            </a:r>
            <a:r>
              <a:rPr lang="en-US" altLang="en-US" sz="2600" dirty="0"/>
              <a:t>streams for opportunities for the customer to efficiently manage waste </a:t>
            </a:r>
            <a:r>
              <a:rPr lang="en-US" altLang="en-US" sz="2600" dirty="0" smtClean="0"/>
              <a:t>&amp; renewable </a:t>
            </a:r>
            <a:r>
              <a:rPr lang="en-US" altLang="en-US" sz="2600" dirty="0"/>
              <a:t>material, to ensure safe disposal of non-renewables, </a:t>
            </a:r>
            <a:r>
              <a:rPr lang="en-US" altLang="en-US" sz="2600" dirty="0" smtClean="0"/>
              <a:t>&amp; to </a:t>
            </a:r>
            <a:r>
              <a:rPr lang="en-US" altLang="en-US" sz="2600" dirty="0"/>
              <a:t>meet their resource sustainability goals. The practicum will involve working with the team's business development leaders on an investigation, analysis </a:t>
            </a:r>
            <a:r>
              <a:rPr lang="en-US" altLang="en-US" sz="2600" dirty="0" smtClean="0"/>
              <a:t>&amp; recommendation </a:t>
            </a:r>
            <a:r>
              <a:rPr lang="en-US" altLang="en-US" sz="2600" dirty="0"/>
              <a:t>of potential markets, customers, service offerings, </a:t>
            </a:r>
            <a:r>
              <a:rPr lang="en-US" altLang="en-US" sz="2600" dirty="0" smtClean="0"/>
              <a:t>&amp; marketing </a:t>
            </a:r>
            <a:r>
              <a:rPr lang="en-US" altLang="en-US" sz="2600" dirty="0"/>
              <a:t>of the company's industrial solutions capabilities.</a:t>
            </a:r>
            <a:endParaRPr lang="en-US" sz="2600" dirty="0"/>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470" y="1147569"/>
            <a:ext cx="2238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676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26390"/>
            <a:ext cx="10547446" cy="763110"/>
          </a:xfrm>
        </p:spPr>
        <p:txBody>
          <a:bodyPr anchor="ctr">
            <a:normAutofit/>
          </a:bodyPr>
          <a:lstStyle/>
          <a:p>
            <a:pPr algn="r">
              <a:spcBef>
                <a:spcPts val="0"/>
              </a:spcBef>
            </a:pPr>
            <a:r>
              <a:rPr lang="en-US" b="1" dirty="0" smtClean="0">
                <a:cs typeface="Century Gothic"/>
              </a:rPr>
              <a:t>SEMBA: The Value Proposition</a:t>
            </a:r>
            <a:endParaRPr lang="en-US" b="1" dirty="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5" name="Picture 2" descr="http://chapter-next.com/wp-content/uploads/2013/06/one-yea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97" y="1511469"/>
            <a:ext cx="1755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1924" y="3347194"/>
            <a:ext cx="20576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dirty="0">
                <a:latin typeface="Arial" panose="020B0604020202020204" pitchFamily="34" charset="0"/>
              </a:rPr>
              <a:t>Intensive,</a:t>
            </a:r>
          </a:p>
          <a:p>
            <a:pPr algn="ctr">
              <a:spcBef>
                <a:spcPct val="0"/>
              </a:spcBef>
              <a:buFontTx/>
              <a:buNone/>
            </a:pPr>
            <a:r>
              <a:rPr lang="en-US" altLang="en-US" sz="2000" dirty="0">
                <a:latin typeface="Arial" panose="020B0604020202020204" pitchFamily="34" charset="0"/>
              </a:rPr>
              <a:t>12 month</a:t>
            </a:r>
          </a:p>
          <a:p>
            <a:pPr algn="ctr">
              <a:spcBef>
                <a:spcPct val="0"/>
              </a:spcBef>
              <a:buFontTx/>
              <a:buNone/>
            </a:pPr>
            <a:r>
              <a:rPr lang="en-US" altLang="en-US" sz="2000" dirty="0">
                <a:latin typeface="Arial" panose="020B0604020202020204" pitchFamily="34" charset="0"/>
              </a:rPr>
              <a:t>program;</a:t>
            </a:r>
          </a:p>
          <a:p>
            <a:pPr algn="ctr">
              <a:spcBef>
                <a:spcPct val="0"/>
              </a:spcBef>
              <a:buFontTx/>
              <a:buNone/>
            </a:pPr>
            <a:r>
              <a:rPr lang="en-US" altLang="en-US" sz="2000" dirty="0" smtClean="0">
                <a:latin typeface="Arial" panose="020B0604020202020204" pitchFamily="34" charset="0"/>
              </a:rPr>
              <a:t>A 1 year</a:t>
            </a:r>
            <a:endParaRPr lang="en-US" altLang="en-US" sz="2000" dirty="0">
              <a:latin typeface="Arial" panose="020B0604020202020204" pitchFamily="34" charset="0"/>
            </a:endParaRPr>
          </a:p>
          <a:p>
            <a:pPr algn="ctr">
              <a:spcBef>
                <a:spcPct val="0"/>
              </a:spcBef>
              <a:buFontTx/>
              <a:buNone/>
            </a:pPr>
            <a:r>
              <a:rPr lang="en-US" altLang="en-US" sz="2000" dirty="0">
                <a:latin typeface="Arial" panose="020B0604020202020204" pitchFamily="34" charset="0"/>
              </a:rPr>
              <a:t>opportunity</a:t>
            </a:r>
          </a:p>
          <a:p>
            <a:pPr algn="ctr">
              <a:spcBef>
                <a:spcPct val="0"/>
              </a:spcBef>
              <a:buFontTx/>
              <a:buNone/>
            </a:pPr>
            <a:r>
              <a:rPr lang="en-US" altLang="en-US" sz="2000" dirty="0">
                <a:latin typeface="Arial" panose="020B0604020202020204" pitchFamily="34" charset="0"/>
              </a:rPr>
              <a:t>cost</a:t>
            </a:r>
          </a:p>
        </p:txBody>
      </p:sp>
      <p:sp>
        <p:nvSpPr>
          <p:cNvPr id="8" name="Plus 7"/>
          <p:cNvSpPr/>
          <p:nvPr/>
        </p:nvSpPr>
        <p:spPr>
          <a:xfrm>
            <a:off x="2677564" y="1924526"/>
            <a:ext cx="722313" cy="685800"/>
          </a:xfrm>
          <a:prstGeom prst="mathPlu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Picture 4" descr="http://www.captureplanning.com/images/cost-cu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042" y="1490223"/>
            <a:ext cx="1755775"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3270141" y="3380075"/>
            <a:ext cx="227932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dirty="0" smtClean="0">
                <a:latin typeface="Arial" panose="020B0604020202020204" pitchFamily="34" charset="0"/>
              </a:rPr>
              <a:t>One of the lowest tuitions on </a:t>
            </a:r>
            <a:r>
              <a:rPr lang="en-US" altLang="en-US" sz="2000" dirty="0">
                <a:latin typeface="Arial" panose="020B0604020202020204" pitchFamily="34" charset="0"/>
              </a:rPr>
              <a:t>the </a:t>
            </a:r>
            <a:r>
              <a:rPr lang="en-US" altLang="en-US" sz="2000" dirty="0" smtClean="0">
                <a:latin typeface="Arial" panose="020B0604020202020204" pitchFamily="34" charset="0"/>
              </a:rPr>
              <a:t>MBA market</a:t>
            </a:r>
            <a:r>
              <a:rPr lang="en-US" altLang="en-US" sz="2000" dirty="0">
                <a:latin typeface="Arial" panose="020B0604020202020204" pitchFamily="34" charset="0"/>
              </a:rPr>
              <a:t>;</a:t>
            </a:r>
          </a:p>
          <a:p>
            <a:pPr algn="ctr">
              <a:spcBef>
                <a:spcPct val="0"/>
              </a:spcBef>
              <a:buFontTx/>
              <a:buNone/>
            </a:pPr>
            <a:r>
              <a:rPr lang="en-US" altLang="en-US" sz="2000" dirty="0" smtClean="0">
                <a:latin typeface="Arial" panose="020B0604020202020204" pitchFamily="34" charset="0"/>
              </a:rPr>
              <a:t>In-State &lt; $</a:t>
            </a:r>
            <a:r>
              <a:rPr lang="en-US" altLang="en-US" sz="2000" dirty="0" err="1" smtClean="0">
                <a:latin typeface="Arial" panose="020B0604020202020204" pitchFamily="34" charset="0"/>
              </a:rPr>
              <a:t>30K</a:t>
            </a:r>
            <a:endParaRPr lang="en-US" altLang="en-US" sz="2000" dirty="0" smtClean="0">
              <a:latin typeface="Arial" panose="020B0604020202020204" pitchFamily="34" charset="0"/>
            </a:endParaRPr>
          </a:p>
          <a:p>
            <a:pPr algn="ctr">
              <a:spcBef>
                <a:spcPct val="0"/>
              </a:spcBef>
              <a:buFontTx/>
              <a:buNone/>
            </a:pPr>
            <a:r>
              <a:rPr lang="en-US" altLang="en-US" sz="2000" dirty="0" smtClean="0">
                <a:latin typeface="Arial" panose="020B0604020202020204" pitchFamily="34" charset="0"/>
              </a:rPr>
              <a:t>Non-VT &lt; $</a:t>
            </a:r>
            <a:r>
              <a:rPr lang="en-US" altLang="en-US" sz="2000" dirty="0" err="1" smtClean="0">
                <a:latin typeface="Arial" panose="020B0604020202020204" pitchFamily="34" charset="0"/>
              </a:rPr>
              <a:t>50K</a:t>
            </a:r>
            <a:endParaRPr lang="en-US" altLang="en-US" sz="2000" dirty="0">
              <a:latin typeface="Arial" panose="020B0604020202020204" pitchFamily="34" charset="0"/>
            </a:endParaRPr>
          </a:p>
        </p:txBody>
      </p:sp>
      <p:sp>
        <p:nvSpPr>
          <p:cNvPr id="11" name="Plus 10"/>
          <p:cNvSpPr/>
          <p:nvPr/>
        </p:nvSpPr>
        <p:spPr>
          <a:xfrm>
            <a:off x="5409982" y="1935967"/>
            <a:ext cx="722312" cy="685800"/>
          </a:xfrm>
          <a:prstGeom prst="mathPlu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2" name="Picture 6" descr="http://www.hercampus.com/sites/default/files/2014/06/02/colabwordcloud3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623" y="1480158"/>
            <a:ext cx="20193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qual 12"/>
          <p:cNvSpPr/>
          <p:nvPr/>
        </p:nvSpPr>
        <p:spPr>
          <a:xfrm>
            <a:off x="8689975" y="1842155"/>
            <a:ext cx="609600" cy="685800"/>
          </a:xfrm>
          <a:prstGeom prst="mathEqual">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14" name="Picture 8" descr="https://www.marketingtechblog.com/wp-content/uploads/2011/09/unique-value-pr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3904" y="1454928"/>
            <a:ext cx="1828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293635" y="3396029"/>
            <a:ext cx="228785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dirty="0" smtClean="0">
                <a:latin typeface="Arial" panose="020B0604020202020204" pitchFamily="34" charset="0"/>
              </a:rPr>
              <a:t>Practicum project experience &amp; post-graduate</a:t>
            </a:r>
            <a:endParaRPr lang="en-US" altLang="en-US" sz="2000" dirty="0">
              <a:latin typeface="Arial" panose="020B0604020202020204" pitchFamily="34" charset="0"/>
            </a:endParaRPr>
          </a:p>
          <a:p>
            <a:pPr algn="ctr">
              <a:spcBef>
                <a:spcPct val="0"/>
              </a:spcBef>
              <a:buFontTx/>
              <a:buNone/>
            </a:pPr>
            <a:r>
              <a:rPr lang="en-US" altLang="en-US" sz="2000" dirty="0" smtClean="0">
                <a:latin typeface="Arial" panose="020B0604020202020204" pitchFamily="34" charset="0"/>
              </a:rPr>
              <a:t>consulting program</a:t>
            </a:r>
            <a:endParaRPr lang="en-US" altLang="en-US" sz="2000" dirty="0">
              <a:latin typeface="Arial" panose="020B0604020202020204" pitchFamily="34" charset="0"/>
            </a:endParaRPr>
          </a:p>
        </p:txBody>
      </p:sp>
      <p:sp>
        <p:nvSpPr>
          <p:cNvPr id="17" name="TextBox 16"/>
          <p:cNvSpPr txBox="1">
            <a:spLocks noChangeArrowheads="1"/>
          </p:cNvSpPr>
          <p:nvPr/>
        </p:nvSpPr>
        <p:spPr bwMode="auto">
          <a:xfrm>
            <a:off x="9500609" y="3577679"/>
            <a:ext cx="20301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smtClean="0">
                <a:latin typeface="Arial" panose="020B0604020202020204" pitchFamily="34" charset="0"/>
              </a:rPr>
              <a:t>A unique </a:t>
            </a:r>
            <a:r>
              <a:rPr lang="en-US" altLang="en-US" sz="2000" b="1" dirty="0">
                <a:latin typeface="Arial" panose="020B0604020202020204" pitchFamily="34" charset="0"/>
              </a:rPr>
              <a:t>value proposition;</a:t>
            </a:r>
          </a:p>
          <a:p>
            <a:pPr algn="ctr">
              <a:spcBef>
                <a:spcPct val="0"/>
              </a:spcBef>
              <a:buFontTx/>
              <a:buNone/>
            </a:pPr>
            <a:r>
              <a:rPr lang="en-US" altLang="en-US" sz="2000" b="1" dirty="0" smtClean="0">
                <a:latin typeface="Arial" panose="020B0604020202020204" pitchFamily="34" charset="0"/>
              </a:rPr>
              <a:t>We </a:t>
            </a:r>
            <a:r>
              <a:rPr lang="en-US" altLang="en-US" sz="2000" b="1" dirty="0">
                <a:latin typeface="Arial" panose="020B0604020202020204" pitchFamily="34" charset="0"/>
              </a:rPr>
              <a:t>w</a:t>
            </a:r>
            <a:r>
              <a:rPr lang="en-US" altLang="en-US" sz="2000" b="1" dirty="0" smtClean="0">
                <a:latin typeface="Arial" panose="020B0604020202020204" pitchFamily="34" charset="0"/>
              </a:rPr>
              <a:t>alk </a:t>
            </a:r>
            <a:r>
              <a:rPr lang="en-US" altLang="en-US" sz="2000" b="1" dirty="0">
                <a:latin typeface="Arial" panose="020B0604020202020204" pitchFamily="34" charset="0"/>
              </a:rPr>
              <a:t>the talk</a:t>
            </a:r>
          </a:p>
        </p:txBody>
      </p:sp>
    </p:spTree>
    <p:extLst>
      <p:ext uri="{BB962C8B-B14F-4D97-AF65-F5344CB8AC3E}">
        <p14:creationId xmlns:p14="http://schemas.microsoft.com/office/powerpoint/2010/main" val="136010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animBg="1"/>
      <p:bldP spid="13" grpId="0" animBg="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2659" y="172472"/>
            <a:ext cx="10865224" cy="507774"/>
          </a:xfrm>
        </p:spPr>
        <p:txBody>
          <a:bodyPr anchor="t">
            <a:noAutofit/>
          </a:bodyPr>
          <a:lstStyle/>
          <a:p>
            <a:pPr algn="r">
              <a:spcBef>
                <a:spcPts val="0"/>
              </a:spcBef>
            </a:pPr>
            <a:r>
              <a:rPr lang="en-US" b="1" dirty="0" smtClean="0">
                <a:cs typeface="Century Gothic"/>
              </a:rPr>
              <a:t>Co-Leaders, SEMBA </a:t>
            </a:r>
            <a:r>
              <a:rPr lang="en-US" b="1" dirty="0">
                <a:cs typeface="Century Gothic"/>
              </a:rPr>
              <a:t>Council of </a:t>
            </a:r>
            <a:r>
              <a:rPr lang="en-US" b="1" dirty="0" smtClean="0">
                <a:cs typeface="Century Gothic"/>
              </a:rPr>
              <a:t>Mentors</a:t>
            </a:r>
            <a:endParaRPr lang="en-US" b="1" dirty="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5" name="Text Placeholder 3"/>
          <p:cNvSpPr txBox="1">
            <a:spLocks/>
          </p:cNvSpPr>
          <p:nvPr/>
        </p:nvSpPr>
        <p:spPr>
          <a:xfrm>
            <a:off x="256061" y="1650708"/>
            <a:ext cx="5830956" cy="4222750"/>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defRPr/>
            </a:pPr>
            <a:r>
              <a:rPr lang="en-US" sz="2100" dirty="0"/>
              <a:t>                            </a:t>
            </a:r>
            <a:r>
              <a:rPr lang="en-US" sz="2000" dirty="0" smtClean="0"/>
              <a:t>   </a:t>
            </a:r>
            <a:r>
              <a:rPr lang="en-US" sz="2600" b="1" i="1" dirty="0"/>
              <a:t>Hinda Miller</a:t>
            </a:r>
          </a:p>
          <a:p>
            <a:pPr marL="0" indent="0" algn="r">
              <a:lnSpc>
                <a:spcPct val="100000"/>
              </a:lnSpc>
              <a:spcAft>
                <a:spcPts val="1500"/>
              </a:spcAft>
              <a:buFont typeface="Arial" panose="020B0604020202020204" pitchFamily="34" charset="0"/>
              <a:buNone/>
              <a:defRPr/>
            </a:pPr>
            <a:r>
              <a:rPr lang="en-US" sz="2600" b="1" dirty="0"/>
              <a:t>                     President, Deforest </a:t>
            </a:r>
            <a:r>
              <a:rPr lang="en-US" sz="2600" b="1" dirty="0" smtClean="0"/>
              <a:t>Concepts</a:t>
            </a:r>
            <a:endParaRPr lang="en-US" sz="2600" dirty="0"/>
          </a:p>
          <a:p>
            <a:pPr marL="0" indent="0" algn="just">
              <a:lnSpc>
                <a:spcPct val="100000"/>
              </a:lnSpc>
              <a:buNone/>
              <a:defRPr/>
            </a:pPr>
            <a:r>
              <a:rPr lang="en-US" sz="1800" dirty="0"/>
              <a:t>Founder of Sultana Group, Hinda just completed 10 years of service in the Vermont State Senate where she championed the creative/ local/ sustainable economy, complementary healthcare, and social change. She currently sits on the board of Keurig-Green Mountain as Chair of the Sustainability committee. Ms. Miller co-founded Jogbra, Inc., in 1977, the original maker of the "jogbra" women's sports garment. The original Jogbra is part of collections at the Smithsonian Institute and Metropolitan Museum of Art. She served as President of Jogbra, Inc., until company was purchased by Playtex Apparel and continued her leadership as President of Champion Jogbra, a division of Sara Lee Corp.</a:t>
            </a:r>
          </a:p>
        </p:txBody>
      </p:sp>
      <p:pic>
        <p:nvPicPr>
          <p:cNvPr id="7" name="Picture 2" descr="Hinda 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77" y="1518196"/>
            <a:ext cx="1477177" cy="119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16372" y="1660258"/>
            <a:ext cx="5689651" cy="4793620"/>
          </a:xfrm>
          <a:prstGeom prst="rect">
            <a:avLst/>
          </a:prstGeom>
        </p:spPr>
        <p:txBody>
          <a:bodyPr wrap="square">
            <a:spAutoFit/>
          </a:bodyPr>
          <a:lstStyle/>
          <a:p>
            <a:pPr algn="r">
              <a:spcBef>
                <a:spcPts val="1000"/>
              </a:spcBef>
              <a:defRPr/>
            </a:pPr>
            <a:r>
              <a:rPr lang="en-US" sz="2600" dirty="0"/>
              <a:t> </a:t>
            </a:r>
            <a:r>
              <a:rPr lang="en-US" sz="2600" b="1" i="1" dirty="0"/>
              <a:t>Justin Worthley</a:t>
            </a:r>
          </a:p>
          <a:p>
            <a:pPr algn="r">
              <a:spcBef>
                <a:spcPts val="1000"/>
              </a:spcBef>
              <a:spcAft>
                <a:spcPts val="1500"/>
              </a:spcAft>
              <a:defRPr/>
            </a:pPr>
            <a:r>
              <a:rPr lang="en-US" sz="2600" b="1" dirty="0" smtClean="0"/>
              <a:t>VP </a:t>
            </a:r>
            <a:r>
              <a:rPr lang="en-US" sz="2600" b="1" dirty="0"/>
              <a:t>of HR, Burton Snowboards </a:t>
            </a:r>
            <a:endParaRPr lang="en-US" sz="2600" dirty="0" smtClean="0"/>
          </a:p>
          <a:p>
            <a:pPr algn="just">
              <a:spcBef>
                <a:spcPts val="1000"/>
              </a:spcBef>
            </a:pPr>
            <a:r>
              <a:rPr lang="en-US" dirty="0" smtClean="0"/>
              <a:t>Justin </a:t>
            </a:r>
            <a:r>
              <a:rPr lang="en-US" dirty="0"/>
              <a:t>is a 7th generation Vermonter and 3rd generation UVM graduate (BA Environmental Studies, 1994) who obtained his MSA in Organizational Behavior from St. Michael's in 2002. He is currently the VP of Human Resources at Burton Snowboards, and has previous HR, OD and Operations experience at Rhino Foods, Bosch, Unilever and Ben &amp; Jerry's. He lives in South Burlington with his wife Cara. His son Asa is attending Syracuse University studying business, and his daughter Hannah is an Occupational Therapist, also living and working in the Syracuse area. </a:t>
            </a:r>
            <a:endParaRPr lang="en-US" dirty="0" smtClean="0"/>
          </a:p>
          <a:p>
            <a:pPr algn="just">
              <a:spcBef>
                <a:spcPts val="1000"/>
              </a:spcBef>
            </a:pPr>
            <a:endParaRPr lang="en-US" dirty="0"/>
          </a:p>
        </p:txBody>
      </p:sp>
      <p:pic>
        <p:nvPicPr>
          <p:cNvPr id="8" name="Picture 11" descr="Justin Worth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502" y="1518196"/>
            <a:ext cx="1162076" cy="119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226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26308" y="126390"/>
            <a:ext cx="10547446" cy="763110"/>
          </a:xfrm>
        </p:spPr>
        <p:txBody>
          <a:bodyPr anchor="ctr">
            <a:normAutofit/>
          </a:bodyPr>
          <a:lstStyle/>
          <a:p>
            <a:pPr algn="r">
              <a:spcBef>
                <a:spcPts val="0"/>
              </a:spcBef>
            </a:pPr>
            <a:r>
              <a:rPr lang="en-US" b="1" dirty="0">
                <a:cs typeface="Century Gothic"/>
              </a:rPr>
              <a:t>SEMBA Council of Mentors</a:t>
            </a:r>
          </a:p>
        </p:txBody>
      </p:sp>
      <p:sp>
        <p:nvSpPr>
          <p:cNvPr id="4" name="Text Placeholder 3"/>
          <p:cNvSpPr>
            <a:spLocks noGrp="1"/>
          </p:cNvSpPr>
          <p:nvPr>
            <p:ph type="body" sz="quarter" idx="13"/>
          </p:nvPr>
        </p:nvSpPr>
        <p:spPr>
          <a:xfrm>
            <a:off x="188116" y="1271302"/>
            <a:ext cx="11950263" cy="4788532"/>
          </a:xfrm>
        </p:spPr>
        <p:txBody>
          <a:bodyPr numCol="4">
            <a:noAutofit/>
          </a:bodyPr>
          <a:lstStyle/>
          <a:p>
            <a:pPr marL="0" indent="0">
              <a:buNone/>
            </a:pPr>
            <a:r>
              <a:rPr lang="en-US" sz="1000" dirty="0"/>
              <a:t> </a:t>
            </a:r>
            <a:r>
              <a:rPr lang="en-US" sz="2400" dirty="0" smtClean="0"/>
              <a:t>Anna </a:t>
            </a:r>
            <a:r>
              <a:rPr lang="en-US" sz="2400" dirty="0"/>
              <a:t>Grady</a:t>
            </a:r>
          </a:p>
          <a:p>
            <a:pPr marL="0" indent="0">
              <a:buNone/>
            </a:pPr>
            <a:r>
              <a:rPr lang="en-US" sz="2400" dirty="0"/>
              <a:t>Renewable </a:t>
            </a:r>
            <a:r>
              <a:rPr lang="en-US" sz="2400" dirty="0" smtClean="0"/>
              <a:t>NRG S’s</a:t>
            </a:r>
            <a:endParaRPr lang="en-US" sz="2400" dirty="0"/>
          </a:p>
          <a:p>
            <a:pPr marL="0" indent="0">
              <a:buNone/>
            </a:pPr>
            <a:r>
              <a:rPr lang="en-US" sz="1000" dirty="0"/>
              <a:t> </a:t>
            </a:r>
          </a:p>
          <a:p>
            <a:pPr marL="0" indent="0">
              <a:buNone/>
            </a:pPr>
            <a:r>
              <a:rPr lang="en-US" sz="2400" dirty="0"/>
              <a:t>Felicity Lodge</a:t>
            </a:r>
          </a:p>
          <a:p>
            <a:pPr marL="0" indent="0">
              <a:buNone/>
            </a:pPr>
            <a:r>
              <a:rPr lang="en-US" sz="2400" dirty="0"/>
              <a:t>Village </a:t>
            </a:r>
            <a:r>
              <a:rPr lang="en-US" sz="2400" dirty="0" smtClean="0"/>
              <a:t>Ind. Power</a:t>
            </a:r>
            <a:endParaRPr lang="en-US" sz="2400" dirty="0"/>
          </a:p>
          <a:p>
            <a:pPr marL="0" indent="0">
              <a:buNone/>
            </a:pPr>
            <a:r>
              <a:rPr lang="en-US" sz="1000" dirty="0"/>
              <a:t> </a:t>
            </a:r>
          </a:p>
          <a:p>
            <a:pPr marL="0" indent="0">
              <a:buNone/>
            </a:pPr>
            <a:r>
              <a:rPr lang="en-US" sz="2400" dirty="0"/>
              <a:t>Joe Fusco</a:t>
            </a:r>
          </a:p>
          <a:p>
            <a:pPr marL="0" indent="0">
              <a:buNone/>
            </a:pPr>
            <a:r>
              <a:rPr lang="en-US" sz="2400" dirty="0"/>
              <a:t>Casella  </a:t>
            </a:r>
            <a:endParaRPr lang="en-US" sz="2400" dirty="0" smtClean="0"/>
          </a:p>
          <a:p>
            <a:pPr marL="0" indent="0">
              <a:buNone/>
            </a:pPr>
            <a:endParaRPr lang="en-US" sz="1000" dirty="0" smtClean="0"/>
          </a:p>
          <a:p>
            <a:pPr marL="0" indent="0">
              <a:buNone/>
            </a:pPr>
            <a:r>
              <a:rPr lang="en-US" sz="2400" dirty="0"/>
              <a:t>Beth Sachs &amp;</a:t>
            </a:r>
          </a:p>
          <a:p>
            <a:pPr marL="0" indent="0">
              <a:buNone/>
            </a:pPr>
            <a:r>
              <a:rPr lang="en-US" sz="2400" dirty="0"/>
              <a:t>David Barash</a:t>
            </a:r>
          </a:p>
          <a:p>
            <a:pPr marL="0" indent="0">
              <a:buNone/>
            </a:pPr>
            <a:r>
              <a:rPr lang="en-US" sz="2400" dirty="0" smtClean="0"/>
              <a:t>VT Energy Invest C.</a:t>
            </a:r>
            <a:endParaRPr lang="en-US" sz="2400" dirty="0"/>
          </a:p>
          <a:p>
            <a:pPr marL="0" indent="0">
              <a:buNone/>
            </a:pPr>
            <a:r>
              <a:rPr lang="en-US" sz="2400" dirty="0" smtClean="0"/>
              <a:t>Kate </a:t>
            </a:r>
            <a:r>
              <a:rPr lang="en-US" sz="2400" dirty="0"/>
              <a:t>Williams</a:t>
            </a:r>
          </a:p>
          <a:p>
            <a:pPr marL="0" indent="0">
              <a:buNone/>
            </a:pPr>
            <a:r>
              <a:rPr lang="en-US" sz="2400" dirty="0" smtClean="0"/>
              <a:t>1% for </a:t>
            </a:r>
            <a:r>
              <a:rPr lang="en-US" sz="2400" dirty="0"/>
              <a:t>the Planet</a:t>
            </a:r>
          </a:p>
          <a:p>
            <a:pPr marL="0" indent="0">
              <a:buNone/>
            </a:pPr>
            <a:endParaRPr lang="en-US" sz="1000" dirty="0"/>
          </a:p>
          <a:p>
            <a:pPr marL="0" indent="0">
              <a:buNone/>
            </a:pPr>
            <a:r>
              <a:rPr lang="en-US" sz="2400" dirty="0" smtClean="0"/>
              <a:t>Andrea </a:t>
            </a:r>
            <a:r>
              <a:rPr lang="en-US" sz="2400" dirty="0"/>
              <a:t>Cohen</a:t>
            </a:r>
          </a:p>
          <a:p>
            <a:pPr marL="0" indent="0">
              <a:buNone/>
            </a:pPr>
            <a:r>
              <a:rPr lang="en-US" sz="2400" dirty="0" smtClean="0"/>
              <a:t>VT Electric Coop</a:t>
            </a:r>
            <a:endParaRPr lang="en-US" sz="2400" dirty="0"/>
          </a:p>
          <a:p>
            <a:pPr marL="0" indent="0">
              <a:buNone/>
            </a:pPr>
            <a:r>
              <a:rPr lang="en-US" sz="1000" dirty="0"/>
              <a:t> </a:t>
            </a:r>
          </a:p>
          <a:p>
            <a:pPr marL="0" indent="0">
              <a:buNone/>
            </a:pPr>
            <a:r>
              <a:rPr lang="en-US" sz="2400" dirty="0"/>
              <a:t>Robert Lair</a:t>
            </a:r>
          </a:p>
          <a:p>
            <a:pPr marL="0" indent="0">
              <a:buNone/>
            </a:pPr>
            <a:r>
              <a:rPr lang="en-US" sz="2400" dirty="0"/>
              <a:t>St Michael's College</a:t>
            </a:r>
          </a:p>
          <a:p>
            <a:pPr marL="0" indent="0">
              <a:buNone/>
            </a:pPr>
            <a:r>
              <a:rPr lang="en-US" sz="1000" dirty="0"/>
              <a:t> </a:t>
            </a:r>
          </a:p>
          <a:p>
            <a:pPr marL="0" indent="0">
              <a:buNone/>
            </a:pPr>
            <a:r>
              <a:rPr lang="en-US" sz="2400" dirty="0"/>
              <a:t>Dee Deluca</a:t>
            </a:r>
          </a:p>
          <a:p>
            <a:pPr marL="0" indent="0">
              <a:buNone/>
            </a:pPr>
            <a:r>
              <a:rPr lang="en-US" sz="2400" dirty="0"/>
              <a:t>Living Well Group</a:t>
            </a:r>
          </a:p>
          <a:p>
            <a:pPr marL="0" indent="0">
              <a:buNone/>
            </a:pPr>
            <a:r>
              <a:rPr lang="en-US" sz="1000" dirty="0"/>
              <a:t> </a:t>
            </a:r>
          </a:p>
          <a:p>
            <a:pPr marL="0" indent="0">
              <a:buNone/>
            </a:pPr>
            <a:endParaRPr lang="en-US" sz="2400" dirty="0" smtClean="0"/>
          </a:p>
          <a:p>
            <a:pPr marL="0" indent="0">
              <a:buNone/>
            </a:pPr>
            <a:r>
              <a:rPr lang="en-US" sz="2400" dirty="0" smtClean="0"/>
              <a:t>Cairn </a:t>
            </a:r>
            <a:r>
              <a:rPr lang="en-US" sz="2400" dirty="0"/>
              <a:t>Cross</a:t>
            </a:r>
          </a:p>
          <a:p>
            <a:pPr marL="0" indent="0">
              <a:buNone/>
            </a:pPr>
            <a:r>
              <a:rPr lang="en-US" sz="2400" dirty="0"/>
              <a:t>Fresh Tracks Capital</a:t>
            </a:r>
          </a:p>
          <a:p>
            <a:pPr marL="0" indent="0">
              <a:buNone/>
            </a:pPr>
            <a:endParaRPr lang="en-US" sz="1000" dirty="0" smtClean="0"/>
          </a:p>
          <a:p>
            <a:pPr marL="0" indent="0">
              <a:buNone/>
            </a:pPr>
            <a:r>
              <a:rPr lang="en-US" sz="2400" dirty="0" smtClean="0"/>
              <a:t>Travis </a:t>
            </a:r>
            <a:r>
              <a:rPr lang="en-US" sz="2400" dirty="0"/>
              <a:t>P Marcotte</a:t>
            </a:r>
          </a:p>
          <a:p>
            <a:pPr marL="0" indent="0">
              <a:buNone/>
            </a:pPr>
            <a:r>
              <a:rPr lang="en-US" sz="2400" dirty="0" err="1" smtClean="0"/>
              <a:t>Intervale</a:t>
            </a:r>
            <a:endParaRPr lang="en-US" sz="2400" dirty="0"/>
          </a:p>
          <a:p>
            <a:pPr marL="0" indent="0">
              <a:buNone/>
            </a:pPr>
            <a:endParaRPr lang="en-US" sz="1000" dirty="0" smtClean="0"/>
          </a:p>
          <a:p>
            <a:pPr marL="0" indent="0">
              <a:buNone/>
            </a:pPr>
            <a:r>
              <a:rPr lang="en-US" sz="2400" dirty="0" smtClean="0"/>
              <a:t>Justin </a:t>
            </a:r>
            <a:r>
              <a:rPr lang="en-US" sz="2400" dirty="0"/>
              <a:t>Worthley</a:t>
            </a:r>
          </a:p>
          <a:p>
            <a:pPr marL="0" indent="0">
              <a:buNone/>
            </a:pPr>
            <a:r>
              <a:rPr lang="en-US" sz="2400" dirty="0"/>
              <a:t>Burton Snowboards</a:t>
            </a:r>
          </a:p>
          <a:p>
            <a:pPr marL="0" indent="0">
              <a:buNone/>
            </a:pPr>
            <a:r>
              <a:rPr lang="en-US" sz="1000" dirty="0"/>
              <a:t> </a:t>
            </a:r>
          </a:p>
          <a:p>
            <a:pPr marL="0" indent="0">
              <a:buNone/>
            </a:pPr>
            <a:r>
              <a:rPr lang="en-US" sz="2400" dirty="0"/>
              <a:t>Matthew Mole</a:t>
            </a:r>
          </a:p>
          <a:p>
            <a:pPr marL="0" indent="0">
              <a:buNone/>
            </a:pPr>
            <a:r>
              <a:rPr lang="en-US" sz="2400" dirty="0"/>
              <a:t>Vermont Teddy Bear</a:t>
            </a:r>
          </a:p>
          <a:p>
            <a:pPr marL="0" indent="0">
              <a:buNone/>
            </a:pPr>
            <a:r>
              <a:rPr lang="en-US" sz="1000" dirty="0"/>
              <a:t> </a:t>
            </a:r>
          </a:p>
          <a:p>
            <a:pPr marL="0" indent="0">
              <a:buNone/>
            </a:pPr>
            <a:endParaRPr lang="en-US" sz="2400" dirty="0" smtClean="0"/>
          </a:p>
          <a:p>
            <a:pPr marL="0" indent="0">
              <a:buNone/>
            </a:pPr>
            <a:r>
              <a:rPr lang="en-US" sz="2400" dirty="0" smtClean="0"/>
              <a:t>Elizabeth </a:t>
            </a:r>
            <a:r>
              <a:rPr lang="en-US" sz="2400" dirty="0"/>
              <a:t>Glenshaw</a:t>
            </a:r>
          </a:p>
          <a:p>
            <a:pPr marL="0" indent="0">
              <a:buNone/>
            </a:pPr>
            <a:r>
              <a:rPr lang="en-US" sz="2400" dirty="0" err="1"/>
              <a:t>CleanYield</a:t>
            </a:r>
            <a:r>
              <a:rPr lang="en-US" sz="2400" dirty="0"/>
              <a:t> </a:t>
            </a:r>
            <a:r>
              <a:rPr lang="en-US" sz="2400" dirty="0" smtClean="0"/>
              <a:t>Asset </a:t>
            </a:r>
            <a:r>
              <a:rPr lang="en-US" sz="2400" dirty="0" err="1" smtClean="0"/>
              <a:t>Mgmt</a:t>
            </a:r>
            <a:endParaRPr lang="en-US" sz="2400" dirty="0"/>
          </a:p>
          <a:p>
            <a:pPr marL="0" indent="0">
              <a:buNone/>
            </a:pPr>
            <a:r>
              <a:rPr lang="en-US" sz="1000" dirty="0"/>
              <a:t> </a:t>
            </a:r>
          </a:p>
          <a:p>
            <a:pPr marL="0" indent="0">
              <a:buNone/>
            </a:pPr>
            <a:r>
              <a:rPr lang="en-US" sz="2400" dirty="0"/>
              <a:t>Chris Miller</a:t>
            </a:r>
          </a:p>
          <a:p>
            <a:pPr marL="0" indent="0">
              <a:buNone/>
            </a:pPr>
            <a:r>
              <a:rPr lang="en-US" sz="2400" dirty="0"/>
              <a:t>Ben &amp; Jerry's</a:t>
            </a:r>
          </a:p>
          <a:p>
            <a:pPr marL="0" indent="0">
              <a:buNone/>
            </a:pPr>
            <a:r>
              <a:rPr lang="en-US" sz="1000" dirty="0"/>
              <a:t> </a:t>
            </a:r>
          </a:p>
          <a:p>
            <a:pPr marL="0" indent="0">
              <a:buNone/>
            </a:pPr>
            <a:r>
              <a:rPr lang="en-US" sz="2400" dirty="0"/>
              <a:t>Hinda Miller</a:t>
            </a:r>
          </a:p>
          <a:p>
            <a:pPr marL="0" indent="0">
              <a:buNone/>
            </a:pPr>
            <a:r>
              <a:rPr lang="en-US" sz="2400" dirty="0"/>
              <a:t>Deforest Concepts</a:t>
            </a:r>
          </a:p>
          <a:p>
            <a:pPr marL="0" indent="0">
              <a:buNone/>
            </a:pPr>
            <a:endParaRPr lang="en-US" sz="1000" dirty="0" smtClean="0"/>
          </a:p>
          <a:p>
            <a:pPr marL="0" indent="0">
              <a:buNone/>
            </a:pPr>
            <a:r>
              <a:rPr lang="en-US" sz="2400" dirty="0" smtClean="0"/>
              <a:t>Jeff </a:t>
            </a:r>
            <a:r>
              <a:rPr lang="en-US" sz="2400" dirty="0"/>
              <a:t>Bernicke</a:t>
            </a:r>
          </a:p>
          <a:p>
            <a:pPr marL="0" indent="0">
              <a:buNone/>
            </a:pPr>
            <a:r>
              <a:rPr lang="en-US" sz="2400" dirty="0"/>
              <a:t>Native </a:t>
            </a:r>
            <a:r>
              <a:rPr lang="en-US" sz="2400" dirty="0" smtClean="0"/>
              <a:t>Energy</a:t>
            </a:r>
            <a:endParaRPr lang="en-US" sz="2400" dirty="0"/>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Tree>
    <p:extLst>
      <p:ext uri="{BB962C8B-B14F-4D97-AF65-F5344CB8AC3E}">
        <p14:creationId xmlns:p14="http://schemas.microsoft.com/office/powerpoint/2010/main" val="3358304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206062" y="2672256"/>
            <a:ext cx="9632266" cy="1781504"/>
          </a:xfrm>
        </p:spPr>
        <p:txBody>
          <a:bodyPr>
            <a:noAutofit/>
          </a:bodyPr>
          <a:lstStyle/>
          <a:p>
            <a:pPr marL="0" indent="0" algn="ctr">
              <a:spcBef>
                <a:spcPts val="0"/>
              </a:spcBef>
              <a:spcAft>
                <a:spcPts val="1800"/>
              </a:spcAft>
              <a:buSzPct val="75000"/>
              <a:buNone/>
            </a:pPr>
            <a:r>
              <a:rPr lang="en-US" altLang="en-US" sz="4000" dirty="0"/>
              <a:t>What is the likelihood that the next 20 years </a:t>
            </a:r>
            <a:r>
              <a:rPr lang="en-US" altLang="en-US" sz="4000" dirty="0" smtClean="0"/>
              <a:t>will look </a:t>
            </a:r>
            <a:r>
              <a:rPr lang="en-US" altLang="en-US" sz="4000" dirty="0"/>
              <a:t>like the last </a:t>
            </a:r>
            <a:r>
              <a:rPr lang="en-US" altLang="en-US" sz="4000" dirty="0" smtClean="0"/>
              <a:t>20 years?</a:t>
            </a:r>
            <a:endParaRPr lang="en-US" sz="4000" dirty="0"/>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5" name="Text Placeholder 1"/>
          <p:cNvSpPr>
            <a:spLocks noGrp="1"/>
          </p:cNvSpPr>
          <p:nvPr>
            <p:ph type="body" sz="quarter" idx="10"/>
          </p:nvPr>
        </p:nvSpPr>
        <p:spPr>
          <a:xfrm>
            <a:off x="1277471" y="189653"/>
            <a:ext cx="10663238" cy="764680"/>
          </a:xfrm>
        </p:spPr>
        <p:txBody>
          <a:bodyPr>
            <a:normAutofit/>
          </a:bodyPr>
          <a:lstStyle/>
          <a:p>
            <a:pPr algn="r"/>
            <a:r>
              <a:rPr lang="en-US" sz="3600" b="1" dirty="0" smtClean="0"/>
              <a:t>Why Sustainable Entrepreneurship, &amp; Why Now?</a:t>
            </a:r>
            <a:endParaRPr lang="en-US" sz="3600" b="1" dirty="0"/>
          </a:p>
        </p:txBody>
      </p:sp>
    </p:spTree>
    <p:extLst>
      <p:ext uri="{BB962C8B-B14F-4D97-AF65-F5344CB8AC3E}">
        <p14:creationId xmlns:p14="http://schemas.microsoft.com/office/powerpoint/2010/main" val="66758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39837"/>
            <a:ext cx="10547446" cy="763110"/>
          </a:xfrm>
        </p:spPr>
        <p:txBody>
          <a:bodyPr anchor="ctr">
            <a:normAutofit/>
          </a:bodyPr>
          <a:lstStyle/>
          <a:p>
            <a:pPr algn="r">
              <a:spcBef>
                <a:spcPts val="0"/>
              </a:spcBef>
            </a:pPr>
            <a:r>
              <a:rPr lang="en-US" b="1" dirty="0" smtClean="0">
                <a:cs typeface="Century Gothic"/>
              </a:rPr>
              <a:t>Co-Chairs, SEMBA Advisory Board</a:t>
            </a:r>
            <a:endParaRPr lang="en-US" b="1" dirty="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5" name="Picture 7" descr="Cairn Cr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78" y="1221002"/>
            <a:ext cx="1445602" cy="162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74227" y="1491611"/>
            <a:ext cx="3630894" cy="1292662"/>
          </a:xfrm>
          <a:prstGeom prst="rect">
            <a:avLst/>
          </a:prstGeom>
        </p:spPr>
        <p:txBody>
          <a:bodyPr wrap="square">
            <a:spAutoFit/>
          </a:bodyPr>
          <a:lstStyle/>
          <a:p>
            <a:pPr algn="r">
              <a:defRPr/>
            </a:pPr>
            <a:r>
              <a:rPr lang="en-US" sz="2600" b="1" i="1" dirty="0"/>
              <a:t>Cairn Cross</a:t>
            </a:r>
          </a:p>
          <a:p>
            <a:pPr algn="r">
              <a:defRPr/>
            </a:pPr>
            <a:r>
              <a:rPr lang="en-US" sz="2600" b="1" dirty="0" smtClean="0"/>
              <a:t>Managing Director</a:t>
            </a:r>
          </a:p>
          <a:p>
            <a:pPr algn="r">
              <a:defRPr/>
            </a:pPr>
            <a:r>
              <a:rPr lang="en-US" sz="2600" b="1" dirty="0" smtClean="0"/>
              <a:t>FreshTracks </a:t>
            </a:r>
            <a:r>
              <a:rPr lang="en-US" sz="2600" b="1" dirty="0"/>
              <a:t>Capital </a:t>
            </a:r>
          </a:p>
        </p:txBody>
      </p:sp>
      <p:sp>
        <p:nvSpPr>
          <p:cNvPr id="7" name="Rectangle 6"/>
          <p:cNvSpPr/>
          <p:nvPr/>
        </p:nvSpPr>
        <p:spPr>
          <a:xfrm>
            <a:off x="181304" y="2932861"/>
            <a:ext cx="5650523" cy="3416320"/>
          </a:xfrm>
          <a:prstGeom prst="rect">
            <a:avLst/>
          </a:prstGeom>
        </p:spPr>
        <p:txBody>
          <a:bodyPr wrap="square">
            <a:spAutoFit/>
          </a:bodyPr>
          <a:lstStyle/>
          <a:p>
            <a:pPr algn="just">
              <a:defRPr/>
            </a:pPr>
            <a:r>
              <a:rPr lang="en-US" dirty="0"/>
              <a:t>Cairn Cross is the co-founder and managing director of FreshTracks Capital a venture capital firm focused on Vermont companies and entrepreneurs which has invested in 24 companies during its 12 year history. </a:t>
            </a:r>
            <a:r>
              <a:rPr lang="en-US" dirty="0" smtClean="0"/>
              <a:t>He </a:t>
            </a:r>
            <a:r>
              <a:rPr lang="en-US" dirty="0"/>
              <a:t>has spent most of his career financing startup and growth companies in Vermont as a banker and then as a venture capitalist. Cairn presently serves as </a:t>
            </a:r>
            <a:r>
              <a:rPr lang="en-US" dirty="0" smtClean="0"/>
              <a:t>a board </a:t>
            </a:r>
            <a:r>
              <a:rPr lang="en-US" dirty="0"/>
              <a:t>member of NativeEnergy, Budnitz Bicycles, Mamava, Vermont Teddy Bear and Faraday. During spring </a:t>
            </a:r>
            <a:r>
              <a:rPr lang="en-US" dirty="0" smtClean="0"/>
              <a:t>2016 semester </a:t>
            </a:r>
            <a:r>
              <a:rPr lang="en-US" dirty="0"/>
              <a:t>he teaches </a:t>
            </a:r>
            <a:r>
              <a:rPr lang="en-US" i="1" dirty="0" smtClean="0"/>
              <a:t>Entrepreneurship: Business Planning </a:t>
            </a:r>
            <a:r>
              <a:rPr lang="en-US" dirty="0" smtClean="0"/>
              <a:t>in </a:t>
            </a:r>
            <a:r>
              <a:rPr lang="en-US" dirty="0"/>
              <a:t>the undergraduate </a:t>
            </a:r>
            <a:r>
              <a:rPr lang="en-US" dirty="0" smtClean="0"/>
              <a:t>program at the Grossman </a:t>
            </a:r>
            <a:r>
              <a:rPr lang="en-US" dirty="0"/>
              <a:t>S</a:t>
            </a:r>
            <a:r>
              <a:rPr lang="en-US" dirty="0" smtClean="0"/>
              <a:t>chool </a:t>
            </a:r>
            <a:r>
              <a:rPr lang="en-US" dirty="0"/>
              <a:t>of </a:t>
            </a:r>
            <a:r>
              <a:rPr lang="en-US" dirty="0" smtClean="0"/>
              <a:t>Business, </a:t>
            </a:r>
            <a:r>
              <a:rPr lang="en-US" dirty="0"/>
              <a:t>and </a:t>
            </a:r>
            <a:r>
              <a:rPr lang="en-US" i="1" dirty="0"/>
              <a:t>Financing </a:t>
            </a:r>
            <a:r>
              <a:rPr lang="en-US" i="1" dirty="0" smtClean="0"/>
              <a:t>a Sustainable Venture </a:t>
            </a:r>
            <a:r>
              <a:rPr lang="en-US" dirty="0" smtClean="0"/>
              <a:t>in </a:t>
            </a:r>
            <a:r>
              <a:rPr lang="en-US" dirty="0"/>
              <a:t>the SEMBA program.</a:t>
            </a:r>
          </a:p>
        </p:txBody>
      </p:sp>
      <p:pic>
        <p:nvPicPr>
          <p:cNvPr id="8" name="Picture 8" descr="Joe Fu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568" y="1366306"/>
            <a:ext cx="1461417" cy="14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877455" y="1484452"/>
            <a:ext cx="3985932" cy="1292662"/>
          </a:xfrm>
          <a:prstGeom prst="rect">
            <a:avLst/>
          </a:prstGeom>
        </p:spPr>
        <p:txBody>
          <a:bodyPr wrap="square">
            <a:spAutoFit/>
          </a:bodyPr>
          <a:lstStyle/>
          <a:p>
            <a:pPr algn="r">
              <a:defRPr/>
            </a:pPr>
            <a:r>
              <a:rPr lang="en-US" sz="2600" b="1" i="1" dirty="0"/>
              <a:t>Joe Fusco</a:t>
            </a:r>
          </a:p>
          <a:p>
            <a:pPr algn="r">
              <a:defRPr/>
            </a:pPr>
            <a:r>
              <a:rPr lang="en-US" sz="2600" b="1" dirty="0" smtClean="0"/>
              <a:t>Vice President</a:t>
            </a:r>
          </a:p>
          <a:p>
            <a:pPr algn="r">
              <a:defRPr/>
            </a:pPr>
            <a:r>
              <a:rPr lang="en-US" sz="2600" b="1" dirty="0" smtClean="0"/>
              <a:t>Casella </a:t>
            </a:r>
            <a:r>
              <a:rPr lang="en-US" sz="2600" b="1" dirty="0"/>
              <a:t>Waste Systems, Inc. </a:t>
            </a:r>
          </a:p>
        </p:txBody>
      </p:sp>
      <p:sp>
        <p:nvSpPr>
          <p:cNvPr id="10" name="Rectangle 9"/>
          <p:cNvSpPr/>
          <p:nvPr/>
        </p:nvSpPr>
        <p:spPr>
          <a:xfrm>
            <a:off x="6095293" y="2932861"/>
            <a:ext cx="5931392" cy="3416320"/>
          </a:xfrm>
          <a:prstGeom prst="rect">
            <a:avLst/>
          </a:prstGeom>
        </p:spPr>
        <p:txBody>
          <a:bodyPr wrap="square">
            <a:spAutoFit/>
          </a:bodyPr>
          <a:lstStyle/>
          <a:p>
            <a:pPr algn="just"/>
            <a:r>
              <a:rPr lang="en-US" dirty="0"/>
              <a:t>Joe Fusco is a </a:t>
            </a:r>
            <a:r>
              <a:rPr lang="en-US" dirty="0" smtClean="0"/>
              <a:t>VP of Casella </a:t>
            </a:r>
            <a:r>
              <a:rPr lang="en-US" dirty="0"/>
              <a:t>Waste Systems, Inc. He is an advisor to the company's chairman </a:t>
            </a:r>
            <a:r>
              <a:rPr lang="en-US" dirty="0" smtClean="0"/>
              <a:t>&amp; CEO on </a:t>
            </a:r>
            <a:r>
              <a:rPr lang="en-US" dirty="0"/>
              <a:t>organizational </a:t>
            </a:r>
            <a:r>
              <a:rPr lang="en-US" dirty="0" smtClean="0"/>
              <a:t>&amp; leadership </a:t>
            </a:r>
            <a:r>
              <a:rPr lang="en-US" dirty="0"/>
              <a:t>development, human performance, brand strategy, public affairs, business </a:t>
            </a:r>
            <a:r>
              <a:rPr lang="en-US" dirty="0" smtClean="0"/>
              <a:t>&amp; market </a:t>
            </a:r>
            <a:r>
              <a:rPr lang="en-US" dirty="0"/>
              <a:t>trends, and corporate communications. He's </a:t>
            </a:r>
            <a:r>
              <a:rPr lang="en-US" dirty="0" smtClean="0"/>
              <a:t>a </a:t>
            </a:r>
            <a:r>
              <a:rPr lang="en-US" dirty="0"/>
              <a:t>teacher and coach to over 200 mid- </a:t>
            </a:r>
            <a:r>
              <a:rPr lang="en-US" dirty="0" smtClean="0"/>
              <a:t>&amp; senior-level </a:t>
            </a:r>
            <a:r>
              <a:rPr lang="en-US" dirty="0"/>
              <a:t>managers </a:t>
            </a:r>
            <a:r>
              <a:rPr lang="en-US" dirty="0" smtClean="0"/>
              <a:t>&amp; numerous </a:t>
            </a:r>
            <a:r>
              <a:rPr lang="en-US" dirty="0"/>
              <a:t>work teams. He speaks frequently to companies </a:t>
            </a:r>
            <a:r>
              <a:rPr lang="en-US" dirty="0" smtClean="0"/>
              <a:t>&amp; organizations </a:t>
            </a:r>
            <a:r>
              <a:rPr lang="en-US" dirty="0"/>
              <a:t>on leadership development, organizational </a:t>
            </a:r>
            <a:r>
              <a:rPr lang="en-US" dirty="0" smtClean="0"/>
              <a:t>&amp; problem-solving </a:t>
            </a:r>
            <a:r>
              <a:rPr lang="en-US" dirty="0"/>
              <a:t>culture, business </a:t>
            </a:r>
            <a:r>
              <a:rPr lang="en-US" dirty="0" smtClean="0"/>
              <a:t>&amp; cultural </a:t>
            </a:r>
            <a:r>
              <a:rPr lang="en-US" dirty="0"/>
              <a:t>trends, economic development, life/work </a:t>
            </a:r>
            <a:r>
              <a:rPr lang="en-US" dirty="0" smtClean="0"/>
              <a:t>balance, &amp; </a:t>
            </a:r>
            <a:r>
              <a:rPr lang="en-US" dirty="0"/>
              <a:t>corporate responsibility </a:t>
            </a:r>
            <a:r>
              <a:rPr lang="en-US" dirty="0" smtClean="0"/>
              <a:t>&amp; sustainability. He </a:t>
            </a:r>
            <a:r>
              <a:rPr lang="en-US" dirty="0"/>
              <a:t>is currently a trustee of the </a:t>
            </a:r>
            <a:r>
              <a:rPr lang="en-US" dirty="0" smtClean="0"/>
              <a:t>VT Youth </a:t>
            </a:r>
            <a:r>
              <a:rPr lang="en-US" dirty="0"/>
              <a:t>Conservation Corps, </a:t>
            </a:r>
            <a:r>
              <a:rPr lang="en-US" dirty="0" smtClean="0"/>
              <a:t>&amp; serves on the VT Climate </a:t>
            </a:r>
            <a:r>
              <a:rPr lang="en-US" dirty="0"/>
              <a:t>Change Economy Council. </a:t>
            </a:r>
          </a:p>
        </p:txBody>
      </p:sp>
    </p:spTree>
    <p:extLst>
      <p:ext uri="{BB962C8B-B14F-4D97-AF65-F5344CB8AC3E}">
        <p14:creationId xmlns:p14="http://schemas.microsoft.com/office/powerpoint/2010/main" val="948456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26390"/>
            <a:ext cx="10547446" cy="763110"/>
          </a:xfrm>
        </p:spPr>
        <p:txBody>
          <a:bodyPr anchor="ctr">
            <a:normAutofit/>
          </a:bodyPr>
          <a:lstStyle/>
          <a:p>
            <a:pPr algn="r">
              <a:spcBef>
                <a:spcPts val="0"/>
              </a:spcBef>
            </a:pPr>
            <a:r>
              <a:rPr lang="en-US" b="1" dirty="0" smtClean="0">
                <a:cs typeface="Century Gothic"/>
              </a:rPr>
              <a:t>2015-2016 SEMBA Advisory Board</a:t>
            </a:r>
            <a:endParaRPr lang="en-US" b="1" dirty="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9033" y="1309216"/>
            <a:ext cx="19891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5374" y="3233573"/>
            <a:ext cx="10699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5004" y="4546435"/>
            <a:ext cx="151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46190" y="1169609"/>
            <a:ext cx="20288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6979" y="1456886"/>
            <a:ext cx="1905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60602" y="4673948"/>
            <a:ext cx="150653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3887" y="1665595"/>
            <a:ext cx="123666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39283" y="3538355"/>
            <a:ext cx="1491922" cy="46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28011" y="3540135"/>
            <a:ext cx="19097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15439" y="2661870"/>
            <a:ext cx="15573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24943" y="5097571"/>
            <a:ext cx="21545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06673" y="5456585"/>
            <a:ext cx="37242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01295" y="3278028"/>
            <a:ext cx="1165866" cy="139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8173" y="4673948"/>
            <a:ext cx="1828197" cy="60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3364" y="2394961"/>
            <a:ext cx="2859668" cy="71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30775" y="4440073"/>
            <a:ext cx="221569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346190" y="2464130"/>
            <a:ext cx="1417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80562" y="3032299"/>
            <a:ext cx="1639570" cy="164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353103" y="2277266"/>
            <a:ext cx="17637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4498" y="1622199"/>
            <a:ext cx="1730905" cy="515674"/>
          </a:xfrm>
          <a:prstGeom prst="rect">
            <a:avLst/>
          </a:prstGeom>
        </p:spPr>
      </p:pic>
    </p:spTree>
    <p:extLst>
      <p:ext uri="{BB962C8B-B14F-4D97-AF65-F5344CB8AC3E}">
        <p14:creationId xmlns:p14="http://schemas.microsoft.com/office/powerpoint/2010/main" val="391368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1000"/>
                                        <p:tgtEl>
                                          <p:spTgt spid="23"/>
                                        </p:tgtEl>
                                      </p:cBhvr>
                                    </p:animEffect>
                                    <p:anim calcmode="lin" valueType="num">
                                      <p:cBhvr>
                                        <p:cTn id="90" dur="1000" fill="hold"/>
                                        <p:tgtEl>
                                          <p:spTgt spid="23"/>
                                        </p:tgtEl>
                                        <p:attrNameLst>
                                          <p:attrName>ppt_x</p:attrName>
                                        </p:attrNameLst>
                                      </p:cBhvr>
                                      <p:tavLst>
                                        <p:tav tm="0">
                                          <p:val>
                                            <p:strVal val="#ppt_x"/>
                                          </p:val>
                                        </p:tav>
                                        <p:tav tm="100000">
                                          <p:val>
                                            <p:strVal val="#ppt_x"/>
                                          </p:val>
                                        </p:tav>
                                      </p:tavLst>
                                    </p:anim>
                                    <p:anim calcmode="lin" valueType="num">
                                      <p:cBhvr>
                                        <p:cTn id="91" dur="1000" fill="hold"/>
                                        <p:tgtEl>
                                          <p:spTgt spid="23"/>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1000"/>
                                        <p:tgtEl>
                                          <p:spTgt spid="26"/>
                                        </p:tgtEl>
                                      </p:cBhvr>
                                    </p:animEffect>
                                    <p:anim calcmode="lin" valueType="num">
                                      <p:cBhvr>
                                        <p:cTn id="105" dur="1000" fill="hold"/>
                                        <p:tgtEl>
                                          <p:spTgt spid="26"/>
                                        </p:tgtEl>
                                        <p:attrNameLst>
                                          <p:attrName>ppt_x</p:attrName>
                                        </p:attrNameLst>
                                      </p:cBhvr>
                                      <p:tavLst>
                                        <p:tav tm="0">
                                          <p:val>
                                            <p:strVal val="#ppt_x"/>
                                          </p:val>
                                        </p:tav>
                                        <p:tav tm="100000">
                                          <p:val>
                                            <p:strVal val="#ppt_x"/>
                                          </p:val>
                                        </p:tav>
                                      </p:tavLst>
                                    </p:anim>
                                    <p:anim calcmode="lin" valueType="num">
                                      <p:cBhvr>
                                        <p:cTn id="10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1655281" y="1741788"/>
            <a:ext cx="1506951" cy="923330"/>
          </a:xfrm>
          <a:prstGeom prst="rect">
            <a:avLst/>
          </a:prstGeom>
          <a:solidFill>
            <a:schemeClr val="accent3">
              <a:lumMod val="60000"/>
              <a:lumOff val="40000"/>
            </a:schemeClr>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800" dirty="0" smtClean="0">
                <a:latin typeface="+mn-lt"/>
              </a:rPr>
              <a:t>“SEMBA Jobs”</a:t>
            </a:r>
          </a:p>
          <a:p>
            <a:pPr algn="ctr" eaLnBrk="1" hangingPunct="1">
              <a:spcBef>
                <a:spcPct val="0"/>
              </a:spcBef>
              <a:buFontTx/>
              <a:buNone/>
              <a:defRPr/>
            </a:pPr>
            <a:r>
              <a:rPr lang="en-US" altLang="en-US" sz="1800" dirty="0" smtClean="0">
                <a:latin typeface="+mn-lt"/>
              </a:rPr>
              <a:t>Change </a:t>
            </a:r>
          </a:p>
          <a:p>
            <a:pPr algn="ctr" eaLnBrk="1" hangingPunct="1">
              <a:spcBef>
                <a:spcPct val="0"/>
              </a:spcBef>
              <a:buFontTx/>
              <a:buNone/>
              <a:defRPr/>
            </a:pPr>
            <a:r>
              <a:rPr lang="en-US" altLang="en-US" sz="1800" dirty="0" smtClean="0">
                <a:latin typeface="+mn-lt"/>
              </a:rPr>
              <a:t>Agents</a:t>
            </a:r>
          </a:p>
        </p:txBody>
      </p:sp>
      <p:sp>
        <p:nvSpPr>
          <p:cNvPr id="6" name="TextBox 5"/>
          <p:cNvSpPr txBox="1"/>
          <p:nvPr/>
        </p:nvSpPr>
        <p:spPr>
          <a:xfrm>
            <a:off x="2075661" y="3091427"/>
            <a:ext cx="725007" cy="461665"/>
          </a:xfrm>
          <a:prstGeom prst="rect">
            <a:avLst/>
          </a:prstGeom>
          <a:solidFill>
            <a:schemeClr val="accent4">
              <a:lumMod val="20000"/>
              <a:lumOff val="80000"/>
            </a:schemeClr>
          </a:solidFill>
        </p:spPr>
        <p:txBody>
          <a:bodyPr wrap="none">
            <a:spAutoFit/>
          </a:bodyPr>
          <a:lstStyle/>
          <a:p>
            <a:pPr eaLnBrk="1" hangingPunct="1">
              <a:defRPr/>
            </a:pPr>
            <a:r>
              <a:rPr lang="en-US" sz="2400" dirty="0"/>
              <a:t>Jobs</a:t>
            </a:r>
          </a:p>
        </p:txBody>
      </p:sp>
      <p:sp>
        <p:nvSpPr>
          <p:cNvPr id="7" name="TextBox 8"/>
          <p:cNvSpPr txBox="1">
            <a:spLocks noChangeArrowheads="1"/>
          </p:cNvSpPr>
          <p:nvPr/>
        </p:nvSpPr>
        <p:spPr bwMode="auto">
          <a:xfrm>
            <a:off x="1701776" y="3952875"/>
            <a:ext cx="1427356" cy="923330"/>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smtClean="0">
                <a:latin typeface="+mn-lt"/>
              </a:rPr>
              <a:t>“MBA Jobs”</a:t>
            </a:r>
          </a:p>
          <a:p>
            <a:pPr algn="ctr" eaLnBrk="1" hangingPunct="1">
              <a:defRPr/>
            </a:pPr>
            <a:r>
              <a:rPr lang="en-US" altLang="en-US" dirty="0" smtClean="0">
                <a:latin typeface="+mn-lt"/>
              </a:rPr>
              <a:t>Functional</a:t>
            </a:r>
          </a:p>
          <a:p>
            <a:pPr algn="ctr" eaLnBrk="1" hangingPunct="1">
              <a:defRPr/>
            </a:pPr>
            <a:r>
              <a:rPr lang="en-US" altLang="en-US" dirty="0" smtClean="0">
                <a:latin typeface="+mn-lt"/>
              </a:rPr>
              <a:t>Execution</a:t>
            </a:r>
          </a:p>
        </p:txBody>
      </p:sp>
      <p:sp>
        <p:nvSpPr>
          <p:cNvPr id="8" name="TextBox 7"/>
          <p:cNvSpPr txBox="1"/>
          <p:nvPr/>
        </p:nvSpPr>
        <p:spPr>
          <a:xfrm>
            <a:off x="4050949" y="5334000"/>
            <a:ext cx="972126" cy="369332"/>
          </a:xfrm>
          <a:prstGeom prst="rect">
            <a:avLst/>
          </a:prstGeom>
          <a:solidFill>
            <a:schemeClr val="accent1">
              <a:lumMod val="20000"/>
              <a:lumOff val="80000"/>
            </a:schemeClr>
          </a:solidFill>
        </p:spPr>
        <p:txBody>
          <a:bodyPr wrap="none">
            <a:spAutoFit/>
          </a:bodyPr>
          <a:lstStyle/>
          <a:p>
            <a:pPr eaLnBrk="1" hangingPunct="1">
              <a:defRPr/>
            </a:pPr>
            <a:r>
              <a:rPr lang="en-US" dirty="0"/>
              <a:t>Start-Up</a:t>
            </a:r>
          </a:p>
        </p:txBody>
      </p:sp>
      <p:sp>
        <p:nvSpPr>
          <p:cNvPr id="9" name="TextBox 8"/>
          <p:cNvSpPr txBox="1"/>
          <p:nvPr/>
        </p:nvSpPr>
        <p:spPr>
          <a:xfrm>
            <a:off x="6034469" y="5334000"/>
            <a:ext cx="1245277" cy="369332"/>
          </a:xfrm>
          <a:prstGeom prst="rect">
            <a:avLst/>
          </a:prstGeom>
          <a:solidFill>
            <a:schemeClr val="accent1">
              <a:lumMod val="20000"/>
              <a:lumOff val="80000"/>
            </a:schemeClr>
          </a:solidFill>
        </p:spPr>
        <p:txBody>
          <a:bodyPr wrap="none">
            <a:spAutoFit/>
          </a:bodyPr>
          <a:lstStyle/>
          <a:p>
            <a:pPr eaLnBrk="1" hangingPunct="1">
              <a:defRPr/>
            </a:pPr>
            <a:r>
              <a:rPr lang="en-US" dirty="0"/>
              <a:t>Established</a:t>
            </a:r>
          </a:p>
        </p:txBody>
      </p:sp>
      <p:sp>
        <p:nvSpPr>
          <p:cNvPr id="10" name="TextBox 9"/>
          <p:cNvSpPr txBox="1"/>
          <p:nvPr/>
        </p:nvSpPr>
        <p:spPr>
          <a:xfrm>
            <a:off x="8248925" y="5334000"/>
            <a:ext cx="903287" cy="369888"/>
          </a:xfrm>
          <a:prstGeom prst="rect">
            <a:avLst/>
          </a:prstGeom>
          <a:solidFill>
            <a:schemeClr val="accent1">
              <a:lumMod val="20000"/>
              <a:lumOff val="80000"/>
            </a:schemeClr>
          </a:solidFill>
        </p:spPr>
        <p:txBody>
          <a:bodyPr wrap="none">
            <a:spAutoFit/>
          </a:bodyPr>
          <a:lstStyle/>
          <a:p>
            <a:pPr eaLnBrk="1" hangingPunct="1">
              <a:defRPr/>
            </a:pPr>
            <a:r>
              <a:rPr lang="en-US" dirty="0"/>
              <a:t>Mature</a:t>
            </a:r>
          </a:p>
        </p:txBody>
      </p:sp>
      <p:sp>
        <p:nvSpPr>
          <p:cNvPr id="11" name="TextBox 10"/>
          <p:cNvSpPr txBox="1"/>
          <p:nvPr/>
        </p:nvSpPr>
        <p:spPr>
          <a:xfrm>
            <a:off x="5026373" y="5786438"/>
            <a:ext cx="3218445" cy="461665"/>
          </a:xfrm>
          <a:prstGeom prst="rect">
            <a:avLst/>
          </a:prstGeom>
          <a:solidFill>
            <a:schemeClr val="accent4">
              <a:lumMod val="20000"/>
              <a:lumOff val="80000"/>
            </a:schemeClr>
          </a:solidFill>
        </p:spPr>
        <p:txBody>
          <a:bodyPr wrap="none">
            <a:spAutoFit/>
          </a:bodyPr>
          <a:lstStyle/>
          <a:p>
            <a:pPr algn="ctr" eaLnBrk="1" hangingPunct="1">
              <a:defRPr/>
            </a:pPr>
            <a:r>
              <a:rPr lang="en-US" sz="2400" dirty="0"/>
              <a:t>Organizational Life Cycle</a:t>
            </a:r>
          </a:p>
        </p:txBody>
      </p:sp>
      <p:cxnSp>
        <p:nvCxnSpPr>
          <p:cNvPr id="13" name="Straight Connector 12"/>
          <p:cNvCxnSpPr/>
          <p:nvPr/>
        </p:nvCxnSpPr>
        <p:spPr>
          <a:xfrm>
            <a:off x="3319685" y="5257800"/>
            <a:ext cx="6788107"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3319685" y="1524000"/>
            <a:ext cx="0" cy="3733800"/>
          </a:xfrm>
          <a:prstGeom prst="line">
            <a:avLst/>
          </a:prstGeom>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5439899" y="3657600"/>
            <a:ext cx="2417027" cy="1570038"/>
          </a:xfrm>
          <a:prstGeom prst="rect">
            <a:avLst/>
          </a:prstGeom>
          <a:solidFill>
            <a:schemeClr val="accent2">
              <a:lumMod val="40000"/>
              <a:lumOff val="60000"/>
            </a:schemeClr>
          </a:solidFill>
        </p:spPr>
        <p:txBody>
          <a:bodyPr wrap="square">
            <a:spAutoFit/>
          </a:bodyPr>
          <a:lstStyle/>
          <a:p>
            <a:pPr algn="ctr" eaLnBrk="1" hangingPunct="1">
              <a:defRPr/>
            </a:pPr>
            <a:r>
              <a:rPr lang="en-US" sz="2400" dirty="0"/>
              <a:t>Implementers</a:t>
            </a:r>
          </a:p>
          <a:p>
            <a:pPr algn="ctr" eaLnBrk="1" hangingPunct="1">
              <a:defRPr/>
            </a:pPr>
            <a:r>
              <a:rPr lang="en-US" dirty="0"/>
              <a:t>Marketing</a:t>
            </a:r>
          </a:p>
          <a:p>
            <a:pPr algn="ctr" eaLnBrk="1" hangingPunct="1">
              <a:defRPr/>
            </a:pPr>
            <a:r>
              <a:rPr lang="en-US" dirty="0"/>
              <a:t>Finance</a:t>
            </a:r>
          </a:p>
          <a:p>
            <a:pPr algn="ctr" eaLnBrk="1" hangingPunct="1">
              <a:defRPr/>
            </a:pPr>
            <a:r>
              <a:rPr lang="en-US" dirty="0"/>
              <a:t>Operations</a:t>
            </a:r>
          </a:p>
          <a:p>
            <a:pPr algn="ctr" eaLnBrk="1" hangingPunct="1">
              <a:defRPr/>
            </a:pPr>
            <a:r>
              <a:rPr lang="en-US" dirty="0"/>
              <a:t>Consulting</a:t>
            </a:r>
          </a:p>
        </p:txBody>
      </p:sp>
      <p:sp>
        <p:nvSpPr>
          <p:cNvPr id="17" name="TextBox 16"/>
          <p:cNvSpPr txBox="1"/>
          <p:nvPr/>
        </p:nvSpPr>
        <p:spPr>
          <a:xfrm>
            <a:off x="6752654" y="2000576"/>
            <a:ext cx="3277936" cy="2400657"/>
          </a:xfrm>
          <a:prstGeom prst="rect">
            <a:avLst/>
          </a:prstGeom>
          <a:solidFill>
            <a:schemeClr val="accent3">
              <a:lumMod val="60000"/>
              <a:lumOff val="40000"/>
              <a:alpha val="60000"/>
            </a:schemeClr>
          </a:solidFill>
        </p:spPr>
        <p:txBody>
          <a:bodyPr wrap="square">
            <a:spAutoFit/>
          </a:bodyPr>
          <a:lstStyle/>
          <a:p>
            <a:pPr algn="ctr" eaLnBrk="1" hangingPunct="1">
              <a:defRPr/>
            </a:pPr>
            <a:r>
              <a:rPr lang="en-US" sz="2400" dirty="0"/>
              <a:t>Intrapreneurs</a:t>
            </a:r>
          </a:p>
          <a:p>
            <a:pPr algn="ctr" eaLnBrk="1" hangingPunct="1">
              <a:defRPr/>
            </a:pPr>
            <a:r>
              <a:rPr lang="en-US" dirty="0" smtClean="0"/>
              <a:t>Transformation</a:t>
            </a:r>
            <a:endParaRPr lang="en-US" dirty="0"/>
          </a:p>
          <a:p>
            <a:pPr algn="ctr" eaLnBrk="1" hangingPunct="1">
              <a:defRPr/>
            </a:pPr>
            <a:r>
              <a:rPr lang="en-US" dirty="0" smtClean="0"/>
              <a:t>New </a:t>
            </a:r>
            <a:r>
              <a:rPr lang="en-US" dirty="0"/>
              <a:t>Business Models</a:t>
            </a:r>
          </a:p>
          <a:p>
            <a:pPr algn="ctr" eaLnBrk="1" hangingPunct="1">
              <a:defRPr/>
            </a:pPr>
            <a:r>
              <a:rPr lang="en-US" dirty="0"/>
              <a:t>Clean Tech</a:t>
            </a:r>
          </a:p>
          <a:p>
            <a:pPr algn="ctr" eaLnBrk="1" hangingPunct="1">
              <a:defRPr/>
            </a:pPr>
            <a:r>
              <a:rPr lang="en-US" dirty="0" smtClean="0"/>
              <a:t>Inclusive Business</a:t>
            </a:r>
          </a:p>
          <a:p>
            <a:pPr algn="ctr" eaLnBrk="1" hangingPunct="1">
              <a:defRPr/>
            </a:pPr>
            <a:endParaRPr lang="en-US" dirty="0"/>
          </a:p>
          <a:p>
            <a:pPr algn="ctr" eaLnBrk="1" hangingPunct="1">
              <a:defRPr/>
            </a:pPr>
            <a:endParaRPr lang="en-US" dirty="0" smtClean="0"/>
          </a:p>
          <a:p>
            <a:pPr algn="ctr" eaLnBrk="1" hangingPunct="1">
              <a:defRPr/>
            </a:pPr>
            <a:endParaRPr lang="en-US" dirty="0"/>
          </a:p>
        </p:txBody>
      </p:sp>
      <p:sp>
        <p:nvSpPr>
          <p:cNvPr id="18" name="TextBox 17"/>
          <p:cNvSpPr txBox="1"/>
          <p:nvPr/>
        </p:nvSpPr>
        <p:spPr>
          <a:xfrm>
            <a:off x="3453943" y="2000571"/>
            <a:ext cx="3151149" cy="2400657"/>
          </a:xfrm>
          <a:prstGeom prst="rect">
            <a:avLst/>
          </a:prstGeom>
          <a:solidFill>
            <a:schemeClr val="accent3">
              <a:lumMod val="60000"/>
              <a:lumOff val="40000"/>
              <a:alpha val="60000"/>
            </a:schemeClr>
          </a:solidFill>
        </p:spPr>
        <p:txBody>
          <a:bodyPr wrap="square">
            <a:spAutoFit/>
          </a:bodyPr>
          <a:lstStyle/>
          <a:p>
            <a:pPr algn="ctr" eaLnBrk="1" hangingPunct="1">
              <a:defRPr/>
            </a:pPr>
            <a:r>
              <a:rPr lang="en-US" sz="2400" dirty="0"/>
              <a:t>Entrepreneurs</a:t>
            </a:r>
          </a:p>
          <a:p>
            <a:pPr algn="ctr" eaLnBrk="1" hangingPunct="1">
              <a:defRPr/>
            </a:pPr>
            <a:r>
              <a:rPr lang="en-US" dirty="0"/>
              <a:t>I</a:t>
            </a:r>
            <a:r>
              <a:rPr lang="en-US" dirty="0" smtClean="0"/>
              <a:t>nnovation</a:t>
            </a:r>
            <a:endParaRPr lang="en-US" dirty="0"/>
          </a:p>
          <a:p>
            <a:pPr algn="ctr" eaLnBrk="1" hangingPunct="1">
              <a:defRPr/>
            </a:pPr>
            <a:r>
              <a:rPr lang="en-US" dirty="0"/>
              <a:t>New Business Models</a:t>
            </a:r>
          </a:p>
          <a:p>
            <a:pPr algn="ctr" eaLnBrk="1" hangingPunct="1">
              <a:defRPr/>
            </a:pPr>
            <a:r>
              <a:rPr lang="en-US" dirty="0"/>
              <a:t>Clean </a:t>
            </a:r>
            <a:r>
              <a:rPr lang="en-US" dirty="0" smtClean="0"/>
              <a:t>Tech</a:t>
            </a:r>
          </a:p>
          <a:p>
            <a:pPr algn="ctr" eaLnBrk="1" hangingPunct="1">
              <a:defRPr/>
            </a:pPr>
            <a:r>
              <a:rPr lang="en-US" dirty="0" smtClean="0"/>
              <a:t>Inclusive Business</a:t>
            </a:r>
          </a:p>
          <a:p>
            <a:pPr algn="ctr" eaLnBrk="1" hangingPunct="1">
              <a:defRPr/>
            </a:pPr>
            <a:endParaRPr lang="en-US" dirty="0"/>
          </a:p>
          <a:p>
            <a:pPr algn="ctr" eaLnBrk="1" hangingPunct="1">
              <a:defRPr/>
            </a:pPr>
            <a:endParaRPr lang="en-US" dirty="0" smtClean="0"/>
          </a:p>
          <a:p>
            <a:pPr algn="ctr" eaLnBrk="1" hangingPunct="1">
              <a:defRPr/>
            </a:pPr>
            <a:endParaRPr lang="en-US" dirty="0"/>
          </a:p>
        </p:txBody>
      </p:sp>
      <p:grpSp>
        <p:nvGrpSpPr>
          <p:cNvPr id="19" name="Group 18"/>
          <p:cNvGrpSpPr>
            <a:grpSpLocks/>
          </p:cNvGrpSpPr>
          <p:nvPr/>
        </p:nvGrpSpPr>
        <p:grpSpPr bwMode="auto">
          <a:xfrm>
            <a:off x="7206734" y="1294516"/>
            <a:ext cx="2288822" cy="690561"/>
            <a:chOff x="5720701" y="1062335"/>
            <a:chExt cx="2171208" cy="690264"/>
          </a:xfrm>
        </p:grpSpPr>
        <p:sp>
          <p:nvSpPr>
            <p:cNvPr id="20" name="TextBox 23"/>
            <p:cNvSpPr txBox="1">
              <a:spLocks noChangeArrowheads="1"/>
            </p:cNvSpPr>
            <p:nvPr/>
          </p:nvSpPr>
          <p:spPr bwMode="auto">
            <a:xfrm>
              <a:off x="6054155" y="1062335"/>
              <a:ext cx="1504300" cy="461466"/>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400" dirty="0" smtClean="0">
                  <a:latin typeface="+mn-lt"/>
                </a:rPr>
                <a:t>Consulting</a:t>
              </a:r>
            </a:p>
          </p:txBody>
        </p:sp>
        <p:cxnSp>
          <p:nvCxnSpPr>
            <p:cNvPr id="21" name="Elbow Connector 20"/>
            <p:cNvCxnSpPr>
              <a:stCxn id="20" idx="1"/>
            </p:cNvCxnSpPr>
            <p:nvPr/>
          </p:nvCxnSpPr>
          <p:spPr>
            <a:xfrm rot="10800000" flipV="1">
              <a:off x="5720701" y="1293068"/>
              <a:ext cx="333454" cy="45953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20" idx="3"/>
            </p:cNvCxnSpPr>
            <p:nvPr/>
          </p:nvCxnSpPr>
          <p:spPr>
            <a:xfrm>
              <a:off x="7558455" y="1293069"/>
              <a:ext cx="333454" cy="4595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3" name="Group 22"/>
          <p:cNvGrpSpPr>
            <a:grpSpLocks/>
          </p:cNvGrpSpPr>
          <p:nvPr/>
        </p:nvGrpSpPr>
        <p:grpSpPr bwMode="auto">
          <a:xfrm>
            <a:off x="3975581" y="1314772"/>
            <a:ext cx="2055375" cy="685799"/>
            <a:chOff x="2004124" y="1066800"/>
            <a:chExt cx="2054718" cy="686340"/>
          </a:xfrm>
        </p:grpSpPr>
        <p:sp>
          <p:nvSpPr>
            <p:cNvPr id="24" name="TextBox 22"/>
            <p:cNvSpPr txBox="1">
              <a:spLocks noChangeArrowheads="1"/>
            </p:cNvSpPr>
            <p:nvPr/>
          </p:nvSpPr>
          <p:spPr bwMode="auto">
            <a:xfrm>
              <a:off x="2392938" y="1066800"/>
              <a:ext cx="1304364" cy="462029"/>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400" dirty="0" smtClean="0">
                  <a:latin typeface="+mn-lt"/>
                </a:rPr>
                <a:t>Investing</a:t>
              </a:r>
            </a:p>
          </p:txBody>
        </p:sp>
        <p:cxnSp>
          <p:nvCxnSpPr>
            <p:cNvPr id="25" name="Elbow Connector 24"/>
            <p:cNvCxnSpPr>
              <a:stCxn id="24" idx="3"/>
            </p:cNvCxnSpPr>
            <p:nvPr/>
          </p:nvCxnSpPr>
          <p:spPr>
            <a:xfrm>
              <a:off x="3697302" y="1297815"/>
              <a:ext cx="361540" cy="45532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24" idx="1"/>
            </p:cNvCxnSpPr>
            <p:nvPr/>
          </p:nvCxnSpPr>
          <p:spPr>
            <a:xfrm rot="10800000" flipV="1">
              <a:off x="2004124" y="1297814"/>
              <a:ext cx="388814" cy="45532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9" name="Text Placeholder 1"/>
          <p:cNvSpPr>
            <a:spLocks noGrp="1"/>
          </p:cNvSpPr>
          <p:nvPr>
            <p:ph type="body" sz="quarter" idx="10"/>
          </p:nvPr>
        </p:nvSpPr>
        <p:spPr>
          <a:xfrm>
            <a:off x="1339755" y="126390"/>
            <a:ext cx="10547446" cy="763110"/>
          </a:xfrm>
        </p:spPr>
        <p:txBody>
          <a:bodyPr anchor="ctr">
            <a:normAutofit/>
          </a:bodyPr>
          <a:lstStyle/>
          <a:p>
            <a:pPr algn="r">
              <a:spcBef>
                <a:spcPts val="0"/>
              </a:spcBef>
            </a:pPr>
            <a:r>
              <a:rPr lang="en-US" altLang="en-US" b="1" dirty="0" smtClean="0"/>
              <a:t>SEMBA Jobs &amp; Careers</a:t>
            </a:r>
            <a:endParaRPr lang="en-US" b="1" dirty="0">
              <a:cs typeface="Century Gothic"/>
            </a:endParaRPr>
          </a:p>
        </p:txBody>
      </p:sp>
      <p:sp>
        <p:nvSpPr>
          <p:cNvPr id="27" name="Slide Number Placeholder 4"/>
          <p:cNvSpPr txBox="1">
            <a:spLocks/>
          </p:cNvSpPr>
          <p:nvPr/>
        </p:nvSpPr>
        <p:spPr>
          <a:xfrm>
            <a:off x="10107792" y="651473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Tree>
    <p:extLst>
      <p:ext uri="{BB962C8B-B14F-4D97-AF65-F5344CB8AC3E}">
        <p14:creationId xmlns:p14="http://schemas.microsoft.com/office/powerpoint/2010/main" val="223681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3202" y="141888"/>
            <a:ext cx="10547446" cy="763110"/>
          </a:xfrm>
        </p:spPr>
        <p:txBody>
          <a:bodyPr anchor="ctr">
            <a:normAutofit/>
          </a:bodyPr>
          <a:lstStyle/>
          <a:p>
            <a:pPr algn="r">
              <a:spcBef>
                <a:spcPts val="0"/>
              </a:spcBef>
            </a:pPr>
            <a:r>
              <a:rPr lang="en-US" altLang="en-US" b="1" dirty="0"/>
              <a:t>Class of 2015: “The Pioneers”</a:t>
            </a: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3" name="Picture 2"/>
          <p:cNvPicPr>
            <a:picLocks noChangeAspect="1"/>
          </p:cNvPicPr>
          <p:nvPr/>
        </p:nvPicPr>
        <p:blipFill>
          <a:blip r:embed="rId2"/>
          <a:stretch>
            <a:fillRect/>
          </a:stretch>
        </p:blipFill>
        <p:spPr>
          <a:xfrm>
            <a:off x="0" y="1012574"/>
            <a:ext cx="8524068" cy="5334438"/>
          </a:xfrm>
          <a:prstGeom prst="rect">
            <a:avLst/>
          </a:prstGeom>
        </p:spPr>
      </p:pic>
      <p:sp>
        <p:nvSpPr>
          <p:cNvPr id="4" name="Oval 3"/>
          <p:cNvSpPr/>
          <p:nvPr/>
        </p:nvSpPr>
        <p:spPr>
          <a:xfrm>
            <a:off x="4313320" y="1828800"/>
            <a:ext cx="363070" cy="66947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4" idx="6"/>
          </p:cNvCxnSpPr>
          <p:nvPr/>
        </p:nvCxnSpPr>
        <p:spPr>
          <a:xfrm flipH="1" flipV="1">
            <a:off x="4676390" y="2163536"/>
            <a:ext cx="4757377" cy="115096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76474" y="3102695"/>
            <a:ext cx="2588216" cy="1200329"/>
          </a:xfrm>
          <a:prstGeom prst="rect">
            <a:avLst/>
          </a:prstGeom>
          <a:noFill/>
        </p:spPr>
        <p:txBody>
          <a:bodyPr wrap="square" rtlCol="0">
            <a:spAutoFit/>
          </a:bodyPr>
          <a:lstStyle/>
          <a:p>
            <a:r>
              <a:rPr lang="en-US" sz="2400" dirty="0" smtClean="0"/>
              <a:t>Chas P. Smith!</a:t>
            </a:r>
          </a:p>
          <a:p>
            <a:r>
              <a:rPr lang="en-US" sz="2400" dirty="0" smtClean="0"/>
              <a:t>Co-Founder,          SAP! Maple Water</a:t>
            </a:r>
            <a:endParaRPr lang="en-US" sz="2400" dirty="0"/>
          </a:p>
        </p:txBody>
      </p:sp>
    </p:spTree>
    <p:extLst>
      <p:ext uri="{BB962C8B-B14F-4D97-AF65-F5344CB8AC3E}">
        <p14:creationId xmlns:p14="http://schemas.microsoft.com/office/powerpoint/2010/main" val="13964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p:cNvSpPr>
          <p:nvPr/>
        </p:nvSpPr>
        <p:spPr bwMode="auto">
          <a:xfrm>
            <a:off x="3531862" y="3951208"/>
            <a:ext cx="5105400" cy="1701800"/>
          </a:xfrm>
          <a:custGeom>
            <a:avLst/>
            <a:gdLst>
              <a:gd name="T0" fmla="*/ 0 w 3216"/>
              <a:gd name="T1" fmla="*/ 2147483646 h 1072"/>
              <a:gd name="T2" fmla="*/ 2147483646 w 3216"/>
              <a:gd name="T3" fmla="*/ 2147483646 h 1072"/>
              <a:gd name="T4" fmla="*/ 2147483646 w 3216"/>
              <a:gd name="T5" fmla="*/ 2147483646 h 1072"/>
              <a:gd name="T6" fmla="*/ 2147483646 w 3216"/>
              <a:gd name="T7" fmla="*/ 2147483646 h 1072"/>
              <a:gd name="T8" fmla="*/ 0 60000 65536"/>
              <a:gd name="T9" fmla="*/ 0 60000 65536"/>
              <a:gd name="T10" fmla="*/ 0 60000 65536"/>
              <a:gd name="T11" fmla="*/ 0 60000 65536"/>
              <a:gd name="T12" fmla="*/ 0 w 3216"/>
              <a:gd name="T13" fmla="*/ 0 h 1072"/>
              <a:gd name="T14" fmla="*/ 3216 w 3216"/>
              <a:gd name="T15" fmla="*/ 1072 h 1072"/>
            </a:gdLst>
            <a:ahLst/>
            <a:cxnLst>
              <a:cxn ang="T8">
                <a:pos x="T0" y="T1"/>
              </a:cxn>
              <a:cxn ang="T9">
                <a:pos x="T2" y="T3"/>
              </a:cxn>
              <a:cxn ang="T10">
                <a:pos x="T4" y="T5"/>
              </a:cxn>
              <a:cxn ang="T11">
                <a:pos x="T6" y="T7"/>
              </a:cxn>
            </a:cxnLst>
            <a:rect l="T12" t="T13" r="T14" b="T15"/>
            <a:pathLst>
              <a:path w="3216" h="1072">
                <a:moveTo>
                  <a:pt x="0" y="1072"/>
                </a:moveTo>
                <a:cubicBezTo>
                  <a:pt x="632" y="696"/>
                  <a:pt x="1264" y="320"/>
                  <a:pt x="1728" y="160"/>
                </a:cubicBezTo>
                <a:cubicBezTo>
                  <a:pt x="2192" y="0"/>
                  <a:pt x="2536" y="104"/>
                  <a:pt x="2784" y="112"/>
                </a:cubicBezTo>
                <a:cubicBezTo>
                  <a:pt x="3032" y="120"/>
                  <a:pt x="3144" y="192"/>
                  <a:pt x="3216" y="208"/>
                </a:cubicBezTo>
              </a:path>
            </a:pathLst>
          </a:custGeom>
          <a:noFill/>
          <a:ln w="571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6" name="Freeform 3"/>
          <p:cNvSpPr>
            <a:spLocks/>
          </p:cNvSpPr>
          <p:nvPr/>
        </p:nvSpPr>
        <p:spPr bwMode="auto">
          <a:xfrm>
            <a:off x="3531862" y="1919208"/>
            <a:ext cx="5181600" cy="1612900"/>
          </a:xfrm>
          <a:custGeom>
            <a:avLst/>
            <a:gdLst>
              <a:gd name="T0" fmla="*/ 0 w 3264"/>
              <a:gd name="T1" fmla="*/ 0 h 1016"/>
              <a:gd name="T2" fmla="*/ 2147483646 w 3264"/>
              <a:gd name="T3" fmla="*/ 2147483646 h 1016"/>
              <a:gd name="T4" fmla="*/ 2147483646 w 3264"/>
              <a:gd name="T5" fmla="*/ 2147483646 h 1016"/>
              <a:gd name="T6" fmla="*/ 2147483646 w 3264"/>
              <a:gd name="T7" fmla="*/ 2147483646 h 1016"/>
              <a:gd name="T8" fmla="*/ 0 60000 65536"/>
              <a:gd name="T9" fmla="*/ 0 60000 65536"/>
              <a:gd name="T10" fmla="*/ 0 60000 65536"/>
              <a:gd name="T11" fmla="*/ 0 60000 65536"/>
              <a:gd name="T12" fmla="*/ 0 w 3264"/>
              <a:gd name="T13" fmla="*/ 0 h 1016"/>
              <a:gd name="T14" fmla="*/ 3264 w 3264"/>
              <a:gd name="T15" fmla="*/ 1016 h 1016"/>
            </a:gdLst>
            <a:ahLst/>
            <a:cxnLst>
              <a:cxn ang="T8">
                <a:pos x="T0" y="T1"/>
              </a:cxn>
              <a:cxn ang="T9">
                <a:pos x="T2" y="T3"/>
              </a:cxn>
              <a:cxn ang="T10">
                <a:pos x="T4" y="T5"/>
              </a:cxn>
              <a:cxn ang="T11">
                <a:pos x="T6" y="T7"/>
              </a:cxn>
            </a:cxnLst>
            <a:rect l="T12" t="T13" r="T14" b="T15"/>
            <a:pathLst>
              <a:path w="3264" h="1016">
                <a:moveTo>
                  <a:pt x="0" y="0"/>
                </a:moveTo>
                <a:cubicBezTo>
                  <a:pt x="592" y="356"/>
                  <a:pt x="1184" y="712"/>
                  <a:pt x="1632" y="864"/>
                </a:cubicBezTo>
                <a:cubicBezTo>
                  <a:pt x="2080" y="1016"/>
                  <a:pt x="2416" y="936"/>
                  <a:pt x="2688" y="912"/>
                </a:cubicBezTo>
                <a:cubicBezTo>
                  <a:pt x="2960" y="888"/>
                  <a:pt x="3168" y="744"/>
                  <a:pt x="3264" y="720"/>
                </a:cubicBezTo>
              </a:path>
            </a:pathLst>
          </a:custGeom>
          <a:noFill/>
          <a:ln w="571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nvGrpSpPr>
          <p:cNvPr id="7" name="Group 12"/>
          <p:cNvGrpSpPr>
            <a:grpSpLocks/>
          </p:cNvGrpSpPr>
          <p:nvPr/>
        </p:nvGrpSpPr>
        <p:grpSpPr bwMode="auto">
          <a:xfrm>
            <a:off x="4446262" y="1538208"/>
            <a:ext cx="3190875" cy="1676400"/>
            <a:chOff x="1728" y="1008"/>
            <a:chExt cx="2010" cy="1056"/>
          </a:xfrm>
        </p:grpSpPr>
        <p:sp>
          <p:nvSpPr>
            <p:cNvPr id="8" name="Text Box 13"/>
            <p:cNvSpPr txBox="1">
              <a:spLocks noChangeArrowheads="1"/>
            </p:cNvSpPr>
            <p:nvPr/>
          </p:nvSpPr>
          <p:spPr bwMode="auto">
            <a:xfrm>
              <a:off x="1728" y="1008"/>
              <a:ext cx="800"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Pollution</a:t>
              </a:r>
            </a:p>
          </p:txBody>
        </p:sp>
        <p:sp>
          <p:nvSpPr>
            <p:cNvPr id="9" name="Text Box 14"/>
            <p:cNvSpPr txBox="1">
              <a:spLocks noChangeArrowheads="1"/>
            </p:cNvSpPr>
            <p:nvPr/>
          </p:nvSpPr>
          <p:spPr bwMode="auto">
            <a:xfrm>
              <a:off x="2208" y="1296"/>
              <a:ext cx="845"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Depletion</a:t>
              </a:r>
            </a:p>
          </p:txBody>
        </p:sp>
        <p:sp>
          <p:nvSpPr>
            <p:cNvPr id="10" name="Text Box 15"/>
            <p:cNvSpPr txBox="1">
              <a:spLocks noChangeArrowheads="1"/>
            </p:cNvSpPr>
            <p:nvPr/>
          </p:nvSpPr>
          <p:spPr bwMode="auto">
            <a:xfrm>
              <a:off x="2688" y="1584"/>
              <a:ext cx="1050"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Degradation</a:t>
              </a:r>
            </a:p>
          </p:txBody>
        </p:sp>
        <p:sp>
          <p:nvSpPr>
            <p:cNvPr id="11" name="Line 16"/>
            <p:cNvSpPr>
              <a:spLocks noChangeShapeType="1"/>
            </p:cNvSpPr>
            <p:nvPr/>
          </p:nvSpPr>
          <p:spPr bwMode="auto">
            <a:xfrm flipH="1">
              <a:off x="1776" y="1296"/>
              <a:ext cx="192"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2" name="Line 17"/>
            <p:cNvSpPr>
              <a:spLocks noChangeShapeType="1"/>
            </p:cNvSpPr>
            <p:nvPr/>
          </p:nvSpPr>
          <p:spPr bwMode="auto">
            <a:xfrm flipH="1">
              <a:off x="2208" y="1584"/>
              <a:ext cx="144"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18"/>
            <p:cNvSpPr>
              <a:spLocks noChangeShapeType="1"/>
            </p:cNvSpPr>
            <p:nvPr/>
          </p:nvSpPr>
          <p:spPr bwMode="auto">
            <a:xfrm flipH="1">
              <a:off x="2784" y="1824"/>
              <a:ext cx="144"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4" name="Group 5"/>
          <p:cNvGrpSpPr>
            <a:grpSpLocks/>
          </p:cNvGrpSpPr>
          <p:nvPr/>
        </p:nvGrpSpPr>
        <p:grpSpPr bwMode="auto">
          <a:xfrm>
            <a:off x="4446262" y="4357608"/>
            <a:ext cx="2833688" cy="1616075"/>
            <a:chOff x="1728" y="2784"/>
            <a:chExt cx="1785" cy="1018"/>
          </a:xfrm>
        </p:grpSpPr>
        <p:sp>
          <p:nvSpPr>
            <p:cNvPr id="15" name="Text Box 6"/>
            <p:cNvSpPr txBox="1">
              <a:spLocks noChangeArrowheads="1"/>
            </p:cNvSpPr>
            <p:nvPr/>
          </p:nvSpPr>
          <p:spPr bwMode="auto">
            <a:xfrm>
              <a:off x="1728" y="3552"/>
              <a:ext cx="943"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Population</a:t>
              </a:r>
            </a:p>
          </p:txBody>
        </p:sp>
        <p:sp>
          <p:nvSpPr>
            <p:cNvPr id="16" name="Text Box 7"/>
            <p:cNvSpPr txBox="1">
              <a:spLocks noChangeArrowheads="1"/>
            </p:cNvSpPr>
            <p:nvPr/>
          </p:nvSpPr>
          <p:spPr bwMode="auto">
            <a:xfrm>
              <a:off x="2256" y="3216"/>
              <a:ext cx="703"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Poverty</a:t>
              </a:r>
            </a:p>
          </p:txBody>
        </p:sp>
        <p:sp>
          <p:nvSpPr>
            <p:cNvPr id="17" name="Text Box 8"/>
            <p:cNvSpPr txBox="1">
              <a:spLocks noChangeArrowheads="1"/>
            </p:cNvSpPr>
            <p:nvPr/>
          </p:nvSpPr>
          <p:spPr bwMode="auto">
            <a:xfrm>
              <a:off x="2784" y="2976"/>
              <a:ext cx="729" cy="250"/>
            </a:xfrm>
            <a:prstGeom prst="rect">
              <a:avLst/>
            </a:prstGeom>
            <a:solidFill>
              <a:srgbClr val="33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n-US" altLang="en-US" sz="2000" b="1" dirty="0">
                  <a:latin typeface="Arial" panose="020B0604020202020204" pitchFamily="34" charset="0"/>
                </a:rPr>
                <a:t>Inequity</a:t>
              </a:r>
            </a:p>
          </p:txBody>
        </p:sp>
        <p:sp>
          <p:nvSpPr>
            <p:cNvPr id="18" name="Line 9"/>
            <p:cNvSpPr>
              <a:spLocks noChangeShapeType="1"/>
            </p:cNvSpPr>
            <p:nvPr/>
          </p:nvSpPr>
          <p:spPr bwMode="auto">
            <a:xfrm flipH="1" flipV="1">
              <a:off x="1776" y="3312"/>
              <a:ext cx="240" cy="28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9" name="Line 10"/>
            <p:cNvSpPr>
              <a:spLocks noChangeShapeType="1"/>
            </p:cNvSpPr>
            <p:nvPr/>
          </p:nvSpPr>
          <p:spPr bwMode="auto">
            <a:xfrm flipH="1" flipV="1">
              <a:off x="2304" y="3024"/>
              <a:ext cx="192"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0" name="Line 11"/>
            <p:cNvSpPr>
              <a:spLocks noChangeShapeType="1"/>
            </p:cNvSpPr>
            <p:nvPr/>
          </p:nvSpPr>
          <p:spPr bwMode="auto">
            <a:xfrm flipH="1" flipV="1">
              <a:off x="2784" y="2784"/>
              <a:ext cx="192"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21" name="Group 25"/>
          <p:cNvGrpSpPr>
            <a:grpSpLocks/>
          </p:cNvGrpSpPr>
          <p:nvPr/>
        </p:nvGrpSpPr>
        <p:grpSpPr bwMode="auto">
          <a:xfrm>
            <a:off x="2388862" y="2300208"/>
            <a:ext cx="2971800" cy="3030538"/>
            <a:chOff x="432" y="1488"/>
            <a:chExt cx="1872" cy="1909"/>
          </a:xfrm>
        </p:grpSpPr>
        <p:sp>
          <p:nvSpPr>
            <p:cNvPr id="22" name="Line 26"/>
            <p:cNvSpPr>
              <a:spLocks noChangeShapeType="1"/>
            </p:cNvSpPr>
            <p:nvPr/>
          </p:nvSpPr>
          <p:spPr bwMode="auto">
            <a:xfrm>
              <a:off x="432" y="1728"/>
              <a:ext cx="110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3" name="Line 27"/>
            <p:cNvSpPr>
              <a:spLocks noChangeShapeType="1"/>
            </p:cNvSpPr>
            <p:nvPr/>
          </p:nvSpPr>
          <p:spPr bwMode="auto">
            <a:xfrm>
              <a:off x="480" y="3120"/>
              <a:ext cx="11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4" name="Line 28"/>
            <p:cNvSpPr>
              <a:spLocks noChangeShapeType="1"/>
            </p:cNvSpPr>
            <p:nvPr/>
          </p:nvSpPr>
          <p:spPr bwMode="auto">
            <a:xfrm>
              <a:off x="480" y="2880"/>
              <a:ext cx="1248"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5" name="Line 29"/>
            <p:cNvSpPr>
              <a:spLocks noChangeShapeType="1"/>
            </p:cNvSpPr>
            <p:nvPr/>
          </p:nvSpPr>
          <p:spPr bwMode="auto">
            <a:xfrm>
              <a:off x="432" y="1920"/>
              <a:ext cx="129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6" name="Line 30"/>
            <p:cNvSpPr>
              <a:spLocks noChangeShapeType="1"/>
            </p:cNvSpPr>
            <p:nvPr/>
          </p:nvSpPr>
          <p:spPr bwMode="auto">
            <a:xfrm>
              <a:off x="480" y="3360"/>
              <a:ext cx="67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7" name="Line 31"/>
            <p:cNvSpPr>
              <a:spLocks noChangeShapeType="1"/>
            </p:cNvSpPr>
            <p:nvPr/>
          </p:nvSpPr>
          <p:spPr bwMode="auto">
            <a:xfrm>
              <a:off x="480" y="1488"/>
              <a:ext cx="57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graphicFrame>
          <p:nvGraphicFramePr>
            <p:cNvPr id="28" name="Object 32"/>
            <p:cNvGraphicFramePr>
              <a:graphicFrameLocks noChangeAspect="1"/>
            </p:cNvGraphicFramePr>
            <p:nvPr/>
          </p:nvGraphicFramePr>
          <p:xfrm>
            <a:off x="1632" y="1488"/>
            <a:ext cx="624" cy="661"/>
          </p:xfrm>
          <a:graphic>
            <a:graphicData uri="http://schemas.openxmlformats.org/presentationml/2006/ole">
              <mc:AlternateContent xmlns:mc="http://schemas.openxmlformats.org/markup-compatibility/2006">
                <mc:Choice xmlns:v="urn:schemas-microsoft-com:vml" Requires="v">
                  <p:oleObj spid="_x0000_s1302" name="Clip" r:id="rId3" imgW="1195121" imgH="1202436" progId="">
                    <p:embed/>
                  </p:oleObj>
                </mc:Choice>
                <mc:Fallback>
                  <p:oleObj name="Clip" r:id="rId3" imgW="1195121" imgH="120243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488"/>
                          <a:ext cx="624"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33"/>
            <p:cNvGraphicFramePr>
              <a:graphicFrameLocks noChangeAspect="1"/>
            </p:cNvGraphicFramePr>
            <p:nvPr/>
          </p:nvGraphicFramePr>
          <p:xfrm>
            <a:off x="1632" y="2736"/>
            <a:ext cx="672" cy="661"/>
          </p:xfrm>
          <a:graphic>
            <a:graphicData uri="http://schemas.openxmlformats.org/presentationml/2006/ole">
              <mc:AlternateContent xmlns:mc="http://schemas.openxmlformats.org/markup-compatibility/2006">
                <mc:Choice xmlns:v="urn:schemas-microsoft-com:vml" Requires="v">
                  <p:oleObj spid="_x0000_s1303" name="Clip" r:id="rId5" imgW="1195121" imgH="1202436" progId="">
                    <p:embed/>
                  </p:oleObj>
                </mc:Choice>
                <mc:Fallback>
                  <p:oleObj name="Clip" r:id="rId5" imgW="1195121" imgH="120243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2736"/>
                          <a:ext cx="672"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19"/>
          <p:cNvGrpSpPr>
            <a:grpSpLocks/>
          </p:cNvGrpSpPr>
          <p:nvPr/>
        </p:nvGrpSpPr>
        <p:grpSpPr bwMode="auto">
          <a:xfrm>
            <a:off x="2160262" y="2909808"/>
            <a:ext cx="8153400" cy="1443038"/>
            <a:chOff x="288" y="1872"/>
            <a:chExt cx="5136" cy="909"/>
          </a:xfrm>
        </p:grpSpPr>
        <p:sp>
          <p:nvSpPr>
            <p:cNvPr id="31" name="AutoShape 20"/>
            <p:cNvSpPr>
              <a:spLocks noChangeArrowheads="1"/>
            </p:cNvSpPr>
            <p:nvPr/>
          </p:nvSpPr>
          <p:spPr bwMode="auto">
            <a:xfrm>
              <a:off x="3168" y="2256"/>
              <a:ext cx="384" cy="288"/>
            </a:xfrm>
            <a:prstGeom prst="triangle">
              <a:avLst>
                <a:gd name="adj" fmla="val 50000"/>
              </a:avLst>
            </a:prstGeom>
            <a:solidFill>
              <a:srgbClr val="0066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graphicFrame>
          <p:nvGraphicFramePr>
            <p:cNvPr id="32" name="Object 21"/>
            <p:cNvGraphicFramePr>
              <a:graphicFrameLocks noChangeAspect="1"/>
            </p:cNvGraphicFramePr>
            <p:nvPr/>
          </p:nvGraphicFramePr>
          <p:xfrm>
            <a:off x="288" y="2064"/>
            <a:ext cx="655" cy="717"/>
          </p:xfrm>
          <a:graphic>
            <a:graphicData uri="http://schemas.openxmlformats.org/presentationml/2006/ole">
              <mc:AlternateContent xmlns:mc="http://schemas.openxmlformats.org/markup-compatibility/2006">
                <mc:Choice xmlns:v="urn:schemas-microsoft-com:vml" Requires="v">
                  <p:oleObj spid="_x0000_s1304" name="Clip" r:id="rId6" imgW="1039673" imgH="1139342" progId="">
                    <p:embed/>
                  </p:oleObj>
                </mc:Choice>
                <mc:Fallback>
                  <p:oleObj name="Clip" r:id="rId6" imgW="1039673" imgH="113934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064"/>
                          <a:ext cx="655"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22"/>
            <p:cNvGraphicFramePr>
              <a:graphicFrameLocks noChangeAspect="1"/>
            </p:cNvGraphicFramePr>
            <p:nvPr/>
          </p:nvGraphicFramePr>
          <p:xfrm>
            <a:off x="4608" y="1872"/>
            <a:ext cx="816" cy="864"/>
          </p:xfrm>
          <a:graphic>
            <a:graphicData uri="http://schemas.openxmlformats.org/presentationml/2006/ole">
              <mc:AlternateContent xmlns:mc="http://schemas.openxmlformats.org/markup-compatibility/2006">
                <mc:Choice xmlns:v="urn:schemas-microsoft-com:vml" Requires="v">
                  <p:oleObj spid="_x0000_s1305" name="Clip" r:id="rId8" imgW="734263" imgH="845820" progId="">
                    <p:embed/>
                  </p:oleObj>
                </mc:Choice>
                <mc:Fallback>
                  <p:oleObj name="Clip" r:id="rId8" imgW="734263" imgH="8458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187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AutoShape 23"/>
            <p:cNvSpPr>
              <a:spLocks noChangeArrowheads="1"/>
            </p:cNvSpPr>
            <p:nvPr/>
          </p:nvSpPr>
          <p:spPr bwMode="auto">
            <a:xfrm>
              <a:off x="3744" y="2352"/>
              <a:ext cx="768" cy="144"/>
            </a:xfrm>
            <a:prstGeom prst="chevron">
              <a:avLst>
                <a:gd name="adj" fmla="val 133333"/>
              </a:avLst>
            </a:prstGeom>
            <a:solidFill>
              <a:schemeClr val="bg2"/>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sp>
          <p:nvSpPr>
            <p:cNvPr id="35" name="AutoShape 24"/>
            <p:cNvSpPr>
              <a:spLocks noChangeArrowheads="1"/>
            </p:cNvSpPr>
            <p:nvPr/>
          </p:nvSpPr>
          <p:spPr bwMode="auto">
            <a:xfrm>
              <a:off x="1056" y="2208"/>
              <a:ext cx="1824" cy="432"/>
            </a:xfrm>
            <a:prstGeom prst="rightArrow">
              <a:avLst>
                <a:gd name="adj1" fmla="val 50000"/>
                <a:gd name="adj2" fmla="val 105556"/>
              </a:avLst>
            </a:prstGeom>
            <a:solidFill>
              <a:schemeClr val="bg2"/>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grpSp>
      <p:sp>
        <p:nvSpPr>
          <p:cNvPr id="36" name="Text Box 34"/>
          <p:cNvSpPr txBox="1">
            <a:spLocks noChangeArrowheads="1"/>
          </p:cNvSpPr>
          <p:nvPr/>
        </p:nvSpPr>
        <p:spPr bwMode="auto">
          <a:xfrm>
            <a:off x="7783187" y="1527096"/>
            <a:ext cx="2439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n-US" altLang="en-US" sz="2800" b="1" dirty="0">
                <a:latin typeface="Arial" panose="020B0604020202020204" pitchFamily="34" charset="0"/>
              </a:rPr>
              <a:t>“Clean Tech”</a:t>
            </a:r>
          </a:p>
        </p:txBody>
      </p:sp>
      <p:sp>
        <p:nvSpPr>
          <p:cNvPr id="37" name="Text Box 35"/>
          <p:cNvSpPr txBox="1">
            <a:spLocks noChangeArrowheads="1"/>
          </p:cNvSpPr>
          <p:nvPr/>
        </p:nvSpPr>
        <p:spPr bwMode="auto">
          <a:xfrm>
            <a:off x="7873675" y="4811633"/>
            <a:ext cx="2282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r>
              <a:rPr lang="en-US" altLang="en-US" sz="2800" b="1" dirty="0">
                <a:latin typeface="Arial" panose="020B0604020202020204" pitchFamily="34" charset="0"/>
              </a:rPr>
              <a:t>“Base of the</a:t>
            </a:r>
          </a:p>
          <a:p>
            <a:pPr algn="ctr" defTabSz="914400" eaLnBrk="1" hangingPunct="1">
              <a:spcBef>
                <a:spcPct val="0"/>
              </a:spcBef>
              <a:buFontTx/>
              <a:buNone/>
            </a:pPr>
            <a:r>
              <a:rPr lang="en-US" altLang="en-US" sz="2800" b="1" dirty="0">
                <a:latin typeface="Arial" panose="020B0604020202020204" pitchFamily="34" charset="0"/>
              </a:rPr>
              <a:t>Pyramid”</a:t>
            </a:r>
          </a:p>
        </p:txBody>
      </p:sp>
      <p:sp>
        <p:nvSpPr>
          <p:cNvPr id="38"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39" name="Text Placeholder 1"/>
          <p:cNvSpPr>
            <a:spLocks noGrp="1"/>
          </p:cNvSpPr>
          <p:nvPr>
            <p:ph type="body" sz="quarter" idx="10"/>
          </p:nvPr>
        </p:nvSpPr>
        <p:spPr>
          <a:xfrm>
            <a:off x="1097280" y="189653"/>
            <a:ext cx="10843429" cy="764680"/>
          </a:xfrm>
        </p:spPr>
        <p:txBody>
          <a:bodyPr>
            <a:noAutofit/>
          </a:bodyPr>
          <a:lstStyle/>
          <a:p>
            <a:pPr algn="r"/>
            <a:r>
              <a:rPr lang="en-US" sz="3600" b="1" dirty="0" smtClean="0"/>
              <a:t>Why Sustainable Entrepreneurship, &amp; Why Now?</a:t>
            </a:r>
            <a:endParaRPr lang="en-US" sz="3600" b="1" dirty="0"/>
          </a:p>
        </p:txBody>
      </p:sp>
    </p:spTree>
    <p:extLst>
      <p:ext uri="{BB962C8B-B14F-4D97-AF65-F5344CB8AC3E}">
        <p14:creationId xmlns:p14="http://schemas.microsoft.com/office/powerpoint/2010/main" val="8083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5" name="Title 1"/>
          <p:cNvSpPr txBox="1">
            <a:spLocks/>
          </p:cNvSpPr>
          <p:nvPr/>
        </p:nvSpPr>
        <p:spPr>
          <a:xfrm>
            <a:off x="612471" y="1271632"/>
            <a:ext cx="10654791" cy="50573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200" dirty="0" smtClean="0">
                <a:ea typeface="MS PGothic" panose="020B0600070205080204" pitchFamily="34" charset="-128"/>
              </a:rPr>
              <a:t>Can we use the power of markets &amp; innovative entrepreneurial models to lift the poor, &amp; serve the underserved?</a:t>
            </a:r>
          </a:p>
          <a:p>
            <a:endParaRPr lang="en-US" altLang="en-US" sz="2000" dirty="0" smtClean="0">
              <a:ea typeface="MS PGothic" panose="020B0600070205080204" pitchFamily="34" charset="-128"/>
            </a:endParaRPr>
          </a:p>
          <a:p>
            <a:r>
              <a:rPr lang="en-US" altLang="en-US" sz="3200" dirty="0" smtClean="0">
                <a:ea typeface="MS PGothic" panose="020B0600070205080204" pitchFamily="34" charset="-128"/>
              </a:rPr>
              <a:t>And/or to reduce the environmental footprint of an unstainable consumer-based economy to conserve the natural capital that supports all life on earth?</a:t>
            </a:r>
          </a:p>
          <a:p>
            <a:endParaRPr lang="en-US" altLang="en-US" sz="2000" dirty="0" smtClean="0">
              <a:ea typeface="MS PGothic" panose="020B0600070205080204" pitchFamily="34" charset="-128"/>
            </a:endParaRPr>
          </a:p>
          <a:p>
            <a:r>
              <a:rPr lang="en-US" altLang="en-US" sz="3200" b="1" dirty="0" smtClean="0">
                <a:ea typeface="MS PGothic" panose="020B0600070205080204" pitchFamily="34" charset="-128"/>
              </a:rPr>
              <a:t>And </a:t>
            </a:r>
            <a:r>
              <a:rPr lang="en-US" altLang="en-US" sz="3200" b="1" dirty="0">
                <a:ea typeface="MS PGothic" panose="020B0600070205080204" pitchFamily="34" charset="-128"/>
              </a:rPr>
              <a:t>make money while doing </a:t>
            </a:r>
            <a:r>
              <a:rPr lang="en-US" altLang="en-US" sz="3200" b="1" dirty="0" smtClean="0">
                <a:ea typeface="MS PGothic" panose="020B0600070205080204" pitchFamily="34" charset="-128"/>
              </a:rPr>
              <a:t>it?</a:t>
            </a:r>
          </a:p>
          <a:p>
            <a:endParaRPr lang="en-US" altLang="en-US" sz="2000" dirty="0" smtClean="0">
              <a:ea typeface="MS PGothic" panose="020B0600070205080204" pitchFamily="34" charset="-128"/>
            </a:endParaRPr>
          </a:p>
          <a:p>
            <a:r>
              <a:rPr lang="en-US" altLang="en-US" sz="3200" b="1" i="1" dirty="0" smtClean="0">
                <a:ea typeface="MS PGothic" panose="020B0600070205080204" pitchFamily="34" charset="-128"/>
              </a:rPr>
              <a:t>Profitable enterprises can create </a:t>
            </a:r>
            <a:r>
              <a:rPr lang="en-US" altLang="en-US" sz="3200" b="1" i="1" u="sng" dirty="0" smtClean="0">
                <a:ea typeface="MS PGothic" panose="020B0600070205080204" pitchFamily="34" charset="-128"/>
              </a:rPr>
              <a:t>sustained</a:t>
            </a:r>
            <a:r>
              <a:rPr lang="en-US" altLang="en-US" sz="3200" b="1" i="1" dirty="0" smtClean="0">
                <a:ea typeface="MS PGothic" panose="020B0600070205080204" pitchFamily="34" charset="-128"/>
              </a:rPr>
              <a:t> </a:t>
            </a:r>
            <a:r>
              <a:rPr lang="en-US" altLang="en-US" sz="3200" b="1" i="1" dirty="0">
                <a:ea typeface="MS PGothic" panose="020B0600070205080204" pitchFamily="34" charset="-128"/>
              </a:rPr>
              <a:t>shared </a:t>
            </a:r>
            <a:r>
              <a:rPr lang="en-US" altLang="en-US" sz="3200" b="1" i="1" dirty="0" smtClean="0">
                <a:ea typeface="MS PGothic" panose="020B0600070205080204" pitchFamily="34" charset="-128"/>
              </a:rPr>
              <a:t>value</a:t>
            </a:r>
            <a:endParaRPr lang="en-US" altLang="en-US" sz="3200" b="1" i="1" dirty="0">
              <a:ea typeface="MS PGothic" panose="020B0600070205080204" pitchFamily="34" charset="-128"/>
            </a:endParaRPr>
          </a:p>
        </p:txBody>
      </p:sp>
      <p:sp>
        <p:nvSpPr>
          <p:cNvPr id="7" name="Text Placeholder 1"/>
          <p:cNvSpPr>
            <a:spLocks noGrp="1"/>
          </p:cNvSpPr>
          <p:nvPr>
            <p:ph type="body" sz="quarter" idx="10"/>
          </p:nvPr>
        </p:nvSpPr>
        <p:spPr>
          <a:xfrm>
            <a:off x="1097280" y="189653"/>
            <a:ext cx="10843429" cy="764680"/>
          </a:xfrm>
        </p:spPr>
        <p:txBody>
          <a:bodyPr>
            <a:noAutofit/>
          </a:bodyPr>
          <a:lstStyle/>
          <a:p>
            <a:pPr algn="r"/>
            <a:r>
              <a:rPr lang="en-US" sz="3600" b="1" dirty="0" smtClean="0"/>
              <a:t>Why Sustainable Entrepreneurship, &amp; Why Now?</a:t>
            </a:r>
            <a:endParaRPr lang="en-US" sz="3600" b="1" dirty="0"/>
          </a:p>
        </p:txBody>
      </p:sp>
    </p:spTree>
    <p:extLst>
      <p:ext uri="{BB962C8B-B14F-4D97-AF65-F5344CB8AC3E}">
        <p14:creationId xmlns:p14="http://schemas.microsoft.com/office/powerpoint/2010/main" val="203395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auto">
          <a:xfrm>
            <a:off x="3365368" y="1447800"/>
            <a:ext cx="5486400" cy="4584700"/>
          </a:xfrm>
          <a:prstGeom prst="triangle">
            <a:avLst>
              <a:gd name="adj" fmla="val 50000"/>
            </a:avLst>
          </a:prstGeom>
          <a:gradFill rotWithShape="1">
            <a:gsLst>
              <a:gs pos="0">
                <a:srgbClr val="FFFFFF">
                  <a:alpha val="0"/>
                </a:srgbClr>
              </a:gs>
              <a:gs pos="100000">
                <a:srgbClr val="4F81BD"/>
              </a:gs>
            </a:gsLst>
            <a:lin ang="5400000" scaled="1"/>
          </a:gradFill>
          <a:ln w="38100">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6" name="Group 6"/>
          <p:cNvGrpSpPr>
            <a:grpSpLocks/>
          </p:cNvGrpSpPr>
          <p:nvPr/>
        </p:nvGrpSpPr>
        <p:grpSpPr bwMode="auto">
          <a:xfrm>
            <a:off x="4349750" y="1893889"/>
            <a:ext cx="3257550" cy="663575"/>
            <a:chOff x="1782" y="1401"/>
            <a:chExt cx="2052" cy="418"/>
          </a:xfrm>
        </p:grpSpPr>
        <p:sp>
          <p:nvSpPr>
            <p:cNvPr id="7" name="Text Box 7"/>
            <p:cNvSpPr txBox="1">
              <a:spLocks noChangeArrowheads="1"/>
            </p:cNvSpPr>
            <p:nvPr/>
          </p:nvSpPr>
          <p:spPr bwMode="auto">
            <a:xfrm>
              <a:off x="2570" y="1588"/>
              <a:ext cx="6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Wealthy</a:t>
              </a:r>
            </a:p>
          </p:txBody>
        </p:sp>
        <p:sp>
          <p:nvSpPr>
            <p:cNvPr id="8" name="Text Box 8"/>
            <p:cNvSpPr txBox="1">
              <a:spLocks noChangeArrowheads="1"/>
            </p:cNvSpPr>
            <p:nvPr/>
          </p:nvSpPr>
          <p:spPr bwMode="auto">
            <a:xfrm>
              <a:off x="1782" y="1401"/>
              <a:ext cx="72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&gt;$20,000</a:t>
              </a:r>
            </a:p>
          </p:txBody>
        </p:sp>
        <p:sp>
          <p:nvSpPr>
            <p:cNvPr id="9" name="Text Box 9"/>
            <p:cNvSpPr txBox="1">
              <a:spLocks noChangeArrowheads="1"/>
            </p:cNvSpPr>
            <p:nvPr/>
          </p:nvSpPr>
          <p:spPr bwMode="auto">
            <a:xfrm>
              <a:off x="3171" y="1401"/>
              <a:ext cx="6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  800</a:t>
              </a:r>
            </a:p>
          </p:txBody>
        </p:sp>
      </p:grpSp>
      <p:sp>
        <p:nvSpPr>
          <p:cNvPr id="10" name="Text Box 22"/>
          <p:cNvSpPr txBox="1">
            <a:spLocks noChangeArrowheads="1"/>
          </p:cNvSpPr>
          <p:nvPr/>
        </p:nvSpPr>
        <p:spPr bwMode="auto">
          <a:xfrm>
            <a:off x="7322561" y="1749810"/>
            <a:ext cx="1788267" cy="650875"/>
          </a:xfrm>
          <a:prstGeom prst="rect">
            <a:avLst/>
          </a:prstGeom>
          <a:solidFill>
            <a:schemeClr val="bg2"/>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Arial" panose="020B0604020202020204" pitchFamily="34" charset="0"/>
              </a:rPr>
              <a:t>Saturation of current markets</a:t>
            </a:r>
          </a:p>
        </p:txBody>
      </p:sp>
      <p:grpSp>
        <p:nvGrpSpPr>
          <p:cNvPr id="11" name="Group 10"/>
          <p:cNvGrpSpPr>
            <a:grpSpLocks/>
          </p:cNvGrpSpPr>
          <p:nvPr/>
        </p:nvGrpSpPr>
        <p:grpSpPr bwMode="auto">
          <a:xfrm>
            <a:off x="2663031" y="2707003"/>
            <a:ext cx="5700713" cy="1200150"/>
            <a:chOff x="672" y="1816"/>
            <a:chExt cx="3591" cy="756"/>
          </a:xfrm>
        </p:grpSpPr>
        <p:sp>
          <p:nvSpPr>
            <p:cNvPr id="12" name="Text Box 11"/>
            <p:cNvSpPr txBox="1">
              <a:spLocks noChangeArrowheads="1"/>
            </p:cNvSpPr>
            <p:nvPr/>
          </p:nvSpPr>
          <p:spPr bwMode="auto">
            <a:xfrm>
              <a:off x="2256" y="1816"/>
              <a:ext cx="123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rPr>
                <a:t>Emerging Middle Class (MoP)</a:t>
              </a:r>
            </a:p>
          </p:txBody>
        </p:sp>
        <p:sp>
          <p:nvSpPr>
            <p:cNvPr id="13" name="Text Box 12"/>
            <p:cNvSpPr txBox="1">
              <a:spLocks noChangeArrowheads="1"/>
            </p:cNvSpPr>
            <p:nvPr/>
          </p:nvSpPr>
          <p:spPr bwMode="auto">
            <a:xfrm>
              <a:off x="672" y="1968"/>
              <a:ext cx="13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$2.000-20,000</a:t>
              </a:r>
            </a:p>
          </p:txBody>
        </p:sp>
        <p:sp>
          <p:nvSpPr>
            <p:cNvPr id="14" name="Text Box 13"/>
            <p:cNvSpPr txBox="1">
              <a:spLocks noChangeArrowheads="1"/>
            </p:cNvSpPr>
            <p:nvPr/>
          </p:nvSpPr>
          <p:spPr bwMode="auto">
            <a:xfrm>
              <a:off x="3661" y="2026"/>
              <a:ext cx="60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1,700</a:t>
              </a:r>
            </a:p>
          </p:txBody>
        </p:sp>
      </p:grpSp>
      <p:sp>
        <p:nvSpPr>
          <p:cNvPr id="15" name="Text Box 23"/>
          <p:cNvSpPr txBox="1">
            <a:spLocks noChangeArrowheads="1"/>
          </p:cNvSpPr>
          <p:nvPr/>
        </p:nvSpPr>
        <p:spPr bwMode="auto">
          <a:xfrm>
            <a:off x="8391889" y="2825042"/>
            <a:ext cx="1653911" cy="923925"/>
          </a:xfrm>
          <a:prstGeom prst="rect">
            <a:avLst/>
          </a:prstGeom>
          <a:solidFill>
            <a:srgbClr val="EEECE1"/>
          </a:solidFill>
          <a:ln w="9525">
            <a:solidFill>
              <a:sysClr val="windowText" lastClr="00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Cost barriers; Environmental tipping points </a:t>
            </a:r>
          </a:p>
        </p:txBody>
      </p:sp>
      <p:grpSp>
        <p:nvGrpSpPr>
          <p:cNvPr id="16" name="Group 16"/>
          <p:cNvGrpSpPr>
            <a:grpSpLocks/>
          </p:cNvGrpSpPr>
          <p:nvPr/>
        </p:nvGrpSpPr>
        <p:grpSpPr bwMode="auto">
          <a:xfrm>
            <a:off x="1707356" y="4206874"/>
            <a:ext cx="8047038" cy="1816100"/>
            <a:chOff x="192" y="2620"/>
            <a:chExt cx="5069" cy="1144"/>
          </a:xfrm>
        </p:grpSpPr>
        <p:sp>
          <p:nvSpPr>
            <p:cNvPr id="17" name="Text Box 17"/>
            <p:cNvSpPr txBox="1">
              <a:spLocks noChangeArrowheads="1"/>
            </p:cNvSpPr>
            <p:nvPr/>
          </p:nvSpPr>
          <p:spPr bwMode="auto">
            <a:xfrm>
              <a:off x="1435" y="2620"/>
              <a:ext cx="305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4000" dirty="0">
                  <a:solidFill>
                    <a:prstClr val="black"/>
                  </a:solidFill>
                  <a:latin typeface="Arial" panose="020B0604020202020204" pitchFamily="34" charset="0"/>
                  <a:cs typeface="Arial" panose="020B0604020202020204" pitchFamily="34" charset="0"/>
                </a:rPr>
                <a:t>Base of the </a:t>
              </a:r>
            </a:p>
            <a:p>
              <a:pPr algn="ctr" fontAlgn="base">
                <a:spcBef>
                  <a:spcPct val="0"/>
                </a:spcBef>
                <a:spcAft>
                  <a:spcPct val="0"/>
                </a:spcAft>
                <a:buFontTx/>
                <a:buNone/>
              </a:pPr>
              <a:r>
                <a:rPr lang="en-US" altLang="en-US" sz="4000" dirty="0">
                  <a:solidFill>
                    <a:prstClr val="black"/>
                  </a:solidFill>
                  <a:latin typeface="Arial" panose="020B0604020202020204" pitchFamily="34" charset="0"/>
                  <a:cs typeface="Arial" panose="020B0604020202020204" pitchFamily="34" charset="0"/>
                </a:rPr>
                <a:t>Pyramid (BoP)</a:t>
              </a:r>
            </a:p>
            <a:p>
              <a:pPr algn="ctr" fontAlgn="base">
                <a:spcBef>
                  <a:spcPct val="0"/>
                </a:spcBef>
                <a:spcAft>
                  <a:spcPct val="0"/>
                </a:spcAft>
                <a:buFontTx/>
                <a:buNone/>
              </a:pPr>
              <a:r>
                <a:rPr lang="en-US" altLang="en-US" sz="1600" dirty="0">
                  <a:solidFill>
                    <a:prstClr val="black"/>
                  </a:solidFill>
                  <a:latin typeface="Arial" panose="020B0604020202020204" pitchFamily="34" charset="0"/>
                  <a:cs typeface="Arial" panose="020B0604020202020204" pitchFamily="34" charset="0"/>
                </a:rPr>
                <a:t>(Prahalad &amp; Hart, 2002; Hart &amp; Christensen, 2002; </a:t>
              </a:r>
            </a:p>
            <a:p>
              <a:pPr algn="ctr" fontAlgn="base">
                <a:spcBef>
                  <a:spcPct val="0"/>
                </a:spcBef>
                <a:spcAft>
                  <a:spcPct val="0"/>
                </a:spcAft>
                <a:buFontTx/>
                <a:buNone/>
              </a:pPr>
              <a:r>
                <a:rPr lang="en-US" altLang="en-US" sz="1600" dirty="0">
                  <a:solidFill>
                    <a:prstClr val="black"/>
                  </a:solidFill>
                  <a:latin typeface="Arial" panose="020B0604020202020204" pitchFamily="34" charset="0"/>
                  <a:cs typeface="Arial" panose="020B0604020202020204" pitchFamily="34" charset="0"/>
                </a:rPr>
                <a:t>London &amp; Hart, 2004; Prahalad &amp; Hammond, 2002)</a:t>
              </a:r>
            </a:p>
          </p:txBody>
        </p:sp>
        <p:sp>
          <p:nvSpPr>
            <p:cNvPr id="18" name="Text Box 18"/>
            <p:cNvSpPr txBox="1">
              <a:spLocks noChangeArrowheads="1"/>
            </p:cNvSpPr>
            <p:nvPr/>
          </p:nvSpPr>
          <p:spPr bwMode="auto">
            <a:xfrm>
              <a:off x="192" y="2825"/>
              <a:ext cx="1294"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dirty="0">
                  <a:solidFill>
                    <a:prstClr val="black"/>
                  </a:solidFill>
                  <a:latin typeface="Arial" panose="020B0604020202020204" pitchFamily="34" charset="0"/>
                  <a:cs typeface="Arial" panose="020B0604020202020204" pitchFamily="34" charset="0"/>
                </a:rPr>
                <a:t>&lt;$2,000</a:t>
              </a:r>
            </a:p>
          </p:txBody>
        </p:sp>
        <p:sp>
          <p:nvSpPr>
            <p:cNvPr id="19" name="Text Box 19"/>
            <p:cNvSpPr txBox="1">
              <a:spLocks noChangeArrowheads="1"/>
            </p:cNvSpPr>
            <p:nvPr/>
          </p:nvSpPr>
          <p:spPr bwMode="auto">
            <a:xfrm>
              <a:off x="4336" y="2870"/>
              <a:ext cx="92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dirty="0">
                  <a:solidFill>
                    <a:prstClr val="black"/>
                  </a:solidFill>
                  <a:latin typeface="Arial" panose="020B0604020202020204" pitchFamily="34" charset="0"/>
                  <a:cs typeface="Arial" panose="020B0604020202020204" pitchFamily="34" charset="0"/>
                </a:rPr>
                <a:t>4,500</a:t>
              </a:r>
            </a:p>
          </p:txBody>
        </p:sp>
      </p:grpSp>
      <p:sp>
        <p:nvSpPr>
          <p:cNvPr id="20" name="Text Box 24"/>
          <p:cNvSpPr txBox="1">
            <a:spLocks noChangeArrowheads="1"/>
          </p:cNvSpPr>
          <p:nvPr/>
        </p:nvSpPr>
        <p:spPr bwMode="auto">
          <a:xfrm>
            <a:off x="9745552" y="4408328"/>
            <a:ext cx="2292350" cy="1200329"/>
          </a:xfrm>
          <a:prstGeom prst="rect">
            <a:avLst/>
          </a:prstGeom>
          <a:solidFill>
            <a:schemeClr val="accent2">
              <a:alpha val="80000"/>
            </a:schemeClr>
          </a:solidFill>
          <a:ln w="9525">
            <a:solidFill>
              <a:sysClr val="windowText" lastClr="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0" i="0"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B</a:t>
            </a:r>
            <a:r>
              <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usiness models can fill </a:t>
            </a:r>
            <a:r>
              <a:rPr kumimoji="0" lang="en-US" altLang="en-US" sz="1800" b="0" i="0"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unmet needs &amp; serve underserved populations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rot="3336434">
            <a:off x="8892833" y="2377623"/>
            <a:ext cx="257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dirty="0">
                <a:solidFill>
                  <a:prstClr val="black"/>
                </a:solidFill>
                <a:latin typeface="Arial" panose="020B0604020202020204" pitchFamily="34" charset="0"/>
                <a:cs typeface="Arial" panose="020B0604020202020204" pitchFamily="34" charset="0"/>
              </a:rPr>
              <a:t>Population in millions</a:t>
            </a:r>
          </a:p>
        </p:txBody>
      </p:sp>
      <p:sp>
        <p:nvSpPr>
          <p:cNvPr id="23" name="Text Box 4"/>
          <p:cNvSpPr txBox="1">
            <a:spLocks noChangeArrowheads="1"/>
          </p:cNvSpPr>
          <p:nvPr/>
        </p:nvSpPr>
        <p:spPr bwMode="auto">
          <a:xfrm rot="-3375359">
            <a:off x="1374607" y="1995095"/>
            <a:ext cx="2484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dirty="0">
                <a:solidFill>
                  <a:prstClr val="black"/>
                </a:solidFill>
                <a:latin typeface="Arial" panose="020B0604020202020204" pitchFamily="34" charset="0"/>
                <a:cs typeface="Arial" panose="020B0604020202020204" pitchFamily="34" charset="0"/>
              </a:rPr>
              <a:t>Purchasing Power</a:t>
            </a:r>
          </a:p>
          <a:p>
            <a:pPr fontAlgn="base">
              <a:spcBef>
                <a:spcPct val="0"/>
              </a:spcBef>
              <a:spcAft>
                <a:spcPct val="0"/>
              </a:spcAft>
              <a:buFontTx/>
              <a:buNone/>
            </a:pPr>
            <a:r>
              <a:rPr lang="en-US" altLang="en-US" sz="2000" dirty="0">
                <a:solidFill>
                  <a:prstClr val="black"/>
                </a:solidFill>
                <a:latin typeface="Arial" panose="020B0604020202020204" pitchFamily="34" charset="0"/>
                <a:cs typeface="Arial" panose="020B0604020202020204" pitchFamily="34" charset="0"/>
              </a:rPr>
              <a:t>Parity in U.S. dollars</a:t>
            </a:r>
          </a:p>
        </p:txBody>
      </p:sp>
      <p:sp>
        <p:nvSpPr>
          <p:cNvPr id="24" name="Line 14"/>
          <p:cNvSpPr>
            <a:spLocks noChangeShapeType="1"/>
          </p:cNvSpPr>
          <p:nvPr/>
        </p:nvSpPr>
        <p:spPr bwMode="auto">
          <a:xfrm flipV="1">
            <a:off x="5343525" y="2725947"/>
            <a:ext cx="15240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Line 15"/>
          <p:cNvSpPr>
            <a:spLocks noChangeShapeType="1"/>
          </p:cNvSpPr>
          <p:nvPr/>
        </p:nvSpPr>
        <p:spPr bwMode="auto">
          <a:xfrm>
            <a:off x="4657725" y="3903351"/>
            <a:ext cx="28956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1" name="Up Arrow 20"/>
          <p:cNvSpPr/>
          <p:nvPr/>
        </p:nvSpPr>
        <p:spPr>
          <a:xfrm>
            <a:off x="5556627" y="1922818"/>
            <a:ext cx="1066800" cy="3501589"/>
          </a:xfrm>
          <a:prstGeom prst="upArrow">
            <a:avLst/>
          </a:prstGeom>
          <a:solidFill>
            <a:srgbClr val="C00000">
              <a:alpha val="53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27" name="Text Placeholder 1"/>
          <p:cNvSpPr>
            <a:spLocks noGrp="1"/>
          </p:cNvSpPr>
          <p:nvPr>
            <p:ph type="body" sz="quarter" idx="10"/>
          </p:nvPr>
        </p:nvSpPr>
        <p:spPr>
          <a:xfrm>
            <a:off x="1277470" y="203100"/>
            <a:ext cx="10663239" cy="764680"/>
          </a:xfrm>
        </p:spPr>
        <p:txBody>
          <a:bodyPr>
            <a:noAutofit/>
          </a:bodyPr>
          <a:lstStyle/>
          <a:p>
            <a:pPr algn="r"/>
            <a:r>
              <a:rPr lang="en-US" sz="3600" b="1" dirty="0"/>
              <a:t>Why Sustainable Entrepreneurship, &amp; Why Now?</a:t>
            </a:r>
          </a:p>
        </p:txBody>
      </p:sp>
    </p:spTree>
    <p:extLst>
      <p:ext uri="{BB962C8B-B14F-4D97-AF65-F5344CB8AC3E}">
        <p14:creationId xmlns:p14="http://schemas.microsoft.com/office/powerpoint/2010/main" val="24093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dissolv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2000" fill="hold"/>
                                        <p:tgtEl>
                                          <p:spTgt spid="21"/>
                                        </p:tgtEl>
                                        <p:attrNameLst>
                                          <p:attrName>ppt_x</p:attrName>
                                        </p:attrNameLst>
                                      </p:cBhvr>
                                      <p:tavLst>
                                        <p:tav tm="0">
                                          <p:val>
                                            <p:strVal val="#ppt_x"/>
                                          </p:val>
                                        </p:tav>
                                        <p:tav tm="100000">
                                          <p:val>
                                            <p:strVal val="#ppt_x"/>
                                          </p:val>
                                        </p:tav>
                                      </p:tavLst>
                                    </p:anim>
                                    <p:anim calcmode="lin" valueType="num">
                                      <p:cBhvr additive="base">
                                        <p:cTn id="60"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5" grpId="0" animBg="1"/>
      <p:bldP spid="20" grpId="0" animBg="1"/>
      <p:bldP spid="22" grpId="0"/>
      <p:bldP spid="23" grpId="0"/>
      <p:bldP spid="24" grpId="0" animBg="1"/>
      <p:bldP spid="25"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26390"/>
            <a:ext cx="10547446" cy="763110"/>
          </a:xfrm>
        </p:spPr>
        <p:txBody>
          <a:bodyPr anchor="ctr">
            <a:normAutofit/>
          </a:bodyPr>
          <a:lstStyle/>
          <a:p>
            <a:pPr algn="r">
              <a:spcBef>
                <a:spcPts val="0"/>
              </a:spcBef>
            </a:pPr>
            <a:r>
              <a:rPr lang="en-US" b="1" dirty="0" smtClean="0">
                <a:cs typeface="Century Gothic"/>
              </a:rPr>
              <a:t>UVM’s Sustainable Entrepreneurship MBA</a:t>
            </a:r>
            <a:endParaRPr lang="en-US" b="1" dirty="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169" y="1840974"/>
            <a:ext cx="3352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97699" y="2660868"/>
            <a:ext cx="6477000" cy="1644040"/>
          </a:xfrm>
          <a:prstGeom prst="rect">
            <a:avLst/>
          </a:prstGeom>
          <a:noFill/>
        </p:spPr>
        <p:txBody>
          <a:bodyPr>
            <a:spAutoFit/>
          </a:bodyPr>
          <a:lstStyle/>
          <a:p>
            <a:pPr algn="ctr">
              <a:spcAft>
                <a:spcPts val="2500"/>
              </a:spcAft>
              <a:defRPr/>
            </a:pPr>
            <a:r>
              <a:rPr lang="en-US" sz="4000" dirty="0"/>
              <a:t>Transforming Today’s </a:t>
            </a:r>
            <a:r>
              <a:rPr lang="en-US" sz="4000" dirty="0" smtClean="0"/>
              <a:t>Business</a:t>
            </a:r>
            <a:endParaRPr lang="en-US" sz="4000" dirty="0"/>
          </a:p>
          <a:p>
            <a:pPr algn="ctr">
              <a:defRPr/>
            </a:pPr>
            <a:r>
              <a:rPr lang="en-US" sz="4000" dirty="0"/>
              <a:t>Creating Tomorrow’s Ventures</a:t>
            </a:r>
          </a:p>
        </p:txBody>
      </p:sp>
    </p:spTree>
    <p:extLst>
      <p:ext uri="{BB962C8B-B14F-4D97-AF65-F5344CB8AC3E}">
        <p14:creationId xmlns:p14="http://schemas.microsoft.com/office/powerpoint/2010/main" val="2251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6990" y="180178"/>
            <a:ext cx="10547446" cy="763110"/>
          </a:xfrm>
        </p:spPr>
        <p:txBody>
          <a:bodyPr anchor="t">
            <a:normAutofit/>
          </a:bodyPr>
          <a:lstStyle/>
          <a:p>
            <a:pPr algn="r">
              <a:spcBef>
                <a:spcPts val="0"/>
              </a:spcBef>
            </a:pPr>
            <a:r>
              <a:rPr lang="en-US" b="1" dirty="0" smtClean="0"/>
              <a:t>The Mission </a:t>
            </a:r>
            <a:r>
              <a:rPr lang="en-US" b="1" dirty="0"/>
              <a:t>of SEMBA</a:t>
            </a:r>
          </a:p>
          <a:p>
            <a:pPr algn="r">
              <a:spcBef>
                <a:spcPts val="0"/>
              </a:spcBef>
            </a:pP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7" name="Title 1"/>
          <p:cNvSpPr>
            <a:spLocks noGrp="1"/>
          </p:cNvSpPr>
          <p:nvPr>
            <p:ph type="body" sz="quarter" idx="13"/>
          </p:nvPr>
        </p:nvSpPr>
        <p:spPr>
          <a:xfrm>
            <a:off x="595243" y="1421918"/>
            <a:ext cx="10972800" cy="2181896"/>
          </a:xfrm>
        </p:spPr>
        <p:txBody>
          <a:bodyPr>
            <a:noAutofit/>
          </a:bodyPr>
          <a:lstStyle/>
          <a:p>
            <a:pPr marL="0" indent="0" algn="ctr">
              <a:buNone/>
              <a:defRPr/>
            </a:pPr>
            <a:r>
              <a:rPr lang="en-US" altLang="en-US" sz="3800" b="1" i="1" dirty="0">
                <a:latin typeface="+mn-lt"/>
                <a:cs typeface="Arial" panose="020B0604020202020204" pitchFamily="34" charset="0"/>
              </a:rPr>
              <a:t>T</a:t>
            </a:r>
            <a:r>
              <a:rPr lang="en-US" sz="3800" b="1" i="1" dirty="0">
                <a:latin typeface="+mn-lt"/>
                <a:cs typeface="Arial" panose="020B0604020202020204" pitchFamily="34" charset="0"/>
              </a:rPr>
              <a:t>o prepare and train individuals to create</a:t>
            </a:r>
            <a:br>
              <a:rPr lang="en-US" sz="3800" b="1" i="1" dirty="0">
                <a:latin typeface="+mn-lt"/>
                <a:cs typeface="Arial" panose="020B0604020202020204" pitchFamily="34" charset="0"/>
              </a:rPr>
            </a:br>
            <a:r>
              <a:rPr lang="en-US" sz="3800" b="1" i="1" dirty="0" smtClean="0">
                <a:latin typeface="+mn-lt"/>
                <a:cs typeface="Arial" panose="020B0604020202020204" pitchFamily="34" charset="0"/>
              </a:rPr>
              <a:t>profitable </a:t>
            </a:r>
            <a:r>
              <a:rPr lang="en-US" sz="3800" b="1" i="1" dirty="0">
                <a:latin typeface="+mn-lt"/>
                <a:cs typeface="Arial" panose="020B0604020202020204" pitchFamily="34" charset="0"/>
              </a:rPr>
              <a:t>and sustainable business opportunities in a world undergoing transformational change</a:t>
            </a:r>
            <a:r>
              <a:rPr lang="en-US" sz="3800" b="1" i="1" dirty="0" smtClean="0">
                <a:latin typeface="+mn-lt"/>
                <a:cs typeface="Arial" panose="020B0604020202020204" pitchFamily="34" charset="0"/>
              </a:rPr>
              <a:t>.</a:t>
            </a:r>
            <a:endParaRPr lang="en-US" altLang="en-US" sz="3800" dirty="0" smtClean="0">
              <a:latin typeface="+mn-lt"/>
              <a:ea typeface="MS PGothic" panose="020B0600070205080204" pitchFamily="34" charset="-128"/>
              <a:cs typeface="Arial" panose="020B0604020202020204" pitchFamily="34" charset="0"/>
            </a:endParaRPr>
          </a:p>
        </p:txBody>
      </p:sp>
      <p:sp>
        <p:nvSpPr>
          <p:cNvPr id="8" name="Title 1"/>
          <p:cNvSpPr txBox="1">
            <a:spLocks/>
          </p:cNvSpPr>
          <p:nvPr/>
        </p:nvSpPr>
        <p:spPr bwMode="auto">
          <a:xfrm>
            <a:off x="555228" y="3334671"/>
            <a:ext cx="1103970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defRPr/>
            </a:pPr>
            <a:r>
              <a:rPr lang="en-US" sz="3400" b="1" i="1" dirty="0" smtClean="0">
                <a:latin typeface="+mn-lt"/>
                <a:cs typeface="Arial" panose="020B0604020202020204" pitchFamily="34" charset="0"/>
              </a:rPr>
              <a:t/>
            </a:r>
            <a:br>
              <a:rPr lang="en-US" sz="3400" b="1" i="1" dirty="0" smtClean="0">
                <a:latin typeface="+mn-lt"/>
                <a:cs typeface="Arial" panose="020B0604020202020204" pitchFamily="34" charset="0"/>
              </a:rPr>
            </a:br>
            <a:r>
              <a:rPr lang="en-US" sz="3600" b="1" i="1" dirty="0" smtClean="0">
                <a:latin typeface="+mn-lt"/>
                <a:cs typeface="Arial" panose="020B0604020202020204" pitchFamily="34" charset="0"/>
              </a:rPr>
              <a:t>SEMBA aims to develop the next generation of leaders who will build, disrupt, innovate, &amp; reinvent sustainable business and enterprises in a world that demands it.</a:t>
            </a:r>
            <a:endParaRPr lang="en-US" altLang="en-US" sz="3600" dirty="0" smtClean="0">
              <a:latin typeface="+mn-lt"/>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5489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3202" y="145601"/>
            <a:ext cx="10547446" cy="763110"/>
          </a:xfrm>
        </p:spPr>
        <p:txBody>
          <a:bodyPr anchor="ctr">
            <a:normAutofit/>
          </a:bodyPr>
          <a:lstStyle/>
          <a:p>
            <a:pPr algn="r">
              <a:spcBef>
                <a:spcPts val="0"/>
              </a:spcBef>
            </a:pPr>
            <a:r>
              <a:rPr lang="en-US" altLang="en-US" b="1" dirty="0"/>
              <a:t>Beyond “Saddlebag” Sustainability</a:t>
            </a: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grpSp>
        <p:nvGrpSpPr>
          <p:cNvPr id="5" name="Group 11"/>
          <p:cNvGrpSpPr>
            <a:grpSpLocks/>
          </p:cNvGrpSpPr>
          <p:nvPr/>
        </p:nvGrpSpPr>
        <p:grpSpPr bwMode="auto">
          <a:xfrm>
            <a:off x="898112" y="1169534"/>
            <a:ext cx="4572000" cy="5049443"/>
            <a:chOff x="85725" y="1103587"/>
            <a:chExt cx="4572000" cy="5049442"/>
          </a:xfrm>
        </p:grpSpPr>
        <p:pic>
          <p:nvPicPr>
            <p:cNvPr id="7" name="Picture 8" descr="http://www.saddlebagshorse.com/wp-content/uploads/2013/01/Equine-Saddleba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03587"/>
              <a:ext cx="457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www.cedarcreekbargains.com/wp-content/uploads/2011/11/saddlebags.jpg"/>
            <p:cNvPicPr>
              <a:picLocks noChangeAspect="1" noChangeArrowheads="1"/>
            </p:cNvPicPr>
            <p:nvPr/>
          </p:nvPicPr>
          <p:blipFill rotWithShape="1">
            <a:blip r:embed="rId3">
              <a:extLst>
                <a:ext uri="{28A0092B-C50C-407E-A947-70E740481C1C}">
                  <a14:useLocalDpi xmlns:a14="http://schemas.microsoft.com/office/drawing/2010/main" val="0"/>
                </a:ext>
              </a:extLst>
            </a:blip>
            <a:srcRect b="8037"/>
            <a:stretch/>
          </p:blipFill>
          <p:spPr bwMode="auto">
            <a:xfrm>
              <a:off x="990600" y="4042011"/>
              <a:ext cx="2762250" cy="211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2"/>
          <p:cNvGrpSpPr>
            <a:grpSpLocks/>
          </p:cNvGrpSpPr>
          <p:nvPr/>
        </p:nvGrpSpPr>
        <p:grpSpPr bwMode="auto">
          <a:xfrm>
            <a:off x="6505536" y="1169534"/>
            <a:ext cx="4572000" cy="5049443"/>
            <a:chOff x="4572000" y="914401"/>
            <a:chExt cx="4572000" cy="5044650"/>
          </a:xfrm>
        </p:grpSpPr>
        <p:pic>
          <p:nvPicPr>
            <p:cNvPr id="15" name="Picture 12" descr="http://thewildhorsespirit.com/wp-content/uploads/2013/04/Wild_Horses01_High_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4401"/>
              <a:ext cx="457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4626" y="3935432"/>
              <a:ext cx="2170364" cy="202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0" y="5985739"/>
            <a:ext cx="2681207" cy="369332"/>
          </a:xfrm>
          <a:prstGeom prst="rect">
            <a:avLst/>
          </a:prstGeom>
          <a:noFill/>
        </p:spPr>
        <p:txBody>
          <a:bodyPr wrap="square" rtlCol="0">
            <a:spAutoFit/>
          </a:bodyPr>
          <a:lstStyle/>
          <a:p>
            <a:r>
              <a:rPr lang="en-US" altLang="en-US" sz="800" dirty="0">
                <a:solidFill>
                  <a:schemeClr val="bg1"/>
                </a:solidFill>
                <a:latin typeface="Arial" panose="020B0604020202020204" pitchFamily="34" charset="0"/>
              </a:rPr>
              <a:t> </a:t>
            </a:r>
            <a:r>
              <a:rPr lang="en-US" altLang="en-US" dirty="0">
                <a:latin typeface="Arial" panose="020B0604020202020204" pitchFamily="34" charset="0"/>
              </a:rPr>
              <a:t>Sharma &amp; Hart, 2014</a:t>
            </a:r>
            <a:endParaRPr lang="en-US" dirty="0"/>
          </a:p>
        </p:txBody>
      </p:sp>
    </p:spTree>
    <p:extLst>
      <p:ext uri="{BB962C8B-B14F-4D97-AF65-F5344CB8AC3E}">
        <p14:creationId xmlns:p14="http://schemas.microsoft.com/office/powerpoint/2010/main" val="21220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9755" y="126390"/>
            <a:ext cx="10547446" cy="763110"/>
          </a:xfrm>
        </p:spPr>
        <p:txBody>
          <a:bodyPr anchor="ctr">
            <a:normAutofit/>
          </a:bodyPr>
          <a:lstStyle/>
          <a:p>
            <a:pPr algn="r">
              <a:spcBef>
                <a:spcPts val="0"/>
              </a:spcBef>
            </a:pPr>
            <a:r>
              <a:rPr lang="en-US" altLang="en-US" b="1" dirty="0"/>
              <a:t>An MBA for the 21</a:t>
            </a:r>
            <a:r>
              <a:rPr lang="en-US" altLang="en-US" b="1" baseline="30000" dirty="0"/>
              <a:t>st</a:t>
            </a:r>
            <a:r>
              <a:rPr lang="en-US" altLang="en-US" b="1" dirty="0"/>
              <a:t> Century</a:t>
            </a:r>
            <a:endParaRPr lang="en-US" b="1" dirty="0">
              <a:latin typeface="Calibri" panose="020F0502020204030204" pitchFamily="34" charset="0"/>
              <a:cs typeface="Century Gothic"/>
            </a:endParaRPr>
          </a:p>
        </p:txBody>
      </p:sp>
      <p:sp>
        <p:nvSpPr>
          <p:cNvPr id="6" name="Slide Number Placeholder 4"/>
          <p:cNvSpPr txBox="1">
            <a:spLocks/>
          </p:cNvSpPr>
          <p:nvPr/>
        </p:nvSpPr>
        <p:spPr>
          <a:xfrm>
            <a:off x="10107792" y="6512459"/>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 Copyright Stuart Hart &amp; David Jones 2015</a:t>
            </a:r>
            <a:endParaRPr lang="en-US" dirty="0"/>
          </a:p>
        </p:txBody>
      </p:sp>
      <p:sp>
        <p:nvSpPr>
          <p:cNvPr id="9" name="TextBox 8"/>
          <p:cNvSpPr txBox="1"/>
          <p:nvPr/>
        </p:nvSpPr>
        <p:spPr>
          <a:xfrm>
            <a:off x="1286561" y="2566849"/>
            <a:ext cx="3177408" cy="2923877"/>
          </a:xfrm>
          <a:prstGeom prst="rect">
            <a:avLst/>
          </a:prstGeom>
          <a:noFill/>
        </p:spPr>
        <p:txBody>
          <a:bodyPr wrap="none">
            <a:spAutoFit/>
          </a:bodyPr>
          <a:lstStyle/>
          <a:p>
            <a:pPr marL="285750" indent="-285750" eaLnBrk="1" hangingPunct="1">
              <a:buFont typeface="Arial" panose="020B0604020202020204" pitchFamily="34" charset="0"/>
              <a:buChar char="•"/>
              <a:defRPr/>
            </a:pPr>
            <a:r>
              <a:rPr lang="en-US" sz="2300" dirty="0">
                <a:latin typeface="+mn-lt"/>
              </a:rPr>
              <a:t>Eliminate legacy</a:t>
            </a:r>
          </a:p>
          <a:p>
            <a:pPr eaLnBrk="1" hangingPunct="1">
              <a:defRPr/>
            </a:pPr>
            <a:r>
              <a:rPr lang="en-US" sz="2300" dirty="0">
                <a:latin typeface="+mn-lt"/>
              </a:rPr>
              <a:t>       content</a:t>
            </a:r>
          </a:p>
          <a:p>
            <a:pPr marL="285750" indent="-285750" eaLnBrk="1" hangingPunct="1">
              <a:buFont typeface="Arial" panose="020B0604020202020204" pitchFamily="34" charset="0"/>
              <a:buChar char="•"/>
              <a:defRPr/>
            </a:pPr>
            <a:r>
              <a:rPr lang="en-US" sz="2300" dirty="0">
                <a:latin typeface="+mn-lt"/>
              </a:rPr>
              <a:t>Deemphasize</a:t>
            </a:r>
          </a:p>
          <a:p>
            <a:pPr eaLnBrk="1" hangingPunct="1">
              <a:defRPr/>
            </a:pPr>
            <a:r>
              <a:rPr lang="en-US" sz="2300" dirty="0">
                <a:latin typeface="+mn-lt"/>
              </a:rPr>
              <a:t>       </a:t>
            </a:r>
            <a:r>
              <a:rPr lang="en-US" sz="2300" dirty="0" smtClean="0">
                <a:latin typeface="+mn-lt"/>
              </a:rPr>
              <a:t>administration</a:t>
            </a:r>
          </a:p>
          <a:p>
            <a:pPr marL="285750" indent="-285750">
              <a:buFont typeface="Arial" panose="020B0604020202020204" pitchFamily="34" charset="0"/>
              <a:buChar char="•"/>
              <a:defRPr/>
            </a:pPr>
            <a:r>
              <a:rPr lang="en-US" sz="2300" dirty="0"/>
              <a:t>Reduce manual</a:t>
            </a:r>
          </a:p>
          <a:p>
            <a:pPr>
              <a:defRPr/>
            </a:pPr>
            <a:r>
              <a:rPr lang="en-US" sz="2300" dirty="0"/>
              <a:t>       </a:t>
            </a:r>
            <a:r>
              <a:rPr lang="en-US" sz="2300" dirty="0" smtClean="0"/>
              <a:t>calculations</a:t>
            </a:r>
            <a:endParaRPr lang="en-US" sz="2300" dirty="0">
              <a:latin typeface="+mn-lt"/>
            </a:endParaRPr>
          </a:p>
          <a:p>
            <a:pPr marL="285750" indent="-285750" eaLnBrk="1" hangingPunct="1">
              <a:buFont typeface="Arial" panose="020B0604020202020204" pitchFamily="34" charset="0"/>
              <a:buChar char="•"/>
              <a:defRPr/>
            </a:pPr>
            <a:r>
              <a:rPr lang="en-US" sz="2300" dirty="0" smtClean="0">
                <a:latin typeface="+mn-lt"/>
              </a:rPr>
              <a:t>Training for functional </a:t>
            </a:r>
          </a:p>
          <a:p>
            <a:pPr eaLnBrk="1" hangingPunct="1">
              <a:defRPr/>
            </a:pPr>
            <a:r>
              <a:rPr lang="en-US" sz="2300" dirty="0"/>
              <a:t> </a:t>
            </a:r>
            <a:r>
              <a:rPr lang="en-US" sz="2300" dirty="0" smtClean="0"/>
              <a:t>      </a:t>
            </a:r>
            <a:r>
              <a:rPr lang="en-US" sz="2300" dirty="0" smtClean="0">
                <a:latin typeface="+mn-lt"/>
              </a:rPr>
              <a:t>execution</a:t>
            </a:r>
          </a:p>
        </p:txBody>
      </p:sp>
      <p:grpSp>
        <p:nvGrpSpPr>
          <p:cNvPr id="10" name="Group 9"/>
          <p:cNvGrpSpPr/>
          <p:nvPr/>
        </p:nvGrpSpPr>
        <p:grpSpPr>
          <a:xfrm>
            <a:off x="4254007" y="1179595"/>
            <a:ext cx="7106248" cy="5066221"/>
            <a:chOff x="2819399" y="1142999"/>
            <a:chExt cx="6222833" cy="4916321"/>
          </a:xfrm>
          <a:solidFill>
            <a:schemeClr val="accent3">
              <a:lumMod val="60000"/>
              <a:lumOff val="40000"/>
            </a:schemeClr>
          </a:solidFill>
        </p:grpSpPr>
        <p:sp>
          <p:nvSpPr>
            <p:cNvPr id="11" name="Oval 10"/>
            <p:cNvSpPr/>
            <p:nvPr/>
          </p:nvSpPr>
          <p:spPr>
            <a:xfrm>
              <a:off x="2819399" y="1142999"/>
              <a:ext cx="6222833" cy="4916321"/>
            </a:xfrm>
            <a:prstGeom prst="ellipse">
              <a:avLst/>
            </a:prstGeom>
            <a:grp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sp>
          <p:nvSpPr>
            <p:cNvPr id="12" name="TextBox 6"/>
            <p:cNvSpPr txBox="1">
              <a:spLocks noChangeArrowheads="1"/>
            </p:cNvSpPr>
            <p:nvPr/>
          </p:nvSpPr>
          <p:spPr bwMode="auto">
            <a:xfrm>
              <a:off x="6490524" y="1974985"/>
              <a:ext cx="1181100" cy="492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600" b="1" dirty="0" smtClean="0">
                  <a:latin typeface="+mn-lt"/>
                </a:rPr>
                <a:t>SEMBA</a:t>
              </a:r>
            </a:p>
          </p:txBody>
        </p:sp>
      </p:grpSp>
      <p:sp>
        <p:nvSpPr>
          <p:cNvPr id="13" name="TextBox 12"/>
          <p:cNvSpPr txBox="1"/>
          <p:nvPr/>
        </p:nvSpPr>
        <p:spPr>
          <a:xfrm>
            <a:off x="4885774" y="1824057"/>
            <a:ext cx="2065032" cy="3600986"/>
          </a:xfrm>
          <a:prstGeom prst="rect">
            <a:avLst/>
          </a:prstGeom>
          <a:noFill/>
        </p:spPr>
        <p:txBody>
          <a:bodyPr wrap="square">
            <a:spAutoFit/>
          </a:bodyPr>
          <a:lstStyle/>
          <a:p>
            <a:pPr algn="ctr" eaLnBrk="1" hangingPunct="1">
              <a:defRPr/>
            </a:pPr>
            <a:r>
              <a:rPr lang="en-US" sz="2600" b="1" dirty="0">
                <a:latin typeface="+mn-lt"/>
              </a:rPr>
              <a:t>Core MBA </a:t>
            </a:r>
          </a:p>
          <a:p>
            <a:pPr algn="ctr" eaLnBrk="1" hangingPunct="1">
              <a:defRPr/>
            </a:pPr>
            <a:r>
              <a:rPr lang="en-US" sz="2600" b="1" dirty="0">
                <a:latin typeface="+mn-lt"/>
              </a:rPr>
              <a:t>Toolkit</a:t>
            </a:r>
          </a:p>
          <a:p>
            <a:pPr marL="285750" indent="-285750" eaLnBrk="1" hangingPunct="1">
              <a:buFont typeface="Arial" panose="020B0604020202020204" pitchFamily="34" charset="0"/>
              <a:buChar char="•"/>
              <a:defRPr/>
            </a:pPr>
            <a:r>
              <a:rPr lang="en-US" sz="2200" dirty="0">
                <a:latin typeface="+mn-lt"/>
              </a:rPr>
              <a:t>Accounting</a:t>
            </a:r>
          </a:p>
          <a:p>
            <a:pPr marL="285750" indent="-285750" eaLnBrk="1" hangingPunct="1">
              <a:buFont typeface="Arial" panose="020B0604020202020204" pitchFamily="34" charset="0"/>
              <a:buChar char="•"/>
              <a:defRPr/>
            </a:pPr>
            <a:r>
              <a:rPr lang="en-US" sz="2200" dirty="0">
                <a:latin typeface="+mn-lt"/>
              </a:rPr>
              <a:t>Finance</a:t>
            </a:r>
          </a:p>
          <a:p>
            <a:pPr marL="285750" indent="-285750" eaLnBrk="1" hangingPunct="1">
              <a:buFont typeface="Arial" panose="020B0604020202020204" pitchFamily="34" charset="0"/>
              <a:buChar char="•"/>
              <a:defRPr/>
            </a:pPr>
            <a:r>
              <a:rPr lang="en-US" sz="2200" dirty="0">
                <a:latin typeface="+mn-lt"/>
              </a:rPr>
              <a:t>Economics</a:t>
            </a:r>
          </a:p>
          <a:p>
            <a:pPr marL="285750" indent="-285750" eaLnBrk="1" hangingPunct="1">
              <a:buFont typeface="Arial" panose="020B0604020202020204" pitchFamily="34" charset="0"/>
              <a:buChar char="•"/>
              <a:defRPr/>
            </a:pPr>
            <a:r>
              <a:rPr lang="en-US" sz="2200" dirty="0">
                <a:latin typeface="+mn-lt"/>
              </a:rPr>
              <a:t>Statistics</a:t>
            </a:r>
          </a:p>
          <a:p>
            <a:pPr marL="285750" indent="-285750" eaLnBrk="1" hangingPunct="1">
              <a:buFont typeface="Arial" panose="020B0604020202020204" pitchFamily="34" charset="0"/>
              <a:buChar char="•"/>
              <a:defRPr/>
            </a:pPr>
            <a:r>
              <a:rPr lang="en-US" sz="2200" dirty="0">
                <a:latin typeface="+mn-lt"/>
              </a:rPr>
              <a:t>Marketing</a:t>
            </a:r>
          </a:p>
          <a:p>
            <a:pPr marL="285750" indent="-285750" eaLnBrk="1" hangingPunct="1">
              <a:buFont typeface="Arial" panose="020B0604020202020204" pitchFamily="34" charset="0"/>
              <a:buChar char="•"/>
              <a:defRPr/>
            </a:pPr>
            <a:r>
              <a:rPr lang="en-US" sz="2200" dirty="0">
                <a:latin typeface="+mn-lt"/>
              </a:rPr>
              <a:t>Operations</a:t>
            </a:r>
          </a:p>
          <a:p>
            <a:pPr marL="285750" indent="-285750" eaLnBrk="1" hangingPunct="1">
              <a:buFont typeface="Arial" panose="020B0604020202020204" pitchFamily="34" charset="0"/>
              <a:buChar char="•"/>
              <a:defRPr/>
            </a:pPr>
            <a:r>
              <a:rPr lang="en-US" sz="2200" dirty="0">
                <a:latin typeface="+mn-lt"/>
              </a:rPr>
              <a:t>Management</a:t>
            </a:r>
          </a:p>
          <a:p>
            <a:pPr marL="285750" indent="-285750" eaLnBrk="1" hangingPunct="1">
              <a:buFont typeface="Arial" panose="020B0604020202020204" pitchFamily="34" charset="0"/>
              <a:buChar char="•"/>
              <a:defRPr/>
            </a:pPr>
            <a:r>
              <a:rPr lang="en-US" sz="2200" dirty="0">
                <a:latin typeface="+mn-lt"/>
              </a:rPr>
              <a:t>Strategy</a:t>
            </a:r>
          </a:p>
        </p:txBody>
      </p:sp>
      <p:grpSp>
        <p:nvGrpSpPr>
          <p:cNvPr id="5" name="Group 4"/>
          <p:cNvGrpSpPr>
            <a:grpSpLocks/>
          </p:cNvGrpSpPr>
          <p:nvPr/>
        </p:nvGrpSpPr>
        <p:grpSpPr bwMode="auto">
          <a:xfrm>
            <a:off x="573437" y="1129747"/>
            <a:ext cx="6881031" cy="5100572"/>
            <a:chOff x="76200" y="1219200"/>
            <a:chExt cx="6084888" cy="4876800"/>
          </a:xfrm>
        </p:grpSpPr>
        <p:sp>
          <p:nvSpPr>
            <p:cNvPr id="7" name="TextBox 5"/>
            <p:cNvSpPr txBox="1">
              <a:spLocks noChangeArrowheads="1"/>
            </p:cNvSpPr>
            <p:nvPr/>
          </p:nvSpPr>
          <p:spPr bwMode="auto">
            <a:xfrm>
              <a:off x="1022224" y="1848177"/>
              <a:ext cx="1673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600" b="1" dirty="0" smtClean="0">
                  <a:latin typeface="+mn-lt"/>
                </a:rPr>
                <a:t>Traditional</a:t>
              </a:r>
            </a:p>
            <a:p>
              <a:pPr algn="ctr" eaLnBrk="1" hangingPunct="1">
                <a:spcBef>
                  <a:spcPct val="0"/>
                </a:spcBef>
                <a:buFontTx/>
                <a:buNone/>
                <a:defRPr/>
              </a:pPr>
              <a:r>
                <a:rPr lang="en-US" altLang="en-US" sz="2600" b="1" dirty="0" smtClean="0">
                  <a:latin typeface="+mn-lt"/>
                </a:rPr>
                <a:t>MBA</a:t>
              </a:r>
            </a:p>
          </p:txBody>
        </p:sp>
        <p:sp>
          <p:nvSpPr>
            <p:cNvPr id="8" name="Oval 7"/>
            <p:cNvSpPr/>
            <p:nvPr/>
          </p:nvSpPr>
          <p:spPr>
            <a:xfrm>
              <a:off x="76200" y="1219200"/>
              <a:ext cx="6084888" cy="4876800"/>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grpSp>
      <p:sp>
        <p:nvSpPr>
          <p:cNvPr id="14" name="TextBox 13"/>
          <p:cNvSpPr txBox="1"/>
          <p:nvPr/>
        </p:nvSpPr>
        <p:spPr>
          <a:xfrm>
            <a:off x="7392982" y="2614952"/>
            <a:ext cx="4001801" cy="2923877"/>
          </a:xfrm>
          <a:prstGeom prst="rect">
            <a:avLst/>
          </a:prstGeom>
          <a:noFill/>
        </p:spPr>
        <p:txBody>
          <a:bodyPr wrap="none">
            <a:spAutoFit/>
          </a:bodyPr>
          <a:lstStyle/>
          <a:p>
            <a:pPr marL="285750" indent="-285750" eaLnBrk="1" hangingPunct="1">
              <a:buFont typeface="Arial" panose="020B0604020202020204" pitchFamily="34" charset="0"/>
              <a:buChar char="•"/>
              <a:defRPr/>
            </a:pPr>
            <a:r>
              <a:rPr lang="en-US" sz="2300" dirty="0" smtClean="0">
                <a:latin typeface="+mn-lt"/>
              </a:rPr>
              <a:t>Integrate &amp; emphasize</a:t>
            </a:r>
            <a:endParaRPr lang="en-US" sz="2300" dirty="0">
              <a:latin typeface="+mn-lt"/>
            </a:endParaRPr>
          </a:p>
          <a:p>
            <a:pPr eaLnBrk="1" hangingPunct="1">
              <a:defRPr/>
            </a:pPr>
            <a:r>
              <a:rPr lang="en-US" sz="2300" dirty="0" smtClean="0"/>
              <a:t>       sustainability &amp; i</a:t>
            </a:r>
            <a:r>
              <a:rPr lang="en-US" sz="2300" dirty="0" smtClean="0">
                <a:latin typeface="+mn-lt"/>
              </a:rPr>
              <a:t>nnovation</a:t>
            </a:r>
            <a:endParaRPr lang="en-US" sz="2300" dirty="0">
              <a:latin typeface="+mn-lt"/>
            </a:endParaRPr>
          </a:p>
          <a:p>
            <a:pPr marL="285750" indent="-285750" eaLnBrk="1" hangingPunct="1">
              <a:buFont typeface="Arial" panose="020B0604020202020204" pitchFamily="34" charset="0"/>
              <a:buChar char="•"/>
              <a:defRPr/>
            </a:pPr>
            <a:r>
              <a:rPr lang="en-US" sz="2300" dirty="0" smtClean="0">
                <a:latin typeface="+mn-lt"/>
              </a:rPr>
              <a:t>Collaborative problem-</a:t>
            </a:r>
          </a:p>
          <a:p>
            <a:pPr eaLnBrk="1" hangingPunct="1">
              <a:defRPr/>
            </a:pPr>
            <a:r>
              <a:rPr lang="en-US" sz="2300" dirty="0"/>
              <a:t> </a:t>
            </a:r>
            <a:r>
              <a:rPr lang="en-US" sz="2300" dirty="0" smtClean="0"/>
              <a:t>      s</a:t>
            </a:r>
            <a:r>
              <a:rPr lang="en-US" sz="2300" dirty="0" smtClean="0">
                <a:latin typeface="+mn-lt"/>
              </a:rPr>
              <a:t>olving skills</a:t>
            </a:r>
            <a:endParaRPr lang="en-US" sz="2300" dirty="0">
              <a:latin typeface="+mn-lt"/>
            </a:endParaRPr>
          </a:p>
          <a:p>
            <a:pPr marL="342900" indent="-342900" eaLnBrk="1" hangingPunct="1">
              <a:buFont typeface="Arial" panose="020B0604020202020204" pitchFamily="34" charset="0"/>
              <a:buChar char="•"/>
              <a:defRPr/>
            </a:pPr>
            <a:r>
              <a:rPr lang="en-US" sz="2300" dirty="0" smtClean="0">
                <a:latin typeface="+mn-lt"/>
              </a:rPr>
              <a:t>Project-based SB experience </a:t>
            </a:r>
          </a:p>
          <a:p>
            <a:pPr eaLnBrk="1" hangingPunct="1">
              <a:defRPr/>
            </a:pPr>
            <a:r>
              <a:rPr lang="en-US" sz="2300" dirty="0" smtClean="0"/>
              <a:t>        </a:t>
            </a:r>
            <a:r>
              <a:rPr lang="en-US" sz="2300" dirty="0" smtClean="0">
                <a:latin typeface="+mn-lt"/>
              </a:rPr>
              <a:t>via </a:t>
            </a:r>
            <a:r>
              <a:rPr lang="en-US" sz="2300" dirty="0" smtClean="0"/>
              <a:t>summer </a:t>
            </a:r>
            <a:r>
              <a:rPr lang="en-US" sz="2300" dirty="0" smtClean="0">
                <a:latin typeface="+mn-lt"/>
              </a:rPr>
              <a:t>practicum</a:t>
            </a:r>
            <a:endParaRPr lang="en-US" sz="2300" dirty="0">
              <a:latin typeface="+mn-lt"/>
            </a:endParaRPr>
          </a:p>
          <a:p>
            <a:pPr marL="285750" indent="-285750">
              <a:buFont typeface="Arial" panose="020B0604020202020204" pitchFamily="34" charset="0"/>
              <a:buChar char="•"/>
              <a:defRPr/>
            </a:pPr>
            <a:r>
              <a:rPr lang="en-US" sz="2300" dirty="0"/>
              <a:t>Preparing change </a:t>
            </a:r>
            <a:r>
              <a:rPr lang="en-US" sz="2300" dirty="0" smtClean="0"/>
              <a:t>agents</a:t>
            </a:r>
          </a:p>
          <a:p>
            <a:pPr>
              <a:defRPr/>
            </a:pPr>
            <a:r>
              <a:rPr lang="en-US" sz="2300" dirty="0"/>
              <a:t> </a:t>
            </a:r>
            <a:r>
              <a:rPr lang="en-US" sz="2300" dirty="0" smtClean="0"/>
              <a:t>       &amp; visionary l</a:t>
            </a:r>
            <a:r>
              <a:rPr lang="en-US" sz="2300" dirty="0" smtClean="0">
                <a:latin typeface="+mn-lt"/>
              </a:rPr>
              <a:t>eaders </a:t>
            </a:r>
          </a:p>
        </p:txBody>
      </p:sp>
    </p:spTree>
    <p:extLst>
      <p:ext uri="{BB962C8B-B14F-4D97-AF65-F5344CB8AC3E}">
        <p14:creationId xmlns:p14="http://schemas.microsoft.com/office/powerpoint/2010/main" val="32353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arn(inVertical)">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wipe(down)">
                                      <p:cBhvr>
                                        <p:cTn id="33" dur="500"/>
                                        <p:tgtEl>
                                          <p:spTgt spid="14">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xEl>
                                              <p:pRg st="3" end="3"/>
                                            </p:txEl>
                                          </p:spTgt>
                                        </p:tgtEl>
                                        <p:attrNameLst>
                                          <p:attrName>style.visibility</p:attrName>
                                        </p:attrNameLst>
                                      </p:cBhvr>
                                      <p:to>
                                        <p:strVal val="visible"/>
                                      </p:to>
                                    </p:set>
                                    <p:animEffect transition="in" filter="wipe(down)">
                                      <p:cBhvr>
                                        <p:cTn id="36" dur="500"/>
                                        <p:tgtEl>
                                          <p:spTgt spid="1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animEffect transition="in" filter="barn(inVertical)">
                                      <p:cBhvr>
                                        <p:cTn id="41" dur="500"/>
                                        <p:tgtEl>
                                          <p:spTgt spid="14">
                                            <p:txEl>
                                              <p:pRg st="4" end="4"/>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4">
                                            <p:txEl>
                                              <p:pRg st="5" end="5"/>
                                            </p:txEl>
                                          </p:spTgt>
                                        </p:tgtEl>
                                        <p:attrNameLst>
                                          <p:attrName>style.visibility</p:attrName>
                                        </p:attrNameLst>
                                      </p:cBhvr>
                                      <p:to>
                                        <p:strVal val="visible"/>
                                      </p:to>
                                    </p:set>
                                    <p:animEffect transition="in" filter="barn(inVertical)">
                                      <p:cBhvr>
                                        <p:cTn id="44" dur="500"/>
                                        <p:tgtEl>
                                          <p:spTgt spid="1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wipe(down)">
                                      <p:cBhvr>
                                        <p:cTn id="49" dur="500"/>
                                        <p:tgtEl>
                                          <p:spTgt spid="14">
                                            <p:txEl>
                                              <p:pRg st="6" end="6"/>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4">
                                            <p:txEl>
                                              <p:pRg st="7" end="7"/>
                                            </p:txEl>
                                          </p:spTgt>
                                        </p:tgtEl>
                                        <p:attrNameLst>
                                          <p:attrName>style.visibility</p:attrName>
                                        </p:attrNameLst>
                                      </p:cBhvr>
                                      <p:to>
                                        <p:strVal val="visible"/>
                                      </p:to>
                                    </p:set>
                                    <p:animEffect transition="in" filter="wipe(down)">
                                      <p:cBhvr>
                                        <p:cTn id="5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theme/theme1.xml><?xml version="1.0" encoding="utf-8"?>
<a:theme xmlns:a="http://schemas.openxmlformats.org/drawingml/2006/main" name="CLI_PPT_Template_12">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14417</TotalTime>
  <Words>1245</Words>
  <Application>Microsoft Office PowerPoint</Application>
  <PresentationFormat>Widescreen</PresentationFormat>
  <Paragraphs>256</Paragraphs>
  <Slides>23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MS PGothic</vt:lpstr>
      <vt:lpstr>Arial</vt:lpstr>
      <vt:lpstr>Calibri</vt:lpstr>
      <vt:lpstr>Century Gothic</vt:lpstr>
      <vt:lpstr>Verdana</vt:lpstr>
      <vt:lpstr>CLI_PPT_Template_12</vt:lpstr>
      <vt:lpstr>Clip</vt:lpstr>
      <vt:lpstr>UVM’s Sustainable Entrepreneurship MBA: Entrepreneurial, Check.  But Why “Sustainable”?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SEMBA</dc:title>
  <dc:subject/>
  <dc:creator>David A. Jones;shart4@bsad.uvm.edu</dc:creator>
  <cp:keywords/>
  <dc:description/>
  <cp:lastModifiedBy>Laura Smith</cp:lastModifiedBy>
  <cp:revision>477</cp:revision>
  <cp:lastPrinted>2015-11-16T18:26:34Z</cp:lastPrinted>
  <dcterms:created xsi:type="dcterms:W3CDTF">2014-06-10T14:56:56Z</dcterms:created>
  <dcterms:modified xsi:type="dcterms:W3CDTF">2016-11-22T13:43:43Z</dcterms:modified>
  <cp:category/>
</cp:coreProperties>
</file>