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9" r:id="rId1"/>
    <p:sldMasterId id="2147483961" r:id="rId2"/>
    <p:sldMasterId id="2147483965" r:id="rId3"/>
    <p:sldMasterId id="2147483963" r:id="rId4"/>
  </p:sldMasterIdLst>
  <p:notesMasterIdLst>
    <p:notesMasterId r:id="rId13"/>
  </p:notesMasterIdLst>
  <p:handoutMasterIdLst>
    <p:handoutMasterId r:id="rId14"/>
  </p:handoutMasterIdLst>
  <p:sldIdLst>
    <p:sldId id="402" r:id="rId5"/>
    <p:sldId id="408" r:id="rId6"/>
    <p:sldId id="409" r:id="rId7"/>
    <p:sldId id="403" r:id="rId8"/>
    <p:sldId id="407" r:id="rId9"/>
    <p:sldId id="404" r:id="rId10"/>
    <p:sldId id="405" r:id="rId11"/>
    <p:sldId id="406" r:id="rId12"/>
  </p:sldIdLst>
  <p:sldSz cx="9144000" cy="6858000" type="screen4x3"/>
  <p:notesSz cx="6954838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i="1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i="1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i="1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i="1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i="1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1600" i="1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1600" i="1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1600" i="1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1600" i="1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560">
          <p15:clr>
            <a:srgbClr val="A4A3A4"/>
          </p15:clr>
        </p15:guide>
        <p15:guide id="2" orient="horz" pos="2194">
          <p15:clr>
            <a:srgbClr val="A4A3A4"/>
          </p15:clr>
        </p15:guide>
        <p15:guide id="3" orient="horz" pos="3077">
          <p15:clr>
            <a:srgbClr val="A4A3A4"/>
          </p15:clr>
        </p15:guide>
        <p15:guide id="4" orient="horz" pos="1567">
          <p15:clr>
            <a:srgbClr val="A4A3A4"/>
          </p15:clr>
        </p15:guide>
        <p15:guide id="5" orient="horz" pos="704">
          <p15:clr>
            <a:srgbClr val="A4A3A4"/>
          </p15:clr>
        </p15:guide>
        <p15:guide id="6" orient="horz" pos="2840">
          <p15:clr>
            <a:srgbClr val="A4A3A4"/>
          </p15:clr>
        </p15:guide>
        <p15:guide id="7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3" userDrawn="1">
          <p15:clr>
            <a:srgbClr val="A4A3A4"/>
          </p15:clr>
        </p15:guide>
        <p15:guide id="2" pos="219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C6C3B"/>
    <a:srgbClr val="1E6628"/>
    <a:srgbClr val="247C31"/>
    <a:srgbClr val="23772F"/>
    <a:srgbClr val="2A6638"/>
    <a:srgbClr val="265E33"/>
    <a:srgbClr val="006699"/>
    <a:srgbClr val="0C8E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63" autoAdjust="0"/>
    <p:restoredTop sz="95501" autoAdjust="0"/>
  </p:normalViewPr>
  <p:slideViewPr>
    <p:cSldViewPr snapToGrid="0">
      <p:cViewPr varScale="1">
        <p:scale>
          <a:sx n="74" d="100"/>
          <a:sy n="74" d="100"/>
        </p:scale>
        <p:origin x="912" y="60"/>
      </p:cViewPr>
      <p:guideLst>
        <p:guide orient="horz" pos="3560"/>
        <p:guide orient="horz" pos="2194"/>
        <p:guide orient="horz" pos="3077"/>
        <p:guide orient="horz" pos="1567"/>
        <p:guide orient="horz" pos="704"/>
        <p:guide orient="horz" pos="2840"/>
        <p:guide pos="2880"/>
      </p:guideLst>
    </p:cSldViewPr>
  </p:slideViewPr>
  <p:outlineViewPr>
    <p:cViewPr>
      <p:scale>
        <a:sx n="33" d="100"/>
        <a:sy n="33" d="100"/>
      </p:scale>
      <p:origin x="0" y="88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 snapToGrid="0">
      <p:cViewPr varScale="1">
        <p:scale>
          <a:sx n="69" d="100"/>
          <a:sy n="69" d="100"/>
        </p:scale>
        <p:origin x="3234" y="72"/>
      </p:cViewPr>
      <p:guideLst>
        <p:guide orient="horz" pos="2933"/>
        <p:guide pos="219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015969" cy="4673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157" tIns="46578" rIns="93157" bIns="46578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 i="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8870" y="1"/>
            <a:ext cx="3015968" cy="4673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157" tIns="46578" rIns="93157" bIns="46578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 i="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41739"/>
            <a:ext cx="3015969" cy="4673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157" tIns="46578" rIns="93157" bIns="46578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 i="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8870" y="8841739"/>
            <a:ext cx="3015968" cy="4673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157" tIns="46578" rIns="93157" bIns="46578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 i="0">
                <a:latin typeface="Arial" pitchFamily="34" charset="0"/>
              </a:defRPr>
            </a:lvl1pPr>
          </a:lstStyle>
          <a:p>
            <a:pPr>
              <a:defRPr/>
            </a:pPr>
            <a:fld id="{0C557BA2-500C-4F4C-B5BD-D11D92F4AA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7506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015969" cy="4673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157" tIns="46578" rIns="93157" bIns="46578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 i="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8872" y="1"/>
            <a:ext cx="3014393" cy="4673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157" tIns="46578" rIns="93157" bIns="46578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 i="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0938" y="696913"/>
            <a:ext cx="4652962" cy="34909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4541" y="4420871"/>
            <a:ext cx="5565760" cy="419195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157" tIns="46578" rIns="93157" bIns="4657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40150"/>
            <a:ext cx="3015969" cy="4673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157" tIns="46578" rIns="93157" bIns="46578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 i="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8872" y="8840150"/>
            <a:ext cx="3014393" cy="4673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157" tIns="46578" rIns="93157" bIns="46578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 i="0">
                <a:latin typeface="Arial" pitchFamily="34" charset="0"/>
              </a:defRPr>
            </a:lvl1pPr>
          </a:lstStyle>
          <a:p>
            <a:pPr>
              <a:defRPr/>
            </a:pPr>
            <a:fld id="{3944EB70-F831-4E58-AC08-A74AFB8FC06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66131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1600" i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30275">
              <a:defRPr sz="1600" i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30275">
              <a:defRPr sz="1600" i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30275">
              <a:defRPr sz="1600" i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30275">
              <a:defRPr sz="1600" i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86DBB3CF-C44D-4EA5-BC0A-1A9E8C2E5529}" type="slidenum">
              <a:rPr lang="en-US" sz="1200" i="0" smtClean="0"/>
              <a:pPr/>
              <a:t>2</a:t>
            </a:fld>
            <a:endParaRPr lang="en-US" sz="1200" i="0" smtClean="0"/>
          </a:p>
        </p:txBody>
      </p:sp>
      <p:sp>
        <p:nvSpPr>
          <p:cNvPr id="2" name="Notes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8448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16D80-69E7-447C-BF8D-7A0A1BD7F92B}" type="datetime1">
              <a:rPr lang="en-US" smtClean="0"/>
              <a:t>11/22/2016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ALL PAGES CONFIDENTIAL PURSUANT TO 1 VSA 313 §§ (a)(1) &amp; (a)(6), 1 VSA 317 §§ (c)(13) &amp; (15)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8B5A9-20C8-48EA-BDA2-12633C588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023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09076-C3D3-4143-A2EB-0D5F62C03C82}" type="datetime1">
              <a:rPr lang="en-US" smtClean="0"/>
              <a:t>11/22/2016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ALL PAGES CONFIDENTIAL PURSUANT TO 1 VSA 313 §§ (a)(1) &amp; (a)(6), 1 VSA 317 §§ (c)(13) &amp; (15)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8B5A9-20C8-48EA-BDA2-12633C588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823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EC2B2-8AB4-4B2F-9E6F-07F32EFF9B03}" type="datetime1">
              <a:rPr lang="en-US" smtClean="0"/>
              <a:t>11/22/2016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ALL PAGES CONFIDENTIAL PURSUANT TO 1 VSA 313 §§ (a)(1) &amp; (a)(6), 1 VSA 317 §§ (c)(13) &amp; (15)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8B5A9-20C8-48EA-BDA2-12633C588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763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16D80-69E7-447C-BF8D-7A0A1BD7F92B}" type="datetime1">
              <a:rPr lang="en-US" smtClean="0"/>
              <a:t>11/22/2016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ALL PAGES CONFIDENTIAL PURSUANT TO 1 VSA 313 §§ (a)(1) &amp; (a)(6), 1 VSA 317 §§ (c)(13) &amp; (15)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8B5A9-20C8-48EA-BDA2-12633C588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6271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B6E65-BD18-4CB9-B431-197E88094721}" type="datetimeFigureOut">
              <a:rPr lang="en-US" smtClean="0"/>
              <a:t>11/22/2016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73616-A5D5-4752-B5C4-FE57C39C1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5771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B6E65-BD18-4CB9-B431-197E88094721}" type="datetimeFigureOut">
              <a:rPr lang="en-US" smtClean="0"/>
              <a:t>11/22/2016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73616-A5D5-4752-B5C4-FE57C39C1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8253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B6E65-BD18-4CB9-B431-197E88094721}" type="datetimeFigureOut">
              <a:rPr lang="en-US" smtClean="0"/>
              <a:t>11/22/2016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73616-A5D5-4752-B5C4-FE57C39C1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6064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B6E65-BD18-4CB9-B431-197E88094721}" type="datetimeFigureOut">
              <a:rPr lang="en-US" smtClean="0"/>
              <a:t>11/22/2016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73616-A5D5-4752-B5C4-FE57C39C1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487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B6E65-BD18-4CB9-B431-197E88094721}" type="datetimeFigureOut">
              <a:rPr lang="en-US" smtClean="0"/>
              <a:t>11/22/2016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73616-A5D5-4752-B5C4-FE57C39C1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00576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B6E65-BD18-4CB9-B431-197E88094721}" type="datetimeFigureOut">
              <a:rPr lang="en-US" smtClean="0"/>
              <a:t>11/22/2016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73616-A5D5-4752-B5C4-FE57C39C1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97334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B6E65-BD18-4CB9-B431-197E88094721}" type="datetimeFigureOut">
              <a:rPr lang="en-US" smtClean="0"/>
              <a:t>11/22/2016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73616-A5D5-4752-B5C4-FE57C39C1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108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CFD15-D344-459A-8E85-2F5A539A9BA8}" type="datetime1">
              <a:rPr lang="en-US" smtClean="0"/>
              <a:t>11/22/2016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ALL PAGES CONFIDENTIAL PURSUANT TO 1 VSA 313 §§ (a)(1) &amp; (a)(6), 1 VSA 317 §§ (c)(13) &amp; (15)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8B5A9-20C8-48EA-BDA2-12633C588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53182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B6E65-BD18-4CB9-B431-197E88094721}" type="datetimeFigureOut">
              <a:rPr lang="en-US" smtClean="0"/>
              <a:t>11/22/2016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73616-A5D5-4752-B5C4-FE57C39C1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0352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B6E65-BD18-4CB9-B431-197E88094721}" type="datetimeFigureOut">
              <a:rPr lang="en-US" smtClean="0"/>
              <a:t>11/22/2016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73616-A5D5-4752-B5C4-FE57C39C1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5972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B6E65-BD18-4CB9-B431-197E88094721}" type="datetimeFigureOut">
              <a:rPr lang="en-US" smtClean="0"/>
              <a:t>11/22/2016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73616-A5D5-4752-B5C4-FE57C39C1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66533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B6E65-BD18-4CB9-B431-197E88094721}" type="datetimeFigureOut">
              <a:rPr lang="en-US" smtClean="0"/>
              <a:t>11/22/2016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73616-A5D5-4752-B5C4-FE57C39C1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474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B7F78-7C43-4CC1-B256-30DB49EBDD30}" type="datetime1">
              <a:rPr lang="en-US" smtClean="0"/>
              <a:t>11/22/2016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ALL PAGES CONFIDENTIAL PURSUANT TO 1 VSA 313 §§ (a)(1) &amp; (a)(6), 1 VSA 317 §§ (c)(13) &amp; (15)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8B5A9-20C8-48EA-BDA2-12633C588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682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FB4FE-0544-4735-ABCD-E9614B8883B6}" type="datetime1">
              <a:rPr lang="en-US" smtClean="0"/>
              <a:t>11/22/2016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ALL PAGES CONFIDENTIAL PURSUANT TO 1 VSA 313 §§ (a)(1) &amp; (a)(6), 1 VSA 317 §§ (c)(13) &amp; (15)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8B5A9-20C8-48EA-BDA2-12633C588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223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30060-158D-46AC-B292-6EDEEC6062F2}" type="datetime1">
              <a:rPr lang="en-US" smtClean="0"/>
              <a:t>11/22/2016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ALL PAGES CONFIDENTIAL PURSUANT TO 1 VSA 313 §§ (a)(1) &amp; (a)(6), 1 VSA 317 §§ (c)(13) &amp; (15) 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8B5A9-20C8-48EA-BDA2-12633C588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404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6F9B4-5832-42AA-BA5A-FF21082451C2}" type="datetime1">
              <a:rPr lang="en-US" smtClean="0"/>
              <a:t>11/22/2016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ALL PAGES CONFIDENTIAL PURSUANT TO 1 VSA 313 §§ (a)(1) &amp; (a)(6), 1 VSA 317 §§ (c)(13) &amp; (15)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8B5A9-20C8-48EA-BDA2-12633C588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480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1AF9B-0BC9-4D79-96CE-A66B557C2185}" type="datetime1">
              <a:rPr lang="en-US" smtClean="0"/>
              <a:t>11/22/2016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ALL PAGES CONFIDENTIAL PURSUANT TO 1 VSA 313 §§ (a)(1) &amp; (a)(6), 1 VSA 317 §§ (c)(13) &amp; (15)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8B5A9-20C8-48EA-BDA2-12633C588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889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C8AE-11A0-44FA-9D93-E1DEB198969D}" type="datetime1">
              <a:rPr lang="en-US" smtClean="0"/>
              <a:t>11/22/2016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ALL PAGES CONFIDENTIAL PURSUANT TO 1 VSA 313 §§ (a)(1) &amp; (a)(6), 1 VSA 317 §§ (c)(13) &amp; (15)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8B5A9-20C8-48EA-BDA2-12633C588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064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EE62B-C108-46FD-9E50-5BCABC598D51}" type="datetime1">
              <a:rPr lang="en-US" smtClean="0"/>
              <a:t>11/22/2016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ALL PAGES CONFIDENTIAL PURSUANT TO 1 VSA 313 §§ (a)(1) &amp; (a)(6), 1 VSA 317 §§ (c)(13) &amp; (15)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8B5A9-20C8-48EA-BDA2-12633C588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706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44A750-874A-443E-A390-3E8188B406AF}" type="datetime1">
              <a:rPr lang="en-US" smtClean="0"/>
              <a:t>11/22/2016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ALL PAGES CONFIDENTIAL PURSUANT TO 1 VSA 313 §§ (a)(1) &amp; (a)(6), 1 VSA 317 §§ (c)(13) &amp; (15)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88B5A9-20C8-48EA-BDA2-12633C588C3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298"/>
            <a:ext cx="9144000" cy="687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4442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0" r:id="rId1"/>
    <p:sldLayoutId id="2147483951" r:id="rId2"/>
    <p:sldLayoutId id="2147483952" r:id="rId3"/>
    <p:sldLayoutId id="2147483953" r:id="rId4"/>
    <p:sldLayoutId id="2147483954" r:id="rId5"/>
    <p:sldLayoutId id="2147483955" r:id="rId6"/>
    <p:sldLayoutId id="2147483956" r:id="rId7"/>
    <p:sldLayoutId id="2147483957" r:id="rId8"/>
    <p:sldLayoutId id="2147483958" r:id="rId9"/>
    <p:sldLayoutId id="2147483959" r:id="rId10"/>
    <p:sldLayoutId id="2147483960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A8A69D-A2D9-42D9-BB9E-36ED63675B3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11/22/2016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ALL PAGES CONFIDENTIAL PURSUANT TO 1 VSA 313 §§ (a)(1) &amp; (a)(6), 1 VSA 317 §§ (c)(13) &amp; (15) 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88B5A9-20C8-48EA-BDA2-12633C588C3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298"/>
            <a:ext cx="9144000" cy="687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80737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4" r:id="rId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9B6E65-BD18-4CB9-B431-197E88094721}" type="datetimeFigureOut">
              <a:rPr lang="en-US" smtClean="0"/>
              <a:t>11/22/2016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F73616-A5D5-4752-B5C4-FE57C39C1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464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6" r:id="rId1"/>
    <p:sldLayoutId id="2147483967" r:id="rId2"/>
    <p:sldLayoutId id="2147483968" r:id="rId3"/>
    <p:sldLayoutId id="2147483969" r:id="rId4"/>
    <p:sldLayoutId id="2147483970" r:id="rId5"/>
    <p:sldLayoutId id="2147483971" r:id="rId6"/>
    <p:sldLayoutId id="2147483972" r:id="rId7"/>
    <p:sldLayoutId id="2147483973" r:id="rId8"/>
    <p:sldLayoutId id="2147483974" r:id="rId9"/>
    <p:sldLayoutId id="2147483975" r:id="rId10"/>
    <p:sldLayoutId id="2147483976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377FF2-DBFC-4583-9DC5-862E56245C1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88B5A9-20C8-48EA-BDA2-12633C588C3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298"/>
            <a:ext cx="9144000" cy="687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4841931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innovatevt.usmblogs.com/" TargetMode="External"/><Relationship Id="rId2" Type="http://schemas.openxmlformats.org/officeDocument/2006/relationships/hyperlink" Target="https://vermont.internships.com/join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390459" y="1417151"/>
            <a:ext cx="8033084" cy="41099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sz="2000" i="0" dirty="0" smtClean="0"/>
              <a:t>The </a:t>
            </a:r>
            <a:r>
              <a:rPr lang="en-US" sz="2000" i="0" dirty="0"/>
              <a:t>I</a:t>
            </a:r>
            <a:r>
              <a:rPr lang="en-US" sz="2000" i="0" dirty="0" smtClean="0"/>
              <a:t>ntersection of Higher Education, Private Sector and Government in Technology and Economic Development</a:t>
            </a:r>
          </a:p>
          <a:p>
            <a:pPr fontAlgn="auto">
              <a:spcAft>
                <a:spcPts val="0"/>
              </a:spcAft>
            </a:pPr>
            <a:endParaRPr lang="en-US" sz="2000" i="0" dirty="0"/>
          </a:p>
          <a:p>
            <a:pPr fontAlgn="auto">
              <a:spcAft>
                <a:spcPts val="0"/>
              </a:spcAft>
            </a:pPr>
            <a:endParaRPr lang="en-US" sz="2000" i="0" dirty="0" smtClean="0"/>
          </a:p>
          <a:p>
            <a:pPr fontAlgn="auto">
              <a:spcAft>
                <a:spcPts val="0"/>
              </a:spcAft>
            </a:pPr>
            <a:endParaRPr lang="en-US" sz="2000" i="0" dirty="0"/>
          </a:p>
          <a:p>
            <a:pPr fontAlgn="auto">
              <a:spcAft>
                <a:spcPts val="0"/>
              </a:spcAft>
            </a:pPr>
            <a:r>
              <a:rPr lang="en-US" sz="2000" i="0" dirty="0" smtClean="0"/>
              <a:t>UVM Legislative Policy Summit</a:t>
            </a:r>
          </a:p>
          <a:p>
            <a:pPr fontAlgn="auto">
              <a:spcAft>
                <a:spcPts val="0"/>
              </a:spcAft>
            </a:pPr>
            <a:endParaRPr lang="en-US" sz="2000" i="0" dirty="0"/>
          </a:p>
          <a:p>
            <a:pPr fontAlgn="auto">
              <a:spcAft>
                <a:spcPts val="0"/>
              </a:spcAft>
            </a:pPr>
            <a:r>
              <a:rPr lang="en-US" sz="1400" i="0" dirty="0" smtClean="0"/>
              <a:t>John N. Evans</a:t>
            </a:r>
          </a:p>
          <a:p>
            <a:pPr fontAlgn="auto">
              <a:spcAft>
                <a:spcPts val="0"/>
              </a:spcAft>
            </a:pPr>
            <a:r>
              <a:rPr lang="en-US" sz="1400" i="0" dirty="0" smtClean="0"/>
              <a:t>November 17, 2015</a:t>
            </a:r>
            <a:endParaRPr lang="en-US" sz="1400" i="0" dirty="0"/>
          </a:p>
        </p:txBody>
      </p:sp>
    </p:spTree>
    <p:extLst>
      <p:ext uri="{BB962C8B-B14F-4D97-AF65-F5344CB8AC3E}">
        <p14:creationId xmlns:p14="http://schemas.microsoft.com/office/powerpoint/2010/main" val="3335946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 txBox="1">
            <a:spLocks/>
          </p:cNvSpPr>
          <p:nvPr/>
        </p:nvSpPr>
        <p:spPr>
          <a:xfrm>
            <a:off x="2967171" y="4384533"/>
            <a:ext cx="3451909" cy="205236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sz="1800" b="1" i="0" dirty="0" smtClean="0"/>
              <a:t>Prosperous Economy</a:t>
            </a:r>
          </a:p>
          <a:p>
            <a:pPr marL="285750" indent="-285750" algn="l" fontAlgn="auto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i="0" dirty="0" smtClean="0"/>
              <a:t>Opportunity	</a:t>
            </a:r>
          </a:p>
          <a:p>
            <a:pPr marL="285750" indent="-285750" algn="l" fontAlgn="auto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i="0" dirty="0" smtClean="0"/>
              <a:t>Discovery and Innovation</a:t>
            </a:r>
          </a:p>
          <a:p>
            <a:pPr marL="285750" indent="-285750" algn="l" fontAlgn="auto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i="0" dirty="0" smtClean="0"/>
              <a:t>Product Development	</a:t>
            </a:r>
          </a:p>
          <a:p>
            <a:pPr marL="285750" indent="-285750" algn="l" fontAlgn="auto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i="0" dirty="0" smtClean="0"/>
              <a:t>Well educated workforce</a:t>
            </a:r>
          </a:p>
          <a:p>
            <a:pPr marL="285750" indent="-285750" algn="l" fontAlgn="auto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i="0" dirty="0" smtClean="0"/>
              <a:t>Jobs</a:t>
            </a:r>
          </a:p>
          <a:p>
            <a:pPr fontAlgn="auto">
              <a:spcAft>
                <a:spcPts val="0"/>
              </a:spcAft>
            </a:pPr>
            <a:endParaRPr lang="en-US" sz="2000" i="0" dirty="0"/>
          </a:p>
        </p:txBody>
      </p:sp>
      <p:grpSp>
        <p:nvGrpSpPr>
          <p:cNvPr id="5" name="Group 4"/>
          <p:cNvGrpSpPr/>
          <p:nvPr/>
        </p:nvGrpSpPr>
        <p:grpSpPr>
          <a:xfrm>
            <a:off x="2606395" y="1005172"/>
            <a:ext cx="3812685" cy="3200503"/>
            <a:chOff x="1932626" y="1053299"/>
            <a:chExt cx="3812685" cy="3200503"/>
          </a:xfrm>
        </p:grpSpPr>
        <p:sp>
          <p:nvSpPr>
            <p:cNvPr id="8" name="Oval 7"/>
            <p:cNvSpPr/>
            <p:nvPr/>
          </p:nvSpPr>
          <p:spPr>
            <a:xfrm>
              <a:off x="2681356" y="1053299"/>
              <a:ext cx="2142068" cy="1857375"/>
            </a:xfrm>
            <a:prstGeom prst="ellipse">
              <a:avLst/>
            </a:prstGeom>
            <a:noFill/>
            <a:ln w="25400">
              <a:solidFill>
                <a:srgbClr val="247C3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b="1"/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1932626" y="1291043"/>
              <a:ext cx="3812685" cy="2563358"/>
              <a:chOff x="3953932" y="2207080"/>
              <a:chExt cx="3812685" cy="2563358"/>
            </a:xfrm>
          </p:grpSpPr>
          <p:sp>
            <p:nvSpPr>
              <p:cNvPr id="10" name="Oval 9"/>
              <p:cNvSpPr/>
              <p:nvPr/>
            </p:nvSpPr>
            <p:spPr>
              <a:xfrm>
                <a:off x="5598397" y="2898023"/>
                <a:ext cx="2142068" cy="1857375"/>
              </a:xfrm>
              <a:prstGeom prst="ellipse">
                <a:avLst/>
              </a:prstGeom>
              <a:noFill/>
              <a:ln w="25400">
                <a:solidFill>
                  <a:srgbClr val="23772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 b="1"/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3953932" y="2913063"/>
                <a:ext cx="2142068" cy="1857375"/>
              </a:xfrm>
              <a:prstGeom prst="ellipse">
                <a:avLst/>
              </a:prstGeom>
              <a:noFill/>
              <a:ln w="25400">
                <a:solidFill>
                  <a:srgbClr val="1E662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 b="1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4015459" y="3620949"/>
                <a:ext cx="179147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b="1" dirty="0" smtClean="0"/>
                  <a:t>Higher Education</a:t>
                </a:r>
                <a:endParaRPr lang="en-US" sz="2000" b="1" dirty="0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5983805" y="3702110"/>
                <a:ext cx="178281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b="1" dirty="0" smtClean="0"/>
                  <a:t>Government</a:t>
                </a:r>
                <a:endParaRPr lang="en-US" sz="2000" b="1" dirty="0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5233131" y="2207080"/>
                <a:ext cx="1147595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b="1" dirty="0" smtClean="0"/>
                  <a:t>Private Sector</a:t>
                </a:r>
                <a:endParaRPr lang="en-US" sz="2000" b="1" dirty="0"/>
              </a:p>
            </p:txBody>
          </p:sp>
        </p:grpSp>
        <p:cxnSp>
          <p:nvCxnSpPr>
            <p:cNvPr id="15" name="Straight Arrow Connector 14"/>
            <p:cNvCxnSpPr/>
            <p:nvPr/>
          </p:nvCxnSpPr>
          <p:spPr>
            <a:xfrm>
              <a:off x="3844581" y="2708722"/>
              <a:ext cx="0" cy="1545080"/>
            </a:xfrm>
            <a:prstGeom prst="straightConnector1">
              <a:avLst/>
            </a:prstGeom>
            <a:ln w="41275">
              <a:solidFill>
                <a:srgbClr val="2C6C3B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675674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390459" y="1417151"/>
            <a:ext cx="8033084" cy="41099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sz="2800" i="0" dirty="0" smtClean="0"/>
              <a:t>Vermont Technology Council</a:t>
            </a:r>
          </a:p>
          <a:p>
            <a:pPr fontAlgn="auto">
              <a:spcAft>
                <a:spcPts val="0"/>
              </a:spcAft>
            </a:pPr>
            <a:endParaRPr lang="en-US" sz="1400" i="0" dirty="0" smtClean="0"/>
          </a:p>
          <a:p>
            <a:pPr marL="342900" indent="-342900" algn="l" fontAlgn="auto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i="0" dirty="0" smtClean="0"/>
              <a:t>Advocate for science and technology based economic development</a:t>
            </a:r>
          </a:p>
          <a:p>
            <a:pPr marL="342900" indent="-342900" algn="l" fontAlgn="auto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i="0" dirty="0" smtClean="0"/>
              <a:t>Strives to integrate the efforts of the private sector, higher education and government</a:t>
            </a:r>
          </a:p>
          <a:p>
            <a:pPr marL="342900" indent="-342900" algn="l" fontAlgn="auto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i="0" dirty="0" smtClean="0"/>
              <a:t>Volunteer organization with members from the leadership of these three sectors</a:t>
            </a:r>
          </a:p>
          <a:p>
            <a:pPr marL="342900" indent="-342900" algn="l" fontAlgn="auto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i="0" dirty="0" smtClean="0"/>
              <a:t>Serves as the Statewide Board for NSF Funded </a:t>
            </a:r>
            <a:r>
              <a:rPr lang="en-US" sz="2000" i="0" dirty="0" err="1" smtClean="0"/>
              <a:t>EPSCoR</a:t>
            </a:r>
            <a:r>
              <a:rPr lang="en-US" sz="2000" i="0" dirty="0" smtClean="0"/>
              <a:t> Program</a:t>
            </a:r>
          </a:p>
          <a:p>
            <a:pPr marL="342900" indent="-342900" algn="l" fontAlgn="auto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i="0" dirty="0" smtClean="0"/>
              <a:t>Responsible for creating statewide Science and Technology Plan</a:t>
            </a:r>
          </a:p>
          <a:p>
            <a:pPr fontAlgn="auto">
              <a:spcAft>
                <a:spcPts val="0"/>
              </a:spcAft>
            </a:pPr>
            <a:endParaRPr lang="en-US" sz="2000" i="0" dirty="0"/>
          </a:p>
        </p:txBody>
      </p:sp>
    </p:spTree>
    <p:extLst>
      <p:ext uri="{BB962C8B-B14F-4D97-AF65-F5344CB8AC3E}">
        <p14:creationId xmlns:p14="http://schemas.microsoft.com/office/powerpoint/2010/main" val="3680811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 txBox="1">
            <a:spLocks/>
          </p:cNvSpPr>
          <p:nvPr/>
        </p:nvSpPr>
        <p:spPr>
          <a:xfrm>
            <a:off x="421105" y="1312277"/>
            <a:ext cx="8463588" cy="521135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i="0" dirty="0" smtClean="0"/>
              <a:t>Experimental Program to Stimulate Competitive Research (</a:t>
            </a:r>
            <a:r>
              <a:rPr lang="en-US" i="0" dirty="0" err="1" smtClean="0"/>
              <a:t>EPSCoR</a:t>
            </a:r>
            <a:r>
              <a:rPr lang="en-US" i="0" dirty="0" smtClean="0"/>
              <a:t>)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endParaRPr lang="en-US" sz="1400" i="0" dirty="0" smtClean="0"/>
          </a:p>
          <a:p>
            <a:pPr fontAlgn="auto">
              <a:spcAft>
                <a:spcPts val="0"/>
              </a:spcAft>
            </a:pPr>
            <a:r>
              <a:rPr lang="en-US" sz="2000" i="0" dirty="0" smtClean="0"/>
              <a:t>Funded by the National Science Foundation for three decades</a:t>
            </a:r>
          </a:p>
          <a:p>
            <a:pPr fontAlgn="auto">
              <a:spcAft>
                <a:spcPts val="0"/>
              </a:spcAft>
            </a:pPr>
            <a:r>
              <a:rPr lang="en-US" sz="2000" i="0" dirty="0" smtClean="0"/>
              <a:t>Current funding exceeds 5 million dollars per year</a:t>
            </a:r>
          </a:p>
          <a:p>
            <a:pPr fontAlgn="auto">
              <a:spcAft>
                <a:spcPts val="0"/>
              </a:spcAft>
            </a:pPr>
            <a:r>
              <a:rPr lang="en-US" sz="2000" i="0" dirty="0" smtClean="0"/>
              <a:t>Research on adaption to climate change in the Lake Champlain Basin</a:t>
            </a:r>
          </a:p>
          <a:p>
            <a:pPr fontAlgn="auto">
              <a:spcAft>
                <a:spcPts val="0"/>
              </a:spcAft>
            </a:pPr>
            <a:r>
              <a:rPr lang="en-US" sz="2000" i="0" dirty="0" smtClean="0"/>
              <a:t>Northeast Water Resources Network</a:t>
            </a:r>
          </a:p>
          <a:p>
            <a:pPr fontAlgn="auto">
              <a:spcAft>
                <a:spcPts val="0"/>
              </a:spcAft>
            </a:pPr>
            <a:r>
              <a:rPr lang="en-US" sz="2000" i="0" dirty="0" smtClean="0"/>
              <a:t>Educational Outreach</a:t>
            </a:r>
          </a:p>
          <a:p>
            <a:pPr lvl="1" fontAlgn="auto">
              <a:spcAft>
                <a:spcPts val="0"/>
              </a:spcAft>
            </a:pPr>
            <a:r>
              <a:rPr lang="en-US" sz="1600" i="0" dirty="0" smtClean="0"/>
              <a:t>Summer internships at higher education institutions in Vermont</a:t>
            </a:r>
          </a:p>
          <a:p>
            <a:pPr lvl="1" fontAlgn="auto">
              <a:spcAft>
                <a:spcPts val="0"/>
              </a:spcAft>
            </a:pPr>
            <a:r>
              <a:rPr lang="en-US" sz="1600" i="0" dirty="0" smtClean="0"/>
              <a:t>High school teacher and student teams funded to work on research with faculty</a:t>
            </a:r>
          </a:p>
          <a:p>
            <a:pPr lvl="1" fontAlgn="auto">
              <a:spcAft>
                <a:spcPts val="0"/>
              </a:spcAft>
            </a:pPr>
            <a:r>
              <a:rPr lang="en-US" sz="1600" i="0" dirty="0" smtClean="0"/>
              <a:t>Programs for middle school teachers to increase experience in research</a:t>
            </a:r>
          </a:p>
          <a:p>
            <a:pPr fontAlgn="auto">
              <a:spcAft>
                <a:spcPts val="0"/>
              </a:spcAft>
            </a:pPr>
            <a:r>
              <a:rPr lang="en-US" sz="2000" i="0" dirty="0" smtClean="0"/>
              <a:t>Private sector relationships</a:t>
            </a:r>
          </a:p>
          <a:p>
            <a:pPr lvl="1" fontAlgn="auto">
              <a:spcAft>
                <a:spcPts val="0"/>
              </a:spcAft>
            </a:pPr>
            <a:r>
              <a:rPr lang="en-US" sz="1600" i="0" dirty="0" smtClean="0"/>
              <a:t>Small Business Innovative Research Phase 0 Program (SBIR)</a:t>
            </a:r>
          </a:p>
          <a:p>
            <a:pPr lvl="1" fontAlgn="auto">
              <a:spcAft>
                <a:spcPts val="0"/>
              </a:spcAft>
            </a:pPr>
            <a:r>
              <a:rPr lang="en-US" sz="1600" i="0" dirty="0" smtClean="0"/>
              <a:t>Pilot project funding for businesses to focus on </a:t>
            </a:r>
            <a:r>
              <a:rPr lang="en-US" sz="1600" i="0" dirty="0" err="1" smtClean="0"/>
              <a:t>EPSCoR</a:t>
            </a:r>
            <a:r>
              <a:rPr lang="en-US" sz="1600" i="0" dirty="0" smtClean="0"/>
              <a:t> related research</a:t>
            </a:r>
          </a:p>
          <a:p>
            <a:pPr lvl="1" fontAlgn="auto">
              <a:spcAft>
                <a:spcPts val="0"/>
              </a:spcAft>
            </a:pPr>
            <a:endParaRPr lang="en-US" sz="1600" i="0" dirty="0"/>
          </a:p>
        </p:txBody>
      </p:sp>
    </p:spTree>
    <p:extLst>
      <p:ext uri="{BB962C8B-B14F-4D97-AF65-F5344CB8AC3E}">
        <p14:creationId xmlns:p14="http://schemas.microsoft.com/office/powerpoint/2010/main" val="4103268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 txBox="1">
            <a:spLocks/>
          </p:cNvSpPr>
          <p:nvPr/>
        </p:nvSpPr>
        <p:spPr>
          <a:xfrm>
            <a:off x="387344" y="1374530"/>
            <a:ext cx="7936832" cy="407787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i="0" dirty="0" smtClean="0"/>
              <a:t>Vermont Center for Emerging Technologies (VCET)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endParaRPr lang="en-US" sz="1400" i="0" dirty="0" smtClean="0"/>
          </a:p>
          <a:p>
            <a:pPr fontAlgn="auto">
              <a:spcAft>
                <a:spcPts val="0"/>
              </a:spcAft>
            </a:pPr>
            <a:r>
              <a:rPr lang="en-US" sz="2000" i="0" dirty="0" smtClean="0"/>
              <a:t>Business incubator/accelerator </a:t>
            </a:r>
          </a:p>
          <a:p>
            <a:pPr fontAlgn="auto">
              <a:spcAft>
                <a:spcPts val="0"/>
              </a:spcAft>
            </a:pPr>
            <a:r>
              <a:rPr lang="en-US" sz="2000" i="0" dirty="0" smtClean="0"/>
              <a:t>Locations at UVM, Middlebury and Burlington</a:t>
            </a:r>
          </a:p>
          <a:p>
            <a:pPr fontAlgn="auto">
              <a:spcAft>
                <a:spcPts val="0"/>
              </a:spcAft>
            </a:pPr>
            <a:r>
              <a:rPr lang="en-US" sz="2000" i="0" dirty="0" smtClean="0"/>
              <a:t>Provides work space, advice on business planning, coaching, relationship development and building of a team </a:t>
            </a:r>
          </a:p>
          <a:p>
            <a:pPr fontAlgn="auto">
              <a:spcAft>
                <a:spcPts val="0"/>
              </a:spcAft>
            </a:pPr>
            <a:r>
              <a:rPr lang="en-US" sz="2000" i="0" dirty="0" smtClean="0"/>
              <a:t>Vermont Seed Capital fund provides early stage funding for start-ups</a:t>
            </a:r>
          </a:p>
          <a:p>
            <a:pPr fontAlgn="auto">
              <a:spcAft>
                <a:spcPts val="0"/>
              </a:spcAft>
            </a:pPr>
            <a:r>
              <a:rPr lang="en-US" sz="2000" i="0" dirty="0" smtClean="0"/>
              <a:t>Partners on programs statewide to encourage formation of new companies</a:t>
            </a:r>
            <a:endParaRPr lang="en-US" sz="2000" i="0" dirty="0"/>
          </a:p>
        </p:txBody>
      </p:sp>
    </p:spTree>
    <p:extLst>
      <p:ext uri="{BB962C8B-B14F-4D97-AF65-F5344CB8AC3E}">
        <p14:creationId xmlns:p14="http://schemas.microsoft.com/office/powerpoint/2010/main" val="2205940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 txBox="1">
            <a:spLocks/>
          </p:cNvSpPr>
          <p:nvPr/>
        </p:nvSpPr>
        <p:spPr>
          <a:xfrm>
            <a:off x="437146" y="1392488"/>
            <a:ext cx="8129337" cy="345222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i="0" dirty="0" smtClean="0"/>
              <a:t>Vermont Academy of Science and Engineering (VASE)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endParaRPr lang="en-US" sz="1400" i="0" dirty="0" smtClean="0"/>
          </a:p>
          <a:p>
            <a:pPr fontAlgn="auto">
              <a:spcAft>
                <a:spcPts val="0"/>
              </a:spcAft>
            </a:pPr>
            <a:r>
              <a:rPr lang="en-US" sz="2000" i="0" dirty="0" smtClean="0"/>
              <a:t>Promotes interests of science and engineering in Vermont</a:t>
            </a:r>
          </a:p>
          <a:p>
            <a:pPr fontAlgn="auto">
              <a:spcAft>
                <a:spcPts val="0"/>
              </a:spcAft>
            </a:pPr>
            <a:r>
              <a:rPr lang="en-US" sz="2000" i="0" dirty="0" smtClean="0"/>
              <a:t>Members include highly successful contributors to the fields</a:t>
            </a:r>
          </a:p>
          <a:p>
            <a:pPr fontAlgn="auto">
              <a:spcAft>
                <a:spcPts val="0"/>
              </a:spcAft>
            </a:pPr>
            <a:r>
              <a:rPr lang="en-US" sz="2000" i="0" dirty="0" smtClean="0"/>
              <a:t>Provides small equipment grants to Vermont K-12 schools</a:t>
            </a:r>
          </a:p>
          <a:p>
            <a:pPr fontAlgn="auto">
              <a:spcAft>
                <a:spcPts val="0"/>
              </a:spcAft>
            </a:pPr>
            <a:r>
              <a:rPr lang="en-US" sz="2000" i="0" dirty="0" smtClean="0"/>
              <a:t>Honors outstanding science teacher in Vermont</a:t>
            </a:r>
          </a:p>
          <a:p>
            <a:pPr fontAlgn="auto">
              <a:spcAft>
                <a:spcPts val="0"/>
              </a:spcAft>
            </a:pPr>
            <a:r>
              <a:rPr lang="en-US" sz="2000" i="0" dirty="0" smtClean="0"/>
              <a:t>Source of independent scientific expertise for decision makers</a:t>
            </a:r>
            <a:endParaRPr lang="en-US" sz="2000" i="0" dirty="0"/>
          </a:p>
        </p:txBody>
      </p:sp>
    </p:spTree>
    <p:extLst>
      <p:ext uri="{BB962C8B-B14F-4D97-AF65-F5344CB8AC3E}">
        <p14:creationId xmlns:p14="http://schemas.microsoft.com/office/powerpoint/2010/main" val="2946395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 txBox="1">
            <a:spLocks/>
          </p:cNvSpPr>
          <p:nvPr/>
        </p:nvSpPr>
        <p:spPr>
          <a:xfrm>
            <a:off x="379444" y="1308207"/>
            <a:ext cx="8305800" cy="3821196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i="0" dirty="0" smtClean="0"/>
              <a:t>Vermont Manufacturing and Extension Center (VMEC)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endParaRPr lang="en-US" sz="1400" i="0" dirty="0" smtClean="0"/>
          </a:p>
          <a:p>
            <a:pPr fontAlgn="auto">
              <a:spcAft>
                <a:spcPts val="0"/>
              </a:spcAft>
            </a:pPr>
            <a:r>
              <a:rPr lang="en-US" sz="2000" i="0" dirty="0" smtClean="0"/>
              <a:t>Helps improve and grow manufacturing in Vermont and to strengthen the global competitiveness of the State’s small manufacturers</a:t>
            </a:r>
          </a:p>
          <a:p>
            <a:pPr fontAlgn="auto">
              <a:spcAft>
                <a:spcPts val="0"/>
              </a:spcAft>
            </a:pPr>
            <a:r>
              <a:rPr lang="en-US" sz="2000" i="0" dirty="0" smtClean="0"/>
              <a:t>Since its founding in 1996 it has worked with more than 850 manufacturers</a:t>
            </a:r>
          </a:p>
          <a:p>
            <a:pPr fontAlgn="auto">
              <a:spcAft>
                <a:spcPts val="0"/>
              </a:spcAft>
            </a:pPr>
            <a:r>
              <a:rPr lang="en-US" sz="2000" i="0" dirty="0" smtClean="0"/>
              <a:t>In 2014 trained more than 1,000 employees </a:t>
            </a:r>
          </a:p>
          <a:p>
            <a:pPr fontAlgn="auto">
              <a:spcAft>
                <a:spcPts val="0"/>
              </a:spcAft>
            </a:pPr>
            <a:r>
              <a:rPr lang="en-US" sz="2000" i="0" dirty="0" smtClean="0"/>
              <a:t>In 2014 worked with more 30 companies on lean manufacturing and innovation-led growth</a:t>
            </a:r>
          </a:p>
          <a:p>
            <a:pPr fontAlgn="auto">
              <a:spcAft>
                <a:spcPts val="0"/>
              </a:spcAft>
            </a:pPr>
            <a:endParaRPr lang="en-US" i="0" dirty="0"/>
          </a:p>
        </p:txBody>
      </p:sp>
    </p:spTree>
    <p:extLst>
      <p:ext uri="{BB962C8B-B14F-4D97-AF65-F5344CB8AC3E}">
        <p14:creationId xmlns:p14="http://schemas.microsoft.com/office/powerpoint/2010/main" val="2046565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 txBox="1">
            <a:spLocks/>
          </p:cNvSpPr>
          <p:nvPr/>
        </p:nvSpPr>
        <p:spPr>
          <a:xfrm>
            <a:off x="365796" y="1376446"/>
            <a:ext cx="7936832" cy="356452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i="0" dirty="0" smtClean="0"/>
              <a:t>Newer Efforts by The Vermont Technology Council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endParaRPr lang="en-US" sz="1400" i="0" dirty="0" smtClean="0"/>
          </a:p>
          <a:p>
            <a:pPr fontAlgn="auto">
              <a:spcAft>
                <a:spcPts val="0"/>
              </a:spcAft>
            </a:pPr>
            <a:r>
              <a:rPr lang="en-US" sz="2000" i="0" dirty="0" smtClean="0"/>
              <a:t>Internship Program</a:t>
            </a:r>
          </a:p>
          <a:p>
            <a:pPr lvl="1" fontAlgn="auto">
              <a:spcAft>
                <a:spcPts val="0"/>
              </a:spcAft>
            </a:pPr>
            <a:r>
              <a:rPr lang="en-US" sz="1600" i="0" dirty="0" smtClean="0"/>
              <a:t>Worked with the private sector and higher education to place more than 150 students in Vermont companies</a:t>
            </a:r>
          </a:p>
          <a:p>
            <a:pPr lvl="1" fontAlgn="auto">
              <a:spcAft>
                <a:spcPts val="0"/>
              </a:spcAft>
            </a:pPr>
            <a:r>
              <a:rPr lang="en-US" sz="1600" i="0" dirty="0" smtClean="0"/>
              <a:t>Developed a website to link students and opportunities- </a:t>
            </a:r>
            <a:r>
              <a:rPr lang="en-US" sz="1600" i="0" dirty="0" smtClean="0">
                <a:hlinkClick r:id="rId2"/>
              </a:rPr>
              <a:t>https://vermont.internships.com/join</a:t>
            </a:r>
            <a:r>
              <a:rPr lang="en-US" sz="1600" i="0" dirty="0" smtClean="0"/>
              <a:t>    </a:t>
            </a:r>
          </a:p>
          <a:p>
            <a:pPr fontAlgn="auto">
              <a:spcAft>
                <a:spcPts val="0"/>
              </a:spcAft>
            </a:pPr>
            <a:r>
              <a:rPr lang="en-US" sz="2000" i="0" dirty="0" smtClean="0"/>
              <a:t>Resource Portal</a:t>
            </a:r>
          </a:p>
          <a:p>
            <a:pPr lvl="1" fontAlgn="auto">
              <a:spcAft>
                <a:spcPts val="0"/>
              </a:spcAft>
            </a:pPr>
            <a:r>
              <a:rPr lang="en-US" sz="1600" i="0" dirty="0" smtClean="0"/>
              <a:t>Developing a portal that will help businesses connect with multiple services available to them to facilitate the building of their company</a:t>
            </a:r>
          </a:p>
          <a:p>
            <a:pPr lvl="1" fontAlgn="auto">
              <a:spcAft>
                <a:spcPts val="0"/>
              </a:spcAft>
            </a:pPr>
            <a:r>
              <a:rPr lang="en-US" sz="1600" i="0" dirty="0" smtClean="0">
                <a:hlinkClick r:id="rId3"/>
              </a:rPr>
              <a:t>http://innovatevt.usmblogs.com/</a:t>
            </a:r>
            <a:endParaRPr lang="en-US" sz="1600" i="0" dirty="0" smtClean="0"/>
          </a:p>
          <a:p>
            <a:pPr lvl="1" fontAlgn="auto">
              <a:spcAft>
                <a:spcPts val="0"/>
              </a:spcAft>
            </a:pPr>
            <a:endParaRPr lang="en-US" sz="1600" i="0" dirty="0" smtClean="0"/>
          </a:p>
        </p:txBody>
      </p:sp>
    </p:spTree>
    <p:extLst>
      <p:ext uri="{BB962C8B-B14F-4D97-AF65-F5344CB8AC3E}">
        <p14:creationId xmlns:p14="http://schemas.microsoft.com/office/powerpoint/2010/main" val="2827886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Custom Design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6404</TotalTime>
  <Words>413</Words>
  <Application>Microsoft Office PowerPoint</Application>
  <PresentationFormat>On-screen Show (4:3)</PresentationFormat>
  <Paragraphs>66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ＭＳ Ｐゴシック</vt:lpstr>
      <vt:lpstr>Arial</vt:lpstr>
      <vt:lpstr>Calibri</vt:lpstr>
      <vt:lpstr>Calibri Light</vt:lpstr>
      <vt:lpstr>Custom Design</vt:lpstr>
      <vt:lpstr>1_Custom Design</vt:lpstr>
      <vt:lpstr>3_Custom Design</vt:lpstr>
      <vt:lpstr>2_Custom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JH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Birbeck, Joanna</dc:creator>
  <cp:lastModifiedBy>Laura Smith</cp:lastModifiedBy>
  <cp:revision>631</cp:revision>
  <cp:lastPrinted>2015-03-11T18:50:02Z</cp:lastPrinted>
  <dcterms:created xsi:type="dcterms:W3CDTF">2003-02-19T22:02:03Z</dcterms:created>
  <dcterms:modified xsi:type="dcterms:W3CDTF">2016-11-22T13:42:38Z</dcterms:modified>
</cp:coreProperties>
</file>