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25FCF-E547-4890-89B9-8FE6D46F8A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DCFB9-B1B8-419F-B5D9-558CEE5FC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7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have been regional work, </a:t>
            </a:r>
            <a:r>
              <a:rPr lang="en-US" dirty="0" err="1" smtClean="0"/>
              <a:t>SeVEDS</a:t>
            </a:r>
            <a:r>
              <a:rPr lang="en-US" dirty="0" smtClean="0"/>
              <a:t> in Windham County, Bennington</a:t>
            </a:r>
            <a:r>
              <a:rPr lang="en-US" baseline="0" dirty="0" smtClean="0"/>
              <a:t> County</a:t>
            </a:r>
          </a:p>
          <a:p>
            <a:r>
              <a:rPr lang="en-US" baseline="0" dirty="0" smtClean="0"/>
              <a:t>Most studies around tourism and how to attract tourists.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DCFB9-B1B8-419F-B5D9-558CEE5FC1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38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CMO was created</a:t>
            </a:r>
            <a:r>
              <a:rPr lang="en-US" baseline="0" dirty="0" smtClean="0"/>
              <a:t> to develop and protect the State of Vermont brand</a:t>
            </a:r>
          </a:p>
          <a:p>
            <a:r>
              <a:rPr lang="en-US" baseline="0" dirty="0" smtClean="0"/>
              <a:t>All agencies are supposed to use the brand standards and style guide</a:t>
            </a:r>
          </a:p>
          <a:p>
            <a:r>
              <a:rPr lang="en-US" baseline="0" dirty="0" smtClean="0"/>
              <a:t>CMO staffed with two people with marketing and branding experience</a:t>
            </a:r>
          </a:p>
          <a:p>
            <a:r>
              <a:rPr lang="en-US" baseline="0" dirty="0" smtClean="0"/>
              <a:t>Help is available FREE OF CHARGE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DCFB9-B1B8-419F-B5D9-558CEE5FC1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19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 is to develop a common</a:t>
            </a:r>
            <a:r>
              <a:rPr lang="en-US" baseline="0" dirty="0" smtClean="0"/>
              <a:t> look, a common brand.</a:t>
            </a:r>
          </a:p>
          <a:p>
            <a:r>
              <a:rPr lang="en-US" baseline="0" dirty="0" smtClean="0"/>
              <a:t>Most of us know Coca Cola or Pepsi or King Arthur Flour, or name your product.</a:t>
            </a:r>
          </a:p>
          <a:p>
            <a:r>
              <a:rPr lang="en-US" baseline="0" dirty="0" smtClean="0"/>
              <a:t>This is our “state of Vermont product”</a:t>
            </a:r>
          </a:p>
          <a:p>
            <a:r>
              <a:rPr lang="en-US" baseline="0" dirty="0" smtClean="0"/>
              <a:t>When you see it you will know it is the state.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guidance on the use is clear.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CMO is charged with overseeing and “enforcing”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DCFB9-B1B8-419F-B5D9-558CEE5FC1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96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don’t mean to be “outing” my peers</a:t>
            </a:r>
          </a:p>
          <a:p>
            <a:r>
              <a:rPr lang="en-US" dirty="0" smtClean="0"/>
              <a:t>Two</a:t>
            </a:r>
            <a:r>
              <a:rPr lang="en-US" baseline="0" dirty="0" smtClean="0"/>
              <a:t> example of misuse.</a:t>
            </a:r>
          </a:p>
          <a:p>
            <a:r>
              <a:rPr lang="en-US" baseline="0" dirty="0" smtClean="0"/>
              <a:t>Not supposed to be missing the state agency But should we replace the sign?</a:t>
            </a:r>
          </a:p>
          <a:p>
            <a:r>
              <a:rPr lang="en-US" baseline="0" dirty="0" smtClean="0"/>
              <a:t>Sample of the private sector wanting to use it.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Numerous examples everything from business cards that do not carry the logo to changes in the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DCFB9-B1B8-419F-B5D9-558CEE5FC1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4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AT.MOULTON@VERMONT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of the Vermont brand.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Patricia Moulton, Secretary </a:t>
            </a:r>
          </a:p>
          <a:p>
            <a:r>
              <a:rPr lang="en-US" dirty="0" smtClean="0"/>
              <a:t>Agency of Commerce and Community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2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9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Studies of our brand: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7747"/>
            <a:ext cx="8596668" cy="4613615"/>
          </a:xfrm>
        </p:spPr>
        <p:txBody>
          <a:bodyPr>
            <a:normAutofit/>
          </a:bodyPr>
          <a:lstStyle/>
          <a:p>
            <a:r>
              <a:rPr lang="en-US" dirty="0" smtClean="0"/>
              <a:t>O’Neal Study in 2003:</a:t>
            </a:r>
          </a:p>
          <a:p>
            <a:pPr lvl="1"/>
            <a:r>
              <a:rPr lang="en-US" dirty="0" smtClean="0"/>
              <a:t>Study of in and out of state visitors and businesses.</a:t>
            </a:r>
          </a:p>
          <a:p>
            <a:pPr lvl="1"/>
            <a:r>
              <a:rPr lang="en-US" dirty="0" smtClean="0"/>
              <a:t>Image matched the identity.</a:t>
            </a:r>
          </a:p>
          <a:p>
            <a:pPr lvl="1"/>
            <a:r>
              <a:rPr lang="en-US" dirty="0" smtClean="0"/>
              <a:t>“Beautiful, peaceful, natural, genuine, respectful of the environment, hardworking, friendly.”</a:t>
            </a:r>
          </a:p>
          <a:p>
            <a:r>
              <a:rPr lang="en-US" dirty="0" smtClean="0"/>
              <a:t>Regional work</a:t>
            </a:r>
          </a:p>
          <a:p>
            <a:r>
              <a:rPr lang="en-US" dirty="0" smtClean="0"/>
              <a:t>RSG </a:t>
            </a:r>
            <a:r>
              <a:rPr lang="en-US" dirty="0"/>
              <a:t>Study in 2010:</a:t>
            </a:r>
          </a:p>
          <a:p>
            <a:pPr lvl="1"/>
            <a:r>
              <a:rPr lang="en-US" dirty="0"/>
              <a:t>Vacationer study of Canadian metro, NYC metro and Massachusetts</a:t>
            </a:r>
          </a:p>
          <a:p>
            <a:pPr lvl="1"/>
            <a:r>
              <a:rPr lang="en-US" dirty="0"/>
              <a:t>Profile of visitors.</a:t>
            </a:r>
          </a:p>
          <a:p>
            <a:pPr lvl="1"/>
            <a:r>
              <a:rPr lang="en-US" dirty="0"/>
              <a:t>Opportunities for Vermont Vacation Providers.</a:t>
            </a:r>
          </a:p>
          <a:p>
            <a:pPr lvl="1"/>
            <a:r>
              <a:rPr lang="en-US" dirty="0"/>
              <a:t>Ideas on how to market to which sectors.  I.e. NYC metro looking for luxury; MA is looking for practical, outdoor weekend trips; Canadian looking for luxury in Canada and NE.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4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189"/>
          </a:xfrm>
        </p:spPr>
        <p:txBody>
          <a:bodyPr/>
          <a:lstStyle/>
          <a:p>
            <a:r>
              <a:rPr lang="en-US" dirty="0" smtClean="0"/>
              <a:t>Our brand sells: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/>
          <a:lstStyle/>
          <a:p>
            <a:pPr lvl="1"/>
            <a:r>
              <a:rPr lang="en-US" sz="2000" dirty="0"/>
              <a:t>Glenn </a:t>
            </a:r>
            <a:r>
              <a:rPr lang="en-US" sz="2000" dirty="0" err="1"/>
              <a:t>Ravdin</a:t>
            </a:r>
            <a:r>
              <a:rPr lang="en-US" sz="2000" dirty="0"/>
              <a:t> has suggested Vermont products command a greater value in the marketplace.  10-15%</a:t>
            </a:r>
          </a:p>
          <a:p>
            <a:pPr lvl="1"/>
            <a:r>
              <a:rPr lang="en-US" sz="2000" dirty="0" smtClean="0"/>
              <a:t>Studies have shown Vermont connotes “clean, environmental, quality, pure.”</a:t>
            </a:r>
          </a:p>
          <a:p>
            <a:pPr lvl="1"/>
            <a:r>
              <a:rPr lang="en-US" sz="2000" dirty="0" smtClean="0"/>
              <a:t>Many entrepreneurs came to Vermont initially as tourists.  </a:t>
            </a:r>
          </a:p>
          <a:p>
            <a:pPr lvl="1"/>
            <a:r>
              <a:rPr lang="en-US" sz="2000" dirty="0" smtClean="0"/>
              <a:t>Most Vermont companies that come here had some affinity for Vermont.</a:t>
            </a:r>
          </a:p>
          <a:p>
            <a:pPr lvl="1"/>
            <a:r>
              <a:rPr lang="en-US" sz="2000" dirty="0" smtClean="0"/>
              <a:t>Vermont on the label means something.</a:t>
            </a:r>
          </a:p>
          <a:p>
            <a:pPr lvl="1"/>
            <a:r>
              <a:rPr lang="en-US" sz="2000" dirty="0" smtClean="0"/>
              <a:t>It is why some folks want to put “Vermont” on the label.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8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the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9345"/>
            <a:ext cx="8596668" cy="4582017"/>
          </a:xfrm>
        </p:spPr>
        <p:txBody>
          <a:bodyPr>
            <a:normAutofit/>
          </a:bodyPr>
          <a:lstStyle/>
          <a:p>
            <a:r>
              <a:rPr lang="en-US" dirty="0" smtClean="0"/>
              <a:t>Attorney General’s office:</a:t>
            </a:r>
          </a:p>
          <a:p>
            <a:pPr lvl="1" fontAlgn="base"/>
            <a:r>
              <a:rPr lang="en-US" dirty="0"/>
              <a:t>Rule 120 prohibits the use of a company name containing the word "Vermont" to advertise or market a food product made outside of Vermont or containing non-Vermont primary ingredients, unless the product label clearly discloses its out-of-state connection. ​</a:t>
            </a:r>
          </a:p>
          <a:p>
            <a:pPr lvl="1" fontAlgn="base"/>
            <a:r>
              <a:rPr lang="en-US" dirty="0"/>
              <a:t>Rule covers the use of Vermont in goods and services and is enforced by the Vermont Attorney General’s office ​</a:t>
            </a:r>
          </a:p>
          <a:p>
            <a:r>
              <a:rPr lang="en-US" dirty="0"/>
              <a:t>State of  Vermont Brand: Chief Marketing Office.</a:t>
            </a:r>
          </a:p>
          <a:p>
            <a:pPr lvl="1" fontAlgn="base"/>
            <a:r>
              <a:rPr lang="en-US" dirty="0"/>
              <a:t>  The Chief Marketing Officer of Vermont oversees the brand identity for the State and its many departments​</a:t>
            </a:r>
          </a:p>
          <a:p>
            <a:pPr lvl="1" fontAlgn="base"/>
            <a:r>
              <a:rPr lang="en-US" dirty="0"/>
              <a:t>To ensure a consistent Vermont brand identity, a brand standards and style guide has been created and can found online at:​http://cmo.vermont.gov​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Vermont Brand: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201" y="2359025"/>
            <a:ext cx="6096001" cy="2069956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77334" y="1689387"/>
            <a:ext cx="3386666" cy="452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25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not everyone plays well in the sand box!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9106" y="1930400"/>
            <a:ext cx="4669658" cy="39069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3164" y="2026299"/>
            <a:ext cx="2540000" cy="147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9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to protect the brand?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r>
              <a:rPr lang="en-US" dirty="0" smtClean="0"/>
              <a:t>More authority to the </a:t>
            </a:r>
            <a:r>
              <a:rPr lang="en-US" smtClean="0"/>
              <a:t>CMO.</a:t>
            </a:r>
          </a:p>
          <a:p>
            <a:r>
              <a:rPr lang="en-US" smtClean="0"/>
              <a:t>Continue </a:t>
            </a:r>
            <a:r>
              <a:rPr lang="en-US" dirty="0" smtClean="0"/>
              <a:t>to support our branding programs:</a:t>
            </a:r>
          </a:p>
          <a:p>
            <a:pPr lvl="1"/>
            <a:r>
              <a:rPr lang="en-US" dirty="0" smtClean="0"/>
              <a:t>Vermont Life, Tourism and Marketing, Agency of Agriculture, Economic Development marketing.</a:t>
            </a:r>
          </a:p>
          <a:p>
            <a:r>
              <a:rPr lang="en-US" dirty="0" smtClean="0"/>
              <a:t>Review the content law.</a:t>
            </a:r>
          </a:p>
          <a:p>
            <a:pPr lvl="1"/>
            <a:r>
              <a:rPr lang="en-US" dirty="0" smtClean="0"/>
              <a:t>Strong enough? Catching the right folks?</a:t>
            </a:r>
          </a:p>
          <a:p>
            <a:r>
              <a:rPr lang="en-US" dirty="0" smtClean="0"/>
              <a:t>Provide adequate resources to ensure quality.</a:t>
            </a:r>
          </a:p>
          <a:p>
            <a:pPr lvl="1"/>
            <a:r>
              <a:rPr lang="en-US" dirty="0" smtClean="0"/>
              <a:t>Inspectors</a:t>
            </a:r>
          </a:p>
          <a:p>
            <a:r>
              <a:rPr lang="en-US" dirty="0" smtClean="0"/>
              <a:t>Develop a branding and marketing program with appropriate resources.</a:t>
            </a:r>
          </a:p>
          <a:p>
            <a:pPr lvl="1"/>
            <a:r>
              <a:rPr lang="en-US" dirty="0" smtClean="0"/>
              <a:t>A way to differentiate Vermont products and Vermont in the marketplace.</a:t>
            </a:r>
          </a:p>
          <a:p>
            <a:pPr lvl="1" algn="ctr"/>
            <a:r>
              <a:rPr lang="en-US" dirty="0" smtClean="0"/>
              <a:t>YOUR THOUGHTS?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2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PATRICIA MOULTON, SECRETARY</a:t>
            </a:r>
          </a:p>
          <a:p>
            <a:pPr algn="ctr"/>
            <a:r>
              <a:rPr lang="en-US" dirty="0" smtClean="0"/>
              <a:t>AGENCY OF COMMERCE AND COMMUNITY DEVELOPMENT</a:t>
            </a:r>
          </a:p>
          <a:p>
            <a:pPr algn="ctr"/>
            <a:r>
              <a:rPr lang="en-US" dirty="0" smtClean="0">
                <a:hlinkClick r:id="rId2"/>
              </a:rPr>
              <a:t>PAT.MOULTON@VERMONT.GOV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571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555</Words>
  <Application>Microsoft Office PowerPoint</Application>
  <PresentationFormat>Widescreen</PresentationFormat>
  <Paragraphs>67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The importance of the Vermont brand.</vt:lpstr>
      <vt:lpstr>Studies of our brand: </vt:lpstr>
      <vt:lpstr>Our brand sells:</vt:lpstr>
      <vt:lpstr>Protecting the brand</vt:lpstr>
      <vt:lpstr>State of Vermont Brand:</vt:lpstr>
      <vt:lpstr>But not everyone plays well in the sand box!</vt:lpstr>
      <vt:lpstr>What can we do to protect the brand?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the Vermont brand.</dc:title>
  <dc:creator>Moulton, Pat</dc:creator>
  <cp:lastModifiedBy>Laura Smith</cp:lastModifiedBy>
  <cp:revision>10</cp:revision>
  <dcterms:created xsi:type="dcterms:W3CDTF">2015-11-16T20:46:36Z</dcterms:created>
  <dcterms:modified xsi:type="dcterms:W3CDTF">2016-11-22T13:40:35Z</dcterms:modified>
</cp:coreProperties>
</file>