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C02-1B3E-429D-B3FE-FD43526687DB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619ED-F9DB-4C6D-9DC6-8D71177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RDC’s 12 around the state</a:t>
            </a:r>
          </a:p>
          <a:p>
            <a:r>
              <a:rPr lang="en-US" dirty="0" smtClean="0"/>
              <a:t>VCET:  support $100,000</a:t>
            </a:r>
          </a:p>
          <a:p>
            <a:r>
              <a:rPr lang="en-US" dirty="0" smtClean="0"/>
              <a:t>UVM:</a:t>
            </a:r>
            <a:r>
              <a:rPr lang="en-US" baseline="0" dirty="0" smtClean="0"/>
              <a:t> $100,000</a:t>
            </a:r>
          </a:p>
          <a:p>
            <a:r>
              <a:rPr lang="en-US" baseline="0" dirty="0" smtClean="0"/>
              <a:t>VJSF:  peer to peer, Flex Capital Fund for working lands projects.</a:t>
            </a:r>
          </a:p>
          <a:p>
            <a:r>
              <a:rPr lang="en-US" baseline="0" dirty="0" smtClean="0"/>
              <a:t>Publicize these activities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19ED-F9DB-4C6D-9DC6-8D71177E04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0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Lelgislation</a:t>
            </a:r>
            <a:r>
              <a:rPr lang="en-US" dirty="0" smtClean="0"/>
              <a:t> to support the eco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19ED-F9DB-4C6D-9DC6-8D71177E04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5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CED</a:t>
            </a:r>
            <a:r>
              <a:rPr lang="en-US" baseline="0" dirty="0" smtClean="0"/>
              <a:t> speaks to the need to support the eco system</a:t>
            </a:r>
          </a:p>
          <a:p>
            <a:r>
              <a:rPr lang="en-US" baseline="0" dirty="0" smtClean="0"/>
              <a:t>Four major buckets, I will speak to two of them although I argue all four support the eco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19ED-F9DB-4C6D-9DC6-8D71177E04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39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our EB5 work, strong partnership</a:t>
            </a:r>
            <a:r>
              <a:rPr lang="en-US" baseline="0" dirty="0" smtClean="0"/>
              <a:t> with DFR</a:t>
            </a:r>
          </a:p>
          <a:p>
            <a:r>
              <a:rPr lang="en-US" baseline="0" dirty="0" err="1" smtClean="0"/>
              <a:t>Entreprenuerial</a:t>
            </a:r>
            <a:r>
              <a:rPr lang="en-US" baseline="0" dirty="0" smtClean="0"/>
              <a:t> lending at VEDA</a:t>
            </a:r>
          </a:p>
          <a:p>
            <a:r>
              <a:rPr lang="en-US" baseline="0" dirty="0" err="1" smtClean="0"/>
              <a:t>VEOCenter</a:t>
            </a:r>
            <a:r>
              <a:rPr lang="en-US" baseline="0" dirty="0" smtClean="0"/>
              <a:t>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19ED-F9DB-4C6D-9DC6-8D71177E04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2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Tax, Labor and Sec. of State has a shared portal for business registration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capacity being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619ED-F9DB-4C6D-9DC6-8D71177E04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2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6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4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5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2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6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0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7762-073D-4227-8004-ACA7DAA8F276}" type="datetimeFigureOut">
              <a:rPr lang="en-US" smtClean="0"/>
              <a:t>11/20/2016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3FE59-3216-4F09-87FD-9DAC81F40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AT.MOULTON@VERMON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Supporting the Vermont Entrepreneurial Eco-system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Patricia Moulton, Secretary</a:t>
            </a:r>
          </a:p>
          <a:p>
            <a:r>
              <a:rPr lang="en-US" dirty="0" smtClean="0"/>
              <a:t>Vermont Agency of Commerce and Community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How does government help?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support:   </a:t>
            </a:r>
          </a:p>
          <a:p>
            <a:pPr lvl="1"/>
            <a:r>
              <a:rPr lang="en-US" dirty="0" smtClean="0"/>
              <a:t>Regional Development Corporations</a:t>
            </a:r>
          </a:p>
          <a:p>
            <a:pPr lvl="1"/>
            <a:r>
              <a:rPr lang="en-US" dirty="0" smtClean="0"/>
              <a:t>Vermont Small Business Development Center</a:t>
            </a:r>
          </a:p>
          <a:p>
            <a:pPr lvl="2"/>
            <a:r>
              <a:rPr lang="en-US" dirty="0" smtClean="0"/>
              <a:t>Operated by Vermont Technical College</a:t>
            </a:r>
          </a:p>
          <a:p>
            <a:pPr lvl="2"/>
            <a:r>
              <a:rPr lang="en-US" dirty="0" smtClean="0"/>
              <a:t>Co-located with RDC’s</a:t>
            </a:r>
          </a:p>
          <a:p>
            <a:pPr lvl="1"/>
            <a:r>
              <a:rPr lang="en-US" dirty="0" smtClean="0"/>
              <a:t>VCET</a:t>
            </a:r>
          </a:p>
          <a:p>
            <a:pPr lvl="1"/>
            <a:r>
              <a:rPr lang="en-US" dirty="0" smtClean="0"/>
              <a:t>UVM Technology Transfer</a:t>
            </a:r>
          </a:p>
          <a:p>
            <a:pPr lvl="1"/>
            <a:r>
              <a:rPr lang="en-US" dirty="0" smtClean="0"/>
              <a:t>Vermont Sustainable Jobs Fund</a:t>
            </a:r>
          </a:p>
          <a:p>
            <a:pPr lvl="1"/>
            <a:r>
              <a:rPr lang="en-US" dirty="0" smtClean="0"/>
              <a:t>Co sponsor Peak and Road Pitches</a:t>
            </a:r>
          </a:p>
          <a:p>
            <a:pPr lvl="1"/>
            <a:r>
              <a:rPr lang="en-US" dirty="0" smtClean="0"/>
              <a:t>Vermont Employee Ownership Center</a:t>
            </a:r>
          </a:p>
          <a:p>
            <a:pPr lvl="1"/>
            <a:r>
              <a:rPr lang="en-US" dirty="0" smtClean="0"/>
              <a:t>Other support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1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How does the Legislature help?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appropriations to support the eco-system.</a:t>
            </a:r>
          </a:p>
          <a:p>
            <a:r>
              <a:rPr lang="en-US" dirty="0" smtClean="0"/>
              <a:t>Patent Trolling to protect Vermont companies.</a:t>
            </a:r>
          </a:p>
          <a:p>
            <a:r>
              <a:rPr lang="en-US" dirty="0" smtClean="0"/>
              <a:t>Vermont Small Business Offering Exemption</a:t>
            </a:r>
          </a:p>
          <a:p>
            <a:pPr lvl="1"/>
            <a:r>
              <a:rPr lang="en-US" dirty="0" smtClean="0"/>
              <a:t>Startups seeking to raise $1 million dollars or less.</a:t>
            </a:r>
          </a:p>
          <a:p>
            <a:pPr lvl="1"/>
            <a:r>
              <a:rPr lang="en-US" dirty="0" smtClean="0"/>
              <a:t>Exempt from federal securities registration.</a:t>
            </a:r>
          </a:p>
          <a:p>
            <a:pPr lvl="1"/>
            <a:r>
              <a:rPr lang="en-US" dirty="0" smtClean="0"/>
              <a:t>Must be organized in Vt.;</a:t>
            </a:r>
          </a:p>
          <a:p>
            <a:pPr lvl="1"/>
            <a:r>
              <a:rPr lang="en-US" dirty="0" smtClean="0"/>
              <a:t>Carry out a significant amount of its business in Vermont; and</a:t>
            </a:r>
          </a:p>
          <a:p>
            <a:pPr lvl="1"/>
            <a:r>
              <a:rPr lang="en-US" dirty="0" smtClean="0"/>
              <a:t>Make offers and sales to only residents of Vermont. </a:t>
            </a:r>
          </a:p>
          <a:p>
            <a:pPr lvl="1"/>
            <a:r>
              <a:rPr lang="en-US" dirty="0" smtClean="0"/>
              <a:t>Other exemptions for those raising more than $1million.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6" name="Picture 2" descr="Raising Capi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707" y="2807368"/>
            <a:ext cx="1251284" cy="196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5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27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Comprehensive Economic Development Strategy (CEDS)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Vermont 2020 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49579"/>
            <a:ext cx="10515600" cy="2527384"/>
          </a:xfrm>
        </p:spPr>
        <p:txBody>
          <a:bodyPr>
            <a:normAutofit/>
          </a:bodyPr>
          <a:lstStyle/>
          <a:p>
            <a:r>
              <a:rPr lang="en-US" dirty="0" smtClean="0"/>
              <a:t>Four major buckets all designed to enhance the entrepreneurial eco-system.</a:t>
            </a:r>
          </a:p>
          <a:p>
            <a:pPr lvl="1"/>
            <a:r>
              <a:rPr lang="en-US" dirty="0" smtClean="0"/>
              <a:t>Access to Finance and Capital</a:t>
            </a:r>
          </a:p>
          <a:p>
            <a:pPr lvl="1"/>
            <a:r>
              <a:rPr lang="en-US" dirty="0" smtClean="0"/>
              <a:t>Workforce and Education</a:t>
            </a:r>
          </a:p>
          <a:p>
            <a:pPr lvl="1"/>
            <a:r>
              <a:rPr lang="en-US" dirty="0" smtClean="0"/>
              <a:t>Physical Infrastructure</a:t>
            </a:r>
          </a:p>
          <a:p>
            <a:pPr lvl="1"/>
            <a:r>
              <a:rPr lang="en-US" dirty="0" smtClean="0"/>
              <a:t>Business Environment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49979" y="3320716"/>
            <a:ext cx="2839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CEDS </a:t>
            </a:r>
            <a:r>
              <a:rPr lang="en-US" dirty="0" err="1" smtClean="0"/>
              <a:t>contd</a:t>
            </a:r>
            <a:r>
              <a:rPr lang="en-US" dirty="0" smtClean="0"/>
              <a:t>: Capital and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n>
                  <a:solidFill>
                    <a:srgbClr val="FF6600"/>
                  </a:solidFill>
                </a:ln>
                <a:latin typeface="Arial"/>
                <a:cs typeface="Arial"/>
              </a:rPr>
              <a:t>Goal: $1 Billion Increase in Investment</a:t>
            </a:r>
          </a:p>
          <a:p>
            <a:r>
              <a:rPr lang="en-US" dirty="0" smtClean="0"/>
              <a:t>EB-5 + New Market Tax Credits</a:t>
            </a:r>
          </a:p>
          <a:p>
            <a:r>
              <a:rPr lang="en-US" dirty="0" smtClean="0"/>
              <a:t>Entrepreneurial Lending Fund for Small Business</a:t>
            </a:r>
          </a:p>
          <a:p>
            <a:r>
              <a:rPr lang="en-US" dirty="0" smtClean="0"/>
              <a:t>Strengthen Vermont Investment and Employee Ownership </a:t>
            </a:r>
          </a:p>
          <a:p>
            <a:r>
              <a:rPr lang="en-US" dirty="0" smtClean="0"/>
              <a:t>Statewide Workshops on Financing</a:t>
            </a:r>
          </a:p>
          <a:p>
            <a:r>
              <a:rPr lang="en-US" dirty="0" smtClean="0"/>
              <a:t>Build Out Mentor/Angel/Venture Networks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CEDS </a:t>
            </a:r>
            <a:r>
              <a:rPr lang="en-US" dirty="0" err="1" smtClean="0"/>
              <a:t>contd</a:t>
            </a:r>
            <a:r>
              <a:rPr lang="en-US" dirty="0" smtClean="0"/>
              <a:t>: Business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 Increase GDP by 4% by 2020</a:t>
            </a:r>
          </a:p>
          <a:p>
            <a:r>
              <a:rPr lang="en-US" dirty="0"/>
              <a:t>Assure that Vermont’s regulations, policies, programs and assistance provide a competitive advantage for business recruitment, retention, expansion, creation and operations.</a:t>
            </a:r>
          </a:p>
          <a:p>
            <a:r>
              <a:rPr lang="en-US" dirty="0" smtClean="0"/>
              <a:t>One-Stop </a:t>
            </a:r>
            <a:r>
              <a:rPr lang="en-US" dirty="0"/>
              <a:t>Shop, Portal and Coaching </a:t>
            </a:r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New business registration portal</a:t>
            </a:r>
            <a:endParaRPr lang="en-US" dirty="0"/>
          </a:p>
          <a:p>
            <a:r>
              <a:rPr lang="en-US" dirty="0"/>
              <a:t>Incubator/Accelerator Network</a:t>
            </a:r>
          </a:p>
          <a:p>
            <a:r>
              <a:rPr lang="en-US" dirty="0"/>
              <a:t>Cost Reduction Study: Health Care, Energy, Workman’s Comp, etc. </a:t>
            </a:r>
          </a:p>
          <a:p>
            <a:r>
              <a:rPr lang="en-US" dirty="0"/>
              <a:t>Ownership Transition Plan and Incentives </a:t>
            </a:r>
          </a:p>
          <a:p>
            <a:r>
              <a:rPr lang="en-US" dirty="0" smtClean="0"/>
              <a:t>Target </a:t>
            </a:r>
            <a:r>
              <a:rPr lang="en-US" dirty="0"/>
              <a:t>Sector Support: Apply Farm to Plate model </a:t>
            </a:r>
            <a:r>
              <a:rPr lang="en-US" dirty="0" smtClean="0"/>
              <a:t>in other sectors.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do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State Agencies to incorporate CEDS strategies and activities in their planning.</a:t>
            </a:r>
          </a:p>
          <a:p>
            <a:r>
              <a:rPr lang="en-US" dirty="0" smtClean="0"/>
              <a:t>Implement the strategies in the CEDS.</a:t>
            </a:r>
          </a:p>
          <a:p>
            <a:r>
              <a:rPr lang="en-US" dirty="0" smtClean="0"/>
              <a:t>Legislature use the CEDS for their work.</a:t>
            </a:r>
          </a:p>
          <a:p>
            <a:r>
              <a:rPr lang="en-US" dirty="0" smtClean="0"/>
              <a:t>Get the House and Senate Commerce and Economic Development Committees out to see Vermont businesses and hear their stories.</a:t>
            </a:r>
          </a:p>
          <a:p>
            <a:r>
              <a:rPr lang="en-US" dirty="0" smtClean="0"/>
              <a:t>Continue to fund economic development programs.</a:t>
            </a:r>
          </a:p>
          <a:p>
            <a:r>
              <a:rPr lang="en-US" dirty="0" smtClean="0"/>
              <a:t>YOUR THOUGHTS?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PATRICIA MOULTON, SECRETARY</a:t>
            </a:r>
          </a:p>
          <a:p>
            <a:pPr marL="0" indent="0" algn="ctr">
              <a:buNone/>
            </a:pPr>
            <a:r>
              <a:rPr lang="en-US" dirty="0" smtClean="0"/>
              <a:t>AGENCY OF COMMERCE AND COMMUNITY DEVELOPMENT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PAT.MOULTON@VERMONT.GOV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802-828-5204</a:t>
            </a:r>
          </a:p>
        </p:txBody>
      </p:sp>
    </p:spTree>
    <p:extLst>
      <p:ext uri="{BB962C8B-B14F-4D97-AF65-F5344CB8AC3E}">
        <p14:creationId xmlns:p14="http://schemas.microsoft.com/office/powerpoint/2010/main" val="33060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481</Words>
  <Application>Microsoft Office PowerPoint</Application>
  <PresentationFormat>Widescreen</PresentationFormat>
  <Paragraphs>84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Supporting the Vermont Entrepreneurial Eco-system.</vt:lpstr>
      <vt:lpstr>How does government help?</vt:lpstr>
      <vt:lpstr>How does the Legislature help?</vt:lpstr>
      <vt:lpstr>Comprehensive Economic Development Strategy (CEDS)  Vermont 2020  </vt:lpstr>
      <vt:lpstr>CEDS contd: Capital and Financing</vt:lpstr>
      <vt:lpstr>CEDS contd: Business Environment</vt:lpstr>
      <vt:lpstr>How can we do more?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the Vermont Entrepreneurial Eco-system.</dc:title>
  <dc:creator>Moulton, Pat</dc:creator>
  <cp:lastModifiedBy>Laura Smith</cp:lastModifiedBy>
  <cp:revision>14</cp:revision>
  <dcterms:created xsi:type="dcterms:W3CDTF">2015-11-16T15:02:49Z</dcterms:created>
  <dcterms:modified xsi:type="dcterms:W3CDTF">2016-11-20T21:31:39Z</dcterms:modified>
</cp:coreProperties>
</file>