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3" r:id="rId1"/>
  </p:sldMasterIdLst>
  <p:notesMasterIdLst>
    <p:notesMasterId r:id="rId20"/>
  </p:notesMasterIdLst>
  <p:sldIdLst>
    <p:sldId id="256" r:id="rId2"/>
    <p:sldId id="280" r:id="rId3"/>
    <p:sldId id="281" r:id="rId4"/>
    <p:sldId id="261" r:id="rId5"/>
    <p:sldId id="282" r:id="rId6"/>
    <p:sldId id="283" r:id="rId7"/>
    <p:sldId id="288" r:id="rId8"/>
    <p:sldId id="287" r:id="rId9"/>
    <p:sldId id="289" r:id="rId10"/>
    <p:sldId id="286" r:id="rId11"/>
    <p:sldId id="285" r:id="rId12"/>
    <p:sldId id="290" r:id="rId13"/>
    <p:sldId id="270" r:id="rId14"/>
    <p:sldId id="278" r:id="rId15"/>
    <p:sldId id="276" r:id="rId16"/>
    <p:sldId id="275" r:id="rId17"/>
    <p:sldId id="279" r:id="rId18"/>
    <p:sldId id="269" r:id="rId1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Palatino Linotype" pitchFamily="18" charset="0"/>
        <a:ea typeface="+mn-ea"/>
        <a:cs typeface="Arial" charset="0"/>
      </a:defRPr>
    </a:lvl1pPr>
    <a:lvl2pPr marL="457200" algn="l" rtl="0" fontAlgn="base">
      <a:spcBef>
        <a:spcPct val="0"/>
      </a:spcBef>
      <a:spcAft>
        <a:spcPct val="0"/>
      </a:spcAft>
      <a:defRPr kern="1200">
        <a:solidFill>
          <a:schemeClr val="tx1"/>
        </a:solidFill>
        <a:latin typeface="Palatino Linotype" pitchFamily="18" charset="0"/>
        <a:ea typeface="+mn-ea"/>
        <a:cs typeface="Arial" charset="0"/>
      </a:defRPr>
    </a:lvl2pPr>
    <a:lvl3pPr marL="914400" algn="l" rtl="0" fontAlgn="base">
      <a:spcBef>
        <a:spcPct val="0"/>
      </a:spcBef>
      <a:spcAft>
        <a:spcPct val="0"/>
      </a:spcAft>
      <a:defRPr kern="1200">
        <a:solidFill>
          <a:schemeClr val="tx1"/>
        </a:solidFill>
        <a:latin typeface="Palatino Linotype" pitchFamily="18" charset="0"/>
        <a:ea typeface="+mn-ea"/>
        <a:cs typeface="Arial" charset="0"/>
      </a:defRPr>
    </a:lvl3pPr>
    <a:lvl4pPr marL="1371600" algn="l" rtl="0" fontAlgn="base">
      <a:spcBef>
        <a:spcPct val="0"/>
      </a:spcBef>
      <a:spcAft>
        <a:spcPct val="0"/>
      </a:spcAft>
      <a:defRPr kern="1200">
        <a:solidFill>
          <a:schemeClr val="tx1"/>
        </a:solidFill>
        <a:latin typeface="Palatino Linotype" pitchFamily="18" charset="0"/>
        <a:ea typeface="+mn-ea"/>
        <a:cs typeface="Arial" charset="0"/>
      </a:defRPr>
    </a:lvl4pPr>
    <a:lvl5pPr marL="1828800" algn="l" rtl="0" fontAlgn="base">
      <a:spcBef>
        <a:spcPct val="0"/>
      </a:spcBef>
      <a:spcAft>
        <a:spcPct val="0"/>
      </a:spcAft>
      <a:defRPr kern="1200">
        <a:solidFill>
          <a:schemeClr val="tx1"/>
        </a:solidFill>
        <a:latin typeface="Palatino Linotype" pitchFamily="18" charset="0"/>
        <a:ea typeface="+mn-ea"/>
        <a:cs typeface="Arial" charset="0"/>
      </a:defRPr>
    </a:lvl5pPr>
    <a:lvl6pPr marL="2286000" algn="l" defTabSz="914400" rtl="0" eaLnBrk="1" latinLnBrk="0" hangingPunct="1">
      <a:defRPr kern="1200">
        <a:solidFill>
          <a:schemeClr val="tx1"/>
        </a:solidFill>
        <a:latin typeface="Palatino Linotype" pitchFamily="18" charset="0"/>
        <a:ea typeface="+mn-ea"/>
        <a:cs typeface="Arial" charset="0"/>
      </a:defRPr>
    </a:lvl6pPr>
    <a:lvl7pPr marL="2743200" algn="l" defTabSz="914400" rtl="0" eaLnBrk="1" latinLnBrk="0" hangingPunct="1">
      <a:defRPr kern="1200">
        <a:solidFill>
          <a:schemeClr val="tx1"/>
        </a:solidFill>
        <a:latin typeface="Palatino Linotype" pitchFamily="18" charset="0"/>
        <a:ea typeface="+mn-ea"/>
        <a:cs typeface="Arial" charset="0"/>
      </a:defRPr>
    </a:lvl7pPr>
    <a:lvl8pPr marL="3200400" algn="l" defTabSz="914400" rtl="0" eaLnBrk="1" latinLnBrk="0" hangingPunct="1">
      <a:defRPr kern="1200">
        <a:solidFill>
          <a:schemeClr val="tx1"/>
        </a:solidFill>
        <a:latin typeface="Palatino Linotype" pitchFamily="18" charset="0"/>
        <a:ea typeface="+mn-ea"/>
        <a:cs typeface="Arial" charset="0"/>
      </a:defRPr>
    </a:lvl8pPr>
    <a:lvl9pPr marL="3657600" algn="l" defTabSz="914400" rtl="0" eaLnBrk="1" latinLnBrk="0" hangingPunct="1">
      <a:defRPr kern="1200">
        <a:solidFill>
          <a:schemeClr val="tx1"/>
        </a:solidFill>
        <a:latin typeface="Palatino Linotyp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429" autoAdjust="0"/>
    <p:restoredTop sz="90935" autoAdjust="0"/>
  </p:normalViewPr>
  <p:slideViewPr>
    <p:cSldViewPr>
      <p:cViewPr varScale="1">
        <p:scale>
          <a:sx n="71" d="100"/>
          <a:sy n="71" d="100"/>
        </p:scale>
        <p:origin x="24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aelhock\AppData\Local\Microsoft\Windows\Temporary%20Internet%20Files\Content.Outlook\SVU68F7U\Copy%20of%20Summary%20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baseline="0" dirty="0"/>
              <a:t>NECAP Grade 7 Reading Results by Gender and Family Income</a:t>
            </a:r>
          </a:p>
        </c:rich>
      </c:tx>
      <c:layout>
        <c:manualLayout>
          <c:xMode val="edge"/>
          <c:yMode val="edge"/>
          <c:x val="5.9850809250532599E-2"/>
          <c:y val="0"/>
        </c:manualLayout>
      </c:layout>
      <c:overlay val="1"/>
    </c:title>
    <c:autoTitleDeleted val="0"/>
    <c:plotArea>
      <c:layout>
        <c:manualLayout>
          <c:layoutTarget val="inner"/>
          <c:xMode val="edge"/>
          <c:yMode val="edge"/>
          <c:x val="4.8096964144632597E-2"/>
          <c:y val="0.15331331464922801"/>
          <c:w val="0.78530680310379997"/>
          <c:h val="0.69413474798701003"/>
        </c:manualLayout>
      </c:layout>
      <c:lineChart>
        <c:grouping val="standard"/>
        <c:varyColors val="0"/>
        <c:ser>
          <c:idx val="0"/>
          <c:order val="0"/>
          <c:tx>
            <c:strRef>
              <c:f>Sheet1!$A$3</c:f>
              <c:strCache>
                <c:ptCount val="1"/>
                <c:pt idx="0">
                  <c:v>ALL</c:v>
                </c:pt>
              </c:strCache>
            </c:strRef>
          </c:tx>
          <c:spPr>
            <a:ln>
              <a:solidFill>
                <a:schemeClr val="tx1"/>
              </a:solidFill>
            </a:ln>
          </c:spPr>
          <c:marker>
            <c:symbol val="none"/>
          </c:marker>
          <c:cat>
            <c:numRef>
              <c:f>Sheet1!$H$1:$M$1</c:f>
              <c:numCache>
                <c:formatCode>General</c:formatCode>
                <c:ptCount val="6"/>
                <c:pt idx="0">
                  <c:v>2007</c:v>
                </c:pt>
                <c:pt idx="1">
                  <c:v>2008</c:v>
                </c:pt>
                <c:pt idx="2">
                  <c:v>2009</c:v>
                </c:pt>
                <c:pt idx="3">
                  <c:v>2010</c:v>
                </c:pt>
                <c:pt idx="4">
                  <c:v>2011</c:v>
                </c:pt>
                <c:pt idx="5">
                  <c:v>2012</c:v>
                </c:pt>
              </c:numCache>
            </c:numRef>
          </c:cat>
          <c:val>
            <c:numRef>
              <c:f>Sheet1!$H$3:$M$3</c:f>
              <c:numCache>
                <c:formatCode>General</c:formatCode>
                <c:ptCount val="6"/>
                <c:pt idx="0">
                  <c:v>46.5</c:v>
                </c:pt>
                <c:pt idx="1">
                  <c:v>48.5</c:v>
                </c:pt>
                <c:pt idx="2">
                  <c:v>47.2</c:v>
                </c:pt>
                <c:pt idx="3">
                  <c:v>46.9</c:v>
                </c:pt>
                <c:pt idx="4">
                  <c:v>47.7</c:v>
                </c:pt>
                <c:pt idx="5">
                  <c:v>46.7</c:v>
                </c:pt>
              </c:numCache>
            </c:numRef>
          </c:val>
          <c:smooth val="0"/>
        </c:ser>
        <c:ser>
          <c:idx val="1"/>
          <c:order val="1"/>
          <c:tx>
            <c:strRef>
              <c:f>Sheet1!$A$4</c:f>
              <c:strCache>
                <c:ptCount val="1"/>
                <c:pt idx="0">
                  <c:v>MNFRL</c:v>
                </c:pt>
              </c:strCache>
            </c:strRef>
          </c:tx>
          <c:spPr>
            <a:ln>
              <a:solidFill>
                <a:srgbClr val="0000FF"/>
              </a:solidFill>
            </a:ln>
          </c:spPr>
          <c:marker>
            <c:symbol val="none"/>
          </c:marker>
          <c:cat>
            <c:numRef>
              <c:f>Sheet1!$H$1:$M$1</c:f>
              <c:numCache>
                <c:formatCode>General</c:formatCode>
                <c:ptCount val="6"/>
                <c:pt idx="0">
                  <c:v>2007</c:v>
                </c:pt>
                <c:pt idx="1">
                  <c:v>2008</c:v>
                </c:pt>
                <c:pt idx="2">
                  <c:v>2009</c:v>
                </c:pt>
                <c:pt idx="3">
                  <c:v>2010</c:v>
                </c:pt>
                <c:pt idx="4">
                  <c:v>2011</c:v>
                </c:pt>
                <c:pt idx="5">
                  <c:v>2012</c:v>
                </c:pt>
              </c:numCache>
            </c:numRef>
          </c:cat>
          <c:val>
            <c:numRef>
              <c:f>Sheet1!$H$4:$M$4</c:f>
              <c:numCache>
                <c:formatCode>General</c:formatCode>
                <c:ptCount val="6"/>
                <c:pt idx="0">
                  <c:v>46.9</c:v>
                </c:pt>
                <c:pt idx="1">
                  <c:v>49.2</c:v>
                </c:pt>
                <c:pt idx="2">
                  <c:v>47.4</c:v>
                </c:pt>
                <c:pt idx="3">
                  <c:v>47.5</c:v>
                </c:pt>
                <c:pt idx="4">
                  <c:v>48.4</c:v>
                </c:pt>
                <c:pt idx="5">
                  <c:v>48.2</c:v>
                </c:pt>
              </c:numCache>
            </c:numRef>
          </c:val>
          <c:smooth val="0"/>
        </c:ser>
        <c:ser>
          <c:idx val="2"/>
          <c:order val="2"/>
          <c:tx>
            <c:strRef>
              <c:f>Sheet1!$A$5</c:f>
              <c:strCache>
                <c:ptCount val="1"/>
                <c:pt idx="0">
                  <c:v>FNFRL</c:v>
                </c:pt>
              </c:strCache>
            </c:strRef>
          </c:tx>
          <c:spPr>
            <a:ln>
              <a:solidFill>
                <a:srgbClr val="FF0000"/>
              </a:solidFill>
            </a:ln>
          </c:spPr>
          <c:marker>
            <c:symbol val="none"/>
          </c:marker>
          <c:cat>
            <c:numRef>
              <c:f>Sheet1!$H$1:$M$1</c:f>
              <c:numCache>
                <c:formatCode>General</c:formatCode>
                <c:ptCount val="6"/>
                <c:pt idx="0">
                  <c:v>2007</c:v>
                </c:pt>
                <c:pt idx="1">
                  <c:v>2008</c:v>
                </c:pt>
                <c:pt idx="2">
                  <c:v>2009</c:v>
                </c:pt>
                <c:pt idx="3">
                  <c:v>2010</c:v>
                </c:pt>
                <c:pt idx="4">
                  <c:v>2011</c:v>
                </c:pt>
                <c:pt idx="5">
                  <c:v>2012</c:v>
                </c:pt>
              </c:numCache>
            </c:numRef>
          </c:cat>
          <c:val>
            <c:numRef>
              <c:f>Sheet1!$H$5:$M$5</c:f>
              <c:numCache>
                <c:formatCode>General</c:formatCode>
                <c:ptCount val="6"/>
                <c:pt idx="0">
                  <c:v>52.1</c:v>
                </c:pt>
                <c:pt idx="1">
                  <c:v>53.7</c:v>
                </c:pt>
                <c:pt idx="2">
                  <c:v>53.2</c:v>
                </c:pt>
                <c:pt idx="3">
                  <c:v>53.5</c:v>
                </c:pt>
                <c:pt idx="4">
                  <c:v>54.3</c:v>
                </c:pt>
                <c:pt idx="5">
                  <c:v>52.3</c:v>
                </c:pt>
              </c:numCache>
            </c:numRef>
          </c:val>
          <c:smooth val="0"/>
        </c:ser>
        <c:ser>
          <c:idx val="3"/>
          <c:order val="3"/>
          <c:tx>
            <c:strRef>
              <c:f>Sheet1!$A$6</c:f>
              <c:strCache>
                <c:ptCount val="1"/>
                <c:pt idx="0">
                  <c:v>MFRL</c:v>
                </c:pt>
              </c:strCache>
            </c:strRef>
          </c:tx>
          <c:spPr>
            <a:ln>
              <a:solidFill>
                <a:srgbClr val="0000FF"/>
              </a:solidFill>
              <a:prstDash val="dash"/>
            </a:ln>
          </c:spPr>
          <c:marker>
            <c:symbol val="none"/>
          </c:marker>
          <c:cat>
            <c:numRef>
              <c:f>Sheet1!$H$1:$M$1</c:f>
              <c:numCache>
                <c:formatCode>General</c:formatCode>
                <c:ptCount val="6"/>
                <c:pt idx="0">
                  <c:v>2007</c:v>
                </c:pt>
                <c:pt idx="1">
                  <c:v>2008</c:v>
                </c:pt>
                <c:pt idx="2">
                  <c:v>2009</c:v>
                </c:pt>
                <c:pt idx="3">
                  <c:v>2010</c:v>
                </c:pt>
                <c:pt idx="4">
                  <c:v>2011</c:v>
                </c:pt>
                <c:pt idx="5">
                  <c:v>2012</c:v>
                </c:pt>
              </c:numCache>
            </c:numRef>
          </c:cat>
          <c:val>
            <c:numRef>
              <c:f>Sheet1!$H$6:$M$6</c:f>
              <c:numCache>
                <c:formatCode>General</c:formatCode>
                <c:ptCount val="6"/>
                <c:pt idx="0">
                  <c:v>38.200000000000003</c:v>
                </c:pt>
                <c:pt idx="1">
                  <c:v>40.299999999999997</c:v>
                </c:pt>
                <c:pt idx="2">
                  <c:v>38.9</c:v>
                </c:pt>
                <c:pt idx="3">
                  <c:v>37.9</c:v>
                </c:pt>
                <c:pt idx="4">
                  <c:v>39.1</c:v>
                </c:pt>
                <c:pt idx="5">
                  <c:v>40.299999999999997</c:v>
                </c:pt>
              </c:numCache>
            </c:numRef>
          </c:val>
          <c:smooth val="0"/>
        </c:ser>
        <c:ser>
          <c:idx val="4"/>
          <c:order val="4"/>
          <c:tx>
            <c:strRef>
              <c:f>Sheet1!$A$7</c:f>
              <c:strCache>
                <c:ptCount val="1"/>
                <c:pt idx="0">
                  <c:v>FFRL</c:v>
                </c:pt>
              </c:strCache>
            </c:strRef>
          </c:tx>
          <c:spPr>
            <a:ln>
              <a:solidFill>
                <a:srgbClr val="FF0000"/>
              </a:solidFill>
              <a:prstDash val="dash"/>
            </a:ln>
          </c:spPr>
          <c:marker>
            <c:symbol val="none"/>
          </c:marker>
          <c:cat>
            <c:numRef>
              <c:f>Sheet1!$H$1:$M$1</c:f>
              <c:numCache>
                <c:formatCode>General</c:formatCode>
                <c:ptCount val="6"/>
                <c:pt idx="0">
                  <c:v>2007</c:v>
                </c:pt>
                <c:pt idx="1">
                  <c:v>2008</c:v>
                </c:pt>
                <c:pt idx="2">
                  <c:v>2009</c:v>
                </c:pt>
                <c:pt idx="3">
                  <c:v>2010</c:v>
                </c:pt>
                <c:pt idx="4">
                  <c:v>2011</c:v>
                </c:pt>
                <c:pt idx="5">
                  <c:v>2012</c:v>
                </c:pt>
              </c:numCache>
            </c:numRef>
          </c:cat>
          <c:val>
            <c:numRef>
              <c:f>Sheet1!$H$7:$M$7</c:f>
              <c:numCache>
                <c:formatCode>General</c:formatCode>
                <c:ptCount val="6"/>
                <c:pt idx="0">
                  <c:v>42.2</c:v>
                </c:pt>
                <c:pt idx="1">
                  <c:v>44.4</c:v>
                </c:pt>
                <c:pt idx="2">
                  <c:v>44.2</c:v>
                </c:pt>
                <c:pt idx="3">
                  <c:v>43.7</c:v>
                </c:pt>
                <c:pt idx="4">
                  <c:v>44.4</c:v>
                </c:pt>
                <c:pt idx="5">
                  <c:v>43.3</c:v>
                </c:pt>
              </c:numCache>
            </c:numRef>
          </c:val>
          <c:smooth val="0"/>
        </c:ser>
        <c:dLbls>
          <c:showLegendKey val="0"/>
          <c:showVal val="0"/>
          <c:showCatName val="0"/>
          <c:showSerName val="0"/>
          <c:showPercent val="0"/>
          <c:showBubbleSize val="0"/>
        </c:dLbls>
        <c:smooth val="0"/>
        <c:axId val="193689280"/>
        <c:axId val="193687320"/>
      </c:lineChart>
      <c:catAx>
        <c:axId val="193689280"/>
        <c:scaling>
          <c:orientation val="minMax"/>
        </c:scaling>
        <c:delete val="0"/>
        <c:axPos val="b"/>
        <c:numFmt formatCode="General" sourceLinked="1"/>
        <c:majorTickMark val="out"/>
        <c:minorTickMark val="none"/>
        <c:tickLblPos val="nextTo"/>
        <c:txPr>
          <a:bodyPr/>
          <a:lstStyle/>
          <a:p>
            <a:pPr>
              <a:defRPr sz="1600"/>
            </a:pPr>
            <a:endParaRPr lang="en-US"/>
          </a:p>
        </c:txPr>
        <c:crossAx val="193687320"/>
        <c:crosses val="autoZero"/>
        <c:auto val="1"/>
        <c:lblAlgn val="ctr"/>
        <c:lblOffset val="100"/>
        <c:noMultiLvlLbl val="0"/>
      </c:catAx>
      <c:valAx>
        <c:axId val="193687320"/>
        <c:scaling>
          <c:orientation val="minMax"/>
          <c:max val="60"/>
          <c:min val="30"/>
        </c:scaling>
        <c:delete val="0"/>
        <c:axPos val="l"/>
        <c:majorGridlines/>
        <c:numFmt formatCode="#,##0" sourceLinked="0"/>
        <c:majorTickMark val="out"/>
        <c:minorTickMark val="none"/>
        <c:tickLblPos val="nextTo"/>
        <c:txPr>
          <a:bodyPr/>
          <a:lstStyle/>
          <a:p>
            <a:pPr>
              <a:defRPr sz="1600"/>
            </a:pPr>
            <a:endParaRPr lang="en-US"/>
          </a:p>
        </c:txPr>
        <c:crossAx val="193689280"/>
        <c:crosses val="autoZero"/>
        <c:crossBetween val="between"/>
        <c:majorUnit val="5"/>
        <c:minorUnit val="1"/>
      </c:valAx>
    </c:plotArea>
    <c:legend>
      <c:legendPos val="tr"/>
      <c:layout>
        <c:manualLayout>
          <c:xMode val="edge"/>
          <c:yMode val="edge"/>
          <c:x val="0.81601377952755905"/>
          <c:y val="8.3333333333333301E-2"/>
          <c:w val="0.18120844269466299"/>
          <c:h val="0.6278789370078740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2009-2010</c:v>
                </c:pt>
              </c:strCache>
            </c:strRef>
          </c:tx>
          <c:spPr>
            <a:ln w="34925"/>
          </c:spPr>
          <c:marker>
            <c:symbol val="none"/>
          </c:marker>
          <c:cat>
            <c:strRef>
              <c:f>Sheet1!$A$2:$A$7</c:f>
              <c:strCache>
                <c:ptCount val="6"/>
                <c:pt idx="0">
                  <c:v>0-2%</c:v>
                </c:pt>
                <c:pt idx="1">
                  <c:v>3-5%</c:v>
                </c:pt>
                <c:pt idx="2">
                  <c:v>6-10%</c:v>
                </c:pt>
                <c:pt idx="3">
                  <c:v>11-15%</c:v>
                </c:pt>
                <c:pt idx="4">
                  <c:v>15-19%</c:v>
                </c:pt>
                <c:pt idx="5">
                  <c:v>20%</c:v>
                </c:pt>
              </c:strCache>
            </c:strRef>
          </c:cat>
          <c:val>
            <c:numRef>
              <c:f>Sheet1!$B$2:$B$7</c:f>
              <c:numCache>
                <c:formatCode>General</c:formatCode>
                <c:ptCount val="6"/>
                <c:pt idx="0">
                  <c:v>11</c:v>
                </c:pt>
                <c:pt idx="1">
                  <c:v>13</c:v>
                </c:pt>
                <c:pt idx="2">
                  <c:v>11</c:v>
                </c:pt>
                <c:pt idx="3">
                  <c:v>12</c:v>
                </c:pt>
                <c:pt idx="4">
                  <c:v>5</c:v>
                </c:pt>
                <c:pt idx="5">
                  <c:v>2</c:v>
                </c:pt>
              </c:numCache>
            </c:numRef>
          </c:val>
          <c:smooth val="0"/>
        </c:ser>
        <c:ser>
          <c:idx val="1"/>
          <c:order val="1"/>
          <c:tx>
            <c:strRef>
              <c:f>Sheet1!$C$1</c:f>
              <c:strCache>
                <c:ptCount val="1"/>
                <c:pt idx="0">
                  <c:v>2013-2014</c:v>
                </c:pt>
              </c:strCache>
            </c:strRef>
          </c:tx>
          <c:spPr>
            <a:ln w="34925"/>
          </c:spPr>
          <c:marker>
            <c:symbol val="none"/>
          </c:marker>
          <c:cat>
            <c:strRef>
              <c:f>Sheet1!$A$2:$A$7</c:f>
              <c:strCache>
                <c:ptCount val="6"/>
                <c:pt idx="0">
                  <c:v>0-2%</c:v>
                </c:pt>
                <c:pt idx="1">
                  <c:v>3-5%</c:v>
                </c:pt>
                <c:pt idx="2">
                  <c:v>6-10%</c:v>
                </c:pt>
                <c:pt idx="3">
                  <c:v>11-15%</c:v>
                </c:pt>
                <c:pt idx="4">
                  <c:v>15-19%</c:v>
                </c:pt>
                <c:pt idx="5">
                  <c:v>20%</c:v>
                </c:pt>
              </c:strCache>
            </c:strRef>
          </c:cat>
          <c:val>
            <c:numRef>
              <c:f>Sheet1!$C$2:$C$7</c:f>
              <c:numCache>
                <c:formatCode>General</c:formatCode>
                <c:ptCount val="6"/>
                <c:pt idx="0">
                  <c:v>22</c:v>
                </c:pt>
                <c:pt idx="1">
                  <c:v>15</c:v>
                </c:pt>
                <c:pt idx="2">
                  <c:v>10</c:v>
                </c:pt>
                <c:pt idx="3">
                  <c:v>5</c:v>
                </c:pt>
                <c:pt idx="4">
                  <c:v>0</c:v>
                </c:pt>
                <c:pt idx="5">
                  <c:v>0</c:v>
                </c:pt>
              </c:numCache>
            </c:numRef>
          </c:val>
          <c:smooth val="0"/>
        </c:ser>
        <c:dLbls>
          <c:showLegendKey val="0"/>
          <c:showVal val="0"/>
          <c:showCatName val="0"/>
          <c:showSerName val="0"/>
          <c:showPercent val="0"/>
          <c:showBubbleSize val="0"/>
        </c:dLbls>
        <c:smooth val="0"/>
        <c:axId val="451581288"/>
        <c:axId val="451581680"/>
      </c:lineChart>
      <c:catAx>
        <c:axId val="451581288"/>
        <c:scaling>
          <c:orientation val="minMax"/>
        </c:scaling>
        <c:delete val="0"/>
        <c:axPos val="b"/>
        <c:numFmt formatCode="General" sourceLinked="0"/>
        <c:majorTickMark val="out"/>
        <c:minorTickMark val="none"/>
        <c:tickLblPos val="nextTo"/>
        <c:crossAx val="451581680"/>
        <c:crosses val="autoZero"/>
        <c:auto val="1"/>
        <c:lblAlgn val="ctr"/>
        <c:lblOffset val="100"/>
        <c:noMultiLvlLbl val="0"/>
      </c:catAx>
      <c:valAx>
        <c:axId val="451581680"/>
        <c:scaling>
          <c:orientation val="minMax"/>
        </c:scaling>
        <c:delete val="0"/>
        <c:axPos val="l"/>
        <c:majorGridlines/>
        <c:numFmt formatCode="General" sourceLinked="1"/>
        <c:majorTickMark val="out"/>
        <c:minorTickMark val="none"/>
        <c:tickLblPos val="nextTo"/>
        <c:crossAx val="45158128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smtClean="0">
                <a:latin typeface="+mn-lt"/>
                <a:cs typeface="+mn-cs"/>
              </a:defRPr>
            </a:lvl1pPr>
          </a:lstStyle>
          <a:p>
            <a:pPr>
              <a:defRPr/>
            </a:pPr>
            <a:fld id="{1ABBB5AE-2F68-4D90-9F6B-AA5C61A0DCDE}" type="datetimeFigureOut">
              <a:rPr lang="en-US"/>
              <a:pPr>
                <a:defRPr/>
              </a:pPr>
              <a:t>11/20/2016</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smtClean="0">
                <a:latin typeface="+mn-lt"/>
                <a:cs typeface="+mn-cs"/>
              </a:defRPr>
            </a:lvl1pPr>
          </a:lstStyle>
          <a:p>
            <a:pPr>
              <a:defRPr/>
            </a:pPr>
            <a:fld id="{0049D1C3-F31D-43D6-999C-F3F00DB4CEB7}" type="slidenum">
              <a:rPr lang="en-US"/>
              <a:pPr>
                <a:defRPr/>
              </a:pPr>
              <a:t>‹#›</a:t>
            </a:fld>
            <a:endParaRPr lang="en-US" dirty="0"/>
          </a:p>
        </p:txBody>
      </p:sp>
    </p:spTree>
    <p:extLst>
      <p:ext uri="{BB962C8B-B14F-4D97-AF65-F5344CB8AC3E}">
        <p14:creationId xmlns:p14="http://schemas.microsoft.com/office/powerpoint/2010/main" val="19875920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partnership with Jay Ramsey, CTE Coordinator at AOE)</a:t>
            </a:r>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a:t>
            </a:fld>
            <a:endParaRPr lang="en-US" dirty="0"/>
          </a:p>
        </p:txBody>
      </p:sp>
    </p:spTree>
    <p:extLst>
      <p:ext uri="{BB962C8B-B14F-4D97-AF65-F5344CB8AC3E}">
        <p14:creationId xmlns:p14="http://schemas.microsoft.com/office/powerpoint/2010/main" val="128441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Rockefeller Center,</a:t>
            </a:r>
            <a:r>
              <a:rPr lang="en-US" baseline="0" dirty="0" smtClean="0"/>
              <a:t> Dartmouth; 2/2014 report.</a:t>
            </a:r>
          </a:p>
          <a:p>
            <a:r>
              <a:rPr lang="en-US" baseline="0" dirty="0" smtClean="0"/>
              <a:t>**Combines both secondary and postsecondary together.</a:t>
            </a:r>
          </a:p>
          <a:p>
            <a:r>
              <a:rPr lang="en-US" dirty="0"/>
              <a:t>In contrast to the 16 Career Clusters® described by the national framework, Vermont offers only six clusters: Agriculture and Natural Resources, Arts</a:t>
            </a:r>
          </a:p>
          <a:p>
            <a:r>
              <a:rPr lang="en-US" dirty="0"/>
              <a:t>and Communications, Business Systems, Engineering and Technical Systems, Health and Human Services, and Public Services. Under each of these broad Career Cluster</a:t>
            </a:r>
          </a:p>
          <a:p>
            <a:r>
              <a:rPr lang="en-US" dirty="0"/>
              <a:t>umbrellas are a variety of subfields, such as Government and Public Administration under Public Services.2although there are many subfields in which students may choose to study, not all subfields or Career Clusters® are offered at all 17 centers. Each center has discretion in deciding which program they wish</a:t>
            </a:r>
          </a:p>
          <a:p>
            <a:r>
              <a:rPr lang="en-US" dirty="0"/>
              <a:t>to offer to students.</a:t>
            </a:r>
          </a:p>
          <a:p>
            <a:r>
              <a:rPr lang="en-US" dirty="0"/>
              <a:t>Many centers thus choose to focus on local needs in deciding which programs to offer.  For example, rural centers may tend to promote programs in Agriculture and Natural</a:t>
            </a:r>
          </a:p>
          <a:p>
            <a:r>
              <a:rPr lang="en-US" dirty="0"/>
              <a:t>Resources.3 This local control of programming decisions limits the access of all Vermont students to equitable and varied technical program offerings.</a:t>
            </a:r>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10</a:t>
            </a:fld>
            <a:endParaRPr lang="en-US" dirty="0"/>
          </a:p>
        </p:txBody>
      </p:sp>
    </p:spTree>
    <p:extLst>
      <p:ext uri="{BB962C8B-B14F-4D97-AF65-F5344CB8AC3E}">
        <p14:creationId xmlns:p14="http://schemas.microsoft.com/office/powerpoint/2010/main" val="198750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11</a:t>
            </a:fld>
            <a:endParaRPr lang="en-US" dirty="0"/>
          </a:p>
        </p:txBody>
      </p:sp>
    </p:spTree>
    <p:extLst>
      <p:ext uri="{BB962C8B-B14F-4D97-AF65-F5344CB8AC3E}">
        <p14:creationId xmlns:p14="http://schemas.microsoft.com/office/powerpoint/2010/main" val="2883433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12</a:t>
            </a:fld>
            <a:endParaRPr lang="en-US" dirty="0"/>
          </a:p>
        </p:txBody>
      </p:sp>
    </p:spTree>
    <p:extLst>
      <p:ext uri="{BB962C8B-B14F-4D97-AF65-F5344CB8AC3E}">
        <p14:creationId xmlns:p14="http://schemas.microsoft.com/office/powerpoint/2010/main" val="343169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13</a:t>
            </a:fld>
            <a:endParaRPr lang="en-US" dirty="0"/>
          </a:p>
        </p:txBody>
      </p:sp>
    </p:spTree>
    <p:extLst>
      <p:ext uri="{BB962C8B-B14F-4D97-AF65-F5344CB8AC3E}">
        <p14:creationId xmlns:p14="http://schemas.microsoft.com/office/powerpoint/2010/main" val="981236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14</a:t>
            </a:fld>
            <a:endParaRPr lang="en-US" dirty="0"/>
          </a:p>
        </p:txBody>
      </p:sp>
    </p:spTree>
    <p:extLst>
      <p:ext uri="{BB962C8B-B14F-4D97-AF65-F5344CB8AC3E}">
        <p14:creationId xmlns:p14="http://schemas.microsoft.com/office/powerpoint/2010/main" val="9593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15</a:t>
            </a:fld>
            <a:endParaRPr lang="en-US" dirty="0"/>
          </a:p>
        </p:txBody>
      </p:sp>
    </p:spTree>
    <p:extLst>
      <p:ext uri="{BB962C8B-B14F-4D97-AF65-F5344CB8AC3E}">
        <p14:creationId xmlns:p14="http://schemas.microsoft.com/office/powerpoint/2010/main" val="65540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16</a:t>
            </a:fld>
            <a:endParaRPr lang="en-US" dirty="0"/>
          </a:p>
        </p:txBody>
      </p:sp>
    </p:spTree>
    <p:extLst>
      <p:ext uri="{BB962C8B-B14F-4D97-AF65-F5344CB8AC3E}">
        <p14:creationId xmlns:p14="http://schemas.microsoft.com/office/powerpoint/2010/main" val="936360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17</a:t>
            </a:fld>
            <a:endParaRPr lang="en-US" dirty="0"/>
          </a:p>
        </p:txBody>
      </p:sp>
    </p:spTree>
    <p:extLst>
      <p:ext uri="{BB962C8B-B14F-4D97-AF65-F5344CB8AC3E}">
        <p14:creationId xmlns:p14="http://schemas.microsoft.com/office/powerpoint/2010/main" val="29333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18</a:t>
            </a:fld>
            <a:endParaRPr lang="en-US" dirty="0"/>
          </a:p>
        </p:txBody>
      </p:sp>
    </p:spTree>
    <p:extLst>
      <p:ext uri="{BB962C8B-B14F-4D97-AF65-F5344CB8AC3E}">
        <p14:creationId xmlns:p14="http://schemas.microsoft.com/office/powerpoint/2010/main" val="326528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2</a:t>
            </a:fld>
            <a:endParaRPr lang="en-US" dirty="0"/>
          </a:p>
        </p:txBody>
      </p:sp>
    </p:spTree>
    <p:extLst>
      <p:ext uri="{BB962C8B-B14F-4D97-AF65-F5344CB8AC3E}">
        <p14:creationId xmlns:p14="http://schemas.microsoft.com/office/powerpoint/2010/main" val="32103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foci of my remarks today.</a:t>
            </a:r>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3</a:t>
            </a:fld>
            <a:endParaRPr lang="en-US" dirty="0"/>
          </a:p>
        </p:txBody>
      </p:sp>
    </p:spTree>
    <p:extLst>
      <p:ext uri="{BB962C8B-B14F-4D97-AF65-F5344CB8AC3E}">
        <p14:creationId xmlns:p14="http://schemas.microsoft.com/office/powerpoint/2010/main" val="270421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are we doing with respect to Dual</a:t>
            </a:r>
            <a:r>
              <a:rPr lang="en-US" baseline="0" dirty="0" smtClean="0"/>
              <a:t> Enrollment? </a:t>
            </a:r>
          </a:p>
          <a:p>
            <a:endParaRPr lang="en-US" baseline="0" dirty="0" smtClean="0"/>
          </a:p>
          <a:p>
            <a:r>
              <a:rPr lang="en-US" dirty="0" smtClean="0"/>
              <a:t>Numbers HAVE</a:t>
            </a:r>
            <a:r>
              <a:rPr lang="en-US" baseline="0" dirty="0" smtClean="0"/>
              <a:t> increased as a result of this legislation. But note that men still lag behind women. Moreover, it’s been a bit of a “free for all.”  AOE will be working on some guidelines, integrated with other work re PLPs and CTE/programs of study, providing better guidance on what kinds of choices students might consider making in terms of dual enrollment courses.</a:t>
            </a:r>
          </a:p>
          <a:p>
            <a:endParaRPr lang="en-US" baseline="0" dirty="0" smtClean="0"/>
          </a:p>
          <a:p>
            <a:r>
              <a:rPr lang="en-US" baseline="0" dirty="0" smtClean="0"/>
              <a:t>For example: in terms of enhancing workforce development, we may want to think smarter and more strategically re how we encourage students to use Dual Enrollment credits. Some good examples of that when we combine CTE courses and dual enrollment.</a:t>
            </a:r>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4</a:t>
            </a:fld>
            <a:endParaRPr lang="en-US" dirty="0"/>
          </a:p>
        </p:txBody>
      </p:sp>
    </p:spTree>
    <p:extLst>
      <p:ext uri="{BB962C8B-B14F-4D97-AF65-F5344CB8AC3E}">
        <p14:creationId xmlns:p14="http://schemas.microsoft.com/office/powerpoint/2010/main" val="53939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a:t>
            </a:r>
            <a:r>
              <a:rPr lang="en-US" baseline="0" dirty="0" smtClean="0"/>
              <a:t> AOE </a:t>
            </a:r>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5</a:t>
            </a:fld>
            <a:endParaRPr lang="en-US" dirty="0"/>
          </a:p>
        </p:txBody>
      </p:sp>
    </p:spTree>
    <p:extLst>
      <p:ext uri="{BB962C8B-B14F-4D97-AF65-F5344CB8AC3E}">
        <p14:creationId xmlns:p14="http://schemas.microsoft.com/office/powerpoint/2010/main" val="111203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DOL,</a:t>
            </a:r>
            <a:r>
              <a:rPr lang="en-US" baseline="0" dirty="0" smtClean="0"/>
              <a:t> Department of Commerce and ED, and AOE agree.</a:t>
            </a:r>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6</a:t>
            </a:fld>
            <a:endParaRPr lang="en-US" dirty="0"/>
          </a:p>
        </p:txBody>
      </p:sp>
    </p:spTree>
    <p:extLst>
      <p:ext uri="{BB962C8B-B14F-4D97-AF65-F5344CB8AC3E}">
        <p14:creationId xmlns:p14="http://schemas.microsoft.com/office/powerpoint/2010/main" val="339083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t>Note: some states have FULLY adopted this approach; </a:t>
            </a:r>
            <a:r>
              <a:rPr lang="en-US" dirty="0"/>
              <a:t>requires ownership and partnership with other agencies and partner organizations. We need help getting there…</a:t>
            </a:r>
          </a:p>
          <a:p>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7</a:t>
            </a:fld>
            <a:endParaRPr lang="en-US" dirty="0"/>
          </a:p>
        </p:txBody>
      </p:sp>
    </p:spTree>
    <p:extLst>
      <p:ext uri="{BB962C8B-B14F-4D97-AF65-F5344CB8AC3E}">
        <p14:creationId xmlns:p14="http://schemas.microsoft.com/office/powerpoint/2010/main" val="60151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a:t>
            </a:r>
            <a:r>
              <a:rPr lang="en-US" baseline="0" dirty="0" smtClean="0"/>
              <a:t> economic development strategy</a:t>
            </a:r>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8</a:t>
            </a:fld>
            <a:endParaRPr lang="en-US" dirty="0"/>
          </a:p>
        </p:txBody>
      </p:sp>
    </p:spTree>
    <p:extLst>
      <p:ext uri="{BB962C8B-B14F-4D97-AF65-F5344CB8AC3E}">
        <p14:creationId xmlns:p14="http://schemas.microsoft.com/office/powerpoint/2010/main" val="99518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Standouts = look how small STEM is. 4% (whereas Transportation, Distribution, &amp;</a:t>
            </a:r>
            <a:r>
              <a:rPr lang="en-US" baseline="0" dirty="0" smtClean="0"/>
              <a:t> Logistics = 10%)</a:t>
            </a:r>
          </a:p>
          <a:p>
            <a:r>
              <a:rPr lang="en-US" baseline="0" dirty="0" smtClean="0"/>
              <a:t>Not entirely consistent with our CEDS goals.</a:t>
            </a:r>
          </a:p>
          <a:p>
            <a:r>
              <a:rPr lang="en-US" baseline="0" dirty="0" smtClean="0"/>
              <a:t>Also, not entirely sure where “IT” CEDS goal fits, within A/V Tech and Communications, within STEM? </a:t>
            </a:r>
          </a:p>
          <a:p>
            <a:r>
              <a:rPr lang="en-US" baseline="0" dirty="0" smtClean="0"/>
              <a:t>Human Services is big and we need that, but where does it fit in CEDS?</a:t>
            </a:r>
            <a:endParaRPr lang="en-US" dirty="0"/>
          </a:p>
        </p:txBody>
      </p:sp>
      <p:sp>
        <p:nvSpPr>
          <p:cNvPr id="4" name="Slide Number Placeholder 3"/>
          <p:cNvSpPr>
            <a:spLocks noGrp="1"/>
          </p:cNvSpPr>
          <p:nvPr>
            <p:ph type="sldNum" sz="quarter" idx="10"/>
          </p:nvPr>
        </p:nvSpPr>
        <p:spPr/>
        <p:txBody>
          <a:bodyPr/>
          <a:lstStyle/>
          <a:p>
            <a:pPr>
              <a:defRPr/>
            </a:pPr>
            <a:fld id="{0049D1C3-F31D-43D6-999C-F3F00DB4CEB7}" type="slidenum">
              <a:rPr lang="en-US" smtClean="0"/>
              <a:pPr>
                <a:defRPr/>
              </a:pPr>
              <a:t>9</a:t>
            </a:fld>
            <a:endParaRPr lang="en-US" dirty="0"/>
          </a:p>
        </p:txBody>
      </p:sp>
    </p:spTree>
    <p:extLst>
      <p:ext uri="{BB962C8B-B14F-4D97-AF65-F5344CB8AC3E}">
        <p14:creationId xmlns:p14="http://schemas.microsoft.com/office/powerpoint/2010/main" val="63962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219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5727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08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C484AB-9943-AB4E-8336-EFAFB9FC4A5F}" type="datetimeFigureOut">
              <a:rPr lang="en-US" smtClean="0"/>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A977F87-94E2-4F42-909A-C75C85BA5DF7}" type="slidenum">
              <a:rPr lang="en-US" smtClean="0"/>
              <a:t>‹#›</a:t>
            </a:fld>
            <a:endParaRPr lang="en-US" dirty="0"/>
          </a:p>
        </p:txBody>
      </p:sp>
    </p:spTree>
    <p:extLst>
      <p:ext uri="{BB962C8B-B14F-4D97-AF65-F5344CB8AC3E}">
        <p14:creationId xmlns:p14="http://schemas.microsoft.com/office/powerpoint/2010/main" val="199459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16175"/>
            <a:ext cx="8153400" cy="147002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05931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11" name="Text Placeholder 10"/>
          <p:cNvSpPr>
            <a:spLocks noGrp="1"/>
          </p:cNvSpPr>
          <p:nvPr>
            <p:ph type="body" sz="quarter" idx="10"/>
          </p:nvPr>
        </p:nvSpPr>
        <p:spPr>
          <a:xfrm>
            <a:off x="533400" y="1600200"/>
            <a:ext cx="81534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29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sert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5" name="Content Placeholder 4"/>
          <p:cNvSpPr>
            <a:spLocks noGrp="1"/>
          </p:cNvSpPr>
          <p:nvPr>
            <p:ph sz="quarter" idx="10"/>
          </p:nvPr>
        </p:nvSpPr>
        <p:spPr>
          <a:xfrm>
            <a:off x="457200" y="1600200"/>
            <a:ext cx="8229600" cy="4495800"/>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1652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5" name="Content Placeholder 4"/>
          <p:cNvSpPr>
            <a:spLocks noGrp="1"/>
          </p:cNvSpPr>
          <p:nvPr>
            <p:ph sz="quarter" idx="10"/>
          </p:nvPr>
        </p:nvSpPr>
        <p:spPr>
          <a:xfrm>
            <a:off x="457200" y="1600200"/>
            <a:ext cx="4038600" cy="4648200"/>
          </a:xfrm>
        </p:spPr>
        <p:txBody>
          <a:bodyPr/>
          <a:lstStyle>
            <a:lvl1pPr marL="0" indent="0">
              <a:buNone/>
              <a:defRPr/>
            </a:lvl1pPr>
          </a:lstStyle>
          <a:p>
            <a:pPr lvl="0"/>
            <a:r>
              <a:rPr lang="en-US" smtClean="0"/>
              <a:t>Click to edit Master text styles</a:t>
            </a:r>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119953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
        <p:nvSpPr>
          <p:cNvPr id="6" name="Content Placeholder 4"/>
          <p:cNvSpPr>
            <a:spLocks noGrp="1"/>
          </p:cNvSpPr>
          <p:nvPr>
            <p:ph sz="quarter" idx="11"/>
          </p:nvPr>
        </p:nvSpPr>
        <p:spPr>
          <a:xfrm>
            <a:off x="4648200" y="1600200"/>
            <a:ext cx="4038600" cy="4648200"/>
          </a:xfrm>
        </p:spPr>
        <p:txBody>
          <a:bodyPr/>
          <a:lstStyle>
            <a:lvl1pPr marL="0" indent="0">
              <a:buNone/>
              <a:defRPr/>
            </a:lvl1pPr>
          </a:lstStyle>
          <a:p>
            <a:pPr lvl="0"/>
            <a:r>
              <a:rPr lang="en-US" smtClean="0"/>
              <a:t>Click to edit Master text styles</a:t>
            </a:r>
          </a:p>
        </p:txBody>
      </p:sp>
      <p:sp>
        <p:nvSpPr>
          <p:cNvPr id="4" name="Text Placeholder 3"/>
          <p:cNvSpPr>
            <a:spLocks noGrp="1"/>
          </p:cNvSpPr>
          <p:nvPr>
            <p:ph type="body" sz="quarter" idx="12"/>
          </p:nvPr>
        </p:nvSpPr>
        <p:spPr>
          <a:xfrm>
            <a:off x="533400" y="1600200"/>
            <a:ext cx="39624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90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Content Placeholder 4"/>
          <p:cNvSpPr>
            <a:spLocks noGrp="1"/>
          </p:cNvSpPr>
          <p:nvPr>
            <p:ph sz="quarter" idx="11"/>
          </p:nvPr>
        </p:nvSpPr>
        <p:spPr>
          <a:xfrm>
            <a:off x="4648200" y="381000"/>
            <a:ext cx="4038600" cy="5867400"/>
          </a:xfrm>
        </p:spPr>
        <p:txBody>
          <a:bodyPr/>
          <a:lstStyle>
            <a:lvl1pPr marL="0" indent="0">
              <a:buNone/>
              <a:defRPr/>
            </a:lvl1pPr>
          </a:lstStyle>
          <a:p>
            <a:pPr lvl="0"/>
            <a:r>
              <a:rPr lang="en-US" smtClean="0"/>
              <a:t>Click to edit Master text styles</a:t>
            </a:r>
          </a:p>
        </p:txBody>
      </p:sp>
      <p:sp>
        <p:nvSpPr>
          <p:cNvPr id="4" name="Text Placeholder 3"/>
          <p:cNvSpPr>
            <a:spLocks noGrp="1"/>
          </p:cNvSpPr>
          <p:nvPr>
            <p:ph type="body" sz="quarter" idx="12"/>
          </p:nvPr>
        </p:nvSpPr>
        <p:spPr>
          <a:xfrm>
            <a:off x="533400" y="381000"/>
            <a:ext cx="3962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358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981200" y="685800"/>
            <a:ext cx="5105400" cy="3886200"/>
          </a:xfrm>
        </p:spPr>
        <p:txBody>
          <a:bodyPr rtlCol="0">
            <a:normAutofit/>
          </a:bodyPr>
          <a:lstStyle/>
          <a:p>
            <a:pPr lvl="0"/>
            <a:r>
              <a:rPr lang="en-US" noProof="0" dirty="0" smtClean="0"/>
              <a:t>Click icon to add picture</a:t>
            </a:r>
            <a:endParaRPr lang="en-US" noProof="0" dirty="0"/>
          </a:p>
        </p:txBody>
      </p:sp>
      <p:sp>
        <p:nvSpPr>
          <p:cNvPr id="7" name="Text Placeholder 6"/>
          <p:cNvSpPr>
            <a:spLocks noGrp="1"/>
          </p:cNvSpPr>
          <p:nvPr>
            <p:ph type="body" sz="quarter" idx="11"/>
          </p:nvPr>
        </p:nvSpPr>
        <p:spPr>
          <a:xfrm>
            <a:off x="1981200" y="4648200"/>
            <a:ext cx="5105400" cy="106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65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000" baseline="0"/>
            </a:lvl1pPr>
          </a:lstStyle>
          <a:p>
            <a:r>
              <a:rPr lang="en-US" smtClean="0"/>
              <a:t>Click to edit Master title style</a:t>
            </a:r>
            <a:endParaRPr lang="en-US" dirty="0"/>
          </a:p>
        </p:txBody>
      </p:sp>
    </p:spTree>
    <p:extLst>
      <p:ext uri="{BB962C8B-B14F-4D97-AF65-F5344CB8AC3E}">
        <p14:creationId xmlns:p14="http://schemas.microsoft.com/office/powerpoint/2010/main" val="805456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172200"/>
            <a:ext cx="8229600" cy="5175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pic>
        <p:nvPicPr>
          <p:cNvPr id="1029" name="Picture 9" descr="AOEd MOM Hor 2C.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010400" y="6248400"/>
            <a:ext cx="1590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9600" y="6491288"/>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5"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itchFamily="34" charset="0"/>
        </a:defRPr>
      </a:lvl2pPr>
      <a:lvl3pPr algn="ctr" rtl="0" eaLnBrk="1" fontAlgn="base" hangingPunct="1">
        <a:spcBef>
          <a:spcPct val="0"/>
        </a:spcBef>
        <a:spcAft>
          <a:spcPct val="0"/>
        </a:spcAft>
        <a:defRPr sz="4400">
          <a:solidFill>
            <a:schemeClr val="tx1"/>
          </a:solidFill>
          <a:latin typeface="Franklin Gothic Book" pitchFamily="34" charset="0"/>
        </a:defRPr>
      </a:lvl3pPr>
      <a:lvl4pPr algn="ctr" rtl="0" eaLnBrk="1" fontAlgn="base" hangingPunct="1">
        <a:spcBef>
          <a:spcPct val="0"/>
        </a:spcBef>
        <a:spcAft>
          <a:spcPct val="0"/>
        </a:spcAft>
        <a:defRPr sz="4400">
          <a:solidFill>
            <a:schemeClr val="tx1"/>
          </a:solidFill>
          <a:latin typeface="Franklin Gothic Book" pitchFamily="34" charset="0"/>
        </a:defRPr>
      </a:lvl4pPr>
      <a:lvl5pPr algn="ctr" rtl="0" eaLnBrk="1" fontAlgn="base" hangingPunct="1">
        <a:spcBef>
          <a:spcPct val="0"/>
        </a:spcBef>
        <a:spcAft>
          <a:spcPct val="0"/>
        </a:spcAft>
        <a:defRPr sz="4400">
          <a:solidFill>
            <a:schemeClr val="tx1"/>
          </a:solidFill>
          <a:latin typeface="Franklin Gothic Book" pitchFamily="34" charset="0"/>
        </a:defRPr>
      </a:lvl5pPr>
      <a:lvl6pPr marL="457200" algn="ctr" rtl="0" eaLnBrk="1" fontAlgn="base" hangingPunct="1">
        <a:spcBef>
          <a:spcPct val="0"/>
        </a:spcBef>
        <a:spcAft>
          <a:spcPct val="0"/>
        </a:spcAft>
        <a:defRPr sz="4400">
          <a:solidFill>
            <a:schemeClr val="tx1"/>
          </a:solidFill>
          <a:latin typeface="Franklin Gothic Book" pitchFamily="34" charset="0"/>
        </a:defRPr>
      </a:lvl6pPr>
      <a:lvl7pPr marL="914400" algn="ctr" rtl="0" eaLnBrk="1" fontAlgn="base" hangingPunct="1">
        <a:spcBef>
          <a:spcPct val="0"/>
        </a:spcBef>
        <a:spcAft>
          <a:spcPct val="0"/>
        </a:spcAft>
        <a:defRPr sz="4400">
          <a:solidFill>
            <a:schemeClr val="tx1"/>
          </a:solidFill>
          <a:latin typeface="Franklin Gothic Book" pitchFamily="34" charset="0"/>
        </a:defRPr>
      </a:lvl7pPr>
      <a:lvl8pPr marL="1371600" algn="ctr" rtl="0" eaLnBrk="1" fontAlgn="base" hangingPunct="1">
        <a:spcBef>
          <a:spcPct val="0"/>
        </a:spcBef>
        <a:spcAft>
          <a:spcPct val="0"/>
        </a:spcAft>
        <a:defRPr sz="4400">
          <a:solidFill>
            <a:schemeClr val="tx1"/>
          </a:solidFill>
          <a:latin typeface="Franklin Gothic Book" pitchFamily="34" charset="0"/>
        </a:defRPr>
      </a:lvl8pPr>
      <a:lvl9pPr marL="1828800" algn="ctr" rtl="0" eaLnBrk="1" fontAlgn="base" hangingPunct="1">
        <a:spcBef>
          <a:spcPct val="0"/>
        </a:spcBef>
        <a:spcAft>
          <a:spcPct val="0"/>
        </a:spcAft>
        <a:defRPr sz="4400">
          <a:solidFill>
            <a:schemeClr val="tx1"/>
          </a:solidFill>
          <a:latin typeface="Franklin Gothic Book"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leg.state.vt.us/docs/2014/Acts/ACT077.pdf"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leg.state.vt.us/docs/2014/Acts/ACT077.pdf"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legislature.vermont.gov/assets/Legislative-Reports/ACT-77-Annual-Report-FY14-1-30-15.pdf"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09600" y="1676400"/>
            <a:ext cx="7772400" cy="1470025"/>
          </a:xfrm>
        </p:spPr>
        <p:txBody>
          <a:bodyPr/>
          <a:lstStyle/>
          <a:p>
            <a:r>
              <a:rPr lang="en-US" altLang="en-US" b="1" dirty="0" smtClean="0">
                <a:solidFill>
                  <a:srgbClr val="009900"/>
                </a:solidFill>
              </a:rPr>
              <a:t>Flexible Pathways and Workforce Development</a:t>
            </a:r>
            <a:br>
              <a:rPr lang="en-US" altLang="en-US" b="1" dirty="0" smtClean="0">
                <a:solidFill>
                  <a:srgbClr val="009900"/>
                </a:solidFill>
              </a:rPr>
            </a:br>
            <a:r>
              <a:rPr lang="en-US" altLang="en-US" b="1" dirty="0" smtClean="0">
                <a:solidFill>
                  <a:srgbClr val="009900"/>
                </a:solidFill>
              </a:rPr>
              <a:t/>
            </a:r>
            <a:br>
              <a:rPr lang="en-US" altLang="en-US" b="1" dirty="0" smtClean="0">
                <a:solidFill>
                  <a:srgbClr val="009900"/>
                </a:solidFill>
              </a:rPr>
            </a:br>
            <a:r>
              <a:rPr lang="en-US" altLang="en-US" sz="3200" dirty="0" smtClean="0"/>
              <a:t>UVM Legislative Summit</a:t>
            </a:r>
            <a:br>
              <a:rPr lang="en-US" altLang="en-US" sz="3200" dirty="0" smtClean="0"/>
            </a:br>
            <a:r>
              <a:rPr lang="en-US" altLang="en-US" sz="3200" dirty="0" smtClean="0"/>
              <a:t>11/17/15</a:t>
            </a:r>
            <a:br>
              <a:rPr lang="en-US" altLang="en-US" sz="3200" dirty="0" smtClean="0"/>
            </a:br>
            <a:endParaRPr lang="en-US" altLang="en-US" sz="3200" dirty="0"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sz="2400" dirty="0" smtClean="0"/>
              <a:t>Heather Bouchey, Ph.D.</a:t>
            </a:r>
          </a:p>
          <a:p>
            <a:pPr fontAlgn="auto">
              <a:spcAft>
                <a:spcPts val="0"/>
              </a:spcAft>
              <a:buFont typeface="Arial" pitchFamily="34" charset="0"/>
              <a:buNone/>
              <a:defRPr/>
            </a:pPr>
            <a:r>
              <a:rPr lang="en-US" sz="2400" dirty="0" smtClean="0"/>
              <a:t>Deputy Secretary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Curricular Indicators</a:t>
            </a:r>
            <a:endParaRPr lang="en-US"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369697507"/>
              </p:ext>
            </p:extLst>
          </p:nvPr>
        </p:nvGraphicFramePr>
        <p:xfrm>
          <a:off x="228600" y="2057400"/>
          <a:ext cx="8610600" cy="2350098"/>
        </p:xfrm>
        <a:graphic>
          <a:graphicData uri="http://schemas.openxmlformats.org/drawingml/2006/table">
            <a:tbl>
              <a:tblPr firstRow="1" firstCol="1" bandRow="1">
                <a:tableStyleId>{5C22544A-7EE6-4342-B048-85BDC9FD1C3A}</a:tableStyleId>
              </a:tblPr>
              <a:tblGrid>
                <a:gridCol w="2152650"/>
                <a:gridCol w="2152650"/>
                <a:gridCol w="2152650"/>
                <a:gridCol w="2152650"/>
              </a:tblGrid>
              <a:tr h="391683">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CTE Enrollment</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Career Clusters Offered</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Accreditation Received</a:t>
                      </a:r>
                      <a:endParaRPr lang="en-US" sz="1100" dirty="0">
                        <a:effectLst/>
                        <a:latin typeface="Calibri"/>
                        <a:ea typeface="Calibri"/>
                        <a:cs typeface="Times New Roman"/>
                      </a:endParaRPr>
                    </a:p>
                  </a:txBody>
                  <a:tcPr marL="67456" marR="67456" marT="0" marB="0"/>
                </a:tc>
              </a:tr>
              <a:tr h="391683">
                <a:tc>
                  <a:txBody>
                    <a:bodyPr/>
                    <a:lstStyle/>
                    <a:p>
                      <a:pPr marL="0" marR="0">
                        <a:lnSpc>
                          <a:spcPct val="115000"/>
                        </a:lnSpc>
                        <a:spcBef>
                          <a:spcPts val="0"/>
                        </a:spcBef>
                        <a:spcAft>
                          <a:spcPts val="0"/>
                        </a:spcAft>
                      </a:pPr>
                      <a:r>
                        <a:rPr lang="en-US" sz="1100" dirty="0">
                          <a:effectLst/>
                        </a:rPr>
                        <a:t>Vermont</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9,461</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6 (modified)</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72.3%</a:t>
                      </a:r>
                      <a:endParaRPr lang="en-US" sz="1100" dirty="0">
                        <a:effectLst/>
                        <a:latin typeface="Calibri"/>
                        <a:ea typeface="Calibri"/>
                        <a:cs typeface="Times New Roman"/>
                      </a:endParaRPr>
                    </a:p>
                  </a:txBody>
                  <a:tcPr marL="67456" marR="67456" marT="0" marB="0"/>
                </a:tc>
              </a:tr>
              <a:tr h="391683">
                <a:tc>
                  <a:txBody>
                    <a:bodyPr/>
                    <a:lstStyle/>
                    <a:p>
                      <a:pPr marL="0" marR="0">
                        <a:lnSpc>
                          <a:spcPct val="115000"/>
                        </a:lnSpc>
                        <a:spcBef>
                          <a:spcPts val="0"/>
                        </a:spcBef>
                        <a:spcAft>
                          <a:spcPts val="0"/>
                        </a:spcAft>
                      </a:pPr>
                      <a:r>
                        <a:rPr lang="en-US" sz="1100" dirty="0">
                          <a:effectLst/>
                        </a:rPr>
                        <a:t>New Hampshire</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21,057</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15</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96%</a:t>
                      </a:r>
                      <a:endParaRPr lang="en-US" sz="1100" dirty="0">
                        <a:effectLst/>
                        <a:latin typeface="Calibri"/>
                        <a:ea typeface="Calibri"/>
                        <a:cs typeface="Times New Roman"/>
                      </a:endParaRPr>
                    </a:p>
                  </a:txBody>
                  <a:tcPr marL="67456" marR="67456" marT="0" marB="0"/>
                </a:tc>
              </a:tr>
              <a:tr h="391683">
                <a:tc>
                  <a:txBody>
                    <a:bodyPr/>
                    <a:lstStyle/>
                    <a:p>
                      <a:pPr marL="0" marR="0">
                        <a:lnSpc>
                          <a:spcPct val="115000"/>
                        </a:lnSpc>
                        <a:spcBef>
                          <a:spcPts val="0"/>
                        </a:spcBef>
                        <a:spcAft>
                          <a:spcPts val="0"/>
                        </a:spcAft>
                      </a:pPr>
                      <a:r>
                        <a:rPr lang="en-US" sz="1100" dirty="0">
                          <a:effectLst/>
                        </a:rPr>
                        <a:t>Maine</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17,103</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16 (modified)</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55.5%</a:t>
                      </a:r>
                      <a:endParaRPr lang="en-US" sz="1100" dirty="0">
                        <a:effectLst/>
                        <a:latin typeface="Calibri"/>
                        <a:ea typeface="Calibri"/>
                        <a:cs typeface="Times New Roman"/>
                      </a:endParaRPr>
                    </a:p>
                  </a:txBody>
                  <a:tcPr marL="67456" marR="67456" marT="0" marB="0"/>
                </a:tc>
              </a:tr>
              <a:tr h="391683">
                <a:tc>
                  <a:txBody>
                    <a:bodyPr/>
                    <a:lstStyle/>
                    <a:p>
                      <a:pPr marL="0" marR="0">
                        <a:lnSpc>
                          <a:spcPct val="115000"/>
                        </a:lnSpc>
                        <a:spcBef>
                          <a:spcPts val="0"/>
                        </a:spcBef>
                        <a:spcAft>
                          <a:spcPts val="0"/>
                        </a:spcAft>
                      </a:pPr>
                      <a:r>
                        <a:rPr lang="en-US" sz="1100" dirty="0">
                          <a:effectLst/>
                        </a:rPr>
                        <a:t>Massachusetts</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118,152</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10 (modified)</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55.4%</a:t>
                      </a:r>
                      <a:endParaRPr lang="en-US" sz="1100" dirty="0">
                        <a:effectLst/>
                        <a:latin typeface="Calibri"/>
                        <a:ea typeface="Calibri"/>
                        <a:cs typeface="Times New Roman"/>
                      </a:endParaRPr>
                    </a:p>
                  </a:txBody>
                  <a:tcPr marL="67456" marR="67456" marT="0" marB="0"/>
                </a:tc>
              </a:tr>
              <a:tr h="391683">
                <a:tc>
                  <a:txBody>
                    <a:bodyPr/>
                    <a:lstStyle/>
                    <a:p>
                      <a:pPr marL="0" marR="0">
                        <a:lnSpc>
                          <a:spcPct val="115000"/>
                        </a:lnSpc>
                        <a:spcBef>
                          <a:spcPts val="0"/>
                        </a:spcBef>
                        <a:spcAft>
                          <a:spcPts val="0"/>
                        </a:spcAft>
                      </a:pPr>
                      <a:r>
                        <a:rPr lang="en-US" sz="1100" dirty="0">
                          <a:effectLst/>
                        </a:rPr>
                        <a:t>Rhode Island</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20,733</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16</a:t>
                      </a:r>
                      <a:endParaRPr lang="en-US" sz="1100" dirty="0">
                        <a:effectLst/>
                        <a:latin typeface="Calibri"/>
                        <a:ea typeface="Calibri"/>
                        <a:cs typeface="Times New Roman"/>
                      </a:endParaRPr>
                    </a:p>
                  </a:txBody>
                  <a:tcPr marL="67456" marR="67456" marT="0" marB="0"/>
                </a:tc>
                <a:tc>
                  <a:txBody>
                    <a:bodyPr/>
                    <a:lstStyle/>
                    <a:p>
                      <a:pPr marL="0" marR="0">
                        <a:lnSpc>
                          <a:spcPct val="115000"/>
                        </a:lnSpc>
                        <a:spcBef>
                          <a:spcPts val="0"/>
                        </a:spcBef>
                        <a:spcAft>
                          <a:spcPts val="0"/>
                        </a:spcAft>
                      </a:pPr>
                      <a:r>
                        <a:rPr lang="en-US" sz="1100" dirty="0">
                          <a:effectLst/>
                        </a:rPr>
                        <a:t>38.9%</a:t>
                      </a:r>
                      <a:endParaRPr lang="en-US" sz="1100" dirty="0">
                        <a:effectLst/>
                        <a:latin typeface="Calibri"/>
                        <a:ea typeface="Calibri"/>
                        <a:cs typeface="Times New Roman"/>
                      </a:endParaRPr>
                    </a:p>
                  </a:txBody>
                  <a:tcPr marL="67456" marR="67456" marT="0" marB="0"/>
                </a:tc>
              </a:tr>
            </a:tbl>
          </a:graphicData>
        </a:graphic>
      </p:graphicFrame>
    </p:spTree>
    <p:extLst>
      <p:ext uri="{BB962C8B-B14F-4D97-AF65-F5344CB8AC3E}">
        <p14:creationId xmlns:p14="http://schemas.microsoft.com/office/powerpoint/2010/main" val="2252952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0"/>
          </p:nvPr>
        </p:nvSpPr>
        <p:spPr/>
        <p:txBody>
          <a:bodyPr/>
          <a:lstStyle/>
          <a:p>
            <a:pPr lvl="1"/>
            <a:r>
              <a:rPr lang="en-US" dirty="0"/>
              <a:t>Current access and funding for CTE = </a:t>
            </a:r>
            <a:r>
              <a:rPr lang="en-US" dirty="0" smtClean="0"/>
              <a:t>often not </a:t>
            </a:r>
            <a:r>
              <a:rPr lang="en-US" dirty="0"/>
              <a:t>until junior and senior years; limits </a:t>
            </a:r>
            <a:r>
              <a:rPr lang="en-US" dirty="0" smtClean="0"/>
              <a:t>scope and depth of </a:t>
            </a:r>
            <a:r>
              <a:rPr lang="en-US" dirty="0"/>
              <a:t>programming and associated </a:t>
            </a:r>
            <a:r>
              <a:rPr lang="en-US" dirty="0" smtClean="0"/>
              <a:t>ROI</a:t>
            </a:r>
            <a:endParaRPr lang="en-US" dirty="0"/>
          </a:p>
          <a:p>
            <a:pPr lvl="2"/>
            <a:r>
              <a:rPr lang="en-US" i="1" dirty="0"/>
              <a:t>Earlier exposure </a:t>
            </a:r>
            <a:r>
              <a:rPr lang="en-US" dirty="0"/>
              <a:t>to build student capacity in concepts and learning models that will come later in the </a:t>
            </a:r>
            <a:r>
              <a:rPr lang="en-US" dirty="0" smtClean="0"/>
              <a:t>CTE pipeline</a:t>
            </a:r>
          </a:p>
          <a:p>
            <a:pPr lvl="2"/>
            <a:r>
              <a:rPr lang="en-US" i="1" dirty="0" smtClean="0"/>
              <a:t>Personalized Learning Plans </a:t>
            </a:r>
            <a:r>
              <a:rPr lang="en-US" dirty="0" smtClean="0"/>
              <a:t>to link this exposure with high school and post-high school experiences and goals</a:t>
            </a:r>
            <a:endParaRPr lang="en-US" dirty="0"/>
          </a:p>
          <a:p>
            <a:endParaRPr lang="en-US" dirty="0"/>
          </a:p>
        </p:txBody>
      </p:sp>
    </p:spTree>
    <p:extLst>
      <p:ext uri="{BB962C8B-B14F-4D97-AF65-F5344CB8AC3E}">
        <p14:creationId xmlns:p14="http://schemas.microsoft.com/office/powerpoint/2010/main" val="2705777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Considerations</a:t>
            </a:r>
            <a:endParaRPr lang="en-US" dirty="0"/>
          </a:p>
        </p:txBody>
      </p:sp>
    </p:spTree>
    <p:extLst>
      <p:ext uri="{BB962C8B-B14F-4D97-AF65-F5344CB8AC3E}">
        <p14:creationId xmlns:p14="http://schemas.microsoft.com/office/powerpoint/2010/main" val="948039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a:cs typeface="Palatino Linotype"/>
              </a:rPr>
              <a:t>NECAP Reading Scores: </a:t>
            </a:r>
            <a:br>
              <a:rPr lang="en-US" dirty="0" smtClean="0">
                <a:latin typeface="Palatino Linotype"/>
                <a:cs typeface="Palatino Linotype"/>
              </a:rPr>
            </a:br>
            <a:r>
              <a:rPr lang="en-US" dirty="0" smtClean="0">
                <a:latin typeface="Palatino Linotype"/>
                <a:cs typeface="Palatino Linotype"/>
              </a:rPr>
              <a:t>Interaction of Poverty and Gender</a:t>
            </a:r>
            <a:endParaRPr lang="en-US" dirty="0">
              <a:latin typeface="Palatino Linotype"/>
              <a:cs typeface="Palatino Linotype"/>
            </a:endParaRPr>
          </a:p>
        </p:txBody>
      </p:sp>
      <p:graphicFrame>
        <p:nvGraphicFramePr>
          <p:cNvPr id="6" name="Chart 5"/>
          <p:cNvGraphicFramePr/>
          <p:nvPr>
            <p:extLst>
              <p:ext uri="{D42A27DB-BD31-4B8C-83A1-F6EECF244321}">
                <p14:modId xmlns:p14="http://schemas.microsoft.com/office/powerpoint/2010/main" val="2231628217"/>
              </p:ext>
            </p:extLst>
          </p:nvPr>
        </p:nvGraphicFramePr>
        <p:xfrm>
          <a:off x="533400" y="1676400"/>
          <a:ext cx="6095999"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019800" y="2133600"/>
            <a:ext cx="2971800" cy="26669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6019800" y="2173069"/>
            <a:ext cx="2433366" cy="646331"/>
          </a:xfrm>
          <a:prstGeom prst="rect">
            <a:avLst/>
          </a:prstGeom>
          <a:noFill/>
        </p:spPr>
        <p:txBody>
          <a:bodyPr wrap="none" rtlCol="0">
            <a:spAutoFit/>
          </a:bodyPr>
          <a:lstStyle/>
          <a:p>
            <a:r>
              <a:rPr lang="en-US" dirty="0"/>
              <a:t>All Assessed Students</a:t>
            </a:r>
          </a:p>
          <a:p>
            <a:endParaRPr lang="en-US" dirty="0"/>
          </a:p>
        </p:txBody>
      </p:sp>
      <p:sp>
        <p:nvSpPr>
          <p:cNvPr id="9" name="TextBox 8"/>
          <p:cNvSpPr txBox="1"/>
          <p:nvPr/>
        </p:nvSpPr>
        <p:spPr>
          <a:xfrm>
            <a:off x="6068475" y="2630269"/>
            <a:ext cx="2618325" cy="369332"/>
          </a:xfrm>
          <a:prstGeom prst="rect">
            <a:avLst/>
          </a:prstGeom>
          <a:noFill/>
        </p:spPr>
        <p:txBody>
          <a:bodyPr wrap="none" rtlCol="0">
            <a:spAutoFit/>
          </a:bodyPr>
          <a:lstStyle/>
          <a:p>
            <a:r>
              <a:rPr lang="en-US" dirty="0">
                <a:solidFill>
                  <a:srgbClr val="0000FF"/>
                </a:solidFill>
              </a:rPr>
              <a:t>Male Not Free/Reduced </a:t>
            </a:r>
            <a:endParaRPr lang="en-US" dirty="0"/>
          </a:p>
        </p:txBody>
      </p:sp>
      <p:sp>
        <p:nvSpPr>
          <p:cNvPr id="10" name="TextBox 9"/>
          <p:cNvSpPr txBox="1"/>
          <p:nvPr/>
        </p:nvSpPr>
        <p:spPr>
          <a:xfrm>
            <a:off x="6049401" y="3191470"/>
            <a:ext cx="2942199" cy="923330"/>
          </a:xfrm>
          <a:prstGeom prst="rect">
            <a:avLst/>
          </a:prstGeom>
          <a:noFill/>
        </p:spPr>
        <p:txBody>
          <a:bodyPr wrap="square" rtlCol="0">
            <a:spAutoFit/>
          </a:bodyPr>
          <a:lstStyle/>
          <a:p>
            <a:r>
              <a:rPr lang="en-US" dirty="0">
                <a:solidFill>
                  <a:srgbClr val="FF0000"/>
                </a:solidFill>
              </a:rPr>
              <a:t>Female Not Free/Reduced Lunch</a:t>
            </a:r>
          </a:p>
          <a:p>
            <a:endParaRPr lang="en-US" dirty="0"/>
          </a:p>
        </p:txBody>
      </p:sp>
      <p:sp>
        <p:nvSpPr>
          <p:cNvPr id="11" name="TextBox 10"/>
          <p:cNvSpPr txBox="1"/>
          <p:nvPr/>
        </p:nvSpPr>
        <p:spPr>
          <a:xfrm>
            <a:off x="6019800" y="3849469"/>
            <a:ext cx="2876546" cy="646331"/>
          </a:xfrm>
          <a:prstGeom prst="rect">
            <a:avLst/>
          </a:prstGeom>
          <a:noFill/>
        </p:spPr>
        <p:txBody>
          <a:bodyPr wrap="none" rtlCol="0">
            <a:spAutoFit/>
          </a:bodyPr>
          <a:lstStyle/>
          <a:p>
            <a:r>
              <a:rPr lang="en-US" dirty="0">
                <a:solidFill>
                  <a:srgbClr val="0000FF"/>
                </a:solidFill>
              </a:rPr>
              <a:t>Male Free/Reduced Lunch</a:t>
            </a:r>
          </a:p>
          <a:p>
            <a:endParaRPr lang="en-US" dirty="0"/>
          </a:p>
        </p:txBody>
      </p:sp>
      <p:sp>
        <p:nvSpPr>
          <p:cNvPr id="12" name="TextBox 11"/>
          <p:cNvSpPr txBox="1"/>
          <p:nvPr/>
        </p:nvSpPr>
        <p:spPr>
          <a:xfrm>
            <a:off x="6043046" y="4382869"/>
            <a:ext cx="3100954" cy="646331"/>
          </a:xfrm>
          <a:prstGeom prst="rect">
            <a:avLst/>
          </a:prstGeom>
          <a:noFill/>
        </p:spPr>
        <p:txBody>
          <a:bodyPr wrap="none" rtlCol="0">
            <a:spAutoFit/>
          </a:bodyPr>
          <a:lstStyle/>
          <a:p>
            <a:r>
              <a:rPr lang="en-US" dirty="0">
                <a:solidFill>
                  <a:srgbClr val="FF0000"/>
                </a:solidFill>
              </a:rPr>
              <a:t>Female Free/Reduced Lunch</a:t>
            </a:r>
          </a:p>
          <a:p>
            <a:endParaRPr lang="en-US" dirty="0"/>
          </a:p>
        </p:txBody>
      </p:sp>
      <p:sp>
        <p:nvSpPr>
          <p:cNvPr id="13" name="TextBox 12"/>
          <p:cNvSpPr txBox="1"/>
          <p:nvPr/>
        </p:nvSpPr>
        <p:spPr>
          <a:xfrm>
            <a:off x="2930604" y="5943600"/>
            <a:ext cx="1107996" cy="369332"/>
          </a:xfrm>
          <a:prstGeom prst="rect">
            <a:avLst/>
          </a:prstGeom>
          <a:noFill/>
        </p:spPr>
        <p:txBody>
          <a:bodyPr wrap="none" rtlCol="0">
            <a:spAutoFit/>
          </a:bodyPr>
          <a:lstStyle/>
          <a:p>
            <a:r>
              <a:rPr lang="en-US" dirty="0" smtClean="0"/>
              <a:t>Test Year</a:t>
            </a:r>
            <a:endParaRPr lang="en-US" dirty="0"/>
          </a:p>
        </p:txBody>
      </p:sp>
      <p:sp>
        <p:nvSpPr>
          <p:cNvPr id="15" name="TextBox 14"/>
          <p:cNvSpPr txBox="1"/>
          <p:nvPr/>
        </p:nvSpPr>
        <p:spPr>
          <a:xfrm rot="16200000">
            <a:off x="-376192" y="3652792"/>
            <a:ext cx="1426517" cy="369332"/>
          </a:xfrm>
          <a:prstGeom prst="rect">
            <a:avLst/>
          </a:prstGeom>
          <a:noFill/>
        </p:spPr>
        <p:txBody>
          <a:bodyPr wrap="none" rtlCol="0">
            <a:spAutoFit/>
          </a:bodyPr>
          <a:lstStyle/>
          <a:p>
            <a:r>
              <a:rPr lang="en-US" dirty="0" smtClean="0"/>
              <a:t>Score Points</a:t>
            </a:r>
            <a:endParaRPr lang="en-US" dirty="0"/>
          </a:p>
        </p:txBody>
      </p:sp>
    </p:spTree>
    <p:extLst>
      <p:ext uri="{BB962C8B-B14F-4D97-AF65-F5344CB8AC3E}">
        <p14:creationId xmlns:p14="http://schemas.microsoft.com/office/powerpoint/2010/main" val="2112256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685800" y="190500"/>
            <a:ext cx="7772400" cy="5829300"/>
          </a:xfrm>
        </p:spPr>
      </p:pic>
    </p:spTree>
    <p:extLst>
      <p:ext uri="{BB962C8B-B14F-4D97-AF65-F5344CB8AC3E}">
        <p14:creationId xmlns:p14="http://schemas.microsoft.com/office/powerpoint/2010/main" val="3523978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High School Completion – Gender Differential</a:t>
            </a:r>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978430996"/>
              </p:ext>
            </p:extLst>
          </p:nvPr>
        </p:nvGraphicFramePr>
        <p:xfrm>
          <a:off x="457200" y="1600200"/>
          <a:ext cx="82296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6163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 and Gender</a:t>
            </a:r>
            <a:endParaRPr lang="en-US" dirty="0"/>
          </a:p>
        </p:txBody>
      </p:sp>
      <p:sp>
        <p:nvSpPr>
          <p:cNvPr id="3" name="Content Placeholder 2"/>
          <p:cNvSpPr>
            <a:spLocks noGrp="1"/>
          </p:cNvSpPr>
          <p:nvPr>
            <p:ph sz="quarter" idx="10"/>
          </p:nvPr>
        </p:nvSpPr>
        <p:spPr/>
        <p:txBody>
          <a:bodyPr/>
          <a:lstStyle/>
          <a:p>
            <a:r>
              <a:rPr lang="en-US" dirty="0"/>
              <a:t>In FY 2013, 4,872 secondary and 4,153 postsecondary students participated in CTE. </a:t>
            </a:r>
            <a:endParaRPr lang="en-US" dirty="0" smtClean="0"/>
          </a:p>
          <a:p>
            <a:endParaRPr lang="en-US" dirty="0"/>
          </a:p>
          <a:p>
            <a:pPr marL="457200" indent="-457200">
              <a:buFont typeface="Arial" pitchFamily="34" charset="0"/>
              <a:buChar char="•"/>
            </a:pPr>
            <a:r>
              <a:rPr lang="en-US" dirty="0" smtClean="0"/>
              <a:t>At </a:t>
            </a:r>
            <a:r>
              <a:rPr lang="en-US" dirty="0"/>
              <a:t>the secondary level, 39% were female and 61% were male. </a:t>
            </a:r>
            <a:endParaRPr lang="en-US" dirty="0" smtClean="0"/>
          </a:p>
          <a:p>
            <a:endParaRPr lang="en-US" dirty="0"/>
          </a:p>
          <a:p>
            <a:pPr marL="457200" indent="-457200">
              <a:buFont typeface="Arial" pitchFamily="34" charset="0"/>
              <a:buChar char="•"/>
            </a:pPr>
            <a:r>
              <a:rPr lang="en-US" dirty="0" smtClean="0"/>
              <a:t>At </a:t>
            </a:r>
            <a:r>
              <a:rPr lang="en-US" dirty="0"/>
              <a:t>the postsecondary level, 62% were female and 38% were male. </a:t>
            </a:r>
          </a:p>
        </p:txBody>
      </p:sp>
    </p:spTree>
    <p:extLst>
      <p:ext uri="{BB962C8B-B14F-4D97-AF65-F5344CB8AC3E}">
        <p14:creationId xmlns:p14="http://schemas.microsoft.com/office/powerpoint/2010/main" val="2257300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4484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 </a:t>
            </a:r>
            <a:endParaRPr lang="en-US" dirty="0"/>
          </a:p>
        </p:txBody>
      </p:sp>
      <p:sp>
        <p:nvSpPr>
          <p:cNvPr id="4" name="Content Placeholder 3"/>
          <p:cNvSpPr>
            <a:spLocks noGrp="1"/>
          </p:cNvSpPr>
          <p:nvPr>
            <p:ph sz="quarter" idx="10"/>
          </p:nvPr>
        </p:nvSpPr>
        <p:spPr/>
        <p:txBody>
          <a:bodyPr/>
          <a:lstStyle/>
          <a:p>
            <a:pPr marL="457200" indent="-457200">
              <a:buFont typeface="Wingdings" pitchFamily="2" charset="2"/>
              <a:buChar char="v"/>
            </a:pPr>
            <a:r>
              <a:rPr lang="en-US" dirty="0" smtClean="0"/>
              <a:t>Leveraging power of DE, CTE, and cross-organization partnerships</a:t>
            </a:r>
          </a:p>
          <a:p>
            <a:pPr marL="457200" indent="-457200">
              <a:buFont typeface="Wingdings" pitchFamily="2" charset="2"/>
              <a:buChar char="v"/>
            </a:pPr>
            <a:r>
              <a:rPr lang="en-US" dirty="0" smtClean="0"/>
              <a:t>Introducing CTE earlier into the k-12 curriculum, PLPs</a:t>
            </a:r>
          </a:p>
          <a:p>
            <a:pPr marL="457200" indent="-457200">
              <a:buFont typeface="Wingdings" pitchFamily="2" charset="2"/>
              <a:buChar char="v"/>
            </a:pPr>
            <a:r>
              <a:rPr lang="en-US" dirty="0" smtClean="0"/>
              <a:t>Equity and demographic concerns</a:t>
            </a:r>
            <a:endParaRPr lang="en-US" dirty="0"/>
          </a:p>
        </p:txBody>
      </p:sp>
    </p:spTree>
    <p:extLst>
      <p:ext uri="{BB962C8B-B14F-4D97-AF65-F5344CB8AC3E}">
        <p14:creationId xmlns:p14="http://schemas.microsoft.com/office/powerpoint/2010/main" val="202897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1735" y="1828800"/>
            <a:ext cx="7010400" cy="3477875"/>
          </a:xfrm>
          <a:prstGeom prst="rect">
            <a:avLst/>
          </a:prstGeom>
        </p:spPr>
        <p:txBody>
          <a:bodyPr wrap="square">
            <a:spAutoFit/>
          </a:bodyPr>
          <a:lstStyle/>
          <a:p>
            <a:r>
              <a:rPr lang="en-US" sz="2000" dirty="0" smtClean="0"/>
              <a:t>On June </a:t>
            </a:r>
            <a:r>
              <a:rPr lang="en-US" sz="2000" dirty="0"/>
              <a:t>6, 2013 Governor Peter Shumlin signed the Flexible Pathways bill (</a:t>
            </a:r>
            <a:r>
              <a:rPr lang="en-US" sz="2000" dirty="0">
                <a:hlinkClick r:id="rId3"/>
              </a:rPr>
              <a:t>Act77</a:t>
            </a:r>
            <a:r>
              <a:rPr lang="en-US" sz="2000" dirty="0"/>
              <a:t>) which provides for</a:t>
            </a:r>
            <a:r>
              <a:rPr lang="en-US" sz="2000" dirty="0" smtClean="0"/>
              <a:t>:</a:t>
            </a:r>
          </a:p>
          <a:p>
            <a:endParaRPr lang="en-US" sz="2000" dirty="0"/>
          </a:p>
          <a:p>
            <a:endParaRPr lang="en-US" sz="2000" dirty="0"/>
          </a:p>
          <a:p>
            <a:pPr marL="285750" indent="-285750">
              <a:buFont typeface="Arial" pitchFamily="34" charset="0"/>
              <a:buChar char="•"/>
            </a:pPr>
            <a:r>
              <a:rPr lang="en-US" sz="2000" dirty="0"/>
              <a:t>Expansion of the existing Statewide Dual Enrollment Program</a:t>
            </a:r>
          </a:p>
          <a:p>
            <a:pPr marL="285750" indent="-285750">
              <a:buFont typeface="Arial" pitchFamily="34" charset="0"/>
              <a:buChar char="•"/>
            </a:pPr>
            <a:r>
              <a:rPr lang="en-US" sz="2000" dirty="0"/>
              <a:t>Expansion of </a:t>
            </a:r>
            <a:r>
              <a:rPr lang="en-US" sz="2000" dirty="0" smtClean="0"/>
              <a:t>Early </a:t>
            </a:r>
            <a:r>
              <a:rPr lang="en-US" sz="2000" dirty="0"/>
              <a:t>College Programs</a:t>
            </a:r>
          </a:p>
          <a:p>
            <a:pPr marL="285750" indent="-285750">
              <a:buFont typeface="Arial" pitchFamily="34" charset="0"/>
              <a:buChar char="•"/>
            </a:pPr>
            <a:r>
              <a:rPr lang="en-US" sz="2000" dirty="0"/>
              <a:t>Increased access to work-based learning</a:t>
            </a:r>
          </a:p>
          <a:p>
            <a:pPr marL="285750" indent="-285750">
              <a:buFont typeface="Arial" pitchFamily="34" charset="0"/>
              <a:buChar char="•"/>
            </a:pPr>
            <a:r>
              <a:rPr lang="en-US" sz="2000" dirty="0"/>
              <a:t>Increased </a:t>
            </a:r>
            <a:r>
              <a:rPr lang="en-US" sz="2000" dirty="0" smtClean="0"/>
              <a:t>virtual/blended learning </a:t>
            </a:r>
            <a:r>
              <a:rPr lang="en-US" sz="2000" dirty="0"/>
              <a:t>opportunities</a:t>
            </a:r>
          </a:p>
          <a:p>
            <a:pPr marL="285750" indent="-285750">
              <a:buFont typeface="Arial" pitchFamily="34" charset="0"/>
              <a:buChar char="•"/>
            </a:pPr>
            <a:r>
              <a:rPr lang="en-US" sz="2000" dirty="0"/>
              <a:t>Increased access to Career and Technical Education (CTE)</a:t>
            </a:r>
          </a:p>
          <a:p>
            <a:pPr marL="285750" indent="-285750">
              <a:buFont typeface="Arial" pitchFamily="34" charset="0"/>
              <a:buChar char="•"/>
            </a:pPr>
            <a:r>
              <a:rPr lang="en-US" sz="2000" dirty="0"/>
              <a:t>Implementation of Personalized Learning Plans (PLPs)</a:t>
            </a:r>
          </a:p>
        </p:txBody>
      </p:sp>
      <p:sp>
        <p:nvSpPr>
          <p:cNvPr id="4" name="Title 3"/>
          <p:cNvSpPr>
            <a:spLocks noGrp="1"/>
          </p:cNvSpPr>
          <p:nvPr>
            <p:ph type="title"/>
          </p:nvPr>
        </p:nvSpPr>
        <p:spPr/>
        <p:txBody>
          <a:bodyPr/>
          <a:lstStyle/>
          <a:p>
            <a:r>
              <a:rPr lang="en-US" dirty="0" smtClean="0"/>
              <a:t>Flexible Pathways</a:t>
            </a:r>
            <a:endParaRPr lang="en-US" dirty="0"/>
          </a:p>
        </p:txBody>
      </p:sp>
    </p:spTree>
    <p:extLst>
      <p:ext uri="{BB962C8B-B14F-4D97-AF65-F5344CB8AC3E}">
        <p14:creationId xmlns:p14="http://schemas.microsoft.com/office/powerpoint/2010/main" val="216421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1735" y="1828800"/>
            <a:ext cx="7010400" cy="3477875"/>
          </a:xfrm>
          <a:prstGeom prst="rect">
            <a:avLst/>
          </a:prstGeom>
        </p:spPr>
        <p:txBody>
          <a:bodyPr wrap="square">
            <a:spAutoFit/>
          </a:bodyPr>
          <a:lstStyle/>
          <a:p>
            <a:r>
              <a:rPr lang="en-US" sz="2000" dirty="0" smtClean="0"/>
              <a:t>On June </a:t>
            </a:r>
            <a:r>
              <a:rPr lang="en-US" sz="2000" dirty="0"/>
              <a:t>6, 2013 Governor Peter Shumlin signed the Flexible Pathways bill (</a:t>
            </a:r>
            <a:r>
              <a:rPr lang="en-US" sz="2000" dirty="0">
                <a:hlinkClick r:id="rId3"/>
              </a:rPr>
              <a:t>Act77</a:t>
            </a:r>
            <a:r>
              <a:rPr lang="en-US" sz="2000" dirty="0"/>
              <a:t>) which provides for</a:t>
            </a:r>
            <a:r>
              <a:rPr lang="en-US" sz="2000" dirty="0" smtClean="0"/>
              <a:t>:</a:t>
            </a:r>
          </a:p>
          <a:p>
            <a:endParaRPr lang="en-US" sz="2000" dirty="0"/>
          </a:p>
          <a:p>
            <a:endParaRPr lang="en-US" sz="2000" dirty="0"/>
          </a:p>
          <a:p>
            <a:pPr marL="285750" indent="-285750">
              <a:buFont typeface="Arial" pitchFamily="34" charset="0"/>
              <a:buChar char="•"/>
            </a:pPr>
            <a:r>
              <a:rPr lang="en-US" sz="2000" dirty="0">
                <a:solidFill>
                  <a:srgbClr val="FF0000"/>
                </a:solidFill>
              </a:rPr>
              <a:t>Expansion of the existing Statewide Dual Enrollment Program</a:t>
            </a:r>
          </a:p>
          <a:p>
            <a:pPr marL="285750" indent="-285750">
              <a:buFont typeface="Arial" pitchFamily="34" charset="0"/>
              <a:buChar char="•"/>
            </a:pPr>
            <a:r>
              <a:rPr lang="en-US" sz="2000" dirty="0"/>
              <a:t>Expansion of </a:t>
            </a:r>
            <a:r>
              <a:rPr lang="en-US" sz="2000" dirty="0" smtClean="0"/>
              <a:t>Early </a:t>
            </a:r>
            <a:r>
              <a:rPr lang="en-US" sz="2000" dirty="0"/>
              <a:t>College Programs</a:t>
            </a:r>
          </a:p>
          <a:p>
            <a:pPr marL="285750" indent="-285750">
              <a:buFont typeface="Arial" pitchFamily="34" charset="0"/>
              <a:buChar char="•"/>
            </a:pPr>
            <a:r>
              <a:rPr lang="en-US" sz="2000" dirty="0"/>
              <a:t>Increased access to work-based learning</a:t>
            </a:r>
          </a:p>
          <a:p>
            <a:pPr marL="285750" indent="-285750">
              <a:buFont typeface="Arial" pitchFamily="34" charset="0"/>
              <a:buChar char="•"/>
            </a:pPr>
            <a:r>
              <a:rPr lang="en-US" sz="2000" dirty="0"/>
              <a:t>Increased </a:t>
            </a:r>
            <a:r>
              <a:rPr lang="en-US" sz="2000" dirty="0" smtClean="0"/>
              <a:t>virtual/blended learning </a:t>
            </a:r>
            <a:r>
              <a:rPr lang="en-US" sz="2000" dirty="0"/>
              <a:t>opportunities</a:t>
            </a:r>
          </a:p>
          <a:p>
            <a:pPr marL="285750" indent="-285750">
              <a:buFont typeface="Arial" pitchFamily="34" charset="0"/>
              <a:buChar char="•"/>
            </a:pPr>
            <a:r>
              <a:rPr lang="en-US" sz="2000" dirty="0">
                <a:solidFill>
                  <a:srgbClr val="FF0000"/>
                </a:solidFill>
              </a:rPr>
              <a:t>Increased access to Career and Technical Education (CTE)</a:t>
            </a:r>
          </a:p>
          <a:p>
            <a:pPr marL="285750" indent="-285750">
              <a:buFont typeface="Arial" pitchFamily="34" charset="0"/>
              <a:buChar char="•"/>
            </a:pPr>
            <a:r>
              <a:rPr lang="en-US" sz="2000" dirty="0">
                <a:solidFill>
                  <a:srgbClr val="FF0000"/>
                </a:solidFill>
              </a:rPr>
              <a:t>Implementation of Personalized Learning Plans (PLPs)</a:t>
            </a:r>
          </a:p>
        </p:txBody>
      </p:sp>
      <p:sp>
        <p:nvSpPr>
          <p:cNvPr id="4" name="Title 3"/>
          <p:cNvSpPr>
            <a:spLocks noGrp="1"/>
          </p:cNvSpPr>
          <p:nvPr>
            <p:ph type="title"/>
          </p:nvPr>
        </p:nvSpPr>
        <p:spPr/>
        <p:txBody>
          <a:bodyPr/>
          <a:lstStyle/>
          <a:p>
            <a:r>
              <a:rPr lang="en-US" dirty="0" smtClean="0"/>
              <a:t>Flexible Pathways</a:t>
            </a:r>
            <a:endParaRPr lang="en-US" dirty="0"/>
          </a:p>
        </p:txBody>
      </p:sp>
    </p:spTree>
    <p:extLst>
      <p:ext uri="{BB962C8B-B14F-4D97-AF65-F5344CB8AC3E}">
        <p14:creationId xmlns:p14="http://schemas.microsoft.com/office/powerpoint/2010/main" val="1145056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Enrollment Before and After </a:t>
            </a:r>
            <a:br>
              <a:rPr lang="en-US" dirty="0" smtClean="0"/>
            </a:br>
            <a:r>
              <a:rPr lang="en-US" dirty="0" smtClean="0"/>
              <a:t>Act 77: Flexible Pathways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356295"/>
              </p:ext>
            </p:extLst>
          </p:nvPr>
        </p:nvGraphicFramePr>
        <p:xfrm>
          <a:off x="457200" y="1600200"/>
          <a:ext cx="8229600" cy="3291840"/>
        </p:xfrm>
        <a:graphic>
          <a:graphicData uri="http://schemas.openxmlformats.org/drawingml/2006/table">
            <a:tbl>
              <a:tblPr firstRow="1" bandRow="1">
                <a:tableStyleId>{5C22544A-7EE6-4342-B048-85BDC9FD1C3A}</a:tableStyleId>
              </a:tblPr>
              <a:tblGrid>
                <a:gridCol w="3011490"/>
                <a:gridCol w="2636204"/>
                <a:gridCol w="2581906"/>
              </a:tblGrid>
              <a:tr h="370840">
                <a:tc>
                  <a:txBody>
                    <a:bodyPr/>
                    <a:lstStyle/>
                    <a:p>
                      <a:endParaRPr lang="en-US" dirty="0"/>
                    </a:p>
                  </a:txBody>
                  <a:tcPr/>
                </a:tc>
                <a:tc>
                  <a:txBody>
                    <a:bodyPr/>
                    <a:lstStyle/>
                    <a:p>
                      <a:pPr algn="ctr"/>
                      <a:r>
                        <a:rPr lang="en-US" dirty="0" smtClean="0"/>
                        <a:t>FY 13 (Prior</a:t>
                      </a:r>
                      <a:r>
                        <a:rPr lang="en-US" baseline="0" dirty="0" smtClean="0"/>
                        <a:t> to Act 77 Implementation)</a:t>
                      </a:r>
                      <a:endParaRPr lang="en-US" dirty="0"/>
                    </a:p>
                  </a:txBody>
                  <a:tcPr/>
                </a:tc>
                <a:tc>
                  <a:txBody>
                    <a:bodyPr/>
                    <a:lstStyle/>
                    <a:p>
                      <a:pPr algn="ctr"/>
                      <a:r>
                        <a:rPr lang="en-US" dirty="0" smtClean="0"/>
                        <a:t>FY 14 (First Year of Implementation)</a:t>
                      </a:r>
                      <a:endParaRPr lang="en-US" dirty="0"/>
                    </a:p>
                  </a:txBody>
                  <a:tcPr/>
                </a:tc>
              </a:tr>
              <a:tr h="523730">
                <a:tc>
                  <a:txBody>
                    <a:bodyPr/>
                    <a:lstStyle/>
                    <a:p>
                      <a:r>
                        <a:rPr lang="en-US" b="1" dirty="0" smtClean="0">
                          <a:solidFill>
                            <a:srgbClr val="000000"/>
                          </a:solidFill>
                        </a:rPr>
                        <a:t>Total Participants</a:t>
                      </a:r>
                      <a:endParaRPr lang="en-US" b="1" dirty="0">
                        <a:solidFill>
                          <a:srgbClr val="000000"/>
                        </a:solidFill>
                      </a:endParaRPr>
                    </a:p>
                  </a:txBody>
                  <a:tcPr/>
                </a:tc>
                <a:tc>
                  <a:txBody>
                    <a:bodyPr/>
                    <a:lstStyle/>
                    <a:p>
                      <a:pPr algn="ctr"/>
                      <a:r>
                        <a:rPr lang="en-US" b="1" dirty="0" smtClean="0">
                          <a:solidFill>
                            <a:srgbClr val="000000"/>
                          </a:solidFill>
                        </a:rPr>
                        <a:t>612</a:t>
                      </a:r>
                    </a:p>
                    <a:p>
                      <a:pPr algn="ctr"/>
                      <a:r>
                        <a:rPr lang="en-US" b="1" i="1" baseline="0" dirty="0" smtClean="0">
                          <a:solidFill>
                            <a:srgbClr val="000000"/>
                          </a:solidFill>
                        </a:rPr>
                        <a:t>(203 excluding summer)</a:t>
                      </a:r>
                      <a:r>
                        <a:rPr lang="en-US" b="1" baseline="0" dirty="0" smtClean="0">
                          <a:solidFill>
                            <a:srgbClr val="000000"/>
                          </a:solidFill>
                        </a:rPr>
                        <a:t> </a:t>
                      </a:r>
                      <a:endParaRPr lang="en-US" b="1" dirty="0">
                        <a:solidFill>
                          <a:srgbClr val="000000"/>
                        </a:solidFill>
                      </a:endParaRPr>
                    </a:p>
                  </a:txBody>
                  <a:tcPr/>
                </a:tc>
                <a:tc>
                  <a:txBody>
                    <a:bodyPr/>
                    <a:lstStyle/>
                    <a:p>
                      <a:pPr algn="ctr"/>
                      <a:r>
                        <a:rPr lang="en-US" b="1" dirty="0" smtClean="0">
                          <a:solidFill>
                            <a:srgbClr val="000000"/>
                          </a:solidFill>
                        </a:rPr>
                        <a:t>1292</a:t>
                      </a:r>
                      <a:endParaRPr lang="en-US" b="1" dirty="0">
                        <a:solidFill>
                          <a:srgbClr val="000000"/>
                        </a:solidFill>
                      </a:endParaRPr>
                    </a:p>
                  </a:txBody>
                  <a:tcPr/>
                </a:tc>
              </a:tr>
              <a:tr h="370840">
                <a:tc>
                  <a:txBody>
                    <a:bodyPr/>
                    <a:lstStyle/>
                    <a:p>
                      <a:r>
                        <a:rPr lang="en-US" i="1" u="none" dirty="0" smtClean="0"/>
                        <a:t>subpopulations</a:t>
                      </a:r>
                      <a:r>
                        <a:rPr lang="en-US" dirty="0" smtClean="0"/>
                        <a:t>  </a:t>
                      </a:r>
                    </a:p>
                    <a:p>
                      <a:r>
                        <a:rPr lang="en-US" dirty="0" smtClean="0"/>
                        <a:t>     Male</a:t>
                      </a:r>
                    </a:p>
                    <a:p>
                      <a:r>
                        <a:rPr lang="en-US" dirty="0" smtClean="0"/>
                        <a:t>     Female</a:t>
                      </a:r>
                    </a:p>
                    <a:p>
                      <a:r>
                        <a:rPr lang="en-US" dirty="0" smtClean="0"/>
                        <a:t>     Free/Reduced Lunch</a:t>
                      </a:r>
                    </a:p>
                    <a:p>
                      <a:r>
                        <a:rPr lang="en-US" dirty="0" smtClean="0"/>
                        <a:t>     Special</a:t>
                      </a:r>
                      <a:r>
                        <a:rPr lang="en-US" baseline="0" dirty="0" smtClean="0"/>
                        <a:t> Education</a:t>
                      </a:r>
                    </a:p>
                    <a:p>
                      <a:r>
                        <a:rPr lang="en-US" dirty="0" smtClean="0"/>
                        <a:t>     English Language Learners</a:t>
                      </a:r>
                      <a:endParaRPr lang="en-US" dirty="0"/>
                    </a:p>
                  </a:txBody>
                  <a:tcPr/>
                </a:tc>
                <a:tc>
                  <a:txBody>
                    <a:bodyPr/>
                    <a:lstStyle/>
                    <a:p>
                      <a:pPr algn="ctr"/>
                      <a:r>
                        <a:rPr lang="en-US" i="1" dirty="0" smtClean="0"/>
                        <a:t>(data excludes</a:t>
                      </a:r>
                      <a:r>
                        <a:rPr lang="en-US" i="1" baseline="0" dirty="0" smtClean="0"/>
                        <a:t> summer) </a:t>
                      </a:r>
                      <a:endParaRPr lang="en-US" i="1" dirty="0" smtClean="0"/>
                    </a:p>
                    <a:p>
                      <a:pPr algn="ctr"/>
                      <a:r>
                        <a:rPr lang="en-US" dirty="0" smtClean="0"/>
                        <a:t>62</a:t>
                      </a:r>
                    </a:p>
                    <a:p>
                      <a:pPr algn="ctr"/>
                      <a:r>
                        <a:rPr lang="en-US" dirty="0" smtClean="0"/>
                        <a:t>141</a:t>
                      </a:r>
                    </a:p>
                    <a:p>
                      <a:pPr algn="ctr"/>
                      <a:r>
                        <a:rPr lang="en-US" dirty="0" smtClean="0"/>
                        <a:t>53</a:t>
                      </a:r>
                    </a:p>
                    <a:p>
                      <a:pPr algn="ctr"/>
                      <a:r>
                        <a:rPr lang="en-US" dirty="0" smtClean="0"/>
                        <a:t>1</a:t>
                      </a:r>
                    </a:p>
                    <a:p>
                      <a:pPr algn="ctr"/>
                      <a:r>
                        <a:rPr lang="en-US" dirty="0" smtClean="0"/>
                        <a:t>7</a:t>
                      </a:r>
                      <a:endParaRPr lang="en-US" dirty="0"/>
                    </a:p>
                  </a:txBody>
                  <a:tcPr/>
                </a:tc>
                <a:tc>
                  <a:txBody>
                    <a:bodyPr/>
                    <a:lstStyle/>
                    <a:p>
                      <a:pPr algn="ctr"/>
                      <a:endParaRPr lang="en-US" dirty="0" smtClean="0"/>
                    </a:p>
                    <a:p>
                      <a:pPr algn="ctr"/>
                      <a:r>
                        <a:rPr lang="en-US" dirty="0" smtClean="0"/>
                        <a:t>448</a:t>
                      </a:r>
                    </a:p>
                    <a:p>
                      <a:pPr algn="ctr"/>
                      <a:r>
                        <a:rPr lang="en-US" dirty="0" smtClean="0"/>
                        <a:t>844</a:t>
                      </a:r>
                    </a:p>
                    <a:p>
                      <a:pPr algn="ctr"/>
                      <a:r>
                        <a:rPr lang="en-US" dirty="0" smtClean="0"/>
                        <a:t>353</a:t>
                      </a:r>
                    </a:p>
                    <a:p>
                      <a:pPr algn="ctr"/>
                      <a:r>
                        <a:rPr lang="en-US" dirty="0" smtClean="0"/>
                        <a:t>43</a:t>
                      </a:r>
                    </a:p>
                    <a:p>
                      <a:pPr algn="ctr"/>
                      <a:r>
                        <a:rPr lang="en-US" dirty="0" smtClean="0"/>
                        <a:t>86</a:t>
                      </a:r>
                    </a:p>
                  </a:txBody>
                  <a:tcPr/>
                </a:tc>
              </a:tr>
            </a:tbl>
          </a:graphicData>
        </a:graphic>
      </p:graphicFrame>
      <p:sp>
        <p:nvSpPr>
          <p:cNvPr id="3" name="TextBox 2"/>
          <p:cNvSpPr txBox="1"/>
          <p:nvPr/>
        </p:nvSpPr>
        <p:spPr>
          <a:xfrm>
            <a:off x="457200" y="5335927"/>
            <a:ext cx="8229600" cy="307777"/>
          </a:xfrm>
          <a:prstGeom prst="rect">
            <a:avLst/>
          </a:prstGeom>
          <a:noFill/>
        </p:spPr>
        <p:txBody>
          <a:bodyPr wrap="square" rtlCol="0">
            <a:spAutoFit/>
          </a:bodyPr>
          <a:lstStyle/>
          <a:p>
            <a:r>
              <a:rPr lang="en-US" sz="1400" dirty="0" smtClean="0"/>
              <a:t>Source: </a:t>
            </a:r>
            <a:r>
              <a:rPr lang="en-US" sz="1400" dirty="0" smtClean="0">
                <a:hlinkClick r:id="rId3"/>
              </a:rPr>
              <a:t>http</a:t>
            </a:r>
            <a:r>
              <a:rPr lang="en-US" sz="1400" dirty="0">
                <a:hlinkClick r:id="rId3"/>
              </a:rPr>
              <a:t>://legislature.vermont.gov/assets/Legislative-Reports/ACT-77-Annual-Report-FY14-1-30-15.</a:t>
            </a:r>
            <a:r>
              <a:rPr lang="en-US" sz="1400" dirty="0" smtClean="0">
                <a:hlinkClick r:id="rId3"/>
              </a:rPr>
              <a:t>pdf</a:t>
            </a:r>
            <a:r>
              <a:rPr lang="en-US" sz="1400" dirty="0" smtClean="0"/>
              <a:t>  </a:t>
            </a:r>
            <a:endParaRPr lang="en-US" sz="1400" dirty="0"/>
          </a:p>
        </p:txBody>
      </p:sp>
    </p:spTree>
    <p:extLst>
      <p:ext uri="{BB962C8B-B14F-4D97-AF65-F5344CB8AC3E}">
        <p14:creationId xmlns:p14="http://schemas.microsoft.com/office/powerpoint/2010/main" val="2016307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Promising Partnerships</a:t>
            </a:r>
            <a:endParaRPr lang="en-US" sz="3600" dirty="0"/>
          </a:p>
        </p:txBody>
      </p:sp>
      <p:sp>
        <p:nvSpPr>
          <p:cNvPr id="4" name="Content Placeholder 3"/>
          <p:cNvSpPr>
            <a:spLocks noGrp="1"/>
          </p:cNvSpPr>
          <p:nvPr>
            <p:ph sz="quarter" idx="10"/>
          </p:nvPr>
        </p:nvSpPr>
        <p:spPr>
          <a:xfrm>
            <a:off x="457200" y="1371600"/>
            <a:ext cx="8229600" cy="4495800"/>
          </a:xfrm>
        </p:spPr>
        <p:txBody>
          <a:bodyPr/>
          <a:lstStyle/>
          <a:p>
            <a:pPr marL="285750" indent="-285750">
              <a:buFont typeface="Wingdings" pitchFamily="2" charset="2"/>
              <a:buChar char="v"/>
            </a:pPr>
            <a:r>
              <a:rPr lang="en-US" sz="1600" dirty="0" smtClean="0"/>
              <a:t>Fast </a:t>
            </a:r>
            <a:r>
              <a:rPr lang="en-US" sz="1600" dirty="0"/>
              <a:t>Forward dual enrollment </a:t>
            </a:r>
            <a:r>
              <a:rPr lang="en-US" sz="1600" dirty="0" smtClean="0"/>
              <a:t>program – CTE students are </a:t>
            </a:r>
            <a:r>
              <a:rPr lang="en-US" sz="1600" dirty="0"/>
              <a:t>entitled to two dual enrollment vouchers [in addition to the Act 77 vouchers] </a:t>
            </a:r>
            <a:r>
              <a:rPr lang="en-US" sz="1600" dirty="0" smtClean="0"/>
              <a:t>to use at </a:t>
            </a:r>
            <a:r>
              <a:rPr lang="en-US" sz="1600" dirty="0"/>
              <a:t>CCV or VTC.  </a:t>
            </a:r>
            <a:endParaRPr lang="en-US" sz="1600" dirty="0" smtClean="0"/>
          </a:p>
          <a:p>
            <a:endParaRPr lang="en-US" sz="1600" dirty="0"/>
          </a:p>
          <a:p>
            <a:pPr marL="285750" indent="-285750">
              <a:buFont typeface="Wingdings" pitchFamily="2" charset="2"/>
              <a:buChar char="v"/>
            </a:pPr>
            <a:r>
              <a:rPr lang="en-US" sz="1600" dirty="0" smtClean="0"/>
              <a:t>GW Plastics and VTC – scholarships and paid internships in mechanical engineering; using VAST (early college credits)“local </a:t>
            </a:r>
            <a:r>
              <a:rPr lang="en-US" sz="1600" dirty="0"/>
              <a:t>student can finish his or her associate degree by the age of 19, have an excellent job, and a nearly-free college </a:t>
            </a:r>
            <a:r>
              <a:rPr lang="en-US" sz="1600" dirty="0" smtClean="0"/>
              <a:t>degree”</a:t>
            </a:r>
          </a:p>
          <a:p>
            <a:endParaRPr lang="en-US" sz="1600" dirty="0"/>
          </a:p>
          <a:p>
            <a:pPr marL="342900" indent="-342900">
              <a:buFont typeface="Wingdings" pitchFamily="2" charset="2"/>
              <a:buChar char="v"/>
            </a:pPr>
            <a:r>
              <a:rPr lang="en-US" sz="1600" dirty="0" smtClean="0"/>
              <a:t>Health </a:t>
            </a:r>
            <a:r>
              <a:rPr lang="en-US" sz="1600" dirty="0"/>
              <a:t>Science/Sports Medicine program at the Burlington Technical Center </a:t>
            </a:r>
            <a:r>
              <a:rPr lang="en-US" sz="1600" dirty="0" smtClean="0"/>
              <a:t>; students graduate </a:t>
            </a:r>
            <a:r>
              <a:rPr lang="en-US" sz="1600" dirty="0"/>
              <a:t>high school with at least 12 college credits.  </a:t>
            </a:r>
            <a:endParaRPr lang="en-US" sz="1600" dirty="0" smtClean="0"/>
          </a:p>
          <a:p>
            <a:endParaRPr lang="en-US" sz="1600" dirty="0"/>
          </a:p>
          <a:p>
            <a:pPr marL="285750" indent="-285750">
              <a:buFont typeface="Wingdings" pitchFamily="2" charset="2"/>
              <a:buChar char="v"/>
            </a:pPr>
            <a:r>
              <a:rPr lang="en-US" sz="1600" dirty="0" smtClean="0"/>
              <a:t>CTE </a:t>
            </a:r>
            <a:r>
              <a:rPr lang="en-US" sz="1600" dirty="0"/>
              <a:t>Director’s Association </a:t>
            </a:r>
            <a:r>
              <a:rPr lang="en-US" sz="1600" dirty="0" smtClean="0"/>
              <a:t>and AOE partnership meet this year with </a:t>
            </a:r>
            <a:r>
              <a:rPr lang="en-US" sz="1600" dirty="0"/>
              <a:t>at least 12 groups of teachers to </a:t>
            </a:r>
            <a:r>
              <a:rPr lang="en-US" sz="1600" dirty="0" smtClean="0"/>
              <a:t>discuss programs </a:t>
            </a:r>
            <a:r>
              <a:rPr lang="en-US" sz="1600" dirty="0"/>
              <a:t>of study and </a:t>
            </a:r>
            <a:r>
              <a:rPr lang="en-US" sz="1600" dirty="0" smtClean="0"/>
              <a:t>help connect them to CCV </a:t>
            </a:r>
            <a:r>
              <a:rPr lang="en-US" sz="1600" dirty="0"/>
              <a:t>and VTC for dual enrollment opportunities.</a:t>
            </a:r>
          </a:p>
        </p:txBody>
      </p:sp>
    </p:spTree>
    <p:extLst>
      <p:ext uri="{BB962C8B-B14F-4D97-AF65-F5344CB8AC3E}">
        <p14:creationId xmlns:p14="http://schemas.microsoft.com/office/powerpoint/2010/main" val="605137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Needed directions</a:t>
            </a:r>
            <a:endParaRPr lang="en-US" dirty="0"/>
          </a:p>
        </p:txBody>
      </p:sp>
      <p:sp>
        <p:nvSpPr>
          <p:cNvPr id="3" name="Content Placeholder 2"/>
          <p:cNvSpPr>
            <a:spLocks noGrp="1"/>
          </p:cNvSpPr>
          <p:nvPr>
            <p:ph sz="quarter" idx="10"/>
          </p:nvPr>
        </p:nvSpPr>
        <p:spPr/>
        <p:txBody>
          <a:bodyPr/>
          <a:lstStyle/>
          <a:p>
            <a:pPr marL="457200" lvl="1" indent="0">
              <a:buNone/>
            </a:pPr>
            <a:r>
              <a:rPr lang="en-US" dirty="0"/>
              <a:t>Creating state or regional level systems that require </a:t>
            </a:r>
            <a:r>
              <a:rPr lang="en-US" dirty="0" smtClean="0"/>
              <a:t>or provide incentives </a:t>
            </a:r>
            <a:r>
              <a:rPr lang="en-US" dirty="0"/>
              <a:t>to coordinate </a:t>
            </a:r>
            <a:r>
              <a:rPr lang="en-US" dirty="0" smtClean="0"/>
              <a:t>available </a:t>
            </a:r>
            <a:r>
              <a:rPr lang="en-US" dirty="0"/>
              <a:t>resources and programming – </a:t>
            </a:r>
            <a:r>
              <a:rPr lang="en-US" dirty="0" smtClean="0"/>
              <a:t>e.g., the </a:t>
            </a:r>
            <a:r>
              <a:rPr lang="en-US" dirty="0">
                <a:solidFill>
                  <a:srgbClr val="FF0000"/>
                </a:solidFill>
              </a:rPr>
              <a:t>career pathways </a:t>
            </a:r>
            <a:r>
              <a:rPr lang="en-US" dirty="0" smtClean="0">
                <a:solidFill>
                  <a:srgbClr val="FF0000"/>
                </a:solidFill>
              </a:rPr>
              <a:t>model</a:t>
            </a:r>
            <a:r>
              <a:rPr lang="en-US" dirty="0" smtClean="0"/>
              <a:t>. </a:t>
            </a:r>
          </a:p>
        </p:txBody>
      </p:sp>
    </p:spTree>
    <p:extLst>
      <p:ext uri="{BB962C8B-B14F-4D97-AF65-F5344CB8AC3E}">
        <p14:creationId xmlns:p14="http://schemas.microsoft.com/office/powerpoint/2010/main" val="3933401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295400" y="457200"/>
            <a:ext cx="6859246" cy="495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02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 CEDS Priority Sectors</a:t>
            </a:r>
            <a:endParaRPr lang="en-US" dirty="0"/>
          </a:p>
        </p:txBody>
      </p:sp>
      <p:sp>
        <p:nvSpPr>
          <p:cNvPr id="3" name="Content Placeholder 2"/>
          <p:cNvSpPr>
            <a:spLocks noGrp="1"/>
          </p:cNvSpPr>
          <p:nvPr>
            <p:ph sz="quarter" idx="10"/>
          </p:nvPr>
        </p:nvSpPr>
        <p:spPr/>
        <p:txBody>
          <a:bodyPr/>
          <a:lstStyle/>
          <a:p>
            <a:pPr marL="342900" lvl="0" indent="-342900">
              <a:buFont typeface="Wingdings" pitchFamily="2" charset="2"/>
              <a:buChar char="v"/>
            </a:pPr>
            <a:r>
              <a:rPr lang="en-US" sz="2000" dirty="0"/>
              <a:t>Travel/Tourism and Business Systems (Culinary, Hospitality, Accounting, Management, Entrepreneurship</a:t>
            </a:r>
            <a:r>
              <a:rPr lang="en-US" sz="2000" dirty="0" smtClean="0"/>
              <a:t>)</a:t>
            </a:r>
          </a:p>
          <a:p>
            <a:pPr marL="342900" lvl="0" indent="-342900">
              <a:buFont typeface="Wingdings" pitchFamily="2" charset="2"/>
              <a:buChar char="v"/>
            </a:pPr>
            <a:r>
              <a:rPr lang="en-US" sz="2000" dirty="0"/>
              <a:t>Manufacturing/Engineering (STEM</a:t>
            </a:r>
            <a:r>
              <a:rPr lang="en-US" sz="2000" dirty="0" smtClean="0"/>
              <a:t>)</a:t>
            </a:r>
          </a:p>
          <a:p>
            <a:pPr marL="342900" lvl="0" indent="-342900">
              <a:buFont typeface="Wingdings" pitchFamily="2" charset="2"/>
              <a:buChar char="v"/>
            </a:pPr>
            <a:r>
              <a:rPr lang="en-US" sz="2000" dirty="0"/>
              <a:t>Construction/Green Building and </a:t>
            </a:r>
            <a:r>
              <a:rPr lang="en-US" sz="2000" dirty="0" smtClean="0"/>
              <a:t>Design</a:t>
            </a:r>
          </a:p>
          <a:p>
            <a:pPr marL="342900" lvl="0" indent="-342900">
              <a:buFont typeface="Wingdings" pitchFamily="2" charset="2"/>
              <a:buChar char="v"/>
            </a:pPr>
            <a:r>
              <a:rPr lang="en-US" sz="2000" dirty="0"/>
              <a:t>Agriculture, Local Food Systems, &amp; Natural </a:t>
            </a:r>
            <a:r>
              <a:rPr lang="en-US" sz="2000" dirty="0" smtClean="0"/>
              <a:t>Resources</a:t>
            </a:r>
          </a:p>
          <a:p>
            <a:pPr marL="342900" indent="-342900">
              <a:buFont typeface="Wingdings" pitchFamily="2" charset="2"/>
              <a:buChar char="v"/>
            </a:pPr>
            <a:r>
              <a:rPr lang="en-US" sz="2000" dirty="0"/>
              <a:t>Health/Medical</a:t>
            </a:r>
          </a:p>
          <a:p>
            <a:pPr marL="342900" indent="-342900">
              <a:buFont typeface="Wingdings" pitchFamily="2" charset="2"/>
              <a:buChar char="v"/>
            </a:pPr>
            <a:r>
              <a:rPr lang="en-US" sz="2000" dirty="0"/>
              <a:t>Information Technology (Networking, Software Development, Website Design)</a:t>
            </a:r>
          </a:p>
          <a:p>
            <a:pPr marL="342900" lvl="0" indent="-342900">
              <a:buFont typeface="Wingdings" pitchFamily="2" charset="2"/>
              <a:buChar char="v"/>
            </a:pPr>
            <a:endParaRPr lang="en-US" sz="2000" b="1" dirty="0"/>
          </a:p>
          <a:p>
            <a:endParaRPr lang="en-US" dirty="0"/>
          </a:p>
        </p:txBody>
      </p:sp>
    </p:spTree>
    <p:extLst>
      <p:ext uri="{BB962C8B-B14F-4D97-AF65-F5344CB8AC3E}">
        <p14:creationId xmlns:p14="http://schemas.microsoft.com/office/powerpoint/2010/main" val="612588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52400" y="457200"/>
            <a:ext cx="9176197" cy="5715000"/>
          </a:xfrm>
        </p:spPr>
      </p:pic>
    </p:spTree>
    <p:extLst>
      <p:ext uri="{BB962C8B-B14F-4D97-AF65-F5344CB8AC3E}">
        <p14:creationId xmlns:p14="http://schemas.microsoft.com/office/powerpoint/2010/main" val="2222043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edu-aoe-power-point-presentation">
  <a:themeElements>
    <a:clrScheme name="SOV Branded">
      <a:dk1>
        <a:sysClr val="windowText" lastClr="000000"/>
      </a:dk1>
      <a:lt1>
        <a:srgbClr val="FFFFFF"/>
      </a:lt1>
      <a:dk2>
        <a:srgbClr val="00853F"/>
      </a:dk2>
      <a:lt2>
        <a:srgbClr val="FFFFFF"/>
      </a:lt2>
      <a:accent1>
        <a:srgbClr val="00853F"/>
      </a:accent1>
      <a:accent2>
        <a:srgbClr val="F38F1D"/>
      </a:accent2>
      <a:accent3>
        <a:srgbClr val="9BBB59"/>
      </a:accent3>
      <a:accent4>
        <a:srgbClr val="8064A2"/>
      </a:accent4>
      <a:accent5>
        <a:srgbClr val="4BACC6"/>
      </a:accent5>
      <a:accent6>
        <a:srgbClr val="F79646"/>
      </a:accent6>
      <a:hlink>
        <a:srgbClr val="0000FF"/>
      </a:hlink>
      <a:folHlink>
        <a:srgbClr val="800080"/>
      </a:folHlink>
    </a:clrScheme>
    <a:fontScheme name="SOV Branded">
      <a:majorFont>
        <a:latin typeface="Franklin Gothic Book"/>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edu-aoe-power-point-presentation</Template>
  <TotalTime>677</TotalTime>
  <Words>989</Words>
  <Application>Microsoft Office PowerPoint</Application>
  <PresentationFormat>On-screen Show (4:3)</PresentationFormat>
  <Paragraphs>156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Franklin Gothic Book</vt:lpstr>
      <vt:lpstr>Palatino Linotype</vt:lpstr>
      <vt:lpstr>Times New Roman</vt:lpstr>
      <vt:lpstr>Wingdings</vt:lpstr>
      <vt:lpstr>edu-aoe-power-point-presentation</vt:lpstr>
      <vt:lpstr>Flexible Pathways and Workforce Development  UVM Legislative Summit 11/17/15 </vt:lpstr>
      <vt:lpstr>Flexible Pathways</vt:lpstr>
      <vt:lpstr>Flexible Pathways</vt:lpstr>
      <vt:lpstr>Dual Enrollment Before and After  Act 77: Flexible Pathways</vt:lpstr>
      <vt:lpstr>Promising Partnerships</vt:lpstr>
      <vt:lpstr>Needed directions</vt:lpstr>
      <vt:lpstr>PowerPoint Presentation</vt:lpstr>
      <vt:lpstr>VT CEDS Priority Sectors</vt:lpstr>
      <vt:lpstr>PowerPoint Presentation</vt:lpstr>
      <vt:lpstr>Curricular Indicators</vt:lpstr>
      <vt:lpstr>PowerPoint Presentation</vt:lpstr>
      <vt:lpstr>Additional Considerations</vt:lpstr>
      <vt:lpstr>NECAP Reading Scores:  Interaction of Poverty and Gender</vt:lpstr>
      <vt:lpstr>PowerPoint Presentation</vt:lpstr>
      <vt:lpstr>High School Completion – Gender Differential</vt:lpstr>
      <vt:lpstr>CTE and Gender</vt:lpstr>
      <vt:lpstr>PowerPoint Presentation</vt:lpstr>
      <vt:lpstr>Take Home Points </vt:lpstr>
    </vt:vector>
  </TitlesOfParts>
  <Company>Vermont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Brackin</dc:creator>
  <cp:lastModifiedBy>Laura Smith</cp:lastModifiedBy>
  <cp:revision>50</cp:revision>
  <cp:lastPrinted>2015-11-17T14:25:22Z</cp:lastPrinted>
  <dcterms:created xsi:type="dcterms:W3CDTF">2015-09-30T18:49:43Z</dcterms:created>
  <dcterms:modified xsi:type="dcterms:W3CDTF">2016-11-20T21:28:32Z</dcterms:modified>
</cp:coreProperties>
</file>