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9" r:id="rId1"/>
  </p:sldMasterIdLst>
  <p:sldIdLst>
    <p:sldId id="272" r:id="rId2"/>
    <p:sldId id="256" r:id="rId3"/>
    <p:sldId id="262" r:id="rId4"/>
    <p:sldId id="257" r:id="rId5"/>
    <p:sldId id="265" r:id="rId6"/>
    <p:sldId id="268" r:id="rId7"/>
    <p:sldId id="269" r:id="rId8"/>
    <p:sldId id="270" r:id="rId9"/>
    <p:sldId id="258" r:id="rId10"/>
    <p:sldId id="261" r:id="rId11"/>
    <p:sldId id="266" r:id="rId12"/>
    <p:sldId id="264" r:id="rId13"/>
    <p:sldId id="263" r:id="rId14"/>
    <p:sldId id="259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568"/>
    <a:srgbClr val="9A9A9A"/>
    <a:srgbClr val="195DB0"/>
    <a:srgbClr val="2472BD"/>
    <a:srgbClr val="1E66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938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195DB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336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195DB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2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2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04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195DB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082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0587"/>
            <a:ext cx="4040188" cy="373557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chemeClr val="tx2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082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46C0A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0587"/>
            <a:ext cx="4041775" cy="373557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chemeClr val="tx2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906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195DB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031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0609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EA GRANT LOGO_blu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13" y="5848511"/>
            <a:ext cx="1225175" cy="890520"/>
          </a:xfrm>
          <a:prstGeom prst="rect">
            <a:avLst/>
          </a:prstGeom>
        </p:spPr>
      </p:pic>
      <p:pic>
        <p:nvPicPr>
          <p:cNvPr id="9" name="Picture 8" descr="SEA GRANT LOGO_blu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13" y="5848511"/>
            <a:ext cx="1225175" cy="8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471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3" r:id="rId3"/>
    <p:sldLayoutId id="2147483854" r:id="rId4"/>
    <p:sldLayoutId id="2147483855" r:id="rId5"/>
    <p:sldLayoutId id="214748385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1665"/>
            <a:ext cx="7772400" cy="2818785"/>
          </a:xfrm>
        </p:spPr>
        <p:txBody>
          <a:bodyPr/>
          <a:lstStyle/>
          <a:p>
            <a:r>
              <a:rPr lang="en-US" dirty="0" smtClean="0"/>
              <a:t>Outreach, Education and Technical Assistance:  What We Can Do Differently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Jurij Homziak</a:t>
            </a:r>
          </a:p>
          <a:p>
            <a:r>
              <a:rPr lang="en-US" dirty="0" smtClean="0"/>
              <a:t>Lake Champlain Sea Grant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39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476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Education and outreach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361"/>
            <a:ext cx="8229600" cy="52356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 smtClean="0"/>
              <a:t>Identify </a:t>
            </a:r>
            <a:r>
              <a:rPr lang="en-US" dirty="0"/>
              <a:t>development </a:t>
            </a:r>
            <a:r>
              <a:rPr lang="en-US" dirty="0" smtClean="0"/>
              <a:t>practices </a:t>
            </a:r>
            <a:r>
              <a:rPr lang="en-US" dirty="0"/>
              <a:t>to reduce vulnerability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Assist decision-makers to adopt </a:t>
            </a:r>
            <a:r>
              <a:rPr lang="en-US" dirty="0"/>
              <a:t>policies, plans, and ordinances to reduce </a:t>
            </a:r>
            <a:r>
              <a:rPr lang="en-US" dirty="0" smtClean="0"/>
              <a:t>risks</a:t>
            </a:r>
            <a:endParaRPr lang="en-US" dirty="0"/>
          </a:p>
          <a:p>
            <a:r>
              <a:rPr lang="en-US" dirty="0" smtClean="0"/>
              <a:t>Support </a:t>
            </a:r>
            <a:r>
              <a:rPr lang="en-US" dirty="0"/>
              <a:t>the use of new technologies </a:t>
            </a:r>
            <a:r>
              <a:rPr lang="en-US" dirty="0" smtClean="0"/>
              <a:t>to prepare </a:t>
            </a:r>
            <a:r>
              <a:rPr lang="en-US" dirty="0"/>
              <a:t>for and mitigate the impacts of hazardous events</a:t>
            </a:r>
            <a:r>
              <a:rPr lang="en-US" dirty="0" smtClean="0"/>
              <a:t>     </a:t>
            </a:r>
          </a:p>
          <a:p>
            <a:r>
              <a:rPr lang="en-US" dirty="0" smtClean="0"/>
              <a:t>Link to NOAA tools and databases to identify vulnerability and support </a:t>
            </a:r>
            <a:r>
              <a:rPr lang="en-US" dirty="0"/>
              <a:t>hazard-related planning activities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415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 Tools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forecasting and risk assessment </a:t>
            </a:r>
            <a:r>
              <a:rPr lang="en-US" dirty="0" smtClean="0"/>
              <a:t>tools</a:t>
            </a:r>
          </a:p>
          <a:p>
            <a:r>
              <a:rPr lang="en-US" dirty="0" smtClean="0"/>
              <a:t>economic </a:t>
            </a:r>
            <a:r>
              <a:rPr lang="en-US" dirty="0"/>
              <a:t>and environmental impact </a:t>
            </a:r>
            <a:r>
              <a:rPr lang="en-US" dirty="0" smtClean="0"/>
              <a:t>models</a:t>
            </a:r>
          </a:p>
          <a:p>
            <a:r>
              <a:rPr lang="en-US" dirty="0"/>
              <a:t>demographic and coastal hazard information databases </a:t>
            </a:r>
            <a:endParaRPr lang="en-US" dirty="0" smtClean="0"/>
          </a:p>
          <a:p>
            <a:r>
              <a:rPr lang="en-US" dirty="0" smtClean="0"/>
              <a:t>Mapping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504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6595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needs do we do differently in  outreach and education?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7587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Make hazardous </a:t>
            </a:r>
            <a:r>
              <a:rPr lang="en-US" sz="2800" dirty="0"/>
              <a:t>events </a:t>
            </a:r>
            <a:r>
              <a:rPr lang="en-US" sz="2800" dirty="0" smtClean="0"/>
              <a:t>and climate change research relevant on local scales</a:t>
            </a:r>
            <a:endParaRPr lang="en-US" sz="2800" dirty="0"/>
          </a:p>
          <a:p>
            <a:r>
              <a:rPr lang="en-US" sz="2800" dirty="0" smtClean="0"/>
              <a:t>Develop education programs on climate change </a:t>
            </a:r>
            <a:r>
              <a:rPr lang="en-US" sz="2800" dirty="0"/>
              <a:t>and </a:t>
            </a:r>
            <a:r>
              <a:rPr lang="en-US" sz="2800" dirty="0" smtClean="0"/>
              <a:t>hazardous events </a:t>
            </a:r>
          </a:p>
          <a:p>
            <a:r>
              <a:rPr lang="en-US" sz="2800" dirty="0" smtClean="0"/>
              <a:t>Identify concerns of major stakeholders </a:t>
            </a:r>
          </a:p>
          <a:p>
            <a:r>
              <a:rPr lang="en-US" sz="2800" dirty="0" smtClean="0"/>
              <a:t>Train in best practices to </a:t>
            </a:r>
            <a:r>
              <a:rPr lang="en-US" sz="2800" dirty="0"/>
              <a:t>minimize </a:t>
            </a:r>
            <a:r>
              <a:rPr lang="en-US" sz="2800" dirty="0" smtClean="0"/>
              <a:t>risk and vulnerability</a:t>
            </a:r>
          </a:p>
          <a:p>
            <a:r>
              <a:rPr lang="en-US" sz="2800" dirty="0" smtClean="0"/>
              <a:t>Help </a:t>
            </a:r>
            <a:r>
              <a:rPr lang="en-US" sz="2800" dirty="0"/>
              <a:t>businesses understand </a:t>
            </a:r>
            <a:r>
              <a:rPr lang="en-US" sz="2800" dirty="0" smtClean="0"/>
              <a:t>effects on business operations, by </a:t>
            </a:r>
            <a:r>
              <a:rPr lang="en-US" sz="2800" dirty="0"/>
              <a:t>disrupting </a:t>
            </a:r>
            <a:r>
              <a:rPr lang="en-US" sz="2800" dirty="0" smtClean="0"/>
              <a:t>suppliers</a:t>
            </a:r>
            <a:r>
              <a:rPr lang="en-US" sz="2800" dirty="0"/>
              <a:t>, distribution or customers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2905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24665"/>
          </a:xfrm>
        </p:spPr>
        <p:txBody>
          <a:bodyPr>
            <a:normAutofit fontScale="90000"/>
          </a:bodyPr>
          <a:lstStyle/>
          <a:p>
            <a:r>
              <a:rPr lang="en-US" dirty="0"/>
              <a:t>Plans are nothing; planning is everything.</a:t>
            </a:r>
            <a:br>
              <a:rPr lang="en-US" dirty="0"/>
            </a:br>
            <a:r>
              <a:rPr lang="en-US" sz="2000" i="1" dirty="0"/>
              <a:t>Dwight D. Eisenhower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 local climate change knowledge into hazardous events planning</a:t>
            </a:r>
          </a:p>
          <a:p>
            <a:r>
              <a:rPr lang="en-US" dirty="0"/>
              <a:t>Improve access by decision-makers to planning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Community </a:t>
            </a:r>
            <a:r>
              <a:rPr lang="en-US" dirty="0"/>
              <a:t>demonstration projects to develop policies and adaptive actions</a:t>
            </a:r>
          </a:p>
          <a:p>
            <a:r>
              <a:rPr lang="en-US" dirty="0"/>
              <a:t>Help </a:t>
            </a:r>
            <a:r>
              <a:rPr lang="en-US" dirty="0" smtClean="0"/>
              <a:t>communities </a:t>
            </a:r>
            <a:r>
              <a:rPr lang="en-US" dirty="0"/>
              <a:t>identify new opportunities and adapt to changes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96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all of us </a:t>
            </a:r>
            <a:r>
              <a:rPr lang="en-US" b="1" dirty="0" smtClean="0"/>
              <a:t>understand </a:t>
            </a:r>
            <a:r>
              <a:rPr lang="en-US" b="1" dirty="0"/>
              <a:t>of the risks</a:t>
            </a:r>
            <a:r>
              <a:rPr lang="en-US" dirty="0"/>
              <a:t> </a:t>
            </a:r>
            <a:r>
              <a:rPr lang="en-US" dirty="0" smtClean="0"/>
              <a:t>of hazardous events and climate change, and</a:t>
            </a:r>
          </a:p>
          <a:p>
            <a:r>
              <a:rPr lang="en-US" dirty="0" smtClean="0"/>
              <a:t>Be more </a:t>
            </a:r>
            <a:r>
              <a:rPr lang="en-US" b="1" dirty="0" smtClean="0"/>
              <a:t>aware of our vulnerability</a:t>
            </a:r>
          </a:p>
          <a:p>
            <a:r>
              <a:rPr lang="en-US" dirty="0" smtClean="0"/>
              <a:t>We can </a:t>
            </a:r>
            <a:r>
              <a:rPr lang="en-US" b="1" dirty="0" smtClean="0"/>
              <a:t>build our capacity </a:t>
            </a:r>
            <a:r>
              <a:rPr lang="en-US" dirty="0"/>
              <a:t>to </a:t>
            </a:r>
            <a:r>
              <a:rPr lang="en-US" dirty="0" smtClean="0"/>
              <a:t>better prepare </a:t>
            </a:r>
            <a:r>
              <a:rPr lang="en-US" dirty="0"/>
              <a:t>for and respond to hazardous events</a:t>
            </a:r>
          </a:p>
        </p:txBody>
      </p:sp>
    </p:spTree>
    <p:extLst>
      <p:ext uri="{BB962C8B-B14F-4D97-AF65-F5344CB8AC3E}">
        <p14:creationId xmlns:p14="http://schemas.microsoft.com/office/powerpoint/2010/main" xmlns="" val="388090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Hazardous Events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Caused by:</a:t>
            </a:r>
          </a:p>
          <a:p>
            <a:r>
              <a:rPr lang="en-US" dirty="0" smtClean="0"/>
              <a:t>Climate related changes</a:t>
            </a:r>
          </a:p>
          <a:p>
            <a:r>
              <a:rPr lang="en-US" dirty="0" smtClean="0"/>
              <a:t>Land-use changes</a:t>
            </a:r>
          </a:p>
          <a:p>
            <a:r>
              <a:rPr lang="en-US" dirty="0" smtClean="0"/>
              <a:t>Accidents related to economic activities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Focus on fist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4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Goals: Improving response and resilience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 </a:t>
            </a:r>
            <a:r>
              <a:rPr lang="en-US" b="1" dirty="0"/>
              <a:t>understanding of the risks</a:t>
            </a:r>
            <a:r>
              <a:rPr lang="en-US" dirty="0"/>
              <a:t> </a:t>
            </a:r>
            <a:r>
              <a:rPr lang="en-US" dirty="0" smtClean="0"/>
              <a:t>of living</a:t>
            </a:r>
            <a:r>
              <a:rPr lang="en-US" dirty="0"/>
              <a:t>, working, and doing </a:t>
            </a:r>
            <a:r>
              <a:rPr lang="en-US" dirty="0" smtClean="0"/>
              <a:t>business in hazard prone areas</a:t>
            </a:r>
          </a:p>
          <a:p>
            <a:r>
              <a:rPr lang="en-US" b="1" dirty="0"/>
              <a:t>Building community capacity </a:t>
            </a:r>
            <a:r>
              <a:rPr lang="en-US" dirty="0"/>
              <a:t>to prepare for and respond to hazardous events</a:t>
            </a:r>
          </a:p>
        </p:txBody>
      </p:sp>
    </p:spTree>
    <p:extLst>
      <p:ext uri="{BB962C8B-B14F-4D97-AF65-F5344CB8AC3E}">
        <p14:creationId xmlns:p14="http://schemas.microsoft.com/office/powerpoint/2010/main" xmlns="" val="364780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Education </a:t>
            </a:r>
            <a:r>
              <a:rPr lang="en-US" dirty="0"/>
              <a:t>and outreach </a:t>
            </a:r>
            <a:r>
              <a:rPr lang="en-US" dirty="0" smtClean="0"/>
              <a:t>helps </a:t>
            </a:r>
            <a:r>
              <a:rPr lang="en-US" dirty="0"/>
              <a:t>communities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understand how hazardous events occur</a:t>
            </a:r>
          </a:p>
          <a:p>
            <a:r>
              <a:rPr lang="en-US" dirty="0" smtClean="0"/>
              <a:t>realistically assess the risks</a:t>
            </a:r>
          </a:p>
          <a:p>
            <a:r>
              <a:rPr lang="en-US" dirty="0" smtClean="0"/>
              <a:t>understand vulnerability</a:t>
            </a:r>
            <a:endParaRPr lang="en-US" dirty="0"/>
          </a:p>
          <a:p>
            <a:r>
              <a:rPr lang="en-US" dirty="0" smtClean="0"/>
              <a:t>identify </a:t>
            </a:r>
            <a:r>
              <a:rPr lang="en-US" dirty="0"/>
              <a:t>the available </a:t>
            </a:r>
            <a:r>
              <a:rPr lang="en-US" dirty="0" smtClean="0"/>
              <a:t>options to reduce risk, vulnerability</a:t>
            </a:r>
          </a:p>
          <a:p>
            <a:r>
              <a:rPr lang="en-US" dirty="0" smtClean="0"/>
              <a:t>Consider both risk and options in </a:t>
            </a:r>
            <a:r>
              <a:rPr lang="en-US" dirty="0"/>
              <a:t>decision </a:t>
            </a:r>
            <a:r>
              <a:rPr lang="en-US" dirty="0" smtClean="0"/>
              <a:t>making</a:t>
            </a:r>
          </a:p>
          <a:p>
            <a:r>
              <a:rPr lang="en-US" dirty="0" smtClean="0"/>
              <a:t>how </a:t>
            </a:r>
            <a:r>
              <a:rPr lang="en-US" dirty="0"/>
              <a:t>to prepare for and respond to hazardous events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432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</a:t>
            </a:r>
          </a:p>
          <a:p>
            <a:r>
              <a:rPr lang="en-US" dirty="0" smtClean="0"/>
              <a:t>K-12 youth and teachers</a:t>
            </a:r>
          </a:p>
          <a:p>
            <a:r>
              <a:rPr lang="en-US" dirty="0" smtClean="0"/>
              <a:t>Businesses community</a:t>
            </a:r>
          </a:p>
          <a:p>
            <a:r>
              <a:rPr lang="en-US" dirty="0" smtClean="0"/>
              <a:t>Planners and agency staff</a:t>
            </a:r>
          </a:p>
          <a:p>
            <a:r>
              <a:rPr lang="en-US" dirty="0" smtClean="0"/>
              <a:t>Elected officials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8010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Educating the 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Awareness of the issues</a:t>
            </a:r>
          </a:p>
          <a:p>
            <a:r>
              <a:rPr lang="en-US" dirty="0" smtClean="0"/>
              <a:t>Individual decision making</a:t>
            </a:r>
          </a:p>
          <a:p>
            <a:r>
              <a:rPr lang="en-US" dirty="0" smtClean="0"/>
              <a:t>Public policy choices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161" y="3440113"/>
            <a:ext cx="73056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482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K-12 youth, teachers and climate change education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Survey of </a:t>
            </a:r>
            <a:r>
              <a:rPr lang="en-US" dirty="0"/>
              <a:t>555 K-12 U.S. science </a:t>
            </a:r>
            <a:r>
              <a:rPr lang="en-US" dirty="0" smtClean="0"/>
              <a:t>teachers, 47 % are not sure if climate change and associated hazards are valid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another recent survey of science </a:t>
            </a:r>
            <a:r>
              <a:rPr lang="en-US" dirty="0"/>
              <a:t>and environmental studies  education </a:t>
            </a:r>
            <a:r>
              <a:rPr lang="en-US" dirty="0" smtClean="0"/>
              <a:t>majors showed knowledge and understanding </a:t>
            </a:r>
            <a:r>
              <a:rPr lang="en-US" dirty="0"/>
              <a:t>of climate change </a:t>
            </a:r>
            <a:r>
              <a:rPr lang="en-US" dirty="0" smtClean="0"/>
              <a:t>and impacts was “unacceptably low”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91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7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 Teens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7071"/>
            <a:ext cx="8229600" cy="4660490"/>
          </a:xfrm>
        </p:spPr>
        <p:txBody>
          <a:bodyPr>
            <a:normAutofit/>
          </a:bodyPr>
          <a:lstStyle/>
          <a:p>
            <a:r>
              <a:rPr lang="en-US" dirty="0" smtClean="0"/>
              <a:t>Less than 1 </a:t>
            </a:r>
            <a:r>
              <a:rPr lang="en-US" dirty="0"/>
              <a:t>in </a:t>
            </a:r>
            <a:r>
              <a:rPr lang="en-US" dirty="0" smtClean="0"/>
              <a:t>5 are </a:t>
            </a:r>
            <a:r>
              <a:rPr lang="en-US" dirty="0"/>
              <a:t>“very well informed” about how the climate system works or the different </a:t>
            </a:r>
            <a:r>
              <a:rPr lang="en-US" dirty="0" smtClean="0"/>
              <a:t>causes, consequences</a:t>
            </a:r>
            <a:r>
              <a:rPr lang="en-US" dirty="0"/>
              <a:t>, or potential solutions to global </a:t>
            </a:r>
            <a:r>
              <a:rPr lang="en-US" dirty="0" smtClean="0"/>
              <a:t>climate change</a:t>
            </a:r>
          </a:p>
          <a:p>
            <a:r>
              <a:rPr lang="en-US" dirty="0" smtClean="0"/>
              <a:t>Only </a:t>
            </a:r>
            <a:r>
              <a:rPr lang="en-US" dirty="0"/>
              <a:t>27 </a:t>
            </a:r>
            <a:r>
              <a:rPr lang="en-US" dirty="0" smtClean="0"/>
              <a:t>% </a:t>
            </a:r>
            <a:r>
              <a:rPr lang="en-US" dirty="0"/>
              <a:t>say they have learned “</a:t>
            </a:r>
            <a:r>
              <a:rPr lang="en-US" dirty="0" smtClean="0"/>
              <a:t>a lot</a:t>
            </a:r>
            <a:r>
              <a:rPr lang="en-US" dirty="0"/>
              <a:t>” about global climate </a:t>
            </a:r>
            <a:r>
              <a:rPr lang="en-US" dirty="0" smtClean="0"/>
              <a:t>change in school</a:t>
            </a:r>
          </a:p>
          <a:p>
            <a:r>
              <a:rPr lang="en-US" dirty="0" smtClean="0"/>
              <a:t>70 % would </a:t>
            </a:r>
            <a:r>
              <a:rPr lang="en-US" dirty="0"/>
              <a:t>like </a:t>
            </a:r>
            <a:r>
              <a:rPr lang="en-US" dirty="0" smtClean="0"/>
              <a:t>to know </a:t>
            </a:r>
            <a:r>
              <a:rPr lang="en-US" dirty="0"/>
              <a:t>more </a:t>
            </a:r>
            <a:endParaRPr lang="en-US" dirty="0" smtClean="0"/>
          </a:p>
          <a:p>
            <a:r>
              <a:rPr lang="en-US" sz="1700" i="1" dirty="0" smtClean="0"/>
              <a:t>Source: Yale University, </a:t>
            </a:r>
            <a:r>
              <a:rPr lang="en-US" sz="1700" i="1" dirty="0"/>
              <a:t>American Teens’ Knowledge of Climate Change</a:t>
            </a:r>
          </a:p>
        </p:txBody>
      </p:sp>
    </p:spTree>
    <p:extLst>
      <p:ext uri="{BB962C8B-B14F-4D97-AF65-F5344CB8AC3E}">
        <p14:creationId xmlns:p14="http://schemas.microsoft.com/office/powerpoint/2010/main" xmlns="" val="173877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Building community capacity among planners and decision makers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Understand</a:t>
            </a:r>
            <a:r>
              <a:rPr lang="en-US" dirty="0" smtClean="0"/>
              <a:t> vulnerabilities</a:t>
            </a:r>
          </a:p>
          <a:p>
            <a:r>
              <a:rPr lang="en-US" u="sng" dirty="0" smtClean="0"/>
              <a:t>Act</a:t>
            </a:r>
            <a:r>
              <a:rPr lang="en-US" dirty="0" smtClean="0"/>
              <a:t> on the knowledge</a:t>
            </a:r>
          </a:p>
          <a:p>
            <a:r>
              <a:rPr lang="en-US" dirty="0" smtClean="0"/>
              <a:t>Develop </a:t>
            </a:r>
            <a:r>
              <a:rPr lang="en-US" dirty="0"/>
              <a:t>comprehensive emergency preparedness and response </a:t>
            </a:r>
            <a:r>
              <a:rPr lang="en-US" dirty="0" smtClean="0"/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xmlns="" val="874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SG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LCSG-1.thmx</Template>
  <TotalTime>381</TotalTime>
  <Words>500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LCSG-1</vt:lpstr>
      <vt:lpstr>Outreach, Education and Technical Assistance:  What We Can Do Differently </vt:lpstr>
      <vt:lpstr>Hazardous Events</vt:lpstr>
      <vt:lpstr>Goals: Improving response and resilience </vt:lpstr>
      <vt:lpstr>Education and outreach helps communities </vt:lpstr>
      <vt:lpstr>Audiences</vt:lpstr>
      <vt:lpstr>Educating the Public</vt:lpstr>
      <vt:lpstr>K-12 youth, teachers and climate change education </vt:lpstr>
      <vt:lpstr>US Teens </vt:lpstr>
      <vt:lpstr>Building community capacity among planners and decision makers</vt:lpstr>
      <vt:lpstr>Education and outreach </vt:lpstr>
      <vt:lpstr>NOAA Tools </vt:lpstr>
      <vt:lpstr>Slide 12</vt:lpstr>
      <vt:lpstr>What needs do we do differently in  outreach and education?</vt:lpstr>
      <vt:lpstr>Plans are nothing; planning is everything. Dwight D. Eisenhower </vt:lpstr>
      <vt:lpstr>Take Home Message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Sargent</dc:creator>
  <cp:lastModifiedBy>UVM Affiliate</cp:lastModifiedBy>
  <cp:revision>8</cp:revision>
  <dcterms:created xsi:type="dcterms:W3CDTF">2012-03-21T17:13:02Z</dcterms:created>
  <dcterms:modified xsi:type="dcterms:W3CDTF">2012-06-25T14:00:28Z</dcterms:modified>
</cp:coreProperties>
</file>