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5" r:id="rId7"/>
    <p:sldId id="264" r:id="rId8"/>
    <p:sldId id="262" r:id="rId9"/>
    <p:sldId id="263" r:id="rId10"/>
    <p:sldId id="267" r:id="rId11"/>
    <p:sldId id="269" r:id="rId12"/>
    <p:sldId id="270" r:id="rId13"/>
    <p:sldId id="268" r:id="rId14"/>
    <p:sldId id="271" r:id="rId15"/>
    <p:sldId id="272" r:id="rId16"/>
    <p:sldId id="273" r:id="rId17"/>
    <p:sldId id="274" r:id="rId18"/>
    <p:sldId id="275" r:id="rId19"/>
    <p:sldId id="259" r:id="rId20"/>
    <p:sldId id="277" r:id="rId21"/>
    <p:sldId id="278" r:id="rId22"/>
    <p:sldId id="279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D2E-7ED4-4025-9C44-A6461F0B0C5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B78-5DBD-40E1-9E94-59300F0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8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D2E-7ED4-4025-9C44-A6461F0B0C5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B78-5DBD-40E1-9E94-59300F0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3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D2E-7ED4-4025-9C44-A6461F0B0C5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B78-5DBD-40E1-9E94-59300F0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5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D2E-7ED4-4025-9C44-A6461F0B0C5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B78-5DBD-40E1-9E94-59300F0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7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D2E-7ED4-4025-9C44-A6461F0B0C5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B78-5DBD-40E1-9E94-59300F0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D2E-7ED4-4025-9C44-A6461F0B0C5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B78-5DBD-40E1-9E94-59300F0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7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D2E-7ED4-4025-9C44-A6461F0B0C5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B78-5DBD-40E1-9E94-59300F0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D2E-7ED4-4025-9C44-A6461F0B0C5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B78-5DBD-40E1-9E94-59300F0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8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D2E-7ED4-4025-9C44-A6461F0B0C5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B78-5DBD-40E1-9E94-59300F0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6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D2E-7ED4-4025-9C44-A6461F0B0C5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B78-5DBD-40E1-9E94-59300F0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D2E-7ED4-4025-9C44-A6461F0B0C5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B78-5DBD-40E1-9E94-59300F0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6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7AD2E-7ED4-4025-9C44-A6461F0B0C5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FEB78-5DBD-40E1-9E94-59300F0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610600" cy="1470025"/>
          </a:xfrm>
        </p:spPr>
        <p:txBody>
          <a:bodyPr>
            <a:noAutofit/>
          </a:bodyPr>
          <a:lstStyle/>
          <a:p>
            <a:pPr algn="l"/>
            <a:r>
              <a:rPr lang="en-US" sz="2800" i="1" dirty="0"/>
              <a:t>Declan McCabe; Janel Roberge; Lindsay Wieland; Patrick Clemins; Steven Exler; Erin Hayes-Pontius; Lillian Gamache; Elissa Benedetto; Jeremy Gould; My Mai; Lara </a:t>
            </a:r>
            <a:r>
              <a:rPr lang="en-US" sz="2800" i="1" dirty="0" err="1"/>
              <a:t>Nargozian</a:t>
            </a:r>
            <a:r>
              <a:rPr lang="en-US" sz="2800" i="1" dirty="0"/>
              <a:t>; Colum </a:t>
            </a:r>
            <a:r>
              <a:rPr lang="en-US" sz="2800" i="1" dirty="0" smtClean="0"/>
              <a:t>Smith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23622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tx1"/>
                </a:solidFill>
              </a:rPr>
              <a:t>Not your parents’ field guide: a site-specific macroinvertebrate IPhone app for citizen scientists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84800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84800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89563"/>
            <a:ext cx="2286000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91150"/>
            <a:ext cx="2057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384800"/>
            <a:ext cx="1428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638800" cy="121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4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…and once you have the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/>
              <a:t>You can assemble a gallery of photos</a:t>
            </a:r>
          </a:p>
          <a:p>
            <a:r>
              <a:rPr lang="en-US" dirty="0" smtClean="0"/>
              <a:t>Repeat visits improve the list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1933575"/>
            <a:ext cx="8723313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Reusable templates for common macroinvertebrates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7775"/>
            <a:ext cx="7339013" cy="534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5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Site-specific field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Templates </a:t>
            </a:r>
            <a:r>
              <a:rPr lang="en-US" dirty="0" smtClean="0"/>
              <a:t>gathered on </a:t>
            </a:r>
            <a:r>
              <a:rPr lang="en-US" dirty="0"/>
              <a:t>stream </a:t>
            </a:r>
            <a:r>
              <a:rPr lang="en-US" dirty="0" smtClean="0"/>
              <a:t>wikis</a:t>
            </a:r>
          </a:p>
          <a:p>
            <a:endParaRPr lang="en-US" dirty="0" smtClean="0"/>
          </a:p>
          <a:p>
            <a:r>
              <a:rPr lang="en-US" dirty="0" smtClean="0"/>
              <a:t>Typically, 12 templates cover 90% of the macroinvertebrates at a site</a:t>
            </a:r>
          </a:p>
          <a:p>
            <a:endParaRPr lang="en-US" dirty="0" smtClean="0"/>
          </a:p>
          <a:p>
            <a:r>
              <a:rPr lang="en-US" dirty="0" smtClean="0"/>
              <a:t>Urban and agricultural sites require fewer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A wiki site for each stream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5136"/>
            <a:ext cx="8229600" cy="4525963"/>
          </a:xfrm>
        </p:spPr>
        <p:txBody>
          <a:bodyPr/>
          <a:lstStyle/>
          <a:p>
            <a:r>
              <a:rPr lang="en-US" dirty="0" smtClean="0"/>
              <a:t>81 stream sites: VT; NY; PR</a:t>
            </a:r>
          </a:p>
          <a:p>
            <a:r>
              <a:rPr lang="en-US" dirty="0" smtClean="0"/>
              <a:t>4 lake/pond sites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47" y="685800"/>
            <a:ext cx="2973153" cy="433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" y="3352800"/>
            <a:ext cx="680630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7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/</a:t>
            </a:r>
            <a:r>
              <a:rPr lang="en-US" dirty="0" err="1" smtClean="0"/>
              <a:t>Ipad</a:t>
            </a:r>
            <a:r>
              <a:rPr lang="en-US" dirty="0" smtClean="0"/>
              <a:t> app!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/>
          <a:lstStyle/>
          <a:p>
            <a:r>
              <a:rPr lang="en-US" dirty="0" smtClean="0"/>
              <a:t>Wiki content downloads to portable devices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File:03search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ikieducator.org/images/e/e7/04Macro_A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33528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ikieducator.org/images/6/6d/11Loc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352550"/>
            <a:ext cx="397192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2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ikieducator.org/images/4/40/12Select_Stre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7192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mccabe\AppData\Local\Microsoft\Windows\Temporary Internet Files\Content.Outlook\H2UJJL9T\IMG_34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38" y="0"/>
            <a:ext cx="3863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724400" y="3962400"/>
            <a:ext cx="2590800" cy="1600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3138" cy="4525963"/>
          </a:xfrm>
        </p:spPr>
        <p:txBody>
          <a:bodyPr/>
          <a:lstStyle/>
          <a:p>
            <a:r>
              <a:rPr lang="en-US" dirty="0" smtClean="0"/>
              <a:t>Template content from wiki reflected on </a:t>
            </a:r>
            <a:r>
              <a:rPr lang="en-US" dirty="0" err="1" smtClean="0"/>
              <a:t>iphone</a:t>
            </a:r>
            <a:r>
              <a:rPr lang="en-US" dirty="0" smtClean="0"/>
              <a:t> app: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140 templates written to date </a:t>
            </a:r>
            <a:endParaRPr lang="en-US" dirty="0"/>
          </a:p>
        </p:txBody>
      </p:sp>
      <p:pic>
        <p:nvPicPr>
          <p:cNvPr id="8194" name="Picture 2" descr="C:\Users\dmccabe\AppData\Local\Microsoft\Windows\Temporary Internet Files\Content.Outlook\H2UJJL9T\IMG_34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38" y="0"/>
            <a:ext cx="3863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mccabe\AppData\Local\Microsoft\Windows\Temporary Internet Files\Content.Outlook\H2UJJL9T\camous-bmac-3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https://scontent-lga3-1.xx.fbcdn.net/hphotos-xpa1/v/t1.0-9/11707727_680035242128786_9074652350072476911_n.jpg?oh=ba5745c4f2042d3fa3f4fde66877b40a&amp;oe=56E441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scontent-lga3-1.xx.fbcdn.net/hphotos-xpa1/v/t1.0-9/11707727_680035242128786_9074652350072476911_n.jpg?oh=ba5745c4f2042d3fa3f4fde66877b40a&amp;oe=56E441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533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Macroinvertebrates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5" y="533400"/>
            <a:ext cx="9099754" cy="452596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onderful gateway drug for budding scientists</a:t>
            </a:r>
          </a:p>
          <a:p>
            <a:endParaRPr lang="en-US" dirty="0"/>
          </a:p>
        </p:txBody>
      </p:sp>
      <p:pic>
        <p:nvPicPr>
          <p:cNvPr id="1032" name="Picture 8" descr="https://scontent-lga3-1.xx.fbcdn.net/hphotos-xft1/v/t1.0-9/10269501_497957527003226_5100521633765268261_n.jpg?oh=c1b50fad25a08a6b7f5352bbc3648674&amp;oe=56E52D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45" y="4114800"/>
            <a:ext cx="4385186" cy="32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content-lga3-1.xx.fbcdn.net/hphotos-xat1/v/t1.0-9/11239620_680035325462111_8018133043891591743_n.jpg?oh=80d0d6378da379321cda6d17e1b71abd&amp;oe=56D46D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7" y="1056967"/>
            <a:ext cx="4381910" cy="328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content-iad3-1.xx.fbcdn.net/hphotos-xap1/v/t1.0-9/12295455_10153478472579690_8587992388786928342_n.jpg?oh=77a9270bcfd62465904832292dd90892&amp;oe=571C31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66853"/>
            <a:ext cx="4348827" cy="32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scontent-lga3-1.xx.fbcdn.net/hphotos-xfa1/v/t1.0-9/10330322_497957437003235_8771101966435261235_n.jpg?oh=dff2604cda2229646cc5f4397e7fb309&amp;oe=56DDA77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799"/>
            <a:ext cx="4368802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Common names</a:t>
            </a:r>
          </a:p>
          <a:p>
            <a:r>
              <a:rPr lang="en-US" dirty="0" smtClean="0"/>
              <a:t>Tied fly names</a:t>
            </a:r>
          </a:p>
          <a:p>
            <a:r>
              <a:rPr lang="en-US" dirty="0" smtClean="0"/>
              <a:t>App-specific and wiki-specific content</a:t>
            </a:r>
          </a:p>
          <a:p>
            <a:r>
              <a:rPr lang="en-US" dirty="0" smtClean="0"/>
              <a:t>Efficient synchronization</a:t>
            </a:r>
          </a:p>
          <a:p>
            <a:r>
              <a:rPr lang="en-US" dirty="0" smtClean="0"/>
              <a:t>New look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from </a:t>
            </a:r>
            <a:r>
              <a:rPr lang="en-US" dirty="0" err="1" smtClean="0"/>
              <a:t>Bijay</a:t>
            </a:r>
            <a:r>
              <a:rPr lang="en-US" dirty="0"/>
              <a:t> </a:t>
            </a:r>
            <a:r>
              <a:rPr lang="en-US" dirty="0" err="1" smtClean="0"/>
              <a:t>Koirala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189037"/>
            <a:ext cx="10182538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9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00175"/>
            <a:ext cx="900906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Slide from </a:t>
            </a:r>
            <a:r>
              <a:rPr lang="en-US" dirty="0" err="1" smtClean="0"/>
              <a:t>Bijay</a:t>
            </a:r>
            <a:r>
              <a:rPr lang="en-US" dirty="0"/>
              <a:t> </a:t>
            </a:r>
            <a:r>
              <a:rPr lang="en-US" dirty="0" err="1" smtClean="0"/>
              <a:t>Koirala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096000" cy="4525963"/>
          </a:xfrm>
        </p:spPr>
        <p:txBody>
          <a:bodyPr/>
          <a:lstStyle/>
          <a:p>
            <a:r>
              <a:rPr lang="en-US" dirty="0" smtClean="0"/>
              <a:t>Training entomologists?  </a:t>
            </a:r>
          </a:p>
          <a:p>
            <a:r>
              <a:rPr lang="en-US" dirty="0" smtClean="0"/>
              <a:t>Doing grad research?</a:t>
            </a:r>
          </a:p>
          <a:p>
            <a:pPr marL="0" indent="0">
              <a:buNone/>
            </a:pPr>
            <a:r>
              <a:rPr lang="en-US" dirty="0" smtClean="0"/>
              <a:t>Use traditional keys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Working with citizen scientists?  </a:t>
            </a:r>
          </a:p>
          <a:p>
            <a:r>
              <a:rPr lang="en-US" dirty="0" smtClean="0"/>
              <a:t>Need data for teaching purposes?</a:t>
            </a:r>
          </a:p>
          <a:p>
            <a:pPr marL="0" indent="0">
              <a:buNone/>
            </a:pPr>
            <a:r>
              <a:rPr lang="en-US" dirty="0" smtClean="0"/>
              <a:t>IPad app is an efficient alternative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Easy to sample</a:t>
            </a:r>
            <a:endParaRPr lang="en-US" dirty="0"/>
          </a:p>
        </p:txBody>
      </p:sp>
      <p:pic>
        <p:nvPicPr>
          <p:cNvPr id="6" name="Picture 2" descr="D:\photos\120704 Field shots bug team\streams-summer-underhill-9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83920"/>
            <a:ext cx="8961120" cy="59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ontent-lga3-1.xx.fbcdn.net/hphotos-frc3/v/t1.0-9/1240541_363567943775519_431766514_n.jpg?oh=e9b4e7cde14f7c9f87fb4c0ea1cd07bb&amp;oe=56EC28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833"/>
            <a:ext cx="4492625" cy="59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headache to identify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content-lga3-1.xx.fbcdn.net/hphotos-xtp1/v/t1.0-9/11262274_680035188795458_4193951143172582470_n.jpg?oh=daf100e5ac39ba0aaa7e934d5bccabd3&amp;oe=56DBCB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5899"/>
            <a:ext cx="7162800" cy="537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Barriers to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572000" cy="4525963"/>
          </a:xfrm>
        </p:spPr>
        <p:txBody>
          <a:bodyPr/>
          <a:lstStyle/>
          <a:p>
            <a:r>
              <a:rPr lang="en-US" dirty="0"/>
              <a:t>Professional keys are </a:t>
            </a:r>
            <a:r>
              <a:rPr lang="en-US" dirty="0" smtClean="0"/>
              <a:t>all-inclusive</a:t>
            </a:r>
          </a:p>
          <a:p>
            <a:r>
              <a:rPr lang="en-US" dirty="0" smtClean="0"/>
              <a:t>Time consuming</a:t>
            </a:r>
          </a:p>
          <a:p>
            <a:r>
              <a:rPr lang="en-US" dirty="0" smtClean="0"/>
              <a:t>Dense terminology: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pronotum</a:t>
            </a:r>
            <a:r>
              <a:rPr lang="en-US" dirty="0" smtClean="0"/>
              <a:t> </a:t>
            </a:r>
            <a:r>
              <a:rPr lang="en-US" dirty="0" err="1" smtClean="0"/>
              <a:t>crenulate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“flabellate antennae”</a:t>
            </a:r>
          </a:p>
          <a:p>
            <a:r>
              <a:rPr lang="en-US" dirty="0" smtClean="0"/>
              <a:t>Features hard to see</a:t>
            </a:r>
          </a:p>
          <a:p>
            <a:endParaRPr lang="en-US" dirty="0"/>
          </a:p>
        </p:txBody>
      </p:sp>
      <p:pic>
        <p:nvPicPr>
          <p:cNvPr id="1026" name="Picture 2" descr="http://ecx.images-amazon.com/images/I/616y4aBExyL._SX390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7338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6324600"/>
            <a:ext cx="40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 chapters; 1158 pages; 5963 references</a:t>
            </a:r>
            <a:endParaRPr lang="en-US" dirty="0"/>
          </a:p>
        </p:txBody>
      </p:sp>
      <p:pic>
        <p:nvPicPr>
          <p:cNvPr id="6" name="Picture 4" descr="http://academics.smcvt.edu/Vermont_rivers/images/Organisms/Trichoptera/Forked%20trochan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photos-b.xx.fbcdn.net/hphotos-ash3/s720x720/165810_333570726722900_10659651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67"/>
            <a:ext cx="9186842" cy="68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20267"/>
            <a:ext cx="9144000" cy="1708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Traditional identification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dirty="0" smtClean="0"/>
              <a:t>Key-reading help: a web site</a:t>
            </a:r>
            <a:endParaRPr lang="en-US" dirty="0"/>
          </a:p>
        </p:txBody>
      </p:sp>
      <p:pic>
        <p:nvPicPr>
          <p:cNvPr id="5126" name="Picture 6" descr="http://academics.smcvt.edu/Vermont_rivers/images/Organisms/Trichoptera/Intersegmental%20scler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20" y="762000"/>
            <a:ext cx="4531032" cy="33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cademics.smcvt.edu/Vermont_rivers/images/Organisms/Trichoptera/Forked%20trochant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470"/>
            <a:ext cx="4765368" cy="35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cademics.smcvt.edu/Vermont_rivers/images/Organisms/Plecoptera/Stonefly%20tai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gnetina occipu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8" y="3877335"/>
            <a:ext cx="4378632" cy="349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Common frustrations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334000" cy="4525963"/>
          </a:xfrm>
        </p:spPr>
        <p:txBody>
          <a:bodyPr/>
          <a:lstStyle/>
          <a:p>
            <a:r>
              <a:rPr lang="en-US" dirty="0" smtClean="0"/>
              <a:t>Professional key issues</a:t>
            </a:r>
          </a:p>
          <a:p>
            <a:pPr lvl="1"/>
            <a:r>
              <a:rPr lang="en-US" dirty="0" smtClean="0"/>
              <a:t>2 hours later you learn:…. the bug you sampled in </a:t>
            </a:r>
            <a:r>
              <a:rPr lang="en-US" dirty="0" smtClean="0"/>
              <a:t>Hinesburg ….</a:t>
            </a:r>
            <a:r>
              <a:rPr lang="en-US" dirty="0" smtClean="0"/>
              <a:t>occurs </a:t>
            </a:r>
            <a:r>
              <a:rPr lang="en-US" dirty="0" smtClean="0"/>
              <a:t>only in </a:t>
            </a:r>
            <a:r>
              <a:rPr lang="en-US" dirty="0" smtClean="0"/>
              <a:t>spring seeps in the Columbia River Gorge  </a:t>
            </a:r>
          </a:p>
          <a:p>
            <a:pPr lvl="1"/>
            <a:r>
              <a:rPr lang="en-US" dirty="0" smtClean="0"/>
              <a:t>Lack of confidence in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Field guide issues</a:t>
            </a:r>
          </a:p>
          <a:p>
            <a:pPr lvl="1"/>
            <a:r>
              <a:rPr lang="en-US" dirty="0" smtClean="0"/>
              <a:t>Some </a:t>
            </a:r>
            <a:r>
              <a:rPr lang="en-US" i="1" dirty="0" smtClean="0"/>
              <a:t>really</a:t>
            </a:r>
            <a:r>
              <a:rPr lang="en-US" dirty="0" smtClean="0"/>
              <a:t> common invertebrates not covered</a:t>
            </a:r>
            <a:endParaRPr lang="en-US" dirty="0"/>
          </a:p>
        </p:txBody>
      </p:sp>
      <p:pic>
        <p:nvPicPr>
          <p:cNvPr id="4" name="Picture 2" descr="http://ecx.images-amazon.com/images/I/51aGlRsfNSL._AC_UL320_SR212,32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8238"/>
            <a:ext cx="2019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ecx.images-amazon.com/images/I/51kLpZgliOL._SX323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67024"/>
            <a:ext cx="245044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Light at the end of the tunnel?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114800" cy="3657600"/>
          </a:xfrm>
        </p:spPr>
        <p:txBody>
          <a:bodyPr/>
          <a:lstStyle/>
          <a:p>
            <a:r>
              <a:rPr lang="en-US" dirty="0" smtClean="0"/>
              <a:t>At a specific site, we tend to repeatedly find the same invertebrates </a:t>
            </a:r>
          </a:p>
          <a:p>
            <a:endParaRPr lang="en-US" dirty="0"/>
          </a:p>
          <a:p>
            <a:r>
              <a:rPr lang="en-US" dirty="0" smtClean="0"/>
              <a:t>You can </a:t>
            </a:r>
            <a:r>
              <a:rPr lang="en-US" dirty="0" smtClean="0"/>
              <a:t>list </a:t>
            </a:r>
            <a:r>
              <a:rPr lang="en-US" dirty="0" smtClean="0"/>
              <a:t>the “usual suspects”</a:t>
            </a:r>
            <a:endParaRPr lang="en-US" dirty="0"/>
          </a:p>
        </p:txBody>
      </p:sp>
      <p:pic>
        <p:nvPicPr>
          <p:cNvPr id="4" name="Picture 4" descr="https://scontent-lga3-1.xx.fbcdn.net/hphotos-xtf1/v/t1.0-9/11709626_680034338795543_8385537541145739381_n.jpg?oh=b4304fa6910adae1b62eab432ba50799&amp;oe=56E8E1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23" y="1143000"/>
            <a:ext cx="4363066" cy="32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1" y="4747796"/>
            <a:ext cx="93249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10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321</Words>
  <Application>Microsoft Office PowerPoint</Application>
  <PresentationFormat>On-screen Show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Declan McCabe; Janel Roberge; Lindsay Wieland; Patrick Clemins; Steven Exler; Erin Hayes-Pontius; Lillian Gamache; Elissa Benedetto; Jeremy Gould; My Mai; Lara Nargozian; Colum Smith</vt:lpstr>
      <vt:lpstr>Macroinvertebrates</vt:lpstr>
      <vt:lpstr>Easy to sample</vt:lpstr>
      <vt:lpstr>A headache to identify </vt:lpstr>
      <vt:lpstr>Barriers to identification</vt:lpstr>
      <vt:lpstr>PowerPoint Presentation</vt:lpstr>
      <vt:lpstr>Key-reading help: a web site</vt:lpstr>
      <vt:lpstr>Common frustrations</vt:lpstr>
      <vt:lpstr>Light at the end of the tunnel?</vt:lpstr>
      <vt:lpstr>…and once you have the list</vt:lpstr>
      <vt:lpstr>Reusable templates for common macroinvertebrates</vt:lpstr>
      <vt:lpstr>Site-specific field guides</vt:lpstr>
      <vt:lpstr>A wiki site for each stream </vt:lpstr>
      <vt:lpstr>Iphone/Ipad app!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Coming soon</vt:lpstr>
      <vt:lpstr>Slide from Bijay Koirala </vt:lpstr>
      <vt:lpstr>Slide from Bijay Koirala </vt:lpstr>
      <vt:lpstr>Conclusions </vt:lpstr>
    </vt:vector>
  </TitlesOfParts>
  <Company>Saint Michael's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24</cp:revision>
  <dcterms:created xsi:type="dcterms:W3CDTF">2015-12-10T01:58:55Z</dcterms:created>
  <dcterms:modified xsi:type="dcterms:W3CDTF">2015-12-11T04:33:24Z</dcterms:modified>
</cp:coreProperties>
</file>