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73" r:id="rId4"/>
    <p:sldId id="256" r:id="rId5"/>
    <p:sldId id="262" r:id="rId6"/>
    <p:sldId id="257" r:id="rId7"/>
    <p:sldId id="274" r:id="rId8"/>
    <p:sldId id="264" r:id="rId9"/>
    <p:sldId id="258" r:id="rId10"/>
    <p:sldId id="266" r:id="rId11"/>
    <p:sldId id="267" r:id="rId12"/>
    <p:sldId id="268" r:id="rId13"/>
    <p:sldId id="259" r:id="rId14"/>
    <p:sldId id="277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0058" autoAdjust="0"/>
  </p:normalViewPr>
  <p:slideViewPr>
    <p:cSldViewPr>
      <p:cViewPr varScale="1">
        <p:scale>
          <a:sx n="97" d="100"/>
          <a:sy n="97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9467-ABD1-45C4-A8E9-D4A6439210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52653-BFCF-44C3-9734-6A732A7B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Birds are the most diverse vertebrate group in forest ecosystems,</a:t>
            </a:r>
            <a:r>
              <a:rPr lang="en-US" baseline="0" dirty="0" smtClean="0"/>
              <a:t> bringing color and voice to a predominantly quiet, green landscape.  And I think we’d all agree that forest birds NEED forests, but there’s a growing body of evidence showing that forests need birds as well…..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group, these four species reach their highest abundance on our surveys in forested</a:t>
            </a:r>
            <a:r>
              <a:rPr lang="en-US" baseline="0" dirty="0" smtClean="0"/>
              <a:t> wetlands, and again notice the WNV signature.  If any habitat were to be a high-risk for WNV it would likely be wetlands. Three of these 4 are PIF Priorities.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three reach their highest abundance on</a:t>
            </a:r>
            <a:r>
              <a:rPr lang="en-US" baseline="0" dirty="0" smtClean="0"/>
              <a:t> our surveys at coniferous wetlands; both BLBW and WIWR are also PIF spp.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2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proportion of NTMBs is a reminder that they face multiple threats throughout the</a:t>
            </a:r>
            <a:r>
              <a:rPr lang="en-US" baseline="0" dirty="0" smtClean="0"/>
              <a:t> year</a:t>
            </a:r>
            <a:r>
              <a:rPr lang="en-US" dirty="0" smtClean="0"/>
              <a:t>, and we have to consider</a:t>
            </a:r>
            <a:r>
              <a:rPr lang="en-US" baseline="0" dirty="0" smtClean="0"/>
              <a:t> the full life-cycle of migratory birds in evaluating limiting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…for the roles they play in providing a variety of ecosystem services, including pollination, pest control, seed dispersal and nutrient cycling. So keeping track of bird populations is a critical step toward gaining a broader understanding of forest ecology.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5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FBMP was initiated in 1989 with 11 study sites, and by</a:t>
            </a:r>
            <a:r>
              <a:rPr lang="en-US" baseline="0" dirty="0" smtClean="0"/>
              <a:t> 2012 that had increased to 31 sites.  Study sites are all located in unmanaged, interior forest stands to limit habitat variability and edge effects.  Each site consists of 5 survey points spaced about 200 m apart at which 10-min point counts are conducted annually by skilled birders.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estimate population trends we developed </a:t>
            </a:r>
            <a:r>
              <a:rPr lang="en-US" baseline="0" dirty="0" smtClean="0"/>
              <a:t>mixed-effect models in Program R with </a:t>
            </a:r>
            <a:r>
              <a:rPr lang="en-US" u="sng" baseline="0" dirty="0" smtClean="0"/>
              <a:t>count</a:t>
            </a:r>
            <a:r>
              <a:rPr lang="en-US" baseline="0" dirty="0" smtClean="0"/>
              <a:t> as the response variable and </a:t>
            </a:r>
            <a:r>
              <a:rPr lang="en-US" u="sng" baseline="0" dirty="0" smtClean="0"/>
              <a:t>year</a:t>
            </a:r>
            <a:r>
              <a:rPr lang="en-US" baseline="0" dirty="0" smtClean="0"/>
              <a:t> as a fixed effect. We included </a:t>
            </a:r>
            <a:r>
              <a:rPr lang="en-US" u="sng" baseline="0" dirty="0" smtClean="0"/>
              <a:t>observer</a:t>
            </a:r>
            <a:r>
              <a:rPr lang="en-US" baseline="0" dirty="0" smtClean="0"/>
              <a:t> and </a:t>
            </a:r>
            <a:r>
              <a:rPr lang="en-US" u="sng" baseline="0" dirty="0" smtClean="0"/>
              <a:t>Site</a:t>
            </a:r>
            <a:r>
              <a:rPr lang="en-US" baseline="0" dirty="0" smtClean="0"/>
              <a:t> as random effects. We limited the analysis to those s</a:t>
            </a:r>
            <a:r>
              <a:rPr lang="en-US" dirty="0" smtClean="0"/>
              <a:t>pecies with at least 100 detections that occurred</a:t>
            </a:r>
            <a:r>
              <a:rPr lang="en-US" baseline="0" dirty="0" smtClean="0"/>
              <a:t> </a:t>
            </a:r>
            <a:r>
              <a:rPr lang="en-US" dirty="0" smtClean="0"/>
              <a:t>on at least 5</a:t>
            </a:r>
            <a:r>
              <a:rPr lang="en-US" baseline="0" dirty="0" smtClean="0"/>
              <a:t> study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included nearly 2,500 point counts in the analysis, at which just</a:t>
            </a:r>
            <a:r>
              <a:rPr lang="en-US" baseline="0" dirty="0" smtClean="0"/>
              <a:t> over 32,000 birds of 125 species were detected, for a mean of about 13 birds per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8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modeled trends for 34 species and 13 ecological guilds. Among species, 8 increased </a:t>
            </a:r>
            <a:r>
              <a:rPr lang="en-US" dirty="0" err="1" smtClean="0"/>
              <a:t>signif</a:t>
            </a:r>
            <a:r>
              <a:rPr lang="en-US" dirty="0" smtClean="0"/>
              <a:t>., while 13 species declined and 13 showed no </a:t>
            </a:r>
            <a:r>
              <a:rPr lang="en-US" dirty="0" err="1" smtClean="0"/>
              <a:t>signif</a:t>
            </a:r>
            <a:r>
              <a:rPr lang="en-US" dirty="0" smtClean="0"/>
              <a:t>. trend.  Among the guilds, 2 increased, 7 declined, and 4 showed no trend.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3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interest of time, I’m just going to focus on those species for which I have the most confidence.  We’ll start with the good news; among increasing trends, we have REVI, YBSA, BTNW, and OVEN.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good news for a variety of reasons.  1) these are among the most abundant</a:t>
            </a:r>
            <a:r>
              <a:rPr lang="en-US" baseline="0" dirty="0" smtClean="0"/>
              <a:t> and easily-detected </a:t>
            </a:r>
            <a:r>
              <a:rPr lang="en-US" baseline="0" dirty="0" err="1" smtClean="0"/>
              <a:t>spp</a:t>
            </a:r>
            <a:r>
              <a:rPr lang="en-US" baseline="0" dirty="0" smtClean="0"/>
              <a:t> on our surveys, so we have excellent data; 2) All four occupy different habitats and ecological niches, suggesting that VT forests are meeting a diversity of needs; and 3) all four spp. are listed as PIF Regional Concern.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to the bad news.  EAWP and GCFL are both aerial insectivores, which as a group have shown widespread declines may be related to loss of prey.  Also notice for all of these </a:t>
            </a:r>
            <a:r>
              <a:rPr lang="en-US" dirty="0" err="1" smtClean="0"/>
              <a:t>spp</a:t>
            </a:r>
            <a:r>
              <a:rPr lang="en-US" dirty="0" smtClean="0"/>
              <a:t> very low counts on</a:t>
            </a:r>
            <a:r>
              <a:rPr lang="en-US" baseline="0" dirty="0" smtClean="0"/>
              <a:t> either side of 2000 that correspond to the arrival of WNV, which has been shown to have a negative effect on some </a:t>
            </a:r>
            <a:r>
              <a:rPr lang="en-US" baseline="0" dirty="0" err="1" smtClean="0"/>
              <a:t>spp</a:t>
            </a:r>
            <a:r>
              <a:rPr lang="en-US" baseline="0" dirty="0" smtClean="0"/>
              <a:t>, especially jays.  EAWP is also a PIF Priority.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2653-BFCF-44C3-9734-6A732A7B0F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7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43AD-16F9-4BB6-8DF7-F4B7E32CCB6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6B9E-BC4B-4917-9CCD-61D9ADE3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9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01" y="1499607"/>
            <a:ext cx="8525499" cy="5358394"/>
          </a:xfrm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29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solidFill>
                  <a:srgbClr val="FFFF99"/>
                </a:solidFill>
              </a:rPr>
              <a:t>The Status of Vermont Forest Birds, 1989-2013</a:t>
            </a:r>
            <a:r>
              <a:rPr lang="en-US" sz="1100" dirty="0" smtClean="0">
                <a:solidFill>
                  <a:srgbClr val="FFFF99"/>
                </a:solidFill>
              </a:rPr>
              <a:t/>
            </a:r>
            <a:br>
              <a:rPr lang="en-US" sz="1100" dirty="0" smtClean="0">
                <a:solidFill>
                  <a:srgbClr val="FFFF99"/>
                </a:solidFill>
              </a:rPr>
            </a:br>
            <a:r>
              <a:rPr lang="en-US" sz="11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600" i="1" dirty="0" smtClean="0">
                <a:solidFill>
                  <a:schemeClr val="tx1">
                    <a:lumMod val="95000"/>
                  </a:schemeClr>
                </a:solidFill>
              </a:rPr>
              <a:t>25 Years of the Vermont Forest Bird Monitoring Program</a:t>
            </a:r>
            <a:endParaRPr lang="en-US" sz="26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676400"/>
            <a:ext cx="25876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Steve D. </a:t>
            </a:r>
            <a:r>
              <a:rPr lang="en-US" sz="2800" dirty="0" err="1" smtClean="0">
                <a:solidFill>
                  <a:schemeClr val="bg1"/>
                </a:solidFill>
              </a:rPr>
              <a:t>Faccio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John D. Lloyd</a:t>
            </a:r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Chris C. </a:t>
            </a:r>
            <a:r>
              <a:rPr lang="en-US" sz="2800" dirty="0" err="1" smtClean="0">
                <a:solidFill>
                  <a:schemeClr val="bg1"/>
                </a:solidFill>
              </a:rPr>
              <a:t>Rimmer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124200"/>
            <a:ext cx="2514600" cy="674751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56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95800" cy="29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62126"/>
            <a:ext cx="4495801" cy="30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312" y="562126"/>
            <a:ext cx="4460688" cy="30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312" y="3810000"/>
            <a:ext cx="446068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The Bad News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75846"/>
            <a:ext cx="199862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Eastern Wood-Pewee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820003"/>
            <a:ext cx="190616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Downy Woodpecker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8859" y="3810000"/>
            <a:ext cx="87184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Blue Jay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75846"/>
            <a:ext cx="226158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Great Crested Flycatcher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0866" y="910885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-1.76% (SE 0.005)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= 0.0001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0121" y="4182307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-3.35% (SE 0.008)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= 0.00002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3441" y="909935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-4.50% (SE 0.007)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&lt; 0.000000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8249" y="4148554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-1.97% (SE 0.005)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= 0.0002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490" y="562126"/>
            <a:ext cx="1100509" cy="1547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562126"/>
            <a:ext cx="1066800" cy="1383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875" y="3810000"/>
            <a:ext cx="1064822" cy="1450058"/>
          </a:xfrm>
          <a:prstGeom prst="rect">
            <a:avLst/>
          </a:prstGeom>
        </p:spPr>
      </p:pic>
      <p:pic>
        <p:nvPicPr>
          <p:cNvPr id="6146" name="Picture 2" descr="http://www.ownbyphotography.com/bluejay-1075C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4441" y="3811043"/>
            <a:ext cx="947847" cy="14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23950" y="287185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35825" y="5964382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90904" y="57150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2643249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5107" y="1383268"/>
            <a:ext cx="218983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PIF Regional Concern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539" y="557150"/>
            <a:ext cx="9121460" cy="6148450"/>
            <a:chOff x="22539" y="557150"/>
            <a:chExt cx="9121460" cy="6148450"/>
          </a:xfrm>
        </p:grpSpPr>
        <p:grpSp>
          <p:nvGrpSpPr>
            <p:cNvPr id="17" name="Group 16"/>
            <p:cNvGrpSpPr/>
            <p:nvPr/>
          </p:nvGrpSpPr>
          <p:grpSpPr>
            <a:xfrm>
              <a:off x="22539" y="562126"/>
              <a:ext cx="9121460" cy="6143474"/>
              <a:chOff x="22539" y="562126"/>
              <a:chExt cx="9121460" cy="614347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9" y="562126"/>
                <a:ext cx="9121460" cy="6143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352800" y="575846"/>
                <a:ext cx="2473241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Aerial Insectivores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760950" y="557150"/>
              <a:ext cx="2366225" cy="2970044"/>
            </a:xfrm>
            <a:prstGeom prst="rect">
              <a:avLst/>
            </a:prstGeom>
            <a:solidFill>
              <a:schemeClr val="tx1">
                <a:lumMod val="85000"/>
                <a:alpha val="54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bg1"/>
                  </a:solidFill>
                </a:rPr>
                <a:t>Alder Flycatcher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Chimney Swift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Eastern Kingbird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Eastern Phoebe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Eastern Wood-Pewee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Great Crested Flycatcher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Least Flycatcher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Olive-sided Flycatcher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Tree Swallow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Willow Flycatcher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</a:rPr>
                <a:t>Yellow-bellied Flycatcher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800" y="4650541"/>
              <a:ext cx="310815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700" dirty="0" smtClean="0">
                  <a:solidFill>
                    <a:schemeClr val="bg1"/>
                  </a:solidFill>
                </a:rPr>
                <a:t>Annual Trend = -2.46% (SE 0.003)</a:t>
              </a:r>
            </a:p>
            <a:p>
              <a:pPr algn="r"/>
              <a:r>
                <a:rPr lang="en-US" sz="1700" i="1" dirty="0" smtClean="0">
                  <a:solidFill>
                    <a:schemeClr val="bg1"/>
                  </a:solidFill>
                </a:rPr>
                <a:t>P</a:t>
              </a:r>
              <a:r>
                <a:rPr lang="en-US" sz="1700" dirty="0" smtClean="0">
                  <a:solidFill>
                    <a:schemeClr val="bg1"/>
                  </a:solidFill>
                </a:rPr>
                <a:t> &lt; 0.000000 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3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28601"/>
            <a:ext cx="4495801" cy="30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528950"/>
            <a:ext cx="4419600" cy="297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28601"/>
            <a:ext cx="4419600" cy="30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528950"/>
            <a:ext cx="4495801" cy="297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057400" y="2438398"/>
            <a:ext cx="990600" cy="58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5743700"/>
            <a:ext cx="861950" cy="42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5867400"/>
            <a:ext cx="80702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38900" y="2438399"/>
            <a:ext cx="990600" cy="58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27990" y="228600"/>
            <a:ext cx="67358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Veery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4890" y="543860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-2.14% (SE 0.005)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= 0.000005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550" y="3528950"/>
            <a:ext cx="209403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Common Yellowthroat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9910" y="4438021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-6.30% (SE 0.007)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&lt; 0.000000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1987" y="3530822"/>
            <a:ext cx="155420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Canada Warbler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1087" y="4724400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-5.10% (SE 0.009)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&lt; 0.000000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228600"/>
            <a:ext cx="227068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White-throated Sparrow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4475" y="550054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-3.99% (SE 0.007)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&lt; 0.000000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8819" y="3528950"/>
            <a:ext cx="1453880" cy="11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470" y="3530822"/>
            <a:ext cx="1338330" cy="907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789" y="228601"/>
            <a:ext cx="1149011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390" y="228601"/>
            <a:ext cx="1377610" cy="14684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76854" y="1002268"/>
            <a:ext cx="218983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PIF Regional Concern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935" y="3974068"/>
            <a:ext cx="218983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PIF Regional Concern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6370" y="4001869"/>
            <a:ext cx="2270173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PIF Regional Concern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VT High Priority SGCN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62016"/>
            <a:ext cx="4495801" cy="30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746" y="3428997"/>
            <a:ext cx="4498848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152" y="162017"/>
            <a:ext cx="4498848" cy="30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66700" y="164275"/>
            <a:ext cx="203831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Blackburnian</a:t>
            </a:r>
            <a:r>
              <a:rPr lang="en-US" sz="1600" b="1" dirty="0" smtClean="0">
                <a:solidFill>
                  <a:schemeClr val="bg1"/>
                </a:solidFill>
              </a:rPr>
              <a:t> Warbler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325" y="173289"/>
            <a:ext cx="128477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Winter Wren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0324" y="3446256"/>
            <a:ext cx="221387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Yellow-</a:t>
            </a:r>
            <a:r>
              <a:rPr lang="en-US" sz="1600" b="1" dirty="0" err="1" smtClean="0">
                <a:solidFill>
                  <a:schemeClr val="bg1"/>
                </a:solidFill>
              </a:rPr>
              <a:t>rumped</a:t>
            </a:r>
            <a:r>
              <a:rPr lang="en-US" sz="1600" b="1" dirty="0" smtClean="0">
                <a:solidFill>
                  <a:schemeClr val="bg1"/>
                </a:solidFill>
              </a:rPr>
              <a:t> Warbler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727" y="167954"/>
            <a:ext cx="1213785" cy="10215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87" y="171919"/>
            <a:ext cx="1262113" cy="9592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877" y="3428997"/>
            <a:ext cx="927717" cy="12954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42241" y="5638800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-4.49% (SE 0.007)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&lt; 0.000000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13356" y="2399539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-1.82% (SE 0.005)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= 0.0003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2041" y="1214735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Annual Trend = -1.73% (SE 0.007)</a:t>
            </a:r>
          </a:p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= 0.014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2970" y="757535"/>
            <a:ext cx="218983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PIF Regional Concern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1170" y="762000"/>
            <a:ext cx="218983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PIF Regional Concern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650902"/>
            <a:ext cx="298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5 of 7 nest and feed on or near the ground.</a:t>
            </a:r>
            <a:endParaRPr lang="en-US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99"/>
                </a:solidFill>
              </a:rPr>
              <a:t>Summary</a:t>
            </a:r>
            <a:endParaRPr lang="en-US" sz="3600" b="1" dirty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138648"/>
            <a:ext cx="594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99"/>
                </a:solidFill>
              </a:rPr>
              <a:t>24% (n=8) of species increased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	</a:t>
            </a:r>
            <a:r>
              <a:rPr lang="en-US" sz="2600" dirty="0" smtClean="0"/>
              <a:t>63% (n=5) are PIF Priority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	50% (n=4) are Neotropical migrants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99"/>
                </a:solidFill>
              </a:rPr>
              <a:t>38% (n=13) species declined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	</a:t>
            </a:r>
            <a:r>
              <a:rPr lang="en-US" sz="2600" dirty="0" smtClean="0"/>
              <a:t>46% (n=6) are PIF Priority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	</a:t>
            </a:r>
            <a:r>
              <a:rPr lang="en-US" sz="2600" dirty="0" smtClean="0"/>
              <a:t>62% (n=8) are Neotropical migrants</a:t>
            </a:r>
          </a:p>
        </p:txBody>
      </p:sp>
    </p:spTree>
    <p:extLst>
      <p:ext uri="{BB962C8B-B14F-4D97-AF65-F5344CB8AC3E}">
        <p14:creationId xmlns:p14="http://schemas.microsoft.com/office/powerpoint/2010/main" val="9420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99"/>
                </a:solidFill>
              </a:rPr>
              <a:t>Summary</a:t>
            </a:r>
            <a:endParaRPr lang="en-US" sz="3600" b="1" dirty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108" y="1259175"/>
            <a:ext cx="8201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99"/>
                </a:solidFill>
              </a:rPr>
              <a:t>West Nile Virus may be affecting some species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99"/>
                </a:solidFill>
              </a:rPr>
              <a:t>High proportion of forested-wetland birds declining, 70% ground- or shrub-nesters/feeders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Change in understory structure?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High-risk habitat for WNV?</a:t>
            </a:r>
          </a:p>
        </p:txBody>
      </p:sp>
    </p:spTree>
    <p:extLst>
      <p:ext uri="{BB962C8B-B14F-4D97-AF65-F5344CB8AC3E}">
        <p14:creationId xmlns:p14="http://schemas.microsoft.com/office/powerpoint/2010/main" val="17428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Funding for 25-year </a:t>
            </a:r>
            <a:r>
              <a:rPr lang="en-US" sz="3600" dirty="0">
                <a:solidFill>
                  <a:srgbClr val="FFFF99"/>
                </a:solidFill>
              </a:rPr>
              <a:t>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100" y="1676400"/>
            <a:ext cx="5715000" cy="2514600"/>
          </a:xfrm>
        </p:spPr>
        <p:txBody>
          <a:bodyPr/>
          <a:lstStyle/>
          <a:p>
            <a:r>
              <a:rPr lang="en-US" dirty="0" smtClean="0"/>
              <a:t>Davis Conservation Foundation</a:t>
            </a:r>
          </a:p>
          <a:p>
            <a:r>
              <a:rPr lang="en-US" dirty="0" err="1"/>
              <a:t>Lintilhac</a:t>
            </a:r>
            <a:r>
              <a:rPr lang="en-US" dirty="0"/>
              <a:t> Foundation</a:t>
            </a:r>
          </a:p>
          <a:p>
            <a:r>
              <a:rPr lang="en-US" dirty="0" smtClean="0"/>
              <a:t>William P. Wharton Trust</a:t>
            </a:r>
          </a:p>
          <a:p>
            <a:r>
              <a:rPr lang="en-US" dirty="0" smtClean="0"/>
              <a:t>Private Donors</a:t>
            </a:r>
          </a:p>
        </p:txBody>
      </p:sp>
    </p:spTree>
    <p:extLst>
      <p:ext uri="{BB962C8B-B14F-4D97-AF65-F5344CB8AC3E}">
        <p14:creationId xmlns:p14="http://schemas.microsoft.com/office/powerpoint/2010/main" val="31389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Many Thanks to Our Birders!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791200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Carl Anderson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Jayson Benoit </a:t>
            </a:r>
          </a:p>
          <a:p>
            <a:pPr marL="0" indent="0">
              <a:buNone/>
            </a:pPr>
            <a:r>
              <a:rPr lang="en-US" sz="2100" dirty="0" smtClean="0"/>
              <a:t>Ken Benton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Tom </a:t>
            </a:r>
            <a:r>
              <a:rPr lang="en-US" sz="2100" dirty="0" err="1" smtClean="0"/>
              <a:t>Berriman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Bobbie Booth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Ernie Buford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Bridget Butler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Bill Calfee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Dwight Cargill </a:t>
            </a:r>
          </a:p>
          <a:p>
            <a:pPr marL="0" indent="0">
              <a:buNone/>
            </a:pPr>
            <a:r>
              <a:rPr lang="en-US" sz="2100" dirty="0" smtClean="0"/>
              <a:t>Sarah Carline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Brendan Collins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Ken Cox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Jason Crooks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Chip Darmstadt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Walter Ellison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Brett </a:t>
            </a:r>
            <a:r>
              <a:rPr lang="en-US" sz="2100" dirty="0" err="1" smtClean="0"/>
              <a:t>Engstrom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Steve </a:t>
            </a:r>
            <a:r>
              <a:rPr lang="en-US" sz="2100" dirty="0" err="1" smtClean="0"/>
              <a:t>Faccio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Ted </a:t>
            </a:r>
            <a:r>
              <a:rPr lang="en-US" sz="2100" dirty="0" err="1" smtClean="0"/>
              <a:t>Gaine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Hector Galbraith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Mary </a:t>
            </a:r>
            <a:r>
              <a:rPr lang="en-US" sz="2100" dirty="0" err="1" smtClean="0"/>
              <a:t>Gaudette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Jim Graves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Scott Hall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Eric Hanson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Robert </a:t>
            </a:r>
            <a:r>
              <a:rPr lang="en-US" sz="2100" dirty="0" err="1" smtClean="0"/>
              <a:t>Heiser</a:t>
            </a:r>
            <a:r>
              <a:rPr lang="en-US" sz="2100" dirty="0" smtClean="0"/>
              <a:t>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Tait Johansson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Barry King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Warren King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Mark </a:t>
            </a:r>
            <a:r>
              <a:rPr lang="en-US" sz="2100" dirty="0" err="1" smtClean="0"/>
              <a:t>LaBarr</a:t>
            </a:r>
            <a:r>
              <a:rPr lang="en-US" sz="2100" dirty="0" smtClean="0"/>
              <a:t>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Liz Lackey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Sally Laughlin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Sean </a:t>
            </a:r>
            <a:r>
              <a:rPr lang="en-US" sz="2100" dirty="0" err="1" smtClean="0"/>
              <a:t>MacFaden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Everett Marshall 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Nancy Martin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Tom Moran</a:t>
            </a:r>
          </a:p>
          <a:p>
            <a:pPr marL="0" indent="0">
              <a:buNone/>
            </a:pPr>
            <a:r>
              <a:rPr lang="en-US" sz="2100" dirty="0" smtClean="0"/>
              <a:t>Doug Morin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Scott </a:t>
            </a:r>
            <a:r>
              <a:rPr lang="en-US" sz="2100" dirty="0" err="1" smtClean="0"/>
              <a:t>Morrical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Gregg </a:t>
            </a:r>
            <a:r>
              <a:rPr lang="en-US" sz="2100" dirty="0" err="1" smtClean="0"/>
              <a:t>Moxhay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Terry </a:t>
            </a:r>
            <a:r>
              <a:rPr lang="en-US" sz="2100" dirty="0" err="1" smtClean="0"/>
              <a:t>Oughton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Ron Payne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Judy Peterson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Bryan Pfeiffer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Roy Pilcher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Alan </a:t>
            </a:r>
            <a:r>
              <a:rPr lang="en-US" sz="2100" dirty="0" err="1" smtClean="0"/>
              <a:t>Quackenbush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Charlie </a:t>
            </a:r>
            <a:r>
              <a:rPr lang="en-US" sz="2100" dirty="0" err="1" smtClean="0"/>
              <a:t>Rabatin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Craig </a:t>
            </a:r>
            <a:r>
              <a:rPr lang="en-US" sz="2100" dirty="0" err="1" smtClean="0"/>
              <a:t>Reiser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Rosalind Renfrew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Heidi Rich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Zoe Richards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Chris </a:t>
            </a:r>
            <a:r>
              <a:rPr lang="en-US" sz="2100" dirty="0" err="1" smtClean="0"/>
              <a:t>Rimmer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Betty </a:t>
            </a:r>
            <a:r>
              <a:rPr lang="en-US" sz="2100" dirty="0" err="1" smtClean="0"/>
              <a:t>Rist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Sue </a:t>
            </a:r>
            <a:r>
              <a:rPr lang="en-US" sz="2100" dirty="0" err="1" smtClean="0"/>
              <a:t>Staats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Ruth Stewart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Matt Stone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Ned </a:t>
            </a:r>
            <a:r>
              <a:rPr lang="en-US" sz="2100" dirty="0" err="1" smtClean="0"/>
              <a:t>Swanberg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Michael </a:t>
            </a:r>
            <a:r>
              <a:rPr lang="en-US" sz="2100" dirty="0" err="1" smtClean="0"/>
              <a:t>Sweatman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err="1" smtClean="0"/>
              <a:t>Allon</a:t>
            </a:r>
            <a:r>
              <a:rPr lang="en-US" sz="2100" dirty="0" smtClean="0"/>
              <a:t> </a:t>
            </a:r>
            <a:r>
              <a:rPr lang="en-US" sz="2100" dirty="0" err="1" smtClean="0"/>
              <a:t>Wildgust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Paul Wilson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Ian Worley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Bob Wright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42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887"/>
            <a:ext cx="4503490" cy="3146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0" y="3269672"/>
            <a:ext cx="4363860" cy="35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0" y="0"/>
            <a:ext cx="4365840" cy="3146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242" y="3269672"/>
            <a:ext cx="4502248" cy="3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0"/>
            <a:ext cx="8686800" cy="5486400"/>
          </a:xfrm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32422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Pollination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Pest 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Seed  Dispersal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Nutrient  Cycling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31563" y="76200"/>
            <a:ext cx="376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Ecosystem Services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14646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/>
              <a:t>Whelan et al. 2015. Why birds matter: from economic ornithology to ecosystem services. J. </a:t>
            </a:r>
            <a:r>
              <a:rPr lang="en-US" sz="1700" i="1" dirty="0" err="1" smtClean="0"/>
              <a:t>Ornithol</a:t>
            </a:r>
            <a:r>
              <a:rPr lang="en-US" sz="1700" i="1" dirty="0" smtClean="0"/>
              <a:t>.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27292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6200" y="457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rgbClr val="FFFF99"/>
                </a:solidFill>
              </a:rPr>
              <a:t>Vermont Forest Bird Monitoring Program</a:t>
            </a:r>
            <a:endParaRPr lang="en-US" sz="2900" dirty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1816497"/>
            <a:ext cx="5791200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u="sng" dirty="0" smtClean="0">
                <a:solidFill>
                  <a:srgbClr val="FFFF99"/>
                </a:solidFill>
              </a:rPr>
              <a:t>Study Area &amp; Field Methods</a:t>
            </a:r>
          </a:p>
          <a:p>
            <a:pPr algn="ctr"/>
            <a:endParaRPr lang="en-US" sz="800" b="1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Initiated in 1989 – 11 study sites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2012 – 31 study sites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Interior forest, unmanaged stands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Site = 5 survey points, ~200 m apart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10-minute </a:t>
            </a:r>
            <a:r>
              <a:rPr lang="en-US" sz="2800" dirty="0" smtClean="0"/>
              <a:t>point counts conducted annually by skilled birders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130629"/>
            <a:ext cx="4191000" cy="6553200"/>
            <a:chOff x="-152400" y="130629"/>
            <a:chExt cx="4191000" cy="6553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00" y="130629"/>
              <a:ext cx="4191000" cy="6553200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866692" y="461176"/>
              <a:ext cx="469127" cy="1749287"/>
            </a:xfrm>
            <a:custGeom>
              <a:avLst/>
              <a:gdLst>
                <a:gd name="connsiteX0" fmla="*/ 95416 w 469127"/>
                <a:gd name="connsiteY0" fmla="*/ 1749287 h 1749287"/>
                <a:gd name="connsiteX1" fmla="*/ 55659 w 469127"/>
                <a:gd name="connsiteY1" fmla="*/ 1725433 h 1749287"/>
                <a:gd name="connsiteX2" fmla="*/ 31805 w 469127"/>
                <a:gd name="connsiteY2" fmla="*/ 1677725 h 1749287"/>
                <a:gd name="connsiteX3" fmla="*/ 15903 w 469127"/>
                <a:gd name="connsiteY3" fmla="*/ 1598212 h 1749287"/>
                <a:gd name="connsiteX4" fmla="*/ 0 w 469127"/>
                <a:gd name="connsiteY4" fmla="*/ 1550504 h 1749287"/>
                <a:gd name="connsiteX5" fmla="*/ 23854 w 469127"/>
                <a:gd name="connsiteY5" fmla="*/ 1526650 h 1749287"/>
                <a:gd name="connsiteX6" fmla="*/ 39757 w 469127"/>
                <a:gd name="connsiteY6" fmla="*/ 1502796 h 1749287"/>
                <a:gd name="connsiteX7" fmla="*/ 87465 w 469127"/>
                <a:gd name="connsiteY7" fmla="*/ 1470991 h 1749287"/>
                <a:gd name="connsiteX8" fmla="*/ 111318 w 469127"/>
                <a:gd name="connsiteY8" fmla="*/ 1455088 h 1749287"/>
                <a:gd name="connsiteX9" fmla="*/ 174929 w 469127"/>
                <a:gd name="connsiteY9" fmla="*/ 1463040 h 1749287"/>
                <a:gd name="connsiteX10" fmla="*/ 214685 w 469127"/>
                <a:gd name="connsiteY10" fmla="*/ 1431234 h 1749287"/>
                <a:gd name="connsiteX11" fmla="*/ 230588 w 469127"/>
                <a:gd name="connsiteY11" fmla="*/ 1375575 h 1749287"/>
                <a:gd name="connsiteX12" fmla="*/ 198783 w 469127"/>
                <a:gd name="connsiteY12" fmla="*/ 1319916 h 1749287"/>
                <a:gd name="connsiteX13" fmla="*/ 166978 w 469127"/>
                <a:gd name="connsiteY13" fmla="*/ 1288111 h 1749287"/>
                <a:gd name="connsiteX14" fmla="*/ 143124 w 469127"/>
                <a:gd name="connsiteY14" fmla="*/ 1264257 h 1749287"/>
                <a:gd name="connsiteX15" fmla="*/ 87465 w 469127"/>
                <a:gd name="connsiteY15" fmla="*/ 1248354 h 1749287"/>
                <a:gd name="connsiteX16" fmla="*/ 63611 w 469127"/>
                <a:gd name="connsiteY16" fmla="*/ 1176793 h 1749287"/>
                <a:gd name="connsiteX17" fmla="*/ 47708 w 469127"/>
                <a:gd name="connsiteY17" fmla="*/ 1129085 h 1749287"/>
                <a:gd name="connsiteX18" fmla="*/ 31805 w 469127"/>
                <a:gd name="connsiteY18" fmla="*/ 1065474 h 1749287"/>
                <a:gd name="connsiteX19" fmla="*/ 39757 w 469127"/>
                <a:gd name="connsiteY19" fmla="*/ 1017767 h 1749287"/>
                <a:gd name="connsiteX20" fmla="*/ 47708 w 469127"/>
                <a:gd name="connsiteY20" fmla="*/ 993913 h 1749287"/>
                <a:gd name="connsiteX21" fmla="*/ 55659 w 469127"/>
                <a:gd name="connsiteY21" fmla="*/ 930302 h 1749287"/>
                <a:gd name="connsiteX22" fmla="*/ 63611 w 469127"/>
                <a:gd name="connsiteY22" fmla="*/ 890546 h 1749287"/>
                <a:gd name="connsiteX23" fmla="*/ 79513 w 469127"/>
                <a:gd name="connsiteY23" fmla="*/ 755374 h 1749287"/>
                <a:gd name="connsiteX24" fmla="*/ 87465 w 469127"/>
                <a:gd name="connsiteY24" fmla="*/ 731520 h 1749287"/>
                <a:gd name="connsiteX25" fmla="*/ 95416 w 469127"/>
                <a:gd name="connsiteY25" fmla="*/ 667909 h 1749287"/>
                <a:gd name="connsiteX26" fmla="*/ 111318 w 469127"/>
                <a:gd name="connsiteY26" fmla="*/ 612250 h 1749287"/>
                <a:gd name="connsiteX27" fmla="*/ 119270 w 469127"/>
                <a:gd name="connsiteY27" fmla="*/ 580445 h 1749287"/>
                <a:gd name="connsiteX28" fmla="*/ 135172 w 469127"/>
                <a:gd name="connsiteY28" fmla="*/ 532737 h 1749287"/>
                <a:gd name="connsiteX29" fmla="*/ 159026 w 469127"/>
                <a:gd name="connsiteY29" fmla="*/ 453224 h 1749287"/>
                <a:gd name="connsiteX30" fmla="*/ 174929 w 469127"/>
                <a:gd name="connsiteY30" fmla="*/ 429370 h 1749287"/>
                <a:gd name="connsiteX31" fmla="*/ 190831 w 469127"/>
                <a:gd name="connsiteY31" fmla="*/ 381662 h 1749287"/>
                <a:gd name="connsiteX32" fmla="*/ 238539 w 469127"/>
                <a:gd name="connsiteY32" fmla="*/ 349857 h 1749287"/>
                <a:gd name="connsiteX33" fmla="*/ 270345 w 469127"/>
                <a:gd name="connsiteY33" fmla="*/ 278295 h 1749287"/>
                <a:gd name="connsiteX34" fmla="*/ 294198 w 469127"/>
                <a:gd name="connsiteY34" fmla="*/ 254441 h 1749287"/>
                <a:gd name="connsiteX35" fmla="*/ 333955 w 469127"/>
                <a:gd name="connsiteY35" fmla="*/ 214685 h 1749287"/>
                <a:gd name="connsiteX36" fmla="*/ 373711 w 469127"/>
                <a:gd name="connsiteY36" fmla="*/ 143123 h 1749287"/>
                <a:gd name="connsiteX37" fmla="*/ 389614 w 469127"/>
                <a:gd name="connsiteY37" fmla="*/ 119269 h 1749287"/>
                <a:gd name="connsiteX38" fmla="*/ 397565 w 469127"/>
                <a:gd name="connsiteY38" fmla="*/ 95415 h 1749287"/>
                <a:gd name="connsiteX39" fmla="*/ 421419 w 469127"/>
                <a:gd name="connsiteY39" fmla="*/ 87464 h 1749287"/>
                <a:gd name="connsiteX40" fmla="*/ 437322 w 469127"/>
                <a:gd name="connsiteY40" fmla="*/ 39756 h 1749287"/>
                <a:gd name="connsiteX41" fmla="*/ 469127 w 469127"/>
                <a:gd name="connsiteY41" fmla="*/ 0 h 174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9127" h="1749287">
                  <a:moveTo>
                    <a:pt x="95416" y="1749287"/>
                  </a:moveTo>
                  <a:cubicBezTo>
                    <a:pt x="82164" y="1741336"/>
                    <a:pt x="67393" y="1735491"/>
                    <a:pt x="55659" y="1725433"/>
                  </a:cubicBezTo>
                  <a:cubicBezTo>
                    <a:pt x="41275" y="1713103"/>
                    <a:pt x="37371" y="1694420"/>
                    <a:pt x="31805" y="1677725"/>
                  </a:cubicBezTo>
                  <a:cubicBezTo>
                    <a:pt x="26433" y="1645490"/>
                    <a:pt x="24798" y="1627863"/>
                    <a:pt x="15903" y="1598212"/>
                  </a:cubicBezTo>
                  <a:cubicBezTo>
                    <a:pt x="11086" y="1582156"/>
                    <a:pt x="0" y="1550504"/>
                    <a:pt x="0" y="1550504"/>
                  </a:cubicBezTo>
                  <a:cubicBezTo>
                    <a:pt x="7951" y="1542553"/>
                    <a:pt x="16655" y="1535289"/>
                    <a:pt x="23854" y="1526650"/>
                  </a:cubicBezTo>
                  <a:cubicBezTo>
                    <a:pt x="29972" y="1519309"/>
                    <a:pt x="32565" y="1509089"/>
                    <a:pt x="39757" y="1502796"/>
                  </a:cubicBezTo>
                  <a:cubicBezTo>
                    <a:pt x="54141" y="1490210"/>
                    <a:pt x="71562" y="1481593"/>
                    <a:pt x="87465" y="1470991"/>
                  </a:cubicBezTo>
                  <a:lnTo>
                    <a:pt x="111318" y="1455088"/>
                  </a:lnTo>
                  <a:cubicBezTo>
                    <a:pt x="132522" y="1457739"/>
                    <a:pt x="153560" y="1463040"/>
                    <a:pt x="174929" y="1463040"/>
                  </a:cubicBezTo>
                  <a:cubicBezTo>
                    <a:pt x="197856" y="1463040"/>
                    <a:pt x="205527" y="1449550"/>
                    <a:pt x="214685" y="1431234"/>
                  </a:cubicBezTo>
                  <a:cubicBezTo>
                    <a:pt x="220392" y="1419821"/>
                    <a:pt x="228038" y="1385774"/>
                    <a:pt x="230588" y="1375575"/>
                  </a:cubicBezTo>
                  <a:cubicBezTo>
                    <a:pt x="213042" y="1287845"/>
                    <a:pt x="239341" y="1370613"/>
                    <a:pt x="198783" y="1319916"/>
                  </a:cubicBezTo>
                  <a:cubicBezTo>
                    <a:pt x="167942" y="1281365"/>
                    <a:pt x="219020" y="1305458"/>
                    <a:pt x="166978" y="1288111"/>
                  </a:cubicBezTo>
                  <a:cubicBezTo>
                    <a:pt x="159027" y="1280160"/>
                    <a:pt x="152480" y="1270494"/>
                    <a:pt x="143124" y="1264257"/>
                  </a:cubicBezTo>
                  <a:cubicBezTo>
                    <a:pt x="136282" y="1259696"/>
                    <a:pt x="91703" y="1249413"/>
                    <a:pt x="87465" y="1248354"/>
                  </a:cubicBezTo>
                  <a:lnTo>
                    <a:pt x="63611" y="1176793"/>
                  </a:lnTo>
                  <a:lnTo>
                    <a:pt x="47708" y="1129085"/>
                  </a:lnTo>
                  <a:cubicBezTo>
                    <a:pt x="38113" y="1081109"/>
                    <a:pt x="44031" y="1102149"/>
                    <a:pt x="31805" y="1065474"/>
                  </a:cubicBezTo>
                  <a:cubicBezTo>
                    <a:pt x="34456" y="1049572"/>
                    <a:pt x="36260" y="1033505"/>
                    <a:pt x="39757" y="1017767"/>
                  </a:cubicBezTo>
                  <a:cubicBezTo>
                    <a:pt x="41575" y="1009585"/>
                    <a:pt x="46209" y="1002159"/>
                    <a:pt x="47708" y="993913"/>
                  </a:cubicBezTo>
                  <a:cubicBezTo>
                    <a:pt x="51530" y="972889"/>
                    <a:pt x="52410" y="951422"/>
                    <a:pt x="55659" y="930302"/>
                  </a:cubicBezTo>
                  <a:cubicBezTo>
                    <a:pt x="57714" y="916945"/>
                    <a:pt x="60960" y="903798"/>
                    <a:pt x="63611" y="890546"/>
                  </a:cubicBezTo>
                  <a:cubicBezTo>
                    <a:pt x="68489" y="832010"/>
                    <a:pt x="67080" y="805106"/>
                    <a:pt x="79513" y="755374"/>
                  </a:cubicBezTo>
                  <a:cubicBezTo>
                    <a:pt x="81546" y="747243"/>
                    <a:pt x="84814" y="739471"/>
                    <a:pt x="87465" y="731520"/>
                  </a:cubicBezTo>
                  <a:cubicBezTo>
                    <a:pt x="90115" y="710316"/>
                    <a:pt x="91903" y="688987"/>
                    <a:pt x="95416" y="667909"/>
                  </a:cubicBezTo>
                  <a:cubicBezTo>
                    <a:pt x="100386" y="638087"/>
                    <a:pt x="103757" y="638714"/>
                    <a:pt x="111318" y="612250"/>
                  </a:cubicBezTo>
                  <a:cubicBezTo>
                    <a:pt x="114320" y="601742"/>
                    <a:pt x="116130" y="590912"/>
                    <a:pt x="119270" y="580445"/>
                  </a:cubicBezTo>
                  <a:cubicBezTo>
                    <a:pt x="124087" y="564389"/>
                    <a:pt x="131106" y="548999"/>
                    <a:pt x="135172" y="532737"/>
                  </a:cubicBezTo>
                  <a:cubicBezTo>
                    <a:pt x="139616" y="514961"/>
                    <a:pt x="151286" y="464834"/>
                    <a:pt x="159026" y="453224"/>
                  </a:cubicBezTo>
                  <a:lnTo>
                    <a:pt x="174929" y="429370"/>
                  </a:lnTo>
                  <a:cubicBezTo>
                    <a:pt x="180230" y="413467"/>
                    <a:pt x="176883" y="390960"/>
                    <a:pt x="190831" y="381662"/>
                  </a:cubicBezTo>
                  <a:lnTo>
                    <a:pt x="238539" y="349857"/>
                  </a:lnTo>
                  <a:cubicBezTo>
                    <a:pt x="250097" y="315183"/>
                    <a:pt x="249343" y="303498"/>
                    <a:pt x="270345" y="278295"/>
                  </a:cubicBezTo>
                  <a:cubicBezTo>
                    <a:pt x="277544" y="269657"/>
                    <a:pt x="286999" y="263079"/>
                    <a:pt x="294198" y="254441"/>
                  </a:cubicBezTo>
                  <a:cubicBezTo>
                    <a:pt x="327326" y="214687"/>
                    <a:pt x="290226" y="243837"/>
                    <a:pt x="333955" y="214685"/>
                  </a:cubicBezTo>
                  <a:cubicBezTo>
                    <a:pt x="347950" y="172700"/>
                    <a:pt x="337257" y="197804"/>
                    <a:pt x="373711" y="143123"/>
                  </a:cubicBezTo>
                  <a:lnTo>
                    <a:pt x="389614" y="119269"/>
                  </a:lnTo>
                  <a:cubicBezTo>
                    <a:pt x="392264" y="111318"/>
                    <a:pt x="391638" y="101342"/>
                    <a:pt x="397565" y="95415"/>
                  </a:cubicBezTo>
                  <a:cubicBezTo>
                    <a:pt x="403492" y="89488"/>
                    <a:pt x="416547" y="94284"/>
                    <a:pt x="421419" y="87464"/>
                  </a:cubicBezTo>
                  <a:cubicBezTo>
                    <a:pt x="431162" y="73824"/>
                    <a:pt x="428023" y="53704"/>
                    <a:pt x="437322" y="39756"/>
                  </a:cubicBezTo>
                  <a:cubicBezTo>
                    <a:pt x="457383" y="9665"/>
                    <a:pt x="446468" y="22659"/>
                    <a:pt x="469127" y="0"/>
                  </a:cubicBezTo>
                </a:path>
              </a:pathLst>
            </a:custGeom>
            <a:noFill/>
            <a:ln w="1587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9"/>
          <a:stretch/>
        </p:blipFill>
        <p:spPr bwMode="auto">
          <a:xfrm>
            <a:off x="3471405" y="1807591"/>
            <a:ext cx="5448945" cy="47788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Analytical Methods</a:t>
            </a:r>
            <a:r>
              <a:rPr lang="en-US" sz="3200" dirty="0" smtClean="0">
                <a:solidFill>
                  <a:srgbClr val="FFFF99"/>
                </a:solidFill>
              </a:rPr>
              <a:t/>
            </a:r>
            <a:br>
              <a:rPr lang="en-US" sz="3200" dirty="0" smtClean="0">
                <a:solidFill>
                  <a:srgbClr val="FFFF99"/>
                </a:solidFill>
              </a:rPr>
            </a:br>
            <a:r>
              <a:rPr lang="en-US" sz="900" dirty="0" smtClean="0">
                <a:solidFill>
                  <a:srgbClr val="FFFF99"/>
                </a:solidFill>
              </a:rPr>
              <a:t/>
            </a:r>
            <a:br>
              <a:rPr lang="en-US" sz="900" dirty="0" smtClean="0">
                <a:solidFill>
                  <a:srgbClr val="FFFF99"/>
                </a:solidFill>
              </a:rPr>
            </a:br>
            <a:r>
              <a:rPr lang="en-US" sz="3200" i="1" dirty="0" smtClean="0">
                <a:solidFill>
                  <a:srgbClr val="FFFF99"/>
                </a:solidFill>
              </a:rPr>
              <a:t>25-year Population Trend Estimates</a:t>
            </a:r>
            <a:endParaRPr lang="en-US" sz="3200" i="1" dirty="0"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52179"/>
            <a:ext cx="7620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 Developed mixed-effect models in program R</a:t>
            </a:r>
          </a:p>
          <a:p>
            <a:r>
              <a:rPr lang="en-US" sz="2700" dirty="0"/>
              <a:t>	</a:t>
            </a:r>
            <a:r>
              <a:rPr lang="en-US" sz="2700" dirty="0" smtClean="0"/>
              <a:t>-Response Variable = </a:t>
            </a:r>
            <a:r>
              <a:rPr lang="en-US" sz="2700" u="sng" dirty="0" smtClean="0">
                <a:solidFill>
                  <a:srgbClr val="FFFF99"/>
                </a:solidFill>
              </a:rPr>
              <a:t>Count</a:t>
            </a:r>
          </a:p>
          <a:p>
            <a:r>
              <a:rPr lang="en-US" sz="2700" dirty="0"/>
              <a:t>	</a:t>
            </a:r>
            <a:r>
              <a:rPr lang="en-US" sz="2700" dirty="0" smtClean="0"/>
              <a:t>-Fixed Effect = </a:t>
            </a:r>
            <a:r>
              <a:rPr lang="en-US" sz="2700" u="sng" dirty="0" smtClean="0">
                <a:solidFill>
                  <a:srgbClr val="FFFF99"/>
                </a:solidFill>
              </a:rPr>
              <a:t>Year</a:t>
            </a:r>
          </a:p>
          <a:p>
            <a:r>
              <a:rPr lang="en-US" sz="2700" dirty="0" smtClean="0"/>
              <a:t>	-</a:t>
            </a:r>
            <a:r>
              <a:rPr lang="en-US" sz="2700" u="sng" dirty="0" smtClean="0">
                <a:solidFill>
                  <a:srgbClr val="FFFF99"/>
                </a:solidFill>
              </a:rPr>
              <a:t>Observer</a:t>
            </a:r>
            <a:r>
              <a:rPr lang="en-US" sz="2700" dirty="0" smtClean="0"/>
              <a:t> and </a:t>
            </a:r>
            <a:r>
              <a:rPr lang="en-US" sz="2700" u="sng" dirty="0" smtClean="0">
                <a:solidFill>
                  <a:srgbClr val="FFFF99"/>
                </a:solidFill>
              </a:rPr>
              <a:t>Site</a:t>
            </a:r>
            <a:r>
              <a:rPr lang="en-US" sz="2700" dirty="0" smtClean="0"/>
              <a:t> included as random effects.</a:t>
            </a:r>
            <a:r>
              <a:rPr lang="en-US" sz="2700" dirty="0"/>
              <a:t> </a:t>
            </a:r>
            <a:endParaRPr lang="en-US" sz="2700" dirty="0" smtClean="0"/>
          </a:p>
          <a:p>
            <a:endParaRPr lang="en-US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Species included in analysis if:</a:t>
            </a:r>
          </a:p>
          <a:p>
            <a:r>
              <a:rPr lang="en-US" sz="2700" dirty="0"/>
              <a:t>	</a:t>
            </a:r>
            <a:r>
              <a:rPr lang="en-US" sz="2700" dirty="0" smtClean="0">
                <a:solidFill>
                  <a:srgbClr val="FFFF99"/>
                </a:solidFill>
              </a:rPr>
              <a:t>Count</a:t>
            </a:r>
            <a:r>
              <a:rPr lang="en-US" sz="2700" dirty="0" smtClean="0"/>
              <a:t> </a:t>
            </a:r>
            <a:r>
              <a:rPr lang="en-US" sz="2700" u="sng" dirty="0" smtClean="0"/>
              <a:t>&gt;</a:t>
            </a:r>
            <a:r>
              <a:rPr lang="en-US" sz="2700" dirty="0" smtClean="0"/>
              <a:t>100 and number of </a:t>
            </a:r>
            <a:r>
              <a:rPr lang="en-US" sz="2700" dirty="0" smtClean="0">
                <a:solidFill>
                  <a:srgbClr val="FFFF99"/>
                </a:solidFill>
              </a:rPr>
              <a:t>Sites</a:t>
            </a:r>
            <a:r>
              <a:rPr lang="en-US" sz="2700" dirty="0" smtClean="0"/>
              <a:t> </a:t>
            </a:r>
            <a:r>
              <a:rPr lang="en-US" sz="2700" u="sng" dirty="0" smtClean="0"/>
              <a:t>&gt;</a:t>
            </a:r>
            <a:r>
              <a:rPr lang="en-US" sz="27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524000"/>
            <a:ext cx="4495800" cy="3429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Analyzed 2,464 point counts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Detected 32,381 birds of 125 species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1200"/>
              </a:spcBef>
            </a:pPr>
            <a:r>
              <a:rPr lang="en-US" sz="3000" dirty="0" smtClean="0"/>
              <a:t>Mean = 13.14 (</a:t>
            </a:r>
            <a:r>
              <a:rPr lang="en-US" sz="3000" u="sng" dirty="0" smtClean="0"/>
              <a:t>+</a:t>
            </a:r>
            <a:r>
              <a:rPr lang="en-US" sz="3000" dirty="0" smtClean="0"/>
              <a:t> 0.05 SE) birds/point</a:t>
            </a:r>
            <a:endParaRPr lang="en-US" sz="3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41910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Results</a:t>
            </a:r>
            <a:endParaRPr lang="en-US" sz="3600" i="1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35176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99"/>
                </a:solidFill>
              </a:rPr>
              <a:t>Modeled trends for 34 species and 13 </a:t>
            </a:r>
            <a:r>
              <a:rPr lang="en-US" sz="3200" dirty="0" smtClean="0">
                <a:solidFill>
                  <a:srgbClr val="FFFF99"/>
                </a:solidFill>
              </a:rPr>
              <a:t>guilds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5791200" cy="4525963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1800"/>
              </a:spcBef>
            </a:pPr>
            <a:r>
              <a:rPr lang="en-US" dirty="0" smtClean="0"/>
              <a:t>  8 species increased significantly</a:t>
            </a:r>
            <a:endParaRPr lang="en-US" dirty="0"/>
          </a:p>
          <a:p>
            <a:pPr marL="285750" indent="-285750">
              <a:spcBef>
                <a:spcPts val="1800"/>
              </a:spcBef>
            </a:pPr>
            <a:r>
              <a:rPr lang="en-US" dirty="0"/>
              <a:t>13 </a:t>
            </a:r>
            <a:r>
              <a:rPr lang="en-US" dirty="0" smtClean="0"/>
              <a:t>species decreased significantly</a:t>
            </a:r>
            <a:endParaRPr lang="en-US" dirty="0"/>
          </a:p>
          <a:p>
            <a:pPr marL="285750" indent="-285750">
              <a:spcBef>
                <a:spcPts val="1800"/>
              </a:spcBef>
            </a:pPr>
            <a:r>
              <a:rPr lang="en-US" dirty="0"/>
              <a:t>13 </a:t>
            </a:r>
            <a:r>
              <a:rPr lang="en-US" dirty="0" smtClean="0"/>
              <a:t>species </a:t>
            </a:r>
            <a:r>
              <a:rPr lang="en-US" dirty="0"/>
              <a:t>non-significant</a:t>
            </a:r>
          </a:p>
          <a:p>
            <a:pPr marL="285750" indent="-285750">
              <a:spcBef>
                <a:spcPts val="1800"/>
              </a:spcBef>
            </a:pPr>
            <a:endParaRPr lang="en-US" sz="1500" dirty="0"/>
          </a:p>
          <a:p>
            <a:pPr marL="285750" indent="-285750">
              <a:spcBef>
                <a:spcPts val="1800"/>
              </a:spcBef>
            </a:pPr>
            <a:r>
              <a:rPr lang="en-US" dirty="0" smtClean="0"/>
              <a:t>  2 </a:t>
            </a:r>
            <a:r>
              <a:rPr lang="en-US" dirty="0"/>
              <a:t>guilds </a:t>
            </a:r>
            <a:r>
              <a:rPr lang="en-US" dirty="0" smtClean="0"/>
              <a:t>increased significantly</a:t>
            </a:r>
            <a:endParaRPr lang="en-US" dirty="0"/>
          </a:p>
          <a:p>
            <a:pPr marL="285750" indent="-285750">
              <a:spcBef>
                <a:spcPts val="1800"/>
              </a:spcBef>
            </a:pPr>
            <a:r>
              <a:rPr lang="en-US" dirty="0" smtClean="0"/>
              <a:t>  7 guilds decreased significantly</a:t>
            </a:r>
            <a:endParaRPr lang="en-US" dirty="0"/>
          </a:p>
          <a:p>
            <a:pPr marL="285750" indent="-285750">
              <a:spcBef>
                <a:spcPts val="1800"/>
              </a:spcBef>
            </a:pPr>
            <a:r>
              <a:rPr lang="en-US" dirty="0" smtClean="0"/>
              <a:t>  4 </a:t>
            </a:r>
            <a:r>
              <a:rPr lang="en-US" dirty="0"/>
              <a:t>guilds non-significant</a:t>
            </a:r>
          </a:p>
          <a:p>
            <a:endParaRPr lang="en-US" dirty="0"/>
          </a:p>
        </p:txBody>
      </p:sp>
      <p:pic>
        <p:nvPicPr>
          <p:cNvPr id="6148" name="Picture 4" descr="C:\Users\SDF\AppData\Local\Microsoft\Windows\INetCache\IE\F3IOUE7M\skotan-Thumbs-up-smiley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592505" cy="5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DF\AppData\Local\Microsoft\Windows\INetCache\IE\F3IOUE7M\Thumbs-down-smiley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DF\AppData\Local\Microsoft\Windows\INetCache\IE\F3IOUE7M\skotan-Thumbs-up-smiley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592505" cy="5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DF\AppData\Local\Microsoft\Windows\INetCache\IE\F3IOUE7M\Thumbs-down-smiley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3733800"/>
            <a:ext cx="6019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57723" y="2686538"/>
            <a:ext cx="23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Annual Change = 1.33% (SE 0.005)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 = 0.015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533400"/>
            <a:ext cx="4419600" cy="3048000"/>
            <a:chOff x="0" y="457200"/>
            <a:chExt cx="4419600" cy="304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44196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35293" y="2743200"/>
              <a:ext cx="23843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Annual Trend = 0.60% (SE 0.003)</a:t>
              </a:r>
            </a:p>
            <a:p>
              <a:r>
                <a:rPr lang="en-US" sz="1300" i="1" dirty="0" smtClean="0">
                  <a:solidFill>
                    <a:schemeClr val="bg1"/>
                  </a:solidFill>
                </a:rPr>
                <a:t>P</a:t>
              </a:r>
              <a:r>
                <a:rPr lang="en-US" sz="1300" dirty="0" smtClean="0">
                  <a:solidFill>
                    <a:schemeClr val="bg1"/>
                  </a:solidFill>
                </a:rPr>
                <a:t> = 0.049 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00200" y="457200"/>
              <a:ext cx="148476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Red-eyed Vireo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605150"/>
            <a:ext cx="4419600" cy="3100450"/>
            <a:chOff x="0" y="3605150"/>
            <a:chExt cx="4419600" cy="310045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3657600"/>
              <a:ext cx="4419600" cy="3048000"/>
              <a:chOff x="0" y="3657600"/>
              <a:chExt cx="4419600" cy="3048000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57600"/>
                <a:ext cx="4419600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156339" y="3711539"/>
                <a:ext cx="358261" cy="1390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16093" y="5867400"/>
              <a:ext cx="23843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Annual Trend = 1.90% (SE 0.004)</a:t>
              </a:r>
            </a:p>
            <a:p>
              <a:r>
                <a:rPr lang="en-US" sz="1300" i="1" dirty="0" smtClean="0">
                  <a:solidFill>
                    <a:schemeClr val="bg1"/>
                  </a:solidFill>
                </a:rPr>
                <a:t>P</a:t>
              </a:r>
              <a:r>
                <a:rPr lang="en-US" sz="1300" dirty="0" smtClean="0">
                  <a:solidFill>
                    <a:schemeClr val="bg1"/>
                  </a:solidFill>
                </a:rPr>
                <a:t> = 0.00001 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3605150"/>
              <a:ext cx="2742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Black-throated Green Warbler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8200" y="3635829"/>
            <a:ext cx="4507675" cy="3069771"/>
            <a:chOff x="4648200" y="3635829"/>
            <a:chExt cx="4507675" cy="306977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635829"/>
              <a:ext cx="4495800" cy="306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71568" y="5967835"/>
              <a:ext cx="23843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Annual Trend = 1.86% (SE 0.003)</a:t>
              </a:r>
            </a:p>
            <a:p>
              <a:r>
                <a:rPr lang="en-US" sz="1300" i="1" dirty="0" smtClean="0">
                  <a:solidFill>
                    <a:schemeClr val="bg1"/>
                  </a:solidFill>
                </a:rPr>
                <a:t>P</a:t>
              </a:r>
              <a:r>
                <a:rPr lang="en-US" sz="1300" dirty="0" smtClean="0">
                  <a:solidFill>
                    <a:schemeClr val="bg1"/>
                  </a:solidFill>
                </a:rPr>
                <a:t> &lt; 0.000001 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4089" y="3635829"/>
              <a:ext cx="97533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Ovenbird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48200" y="533400"/>
            <a:ext cx="4495800" cy="3048000"/>
            <a:chOff x="4648200" y="457200"/>
            <a:chExt cx="4495800" cy="304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4648200" y="457200"/>
              <a:ext cx="4495800" cy="3048000"/>
              <a:chOff x="4648200" y="762000"/>
              <a:chExt cx="4495800" cy="289560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762000"/>
                <a:ext cx="4495800" cy="289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67400" y="771896"/>
                <a:ext cx="2280368" cy="32162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Yellow-bellied Sapsucker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759693" y="2707575"/>
              <a:ext cx="23843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Annual Trend = 3.82% (SE 0.005)</a:t>
              </a:r>
            </a:p>
            <a:p>
              <a:r>
                <a:rPr lang="en-US" sz="1300" i="1" dirty="0" smtClean="0">
                  <a:solidFill>
                    <a:schemeClr val="bg1"/>
                  </a:solidFill>
                </a:rPr>
                <a:t>P</a:t>
              </a:r>
              <a:r>
                <a:rPr lang="en-US" sz="1300" dirty="0" smtClean="0">
                  <a:solidFill>
                    <a:schemeClr val="bg1"/>
                  </a:solidFill>
                </a:rPr>
                <a:t> &lt; 0.00000001 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220" y="3631979"/>
            <a:ext cx="1233055" cy="15799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5976" y="5029200"/>
            <a:ext cx="1187424" cy="13930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533400"/>
            <a:ext cx="1501780" cy="10476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253" y="533400"/>
            <a:ext cx="1016906" cy="14478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The Good News</a:t>
            </a:r>
            <a:endParaRPr lang="en-US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33400"/>
            <a:ext cx="7315200" cy="5410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FFFF99"/>
                </a:solidFill>
              </a:rPr>
              <a:t>Among the most-abundant, widely-distributed, and easily-detected species on our surveys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FFFF99"/>
                </a:solidFill>
              </a:rPr>
              <a:t>Occupy different habitats and ecological niches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</a:t>
            </a:r>
            <a:r>
              <a:rPr lang="en-US" sz="2200" u="sng" dirty="0" smtClean="0"/>
              <a:t>Red-eyed Vireo </a:t>
            </a:r>
            <a:r>
              <a:rPr lang="en-US" sz="2200" dirty="0" smtClean="0"/>
              <a:t>– interior forest; canopy forager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/>
              <a:t>	</a:t>
            </a:r>
            <a:r>
              <a:rPr lang="en-US" sz="2200" u="sng" dirty="0" smtClean="0"/>
              <a:t>Yellow-bellied Sapsucker </a:t>
            </a:r>
            <a:r>
              <a:rPr lang="en-US" sz="2200" dirty="0" smtClean="0"/>
              <a:t>– second growth/forest edge; 	    			     bark prober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/>
              <a:t>	</a:t>
            </a:r>
            <a:r>
              <a:rPr lang="en-US" sz="2200" u="sng" dirty="0" smtClean="0"/>
              <a:t>Black-throated Green Warbler </a:t>
            </a:r>
            <a:r>
              <a:rPr lang="en-US" sz="2200" dirty="0" smtClean="0"/>
              <a:t>– mature mixed forest; 					canopy forager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/>
              <a:t>	</a:t>
            </a:r>
            <a:r>
              <a:rPr lang="en-US" sz="2200" u="sng" dirty="0" smtClean="0"/>
              <a:t>Ovenbird</a:t>
            </a:r>
            <a:r>
              <a:rPr lang="en-US" sz="2200" dirty="0" smtClean="0"/>
              <a:t> </a:t>
            </a:r>
            <a:r>
              <a:rPr lang="en-US" sz="2200" dirty="0"/>
              <a:t>– mature deciduous forest; ground forager</a:t>
            </a:r>
            <a:endParaRPr lang="en-US" sz="22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FFFF99"/>
                </a:solidFill>
              </a:rPr>
              <a:t>Listed as species of Regional Conservation Concern  by Partners in Flight (PIF)</a:t>
            </a:r>
            <a:endParaRPr lang="en-US" sz="25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1259</Words>
  <Application>Microsoft Office PowerPoint</Application>
  <PresentationFormat>On-screen Show (4:3)</PresentationFormat>
  <Paragraphs>220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The Status of Vermont Forest Birds, 1989-2013  25 Years of the Vermont Forest Bird Monitoring Program</vt:lpstr>
      <vt:lpstr>PowerPoint Presentation</vt:lpstr>
      <vt:lpstr>PowerPoint Presentation</vt:lpstr>
      <vt:lpstr>PowerPoint Presentation</vt:lpstr>
      <vt:lpstr>Analytical Methods  25-year Population Trend Estimates</vt:lpstr>
      <vt:lpstr>Results</vt:lpstr>
      <vt:lpstr>Modeled trends for 34 species and 13 guilds</vt:lpstr>
      <vt:lpstr>The Good News</vt:lpstr>
      <vt:lpstr>PowerPoint Presentation</vt:lpstr>
      <vt:lpstr>The Bad News</vt:lpstr>
      <vt:lpstr>PowerPoint Presentation</vt:lpstr>
      <vt:lpstr>PowerPoint Presentation</vt:lpstr>
      <vt:lpstr>Summary</vt:lpstr>
      <vt:lpstr>Summary</vt:lpstr>
      <vt:lpstr>Funding for 25-year Analysis </vt:lpstr>
      <vt:lpstr>Many Thanks to Our Birders!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SDF</dc:creator>
  <cp:lastModifiedBy>Jim Duncan</cp:lastModifiedBy>
  <cp:revision>131</cp:revision>
  <dcterms:created xsi:type="dcterms:W3CDTF">2015-11-16T14:53:20Z</dcterms:created>
  <dcterms:modified xsi:type="dcterms:W3CDTF">2015-12-17T21:12:03Z</dcterms:modified>
</cp:coreProperties>
</file>