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  <Override PartName="/ppt/slides/slide6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6400800" cy="4572000"/>
  <p:notesSz cx="6858000" cy="9144000"/>
  <p:defaultTextStyle>
    <a:defPPr>
      <a:defRPr lang="en-US"/>
    </a:defPPr>
    <a:lvl1pPr marL="0" algn="l" defTabSz="31350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13502" algn="l" defTabSz="31350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627004" algn="l" defTabSz="31350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940506" algn="l" defTabSz="31350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254008" algn="l" defTabSz="31350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1567510" algn="l" defTabSz="31350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1881012" algn="l" defTabSz="31350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2194514" algn="l" defTabSz="31350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2508016" algn="l" defTabSz="31350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clrMru>
    <a:srgbClr val="FF0A23"/>
    <a:srgbClr val="57FF3D"/>
    <a:srgbClr val="46C92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20"/>
    <p:restoredTop sz="94660"/>
  </p:normalViewPr>
  <p:slideViewPr>
    <p:cSldViewPr snapToObjects="1">
      <p:cViewPr varScale="1">
        <p:scale>
          <a:sx n="113" d="100"/>
          <a:sy n="113" d="100"/>
        </p:scale>
        <p:origin x="-400" y="-104"/>
      </p:cViewPr>
      <p:guideLst>
        <p:guide orient="horz" pos="1440"/>
        <p:guide pos="201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interSettings" Target="printerSettings/printerSettings1.bin"/><Relationship Id="rId4" Type="http://schemas.openxmlformats.org/officeDocument/2006/relationships/slide" Target="slides/slide3.xml"/><Relationship Id="rId10" Type="http://schemas.openxmlformats.org/officeDocument/2006/relationships/viewProps" Target="viewProps.xml"/><Relationship Id="rId5" Type="http://schemas.openxmlformats.org/officeDocument/2006/relationships/slide" Target="slides/slide4.xml"/><Relationship Id="rId7" Type="http://schemas.openxmlformats.org/officeDocument/2006/relationships/slide" Target="slides/slide6.xml"/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presProps" Target="presProps.xml"/><Relationship Id="rId3" Type="http://schemas.openxmlformats.org/officeDocument/2006/relationships/slide" Target="slides/slide2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" y="1420284"/>
            <a:ext cx="5440680" cy="9800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0120" y="2590800"/>
            <a:ext cx="4480560" cy="11684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35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270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405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540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675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810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945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508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7E551-8115-AB42-9170-CD376FF573D7}" type="datetimeFigureOut">
              <a:rPr lang="en-US" smtClean="0"/>
              <a:pPr/>
              <a:t>6/23/09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65F79-6022-024E-850B-09CBAC1647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7E551-8115-AB42-9170-CD376FF573D7}" type="datetimeFigureOut">
              <a:rPr lang="en-US" smtClean="0"/>
              <a:pPr/>
              <a:t>6/23/09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65F79-6022-024E-850B-09CBAC1647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248184" y="121709"/>
            <a:ext cx="1007903" cy="260138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4472" y="121709"/>
            <a:ext cx="2917032" cy="260138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7E551-8115-AB42-9170-CD376FF573D7}" type="datetimeFigureOut">
              <a:rPr lang="en-US" smtClean="0"/>
              <a:pPr/>
              <a:t>6/23/09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65F79-6022-024E-850B-09CBAC1647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7E551-8115-AB42-9170-CD376FF573D7}" type="datetimeFigureOut">
              <a:rPr lang="en-US" smtClean="0"/>
              <a:pPr/>
              <a:t>6/23/09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65F79-6022-024E-850B-09CBAC1647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619" y="2937934"/>
            <a:ext cx="5440680" cy="908050"/>
          </a:xfrm>
        </p:spPr>
        <p:txBody>
          <a:bodyPr anchor="t"/>
          <a:lstStyle>
            <a:lvl1pPr algn="l">
              <a:defRPr sz="27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5619" y="1937809"/>
            <a:ext cx="5440680" cy="1000125"/>
          </a:xfrm>
        </p:spPr>
        <p:txBody>
          <a:bodyPr anchor="b"/>
          <a:lstStyle>
            <a:lvl1pPr marL="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31350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27004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3pPr>
            <a:lvl4pPr marL="940506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4pPr>
            <a:lvl5pPr marL="1254008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5pPr>
            <a:lvl6pPr marL="156751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6pPr>
            <a:lvl7pPr marL="1881012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7pPr>
            <a:lvl8pPr marL="2194514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8pPr>
            <a:lvl9pPr marL="2508016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7E551-8115-AB42-9170-CD376FF573D7}" type="datetimeFigureOut">
              <a:rPr lang="en-US" smtClean="0"/>
              <a:pPr/>
              <a:t>6/23/09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65F79-6022-024E-850B-09CBAC1647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4473" y="711200"/>
            <a:ext cx="1962468" cy="2011892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93620" y="711200"/>
            <a:ext cx="1962468" cy="2011892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7E551-8115-AB42-9170-CD376FF573D7}" type="datetimeFigureOut">
              <a:rPr lang="en-US" smtClean="0"/>
              <a:pPr/>
              <a:t>6/23/09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65F79-6022-024E-850B-09CBAC1647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" y="183092"/>
            <a:ext cx="5760720" cy="762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040" y="1023409"/>
            <a:ext cx="2828132" cy="42650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13502" indent="0">
              <a:buNone/>
              <a:defRPr sz="1400" b="1"/>
            </a:lvl2pPr>
            <a:lvl3pPr marL="627004" indent="0">
              <a:buNone/>
              <a:defRPr sz="1200" b="1"/>
            </a:lvl3pPr>
            <a:lvl4pPr marL="940506" indent="0">
              <a:buNone/>
              <a:defRPr sz="1100" b="1"/>
            </a:lvl4pPr>
            <a:lvl5pPr marL="1254008" indent="0">
              <a:buNone/>
              <a:defRPr sz="1100" b="1"/>
            </a:lvl5pPr>
            <a:lvl6pPr marL="1567510" indent="0">
              <a:buNone/>
              <a:defRPr sz="1100" b="1"/>
            </a:lvl6pPr>
            <a:lvl7pPr marL="1881012" indent="0">
              <a:buNone/>
              <a:defRPr sz="1100" b="1"/>
            </a:lvl7pPr>
            <a:lvl8pPr marL="2194514" indent="0">
              <a:buNone/>
              <a:defRPr sz="1100" b="1"/>
            </a:lvl8pPr>
            <a:lvl9pPr marL="2508016" indent="0">
              <a:buNone/>
              <a:defRPr sz="1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0040" y="1449917"/>
            <a:ext cx="2828132" cy="2634192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51518" y="1023409"/>
            <a:ext cx="2829243" cy="42650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13502" indent="0">
              <a:buNone/>
              <a:defRPr sz="1400" b="1"/>
            </a:lvl2pPr>
            <a:lvl3pPr marL="627004" indent="0">
              <a:buNone/>
              <a:defRPr sz="1200" b="1"/>
            </a:lvl3pPr>
            <a:lvl4pPr marL="940506" indent="0">
              <a:buNone/>
              <a:defRPr sz="1100" b="1"/>
            </a:lvl4pPr>
            <a:lvl5pPr marL="1254008" indent="0">
              <a:buNone/>
              <a:defRPr sz="1100" b="1"/>
            </a:lvl5pPr>
            <a:lvl6pPr marL="1567510" indent="0">
              <a:buNone/>
              <a:defRPr sz="1100" b="1"/>
            </a:lvl6pPr>
            <a:lvl7pPr marL="1881012" indent="0">
              <a:buNone/>
              <a:defRPr sz="1100" b="1"/>
            </a:lvl7pPr>
            <a:lvl8pPr marL="2194514" indent="0">
              <a:buNone/>
              <a:defRPr sz="1100" b="1"/>
            </a:lvl8pPr>
            <a:lvl9pPr marL="2508016" indent="0">
              <a:buNone/>
              <a:defRPr sz="1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251518" y="1449917"/>
            <a:ext cx="2829243" cy="2634192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7E551-8115-AB42-9170-CD376FF573D7}" type="datetimeFigureOut">
              <a:rPr lang="en-US" smtClean="0"/>
              <a:pPr/>
              <a:t>6/23/09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65F79-6022-024E-850B-09CBAC1647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7E551-8115-AB42-9170-CD376FF573D7}" type="datetimeFigureOut">
              <a:rPr lang="en-US" smtClean="0"/>
              <a:pPr/>
              <a:t>6/23/09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65F79-6022-024E-850B-09CBAC1647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7E551-8115-AB42-9170-CD376FF573D7}" type="datetimeFigureOut">
              <a:rPr lang="en-US" smtClean="0"/>
              <a:pPr/>
              <a:t>6/23/09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65F79-6022-024E-850B-09CBAC1647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" y="182033"/>
            <a:ext cx="2105819" cy="774700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2535" y="182034"/>
            <a:ext cx="3578225" cy="3902075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040" y="956734"/>
            <a:ext cx="2105819" cy="3127375"/>
          </a:xfrm>
        </p:spPr>
        <p:txBody>
          <a:bodyPr/>
          <a:lstStyle>
            <a:lvl1pPr marL="0" indent="0">
              <a:buNone/>
              <a:defRPr sz="1000"/>
            </a:lvl1pPr>
            <a:lvl2pPr marL="313502" indent="0">
              <a:buNone/>
              <a:defRPr sz="800"/>
            </a:lvl2pPr>
            <a:lvl3pPr marL="627004" indent="0">
              <a:buNone/>
              <a:defRPr sz="700"/>
            </a:lvl3pPr>
            <a:lvl4pPr marL="940506" indent="0">
              <a:buNone/>
              <a:defRPr sz="600"/>
            </a:lvl4pPr>
            <a:lvl5pPr marL="1254008" indent="0">
              <a:buNone/>
              <a:defRPr sz="600"/>
            </a:lvl5pPr>
            <a:lvl6pPr marL="1567510" indent="0">
              <a:buNone/>
              <a:defRPr sz="600"/>
            </a:lvl6pPr>
            <a:lvl7pPr marL="1881012" indent="0">
              <a:buNone/>
              <a:defRPr sz="600"/>
            </a:lvl7pPr>
            <a:lvl8pPr marL="2194514" indent="0">
              <a:buNone/>
              <a:defRPr sz="600"/>
            </a:lvl8pPr>
            <a:lvl9pPr marL="2508016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7E551-8115-AB42-9170-CD376FF573D7}" type="datetimeFigureOut">
              <a:rPr lang="en-US" smtClean="0"/>
              <a:pPr/>
              <a:t>6/23/09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65F79-6022-024E-850B-09CBAC1647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4602" y="3200400"/>
            <a:ext cx="3840480" cy="377825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54602" y="408517"/>
            <a:ext cx="3840480" cy="2743200"/>
          </a:xfrm>
        </p:spPr>
        <p:txBody>
          <a:bodyPr/>
          <a:lstStyle>
            <a:lvl1pPr marL="0" indent="0">
              <a:buNone/>
              <a:defRPr sz="2200"/>
            </a:lvl1pPr>
            <a:lvl2pPr marL="313502" indent="0">
              <a:buNone/>
              <a:defRPr sz="1900"/>
            </a:lvl2pPr>
            <a:lvl3pPr marL="627004" indent="0">
              <a:buNone/>
              <a:defRPr sz="1600"/>
            </a:lvl3pPr>
            <a:lvl4pPr marL="940506" indent="0">
              <a:buNone/>
              <a:defRPr sz="1400"/>
            </a:lvl4pPr>
            <a:lvl5pPr marL="1254008" indent="0">
              <a:buNone/>
              <a:defRPr sz="1400"/>
            </a:lvl5pPr>
            <a:lvl6pPr marL="1567510" indent="0">
              <a:buNone/>
              <a:defRPr sz="1400"/>
            </a:lvl6pPr>
            <a:lvl7pPr marL="1881012" indent="0">
              <a:buNone/>
              <a:defRPr sz="1400"/>
            </a:lvl7pPr>
            <a:lvl8pPr marL="2194514" indent="0">
              <a:buNone/>
              <a:defRPr sz="1400"/>
            </a:lvl8pPr>
            <a:lvl9pPr marL="2508016" indent="0">
              <a:buNone/>
              <a:defRPr sz="14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4602" y="3578225"/>
            <a:ext cx="3840480" cy="536575"/>
          </a:xfrm>
        </p:spPr>
        <p:txBody>
          <a:bodyPr/>
          <a:lstStyle>
            <a:lvl1pPr marL="0" indent="0">
              <a:buNone/>
              <a:defRPr sz="1000"/>
            </a:lvl1pPr>
            <a:lvl2pPr marL="313502" indent="0">
              <a:buNone/>
              <a:defRPr sz="800"/>
            </a:lvl2pPr>
            <a:lvl3pPr marL="627004" indent="0">
              <a:buNone/>
              <a:defRPr sz="700"/>
            </a:lvl3pPr>
            <a:lvl4pPr marL="940506" indent="0">
              <a:buNone/>
              <a:defRPr sz="600"/>
            </a:lvl4pPr>
            <a:lvl5pPr marL="1254008" indent="0">
              <a:buNone/>
              <a:defRPr sz="600"/>
            </a:lvl5pPr>
            <a:lvl6pPr marL="1567510" indent="0">
              <a:buNone/>
              <a:defRPr sz="600"/>
            </a:lvl6pPr>
            <a:lvl7pPr marL="1881012" indent="0">
              <a:buNone/>
              <a:defRPr sz="600"/>
            </a:lvl7pPr>
            <a:lvl8pPr marL="2194514" indent="0">
              <a:buNone/>
              <a:defRPr sz="600"/>
            </a:lvl8pPr>
            <a:lvl9pPr marL="2508016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7E551-8115-AB42-9170-CD376FF573D7}" type="datetimeFigureOut">
              <a:rPr lang="en-US" smtClean="0"/>
              <a:pPr/>
              <a:t>6/23/09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65F79-6022-024E-850B-09CBAC1647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0040" y="183092"/>
            <a:ext cx="5760720" cy="762000"/>
          </a:xfrm>
          <a:prstGeom prst="rect">
            <a:avLst/>
          </a:prstGeom>
        </p:spPr>
        <p:txBody>
          <a:bodyPr vert="horz" lIns="62700" tIns="31350" rIns="62700" bIns="3135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040" y="1066800"/>
            <a:ext cx="5760720" cy="3017309"/>
          </a:xfrm>
          <a:prstGeom prst="rect">
            <a:avLst/>
          </a:prstGeom>
        </p:spPr>
        <p:txBody>
          <a:bodyPr vert="horz" lIns="62700" tIns="31350" rIns="62700" bIns="3135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20040" y="4237567"/>
            <a:ext cx="1493520" cy="243417"/>
          </a:xfrm>
          <a:prstGeom prst="rect">
            <a:avLst/>
          </a:prstGeom>
        </p:spPr>
        <p:txBody>
          <a:bodyPr vert="horz" lIns="62700" tIns="31350" rIns="62700" bIns="3135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D7E551-8115-AB42-9170-CD376FF573D7}" type="datetimeFigureOut">
              <a:rPr lang="en-US" smtClean="0"/>
              <a:pPr/>
              <a:t>6/23/09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86940" y="4237567"/>
            <a:ext cx="2026920" cy="243417"/>
          </a:xfrm>
          <a:prstGeom prst="rect">
            <a:avLst/>
          </a:prstGeom>
        </p:spPr>
        <p:txBody>
          <a:bodyPr vert="horz" lIns="62700" tIns="31350" rIns="62700" bIns="3135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87240" y="4237567"/>
            <a:ext cx="1493520" cy="243417"/>
          </a:xfrm>
          <a:prstGeom prst="rect">
            <a:avLst/>
          </a:prstGeom>
        </p:spPr>
        <p:txBody>
          <a:bodyPr vert="horz" lIns="62700" tIns="31350" rIns="62700" bIns="3135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665F79-6022-024E-850B-09CBAC16472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13502" rtl="0" eaLnBrk="1" latinLnBrk="0" hangingPunct="1">
        <a:spcBef>
          <a:spcPct val="0"/>
        </a:spcBef>
        <a:buNone/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5127" indent="-235127" algn="l" defTabSz="31350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41" indent="-195939" algn="l" defTabSz="313502" rtl="0" eaLnBrk="1" latinLnBrk="0" hangingPunct="1">
        <a:spcBef>
          <a:spcPct val="20000"/>
        </a:spcBef>
        <a:buFont typeface="Arial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783755" indent="-156751" algn="l" defTabSz="313502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57" indent="-156751" algn="l" defTabSz="313502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10759" indent="-156751" algn="l" defTabSz="313502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24261" indent="-156751" algn="l" defTabSz="313502" rtl="0" eaLnBrk="1" latinLnBrk="0" hangingPunct="1">
        <a:spcBef>
          <a:spcPct val="20000"/>
        </a:spcBef>
        <a:buFont typeface="Arial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37763" indent="-156751" algn="l" defTabSz="313502" rtl="0" eaLnBrk="1" latinLnBrk="0" hangingPunct="1">
        <a:spcBef>
          <a:spcPct val="20000"/>
        </a:spcBef>
        <a:buFont typeface="Arial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351265" indent="-156751" algn="l" defTabSz="313502" rtl="0" eaLnBrk="1" latinLnBrk="0" hangingPunct="1">
        <a:spcBef>
          <a:spcPct val="20000"/>
        </a:spcBef>
        <a:buFont typeface="Arial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664767" indent="-156751" algn="l" defTabSz="313502" rtl="0" eaLnBrk="1" latinLnBrk="0" hangingPunct="1">
        <a:spcBef>
          <a:spcPct val="20000"/>
        </a:spcBef>
        <a:buFont typeface="Arial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13502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13502" algn="l" defTabSz="313502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27004" algn="l" defTabSz="313502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40506" algn="l" defTabSz="313502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54008" algn="l" defTabSz="313502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67510" algn="l" defTabSz="313502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81012" algn="l" defTabSz="313502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14" algn="l" defTabSz="313502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508016" algn="l" defTabSz="313502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pbierman@uvm.edu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pbierman@uvm.edu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pbierman@uvm.edu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pbierman@uvm.edu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pbierman@uvm.edu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pbierman@uvm.edu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714996"/>
            <a:ext cx="6096000" cy="1371600"/>
          </a:xfrm>
          <a:solidFill>
            <a:srgbClr val="FF0A23">
              <a:alpha val="23000"/>
            </a:srgbClr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>
            <a:noAutofit/>
          </a:bodyPr>
          <a:lstStyle/>
          <a:p>
            <a:r>
              <a:rPr lang="en-US" sz="4000" b="1" dirty="0" smtClean="0">
                <a:ln>
                  <a:solidFill>
                    <a:schemeClr val="tx1"/>
                  </a:solidFill>
                </a:ln>
              </a:rPr>
              <a:t>Beryllium being used </a:t>
            </a:r>
            <a:r>
              <a:rPr lang="en-US" sz="4000" b="1" smtClean="0">
                <a:ln>
                  <a:solidFill>
                    <a:schemeClr val="tx1"/>
                  </a:solidFill>
                </a:ln>
              </a:rPr>
              <a:t>in Fume Hoods</a:t>
            </a:r>
            <a:endParaRPr lang="en-US" sz="4000" b="1" dirty="0">
              <a:ln>
                <a:solidFill>
                  <a:srgbClr val="000000"/>
                </a:solidFill>
              </a:ln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0503" y="2286000"/>
            <a:ext cx="6172200" cy="2057400"/>
          </a:xfrm>
          <a:ln w="38100" cmpd="dbl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3200" i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 emergency</a:t>
            </a:r>
            <a:r>
              <a:rPr lang="en-US" sz="32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contact, Paul Bierman</a:t>
            </a:r>
          </a:p>
          <a:p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802 863 3609 (home)             802 238 6826 (cell phone) </a:t>
            </a:r>
          </a:p>
          <a:p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802.350.9630   (pager)  </a:t>
            </a:r>
          </a:p>
          <a:p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9993100@paging.contactbeep.com  (pager)</a:t>
            </a:r>
          </a:p>
          <a:p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pbierman@uvm.edu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(email)</a:t>
            </a:r>
          </a:p>
          <a:p>
            <a:endParaRPr lang="en-US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130503" y="152400"/>
            <a:ext cx="6117897" cy="400110"/>
          </a:xfrm>
          <a:prstGeom prst="rect">
            <a:avLst/>
          </a:prstGeom>
          <a:solidFill>
            <a:srgbClr val="0000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smtClean="0">
                <a:solidFill>
                  <a:srgbClr val="FFFF00"/>
                </a:solidFill>
              </a:rPr>
              <a:t>COSMO PRODUCTION LABORATORY – Delehanty 305 B</a:t>
            </a:r>
            <a:endParaRPr lang="en-US" sz="2000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714996"/>
            <a:ext cx="6096000" cy="1371600"/>
          </a:xfrm>
          <a:solidFill>
            <a:srgbClr val="FF0A23">
              <a:alpha val="23000"/>
            </a:srgbClr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>
            <a:noAutofit/>
          </a:bodyPr>
          <a:lstStyle/>
          <a:p>
            <a:r>
              <a:rPr lang="en-US" sz="4000" b="1" dirty="0" smtClean="0">
                <a:ln>
                  <a:solidFill>
                    <a:schemeClr val="tx1"/>
                  </a:solidFill>
                </a:ln>
              </a:rPr>
              <a:t>HF Acid </a:t>
            </a:r>
            <a:r>
              <a:rPr lang="en-US" sz="4000" b="1" smtClean="0">
                <a:ln>
                  <a:solidFill>
                    <a:schemeClr val="tx1"/>
                  </a:solidFill>
                </a:ln>
              </a:rPr>
              <a:t>digestion </a:t>
            </a:r>
            <a:r>
              <a:rPr lang="en-US" sz="4000" b="1" smtClean="0">
                <a:ln>
                  <a:solidFill>
                    <a:srgbClr val="000000"/>
                  </a:solidFill>
                </a:ln>
              </a:rPr>
              <a:t>in </a:t>
            </a:r>
            <a:r>
              <a:rPr lang="en-US" sz="4000" b="1" dirty="0" smtClean="0">
                <a:ln>
                  <a:solidFill>
                    <a:srgbClr val="000000"/>
                  </a:solidFill>
                </a:ln>
              </a:rPr>
              <a:t>progress</a:t>
            </a:r>
            <a:endParaRPr lang="en-US" sz="4000" b="1" dirty="0">
              <a:ln>
                <a:solidFill>
                  <a:srgbClr val="000000"/>
                </a:solidFill>
              </a:ln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0503" y="2286000"/>
            <a:ext cx="6172200" cy="2057400"/>
          </a:xfrm>
          <a:ln w="38100" cmpd="dbl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3200" i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 emergency</a:t>
            </a:r>
            <a:r>
              <a:rPr lang="en-US" sz="32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contact, Paul Bierman</a:t>
            </a:r>
          </a:p>
          <a:p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802 863 3609 (home)             802 238 6826 (cell phone) </a:t>
            </a:r>
          </a:p>
          <a:p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802.350.9630   (pager)  </a:t>
            </a:r>
          </a:p>
          <a:p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9993100@paging.contactbeep.com  (pager)</a:t>
            </a:r>
          </a:p>
          <a:p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pbierman@uvm.edu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(email)</a:t>
            </a:r>
          </a:p>
          <a:p>
            <a:endParaRPr lang="en-US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130503" y="152400"/>
            <a:ext cx="6117897" cy="400110"/>
          </a:xfrm>
          <a:prstGeom prst="rect">
            <a:avLst/>
          </a:prstGeom>
          <a:solidFill>
            <a:srgbClr val="0000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FF00"/>
                </a:solidFill>
              </a:rPr>
              <a:t>COSMO PRODUCTION LABORATORY – Delehanty 305 B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714996"/>
            <a:ext cx="6096000" cy="1371600"/>
          </a:xfrm>
          <a:solidFill>
            <a:srgbClr val="FF0A23">
              <a:alpha val="23000"/>
            </a:srgbClr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>
            <a:noAutofit/>
          </a:bodyPr>
          <a:lstStyle/>
          <a:p>
            <a:r>
              <a:rPr lang="en-US" sz="4000" b="1" dirty="0" smtClean="0">
                <a:ln>
                  <a:solidFill>
                    <a:schemeClr val="tx1"/>
                  </a:solidFill>
                </a:ln>
              </a:rPr>
              <a:t>Beryllium </a:t>
            </a:r>
            <a:r>
              <a:rPr lang="en-US" sz="4000" b="1" smtClean="0">
                <a:ln>
                  <a:solidFill>
                    <a:schemeClr val="tx1"/>
                  </a:solidFill>
                </a:ln>
              </a:rPr>
              <a:t>Hydroxide dry-down </a:t>
            </a:r>
            <a:r>
              <a:rPr lang="en-US" sz="4000" b="1" dirty="0" smtClean="0">
                <a:ln>
                  <a:solidFill>
                    <a:srgbClr val="000000"/>
                  </a:solidFill>
                </a:ln>
              </a:rPr>
              <a:t>in progress</a:t>
            </a:r>
            <a:endParaRPr lang="en-US" sz="4000" b="1" dirty="0">
              <a:ln>
                <a:solidFill>
                  <a:srgbClr val="000000"/>
                </a:solidFill>
              </a:ln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0503" y="2286000"/>
            <a:ext cx="6172200" cy="2057400"/>
          </a:xfrm>
          <a:ln w="38100" cmpd="dbl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3200" i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 emergency</a:t>
            </a:r>
            <a:r>
              <a:rPr lang="en-US" sz="32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contact, Paul Bierman</a:t>
            </a:r>
          </a:p>
          <a:p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802 863 3609 (home)             802 238 6826 (cell phone) </a:t>
            </a:r>
          </a:p>
          <a:p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802.350.9630   (pager)  </a:t>
            </a:r>
          </a:p>
          <a:p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9993100@paging.contactbeep.com  (pager)</a:t>
            </a:r>
          </a:p>
          <a:p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pbierman@uvm.edu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(email)</a:t>
            </a:r>
          </a:p>
          <a:p>
            <a:endParaRPr lang="en-US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130503" y="152400"/>
            <a:ext cx="6117897" cy="400110"/>
          </a:xfrm>
          <a:prstGeom prst="rect">
            <a:avLst/>
          </a:prstGeom>
          <a:solidFill>
            <a:srgbClr val="0000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smtClean="0">
                <a:solidFill>
                  <a:srgbClr val="FFFF00"/>
                </a:solidFill>
              </a:rPr>
              <a:t>COSMO PRODUCTION LABORATORY – Delehanty 305 B</a:t>
            </a:r>
            <a:endParaRPr lang="en-US" sz="2000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838200"/>
            <a:ext cx="6096000" cy="1143000"/>
          </a:xfrm>
          <a:solidFill>
            <a:srgbClr val="FF0A23">
              <a:alpha val="23000"/>
            </a:srgbClr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>
            <a:noAutofit/>
          </a:bodyPr>
          <a:lstStyle/>
          <a:p>
            <a:r>
              <a:rPr lang="en-US" sz="4000" b="1" dirty="0" smtClean="0">
                <a:ln>
                  <a:solidFill>
                    <a:schemeClr val="tx1"/>
                  </a:solidFill>
                </a:ln>
              </a:rPr>
              <a:t>HF</a:t>
            </a:r>
            <a:r>
              <a:rPr lang="en-US" sz="4000" b="1" dirty="0" smtClean="0"/>
              <a:t> </a:t>
            </a:r>
            <a:r>
              <a:rPr lang="en-US" sz="4000" b="1" dirty="0" smtClean="0">
                <a:ln>
                  <a:solidFill>
                    <a:srgbClr val="000000"/>
                  </a:solidFill>
                </a:ln>
              </a:rPr>
              <a:t>evaporation in progress</a:t>
            </a:r>
            <a:endParaRPr lang="en-US" sz="4000" b="1" dirty="0">
              <a:ln>
                <a:solidFill>
                  <a:srgbClr val="000000"/>
                </a:solidFill>
              </a:ln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0503" y="2286000"/>
            <a:ext cx="6172200" cy="2057400"/>
          </a:xfrm>
          <a:ln w="38100" cmpd="dbl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3200" i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 emergency</a:t>
            </a:r>
            <a:r>
              <a:rPr lang="en-US" sz="32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contact, Paul Bierman</a:t>
            </a:r>
          </a:p>
          <a:p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802 863 3609 (home)             802 238 6826 (cell phone) </a:t>
            </a:r>
          </a:p>
          <a:p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802.350.9630   (pager)  </a:t>
            </a:r>
          </a:p>
          <a:p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9993100@paging.contactbeep.com  (pager)</a:t>
            </a:r>
          </a:p>
          <a:p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pbierman@uvm.edu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(email)</a:t>
            </a:r>
          </a:p>
          <a:p>
            <a:endParaRPr lang="en-US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130503" y="152400"/>
            <a:ext cx="6117897" cy="400110"/>
          </a:xfrm>
          <a:prstGeom prst="rect">
            <a:avLst/>
          </a:prstGeom>
          <a:solidFill>
            <a:srgbClr val="0000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smtClean="0">
                <a:solidFill>
                  <a:srgbClr val="FFFF00"/>
                </a:solidFill>
              </a:rPr>
              <a:t>COSMO PRODUCTION LABORATORY – Delehanty 305 B</a:t>
            </a:r>
            <a:endParaRPr lang="en-US" sz="2000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714996"/>
            <a:ext cx="6096000" cy="1371600"/>
          </a:xfrm>
          <a:solidFill>
            <a:srgbClr val="FF0A23">
              <a:alpha val="23000"/>
            </a:srgbClr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>
            <a:noAutofit/>
          </a:bodyPr>
          <a:lstStyle/>
          <a:p>
            <a:r>
              <a:rPr lang="en-US" sz="4000" b="1" dirty="0" smtClean="0">
                <a:ln>
                  <a:solidFill>
                    <a:schemeClr val="tx1"/>
                  </a:solidFill>
                </a:ln>
              </a:rPr>
              <a:t>HCl </a:t>
            </a:r>
            <a:r>
              <a:rPr lang="en-US" sz="4000" b="1" smtClean="0">
                <a:ln>
                  <a:solidFill>
                    <a:schemeClr val="tx1"/>
                  </a:solidFill>
                </a:ln>
              </a:rPr>
              <a:t>Acid evaporation </a:t>
            </a:r>
            <a:r>
              <a:rPr lang="en-US" sz="4000" b="1" smtClean="0">
                <a:ln>
                  <a:solidFill>
                    <a:srgbClr val="000000"/>
                  </a:solidFill>
                </a:ln>
              </a:rPr>
              <a:t>in </a:t>
            </a:r>
            <a:r>
              <a:rPr lang="en-US" sz="4000" b="1" dirty="0" smtClean="0">
                <a:ln>
                  <a:solidFill>
                    <a:srgbClr val="000000"/>
                  </a:solidFill>
                </a:ln>
              </a:rPr>
              <a:t>progress</a:t>
            </a:r>
            <a:endParaRPr lang="en-US" sz="4000" b="1" dirty="0">
              <a:ln>
                <a:solidFill>
                  <a:srgbClr val="000000"/>
                </a:solidFill>
              </a:ln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0503" y="2286000"/>
            <a:ext cx="6172200" cy="2057400"/>
          </a:xfrm>
          <a:ln w="38100" cmpd="dbl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3200" i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 emergency</a:t>
            </a:r>
            <a:r>
              <a:rPr lang="en-US" sz="32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contact, Paul Bierman</a:t>
            </a:r>
          </a:p>
          <a:p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802 863 3609 (home)             802 238 6826 (cell phone) </a:t>
            </a:r>
          </a:p>
          <a:p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802.350.9630   (pager)  </a:t>
            </a:r>
          </a:p>
          <a:p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9993100@paging.contactbeep.com  (pager)</a:t>
            </a:r>
          </a:p>
          <a:p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pbierman@uvm.edu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(email)</a:t>
            </a:r>
          </a:p>
          <a:p>
            <a:endParaRPr lang="en-US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130503" y="152400"/>
            <a:ext cx="6117897" cy="400110"/>
          </a:xfrm>
          <a:prstGeom prst="rect">
            <a:avLst/>
          </a:prstGeom>
          <a:solidFill>
            <a:srgbClr val="0000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FF00"/>
                </a:solidFill>
              </a:rPr>
              <a:t>COSMO PRODUCTION LABORATORY – Delehanty 305 B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714996"/>
            <a:ext cx="6096000" cy="1371600"/>
          </a:xfrm>
          <a:solidFill>
            <a:srgbClr val="FF0A23">
              <a:alpha val="23000"/>
            </a:srgbClr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>
            <a:noAutofit/>
          </a:bodyPr>
          <a:lstStyle/>
          <a:p>
            <a:r>
              <a:rPr lang="en-US" sz="4000" b="1" dirty="0" smtClean="0">
                <a:ln>
                  <a:solidFill>
                    <a:schemeClr val="tx1"/>
                  </a:solidFill>
                </a:ln>
              </a:rPr>
              <a:t>Perchloric Acid </a:t>
            </a:r>
            <a:r>
              <a:rPr lang="en-US" sz="4000" b="1" dirty="0" smtClean="0">
                <a:ln>
                  <a:solidFill>
                    <a:srgbClr val="000000"/>
                  </a:solidFill>
                </a:ln>
              </a:rPr>
              <a:t>evaporation in progress</a:t>
            </a:r>
            <a:endParaRPr lang="en-US" sz="4000" b="1" dirty="0">
              <a:ln>
                <a:solidFill>
                  <a:srgbClr val="000000"/>
                </a:solidFill>
              </a:ln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0503" y="2286000"/>
            <a:ext cx="6172200" cy="2057400"/>
          </a:xfrm>
          <a:ln w="38100" cmpd="dbl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3200" i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 emergency</a:t>
            </a:r>
            <a:r>
              <a:rPr lang="en-US" sz="32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contact, Paul Bierman</a:t>
            </a:r>
          </a:p>
          <a:p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802 863 3609 (home)             802 238 6826 (cell phone) </a:t>
            </a:r>
          </a:p>
          <a:p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802.350.9630   (pager)  </a:t>
            </a:r>
          </a:p>
          <a:p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9993100@paging.contactbeep.com  (pager)</a:t>
            </a:r>
          </a:p>
          <a:p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pbierman@uvm.edu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(email)</a:t>
            </a:r>
          </a:p>
          <a:p>
            <a:endParaRPr lang="en-US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130503" y="152400"/>
            <a:ext cx="6117897" cy="400110"/>
          </a:xfrm>
          <a:prstGeom prst="rect">
            <a:avLst/>
          </a:prstGeom>
          <a:solidFill>
            <a:srgbClr val="0000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smtClean="0">
                <a:solidFill>
                  <a:srgbClr val="FFFF00"/>
                </a:solidFill>
              </a:rPr>
              <a:t>COSMO PRODUCTION LABORATORY – Delehanty 305 B</a:t>
            </a:r>
            <a:endParaRPr lang="en-US" sz="2000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326</Words>
  <Application>Microsoft Macintosh PowerPoint</Application>
  <PresentationFormat>Custom</PresentationFormat>
  <Paragraphs>42</Paragraphs>
  <Slides>6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Beryllium being used in Fume Hoods</vt:lpstr>
      <vt:lpstr>HF Acid digestion in progress</vt:lpstr>
      <vt:lpstr>Beryllium Hydroxide dry-down in progress</vt:lpstr>
      <vt:lpstr>HF evaporation in progress</vt:lpstr>
      <vt:lpstr>HCl Acid evaporation in progress</vt:lpstr>
      <vt:lpstr>Perchloric Acid evaporation in progress</vt:lpstr>
    </vt:vector>
  </TitlesOfParts>
  <Company>uvm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HF evaporation in progress</dc:title>
  <dc:creator>UVM</dc:creator>
  <cp:lastModifiedBy>UVM</cp:lastModifiedBy>
  <cp:revision>10</cp:revision>
  <cp:lastPrinted>2009-06-19T13:48:02Z</cp:lastPrinted>
  <dcterms:created xsi:type="dcterms:W3CDTF">2009-06-23T10:04:21Z</dcterms:created>
  <dcterms:modified xsi:type="dcterms:W3CDTF">2009-06-23T10:06:10Z</dcterms:modified>
</cp:coreProperties>
</file>