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223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A09F44-1689-AC49-80D4-43234FF679E7}" type="datetimeFigureOut">
              <a:rPr lang="en-US" smtClean="0"/>
              <a:t>1/8/16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B149A2-0173-284B-9D50-7473369690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257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FE59258-0944-604B-B9D9-2FE74968BA96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601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Calibri" charset="0"/>
            </a:endParaRPr>
          </a:p>
        </p:txBody>
      </p:sp>
      <p:sp>
        <p:nvSpPr>
          <p:cNvPr id="860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6FE59258-0944-604B-B9D9-2FE74968BA96}" type="slidenum">
              <a:rPr lang="en-US" sz="120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043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930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57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35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708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17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489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6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79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47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973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DB13B-9A5E-BF40-A45B-2B062C519405}" type="datetimeFigureOut">
              <a:rPr lang="en-US" smtClean="0"/>
              <a:t>1/8/16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722E7-E0A5-6548-B6BC-6D37CD6AA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55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3" y="234950"/>
            <a:ext cx="8507412" cy="752884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eaLnBrk="1" hangingPunct="1"/>
            <a:r>
              <a:rPr lang="en-US" sz="4000" b="1" dirty="0">
                <a:latin typeface="Corbel" charset="0"/>
              </a:rPr>
              <a:t/>
            </a:r>
            <a:br>
              <a:rPr lang="en-US" sz="4000" b="1" dirty="0">
                <a:latin typeface="Corbel" charset="0"/>
              </a:rPr>
            </a:br>
            <a:r>
              <a:rPr lang="en-US" sz="4000" b="1" dirty="0" smtClean="0">
                <a:latin typeface="Corbel" charset="0"/>
              </a:rPr>
              <a:t/>
            </a:r>
            <a:br>
              <a:rPr lang="en-US" sz="4000" b="1" dirty="0" smtClean="0">
                <a:latin typeface="Corbel" charset="0"/>
              </a:rPr>
            </a:br>
            <a:r>
              <a:rPr lang="en-US" sz="4000" dirty="0" smtClean="0"/>
              <a:t>VTPBiS </a:t>
            </a:r>
            <a:r>
              <a:rPr lang="en-US" sz="4000" dirty="0"/>
              <a:t>Problem Solving Process: </a:t>
            </a:r>
            <a:r>
              <a:rPr lang="en-US" sz="4000" dirty="0">
                <a:solidFill>
                  <a:srgbClr val="FF0000"/>
                </a:solidFill>
              </a:rPr>
              <a:t>Fidelity</a:t>
            </a:r>
            <a:r>
              <a:rPr lang="en-US" sz="4000" dirty="0"/>
              <a:t> </a:t>
            </a:r>
            <a:br>
              <a:rPr lang="en-US" sz="4000" dirty="0"/>
            </a:br>
            <a:r>
              <a:rPr lang="en-US" sz="4000" b="1" dirty="0" smtClean="0">
                <a:latin typeface="Corbel" charset="0"/>
              </a:rPr>
              <a:t> </a:t>
            </a:r>
            <a:r>
              <a:rPr lang="en-US" sz="4000" u="sng" dirty="0">
                <a:latin typeface="Corbel" charset="0"/>
              </a:rPr>
              <a:t/>
            </a:r>
            <a:br>
              <a:rPr lang="en-US" sz="4000" u="sng" dirty="0">
                <a:latin typeface="Corbel" charset="0"/>
              </a:rPr>
            </a:br>
            <a:endParaRPr lang="en-US" sz="4000" dirty="0">
              <a:latin typeface="Corbel" charset="0"/>
            </a:endParaRP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495633"/>
              </p:ext>
            </p:extLst>
          </p:nvPr>
        </p:nvGraphicFramePr>
        <p:xfrm>
          <a:off x="188132" y="1161582"/>
          <a:ext cx="8748139" cy="4846705"/>
        </p:xfrm>
        <a:graphic>
          <a:graphicData uri="http://schemas.openxmlformats.org/drawingml/2006/table">
            <a:tbl>
              <a:tblPr/>
              <a:tblGrid>
                <a:gridCol w="4608009"/>
                <a:gridCol w="4140130"/>
              </a:tblGrid>
              <a:tr h="457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Question: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Fill in the information below: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Do we have a problem?</a:t>
                      </a:r>
                      <a:r>
                        <a:rPr lang="en-US" sz="2000" dirty="0" smtClean="0">
                          <a:latin typeface="Calibri"/>
                          <a:cs typeface="Calibri"/>
                        </a:rPr>
                        <a:t/>
                      </a:r>
                      <a:br>
                        <a:rPr lang="en-US" sz="2000" dirty="0" smtClean="0">
                          <a:latin typeface="Calibri"/>
                          <a:cs typeface="Calibri"/>
                        </a:rPr>
                      </a:b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(No data; BoQ scores below 70%; Some features are low)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What is the precise nature of our problem?</a:t>
                      </a: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 (Which features are low?) 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Why does the problem exist, &amp; what can we do about it? </a:t>
                      </a:r>
                      <a:endParaRPr lang="en-US" sz="2000" dirty="0" smtClean="0">
                        <a:latin typeface="Calibri"/>
                        <a:cs typeface="Calibri"/>
                      </a:endParaRP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What are the actual elements of our plan? </a:t>
                      </a: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(Action Plan)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Is our plan being implemented, &amp; is it working? </a:t>
                      </a: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(how will you evaluate &amp; revise plan)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12885-70C5-E841-8BDE-B6BECC2213D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031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2"/>
          <p:cNvSpPr>
            <a:spLocks noGrp="1" noChangeArrowheads="1"/>
          </p:cNvSpPr>
          <p:nvPr>
            <p:ph type="title"/>
          </p:nvPr>
        </p:nvSpPr>
        <p:spPr>
          <a:xfrm>
            <a:off x="309563" y="234950"/>
            <a:ext cx="8507412" cy="752884"/>
          </a:xfrm>
          <a:noFill/>
          <a:ln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noAutofit/>
          </a:bodyPr>
          <a:lstStyle/>
          <a:p>
            <a:pPr eaLnBrk="1" hangingPunct="1"/>
            <a:r>
              <a:rPr lang="en-US" sz="4000" b="1" dirty="0">
                <a:latin typeface="Corbel" charset="0"/>
              </a:rPr>
              <a:t/>
            </a:r>
            <a:br>
              <a:rPr lang="en-US" sz="4000" b="1" dirty="0">
                <a:latin typeface="Corbel" charset="0"/>
              </a:rPr>
            </a:br>
            <a:r>
              <a:rPr lang="en-US" sz="4000" b="1" dirty="0" smtClean="0">
                <a:latin typeface="Corbel" charset="0"/>
              </a:rPr>
              <a:t/>
            </a:r>
            <a:br>
              <a:rPr lang="en-US" sz="4000" b="1" dirty="0" smtClean="0">
                <a:latin typeface="Corbel" charset="0"/>
              </a:rPr>
            </a:br>
            <a:r>
              <a:rPr lang="en-US" sz="4000" dirty="0" smtClean="0"/>
              <a:t>VTPBiS </a:t>
            </a:r>
            <a:r>
              <a:rPr lang="en-US" sz="4000" dirty="0"/>
              <a:t>Problem Solving Process: </a:t>
            </a:r>
            <a:r>
              <a:rPr lang="en-US" sz="4000" dirty="0" smtClean="0">
                <a:solidFill>
                  <a:srgbClr val="FF0000"/>
                </a:solidFill>
              </a:rPr>
              <a:t>Impact</a:t>
            </a:r>
            <a:r>
              <a:rPr lang="en-US" sz="4000" dirty="0" smtClean="0"/>
              <a:t> </a:t>
            </a:r>
            <a:r>
              <a:rPr lang="en-US" sz="4000" dirty="0"/>
              <a:t/>
            </a:r>
            <a:br>
              <a:rPr lang="en-US" sz="4000" dirty="0"/>
            </a:br>
            <a:r>
              <a:rPr lang="en-US" sz="4000" b="1" dirty="0" smtClean="0">
                <a:latin typeface="Corbel" charset="0"/>
              </a:rPr>
              <a:t> </a:t>
            </a:r>
            <a:r>
              <a:rPr lang="en-US" sz="4000" u="sng" dirty="0">
                <a:latin typeface="Corbel" charset="0"/>
              </a:rPr>
              <a:t/>
            </a:r>
            <a:br>
              <a:rPr lang="en-US" sz="4000" u="sng" dirty="0">
                <a:latin typeface="Corbel" charset="0"/>
              </a:rPr>
            </a:br>
            <a:endParaRPr lang="en-US" sz="4000" dirty="0">
              <a:latin typeface="Corbel" charset="0"/>
            </a:endParaRPr>
          </a:p>
        </p:txBody>
      </p:sp>
      <p:graphicFrame>
        <p:nvGraphicFramePr>
          <p:cNvPr id="51203" name="Group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56043019"/>
              </p:ext>
            </p:extLst>
          </p:nvPr>
        </p:nvGraphicFramePr>
        <p:xfrm>
          <a:off x="188132" y="1161582"/>
          <a:ext cx="8748139" cy="4863603"/>
        </p:xfrm>
        <a:graphic>
          <a:graphicData uri="http://schemas.openxmlformats.org/drawingml/2006/table">
            <a:tbl>
              <a:tblPr/>
              <a:tblGrid>
                <a:gridCol w="4608009"/>
                <a:gridCol w="4140130"/>
              </a:tblGrid>
              <a:tr h="4572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Question: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/>
                          <a:ea typeface="ＭＳ Ｐゴシック" charset="0"/>
                          <a:cs typeface="Calibri"/>
                        </a:rPr>
                        <a:t>Fill in the information below: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/>
                        <a:ea typeface="ＭＳ Ｐゴシック" charset="0"/>
                        <a:cs typeface="Calibri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399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Do we have a problem?</a:t>
                      </a:r>
                      <a:r>
                        <a:rPr lang="en-US" sz="2000" dirty="0" smtClean="0">
                          <a:latin typeface="Calibri"/>
                          <a:cs typeface="Calibri"/>
                        </a:rPr>
                        <a:t/>
                      </a:r>
                      <a:br>
                        <a:rPr lang="en-US" sz="2000" dirty="0" smtClean="0">
                          <a:latin typeface="Calibri"/>
                          <a:cs typeface="Calibri"/>
                        </a:rPr>
                      </a:b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(identify – ODRs and OSS Data overtime)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What is the precise nature of our problem?</a:t>
                      </a: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 (SWIS:  ODRs big 7 and custom graphs) 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Why does the problem exist, &amp; what can we do about it? </a:t>
                      </a:r>
                      <a:endParaRPr lang="en-US" sz="2000" dirty="0" smtClean="0">
                        <a:latin typeface="Calibri"/>
                        <a:cs typeface="Calibri"/>
                      </a:endParaRP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What are the actual elements of our plan? </a:t>
                      </a: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(Action Plan)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62">
                <a:tc>
                  <a:txBody>
                    <a:bodyPr/>
                    <a:lstStyle/>
                    <a:p>
                      <a:pPr eaLnBrk="1" hangingPunct="1">
                        <a:lnSpc>
                          <a:spcPct val="90000"/>
                        </a:lnSpc>
                        <a:buFontTx/>
                        <a:buNone/>
                      </a:pPr>
                      <a:r>
                        <a:rPr lang="en-US" sz="2000" b="1" dirty="0" smtClean="0">
                          <a:latin typeface="Calibri"/>
                          <a:cs typeface="Calibri"/>
                        </a:rPr>
                        <a:t>Is our plan being implemented, &amp; is it working? </a:t>
                      </a:r>
                      <a:r>
                        <a:rPr lang="en-US" sz="2000" dirty="0" smtClean="0">
                          <a:latin typeface="Calibri"/>
                          <a:cs typeface="Calibri"/>
                        </a:rPr>
                        <a:t>(how will you evaluate &amp; revise plan)</a:t>
                      </a:r>
                    </a:p>
                  </a:txBody>
                  <a:tcPr marL="85874" marR="85874" marT="45726" marB="45726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charset="0"/>
                        <a:ea typeface="ＭＳ Ｐゴシック" charset="0"/>
                        <a:cs typeface="ＭＳ Ｐゴシック" charset="0"/>
                      </a:endParaRPr>
                    </a:p>
                  </a:txBody>
                  <a:tcPr marL="85874" marR="85874"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812885-70C5-E841-8BDE-B6BECC2213D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165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161</Words>
  <Application>Microsoft Macintosh PowerPoint</Application>
  <PresentationFormat>On-screen Show (4:3)</PresentationFormat>
  <Paragraphs>20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 VTPBiS Problem Solving Process: Fidelity    </vt:lpstr>
      <vt:lpstr>  VTPBiS Problem Solving Process: Impact    </vt:lpstr>
    </vt:vector>
  </TitlesOfParts>
  <Company>UVM CESS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VTPBiS Problem Solving Process: Fidelity    </dc:title>
  <dc:creator>University of Vermont College of Education and Social Services</dc:creator>
  <cp:lastModifiedBy>University of Vermont College of Education and Social Services</cp:lastModifiedBy>
  <cp:revision>1</cp:revision>
  <dcterms:created xsi:type="dcterms:W3CDTF">2016-01-08T14:49:26Z</dcterms:created>
  <dcterms:modified xsi:type="dcterms:W3CDTF">2016-01-08T14:49:56Z</dcterms:modified>
</cp:coreProperties>
</file>