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quicktime"/>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0"/>
  </p:notesMasterIdLst>
  <p:handoutMasterIdLst>
    <p:handoutMasterId r:id="rId91"/>
  </p:handoutMasterIdLst>
  <p:sldIdLst>
    <p:sldId id="473" r:id="rId2"/>
    <p:sldId id="287" r:id="rId3"/>
    <p:sldId id="292" r:id="rId4"/>
    <p:sldId id="509" r:id="rId5"/>
    <p:sldId id="498" r:id="rId6"/>
    <p:sldId id="495" r:id="rId7"/>
    <p:sldId id="390" r:id="rId8"/>
    <p:sldId id="468" r:id="rId9"/>
    <p:sldId id="469" r:id="rId10"/>
    <p:sldId id="501" r:id="rId11"/>
    <p:sldId id="500" r:id="rId12"/>
    <p:sldId id="402" r:id="rId13"/>
    <p:sldId id="502" r:id="rId14"/>
    <p:sldId id="391" r:id="rId15"/>
    <p:sldId id="393" r:id="rId16"/>
    <p:sldId id="396" r:id="rId17"/>
    <p:sldId id="397" r:id="rId18"/>
    <p:sldId id="395" r:id="rId19"/>
    <p:sldId id="399" r:id="rId20"/>
    <p:sldId id="403" r:id="rId21"/>
    <p:sldId id="404" r:id="rId22"/>
    <p:sldId id="405" r:id="rId23"/>
    <p:sldId id="406" r:id="rId24"/>
    <p:sldId id="407" r:id="rId25"/>
    <p:sldId id="410" r:id="rId26"/>
    <p:sldId id="472" r:id="rId27"/>
    <p:sldId id="411" r:id="rId28"/>
    <p:sldId id="412" r:id="rId29"/>
    <p:sldId id="413" r:id="rId30"/>
    <p:sldId id="414" r:id="rId31"/>
    <p:sldId id="415" r:id="rId32"/>
    <p:sldId id="416" r:id="rId33"/>
    <p:sldId id="510" r:id="rId34"/>
    <p:sldId id="417" r:id="rId35"/>
    <p:sldId id="418" r:id="rId36"/>
    <p:sldId id="419" r:id="rId37"/>
    <p:sldId id="420" r:id="rId38"/>
    <p:sldId id="421" r:id="rId39"/>
    <p:sldId id="422" r:id="rId40"/>
    <p:sldId id="423" r:id="rId41"/>
    <p:sldId id="424" r:id="rId42"/>
    <p:sldId id="425" r:id="rId43"/>
    <p:sldId id="426" r:id="rId44"/>
    <p:sldId id="506" r:id="rId45"/>
    <p:sldId id="496" r:id="rId46"/>
    <p:sldId id="428" r:id="rId47"/>
    <p:sldId id="429" r:id="rId48"/>
    <p:sldId id="430" r:id="rId49"/>
    <p:sldId id="503" r:id="rId50"/>
    <p:sldId id="474" r:id="rId51"/>
    <p:sldId id="431" r:id="rId52"/>
    <p:sldId id="432" r:id="rId53"/>
    <p:sldId id="433" r:id="rId54"/>
    <p:sldId id="434" r:id="rId55"/>
    <p:sldId id="514" r:id="rId56"/>
    <p:sldId id="512" r:id="rId57"/>
    <p:sldId id="515" r:id="rId58"/>
    <p:sldId id="435" r:id="rId59"/>
    <p:sldId id="507" r:id="rId60"/>
    <p:sldId id="497" r:id="rId61"/>
    <p:sldId id="504" r:id="rId62"/>
    <p:sldId id="505" r:id="rId63"/>
    <p:sldId id="441" r:id="rId64"/>
    <p:sldId id="448" r:id="rId65"/>
    <p:sldId id="449" r:id="rId66"/>
    <p:sldId id="450" r:id="rId67"/>
    <p:sldId id="451" r:id="rId68"/>
    <p:sldId id="452" r:id="rId69"/>
    <p:sldId id="516" r:id="rId70"/>
    <p:sldId id="517" r:id="rId71"/>
    <p:sldId id="453" r:id="rId72"/>
    <p:sldId id="454" r:id="rId73"/>
    <p:sldId id="513" r:id="rId74"/>
    <p:sldId id="455" r:id="rId75"/>
    <p:sldId id="456" r:id="rId76"/>
    <p:sldId id="457" r:id="rId77"/>
    <p:sldId id="458" r:id="rId78"/>
    <p:sldId id="508" r:id="rId79"/>
    <p:sldId id="499" r:id="rId80"/>
    <p:sldId id="459" r:id="rId81"/>
    <p:sldId id="476" r:id="rId82"/>
    <p:sldId id="477" r:id="rId83"/>
    <p:sldId id="478" r:id="rId84"/>
    <p:sldId id="479" r:id="rId85"/>
    <p:sldId id="483" r:id="rId86"/>
    <p:sldId id="484" r:id="rId87"/>
    <p:sldId id="494" r:id="rId88"/>
    <p:sldId id="485" r:id="rId89"/>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0"/>
    <p:restoredTop sz="88000"/>
  </p:normalViewPr>
  <p:slideViewPr>
    <p:cSldViewPr snapToGrid="0" snapToObjects="1">
      <p:cViewPr>
        <p:scale>
          <a:sx n="83" d="100"/>
          <a:sy n="83" d="100"/>
        </p:scale>
        <p:origin x="2216" y="5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1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0E383-682C-4F4F-8ADB-45E49A181DFB}"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493E63E1-DEB8-E449-8B8D-3DF9A84B97D8}">
      <dgm:prSet/>
      <dgm:spPr/>
      <dgm:t>
        <a:bodyPr/>
        <a:lstStyle/>
        <a:p>
          <a:pPr rtl="0"/>
          <a:r>
            <a:rPr lang="en-US" dirty="0" smtClean="0"/>
            <a:t>Decreased disruptive problem behaviors</a:t>
          </a:r>
          <a:endParaRPr lang="en-US" dirty="0"/>
        </a:p>
      </dgm:t>
    </dgm:pt>
    <dgm:pt modelId="{74B3B1CE-BB44-544D-A012-D9B53A4FDF16}" type="parTrans" cxnId="{02DC59DA-A188-2345-AD70-A253E4F78ACD}">
      <dgm:prSet/>
      <dgm:spPr/>
      <dgm:t>
        <a:bodyPr/>
        <a:lstStyle/>
        <a:p>
          <a:endParaRPr lang="en-US"/>
        </a:p>
      </dgm:t>
    </dgm:pt>
    <dgm:pt modelId="{23F97A0D-BD0D-6042-9474-EB68BC1FDF47}" type="sibTrans" cxnId="{02DC59DA-A188-2345-AD70-A253E4F78ACD}">
      <dgm:prSet/>
      <dgm:spPr/>
      <dgm:t>
        <a:bodyPr/>
        <a:lstStyle/>
        <a:p>
          <a:endParaRPr lang="en-US"/>
        </a:p>
      </dgm:t>
    </dgm:pt>
    <dgm:pt modelId="{7ADAF5D9-27B4-7143-9CEB-40FF3D075955}">
      <dgm:prSet/>
      <dgm:spPr/>
      <dgm:t>
        <a:bodyPr/>
        <a:lstStyle/>
        <a:p>
          <a:pPr rtl="0"/>
          <a:r>
            <a:rPr lang="en-US" dirty="0" smtClean="0"/>
            <a:t>Decreased teacher redirection</a:t>
          </a:r>
          <a:endParaRPr lang="en-US" dirty="0"/>
        </a:p>
      </dgm:t>
    </dgm:pt>
    <dgm:pt modelId="{F8359B39-7603-CA4B-9A6F-0934ECF7E2FD}" type="parTrans" cxnId="{E7B0CDDD-42EF-F24B-B240-5823D6185E90}">
      <dgm:prSet/>
      <dgm:spPr/>
      <dgm:t>
        <a:bodyPr/>
        <a:lstStyle/>
        <a:p>
          <a:endParaRPr lang="en-US"/>
        </a:p>
      </dgm:t>
    </dgm:pt>
    <dgm:pt modelId="{380CD1D1-5140-104D-BF3E-1E237C4996EB}" type="sibTrans" cxnId="{E7B0CDDD-42EF-F24B-B240-5823D6185E90}">
      <dgm:prSet/>
      <dgm:spPr/>
      <dgm:t>
        <a:bodyPr/>
        <a:lstStyle/>
        <a:p>
          <a:endParaRPr lang="en-US"/>
        </a:p>
      </dgm:t>
    </dgm:pt>
    <dgm:pt modelId="{4A6F58E5-2F8E-9342-9AEA-25B8D4F48C6C}">
      <dgm:prSet/>
      <dgm:spPr/>
      <dgm:t>
        <a:bodyPr/>
        <a:lstStyle/>
        <a:p>
          <a:pPr rtl="0"/>
          <a:r>
            <a:rPr lang="en-US" dirty="0" smtClean="0"/>
            <a:t>Increased instructional time</a:t>
          </a:r>
          <a:endParaRPr lang="en-US" dirty="0"/>
        </a:p>
      </dgm:t>
    </dgm:pt>
    <dgm:pt modelId="{63D6DDF1-C8D6-BE40-85F7-7BC5C2FF7F0E}" type="parTrans" cxnId="{D04B9AFB-92AA-C44D-8770-C954383CE309}">
      <dgm:prSet/>
      <dgm:spPr/>
      <dgm:t>
        <a:bodyPr/>
        <a:lstStyle/>
        <a:p>
          <a:endParaRPr lang="en-US"/>
        </a:p>
      </dgm:t>
    </dgm:pt>
    <dgm:pt modelId="{D3822BF6-3917-554E-B499-A064A058DB17}" type="sibTrans" cxnId="{D04B9AFB-92AA-C44D-8770-C954383CE309}">
      <dgm:prSet/>
      <dgm:spPr/>
      <dgm:t>
        <a:bodyPr/>
        <a:lstStyle/>
        <a:p>
          <a:endParaRPr lang="en-US"/>
        </a:p>
      </dgm:t>
    </dgm:pt>
    <dgm:pt modelId="{E5B9EF98-F008-574D-A50F-B972B8ADE435}">
      <dgm:prSet/>
      <dgm:spPr/>
      <dgm:t>
        <a:bodyPr/>
        <a:lstStyle/>
        <a:p>
          <a:pPr rtl="0"/>
          <a:r>
            <a:rPr lang="en-US" dirty="0" smtClean="0"/>
            <a:t>Increased academic learning time</a:t>
          </a:r>
          <a:endParaRPr lang="en-US" dirty="0"/>
        </a:p>
      </dgm:t>
    </dgm:pt>
    <dgm:pt modelId="{0AA89F30-969F-7145-B596-324E75877D98}" type="parTrans" cxnId="{42095719-766C-614A-A73E-891BD58F4E73}">
      <dgm:prSet/>
      <dgm:spPr/>
      <dgm:t>
        <a:bodyPr/>
        <a:lstStyle/>
        <a:p>
          <a:endParaRPr lang="en-US"/>
        </a:p>
      </dgm:t>
    </dgm:pt>
    <dgm:pt modelId="{DA6151CF-5B15-D645-A671-70D8A28C33E0}" type="sibTrans" cxnId="{42095719-766C-614A-A73E-891BD58F4E73}">
      <dgm:prSet/>
      <dgm:spPr/>
      <dgm:t>
        <a:bodyPr/>
        <a:lstStyle/>
        <a:p>
          <a:endParaRPr lang="en-US"/>
        </a:p>
      </dgm:t>
    </dgm:pt>
    <dgm:pt modelId="{096A6E0E-5EBC-044B-B03B-A67BA44EC8C2}">
      <dgm:prSet/>
      <dgm:spPr/>
      <dgm:t>
        <a:bodyPr/>
        <a:lstStyle/>
        <a:p>
          <a:pPr rtl="0"/>
          <a:r>
            <a:rPr lang="en-US" dirty="0" smtClean="0"/>
            <a:t>Increased academic success </a:t>
          </a:r>
          <a:endParaRPr lang="en-US" dirty="0"/>
        </a:p>
      </dgm:t>
    </dgm:pt>
    <dgm:pt modelId="{B6124C5F-86C4-C341-92EE-E17BF5863BF8}" type="parTrans" cxnId="{AC38FDF2-E2C6-FC40-924F-AEF5B4EAD506}">
      <dgm:prSet/>
      <dgm:spPr/>
      <dgm:t>
        <a:bodyPr/>
        <a:lstStyle/>
        <a:p>
          <a:endParaRPr lang="en-US"/>
        </a:p>
      </dgm:t>
    </dgm:pt>
    <dgm:pt modelId="{06CD1346-1723-BA48-A26F-0414A648EF3C}" type="sibTrans" cxnId="{AC38FDF2-E2C6-FC40-924F-AEF5B4EAD506}">
      <dgm:prSet/>
      <dgm:spPr/>
      <dgm:t>
        <a:bodyPr/>
        <a:lstStyle/>
        <a:p>
          <a:endParaRPr lang="en-US"/>
        </a:p>
      </dgm:t>
    </dgm:pt>
    <dgm:pt modelId="{FA7DAC55-1C38-D647-AF1D-09F2991C913A}" type="pres">
      <dgm:prSet presAssocID="{A360E383-682C-4F4F-8ADB-45E49A181DFB}" presName="Name0" presStyleCnt="0">
        <dgm:presLayoutVars>
          <dgm:dir/>
          <dgm:resizeHandles val="exact"/>
        </dgm:presLayoutVars>
      </dgm:prSet>
      <dgm:spPr/>
      <dgm:t>
        <a:bodyPr/>
        <a:lstStyle/>
        <a:p>
          <a:endParaRPr lang="en-US"/>
        </a:p>
      </dgm:t>
    </dgm:pt>
    <dgm:pt modelId="{A161BA20-2301-9149-BA58-B3FB69274F67}" type="pres">
      <dgm:prSet presAssocID="{493E63E1-DEB8-E449-8B8D-3DF9A84B97D8}" presName="node" presStyleLbl="node1" presStyleIdx="0" presStyleCnt="5">
        <dgm:presLayoutVars>
          <dgm:bulletEnabled val="1"/>
        </dgm:presLayoutVars>
      </dgm:prSet>
      <dgm:spPr/>
      <dgm:t>
        <a:bodyPr/>
        <a:lstStyle/>
        <a:p>
          <a:endParaRPr lang="en-US"/>
        </a:p>
      </dgm:t>
    </dgm:pt>
    <dgm:pt modelId="{B02DD70C-773E-DB4C-994E-DAAC8813CAC8}" type="pres">
      <dgm:prSet presAssocID="{23F97A0D-BD0D-6042-9474-EB68BC1FDF47}" presName="sibTrans" presStyleLbl="sibTrans2D1" presStyleIdx="0" presStyleCnt="4"/>
      <dgm:spPr/>
      <dgm:t>
        <a:bodyPr/>
        <a:lstStyle/>
        <a:p>
          <a:endParaRPr lang="en-US"/>
        </a:p>
      </dgm:t>
    </dgm:pt>
    <dgm:pt modelId="{3E00727B-C771-534B-A32C-7E78BA20E5D0}" type="pres">
      <dgm:prSet presAssocID="{23F97A0D-BD0D-6042-9474-EB68BC1FDF47}" presName="connectorText" presStyleLbl="sibTrans2D1" presStyleIdx="0" presStyleCnt="4"/>
      <dgm:spPr/>
      <dgm:t>
        <a:bodyPr/>
        <a:lstStyle/>
        <a:p>
          <a:endParaRPr lang="en-US"/>
        </a:p>
      </dgm:t>
    </dgm:pt>
    <dgm:pt modelId="{E877A621-8B95-594B-9974-E24B7BD6B2BA}" type="pres">
      <dgm:prSet presAssocID="{7ADAF5D9-27B4-7143-9CEB-40FF3D075955}" presName="node" presStyleLbl="node1" presStyleIdx="1" presStyleCnt="5">
        <dgm:presLayoutVars>
          <dgm:bulletEnabled val="1"/>
        </dgm:presLayoutVars>
      </dgm:prSet>
      <dgm:spPr/>
      <dgm:t>
        <a:bodyPr/>
        <a:lstStyle/>
        <a:p>
          <a:endParaRPr lang="en-US"/>
        </a:p>
      </dgm:t>
    </dgm:pt>
    <dgm:pt modelId="{43ECD608-5675-C24A-8EED-E20F497577B4}" type="pres">
      <dgm:prSet presAssocID="{380CD1D1-5140-104D-BF3E-1E237C4996EB}" presName="sibTrans" presStyleLbl="sibTrans2D1" presStyleIdx="1" presStyleCnt="4"/>
      <dgm:spPr/>
      <dgm:t>
        <a:bodyPr/>
        <a:lstStyle/>
        <a:p>
          <a:endParaRPr lang="en-US"/>
        </a:p>
      </dgm:t>
    </dgm:pt>
    <dgm:pt modelId="{7DE0F055-F120-A64E-936C-A79C792B072F}" type="pres">
      <dgm:prSet presAssocID="{380CD1D1-5140-104D-BF3E-1E237C4996EB}" presName="connectorText" presStyleLbl="sibTrans2D1" presStyleIdx="1" presStyleCnt="4"/>
      <dgm:spPr/>
      <dgm:t>
        <a:bodyPr/>
        <a:lstStyle/>
        <a:p>
          <a:endParaRPr lang="en-US"/>
        </a:p>
      </dgm:t>
    </dgm:pt>
    <dgm:pt modelId="{E1863D50-8BF1-FF43-979C-28D4683710FF}" type="pres">
      <dgm:prSet presAssocID="{4A6F58E5-2F8E-9342-9AEA-25B8D4F48C6C}" presName="node" presStyleLbl="node1" presStyleIdx="2" presStyleCnt="5">
        <dgm:presLayoutVars>
          <dgm:bulletEnabled val="1"/>
        </dgm:presLayoutVars>
      </dgm:prSet>
      <dgm:spPr/>
      <dgm:t>
        <a:bodyPr/>
        <a:lstStyle/>
        <a:p>
          <a:endParaRPr lang="en-US"/>
        </a:p>
      </dgm:t>
    </dgm:pt>
    <dgm:pt modelId="{8E77EB16-AF60-2B46-BB7E-2FE3DF6F2970}" type="pres">
      <dgm:prSet presAssocID="{D3822BF6-3917-554E-B499-A064A058DB17}" presName="sibTrans" presStyleLbl="sibTrans2D1" presStyleIdx="2" presStyleCnt="4"/>
      <dgm:spPr/>
      <dgm:t>
        <a:bodyPr/>
        <a:lstStyle/>
        <a:p>
          <a:endParaRPr lang="en-US"/>
        </a:p>
      </dgm:t>
    </dgm:pt>
    <dgm:pt modelId="{DE36F427-A6FE-D64C-BDB1-7521039FD368}" type="pres">
      <dgm:prSet presAssocID="{D3822BF6-3917-554E-B499-A064A058DB17}" presName="connectorText" presStyleLbl="sibTrans2D1" presStyleIdx="2" presStyleCnt="4"/>
      <dgm:spPr/>
      <dgm:t>
        <a:bodyPr/>
        <a:lstStyle/>
        <a:p>
          <a:endParaRPr lang="en-US"/>
        </a:p>
      </dgm:t>
    </dgm:pt>
    <dgm:pt modelId="{1400C979-7BA2-374D-9E32-FD06DCEAF811}" type="pres">
      <dgm:prSet presAssocID="{E5B9EF98-F008-574D-A50F-B972B8ADE435}" presName="node" presStyleLbl="node1" presStyleIdx="3" presStyleCnt="5">
        <dgm:presLayoutVars>
          <dgm:bulletEnabled val="1"/>
        </dgm:presLayoutVars>
      </dgm:prSet>
      <dgm:spPr/>
      <dgm:t>
        <a:bodyPr/>
        <a:lstStyle/>
        <a:p>
          <a:endParaRPr lang="en-US"/>
        </a:p>
      </dgm:t>
    </dgm:pt>
    <dgm:pt modelId="{ADE038CD-4B1F-4244-BC2E-B9D1EC1AD08D}" type="pres">
      <dgm:prSet presAssocID="{DA6151CF-5B15-D645-A671-70D8A28C33E0}" presName="sibTrans" presStyleLbl="sibTrans2D1" presStyleIdx="3" presStyleCnt="4"/>
      <dgm:spPr/>
      <dgm:t>
        <a:bodyPr/>
        <a:lstStyle/>
        <a:p>
          <a:endParaRPr lang="en-US"/>
        </a:p>
      </dgm:t>
    </dgm:pt>
    <dgm:pt modelId="{3724A8DD-23B0-764C-8FB0-CFF490204672}" type="pres">
      <dgm:prSet presAssocID="{DA6151CF-5B15-D645-A671-70D8A28C33E0}" presName="connectorText" presStyleLbl="sibTrans2D1" presStyleIdx="3" presStyleCnt="4"/>
      <dgm:spPr/>
      <dgm:t>
        <a:bodyPr/>
        <a:lstStyle/>
        <a:p>
          <a:endParaRPr lang="en-US"/>
        </a:p>
      </dgm:t>
    </dgm:pt>
    <dgm:pt modelId="{8991EC4C-8DFC-BD47-A35A-00ED1CBBC97D}" type="pres">
      <dgm:prSet presAssocID="{096A6E0E-5EBC-044B-B03B-A67BA44EC8C2}" presName="node" presStyleLbl="node1" presStyleIdx="4" presStyleCnt="5">
        <dgm:presLayoutVars>
          <dgm:bulletEnabled val="1"/>
        </dgm:presLayoutVars>
      </dgm:prSet>
      <dgm:spPr/>
      <dgm:t>
        <a:bodyPr/>
        <a:lstStyle/>
        <a:p>
          <a:endParaRPr lang="en-US"/>
        </a:p>
      </dgm:t>
    </dgm:pt>
  </dgm:ptLst>
  <dgm:cxnLst>
    <dgm:cxn modelId="{E7B0CDDD-42EF-F24B-B240-5823D6185E90}" srcId="{A360E383-682C-4F4F-8ADB-45E49A181DFB}" destId="{7ADAF5D9-27B4-7143-9CEB-40FF3D075955}" srcOrd="1" destOrd="0" parTransId="{F8359B39-7603-CA4B-9A6F-0934ECF7E2FD}" sibTransId="{380CD1D1-5140-104D-BF3E-1E237C4996EB}"/>
    <dgm:cxn modelId="{02DC59DA-A188-2345-AD70-A253E4F78ACD}" srcId="{A360E383-682C-4F4F-8ADB-45E49A181DFB}" destId="{493E63E1-DEB8-E449-8B8D-3DF9A84B97D8}" srcOrd="0" destOrd="0" parTransId="{74B3B1CE-BB44-544D-A012-D9B53A4FDF16}" sibTransId="{23F97A0D-BD0D-6042-9474-EB68BC1FDF47}"/>
    <dgm:cxn modelId="{7A750E6B-C7EA-C04A-80F7-97F7664522F8}" type="presOf" srcId="{23F97A0D-BD0D-6042-9474-EB68BC1FDF47}" destId="{B02DD70C-773E-DB4C-994E-DAAC8813CAC8}" srcOrd="0" destOrd="0" presId="urn:microsoft.com/office/officeart/2005/8/layout/process1"/>
    <dgm:cxn modelId="{53329F35-FBAD-1046-97E7-466DC7547410}" type="presOf" srcId="{E5B9EF98-F008-574D-A50F-B972B8ADE435}" destId="{1400C979-7BA2-374D-9E32-FD06DCEAF811}" srcOrd="0" destOrd="0" presId="urn:microsoft.com/office/officeart/2005/8/layout/process1"/>
    <dgm:cxn modelId="{AC38FDF2-E2C6-FC40-924F-AEF5B4EAD506}" srcId="{A360E383-682C-4F4F-8ADB-45E49A181DFB}" destId="{096A6E0E-5EBC-044B-B03B-A67BA44EC8C2}" srcOrd="4" destOrd="0" parTransId="{B6124C5F-86C4-C341-92EE-E17BF5863BF8}" sibTransId="{06CD1346-1723-BA48-A26F-0414A648EF3C}"/>
    <dgm:cxn modelId="{42095719-766C-614A-A73E-891BD58F4E73}" srcId="{A360E383-682C-4F4F-8ADB-45E49A181DFB}" destId="{E5B9EF98-F008-574D-A50F-B972B8ADE435}" srcOrd="3" destOrd="0" parTransId="{0AA89F30-969F-7145-B596-324E75877D98}" sibTransId="{DA6151CF-5B15-D645-A671-70D8A28C33E0}"/>
    <dgm:cxn modelId="{D69BDD79-64FA-D946-AAB3-87B26D92942F}" type="presOf" srcId="{493E63E1-DEB8-E449-8B8D-3DF9A84B97D8}" destId="{A161BA20-2301-9149-BA58-B3FB69274F67}" srcOrd="0" destOrd="0" presId="urn:microsoft.com/office/officeart/2005/8/layout/process1"/>
    <dgm:cxn modelId="{1538669A-1CCD-F341-BCE9-D46FD7138D1D}" type="presOf" srcId="{23F97A0D-BD0D-6042-9474-EB68BC1FDF47}" destId="{3E00727B-C771-534B-A32C-7E78BA20E5D0}" srcOrd="1" destOrd="0" presId="urn:microsoft.com/office/officeart/2005/8/layout/process1"/>
    <dgm:cxn modelId="{80BE079C-BBBE-204A-A819-16B437CA473C}" type="presOf" srcId="{D3822BF6-3917-554E-B499-A064A058DB17}" destId="{8E77EB16-AF60-2B46-BB7E-2FE3DF6F2970}" srcOrd="0" destOrd="0" presId="urn:microsoft.com/office/officeart/2005/8/layout/process1"/>
    <dgm:cxn modelId="{8D01734A-F12E-0341-98C2-CD09CA3AD8B3}" type="presOf" srcId="{A360E383-682C-4F4F-8ADB-45E49A181DFB}" destId="{FA7DAC55-1C38-D647-AF1D-09F2991C913A}" srcOrd="0" destOrd="0" presId="urn:microsoft.com/office/officeart/2005/8/layout/process1"/>
    <dgm:cxn modelId="{BF2F4BD4-F6E0-F142-BDEC-B1E7A5B6906A}" type="presOf" srcId="{D3822BF6-3917-554E-B499-A064A058DB17}" destId="{DE36F427-A6FE-D64C-BDB1-7521039FD368}" srcOrd="1" destOrd="0" presId="urn:microsoft.com/office/officeart/2005/8/layout/process1"/>
    <dgm:cxn modelId="{A3C10020-631C-8748-9F1D-E05484CF0B72}" type="presOf" srcId="{4A6F58E5-2F8E-9342-9AEA-25B8D4F48C6C}" destId="{E1863D50-8BF1-FF43-979C-28D4683710FF}" srcOrd="0" destOrd="0" presId="urn:microsoft.com/office/officeart/2005/8/layout/process1"/>
    <dgm:cxn modelId="{BD4C859F-F592-084E-B2AB-B37B021370EB}" type="presOf" srcId="{DA6151CF-5B15-D645-A671-70D8A28C33E0}" destId="{ADE038CD-4B1F-4244-BC2E-B9D1EC1AD08D}" srcOrd="0" destOrd="0" presId="urn:microsoft.com/office/officeart/2005/8/layout/process1"/>
    <dgm:cxn modelId="{25CBA631-8A9C-C844-AD9D-85CAB64401B6}" type="presOf" srcId="{096A6E0E-5EBC-044B-B03B-A67BA44EC8C2}" destId="{8991EC4C-8DFC-BD47-A35A-00ED1CBBC97D}" srcOrd="0" destOrd="0" presId="urn:microsoft.com/office/officeart/2005/8/layout/process1"/>
    <dgm:cxn modelId="{82D282EB-FA5A-F54F-8687-5B113DFA844F}" type="presOf" srcId="{380CD1D1-5140-104D-BF3E-1E237C4996EB}" destId="{7DE0F055-F120-A64E-936C-A79C792B072F}" srcOrd="1" destOrd="0" presId="urn:microsoft.com/office/officeart/2005/8/layout/process1"/>
    <dgm:cxn modelId="{C582C08D-16CC-DC4F-B4E2-A8E9356676AF}" type="presOf" srcId="{380CD1D1-5140-104D-BF3E-1E237C4996EB}" destId="{43ECD608-5675-C24A-8EED-E20F497577B4}" srcOrd="0" destOrd="0" presId="urn:microsoft.com/office/officeart/2005/8/layout/process1"/>
    <dgm:cxn modelId="{F5975EFA-F175-3F40-B169-C9EF9A1BFD2F}" type="presOf" srcId="{7ADAF5D9-27B4-7143-9CEB-40FF3D075955}" destId="{E877A621-8B95-594B-9974-E24B7BD6B2BA}" srcOrd="0" destOrd="0" presId="urn:microsoft.com/office/officeart/2005/8/layout/process1"/>
    <dgm:cxn modelId="{2CEB6223-258F-EB43-8A6A-B14290955C71}" type="presOf" srcId="{DA6151CF-5B15-D645-A671-70D8A28C33E0}" destId="{3724A8DD-23B0-764C-8FB0-CFF490204672}" srcOrd="1" destOrd="0" presId="urn:microsoft.com/office/officeart/2005/8/layout/process1"/>
    <dgm:cxn modelId="{D04B9AFB-92AA-C44D-8770-C954383CE309}" srcId="{A360E383-682C-4F4F-8ADB-45E49A181DFB}" destId="{4A6F58E5-2F8E-9342-9AEA-25B8D4F48C6C}" srcOrd="2" destOrd="0" parTransId="{63D6DDF1-C8D6-BE40-85F7-7BC5C2FF7F0E}" sibTransId="{D3822BF6-3917-554E-B499-A064A058DB17}"/>
    <dgm:cxn modelId="{2AE6319E-FD83-4B4E-AC00-8CDA74E282E5}" type="presParOf" srcId="{FA7DAC55-1C38-D647-AF1D-09F2991C913A}" destId="{A161BA20-2301-9149-BA58-B3FB69274F67}" srcOrd="0" destOrd="0" presId="urn:microsoft.com/office/officeart/2005/8/layout/process1"/>
    <dgm:cxn modelId="{5843978E-C23A-4D46-B692-C7473C5AF541}" type="presParOf" srcId="{FA7DAC55-1C38-D647-AF1D-09F2991C913A}" destId="{B02DD70C-773E-DB4C-994E-DAAC8813CAC8}" srcOrd="1" destOrd="0" presId="urn:microsoft.com/office/officeart/2005/8/layout/process1"/>
    <dgm:cxn modelId="{70EA6268-B192-394D-8A03-97DC1A14CF55}" type="presParOf" srcId="{B02DD70C-773E-DB4C-994E-DAAC8813CAC8}" destId="{3E00727B-C771-534B-A32C-7E78BA20E5D0}" srcOrd="0" destOrd="0" presId="urn:microsoft.com/office/officeart/2005/8/layout/process1"/>
    <dgm:cxn modelId="{921D1176-39C7-7949-8B49-6FFB7F1E7CBA}" type="presParOf" srcId="{FA7DAC55-1C38-D647-AF1D-09F2991C913A}" destId="{E877A621-8B95-594B-9974-E24B7BD6B2BA}" srcOrd="2" destOrd="0" presId="urn:microsoft.com/office/officeart/2005/8/layout/process1"/>
    <dgm:cxn modelId="{1CEF4CC6-6C18-784F-AD47-A32177B2748E}" type="presParOf" srcId="{FA7DAC55-1C38-D647-AF1D-09F2991C913A}" destId="{43ECD608-5675-C24A-8EED-E20F497577B4}" srcOrd="3" destOrd="0" presId="urn:microsoft.com/office/officeart/2005/8/layout/process1"/>
    <dgm:cxn modelId="{5AFB5862-FD84-4541-B2D5-F6CBBC089233}" type="presParOf" srcId="{43ECD608-5675-C24A-8EED-E20F497577B4}" destId="{7DE0F055-F120-A64E-936C-A79C792B072F}" srcOrd="0" destOrd="0" presId="urn:microsoft.com/office/officeart/2005/8/layout/process1"/>
    <dgm:cxn modelId="{D4ABB657-4C74-6C48-85FF-4D0F5CE91CF5}" type="presParOf" srcId="{FA7DAC55-1C38-D647-AF1D-09F2991C913A}" destId="{E1863D50-8BF1-FF43-979C-28D4683710FF}" srcOrd="4" destOrd="0" presId="urn:microsoft.com/office/officeart/2005/8/layout/process1"/>
    <dgm:cxn modelId="{310161D9-A352-CF44-8287-3D5646DB4748}" type="presParOf" srcId="{FA7DAC55-1C38-D647-AF1D-09F2991C913A}" destId="{8E77EB16-AF60-2B46-BB7E-2FE3DF6F2970}" srcOrd="5" destOrd="0" presId="urn:microsoft.com/office/officeart/2005/8/layout/process1"/>
    <dgm:cxn modelId="{CC317AAA-7EF6-B148-BB04-CC410A0C180E}" type="presParOf" srcId="{8E77EB16-AF60-2B46-BB7E-2FE3DF6F2970}" destId="{DE36F427-A6FE-D64C-BDB1-7521039FD368}" srcOrd="0" destOrd="0" presId="urn:microsoft.com/office/officeart/2005/8/layout/process1"/>
    <dgm:cxn modelId="{D81BC3F3-48EE-4241-BDE8-C6D7AE3A9057}" type="presParOf" srcId="{FA7DAC55-1C38-D647-AF1D-09F2991C913A}" destId="{1400C979-7BA2-374D-9E32-FD06DCEAF811}" srcOrd="6" destOrd="0" presId="urn:microsoft.com/office/officeart/2005/8/layout/process1"/>
    <dgm:cxn modelId="{C1B30282-FA28-5243-B940-23BBED5D7C5F}" type="presParOf" srcId="{FA7DAC55-1C38-D647-AF1D-09F2991C913A}" destId="{ADE038CD-4B1F-4244-BC2E-B9D1EC1AD08D}" srcOrd="7" destOrd="0" presId="urn:microsoft.com/office/officeart/2005/8/layout/process1"/>
    <dgm:cxn modelId="{DA3E2A12-1110-814C-8E67-3FBDEE49AD18}" type="presParOf" srcId="{ADE038CD-4B1F-4244-BC2E-B9D1EC1AD08D}" destId="{3724A8DD-23B0-764C-8FB0-CFF490204672}" srcOrd="0" destOrd="0" presId="urn:microsoft.com/office/officeart/2005/8/layout/process1"/>
    <dgm:cxn modelId="{F51C3B62-0C8C-8A46-8039-E2634B671901}" type="presParOf" srcId="{FA7DAC55-1C38-D647-AF1D-09F2991C913A}" destId="{8991EC4C-8DFC-BD47-A35A-00ED1CBBC97D}"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2D0D21-FB5C-A34E-98E2-C4669AD92984}"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C345FFE0-C714-7042-89C1-9C7D41DF40CE}">
      <dgm:prSet phldrT="[Text]" custT="1"/>
      <dgm:spPr/>
      <dgm:t>
        <a:bodyPr/>
        <a:lstStyle/>
        <a:p>
          <a:r>
            <a:rPr lang="en-US" sz="1800" dirty="0" smtClean="0"/>
            <a:t>50% of all problem behavior in school</a:t>
          </a:r>
          <a:endParaRPr lang="en-US" sz="1800" dirty="0"/>
        </a:p>
      </dgm:t>
    </dgm:pt>
    <dgm:pt modelId="{A492592E-7A55-794D-AB8F-5C9FF2DDBFE4}" type="parTrans" cxnId="{E51CF1AF-88BC-5845-A77A-B5852BAA7923}">
      <dgm:prSet/>
      <dgm:spPr/>
      <dgm:t>
        <a:bodyPr/>
        <a:lstStyle/>
        <a:p>
          <a:endParaRPr lang="en-US"/>
        </a:p>
      </dgm:t>
    </dgm:pt>
    <dgm:pt modelId="{3BA6AB53-B4B4-7D4C-B6A3-9C9FF3D08306}" type="sibTrans" cxnId="{E51CF1AF-88BC-5845-A77A-B5852BAA7923}">
      <dgm:prSet/>
      <dgm:spPr/>
      <dgm:t>
        <a:bodyPr/>
        <a:lstStyle/>
        <a:p>
          <a:endParaRPr lang="en-US"/>
        </a:p>
      </dgm:t>
    </dgm:pt>
    <dgm:pt modelId="{676C2931-E76C-9040-9DCF-48CC81E2439A}">
      <dgm:prSet phldrT="[Text]" custT="1"/>
      <dgm:spPr/>
      <dgm:t>
        <a:bodyPr/>
        <a:lstStyle/>
        <a:p>
          <a:r>
            <a:rPr lang="en-US" sz="1800" dirty="0" smtClean="0"/>
            <a:t>Common Areas</a:t>
          </a:r>
          <a:endParaRPr lang="en-US" sz="1800" dirty="0"/>
        </a:p>
      </dgm:t>
    </dgm:pt>
    <dgm:pt modelId="{E0CF32F6-E4C3-3440-8C02-4556F164C195}" type="parTrans" cxnId="{8A631B37-1E3B-4D43-8375-79D0D353E16B}">
      <dgm:prSet/>
      <dgm:spPr/>
      <dgm:t>
        <a:bodyPr/>
        <a:lstStyle/>
        <a:p>
          <a:endParaRPr lang="en-US"/>
        </a:p>
      </dgm:t>
    </dgm:pt>
    <dgm:pt modelId="{D0DDA41D-775A-954E-8965-5145D79724CC}" type="sibTrans" cxnId="{8A631B37-1E3B-4D43-8375-79D0D353E16B}">
      <dgm:prSet/>
      <dgm:spPr/>
      <dgm:t>
        <a:bodyPr/>
        <a:lstStyle/>
        <a:p>
          <a:endParaRPr lang="en-US"/>
        </a:p>
      </dgm:t>
    </dgm:pt>
    <dgm:pt modelId="{6866612B-13B0-0149-8BA8-2FC83107152D}">
      <dgm:prSet custT="1"/>
      <dgm:spPr/>
      <dgm:t>
        <a:bodyPr/>
        <a:lstStyle/>
        <a:p>
          <a:r>
            <a:rPr lang="en-US" sz="1600" dirty="0" smtClean="0"/>
            <a:t>Playground/Recess</a:t>
          </a:r>
          <a:endParaRPr lang="en-US" sz="1600" dirty="0"/>
        </a:p>
      </dgm:t>
    </dgm:pt>
    <dgm:pt modelId="{98CC5168-46FC-5F45-B91F-03120D50E2A1}" type="parTrans" cxnId="{7A386445-F259-DB46-872F-64BAF4CCE55A}">
      <dgm:prSet/>
      <dgm:spPr/>
      <dgm:t>
        <a:bodyPr/>
        <a:lstStyle/>
        <a:p>
          <a:endParaRPr lang="en-US"/>
        </a:p>
      </dgm:t>
    </dgm:pt>
    <dgm:pt modelId="{41DFA494-5265-D74F-BB24-40EAECED03C5}" type="sibTrans" cxnId="{7A386445-F259-DB46-872F-64BAF4CCE55A}">
      <dgm:prSet/>
      <dgm:spPr/>
      <dgm:t>
        <a:bodyPr/>
        <a:lstStyle/>
        <a:p>
          <a:endParaRPr lang="en-US"/>
        </a:p>
      </dgm:t>
    </dgm:pt>
    <dgm:pt modelId="{83EB4672-3501-BB4C-952C-1F699F3DDB37}">
      <dgm:prSet custT="1"/>
      <dgm:spPr/>
      <dgm:t>
        <a:bodyPr/>
        <a:lstStyle/>
        <a:p>
          <a:r>
            <a:rPr lang="en-US" sz="1800" dirty="0" smtClean="0"/>
            <a:t>Bus</a:t>
          </a:r>
          <a:endParaRPr lang="en-US" sz="1800" dirty="0"/>
        </a:p>
      </dgm:t>
    </dgm:pt>
    <dgm:pt modelId="{ACF8305C-6B4D-3440-B2B8-0B1C9EE5EA9B}" type="parTrans" cxnId="{C75C3CE8-6F94-E04E-9850-28FB8B214215}">
      <dgm:prSet/>
      <dgm:spPr/>
      <dgm:t>
        <a:bodyPr/>
        <a:lstStyle/>
        <a:p>
          <a:endParaRPr lang="en-US"/>
        </a:p>
      </dgm:t>
    </dgm:pt>
    <dgm:pt modelId="{3992573A-0D23-B14E-9988-B727F0E47F45}" type="sibTrans" cxnId="{C75C3CE8-6F94-E04E-9850-28FB8B214215}">
      <dgm:prSet/>
      <dgm:spPr/>
      <dgm:t>
        <a:bodyPr/>
        <a:lstStyle/>
        <a:p>
          <a:endParaRPr lang="en-US"/>
        </a:p>
      </dgm:t>
    </dgm:pt>
    <dgm:pt modelId="{25DD1D62-EBB7-3145-A22E-67FA33C781EB}">
      <dgm:prSet custT="1"/>
      <dgm:spPr/>
      <dgm:t>
        <a:bodyPr/>
        <a:lstStyle/>
        <a:p>
          <a:r>
            <a:rPr lang="en-US" sz="1800" dirty="0" smtClean="0"/>
            <a:t>Hallway</a:t>
          </a:r>
          <a:endParaRPr lang="en-US" sz="1800" dirty="0"/>
        </a:p>
      </dgm:t>
    </dgm:pt>
    <dgm:pt modelId="{BE661A12-6D92-C244-894D-8EFCFCF82A9F}" type="parTrans" cxnId="{A4416C09-8514-0543-B7DC-C8777BDED08A}">
      <dgm:prSet/>
      <dgm:spPr/>
      <dgm:t>
        <a:bodyPr/>
        <a:lstStyle/>
        <a:p>
          <a:endParaRPr lang="en-US"/>
        </a:p>
      </dgm:t>
    </dgm:pt>
    <dgm:pt modelId="{059CE713-9C8F-F842-B6A8-F546FD7651BD}" type="sibTrans" cxnId="{A4416C09-8514-0543-B7DC-C8777BDED08A}">
      <dgm:prSet/>
      <dgm:spPr/>
      <dgm:t>
        <a:bodyPr/>
        <a:lstStyle/>
        <a:p>
          <a:endParaRPr lang="en-US"/>
        </a:p>
      </dgm:t>
    </dgm:pt>
    <dgm:pt modelId="{11760630-EA19-9641-9F9A-70A362A44A18}">
      <dgm:prSet custT="1"/>
      <dgm:spPr/>
      <dgm:t>
        <a:bodyPr/>
        <a:lstStyle/>
        <a:p>
          <a:r>
            <a:rPr lang="en-US" sz="1800" dirty="0" smtClean="0"/>
            <a:t>Transitions</a:t>
          </a:r>
          <a:endParaRPr lang="en-US" sz="1800" dirty="0"/>
        </a:p>
      </dgm:t>
    </dgm:pt>
    <dgm:pt modelId="{D505EF2B-CE3B-5D44-A81D-121D57E9C9B5}" type="parTrans" cxnId="{1A786618-93D8-4B44-87A0-2840434E3565}">
      <dgm:prSet/>
      <dgm:spPr/>
      <dgm:t>
        <a:bodyPr/>
        <a:lstStyle/>
        <a:p>
          <a:endParaRPr lang="en-US"/>
        </a:p>
      </dgm:t>
    </dgm:pt>
    <dgm:pt modelId="{B3AFBD54-272C-7149-B77F-6318D7A185CF}" type="sibTrans" cxnId="{1A786618-93D8-4B44-87A0-2840434E3565}">
      <dgm:prSet/>
      <dgm:spPr/>
      <dgm:t>
        <a:bodyPr/>
        <a:lstStyle/>
        <a:p>
          <a:endParaRPr lang="en-US"/>
        </a:p>
      </dgm:t>
    </dgm:pt>
    <dgm:pt modelId="{DB4CDF49-0EFB-814A-8C7C-998E22C27499}" type="pres">
      <dgm:prSet presAssocID="{0E2D0D21-FB5C-A34E-98E2-C4669AD92984}" presName="cycle" presStyleCnt="0">
        <dgm:presLayoutVars>
          <dgm:chMax val="1"/>
          <dgm:dir/>
          <dgm:animLvl val="ctr"/>
          <dgm:resizeHandles val="exact"/>
        </dgm:presLayoutVars>
      </dgm:prSet>
      <dgm:spPr/>
      <dgm:t>
        <a:bodyPr/>
        <a:lstStyle/>
        <a:p>
          <a:endParaRPr lang="en-US"/>
        </a:p>
      </dgm:t>
    </dgm:pt>
    <dgm:pt modelId="{06AB6FA9-A766-1A42-962A-AC0E8C938F47}" type="pres">
      <dgm:prSet presAssocID="{C345FFE0-C714-7042-89C1-9C7D41DF40CE}" presName="centerShape" presStyleLbl="node0" presStyleIdx="0" presStyleCnt="1"/>
      <dgm:spPr/>
      <dgm:t>
        <a:bodyPr/>
        <a:lstStyle/>
        <a:p>
          <a:endParaRPr lang="en-US"/>
        </a:p>
      </dgm:t>
    </dgm:pt>
    <dgm:pt modelId="{BA8097E3-5189-9D4F-92C9-A7C21B2B6CC8}" type="pres">
      <dgm:prSet presAssocID="{E0CF32F6-E4C3-3440-8C02-4556F164C195}" presName="Name9" presStyleLbl="parChTrans1D2" presStyleIdx="0" presStyleCnt="5"/>
      <dgm:spPr/>
      <dgm:t>
        <a:bodyPr/>
        <a:lstStyle/>
        <a:p>
          <a:endParaRPr lang="en-US"/>
        </a:p>
      </dgm:t>
    </dgm:pt>
    <dgm:pt modelId="{886C17E4-520C-EE46-BAD7-6FF9FC7CA2FD}" type="pres">
      <dgm:prSet presAssocID="{E0CF32F6-E4C3-3440-8C02-4556F164C195}" presName="connTx" presStyleLbl="parChTrans1D2" presStyleIdx="0" presStyleCnt="5"/>
      <dgm:spPr/>
      <dgm:t>
        <a:bodyPr/>
        <a:lstStyle/>
        <a:p>
          <a:endParaRPr lang="en-US"/>
        </a:p>
      </dgm:t>
    </dgm:pt>
    <dgm:pt modelId="{C88BE284-4388-0149-9AA5-44AA15034CB7}" type="pres">
      <dgm:prSet presAssocID="{676C2931-E76C-9040-9DCF-48CC81E2439A}" presName="node" presStyleLbl="node1" presStyleIdx="0" presStyleCnt="5">
        <dgm:presLayoutVars>
          <dgm:bulletEnabled val="1"/>
        </dgm:presLayoutVars>
      </dgm:prSet>
      <dgm:spPr/>
      <dgm:t>
        <a:bodyPr/>
        <a:lstStyle/>
        <a:p>
          <a:endParaRPr lang="en-US"/>
        </a:p>
      </dgm:t>
    </dgm:pt>
    <dgm:pt modelId="{E228A73D-5636-9A42-8496-B61F7DD2558E}" type="pres">
      <dgm:prSet presAssocID="{98CC5168-46FC-5F45-B91F-03120D50E2A1}" presName="Name9" presStyleLbl="parChTrans1D2" presStyleIdx="1" presStyleCnt="5"/>
      <dgm:spPr/>
      <dgm:t>
        <a:bodyPr/>
        <a:lstStyle/>
        <a:p>
          <a:endParaRPr lang="en-US"/>
        </a:p>
      </dgm:t>
    </dgm:pt>
    <dgm:pt modelId="{140C19A7-2B2A-8647-92F8-22AFD303FE83}" type="pres">
      <dgm:prSet presAssocID="{98CC5168-46FC-5F45-B91F-03120D50E2A1}" presName="connTx" presStyleLbl="parChTrans1D2" presStyleIdx="1" presStyleCnt="5"/>
      <dgm:spPr/>
      <dgm:t>
        <a:bodyPr/>
        <a:lstStyle/>
        <a:p>
          <a:endParaRPr lang="en-US"/>
        </a:p>
      </dgm:t>
    </dgm:pt>
    <dgm:pt modelId="{519D4E89-3CA6-764D-B7FE-F0F9EB0C9371}" type="pres">
      <dgm:prSet presAssocID="{6866612B-13B0-0149-8BA8-2FC83107152D}" presName="node" presStyleLbl="node1" presStyleIdx="1" presStyleCnt="5">
        <dgm:presLayoutVars>
          <dgm:bulletEnabled val="1"/>
        </dgm:presLayoutVars>
      </dgm:prSet>
      <dgm:spPr/>
      <dgm:t>
        <a:bodyPr/>
        <a:lstStyle/>
        <a:p>
          <a:endParaRPr lang="en-US"/>
        </a:p>
      </dgm:t>
    </dgm:pt>
    <dgm:pt modelId="{4898A151-993D-AF40-B2F2-6BD57E6ADBF9}" type="pres">
      <dgm:prSet presAssocID="{ACF8305C-6B4D-3440-B2B8-0B1C9EE5EA9B}" presName="Name9" presStyleLbl="parChTrans1D2" presStyleIdx="2" presStyleCnt="5"/>
      <dgm:spPr/>
      <dgm:t>
        <a:bodyPr/>
        <a:lstStyle/>
        <a:p>
          <a:endParaRPr lang="en-US"/>
        </a:p>
      </dgm:t>
    </dgm:pt>
    <dgm:pt modelId="{40AE320E-ADA8-4B44-8B2E-E9C35796CC30}" type="pres">
      <dgm:prSet presAssocID="{ACF8305C-6B4D-3440-B2B8-0B1C9EE5EA9B}" presName="connTx" presStyleLbl="parChTrans1D2" presStyleIdx="2" presStyleCnt="5"/>
      <dgm:spPr/>
      <dgm:t>
        <a:bodyPr/>
        <a:lstStyle/>
        <a:p>
          <a:endParaRPr lang="en-US"/>
        </a:p>
      </dgm:t>
    </dgm:pt>
    <dgm:pt modelId="{54881FB4-E2CB-1F40-A819-DD027595AEB9}" type="pres">
      <dgm:prSet presAssocID="{83EB4672-3501-BB4C-952C-1F699F3DDB37}" presName="node" presStyleLbl="node1" presStyleIdx="2" presStyleCnt="5">
        <dgm:presLayoutVars>
          <dgm:bulletEnabled val="1"/>
        </dgm:presLayoutVars>
      </dgm:prSet>
      <dgm:spPr/>
      <dgm:t>
        <a:bodyPr/>
        <a:lstStyle/>
        <a:p>
          <a:endParaRPr lang="en-US"/>
        </a:p>
      </dgm:t>
    </dgm:pt>
    <dgm:pt modelId="{F08CF14A-E0A7-6642-A32B-FAFDF0418043}" type="pres">
      <dgm:prSet presAssocID="{BE661A12-6D92-C244-894D-8EFCFCF82A9F}" presName="Name9" presStyleLbl="parChTrans1D2" presStyleIdx="3" presStyleCnt="5"/>
      <dgm:spPr/>
      <dgm:t>
        <a:bodyPr/>
        <a:lstStyle/>
        <a:p>
          <a:endParaRPr lang="en-US"/>
        </a:p>
      </dgm:t>
    </dgm:pt>
    <dgm:pt modelId="{B8C52DD7-8D4C-384D-B1B3-EDE6C1D0429C}" type="pres">
      <dgm:prSet presAssocID="{BE661A12-6D92-C244-894D-8EFCFCF82A9F}" presName="connTx" presStyleLbl="parChTrans1D2" presStyleIdx="3" presStyleCnt="5"/>
      <dgm:spPr/>
      <dgm:t>
        <a:bodyPr/>
        <a:lstStyle/>
        <a:p>
          <a:endParaRPr lang="en-US"/>
        </a:p>
      </dgm:t>
    </dgm:pt>
    <dgm:pt modelId="{BC5FB5CB-EC1C-4740-BE40-7C2BA7B6D6D5}" type="pres">
      <dgm:prSet presAssocID="{25DD1D62-EBB7-3145-A22E-67FA33C781EB}" presName="node" presStyleLbl="node1" presStyleIdx="3" presStyleCnt="5">
        <dgm:presLayoutVars>
          <dgm:bulletEnabled val="1"/>
        </dgm:presLayoutVars>
      </dgm:prSet>
      <dgm:spPr/>
      <dgm:t>
        <a:bodyPr/>
        <a:lstStyle/>
        <a:p>
          <a:endParaRPr lang="en-US"/>
        </a:p>
      </dgm:t>
    </dgm:pt>
    <dgm:pt modelId="{E9565AF3-A102-F344-9722-B30B6AC92217}" type="pres">
      <dgm:prSet presAssocID="{D505EF2B-CE3B-5D44-A81D-121D57E9C9B5}" presName="Name9" presStyleLbl="parChTrans1D2" presStyleIdx="4" presStyleCnt="5"/>
      <dgm:spPr/>
      <dgm:t>
        <a:bodyPr/>
        <a:lstStyle/>
        <a:p>
          <a:endParaRPr lang="en-US"/>
        </a:p>
      </dgm:t>
    </dgm:pt>
    <dgm:pt modelId="{270AF425-C22C-5445-8B24-1621950CDD3B}" type="pres">
      <dgm:prSet presAssocID="{D505EF2B-CE3B-5D44-A81D-121D57E9C9B5}" presName="connTx" presStyleLbl="parChTrans1D2" presStyleIdx="4" presStyleCnt="5"/>
      <dgm:spPr/>
      <dgm:t>
        <a:bodyPr/>
        <a:lstStyle/>
        <a:p>
          <a:endParaRPr lang="en-US"/>
        </a:p>
      </dgm:t>
    </dgm:pt>
    <dgm:pt modelId="{524AA136-105C-864D-9188-CF2ADDCC4A7A}" type="pres">
      <dgm:prSet presAssocID="{11760630-EA19-9641-9F9A-70A362A44A18}" presName="node" presStyleLbl="node1" presStyleIdx="4" presStyleCnt="5">
        <dgm:presLayoutVars>
          <dgm:bulletEnabled val="1"/>
        </dgm:presLayoutVars>
      </dgm:prSet>
      <dgm:spPr/>
      <dgm:t>
        <a:bodyPr/>
        <a:lstStyle/>
        <a:p>
          <a:endParaRPr lang="en-US"/>
        </a:p>
      </dgm:t>
    </dgm:pt>
  </dgm:ptLst>
  <dgm:cxnLst>
    <dgm:cxn modelId="{F9CCFE33-CA8B-844D-9FE1-FC64DC7F780C}" type="presOf" srcId="{E0CF32F6-E4C3-3440-8C02-4556F164C195}" destId="{886C17E4-520C-EE46-BAD7-6FF9FC7CA2FD}" srcOrd="1" destOrd="0" presId="urn:microsoft.com/office/officeart/2005/8/layout/radial1"/>
    <dgm:cxn modelId="{DD782C2D-43D9-EE47-B9DD-A54FC371C667}" type="presOf" srcId="{D505EF2B-CE3B-5D44-A81D-121D57E9C9B5}" destId="{270AF425-C22C-5445-8B24-1621950CDD3B}" srcOrd="1" destOrd="0" presId="urn:microsoft.com/office/officeart/2005/8/layout/radial1"/>
    <dgm:cxn modelId="{C0422261-5D78-4F49-B829-7177BE6C6DDF}" type="presOf" srcId="{11760630-EA19-9641-9F9A-70A362A44A18}" destId="{524AA136-105C-864D-9188-CF2ADDCC4A7A}" srcOrd="0" destOrd="0" presId="urn:microsoft.com/office/officeart/2005/8/layout/radial1"/>
    <dgm:cxn modelId="{C75C3CE8-6F94-E04E-9850-28FB8B214215}" srcId="{C345FFE0-C714-7042-89C1-9C7D41DF40CE}" destId="{83EB4672-3501-BB4C-952C-1F699F3DDB37}" srcOrd="2" destOrd="0" parTransId="{ACF8305C-6B4D-3440-B2B8-0B1C9EE5EA9B}" sibTransId="{3992573A-0D23-B14E-9988-B727F0E47F45}"/>
    <dgm:cxn modelId="{1A786618-93D8-4B44-87A0-2840434E3565}" srcId="{C345FFE0-C714-7042-89C1-9C7D41DF40CE}" destId="{11760630-EA19-9641-9F9A-70A362A44A18}" srcOrd="4" destOrd="0" parTransId="{D505EF2B-CE3B-5D44-A81D-121D57E9C9B5}" sibTransId="{B3AFBD54-272C-7149-B77F-6318D7A185CF}"/>
    <dgm:cxn modelId="{83B3C2AE-CDF7-9D4C-8F33-9D27643654F3}" type="presOf" srcId="{98CC5168-46FC-5F45-B91F-03120D50E2A1}" destId="{140C19A7-2B2A-8647-92F8-22AFD303FE83}" srcOrd="1" destOrd="0" presId="urn:microsoft.com/office/officeart/2005/8/layout/radial1"/>
    <dgm:cxn modelId="{B5DD4D2B-5654-5741-9C77-26E8D247B8C9}" type="presOf" srcId="{BE661A12-6D92-C244-894D-8EFCFCF82A9F}" destId="{B8C52DD7-8D4C-384D-B1B3-EDE6C1D0429C}" srcOrd="1" destOrd="0" presId="urn:microsoft.com/office/officeart/2005/8/layout/radial1"/>
    <dgm:cxn modelId="{A6C4FC49-13B5-A043-9152-8C1B456ECBC8}" type="presOf" srcId="{83EB4672-3501-BB4C-952C-1F699F3DDB37}" destId="{54881FB4-E2CB-1F40-A819-DD027595AEB9}" srcOrd="0" destOrd="0" presId="urn:microsoft.com/office/officeart/2005/8/layout/radial1"/>
    <dgm:cxn modelId="{A62FDC87-1777-3A41-BC32-1061A965FCA4}" type="presOf" srcId="{E0CF32F6-E4C3-3440-8C02-4556F164C195}" destId="{BA8097E3-5189-9D4F-92C9-A7C21B2B6CC8}" srcOrd="0" destOrd="0" presId="urn:microsoft.com/office/officeart/2005/8/layout/radial1"/>
    <dgm:cxn modelId="{3E56967E-24BE-D548-817E-63E50DDF2AF2}" type="presOf" srcId="{98CC5168-46FC-5F45-B91F-03120D50E2A1}" destId="{E228A73D-5636-9A42-8496-B61F7DD2558E}" srcOrd="0" destOrd="0" presId="urn:microsoft.com/office/officeart/2005/8/layout/radial1"/>
    <dgm:cxn modelId="{7A386445-F259-DB46-872F-64BAF4CCE55A}" srcId="{C345FFE0-C714-7042-89C1-9C7D41DF40CE}" destId="{6866612B-13B0-0149-8BA8-2FC83107152D}" srcOrd="1" destOrd="0" parTransId="{98CC5168-46FC-5F45-B91F-03120D50E2A1}" sibTransId="{41DFA494-5265-D74F-BB24-40EAECED03C5}"/>
    <dgm:cxn modelId="{8A631B37-1E3B-4D43-8375-79D0D353E16B}" srcId="{C345FFE0-C714-7042-89C1-9C7D41DF40CE}" destId="{676C2931-E76C-9040-9DCF-48CC81E2439A}" srcOrd="0" destOrd="0" parTransId="{E0CF32F6-E4C3-3440-8C02-4556F164C195}" sibTransId="{D0DDA41D-775A-954E-8965-5145D79724CC}"/>
    <dgm:cxn modelId="{47CB3BCA-01C9-F943-A886-F1EBF5415C9E}" type="presOf" srcId="{C345FFE0-C714-7042-89C1-9C7D41DF40CE}" destId="{06AB6FA9-A766-1A42-962A-AC0E8C938F47}" srcOrd="0" destOrd="0" presId="urn:microsoft.com/office/officeart/2005/8/layout/radial1"/>
    <dgm:cxn modelId="{A797F88A-E8E0-9446-8143-F85D47BBBAC4}" type="presOf" srcId="{ACF8305C-6B4D-3440-B2B8-0B1C9EE5EA9B}" destId="{40AE320E-ADA8-4B44-8B2E-E9C35796CC30}" srcOrd="1" destOrd="0" presId="urn:microsoft.com/office/officeart/2005/8/layout/radial1"/>
    <dgm:cxn modelId="{EAA37974-3A7B-284F-8752-07653E0A856D}" type="presOf" srcId="{BE661A12-6D92-C244-894D-8EFCFCF82A9F}" destId="{F08CF14A-E0A7-6642-A32B-FAFDF0418043}" srcOrd="0" destOrd="0" presId="urn:microsoft.com/office/officeart/2005/8/layout/radial1"/>
    <dgm:cxn modelId="{12DF3AD8-EF9E-F14C-87B5-D8DA291A2EBD}" type="presOf" srcId="{ACF8305C-6B4D-3440-B2B8-0B1C9EE5EA9B}" destId="{4898A151-993D-AF40-B2F2-6BD57E6ADBF9}" srcOrd="0" destOrd="0" presId="urn:microsoft.com/office/officeart/2005/8/layout/radial1"/>
    <dgm:cxn modelId="{A4416C09-8514-0543-B7DC-C8777BDED08A}" srcId="{C345FFE0-C714-7042-89C1-9C7D41DF40CE}" destId="{25DD1D62-EBB7-3145-A22E-67FA33C781EB}" srcOrd="3" destOrd="0" parTransId="{BE661A12-6D92-C244-894D-8EFCFCF82A9F}" sibTransId="{059CE713-9C8F-F842-B6A8-F546FD7651BD}"/>
    <dgm:cxn modelId="{743E8245-6D32-D148-9B99-326F44E35DFC}" type="presOf" srcId="{25DD1D62-EBB7-3145-A22E-67FA33C781EB}" destId="{BC5FB5CB-EC1C-4740-BE40-7C2BA7B6D6D5}" srcOrd="0" destOrd="0" presId="urn:microsoft.com/office/officeart/2005/8/layout/radial1"/>
    <dgm:cxn modelId="{D97B2614-353E-1049-B622-0FF7768EC9C5}" type="presOf" srcId="{676C2931-E76C-9040-9DCF-48CC81E2439A}" destId="{C88BE284-4388-0149-9AA5-44AA15034CB7}" srcOrd="0" destOrd="0" presId="urn:microsoft.com/office/officeart/2005/8/layout/radial1"/>
    <dgm:cxn modelId="{FB1E187A-0945-7847-983E-B38DC618281C}" type="presOf" srcId="{6866612B-13B0-0149-8BA8-2FC83107152D}" destId="{519D4E89-3CA6-764D-B7FE-F0F9EB0C9371}" srcOrd="0" destOrd="0" presId="urn:microsoft.com/office/officeart/2005/8/layout/radial1"/>
    <dgm:cxn modelId="{E376B8C8-9BBD-0942-A1E5-5A811CFF7BEB}" type="presOf" srcId="{D505EF2B-CE3B-5D44-A81D-121D57E9C9B5}" destId="{E9565AF3-A102-F344-9722-B30B6AC92217}" srcOrd="0" destOrd="0" presId="urn:microsoft.com/office/officeart/2005/8/layout/radial1"/>
    <dgm:cxn modelId="{E51CF1AF-88BC-5845-A77A-B5852BAA7923}" srcId="{0E2D0D21-FB5C-A34E-98E2-C4669AD92984}" destId="{C345FFE0-C714-7042-89C1-9C7D41DF40CE}" srcOrd="0" destOrd="0" parTransId="{A492592E-7A55-794D-AB8F-5C9FF2DDBFE4}" sibTransId="{3BA6AB53-B4B4-7D4C-B6A3-9C9FF3D08306}"/>
    <dgm:cxn modelId="{51352C04-5696-CD40-9C11-7942A751A095}" type="presOf" srcId="{0E2D0D21-FB5C-A34E-98E2-C4669AD92984}" destId="{DB4CDF49-0EFB-814A-8C7C-998E22C27499}" srcOrd="0" destOrd="0" presId="urn:microsoft.com/office/officeart/2005/8/layout/radial1"/>
    <dgm:cxn modelId="{C0E6C00B-7E55-0B4A-A251-5EC2F677AC01}" type="presParOf" srcId="{DB4CDF49-0EFB-814A-8C7C-998E22C27499}" destId="{06AB6FA9-A766-1A42-962A-AC0E8C938F47}" srcOrd="0" destOrd="0" presId="urn:microsoft.com/office/officeart/2005/8/layout/radial1"/>
    <dgm:cxn modelId="{76CA9EF4-3832-C849-AD52-07714677C11A}" type="presParOf" srcId="{DB4CDF49-0EFB-814A-8C7C-998E22C27499}" destId="{BA8097E3-5189-9D4F-92C9-A7C21B2B6CC8}" srcOrd="1" destOrd="0" presId="urn:microsoft.com/office/officeart/2005/8/layout/radial1"/>
    <dgm:cxn modelId="{25BEE67C-086E-B24D-8626-720D1AB8256B}" type="presParOf" srcId="{BA8097E3-5189-9D4F-92C9-A7C21B2B6CC8}" destId="{886C17E4-520C-EE46-BAD7-6FF9FC7CA2FD}" srcOrd="0" destOrd="0" presId="urn:microsoft.com/office/officeart/2005/8/layout/radial1"/>
    <dgm:cxn modelId="{A3A861CB-2469-A242-A203-4C13F168266E}" type="presParOf" srcId="{DB4CDF49-0EFB-814A-8C7C-998E22C27499}" destId="{C88BE284-4388-0149-9AA5-44AA15034CB7}" srcOrd="2" destOrd="0" presId="urn:microsoft.com/office/officeart/2005/8/layout/radial1"/>
    <dgm:cxn modelId="{BEBE5436-67D9-6240-961F-E94161A5C016}" type="presParOf" srcId="{DB4CDF49-0EFB-814A-8C7C-998E22C27499}" destId="{E228A73D-5636-9A42-8496-B61F7DD2558E}" srcOrd="3" destOrd="0" presId="urn:microsoft.com/office/officeart/2005/8/layout/radial1"/>
    <dgm:cxn modelId="{10E2A94C-D11E-5B44-B2F1-BCAECFC01E7F}" type="presParOf" srcId="{E228A73D-5636-9A42-8496-B61F7DD2558E}" destId="{140C19A7-2B2A-8647-92F8-22AFD303FE83}" srcOrd="0" destOrd="0" presId="urn:microsoft.com/office/officeart/2005/8/layout/radial1"/>
    <dgm:cxn modelId="{C51E9101-22B5-FF4C-820B-2C4AB4B9E278}" type="presParOf" srcId="{DB4CDF49-0EFB-814A-8C7C-998E22C27499}" destId="{519D4E89-3CA6-764D-B7FE-F0F9EB0C9371}" srcOrd="4" destOrd="0" presId="urn:microsoft.com/office/officeart/2005/8/layout/radial1"/>
    <dgm:cxn modelId="{A08B0460-EBE5-7445-9DD5-668A5A46C223}" type="presParOf" srcId="{DB4CDF49-0EFB-814A-8C7C-998E22C27499}" destId="{4898A151-993D-AF40-B2F2-6BD57E6ADBF9}" srcOrd="5" destOrd="0" presId="urn:microsoft.com/office/officeart/2005/8/layout/radial1"/>
    <dgm:cxn modelId="{1DCD47DA-4586-AA4C-AE5A-ED06162E8BD8}" type="presParOf" srcId="{4898A151-993D-AF40-B2F2-6BD57E6ADBF9}" destId="{40AE320E-ADA8-4B44-8B2E-E9C35796CC30}" srcOrd="0" destOrd="0" presId="urn:microsoft.com/office/officeart/2005/8/layout/radial1"/>
    <dgm:cxn modelId="{A880BE55-9BE3-1E40-AAC9-77EEE724B488}" type="presParOf" srcId="{DB4CDF49-0EFB-814A-8C7C-998E22C27499}" destId="{54881FB4-E2CB-1F40-A819-DD027595AEB9}" srcOrd="6" destOrd="0" presId="urn:microsoft.com/office/officeart/2005/8/layout/radial1"/>
    <dgm:cxn modelId="{6076758B-76DD-1240-8804-12F819C8B04B}" type="presParOf" srcId="{DB4CDF49-0EFB-814A-8C7C-998E22C27499}" destId="{F08CF14A-E0A7-6642-A32B-FAFDF0418043}" srcOrd="7" destOrd="0" presId="urn:microsoft.com/office/officeart/2005/8/layout/radial1"/>
    <dgm:cxn modelId="{B99C82C8-0CE9-4F4C-AF35-B0C4666B67FC}" type="presParOf" srcId="{F08CF14A-E0A7-6642-A32B-FAFDF0418043}" destId="{B8C52DD7-8D4C-384D-B1B3-EDE6C1D0429C}" srcOrd="0" destOrd="0" presId="urn:microsoft.com/office/officeart/2005/8/layout/radial1"/>
    <dgm:cxn modelId="{35E9135B-4F08-1349-BA7A-9D3CBF50C329}" type="presParOf" srcId="{DB4CDF49-0EFB-814A-8C7C-998E22C27499}" destId="{BC5FB5CB-EC1C-4740-BE40-7C2BA7B6D6D5}" srcOrd="8" destOrd="0" presId="urn:microsoft.com/office/officeart/2005/8/layout/radial1"/>
    <dgm:cxn modelId="{38916F4A-4C46-5745-9421-2C4B998DA302}" type="presParOf" srcId="{DB4CDF49-0EFB-814A-8C7C-998E22C27499}" destId="{E9565AF3-A102-F344-9722-B30B6AC92217}" srcOrd="9" destOrd="0" presId="urn:microsoft.com/office/officeart/2005/8/layout/radial1"/>
    <dgm:cxn modelId="{5227839C-5D4B-3543-9FC0-EC648842B194}" type="presParOf" srcId="{E9565AF3-A102-F344-9722-B30B6AC92217}" destId="{270AF425-C22C-5445-8B24-1621950CDD3B}" srcOrd="0" destOrd="0" presId="urn:microsoft.com/office/officeart/2005/8/layout/radial1"/>
    <dgm:cxn modelId="{67ECC28D-539C-F54B-A4FC-BD217A0AD94A}" type="presParOf" srcId="{DB4CDF49-0EFB-814A-8C7C-998E22C27499}" destId="{524AA136-105C-864D-9188-CF2ADDCC4A7A}"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1BA20-2301-9149-BA58-B3FB69274F67}">
      <dsp:nvSpPr>
        <dsp:cNvPr id="0" name=""/>
        <dsp:cNvSpPr/>
      </dsp:nvSpPr>
      <dsp:spPr>
        <a:xfrm>
          <a:off x="4232" y="403455"/>
          <a:ext cx="1312182" cy="115636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Decreased disruptive problem behaviors</a:t>
          </a:r>
          <a:endParaRPr lang="en-US" sz="1700" kern="1200" dirty="0"/>
        </a:p>
      </dsp:txBody>
      <dsp:txXfrm>
        <a:off x="38101" y="437324"/>
        <a:ext cx="1244444" cy="1088622"/>
      </dsp:txXfrm>
    </dsp:sp>
    <dsp:sp modelId="{B02DD70C-773E-DB4C-994E-DAAC8813CAC8}">
      <dsp:nvSpPr>
        <dsp:cNvPr id="0" name=""/>
        <dsp:cNvSpPr/>
      </dsp:nvSpPr>
      <dsp:spPr>
        <a:xfrm>
          <a:off x="1447633" y="818924"/>
          <a:ext cx="278182" cy="3254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447633" y="884008"/>
        <a:ext cx="194727" cy="195253"/>
      </dsp:txXfrm>
    </dsp:sp>
    <dsp:sp modelId="{E877A621-8B95-594B-9974-E24B7BD6B2BA}">
      <dsp:nvSpPr>
        <dsp:cNvPr id="0" name=""/>
        <dsp:cNvSpPr/>
      </dsp:nvSpPr>
      <dsp:spPr>
        <a:xfrm>
          <a:off x="1841288" y="403455"/>
          <a:ext cx="1312182" cy="1156360"/>
        </a:xfrm>
        <a:prstGeom prst="roundRect">
          <a:avLst>
            <a:gd name="adj" fmla="val 10000"/>
          </a:avLst>
        </a:prstGeom>
        <a:solidFill>
          <a:schemeClr val="accent4">
            <a:hueOff val="-1116193"/>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Decreased teacher redirection</a:t>
          </a:r>
          <a:endParaRPr lang="en-US" sz="1700" kern="1200" dirty="0"/>
        </a:p>
      </dsp:txBody>
      <dsp:txXfrm>
        <a:off x="1875157" y="437324"/>
        <a:ext cx="1244444" cy="1088622"/>
      </dsp:txXfrm>
    </dsp:sp>
    <dsp:sp modelId="{43ECD608-5675-C24A-8EED-E20F497577B4}">
      <dsp:nvSpPr>
        <dsp:cNvPr id="0" name=""/>
        <dsp:cNvSpPr/>
      </dsp:nvSpPr>
      <dsp:spPr>
        <a:xfrm>
          <a:off x="3284689" y="818924"/>
          <a:ext cx="278182" cy="325421"/>
        </a:xfrm>
        <a:prstGeom prs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284689" y="884008"/>
        <a:ext cx="194727" cy="195253"/>
      </dsp:txXfrm>
    </dsp:sp>
    <dsp:sp modelId="{E1863D50-8BF1-FF43-979C-28D4683710FF}">
      <dsp:nvSpPr>
        <dsp:cNvPr id="0" name=""/>
        <dsp:cNvSpPr/>
      </dsp:nvSpPr>
      <dsp:spPr>
        <a:xfrm>
          <a:off x="3678343" y="403455"/>
          <a:ext cx="1312182" cy="1156360"/>
        </a:xfrm>
        <a:prstGeom prst="roundRect">
          <a:avLst>
            <a:gd name="adj" fmla="val 10000"/>
          </a:avLst>
        </a:prstGeom>
        <a:solidFill>
          <a:schemeClr val="accent4">
            <a:hueOff val="-2232386"/>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Increased instructional time</a:t>
          </a:r>
          <a:endParaRPr lang="en-US" sz="1700" kern="1200" dirty="0"/>
        </a:p>
      </dsp:txBody>
      <dsp:txXfrm>
        <a:off x="3712212" y="437324"/>
        <a:ext cx="1244444" cy="1088622"/>
      </dsp:txXfrm>
    </dsp:sp>
    <dsp:sp modelId="{8E77EB16-AF60-2B46-BB7E-2FE3DF6F2970}">
      <dsp:nvSpPr>
        <dsp:cNvPr id="0" name=""/>
        <dsp:cNvSpPr/>
      </dsp:nvSpPr>
      <dsp:spPr>
        <a:xfrm>
          <a:off x="5121744" y="818924"/>
          <a:ext cx="278182" cy="325421"/>
        </a:xfrm>
        <a:prstGeom prst="rightArrow">
          <a:avLst>
            <a:gd name="adj1" fmla="val 60000"/>
            <a:gd name="adj2" fmla="val 50000"/>
          </a:avLst>
        </a:prstGeom>
        <a:solidFill>
          <a:schemeClr val="accent4">
            <a:hueOff val="-2976514"/>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121744" y="884008"/>
        <a:ext cx="194727" cy="195253"/>
      </dsp:txXfrm>
    </dsp:sp>
    <dsp:sp modelId="{1400C979-7BA2-374D-9E32-FD06DCEAF811}">
      <dsp:nvSpPr>
        <dsp:cNvPr id="0" name=""/>
        <dsp:cNvSpPr/>
      </dsp:nvSpPr>
      <dsp:spPr>
        <a:xfrm>
          <a:off x="5515399" y="403455"/>
          <a:ext cx="1312182" cy="1156360"/>
        </a:xfrm>
        <a:prstGeom prst="roundRect">
          <a:avLst>
            <a:gd name="adj" fmla="val 10000"/>
          </a:avLst>
        </a:prstGeom>
        <a:solidFill>
          <a:schemeClr val="accent4">
            <a:hueOff val="-3348579"/>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Increased academic learning time</a:t>
          </a:r>
          <a:endParaRPr lang="en-US" sz="1700" kern="1200" dirty="0"/>
        </a:p>
      </dsp:txBody>
      <dsp:txXfrm>
        <a:off x="5549268" y="437324"/>
        <a:ext cx="1244444" cy="1088622"/>
      </dsp:txXfrm>
    </dsp:sp>
    <dsp:sp modelId="{ADE038CD-4B1F-4244-BC2E-B9D1EC1AD08D}">
      <dsp:nvSpPr>
        <dsp:cNvPr id="0" name=""/>
        <dsp:cNvSpPr/>
      </dsp:nvSpPr>
      <dsp:spPr>
        <a:xfrm>
          <a:off x="6958799" y="818924"/>
          <a:ext cx="278182" cy="325421"/>
        </a:xfrm>
        <a:prstGeom prst="rightArrow">
          <a:avLst>
            <a:gd name="adj1" fmla="val 60000"/>
            <a:gd name="adj2" fmla="val 50000"/>
          </a:avLst>
        </a:prstGeom>
        <a:solidFill>
          <a:schemeClr val="accent4">
            <a:hueOff val="-4464771"/>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958799" y="884008"/>
        <a:ext cx="194727" cy="195253"/>
      </dsp:txXfrm>
    </dsp:sp>
    <dsp:sp modelId="{8991EC4C-8DFC-BD47-A35A-00ED1CBBC97D}">
      <dsp:nvSpPr>
        <dsp:cNvPr id="0" name=""/>
        <dsp:cNvSpPr/>
      </dsp:nvSpPr>
      <dsp:spPr>
        <a:xfrm>
          <a:off x="7352454" y="403455"/>
          <a:ext cx="1312182" cy="1156360"/>
        </a:xfrm>
        <a:prstGeom prst="roundRect">
          <a:avLst>
            <a:gd name="adj" fmla="val 10000"/>
          </a:avLst>
        </a:prstGeom>
        <a:solidFill>
          <a:schemeClr val="accent4">
            <a:hueOff val="-4464771"/>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Increased academic success </a:t>
          </a:r>
          <a:endParaRPr lang="en-US" sz="1700" kern="1200" dirty="0"/>
        </a:p>
      </dsp:txBody>
      <dsp:txXfrm>
        <a:off x="7386323" y="437324"/>
        <a:ext cx="1244444" cy="1088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B6FA9-A766-1A42-962A-AC0E8C938F47}">
      <dsp:nvSpPr>
        <dsp:cNvPr id="0" name=""/>
        <dsp:cNvSpPr/>
      </dsp:nvSpPr>
      <dsp:spPr>
        <a:xfrm>
          <a:off x="2995665" y="1934830"/>
          <a:ext cx="1471506" cy="14715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50% of all problem behavior in school</a:t>
          </a:r>
          <a:endParaRPr lang="en-US" sz="1800" kern="1200" dirty="0"/>
        </a:p>
      </dsp:txBody>
      <dsp:txXfrm>
        <a:off x="3211162" y="2150327"/>
        <a:ext cx="1040512" cy="1040512"/>
      </dsp:txXfrm>
    </dsp:sp>
    <dsp:sp modelId="{BA8097E3-5189-9D4F-92C9-A7C21B2B6CC8}">
      <dsp:nvSpPr>
        <dsp:cNvPr id="0" name=""/>
        <dsp:cNvSpPr/>
      </dsp:nvSpPr>
      <dsp:spPr>
        <a:xfrm rot="16200000">
          <a:off x="3509123" y="1694788"/>
          <a:ext cx="444591" cy="35492"/>
        </a:xfrm>
        <a:custGeom>
          <a:avLst/>
          <a:gdLst/>
          <a:ahLst/>
          <a:cxnLst/>
          <a:rect l="0" t="0" r="0" b="0"/>
          <a:pathLst>
            <a:path>
              <a:moveTo>
                <a:pt x="0" y="17746"/>
              </a:moveTo>
              <a:lnTo>
                <a:pt x="444591" y="177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20304" y="1701419"/>
        <a:ext cx="22229" cy="22229"/>
      </dsp:txXfrm>
    </dsp:sp>
    <dsp:sp modelId="{C88BE284-4388-0149-9AA5-44AA15034CB7}">
      <dsp:nvSpPr>
        <dsp:cNvPr id="0" name=""/>
        <dsp:cNvSpPr/>
      </dsp:nvSpPr>
      <dsp:spPr>
        <a:xfrm>
          <a:off x="2995665" y="18732"/>
          <a:ext cx="1471506" cy="14715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Common Areas</a:t>
          </a:r>
          <a:endParaRPr lang="en-US" sz="1800" kern="1200" dirty="0"/>
        </a:p>
      </dsp:txBody>
      <dsp:txXfrm>
        <a:off x="3211162" y="234229"/>
        <a:ext cx="1040512" cy="1040512"/>
      </dsp:txXfrm>
    </dsp:sp>
    <dsp:sp modelId="{E228A73D-5636-9A42-8496-B61F7DD2558E}">
      <dsp:nvSpPr>
        <dsp:cNvPr id="0" name=""/>
        <dsp:cNvSpPr/>
      </dsp:nvSpPr>
      <dsp:spPr>
        <a:xfrm rot="20520000">
          <a:off x="4420282" y="2356784"/>
          <a:ext cx="444591" cy="35492"/>
        </a:xfrm>
        <a:custGeom>
          <a:avLst/>
          <a:gdLst/>
          <a:ahLst/>
          <a:cxnLst/>
          <a:rect l="0" t="0" r="0" b="0"/>
          <a:pathLst>
            <a:path>
              <a:moveTo>
                <a:pt x="0" y="17746"/>
              </a:moveTo>
              <a:lnTo>
                <a:pt x="444591" y="177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631462" y="2363415"/>
        <a:ext cx="22229" cy="22229"/>
      </dsp:txXfrm>
    </dsp:sp>
    <dsp:sp modelId="{519D4E89-3CA6-764D-B7FE-F0F9EB0C9371}">
      <dsp:nvSpPr>
        <dsp:cNvPr id="0" name=""/>
        <dsp:cNvSpPr/>
      </dsp:nvSpPr>
      <dsp:spPr>
        <a:xfrm>
          <a:off x="4817983" y="1342723"/>
          <a:ext cx="1471506" cy="14715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Playground/Recess</a:t>
          </a:r>
          <a:endParaRPr lang="en-US" sz="1600" kern="1200" dirty="0"/>
        </a:p>
      </dsp:txBody>
      <dsp:txXfrm>
        <a:off x="5033480" y="1558220"/>
        <a:ext cx="1040512" cy="1040512"/>
      </dsp:txXfrm>
    </dsp:sp>
    <dsp:sp modelId="{4898A151-993D-AF40-B2F2-6BD57E6ADBF9}">
      <dsp:nvSpPr>
        <dsp:cNvPr id="0" name=""/>
        <dsp:cNvSpPr/>
      </dsp:nvSpPr>
      <dsp:spPr>
        <a:xfrm rot="3240000">
          <a:off x="4072250" y="3427915"/>
          <a:ext cx="444591" cy="35492"/>
        </a:xfrm>
        <a:custGeom>
          <a:avLst/>
          <a:gdLst/>
          <a:ahLst/>
          <a:cxnLst/>
          <a:rect l="0" t="0" r="0" b="0"/>
          <a:pathLst>
            <a:path>
              <a:moveTo>
                <a:pt x="0" y="17746"/>
              </a:moveTo>
              <a:lnTo>
                <a:pt x="444591" y="177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83431" y="3434546"/>
        <a:ext cx="22229" cy="22229"/>
      </dsp:txXfrm>
    </dsp:sp>
    <dsp:sp modelId="{54881FB4-E2CB-1F40-A819-DD027595AEB9}">
      <dsp:nvSpPr>
        <dsp:cNvPr id="0" name=""/>
        <dsp:cNvSpPr/>
      </dsp:nvSpPr>
      <dsp:spPr>
        <a:xfrm>
          <a:off x="4121919" y="3484985"/>
          <a:ext cx="1471506" cy="14715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Bus</a:t>
          </a:r>
          <a:endParaRPr lang="en-US" sz="1800" kern="1200" dirty="0"/>
        </a:p>
      </dsp:txBody>
      <dsp:txXfrm>
        <a:off x="4337416" y="3700482"/>
        <a:ext cx="1040512" cy="1040512"/>
      </dsp:txXfrm>
    </dsp:sp>
    <dsp:sp modelId="{F08CF14A-E0A7-6642-A32B-FAFDF0418043}">
      <dsp:nvSpPr>
        <dsp:cNvPr id="0" name=""/>
        <dsp:cNvSpPr/>
      </dsp:nvSpPr>
      <dsp:spPr>
        <a:xfrm rot="7560000">
          <a:off x="2945996" y="3427915"/>
          <a:ext cx="444591" cy="35492"/>
        </a:xfrm>
        <a:custGeom>
          <a:avLst/>
          <a:gdLst/>
          <a:ahLst/>
          <a:cxnLst/>
          <a:rect l="0" t="0" r="0" b="0"/>
          <a:pathLst>
            <a:path>
              <a:moveTo>
                <a:pt x="0" y="17746"/>
              </a:moveTo>
              <a:lnTo>
                <a:pt x="444591" y="177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57177" y="3434546"/>
        <a:ext cx="22229" cy="22229"/>
      </dsp:txXfrm>
    </dsp:sp>
    <dsp:sp modelId="{BC5FB5CB-EC1C-4740-BE40-7C2BA7B6D6D5}">
      <dsp:nvSpPr>
        <dsp:cNvPr id="0" name=""/>
        <dsp:cNvSpPr/>
      </dsp:nvSpPr>
      <dsp:spPr>
        <a:xfrm>
          <a:off x="1869411" y="3484985"/>
          <a:ext cx="1471506" cy="14715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Hallway</a:t>
          </a:r>
          <a:endParaRPr lang="en-US" sz="1800" kern="1200" dirty="0"/>
        </a:p>
      </dsp:txBody>
      <dsp:txXfrm>
        <a:off x="2084908" y="3700482"/>
        <a:ext cx="1040512" cy="1040512"/>
      </dsp:txXfrm>
    </dsp:sp>
    <dsp:sp modelId="{E9565AF3-A102-F344-9722-B30B6AC92217}">
      <dsp:nvSpPr>
        <dsp:cNvPr id="0" name=""/>
        <dsp:cNvSpPr/>
      </dsp:nvSpPr>
      <dsp:spPr>
        <a:xfrm rot="11880000">
          <a:off x="2597964" y="2356784"/>
          <a:ext cx="444591" cy="35492"/>
        </a:xfrm>
        <a:custGeom>
          <a:avLst/>
          <a:gdLst/>
          <a:ahLst/>
          <a:cxnLst/>
          <a:rect l="0" t="0" r="0" b="0"/>
          <a:pathLst>
            <a:path>
              <a:moveTo>
                <a:pt x="0" y="17746"/>
              </a:moveTo>
              <a:lnTo>
                <a:pt x="444591" y="17746"/>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09145" y="2363415"/>
        <a:ext cx="22229" cy="22229"/>
      </dsp:txXfrm>
    </dsp:sp>
    <dsp:sp modelId="{524AA136-105C-864D-9188-CF2ADDCC4A7A}">
      <dsp:nvSpPr>
        <dsp:cNvPr id="0" name=""/>
        <dsp:cNvSpPr/>
      </dsp:nvSpPr>
      <dsp:spPr>
        <a:xfrm>
          <a:off x="1173348" y="1342723"/>
          <a:ext cx="1471506" cy="147150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Transitions</a:t>
          </a:r>
          <a:endParaRPr lang="en-US" sz="1800" kern="1200" dirty="0"/>
        </a:p>
      </dsp:txBody>
      <dsp:txXfrm>
        <a:off x="1388845" y="1558220"/>
        <a:ext cx="1040512" cy="10405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C34A0F04-C673-9345-AACC-6CF6392B5422}" type="datetime1">
              <a:rPr lang="en-US" altLang="en-US"/>
              <a:pPr>
                <a:defRPr/>
              </a:pPr>
              <a:t>3/8/17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ECF12814-8364-A043-9B42-4101A27F0C2A}" type="slidenum">
              <a:rPr lang="en-US" altLang="en-US"/>
              <a:pPr>
                <a:defRPr/>
              </a:pPr>
              <a:t>‹#›</a:t>
            </a:fld>
            <a:endParaRPr lang="en-US" altLang="en-US"/>
          </a:p>
        </p:txBody>
      </p:sp>
    </p:spTree>
    <p:extLst>
      <p:ext uri="{BB962C8B-B14F-4D97-AF65-F5344CB8AC3E}">
        <p14:creationId xmlns:p14="http://schemas.microsoft.com/office/powerpoint/2010/main" val="1707056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52418999-28DD-0943-9B04-63946A2BBD86}" type="datetime1">
              <a:rPr lang="en-US" altLang="en-US"/>
              <a:pPr>
                <a:defRPr/>
              </a:pPr>
              <a:t>3/8/17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797AB213-FDD1-1744-8585-88FB4A0C50B1}" type="slidenum">
              <a:rPr lang="en-US" altLang="en-US"/>
              <a:pPr>
                <a:defRPr/>
              </a:pPr>
              <a:t>‹#›</a:t>
            </a:fld>
            <a:endParaRPr lang="en-US" altLang="en-US"/>
          </a:p>
        </p:txBody>
      </p:sp>
    </p:spTree>
    <p:extLst>
      <p:ext uri="{BB962C8B-B14F-4D97-AF65-F5344CB8AC3E}">
        <p14:creationId xmlns:p14="http://schemas.microsoft.com/office/powerpoint/2010/main" val="16652049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5B512E4-E501-B248-8D14-75FCD772D53E}" type="slidenum">
              <a:rPr lang="en-US" altLang="en-US"/>
              <a:pPr>
                <a:spcBef>
                  <a:spcPct val="0"/>
                </a:spcBef>
              </a:pPr>
              <a:t>2</a:t>
            </a:fld>
            <a:endParaRPr lang="en-US" altLang="en-US"/>
          </a:p>
        </p:txBody>
      </p:sp>
    </p:spTree>
    <p:extLst>
      <p:ext uri="{BB962C8B-B14F-4D97-AF65-F5344CB8AC3E}">
        <p14:creationId xmlns:p14="http://schemas.microsoft.com/office/powerpoint/2010/main" val="56432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Non-classroom Settings Only</a:t>
            </a:r>
          </a:p>
          <a:p>
            <a:endParaRPr lang="en-US" altLang="en-US"/>
          </a:p>
          <a:p>
            <a:r>
              <a:rPr lang="en-US" altLang="en-US"/>
              <a:t>20 minutes</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DFE97FA-6D18-6148-AFA0-A379DAE4772B}" type="slidenum">
              <a:rPr lang="en-US" altLang="en-US"/>
              <a:pPr>
                <a:spcBef>
                  <a:spcPct val="0"/>
                </a:spcBef>
              </a:pPr>
              <a:t>18</a:t>
            </a:fld>
            <a:endParaRPr lang="en-US" altLang="en-US"/>
          </a:p>
        </p:txBody>
      </p:sp>
    </p:spTree>
    <p:extLst>
      <p:ext uri="{BB962C8B-B14F-4D97-AF65-F5344CB8AC3E}">
        <p14:creationId xmlns:p14="http://schemas.microsoft.com/office/powerpoint/2010/main" val="131421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Refer to TIPS!</a:t>
            </a:r>
          </a:p>
          <a:p>
            <a:pPr eaLnBrk="1" hangingPunct="1">
              <a:spcBef>
                <a:spcPct val="0"/>
              </a:spcBef>
            </a:pPr>
            <a:r>
              <a:rPr lang="en-US" altLang="en-US" dirty="0"/>
              <a:t>Refer to </a:t>
            </a:r>
            <a:r>
              <a:rPr lang="en-US" altLang="en-US" dirty="0" smtClean="0"/>
              <a:t>Brandi</a:t>
            </a:r>
            <a:endParaRPr lang="en-US" altLang="en-US" dirty="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17E4D20-583B-7443-ADF4-F0D8B30E8DFD}" type="slidenum">
              <a:rPr lang="en-US" altLang="en-US"/>
              <a:pPr>
                <a:spcBef>
                  <a:spcPct val="0"/>
                </a:spcBef>
              </a:pPr>
              <a:t>19</a:t>
            </a:fld>
            <a:endParaRPr lang="en-US" altLang="en-US"/>
          </a:p>
        </p:txBody>
      </p:sp>
    </p:spTree>
    <p:extLst>
      <p:ext uri="{BB962C8B-B14F-4D97-AF65-F5344CB8AC3E}">
        <p14:creationId xmlns:p14="http://schemas.microsoft.com/office/powerpoint/2010/main" val="128183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a conversation you want to have with your entire staff so everyone is on the same page with minors vs. majors. </a:t>
            </a:r>
          </a:p>
          <a:p>
            <a:r>
              <a:rPr lang="en-US" altLang="en-US" dirty="0"/>
              <a:t>Foundation of </a:t>
            </a:r>
            <a:r>
              <a:rPr lang="en-US" altLang="en-US" dirty="0" smtClean="0"/>
              <a:t>PBIS </a:t>
            </a:r>
            <a:r>
              <a:rPr lang="en-US" altLang="en-US" dirty="0"/>
              <a:t>is keeping students in class </a:t>
            </a:r>
            <a:r>
              <a:rPr lang="en-US" altLang="en-US" dirty="0" smtClean="0"/>
              <a:t>available </a:t>
            </a:r>
            <a:r>
              <a:rPr lang="en-US" altLang="en-US" dirty="0"/>
              <a:t>for instruction</a:t>
            </a:r>
          </a:p>
          <a:p>
            <a:r>
              <a:rPr lang="en-US" altLang="en-US" dirty="0"/>
              <a:t>*what about buddy classroom or time out</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D929017-DE67-EB44-9CE9-4F5AD68F3B98}" type="slidenum">
              <a:rPr lang="en-US" altLang="en-US"/>
              <a:pPr>
                <a:spcBef>
                  <a:spcPct val="0"/>
                </a:spcBef>
              </a:pPr>
              <a:t>20</a:t>
            </a:fld>
            <a:endParaRPr lang="en-US" altLang="en-US"/>
          </a:p>
        </p:txBody>
      </p:sp>
    </p:spTree>
    <p:extLst>
      <p:ext uri="{BB962C8B-B14F-4D97-AF65-F5344CB8AC3E}">
        <p14:creationId xmlns:p14="http://schemas.microsoft.com/office/powerpoint/2010/main" val="138641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2814761-EBB3-D548-9640-78444FB1A174}" type="slidenum">
              <a:rPr lang="en-US" altLang="en-US"/>
              <a:pPr>
                <a:spcBef>
                  <a:spcPct val="0"/>
                </a:spcBef>
              </a:pPr>
              <a:t>21</a:t>
            </a:fld>
            <a:endParaRPr lang="en-US" altLang="en-US"/>
          </a:p>
        </p:txBody>
      </p:sp>
      <p:sp>
        <p:nvSpPr>
          <p:cNvPr id="61442" name="Rectangle 2"/>
          <p:cNvSpPr>
            <a:spLocks noGrp="1" noRot="1" noChangeAspect="1" noChangeArrowheads="1" noTextEdit="1"/>
          </p:cNvSpPr>
          <p:nvPr>
            <p:ph type="sldImg"/>
          </p:nvPr>
        </p:nvSpPr>
        <p:spPr bwMode="auto">
          <a:xfrm>
            <a:off x="1144588" y="685800"/>
            <a:ext cx="4573587" cy="3429000"/>
          </a:xfrm>
          <a:solidFill>
            <a:srgbClr val="FFFFFF"/>
          </a:solidFill>
          <a:ln>
            <a:solidFill>
              <a:srgbClr val="000000"/>
            </a:solidFill>
            <a:miter lim="800000"/>
            <a:headEnd/>
            <a:tailEnd/>
          </a:ln>
        </p:spPr>
      </p:sp>
      <p:sp>
        <p:nvSpPr>
          <p:cNvPr id="61443" name="Rectangle 3"/>
          <p:cNvSpPr>
            <a:spLocks noGrp="1" noChangeArrowheads="1"/>
          </p:cNvSpPr>
          <p:nvPr>
            <p:ph type="body" idx="1"/>
          </p:nvPr>
        </p:nvSpPr>
        <p:spPr bwMode="auto">
          <a:xfrm>
            <a:off x="914400" y="4344988"/>
            <a:ext cx="5029200" cy="4113212"/>
          </a:xfrm>
          <a:solidFill>
            <a:srgbClr val="FFFFFF"/>
          </a:solidFill>
          <a:ln>
            <a:solidFill>
              <a:srgbClr val="000000"/>
            </a:solidFill>
            <a:miter lim="800000"/>
            <a:headEnd/>
            <a:tailEnd/>
          </a:ln>
        </p:spPr>
        <p:txBody>
          <a:bodyPr lIns="89938" tIns="44969" rIns="89938" bIns="44969"/>
          <a:lstStyle/>
          <a:p>
            <a:pPr eaLnBrk="1" hangingPunct="1">
              <a:spcBef>
                <a:spcPct val="0"/>
              </a:spcBef>
            </a:pPr>
            <a:endParaRPr lang="en-US" altLang="en-US"/>
          </a:p>
        </p:txBody>
      </p:sp>
    </p:spTree>
    <p:extLst>
      <p:ext uri="{BB962C8B-B14F-4D97-AF65-F5344CB8AC3E}">
        <p14:creationId xmlns:p14="http://schemas.microsoft.com/office/powerpoint/2010/main" val="1156541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Many schools struggle with words such as </a:t>
            </a:r>
            <a:r>
              <a:rPr lang="ja-JP" altLang="en-US" dirty="0"/>
              <a:t>“</a:t>
            </a:r>
            <a:r>
              <a:rPr lang="en-US" altLang="ja-JP" dirty="0"/>
              <a:t>dam</a:t>
            </a:r>
            <a:r>
              <a:rPr lang="ja-JP" altLang="en-US" dirty="0"/>
              <a:t>”</a:t>
            </a:r>
            <a:r>
              <a:rPr lang="en-US" altLang="ja-JP" dirty="0"/>
              <a:t> or </a:t>
            </a:r>
            <a:r>
              <a:rPr lang="ja-JP" altLang="en-US" dirty="0"/>
              <a:t>“</a:t>
            </a:r>
            <a:r>
              <a:rPr lang="en-US" altLang="ja-JP" dirty="0"/>
              <a:t>suck</a:t>
            </a:r>
            <a:r>
              <a:rPr lang="ja-JP" altLang="en-US" dirty="0" smtClean="0"/>
              <a:t>”</a:t>
            </a:r>
            <a:r>
              <a:rPr lang="en-US" altLang="ja-JP" dirty="0" smtClean="0"/>
              <a:t>,</a:t>
            </a:r>
            <a:r>
              <a:rPr lang="ja-JP" altLang="en-US" dirty="0" smtClean="0"/>
              <a:t> </a:t>
            </a:r>
            <a:r>
              <a:rPr lang="en-US" altLang="ja-JP" dirty="0" smtClean="0"/>
              <a:t>hats</a:t>
            </a:r>
            <a:r>
              <a:rPr lang="en-US" altLang="ja-JP" dirty="0"/>
              <a:t>?  </a:t>
            </a:r>
          </a:p>
          <a:p>
            <a:pPr eaLnBrk="1" hangingPunct="1">
              <a:spcBef>
                <a:spcPct val="0"/>
              </a:spcBef>
            </a:pPr>
            <a:endParaRPr lang="en-US" altLang="en-US" dirty="0"/>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3C3C7CC-CAD8-534C-B994-BB3FDBCC48AF}" type="slidenum">
              <a:rPr lang="en-US" altLang="en-US"/>
              <a:pPr>
                <a:spcBef>
                  <a:spcPct val="0"/>
                </a:spcBef>
              </a:pPr>
              <a:t>22</a:t>
            </a:fld>
            <a:endParaRPr lang="en-US" altLang="en-US"/>
          </a:p>
        </p:txBody>
      </p:sp>
    </p:spTree>
    <p:extLst>
      <p:ext uri="{BB962C8B-B14F-4D97-AF65-F5344CB8AC3E}">
        <p14:creationId xmlns:p14="http://schemas.microsoft.com/office/powerpoint/2010/main" val="318561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Verbal minor – think about intention as well.</a:t>
            </a: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4D47CEB-24C3-314F-AD8C-C750D3634A81}" type="slidenum">
              <a:rPr lang="en-US" altLang="en-US"/>
              <a:pPr>
                <a:spcBef>
                  <a:spcPct val="0"/>
                </a:spcBef>
              </a:pPr>
              <a:t>23</a:t>
            </a:fld>
            <a:endParaRPr lang="en-US" altLang="en-US"/>
          </a:p>
        </p:txBody>
      </p:sp>
    </p:spTree>
    <p:extLst>
      <p:ext uri="{BB962C8B-B14F-4D97-AF65-F5344CB8AC3E}">
        <p14:creationId xmlns:p14="http://schemas.microsoft.com/office/powerpoint/2010/main" val="124343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Verbal major</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761E54A-193A-5745-B64F-AE24177C25A5}" type="slidenum">
              <a:rPr lang="en-US" altLang="en-US"/>
              <a:pPr>
                <a:spcBef>
                  <a:spcPct val="0"/>
                </a:spcBef>
              </a:pPr>
              <a:t>24</a:t>
            </a:fld>
            <a:endParaRPr lang="en-US" altLang="en-US"/>
          </a:p>
        </p:txBody>
      </p:sp>
    </p:spTree>
    <p:extLst>
      <p:ext uri="{BB962C8B-B14F-4D97-AF65-F5344CB8AC3E}">
        <p14:creationId xmlns:p14="http://schemas.microsoft.com/office/powerpoint/2010/main" val="70788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Insert ODR Form</a:t>
            </a:r>
          </a:p>
          <a:p>
            <a:endParaRPr lang="en-US" altLang="en-US"/>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9875701-562A-7E43-B973-3E42D8F84900}" type="slidenum">
              <a:rPr lang="en-US" altLang="en-US"/>
              <a:pPr>
                <a:spcBef>
                  <a:spcPct val="0"/>
                </a:spcBef>
              </a:pPr>
              <a:t>25</a:t>
            </a:fld>
            <a:endParaRPr lang="en-US" altLang="en-US"/>
          </a:p>
        </p:txBody>
      </p:sp>
    </p:spTree>
    <p:extLst>
      <p:ext uri="{BB962C8B-B14F-4D97-AF65-F5344CB8AC3E}">
        <p14:creationId xmlns:p14="http://schemas.microsoft.com/office/powerpoint/2010/main" val="1505193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Similar concepts to those of you who’ve taken CPI.</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B163AA2-27DB-9D47-96B0-47B32411B977}" type="slidenum">
              <a:rPr lang="en-US" altLang="en-US"/>
              <a:pPr>
                <a:spcBef>
                  <a:spcPct val="0"/>
                </a:spcBef>
              </a:pPr>
              <a:t>27</a:t>
            </a:fld>
            <a:endParaRPr lang="en-US" altLang="en-US"/>
          </a:p>
        </p:txBody>
      </p:sp>
    </p:spTree>
    <p:extLst>
      <p:ext uri="{BB962C8B-B14F-4D97-AF65-F5344CB8AC3E}">
        <p14:creationId xmlns:p14="http://schemas.microsoft.com/office/powerpoint/2010/main" val="1112720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Kym bad kid</a:t>
            </a:r>
          </a:p>
          <a:p>
            <a:r>
              <a:rPr lang="en-US" altLang="en-US"/>
              <a:t>Richard professor he who professes</a:t>
            </a: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A3C3253-1E0C-2540-A1B9-0B1BCBDB508F}" type="slidenum">
              <a:rPr lang="en-US" altLang="en-US"/>
              <a:pPr>
                <a:spcBef>
                  <a:spcPct val="0"/>
                </a:spcBef>
              </a:pPr>
              <a:t>29</a:t>
            </a:fld>
            <a:endParaRPr lang="en-US" altLang="en-US"/>
          </a:p>
        </p:txBody>
      </p:sp>
    </p:spTree>
    <p:extLst>
      <p:ext uri="{BB962C8B-B14F-4D97-AF65-F5344CB8AC3E}">
        <p14:creationId xmlns:p14="http://schemas.microsoft.com/office/powerpoint/2010/main" val="178801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Intended </a:t>
            </a:r>
            <a:r>
              <a:rPr lang="en-US" altLang="en-US" dirty="0"/>
              <a:t>to be a useful tool to bring back to your school, to </a:t>
            </a:r>
            <a:r>
              <a:rPr lang="en-US" altLang="en-US" dirty="0" smtClean="0"/>
              <a:t>roll-out,</a:t>
            </a:r>
            <a:r>
              <a:rPr lang="en-US" altLang="en-US" baseline="0" dirty="0" smtClean="0"/>
              <a:t> </a:t>
            </a:r>
            <a:r>
              <a:rPr lang="en-US" altLang="en-US" dirty="0" err="1" smtClean="0"/>
              <a:t>etc</a:t>
            </a:r>
            <a:r>
              <a:rPr lang="en-US" altLang="en-US" dirty="0"/>
              <a:t>…</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E983A451-5688-EA4F-BB91-A6454D82D628}" type="slidenum">
              <a:rPr lang="en-US" altLang="en-US"/>
              <a:pPr eaLnBrk="1" hangingPunct="1">
                <a:spcBef>
                  <a:spcPct val="0"/>
                </a:spcBef>
              </a:pPr>
              <a:t>5</a:t>
            </a:fld>
            <a:endParaRPr lang="en-US" altLang="en-US"/>
          </a:p>
        </p:txBody>
      </p:sp>
    </p:spTree>
    <p:extLst>
      <p:ext uri="{BB962C8B-B14F-4D97-AF65-F5344CB8AC3E}">
        <p14:creationId xmlns:p14="http://schemas.microsoft.com/office/powerpoint/2010/main" val="163521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10 minutes</a:t>
            </a: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D3F97EB-9FDF-3F4C-AD7A-51DE95E7B656}" type="slidenum">
              <a:rPr lang="en-US" altLang="en-US"/>
              <a:pPr>
                <a:spcBef>
                  <a:spcPct val="0"/>
                </a:spcBef>
              </a:pPr>
              <a:t>30</a:t>
            </a:fld>
            <a:endParaRPr lang="en-US" altLang="en-US"/>
          </a:p>
        </p:txBody>
      </p:sp>
    </p:spTree>
    <p:extLst>
      <p:ext uri="{BB962C8B-B14F-4D97-AF65-F5344CB8AC3E}">
        <p14:creationId xmlns:p14="http://schemas.microsoft.com/office/powerpoint/2010/main" val="1106059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5B13A02-4BA6-F942-A864-FD712D542155}" type="slidenum">
              <a:rPr lang="en-US" altLang="en-US"/>
              <a:pPr>
                <a:spcBef>
                  <a:spcPct val="0"/>
                </a:spcBef>
              </a:pPr>
              <a:t>36</a:t>
            </a:fld>
            <a:endParaRPr lang="en-US" altLang="en-US"/>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41909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addition to having consistency around responding to problem behavior, it</a:t>
            </a:r>
            <a:r>
              <a:rPr lang="ja-JP" altLang="en-US" dirty="0"/>
              <a:t>’</a:t>
            </a:r>
            <a:r>
              <a:rPr lang="en-US" altLang="ja-JP" dirty="0"/>
              <a:t>s equally important to be consistent on how to respond to a crisis situation.  This is also a question on the SET.</a:t>
            </a:r>
          </a:p>
          <a:p>
            <a:endParaRPr lang="en-US" altLang="en-US" dirty="0"/>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8368D2E-8354-0C47-8AFF-7FDAE00629CD}" type="slidenum">
              <a:rPr lang="en-US" altLang="en-US"/>
              <a:pPr>
                <a:spcBef>
                  <a:spcPct val="0"/>
                </a:spcBef>
              </a:pPr>
              <a:t>39</a:t>
            </a:fld>
            <a:endParaRPr lang="en-US" altLang="en-US"/>
          </a:p>
        </p:txBody>
      </p:sp>
    </p:spTree>
    <p:extLst>
      <p:ext uri="{BB962C8B-B14F-4D97-AF65-F5344CB8AC3E}">
        <p14:creationId xmlns:p14="http://schemas.microsoft.com/office/powerpoint/2010/main" val="1051858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recommend that all rooms have something similar posted near the door with the appropriate crisis commands listed.</a:t>
            </a:r>
          </a:p>
          <a:p>
            <a:endParaRPr lang="en-US" altLang="en-US"/>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97D2946-C5A3-D54A-9D6F-8F70484C84A0}" type="slidenum">
              <a:rPr lang="en-US" altLang="en-US"/>
              <a:pPr>
                <a:spcBef>
                  <a:spcPct val="0"/>
                </a:spcBef>
              </a:pPr>
              <a:t>40</a:t>
            </a:fld>
            <a:endParaRPr lang="en-US" altLang="en-US"/>
          </a:p>
        </p:txBody>
      </p:sp>
    </p:spTree>
    <p:extLst>
      <p:ext uri="{BB962C8B-B14F-4D97-AF65-F5344CB8AC3E}">
        <p14:creationId xmlns:p14="http://schemas.microsoft.com/office/powerpoint/2010/main" val="1095966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further information visit the DOE website.</a:t>
            </a:r>
          </a:p>
          <a:p>
            <a:endParaRPr lang="en-US" altLang="en-US"/>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E0D3913-EDE8-0B47-9067-8B653692ECD2}" type="slidenum">
              <a:rPr lang="en-US" altLang="en-US"/>
              <a:pPr>
                <a:spcBef>
                  <a:spcPct val="0"/>
                </a:spcBef>
              </a:pPr>
              <a:t>41</a:t>
            </a:fld>
            <a:endParaRPr lang="en-US" altLang="en-US"/>
          </a:p>
        </p:txBody>
      </p:sp>
    </p:spTree>
    <p:extLst>
      <p:ext uri="{BB962C8B-B14F-4D97-AF65-F5344CB8AC3E}">
        <p14:creationId xmlns:p14="http://schemas.microsoft.com/office/powerpoint/2010/main" val="104152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2EAD489-7BF2-A64E-BA9A-73184F718730}" type="slidenum">
              <a:rPr lang="en-US" altLang="en-US">
                <a:latin typeface="Arial" charset="0"/>
              </a:rPr>
              <a:pPr>
                <a:spcBef>
                  <a:spcPct val="0"/>
                </a:spcBef>
              </a:pPr>
              <a:t>42</a:t>
            </a:fld>
            <a:endParaRPr lang="en-US" altLang="en-US">
              <a:latin typeface="Arial" charset="0"/>
            </a:endParaRPr>
          </a:p>
        </p:txBody>
      </p:sp>
      <p:sp>
        <p:nvSpPr>
          <p:cNvPr id="942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4211"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tLang="en-US" dirty="0">
              <a:latin typeface="Arial" charset="0"/>
            </a:endParaRPr>
          </a:p>
        </p:txBody>
      </p:sp>
    </p:spTree>
    <p:extLst>
      <p:ext uri="{BB962C8B-B14F-4D97-AF65-F5344CB8AC3E}">
        <p14:creationId xmlns:p14="http://schemas.microsoft.com/office/powerpoint/2010/main" val="1748806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CF1C5D0-A6A2-DB4B-A70B-86296A82C25C}" type="slidenum">
              <a:rPr lang="en-US" altLang="en-US"/>
              <a:pPr>
                <a:spcBef>
                  <a:spcPct val="0"/>
                </a:spcBef>
              </a:pPr>
              <a:t>43</a:t>
            </a:fld>
            <a:endParaRPr lang="en-US" altLang="en-US"/>
          </a:p>
        </p:txBody>
      </p:sp>
    </p:spTree>
    <p:extLst>
      <p:ext uri="{BB962C8B-B14F-4D97-AF65-F5344CB8AC3E}">
        <p14:creationId xmlns:p14="http://schemas.microsoft.com/office/powerpoint/2010/main" val="826047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9E1FFCF2-3F4E-2840-8F73-E9EF59E8B0EA}" type="slidenum">
              <a:rPr lang="en-US" altLang="en-US"/>
              <a:pPr eaLnBrk="1" hangingPunct="1">
                <a:spcBef>
                  <a:spcPct val="0"/>
                </a:spcBef>
              </a:pPr>
              <a:t>44</a:t>
            </a:fld>
            <a:endParaRPr lang="en-US" altLang="en-US"/>
          </a:p>
        </p:txBody>
      </p:sp>
    </p:spTree>
    <p:extLst>
      <p:ext uri="{BB962C8B-B14F-4D97-AF65-F5344CB8AC3E}">
        <p14:creationId xmlns:p14="http://schemas.microsoft.com/office/powerpoint/2010/main" val="23557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A206536-178E-6C49-AD1F-41826088225C}" type="slidenum">
              <a:rPr lang="en-US" altLang="en-US"/>
              <a:pPr>
                <a:spcBef>
                  <a:spcPct val="0"/>
                </a:spcBef>
              </a:pPr>
              <a:t>45</a:t>
            </a:fld>
            <a:endParaRPr lang="en-US" altLang="en-US"/>
          </a:p>
        </p:txBody>
      </p:sp>
    </p:spTree>
    <p:extLst>
      <p:ext uri="{BB962C8B-B14F-4D97-AF65-F5344CB8AC3E}">
        <p14:creationId xmlns:p14="http://schemas.microsoft.com/office/powerpoint/2010/main" val="2013086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12CFBAE-9C64-074C-A86E-FF058FFB4B05}" type="slidenum">
              <a:rPr lang="en-US" altLang="en-US"/>
              <a:pPr>
                <a:spcBef>
                  <a:spcPct val="0"/>
                </a:spcBef>
              </a:pPr>
              <a:t>48</a:t>
            </a:fld>
            <a:endParaRPr lang="en-US" altLang="en-US"/>
          </a:p>
        </p:txBody>
      </p:sp>
      <p:sp>
        <p:nvSpPr>
          <p:cNvPr id="101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a:p>
            <a:pPr eaLnBrk="1" hangingPunct="1">
              <a:spcBef>
                <a:spcPct val="0"/>
              </a:spcBef>
            </a:pPr>
            <a:r>
              <a:rPr lang="en-US" altLang="en-US"/>
              <a:t>-</a:t>
            </a:r>
          </a:p>
        </p:txBody>
      </p:sp>
    </p:spTree>
    <p:extLst>
      <p:ext uri="{BB962C8B-B14F-4D97-AF65-F5344CB8AC3E}">
        <p14:creationId xmlns:p14="http://schemas.microsoft.com/office/powerpoint/2010/main" val="136935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A206536-178E-6C49-AD1F-41826088225C}" type="slidenum">
              <a:rPr lang="en-US" altLang="en-US"/>
              <a:pPr>
                <a:spcBef>
                  <a:spcPct val="0"/>
                </a:spcBef>
              </a:pPr>
              <a:t>6</a:t>
            </a:fld>
            <a:endParaRPr lang="en-US" altLang="en-US"/>
          </a:p>
        </p:txBody>
      </p:sp>
    </p:spTree>
    <p:extLst>
      <p:ext uri="{BB962C8B-B14F-4D97-AF65-F5344CB8AC3E}">
        <p14:creationId xmlns:p14="http://schemas.microsoft.com/office/powerpoint/2010/main" val="1687862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all you do</a:t>
            </a:r>
            <a:r>
              <a:rPr lang="is-IS" altLang="en-US" dirty="0"/>
              <a:t>….Think Functionally</a:t>
            </a:r>
            <a:r>
              <a:rPr lang="is-IS" altLang="en-US"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Why is this important to know?</a:t>
            </a:r>
          </a:p>
          <a:p>
            <a:endParaRPr lang="en-US" altLang="en-US" dirty="0"/>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fld id="{3DF3D7A6-5B64-8E42-9FDF-130A8DF969BF}" type="slidenum">
              <a:rPr lang="en-US" altLang="en-US" sz="1200">
                <a:latin typeface="Calibri" charset="0"/>
              </a:rPr>
              <a:pPr/>
              <a:t>50</a:t>
            </a:fld>
            <a:endParaRPr lang="en-US" altLang="en-US" sz="1200">
              <a:latin typeface="Calibri" charset="0"/>
            </a:endParaRPr>
          </a:p>
        </p:txBody>
      </p:sp>
    </p:spTree>
    <p:extLst>
      <p:ext uri="{BB962C8B-B14F-4D97-AF65-F5344CB8AC3E}">
        <p14:creationId xmlns:p14="http://schemas.microsoft.com/office/powerpoint/2010/main" val="970925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Handout CIRS Compatible ODR as another example</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76D1A6D-ED3C-444C-ADA6-E4C64E389689}" type="slidenum">
              <a:rPr lang="en-US" altLang="en-US"/>
              <a:pPr>
                <a:spcBef>
                  <a:spcPct val="0"/>
                </a:spcBef>
              </a:pPr>
              <a:t>52</a:t>
            </a:fld>
            <a:endParaRPr lang="en-US" altLang="en-US"/>
          </a:p>
        </p:txBody>
      </p:sp>
    </p:spTree>
    <p:extLst>
      <p:ext uri="{BB962C8B-B14F-4D97-AF65-F5344CB8AC3E}">
        <p14:creationId xmlns:p14="http://schemas.microsoft.com/office/powerpoint/2010/main" val="309198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Handout CIRS Compatible ODR as another example</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44AD660-A50C-9D4E-BA90-EB45B92BA1E8}" type="slidenum">
              <a:rPr lang="en-US" altLang="en-US"/>
              <a:pPr>
                <a:spcBef>
                  <a:spcPct val="0"/>
                </a:spcBef>
              </a:pPr>
              <a:t>53</a:t>
            </a:fld>
            <a:endParaRPr lang="en-US" altLang="en-US"/>
          </a:p>
        </p:txBody>
      </p:sp>
    </p:spTree>
    <p:extLst>
      <p:ext uri="{BB962C8B-B14F-4D97-AF65-F5344CB8AC3E}">
        <p14:creationId xmlns:p14="http://schemas.microsoft.com/office/powerpoint/2010/main" val="887077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HAND OUT SWIS REGISTRATION FLIER!</a:t>
            </a: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93150BF-D6BF-2642-B60A-9A9A742ED218}" type="slidenum">
              <a:rPr lang="en-US" altLang="en-US"/>
              <a:pPr>
                <a:spcBef>
                  <a:spcPct val="0"/>
                </a:spcBef>
              </a:pPr>
              <a:t>58</a:t>
            </a:fld>
            <a:endParaRPr lang="en-US" altLang="en-US"/>
          </a:p>
        </p:txBody>
      </p:sp>
    </p:spTree>
    <p:extLst>
      <p:ext uri="{BB962C8B-B14F-4D97-AF65-F5344CB8AC3E}">
        <p14:creationId xmlns:p14="http://schemas.microsoft.com/office/powerpoint/2010/main" val="530498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9E1FFCF2-3F4E-2840-8F73-E9EF59E8B0EA}" type="slidenum">
              <a:rPr lang="en-US" altLang="en-US"/>
              <a:pPr eaLnBrk="1" hangingPunct="1">
                <a:spcBef>
                  <a:spcPct val="0"/>
                </a:spcBef>
              </a:pPr>
              <a:t>59</a:t>
            </a:fld>
            <a:endParaRPr lang="en-US" altLang="en-US"/>
          </a:p>
        </p:txBody>
      </p:sp>
    </p:spTree>
    <p:extLst>
      <p:ext uri="{BB962C8B-B14F-4D97-AF65-F5344CB8AC3E}">
        <p14:creationId xmlns:p14="http://schemas.microsoft.com/office/powerpoint/2010/main" val="362707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outer circle ( Problem Solving Meeting Foundations) refer to the process and procedures and team uses to function. Roles are determined and defined, meetings are scheduled for the year, electronic equipment and internet access are available, and an agenda is established</a:t>
            </a:r>
            <a:r>
              <a:rPr lang="en-US" altLang="en-US" dirty="0" smtClean="0"/>
              <a:t>.</a:t>
            </a:r>
            <a:endParaRPr lang="en-US" altLang="en-US" dirty="0"/>
          </a:p>
          <a:p>
            <a:r>
              <a:rPr lang="en-US" altLang="en-US" dirty="0"/>
              <a:t>The inner circles and arrows define a problem-solving model designed to improve the decision-making and problem solving of PBIS Team. This model is called  </a:t>
            </a:r>
            <a:r>
              <a:rPr lang="ja-JP" altLang="en-US" dirty="0"/>
              <a:t>“</a:t>
            </a:r>
            <a:r>
              <a:rPr lang="en-US" altLang="ja-JP" dirty="0"/>
              <a:t>TIPS,</a:t>
            </a:r>
            <a:r>
              <a:rPr lang="ja-JP" altLang="en-US" dirty="0"/>
              <a:t>”</a:t>
            </a:r>
            <a:r>
              <a:rPr lang="en-US" altLang="ja-JP" dirty="0"/>
              <a:t> which stands for </a:t>
            </a:r>
            <a:r>
              <a:rPr lang="ja-JP" altLang="en-US" dirty="0"/>
              <a:t>“</a:t>
            </a:r>
            <a:r>
              <a:rPr lang="en-US" altLang="ja-JP" dirty="0"/>
              <a:t>Team-Initiated Problem Solving.</a:t>
            </a:r>
            <a:r>
              <a:rPr lang="ja-JP" altLang="en-US" dirty="0"/>
              <a:t>”</a:t>
            </a:r>
            <a:r>
              <a:rPr lang="en-US" altLang="ja-JP" dirty="0"/>
              <a:t>  The model uses data for during problem solving and decision making, during meetings. We will also apply a metric for determining if rates of problem behavior at a school or below, at, or above the national average  to determine if there is a problem or not. TIPS teaches teams to use their SWIS data to define precision problem statements. Once the problem statement is precise, a variety of solutions are discussed based on prevention, teaching, reward, correction and extinction and teams will determine which solution(s) they want to implement. The TIPS model then moves the team to action planning ,evaluation and measurement determination</a:t>
            </a:r>
            <a:r>
              <a:rPr lang="en-US" altLang="ja-JP" dirty="0" smtClean="0"/>
              <a:t>.</a:t>
            </a:r>
            <a:endParaRPr lang="en-US" altLang="en-US" dirty="0"/>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5F0B213-8617-EA44-86C4-DC06E96CC289}" type="slidenum">
              <a:rPr lang="en-US" altLang="en-US"/>
              <a:pPr>
                <a:spcBef>
                  <a:spcPct val="0"/>
                </a:spcBef>
              </a:pPr>
              <a:t>63</a:t>
            </a:fld>
            <a:endParaRPr lang="en-US" altLang="en-US"/>
          </a:p>
        </p:txBody>
      </p:sp>
    </p:spTree>
    <p:extLst>
      <p:ext uri="{BB962C8B-B14F-4D97-AF65-F5344CB8AC3E}">
        <p14:creationId xmlns:p14="http://schemas.microsoft.com/office/powerpoint/2010/main" val="873524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During pre-service if you are planning to roll-out in the fall</a:t>
            </a:r>
            <a:r>
              <a:rPr lang="en-US" altLang="en-US" dirty="0" smtClean="0"/>
              <a:t>.</a:t>
            </a:r>
          </a:p>
          <a:p>
            <a:r>
              <a:rPr lang="en-US" altLang="en-US" dirty="0" smtClean="0"/>
              <a:t>There should be a written process for orienting</a:t>
            </a:r>
            <a:r>
              <a:rPr lang="en-US" altLang="en-US" baseline="0" dirty="0" smtClean="0"/>
              <a:t> all faculty/staff on 4 core tier 1 practices: teaching SW expectations, acknowledging appropriate behavior, correcting errors, requesting assistance</a:t>
            </a:r>
            <a:endParaRPr lang="en-US" altLang="en-US" dirty="0"/>
          </a:p>
          <a:p>
            <a:endParaRPr lang="en-US" altLang="en-US" dirty="0"/>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7DC98C3-DCB2-3046-BA44-25D1A99616D9}" type="slidenum">
              <a:rPr lang="en-US" altLang="en-US"/>
              <a:pPr>
                <a:spcBef>
                  <a:spcPct val="0"/>
                </a:spcBef>
              </a:pPr>
              <a:t>67</a:t>
            </a:fld>
            <a:endParaRPr lang="en-US" altLang="en-US"/>
          </a:p>
        </p:txBody>
      </p:sp>
    </p:spTree>
    <p:extLst>
      <p:ext uri="{BB962C8B-B14F-4D97-AF65-F5344CB8AC3E}">
        <p14:creationId xmlns:p14="http://schemas.microsoft.com/office/powerpoint/2010/main" val="37487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a:t>Use technology to spice this up.</a:t>
            </a:r>
          </a:p>
          <a:p>
            <a:pPr lvl="1">
              <a:buFontTx/>
              <a:buChar char="•"/>
            </a:pPr>
            <a:r>
              <a:rPr lang="en-US" altLang="en-US"/>
              <a:t>Example: One school used Miley Cyrus singing </a:t>
            </a:r>
            <a:r>
              <a:rPr lang="ja-JP" altLang="en-US"/>
              <a:t>“</a:t>
            </a:r>
            <a:r>
              <a:rPr lang="en-US" altLang="ja-JP"/>
              <a:t>RESPECT</a:t>
            </a:r>
            <a:r>
              <a:rPr lang="ja-JP" altLang="en-US"/>
              <a:t>”</a:t>
            </a:r>
            <a:r>
              <a:rPr lang="en-US" altLang="ja-JP"/>
              <a:t> on Youtube and had this playing in the gym as students entered.</a:t>
            </a:r>
          </a:p>
          <a:p>
            <a:endParaRPr lang="en-US" altLang="en-US"/>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7B8CD16-99E2-3549-9166-ADC253628669}" type="slidenum">
              <a:rPr lang="en-US" altLang="en-US"/>
              <a:pPr>
                <a:spcBef>
                  <a:spcPct val="0"/>
                </a:spcBef>
              </a:pPr>
              <a:t>68</a:t>
            </a:fld>
            <a:endParaRPr lang="en-US" altLang="en-US"/>
          </a:p>
        </p:txBody>
      </p:sp>
    </p:spTree>
    <p:extLst>
      <p:ext uri="{BB962C8B-B14F-4D97-AF65-F5344CB8AC3E}">
        <p14:creationId xmlns:p14="http://schemas.microsoft.com/office/powerpoint/2010/main" val="1541027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Examples:</a:t>
            </a:r>
          </a:p>
          <a:p>
            <a:pPr lvl="1">
              <a:buFontTx/>
              <a:buChar char="•"/>
            </a:pPr>
            <a:r>
              <a:rPr lang="en-US" altLang="en-US" dirty="0"/>
              <a:t>Open House events</a:t>
            </a:r>
          </a:p>
          <a:p>
            <a:pPr lvl="1">
              <a:buFontTx/>
              <a:buChar char="•"/>
            </a:pPr>
            <a:r>
              <a:rPr lang="en-US" altLang="en-US" dirty="0"/>
              <a:t>Football game that many parents will attend</a:t>
            </a:r>
          </a:p>
          <a:p>
            <a:pPr lvl="1">
              <a:buFontTx/>
              <a:buChar char="•"/>
            </a:pPr>
            <a:r>
              <a:rPr lang="en-US" altLang="en-US" dirty="0"/>
              <a:t>In the </a:t>
            </a:r>
            <a:r>
              <a:rPr lang="en-US" altLang="en-US" dirty="0" smtClean="0"/>
              <a:t>Newsletter</a:t>
            </a:r>
            <a:endParaRPr lang="en-US" altLang="en-US" dirty="0"/>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73C20CA-C9B7-DF4D-9164-2CB7F73149C0}" type="slidenum">
              <a:rPr lang="en-US" altLang="en-US"/>
              <a:pPr>
                <a:spcBef>
                  <a:spcPct val="0"/>
                </a:spcBef>
              </a:pPr>
              <a:t>71</a:t>
            </a:fld>
            <a:endParaRPr lang="en-US" altLang="en-US"/>
          </a:p>
        </p:txBody>
      </p:sp>
    </p:spTree>
    <p:extLst>
      <p:ext uri="{BB962C8B-B14F-4D97-AF65-F5344CB8AC3E}">
        <p14:creationId xmlns:p14="http://schemas.microsoft.com/office/powerpoint/2010/main" val="1232056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Roll-out should take place at the beginning of each school and offer various refreshers throughout the year.</a:t>
            </a:r>
          </a:p>
          <a:p>
            <a:endParaRPr lang="en-US" altLang="en-US"/>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F3879AE-5EBD-344D-AFC0-D7811366B78B}" type="slidenum">
              <a:rPr lang="en-US" altLang="en-US"/>
              <a:pPr>
                <a:spcBef>
                  <a:spcPct val="0"/>
                </a:spcBef>
              </a:pPr>
              <a:t>74</a:t>
            </a:fld>
            <a:endParaRPr lang="en-US" altLang="en-US"/>
          </a:p>
        </p:txBody>
      </p:sp>
    </p:spTree>
    <p:extLst>
      <p:ext uri="{BB962C8B-B14F-4D97-AF65-F5344CB8AC3E}">
        <p14:creationId xmlns:p14="http://schemas.microsoft.com/office/powerpoint/2010/main" val="174579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800" dirty="0"/>
              <a:t>Turn into </a:t>
            </a:r>
            <a:r>
              <a:rPr lang="en-US" altLang="en-US" sz="800" dirty="0" smtClean="0"/>
              <a:t>handout </a:t>
            </a:r>
          </a:p>
          <a:p>
            <a:pPr>
              <a:lnSpc>
                <a:spcPct val="80000"/>
              </a:lnSpc>
            </a:pPr>
            <a:r>
              <a:rPr lang="en-US" altLang="en-US" sz="800" dirty="0" smtClean="0"/>
              <a:t>Hand </a:t>
            </a:r>
            <a:r>
              <a:rPr lang="en-US" altLang="en-US" sz="800" dirty="0"/>
              <a:t>out B</a:t>
            </a:r>
            <a:r>
              <a:rPr lang="en-US" altLang="en-US" sz="800" dirty="0" smtClean="0"/>
              <a:t>randi </a:t>
            </a:r>
            <a:r>
              <a:rPr lang="en-US" altLang="en-US" sz="800" dirty="0"/>
              <a:t>self </a:t>
            </a:r>
            <a:r>
              <a:rPr lang="en-US" altLang="en-US" sz="800" dirty="0" smtClean="0"/>
              <a:t>rating</a:t>
            </a:r>
            <a:endParaRPr lang="en-US" altLang="en-US" sz="800" dirty="0"/>
          </a:p>
          <a:p>
            <a:pPr eaLnBrk="1" fontAlgn="t" hangingPunct="1">
              <a:lnSpc>
                <a:spcPct val="80000"/>
              </a:lnSpc>
            </a:pPr>
            <a:r>
              <a:rPr lang="en-US" altLang="en-US" sz="800" b="1" dirty="0"/>
              <a:t>Classroom Management Practice</a:t>
            </a:r>
            <a:endParaRPr lang="en-US" altLang="en-US" sz="800" dirty="0"/>
          </a:p>
          <a:p>
            <a:pPr eaLnBrk="1" fontAlgn="t" hangingPunct="1">
              <a:lnSpc>
                <a:spcPct val="80000"/>
              </a:lnSpc>
            </a:pPr>
            <a:r>
              <a:rPr lang="en-US" altLang="en-US" sz="800" b="1" dirty="0"/>
              <a:t>Rating</a:t>
            </a:r>
            <a:endParaRPr lang="en-US" altLang="en-US" sz="800" dirty="0"/>
          </a:p>
          <a:p>
            <a:pPr eaLnBrk="1" fontAlgn="t" hangingPunct="1">
              <a:lnSpc>
                <a:spcPct val="80000"/>
              </a:lnSpc>
            </a:pPr>
            <a:r>
              <a:rPr lang="en-US" altLang="en-US" sz="800" b="1" dirty="0"/>
              <a:t>I have arranged my classroom to minimize crowding and distraction</a:t>
            </a:r>
            <a:endParaRPr lang="en-US" altLang="en-US" sz="800" dirty="0"/>
          </a:p>
          <a:p>
            <a:pPr eaLnBrk="1" fontAlgn="t"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have maximized structure and predictability in my classroom (e.g., explicit classroom routines, specific directions, etc.).</a:t>
            </a:r>
            <a:endParaRPr lang="en-US" altLang="en-US" sz="800" dirty="0"/>
          </a:p>
          <a:p>
            <a:pPr eaLnBrk="1" fontAlgn="t"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have posted, taught, reviewed, and reinforced 3-5 positively stated expectations (or rules).</a:t>
            </a:r>
            <a:endParaRPr lang="en-US" altLang="en-US" sz="800" dirty="0"/>
          </a:p>
          <a:p>
            <a:pPr eaLnBrk="1" fontAlgn="t"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provided more frequent acknowledgement for appropriate behaviors than inappropriate behaviors (See top of page).</a:t>
            </a:r>
            <a:endParaRPr lang="en-US" altLang="en-US" sz="800" dirty="0"/>
          </a:p>
          <a:p>
            <a:pPr eaLnBrk="1" fontAlgn="t"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provided each student with multiple opportunities to respond and participate during instruction.</a:t>
            </a:r>
            <a:endParaRPr lang="en-US" altLang="en-US" sz="800" dirty="0"/>
          </a:p>
          <a:p>
            <a:pPr eaLnBrk="1" fontAlgn="ctr"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My instruction actively engaged students in observable ways (e.g., writing, verbalizing)</a:t>
            </a:r>
            <a:endParaRPr lang="en-US" altLang="en-US" sz="800" dirty="0"/>
          </a:p>
          <a:p>
            <a:pPr eaLnBrk="1" fontAlgn="ctr"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actively supervised my classroom (e.g., moving, scanning) during instruction.</a:t>
            </a:r>
            <a:endParaRPr lang="en-US" altLang="en-US" sz="800" dirty="0"/>
          </a:p>
          <a:p>
            <a:pPr eaLnBrk="1" fontAlgn="ctr"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ignored or provided quick, direct, explicit reprimands/redirections in response to inappropriate behavior.</a:t>
            </a:r>
            <a:endParaRPr lang="en-US" altLang="en-US" sz="800" dirty="0"/>
          </a:p>
          <a:p>
            <a:pPr eaLnBrk="1" fontAlgn="ctr"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 have multiple strategies/systems in place to acknowledge appropriate behavior (e.g., class point systems, praise, etc.).</a:t>
            </a:r>
            <a:endParaRPr lang="en-US" altLang="en-US" sz="800" dirty="0"/>
          </a:p>
          <a:p>
            <a:pPr eaLnBrk="1" fontAlgn="ctr"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In general, I have provided specific feedback in response to social and academic behavior errors and correct responses.</a:t>
            </a:r>
            <a:endParaRPr lang="en-US" altLang="en-US" sz="800" dirty="0"/>
          </a:p>
          <a:p>
            <a:pPr eaLnBrk="1" fontAlgn="ctr" hangingPunct="1">
              <a:lnSpc>
                <a:spcPct val="80000"/>
              </a:lnSpc>
            </a:pPr>
            <a:r>
              <a:rPr lang="en-US" altLang="en-US" sz="800" b="1" dirty="0"/>
              <a:t>Yes    No</a:t>
            </a:r>
            <a:endParaRPr lang="en-US" altLang="en-US" sz="800" dirty="0"/>
          </a:p>
          <a:p>
            <a:pPr eaLnBrk="1" fontAlgn="t" hangingPunct="1">
              <a:lnSpc>
                <a:spcPct val="80000"/>
              </a:lnSpc>
            </a:pPr>
            <a:r>
              <a:rPr lang="en-US" altLang="en-US" sz="800" b="1" dirty="0"/>
              <a:t>Overall classroom management score:</a:t>
            </a:r>
            <a:endParaRPr lang="en-US" altLang="en-US" sz="800" dirty="0"/>
          </a:p>
          <a:p>
            <a:pPr eaLnBrk="1" fontAlgn="t" hangingPunct="1">
              <a:lnSpc>
                <a:spcPct val="80000"/>
              </a:lnSpc>
            </a:pPr>
            <a:r>
              <a:rPr lang="en-US" altLang="en-US" sz="800" b="1" dirty="0"/>
              <a:t>10-8  </a:t>
            </a:r>
            <a:r>
              <a:rPr lang="ja-JP" altLang="en-US" sz="800" b="1" dirty="0"/>
              <a:t>“</a:t>
            </a:r>
            <a:r>
              <a:rPr lang="en-US" altLang="ja-JP" sz="800" b="1" dirty="0"/>
              <a:t>yes</a:t>
            </a:r>
            <a:r>
              <a:rPr lang="ja-JP" altLang="en-US" sz="800" b="1" dirty="0"/>
              <a:t>”</a:t>
            </a:r>
            <a:r>
              <a:rPr lang="en-US" altLang="ja-JP" sz="800" b="1" dirty="0"/>
              <a:t>  =  </a:t>
            </a:r>
            <a:r>
              <a:rPr lang="ja-JP" altLang="en-US" sz="800" b="1" dirty="0"/>
              <a:t>“</a:t>
            </a:r>
            <a:r>
              <a:rPr lang="en-US" altLang="ja-JP" sz="800" b="1" dirty="0"/>
              <a:t>Super</a:t>
            </a:r>
            <a:r>
              <a:rPr lang="ja-JP" altLang="en-US" sz="800" b="1" dirty="0"/>
              <a:t>”</a:t>
            </a:r>
            <a:endParaRPr lang="en-US" altLang="ja-JP" sz="800" dirty="0"/>
          </a:p>
          <a:p>
            <a:pPr eaLnBrk="1" fontAlgn="t" hangingPunct="1">
              <a:lnSpc>
                <a:spcPct val="80000"/>
              </a:lnSpc>
            </a:pPr>
            <a:r>
              <a:rPr lang="en-US" altLang="en-US" sz="800" b="1" dirty="0"/>
              <a:t>7-5  </a:t>
            </a:r>
            <a:r>
              <a:rPr lang="ja-JP" altLang="en-US" sz="800" b="1" dirty="0"/>
              <a:t>“</a:t>
            </a:r>
            <a:r>
              <a:rPr lang="en-US" altLang="ja-JP" sz="800" b="1" dirty="0"/>
              <a:t>yes</a:t>
            </a:r>
            <a:r>
              <a:rPr lang="ja-JP" altLang="en-US" sz="800" b="1" dirty="0"/>
              <a:t>”</a:t>
            </a:r>
            <a:r>
              <a:rPr lang="en-US" altLang="ja-JP" sz="800" b="1" dirty="0"/>
              <a:t>  =  </a:t>
            </a:r>
            <a:r>
              <a:rPr lang="ja-JP" altLang="en-US" sz="800" b="1" dirty="0"/>
              <a:t>“</a:t>
            </a:r>
            <a:r>
              <a:rPr lang="en-US" altLang="ja-JP" sz="800" b="1" dirty="0"/>
              <a:t>So-So</a:t>
            </a:r>
            <a:r>
              <a:rPr lang="ja-JP" altLang="en-US" sz="800" b="1" dirty="0"/>
              <a:t>”</a:t>
            </a:r>
            <a:endParaRPr lang="en-US" altLang="ja-JP" sz="800" dirty="0"/>
          </a:p>
          <a:p>
            <a:pPr eaLnBrk="1" fontAlgn="t" hangingPunct="1">
              <a:lnSpc>
                <a:spcPct val="80000"/>
              </a:lnSpc>
            </a:pPr>
            <a:r>
              <a:rPr lang="en-US" altLang="en-US" sz="800" b="1" dirty="0"/>
              <a:t>&lt;5  </a:t>
            </a:r>
            <a:r>
              <a:rPr lang="ja-JP" altLang="en-US" sz="800" b="1" dirty="0"/>
              <a:t>“</a:t>
            </a:r>
            <a:r>
              <a:rPr lang="en-US" altLang="ja-JP" sz="800" b="1" dirty="0"/>
              <a:t>yes</a:t>
            </a:r>
            <a:r>
              <a:rPr lang="ja-JP" altLang="en-US" sz="800" b="1" dirty="0"/>
              <a:t>”</a:t>
            </a:r>
            <a:r>
              <a:rPr lang="en-US" altLang="ja-JP" sz="800" b="1" dirty="0"/>
              <a:t>  =  </a:t>
            </a:r>
            <a:r>
              <a:rPr lang="ja-JP" altLang="en-US" sz="800" b="1" dirty="0"/>
              <a:t>“</a:t>
            </a:r>
            <a:r>
              <a:rPr lang="en-US" altLang="ja-JP" sz="800" b="1" dirty="0"/>
              <a:t>Improvement Needed</a:t>
            </a:r>
            <a:r>
              <a:rPr lang="ja-JP" altLang="en-US" sz="800" b="1" dirty="0"/>
              <a:t>”</a:t>
            </a:r>
            <a:endParaRPr lang="en-US" altLang="ja-JP" sz="800" dirty="0"/>
          </a:p>
          <a:p>
            <a:pPr eaLnBrk="1" fontAlgn="ctr" hangingPunct="1">
              <a:lnSpc>
                <a:spcPct val="80000"/>
              </a:lnSpc>
            </a:pPr>
            <a:r>
              <a:rPr lang="en-US" altLang="en-US" sz="800" b="1" dirty="0"/>
              <a:t># Yes</a:t>
            </a:r>
            <a:r>
              <a:rPr lang="en-US" altLang="en-US" sz="800" b="1" dirty="0" smtClean="0"/>
              <a:t>________</a:t>
            </a:r>
            <a:endParaRPr lang="en-US" altLang="en-US" sz="800" dirty="0"/>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0A12BBA-83FE-0D42-8590-1762DEED45CF}" type="slidenum">
              <a:rPr lang="en-US" altLang="en-US"/>
              <a:pPr>
                <a:spcBef>
                  <a:spcPct val="0"/>
                </a:spcBef>
              </a:pPr>
              <a:t>9</a:t>
            </a:fld>
            <a:endParaRPr lang="en-US" altLang="en-US"/>
          </a:p>
        </p:txBody>
      </p:sp>
    </p:spTree>
    <p:extLst>
      <p:ext uri="{BB962C8B-B14F-4D97-AF65-F5344CB8AC3E}">
        <p14:creationId xmlns:p14="http://schemas.microsoft.com/office/powerpoint/2010/main" val="1010528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C6951F1-17AE-D049-8072-3DD68D60B8BD}" type="slidenum">
              <a:rPr lang="en-US" altLang="en-US"/>
              <a:pPr>
                <a:spcBef>
                  <a:spcPct val="0"/>
                </a:spcBef>
              </a:pPr>
              <a:t>77</a:t>
            </a:fld>
            <a:endParaRPr lang="en-US" altLang="en-US"/>
          </a:p>
        </p:txBody>
      </p:sp>
    </p:spTree>
    <p:extLst>
      <p:ext uri="{BB962C8B-B14F-4D97-AF65-F5344CB8AC3E}">
        <p14:creationId xmlns:p14="http://schemas.microsoft.com/office/powerpoint/2010/main" val="1251300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9E1FFCF2-3F4E-2840-8F73-E9EF59E8B0EA}" type="slidenum">
              <a:rPr lang="en-US" altLang="en-US"/>
              <a:pPr eaLnBrk="1" hangingPunct="1">
                <a:spcBef>
                  <a:spcPct val="0"/>
                </a:spcBef>
              </a:pPr>
              <a:t>78</a:t>
            </a:fld>
            <a:endParaRPr lang="en-US" altLang="en-US"/>
          </a:p>
        </p:txBody>
      </p:sp>
    </p:spTree>
    <p:extLst>
      <p:ext uri="{BB962C8B-B14F-4D97-AF65-F5344CB8AC3E}">
        <p14:creationId xmlns:p14="http://schemas.microsoft.com/office/powerpoint/2010/main" val="2031900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Intended </a:t>
            </a:r>
            <a:r>
              <a:rPr lang="en-US" altLang="en-US" dirty="0"/>
              <a:t>to be a useful tool to bring back to your school, to </a:t>
            </a:r>
            <a:r>
              <a:rPr lang="en-US" altLang="en-US" dirty="0" smtClean="0"/>
              <a:t>roll-out,</a:t>
            </a:r>
            <a:r>
              <a:rPr lang="en-US" altLang="en-US" baseline="0" dirty="0" smtClean="0"/>
              <a:t> </a:t>
            </a:r>
            <a:r>
              <a:rPr lang="en-US" altLang="en-US" dirty="0" err="1" smtClean="0"/>
              <a:t>etc</a:t>
            </a:r>
            <a:r>
              <a:rPr lang="en-US" altLang="en-US" dirty="0"/>
              <a:t>…</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E983A451-5688-EA4F-BB91-A6454D82D628}" type="slidenum">
              <a:rPr lang="en-US" altLang="en-US"/>
              <a:pPr eaLnBrk="1" hangingPunct="1">
                <a:spcBef>
                  <a:spcPct val="0"/>
                </a:spcBef>
              </a:pPr>
              <a:t>79</a:t>
            </a:fld>
            <a:endParaRPr lang="en-US" altLang="en-US"/>
          </a:p>
        </p:txBody>
      </p:sp>
    </p:spTree>
    <p:extLst>
      <p:ext uri="{BB962C8B-B14F-4D97-AF65-F5344CB8AC3E}">
        <p14:creationId xmlns:p14="http://schemas.microsoft.com/office/powerpoint/2010/main" val="834265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en-US" altLang="en-US"/>
              <a:t>SWIS Trainings </a:t>
            </a:r>
          </a:p>
          <a:p>
            <a:pPr eaLnBrk="1" hangingPunct="1">
              <a:spcBef>
                <a:spcPct val="0"/>
              </a:spcBef>
              <a:buFontTx/>
              <a:buChar char="•"/>
            </a:pPr>
            <a:r>
              <a:rPr lang="en-US" altLang="en-US"/>
              <a:t>Post Implementation SET</a:t>
            </a:r>
          </a:p>
          <a:p>
            <a:pPr eaLnBrk="1" hangingPunct="1">
              <a:spcBef>
                <a:spcPct val="0"/>
              </a:spcBef>
              <a:buFontTx/>
              <a:buChar char="•"/>
            </a:pPr>
            <a:r>
              <a:rPr lang="en-US" altLang="en-US"/>
              <a:t>Support Available</a:t>
            </a:r>
          </a:p>
          <a:p>
            <a:pPr eaLnBrk="1" hangingPunct="1">
              <a:spcBef>
                <a:spcPct val="0"/>
              </a:spcBef>
              <a:buFontTx/>
              <a:buChar char="•"/>
            </a:pPr>
            <a:r>
              <a:rPr lang="en-US" altLang="en-US"/>
              <a:t>Grad Course</a:t>
            </a:r>
          </a:p>
          <a:p>
            <a:pPr eaLnBrk="1" hangingPunct="1">
              <a:spcBef>
                <a:spcPct val="0"/>
              </a:spcBef>
            </a:pPr>
            <a:endParaRPr lang="en-US" altLang="en-US"/>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E07EC24-4D38-FB4B-8389-CDEC9E7BD3A9}" type="slidenum">
              <a:rPr lang="en-US" altLang="en-US"/>
              <a:pPr>
                <a:spcBef>
                  <a:spcPct val="0"/>
                </a:spcBef>
              </a:pPr>
              <a:t>81</a:t>
            </a:fld>
            <a:endParaRPr lang="en-US" altLang="en-US"/>
          </a:p>
        </p:txBody>
      </p:sp>
    </p:spTree>
    <p:extLst>
      <p:ext uri="{BB962C8B-B14F-4D97-AF65-F5344CB8AC3E}">
        <p14:creationId xmlns:p14="http://schemas.microsoft.com/office/powerpoint/2010/main" val="959372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We’ve learned the importance of identifying a contact at each level of the cascade.  </a:t>
            </a:r>
          </a:p>
          <a:p>
            <a:r>
              <a:rPr lang="en-US" altLang="en-US" dirty="0"/>
              <a:t>We’ve learned that the beauty of a healthy cascade is that it will continue to sustain if one piece is missing….</a:t>
            </a: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fld id="{5E69312A-07E5-D648-B44F-F9F66CBAF446}" type="slidenum">
              <a:rPr lang="en-US" altLang="en-US" sz="1200">
                <a:solidFill>
                  <a:srgbClr val="000000"/>
                </a:solidFill>
                <a:latin typeface="Calibri" charset="0"/>
              </a:rPr>
              <a:pPr/>
              <a:t>82</a:t>
            </a:fld>
            <a:endParaRPr lang="en-US" altLang="en-US" sz="1200">
              <a:solidFill>
                <a:srgbClr val="000000"/>
              </a:solidFill>
              <a:latin typeface="Calibri" charset="0"/>
            </a:endParaRPr>
          </a:p>
        </p:txBody>
      </p:sp>
    </p:spTree>
    <p:extLst>
      <p:ext uri="{BB962C8B-B14F-4D97-AF65-F5344CB8AC3E}">
        <p14:creationId xmlns:p14="http://schemas.microsoft.com/office/powerpoint/2010/main" val="1025125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89" name="Shape 263"/>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lstStyle/>
          <a:p>
            <a:pPr>
              <a:spcBef>
                <a:spcPct val="0"/>
              </a:spcBef>
            </a:pPr>
            <a:endParaRPr lang="en-US" altLang="en-US"/>
          </a:p>
        </p:txBody>
      </p:sp>
      <p:sp>
        <p:nvSpPr>
          <p:cNvPr id="140290" name="Shape 264"/>
          <p:cNvSpPr>
            <a:spLocks noGrp="1" noRot="1" noChangeAspect="1" noTextEdit="1"/>
          </p:cNvSpPr>
          <p:nvPr>
            <p:ph type="sldImg" idx="2"/>
          </p:nvPr>
        </p:nvSpPr>
        <p:spPr bwMode="auto">
          <a:xfrm>
            <a:off x="1104900" y="696913"/>
            <a:ext cx="4648200" cy="3486150"/>
          </a:xfrm>
          <a:custGeom>
            <a:avLst/>
            <a:gdLst>
              <a:gd name="T0" fmla="*/ 0 w 120000"/>
              <a:gd name="T1" fmla="*/ 0 h 120000"/>
              <a:gd name="T2" fmla="*/ 180048027 w 120000"/>
              <a:gd name="T3" fmla="*/ 0 h 120000"/>
              <a:gd name="T4" fmla="*/ 180048027 w 120000"/>
              <a:gd name="T5" fmla="*/ 101277015 h 120000"/>
              <a:gd name="T6" fmla="*/ 0 w 120000"/>
              <a:gd name="T7" fmla="*/ 10127701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2137100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endParaRPr lang="en-US" altLang="en-US" sz="2200" dirty="0">
              <a:solidFill>
                <a:srgbClr val="000000"/>
              </a:solidFill>
              <a:sym typeface="Calibri"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fld id="{29872965-B874-754A-B04F-6FDAAD405FA3}" type="slidenum">
              <a:rPr lang="en-US" altLang="en-US" sz="1200">
                <a:latin typeface="Calibri" charset="0"/>
              </a:rPr>
              <a:pPr/>
              <a:t>84</a:t>
            </a:fld>
            <a:endParaRPr lang="en-US" altLang="en-US" sz="1200">
              <a:latin typeface="Calibri" charset="0"/>
            </a:endParaRPr>
          </a:p>
        </p:txBody>
      </p:sp>
    </p:spTree>
    <p:extLst>
      <p:ext uri="{BB962C8B-B14F-4D97-AF65-F5344CB8AC3E}">
        <p14:creationId xmlns:p14="http://schemas.microsoft.com/office/powerpoint/2010/main" val="1261072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dirty="0">
                <a:solidFill>
                  <a:srgbClr val="FF0000"/>
                </a:solidFill>
              </a:rPr>
              <a:t>1) Data:</a:t>
            </a:r>
            <a:r>
              <a:rPr lang="en-US" altLang="en-US" dirty="0">
                <a:solidFill>
                  <a:srgbClr val="FF0000"/>
                </a:solidFill>
              </a:rPr>
              <a:t>   </a:t>
            </a:r>
            <a:r>
              <a:rPr lang="en-US" altLang="en-US" dirty="0"/>
              <a:t>The school completes annual assessments </a:t>
            </a:r>
            <a:r>
              <a:rPr lang="en-US" altLang="en-US" dirty="0" smtClean="0"/>
              <a:t>(SAS </a:t>
            </a:r>
            <a:r>
              <a:rPr lang="en-US" altLang="en-US" dirty="0"/>
              <a:t>and Annual </a:t>
            </a:r>
            <a:r>
              <a:rPr lang="en-US" altLang="en-US" dirty="0" smtClean="0"/>
              <a:t>TFI). </a:t>
            </a:r>
            <a:r>
              <a:rPr lang="en-US" altLang="en-US" dirty="0"/>
              <a:t>The school also collects discipline data and uses it to problem solve and maintains an annual PBIS action plan.  </a:t>
            </a:r>
          </a:p>
          <a:p>
            <a:r>
              <a:rPr lang="en-US" altLang="en-US" u="sng" dirty="0">
                <a:solidFill>
                  <a:srgbClr val="FF0000"/>
                </a:solidFill>
              </a:rPr>
              <a:t>2) Communication:</a:t>
            </a:r>
            <a:r>
              <a:rPr lang="en-US" altLang="en-US" dirty="0">
                <a:solidFill>
                  <a:srgbClr val="FF0000"/>
                </a:solidFill>
              </a:rPr>
              <a:t>    </a:t>
            </a:r>
            <a:r>
              <a:rPr lang="en-US" altLang="en-US" dirty="0"/>
              <a:t>A school initiates at least bi- monthly contact with their Implementation Coach or their State TA.  The schools communicates regularly with its Supervisory Union/District Coordinator and/or sends progress reports to the </a:t>
            </a:r>
            <a:r>
              <a:rPr lang="en-US" altLang="en-US" dirty="0" smtClean="0"/>
              <a:t>Superintendent </a:t>
            </a:r>
            <a:r>
              <a:rPr lang="en-US" altLang="en-US" dirty="0"/>
              <a:t>at least twice a year. </a:t>
            </a:r>
          </a:p>
          <a:p>
            <a:r>
              <a:rPr lang="en-US" altLang="en-US" dirty="0">
                <a:solidFill>
                  <a:srgbClr val="FF0000"/>
                </a:solidFill>
              </a:rPr>
              <a:t> </a:t>
            </a:r>
            <a:r>
              <a:rPr lang="en-US" altLang="en-US" u="sng" dirty="0">
                <a:solidFill>
                  <a:srgbClr val="FF0000"/>
                </a:solidFill>
              </a:rPr>
              <a:t>3) Participation:</a:t>
            </a:r>
            <a:r>
              <a:rPr lang="en-US" altLang="en-US" dirty="0">
                <a:solidFill>
                  <a:srgbClr val="FF0000"/>
                </a:solidFill>
              </a:rPr>
              <a:t>    </a:t>
            </a:r>
            <a:r>
              <a:rPr lang="en-US" altLang="en-US" dirty="0"/>
              <a:t>A school participates in at least three of the four Regional Coordinators Meetings and provides opportunities for all staff to participate in progress updates and problem solving at least three times a year.  </a:t>
            </a:r>
          </a:p>
          <a:p>
            <a:r>
              <a:rPr lang="en-US" altLang="en-US" u="sng" dirty="0">
                <a:solidFill>
                  <a:srgbClr val="FF0000"/>
                </a:solidFill>
              </a:rPr>
              <a:t>4) Training/Information Sharing</a:t>
            </a:r>
            <a:r>
              <a:rPr lang="en-US" altLang="en-US" dirty="0">
                <a:solidFill>
                  <a:srgbClr val="FF0000"/>
                </a:solidFill>
              </a:rPr>
              <a:t>  </a:t>
            </a:r>
            <a:r>
              <a:rPr lang="en-US" altLang="en-US" dirty="0"/>
              <a:t>The school actively works toward fidelity of implementation at all tiers. </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F9CE408-7D1D-0944-B078-53F9C668D008}" type="slidenum">
              <a:rPr lang="en-US" altLang="en-US"/>
              <a:pPr>
                <a:spcBef>
                  <a:spcPct val="0"/>
                </a:spcBef>
              </a:pPr>
              <a:t>85</a:t>
            </a:fld>
            <a:endParaRPr lang="en-US" altLang="en-US"/>
          </a:p>
        </p:txBody>
      </p:sp>
    </p:spTree>
    <p:extLst>
      <p:ext uri="{BB962C8B-B14F-4D97-AF65-F5344CB8AC3E}">
        <p14:creationId xmlns:p14="http://schemas.microsoft.com/office/powerpoint/2010/main" val="1376035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29" name="Shape 528"/>
          <p:cNvSpPr>
            <a:spLocks noGrp="1"/>
          </p:cNvSpPr>
          <p:nvPr>
            <p:ph type="body" idx="1"/>
          </p:nvPr>
        </p:nvSpPr>
        <p:spPr bwMode="auto">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lstStyle/>
          <a:p>
            <a:pPr>
              <a:spcBef>
                <a:spcPct val="0"/>
              </a:spcBef>
            </a:pPr>
            <a:endParaRPr lang="en-US" altLang="en-US"/>
          </a:p>
        </p:txBody>
      </p:sp>
      <p:sp>
        <p:nvSpPr>
          <p:cNvPr id="150530" name="Shape 529"/>
          <p:cNvSpPr>
            <a:spLocks noGrp="1" noRot="1" noChangeAspect="1" noTextEdit="1"/>
          </p:cNvSpPr>
          <p:nvPr>
            <p:ph type="sldImg" idx="2"/>
          </p:nvPr>
        </p:nvSpPr>
        <p:spPr bwMode="auto">
          <a:xfrm>
            <a:off x="1104900" y="696913"/>
            <a:ext cx="4648200" cy="3486150"/>
          </a:xfrm>
          <a:custGeom>
            <a:avLst/>
            <a:gdLst>
              <a:gd name="T0" fmla="*/ 0 w 120000"/>
              <a:gd name="T1" fmla="*/ 0 h 120000"/>
              <a:gd name="T2" fmla="*/ 180048027 w 120000"/>
              <a:gd name="T3" fmla="*/ 0 h 120000"/>
              <a:gd name="T4" fmla="*/ 180048027 w 120000"/>
              <a:gd name="T5" fmla="*/ 101277015 h 120000"/>
              <a:gd name="T6" fmla="*/ 0 w 120000"/>
              <a:gd name="T7" fmla="*/ 10127701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282648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2C24384-A740-084C-82BC-4AFC292785FF}" type="slidenum">
              <a:rPr lang="en-US" altLang="en-US"/>
              <a:pPr>
                <a:spcBef>
                  <a:spcPct val="0"/>
                </a:spcBef>
              </a:pPr>
              <a:t>87</a:t>
            </a:fld>
            <a:endParaRPr lang="en-US" altLang="en-US"/>
          </a:p>
        </p:txBody>
      </p:sp>
    </p:spTree>
    <p:extLst>
      <p:ext uri="{BB962C8B-B14F-4D97-AF65-F5344CB8AC3E}">
        <p14:creationId xmlns:p14="http://schemas.microsoft.com/office/powerpoint/2010/main" val="107889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Handout is a great tool for staff to assess their own classroom and non-classroom management strategies.  </a:t>
            </a:r>
          </a:p>
          <a:p>
            <a:endParaRPr lang="en-US" altLang="en-US"/>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826E1F5-0169-BB44-86E3-4E3238529A73}" type="slidenum">
              <a:rPr lang="en-US" altLang="en-US"/>
              <a:pPr>
                <a:spcBef>
                  <a:spcPct val="0"/>
                </a:spcBef>
              </a:pPr>
              <a:t>12</a:t>
            </a:fld>
            <a:endParaRPr lang="en-US" altLang="en-US"/>
          </a:p>
        </p:txBody>
      </p:sp>
    </p:spTree>
    <p:extLst>
      <p:ext uri="{BB962C8B-B14F-4D97-AF65-F5344CB8AC3E}">
        <p14:creationId xmlns:p14="http://schemas.microsoft.com/office/powerpoint/2010/main" val="358532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CA3BF3-5967-714F-8F4B-DB85DDFC19E1}" type="slidenum">
              <a:rPr lang="en-US" altLang="en-US" smtClean="0"/>
              <a:pPr>
                <a:defRPr/>
              </a:pPr>
              <a:t>13</a:t>
            </a:fld>
            <a:endParaRPr lang="en-US" altLang="en-US"/>
          </a:p>
        </p:txBody>
      </p:sp>
    </p:spTree>
    <p:extLst>
      <p:ext uri="{BB962C8B-B14F-4D97-AF65-F5344CB8AC3E}">
        <p14:creationId xmlns:p14="http://schemas.microsoft.com/office/powerpoint/2010/main" val="49792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Prompt folks to come up with own strategies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F9A5AF4-79BB-8B46-A09D-E3AE81FD987F}" type="slidenum">
              <a:rPr lang="en-US" altLang="en-US"/>
              <a:pPr>
                <a:spcBef>
                  <a:spcPct val="0"/>
                </a:spcBef>
              </a:pPr>
              <a:t>14</a:t>
            </a:fld>
            <a:endParaRPr lang="en-US" altLang="en-US"/>
          </a:p>
        </p:txBody>
      </p:sp>
    </p:spTree>
    <p:extLst>
      <p:ext uri="{BB962C8B-B14F-4D97-AF65-F5344CB8AC3E}">
        <p14:creationId xmlns:p14="http://schemas.microsoft.com/office/powerpoint/2010/main" val="1708302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Whole Brain Teaching</a:t>
            </a:r>
          </a:p>
          <a:p>
            <a:r>
              <a:rPr lang="en-US" altLang="en-US" b="1"/>
              <a:t>Stop video at 2:22 minutes</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24A7684-C3BC-6B4F-888A-3B46AE431BC7}" type="slidenum">
              <a:rPr lang="en-US" altLang="en-US"/>
              <a:pPr>
                <a:spcBef>
                  <a:spcPct val="0"/>
                </a:spcBef>
              </a:pPr>
              <a:t>15</a:t>
            </a:fld>
            <a:endParaRPr lang="en-US" altLang="en-US"/>
          </a:p>
        </p:txBody>
      </p:sp>
    </p:spTree>
    <p:extLst>
      <p:ext uri="{BB962C8B-B14F-4D97-AF65-F5344CB8AC3E}">
        <p14:creationId xmlns:p14="http://schemas.microsoft.com/office/powerpoint/2010/main" val="187479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60000"/>
              </a:lnSpc>
            </a:pPr>
            <a:endParaRPr lang="en-US" altLang="en-US" sz="2600" dirty="0"/>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35B2119-53E6-BC43-9485-29E0B296A74C}" type="slidenum">
              <a:rPr lang="en-US" altLang="en-US"/>
              <a:pPr>
                <a:spcBef>
                  <a:spcPct val="0"/>
                </a:spcBef>
              </a:pPr>
              <a:t>16</a:t>
            </a:fld>
            <a:endParaRPr lang="en-US" altLang="en-US"/>
          </a:p>
        </p:txBody>
      </p:sp>
    </p:spTree>
    <p:extLst>
      <p:ext uri="{BB962C8B-B14F-4D97-AF65-F5344CB8AC3E}">
        <p14:creationId xmlns:p14="http://schemas.microsoft.com/office/powerpoint/2010/main" val="885799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FFFFFF"/>
            </a:gs>
            <a:gs pos="17999">
              <a:srgbClr val="FFFFFF"/>
            </a:gs>
            <a:gs pos="100000">
              <a:srgbClr val="008000"/>
            </a:gs>
          </a:gsLst>
          <a:lin ang="16500000"/>
        </a:gradFill>
        <a:effectLst/>
      </p:bgPr>
    </p:bg>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4C63D82B-37FB-DA47-A3DA-C79E047675A8}" type="datetime1">
              <a:rPr lang="en-US" altLang="en-US"/>
              <a:pPr>
                <a:defRPr/>
              </a:pPr>
              <a:t>3/8/17</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4CB27BB2-C470-5E48-9972-2A74D67BDD01}" type="slidenum">
              <a:rPr lang="en-US" altLang="en-US"/>
              <a:pPr>
                <a:defRPr/>
              </a:pPr>
              <a:t>‹#›</a:t>
            </a:fld>
            <a:endParaRPr lang="en-US" altLang="en-US"/>
          </a:p>
        </p:txBody>
      </p:sp>
    </p:spTree>
    <p:extLst>
      <p:ext uri="{BB962C8B-B14F-4D97-AF65-F5344CB8AC3E}">
        <p14:creationId xmlns:p14="http://schemas.microsoft.com/office/powerpoint/2010/main" val="71633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604C1F5-F10F-9C4E-AC8A-4B49E022F447}" type="datetime1">
              <a:rPr lang="en-US" altLang="en-US"/>
              <a:pPr>
                <a:defRPr/>
              </a:pPr>
              <a:t>3/8/17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AB60814-76AC-9647-B3E0-F77F333734D1}" type="slidenum">
              <a:rPr lang="en-US" altLang="en-US"/>
              <a:pPr>
                <a:defRPr/>
              </a:pPr>
              <a:t>‹#›</a:t>
            </a:fld>
            <a:endParaRPr lang="en-US" altLang="en-US"/>
          </a:p>
        </p:txBody>
      </p:sp>
    </p:spTree>
    <p:extLst>
      <p:ext uri="{BB962C8B-B14F-4D97-AF65-F5344CB8AC3E}">
        <p14:creationId xmlns:p14="http://schemas.microsoft.com/office/powerpoint/2010/main" val="983631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DE1AC5-3F05-EB45-8DAF-C469F867B8FE}" type="datetime1">
              <a:rPr lang="en-US" altLang="en-US"/>
              <a:pPr>
                <a:defRPr/>
              </a:pPr>
              <a:t>3/8/17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2FF37A6-6054-6243-A433-89509BE8F2D8}" type="slidenum">
              <a:rPr lang="en-US" altLang="en-US"/>
              <a:pPr>
                <a:defRPr/>
              </a:pPr>
              <a:t>‹#›</a:t>
            </a:fld>
            <a:endParaRPr lang="en-US" altLang="en-US"/>
          </a:p>
        </p:txBody>
      </p:sp>
    </p:spTree>
    <p:extLst>
      <p:ext uri="{BB962C8B-B14F-4D97-AF65-F5344CB8AC3E}">
        <p14:creationId xmlns:p14="http://schemas.microsoft.com/office/powerpoint/2010/main" val="167551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3EB548-7E78-9F44-B8C8-428CD10A5016}" type="datetime1">
              <a:rPr lang="en-US" altLang="en-US"/>
              <a:pPr>
                <a:defRPr/>
              </a:pPr>
              <a:t>3/8/17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EDA8991-BD94-054B-8421-B55CE7515131}" type="slidenum">
              <a:rPr lang="en-US" altLang="en-US"/>
              <a:pPr>
                <a:defRPr/>
              </a:pPr>
              <a:t>‹#›</a:t>
            </a:fld>
            <a:endParaRPr lang="en-US" altLang="en-US"/>
          </a:p>
        </p:txBody>
      </p:sp>
    </p:spTree>
    <p:extLst>
      <p:ext uri="{BB962C8B-B14F-4D97-AF65-F5344CB8AC3E}">
        <p14:creationId xmlns:p14="http://schemas.microsoft.com/office/powerpoint/2010/main" val="164593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rotWithShape="1">
          <a:gsLst>
            <a:gs pos="0">
              <a:srgbClr val="FFFFFF"/>
            </a:gs>
            <a:gs pos="17999">
              <a:srgbClr val="FFFFFF"/>
            </a:gs>
            <a:gs pos="100000">
              <a:srgbClr val="008000"/>
            </a:gs>
          </a:gsLst>
          <a:lin ang="165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010698E-E76D-CF42-81A0-C560B3A78A4C}" type="datetime1">
              <a:rPr lang="en-US" altLang="en-US"/>
              <a:pPr>
                <a:defRPr/>
              </a:pPr>
              <a:t>3/8/17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A1621AF-3BE2-2D4D-9A75-44CE82B3E2F9}" type="slidenum">
              <a:rPr lang="en-US" altLang="en-US"/>
              <a:pPr>
                <a:defRPr/>
              </a:pPr>
              <a:t>‹#›</a:t>
            </a:fld>
            <a:endParaRPr lang="en-US" altLang="en-US"/>
          </a:p>
        </p:txBody>
      </p:sp>
    </p:spTree>
    <p:extLst>
      <p:ext uri="{BB962C8B-B14F-4D97-AF65-F5344CB8AC3E}">
        <p14:creationId xmlns:p14="http://schemas.microsoft.com/office/powerpoint/2010/main" val="115264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06BE85-EFAE-6A44-BF84-38044F7F5CAC}" type="datetime1">
              <a:rPr lang="en-US" altLang="en-US"/>
              <a:pPr>
                <a:defRPr/>
              </a:pPr>
              <a:t>3/8/17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12BE363-3E26-5240-B154-931EA35C5ED9}" type="slidenum">
              <a:rPr lang="en-US" altLang="en-US"/>
              <a:pPr>
                <a:defRPr/>
              </a:pPr>
              <a:t>‹#›</a:t>
            </a:fld>
            <a:endParaRPr lang="en-US" altLang="en-US"/>
          </a:p>
        </p:txBody>
      </p:sp>
    </p:spTree>
    <p:extLst>
      <p:ext uri="{BB962C8B-B14F-4D97-AF65-F5344CB8AC3E}">
        <p14:creationId xmlns:p14="http://schemas.microsoft.com/office/powerpoint/2010/main" val="47059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2C616ED-4BF2-314E-80FF-BF87C3F42851}" type="datetime1">
              <a:rPr lang="en-US" altLang="en-US"/>
              <a:pPr>
                <a:defRPr/>
              </a:pPr>
              <a:t>3/8/17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4EB2427-B242-ED4A-8446-58CB99DCC8CD}" type="slidenum">
              <a:rPr lang="en-US" altLang="en-US"/>
              <a:pPr>
                <a:defRPr/>
              </a:pPr>
              <a:t>‹#›</a:t>
            </a:fld>
            <a:endParaRPr lang="en-US" altLang="en-US"/>
          </a:p>
        </p:txBody>
      </p:sp>
    </p:spTree>
    <p:extLst>
      <p:ext uri="{BB962C8B-B14F-4D97-AF65-F5344CB8AC3E}">
        <p14:creationId xmlns:p14="http://schemas.microsoft.com/office/powerpoint/2010/main" val="102553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FC70E3F-ECA1-0A4E-9613-FE3B94E25650}" type="datetime1">
              <a:rPr lang="en-US" altLang="en-US"/>
              <a:pPr>
                <a:defRPr/>
              </a:pPr>
              <a:t>3/8/17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E016837-5191-124B-8B46-03BF1026021C}" type="slidenum">
              <a:rPr lang="en-US" altLang="en-US"/>
              <a:pPr>
                <a:defRPr/>
              </a:pPr>
              <a:t>‹#›</a:t>
            </a:fld>
            <a:endParaRPr lang="en-US" altLang="en-US"/>
          </a:p>
        </p:txBody>
      </p:sp>
    </p:spTree>
    <p:extLst>
      <p:ext uri="{BB962C8B-B14F-4D97-AF65-F5344CB8AC3E}">
        <p14:creationId xmlns:p14="http://schemas.microsoft.com/office/powerpoint/2010/main" val="203972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8E11721B-67D5-7943-A051-6A6A093B564C}" type="datetime1">
              <a:rPr lang="en-US" altLang="en-US"/>
              <a:pPr>
                <a:defRPr/>
              </a:pPr>
              <a:t>3/8/17</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44B9D9CD-345B-F040-9156-42D26DD493BF}" type="slidenum">
              <a:rPr lang="en-US" altLang="en-US"/>
              <a:pPr>
                <a:defRPr/>
              </a:pPr>
              <a:t>‹#›</a:t>
            </a:fld>
            <a:endParaRPr lang="en-US" altLang="en-US"/>
          </a:p>
        </p:txBody>
      </p:sp>
    </p:spTree>
    <p:extLst>
      <p:ext uri="{BB962C8B-B14F-4D97-AF65-F5344CB8AC3E}">
        <p14:creationId xmlns:p14="http://schemas.microsoft.com/office/powerpoint/2010/main" val="100108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7E87A660-28A1-6740-891C-75D93BF1107E}" type="datetime1">
              <a:rPr lang="en-US" altLang="en-US"/>
              <a:pPr>
                <a:defRPr/>
              </a:pPr>
              <a:t>3/8/17</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DEC146F-4812-F24D-89DF-8CED8050BD64}" type="slidenum">
              <a:rPr lang="en-US" altLang="en-US"/>
              <a:pPr>
                <a:defRPr/>
              </a:pPr>
              <a:t>‹#›</a:t>
            </a:fld>
            <a:endParaRPr lang="en-US" altLang="en-US"/>
          </a:p>
        </p:txBody>
      </p:sp>
    </p:spTree>
    <p:extLst>
      <p:ext uri="{BB962C8B-B14F-4D97-AF65-F5344CB8AC3E}">
        <p14:creationId xmlns:p14="http://schemas.microsoft.com/office/powerpoint/2010/main" val="189905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4DD7B03-F015-7C40-A1F4-3EC79424E728}" type="datetime1">
              <a:rPr lang="en-US" altLang="en-US"/>
              <a:pPr>
                <a:defRPr/>
              </a:pPr>
              <a:t>3/8/17</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C32FFBAE-285E-EC42-A8AF-E2AC1C237A11}" type="slidenum">
              <a:rPr lang="en-US" altLang="en-US"/>
              <a:pPr>
                <a:defRPr/>
              </a:pPr>
              <a:t>‹#›</a:t>
            </a:fld>
            <a:endParaRPr lang="en-US" altLang="en-US"/>
          </a:p>
        </p:txBody>
      </p:sp>
    </p:spTree>
    <p:extLst>
      <p:ext uri="{BB962C8B-B14F-4D97-AF65-F5344CB8AC3E}">
        <p14:creationId xmlns:p14="http://schemas.microsoft.com/office/powerpoint/2010/main" val="207721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B7C8ED4-174F-474C-B123-E01AE9F7575C}" type="datetime1">
              <a:rPr lang="en-US" altLang="en-US"/>
              <a:pPr>
                <a:defRPr/>
              </a:pPr>
              <a:t>3/8/17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F83FD6B-2E4C-CA46-9216-A8102818A2A0}" type="slidenum">
              <a:rPr lang="en-US" altLang="en-US"/>
              <a:pPr>
                <a:defRPr/>
              </a:pPr>
              <a:t>‹#›</a:t>
            </a:fld>
            <a:endParaRPr lang="en-US" altLang="en-US"/>
          </a:p>
        </p:txBody>
      </p:sp>
    </p:spTree>
    <p:extLst>
      <p:ext uri="{BB962C8B-B14F-4D97-AF65-F5344CB8AC3E}">
        <p14:creationId xmlns:p14="http://schemas.microsoft.com/office/powerpoint/2010/main" val="3946330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76E65619-E8CF-4540-93C8-C3FB9355325E}" type="datetime1">
              <a:rPr lang="en-US" altLang="en-US"/>
              <a:pPr>
                <a:defRPr/>
              </a:pPr>
              <a:t>3/8/17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03FD77D2-0916-A541-B48C-60195EBD5E41}"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13319"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 id="214748486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aweXw03kQI" TargetMode="External"/><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pbisvermont.org/resources/schools/universal-exampl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 TargetMode="External"/><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 TargetMode="External"/><Relationship Id="rId5"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1.bin"/><Relationship Id="rId5" Type="http://schemas.openxmlformats.org/officeDocument/2006/relationships/image" Target="../media/image27.emf"/><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28.png"/><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 TargetMode="External"/><Relationship Id="rId5" Type="http://schemas.openxmlformats.org/officeDocument/2006/relationships/image" Target="../media/image29.png"/><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isapps.or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vimeo.com/user18175786/videos" TargetMode="External"/><Relationship Id="rId3" Type="http://schemas.openxmlformats.org/officeDocument/2006/relationships/hyperlink" Target="http://tips2info.blogspot.com/"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35.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 Id="rId3"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3.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wmf"/></Relationships>
</file>

<file path=ppt/slides/_rels/slide77.xml.rels><?xml version="1.0" encoding="UTF-8" standalone="yes"?>
<Relationships xmlns="http://schemas.openxmlformats.org/package/2006/relationships"><Relationship Id="rId3" Type="http://schemas.openxmlformats.org/officeDocument/2006/relationships/hyperlink" Target="mailto:Anne.Dubie@uvm.edu" TargetMode="External"/><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www.pbisvermont.org/resources/evaluation-tools/swis" TargetMode="External"/><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pbisvermont.org/resources/coaches-a-coordinators/coache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hyperlink" Target="https://www.facebook.com/groups/PBiSVermont/" TargetMode="External"/><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hyperlink" Target="https://www.pinterest.com/vtpbis/" TargetMode="External"/><Relationship Id="rId8" Type="http://schemas.openxmlformats.org/officeDocument/2006/relationships/hyperlink" Target="https://twitter.com/vtpbis" TargetMode="External"/><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87.xml.rels><?xml version="1.0" encoding="UTF-8" standalone="yes"?>
<Relationships xmlns="http://schemas.openxmlformats.org/package/2006/relationships"><Relationship Id="rId3" Type="http://schemas.openxmlformats.org/officeDocument/2006/relationships/hyperlink" Target="mailto:Anne.Dubie@uvm.edu" TargetMode="External"/><Relationship Id="rId4" Type="http://schemas.openxmlformats.org/officeDocument/2006/relationships/image" Target="../media/image50.emf"/><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p:cNvSpPr>
            <a:spLocks noGrp="1"/>
          </p:cNvSpPr>
          <p:nvPr>
            <p:ph type="ctrTitle"/>
          </p:nvPr>
        </p:nvSpPr>
        <p:spPr>
          <a:xfrm>
            <a:off x="0" y="304800"/>
            <a:ext cx="9144000" cy="2209800"/>
          </a:xfrm>
          <a:noFill/>
          <a:extLst>
            <a:ext uri="{909E8E84-426E-40DD-AFC4-6F175D3DCCD1}">
              <a14:hiddenFill xmlns:a14="http://schemas.microsoft.com/office/drawing/2010/main">
                <a:solidFill>
                  <a:srgbClr val="FF0000"/>
                </a:solidFill>
              </a14:hiddenFill>
            </a:ext>
          </a:extLst>
        </p:spPr>
        <p:txBody>
          <a:bodyPr/>
          <a:lstStyle/>
          <a:p>
            <a:r>
              <a:rPr lang="en-US" altLang="en-US" sz="3600" dirty="0"/>
              <a:t/>
            </a:r>
            <a:br>
              <a:rPr lang="en-US" altLang="en-US" sz="3600" dirty="0"/>
            </a:br>
            <a:r>
              <a:rPr lang="en-US" altLang="en-US" sz="3600" dirty="0"/>
              <a:t>VTPBiS Leadership Team Training  </a:t>
            </a:r>
            <a:br>
              <a:rPr lang="en-US" altLang="en-US" sz="3600" dirty="0"/>
            </a:br>
            <a:r>
              <a:rPr lang="en-US" altLang="en-US" sz="3600" dirty="0"/>
              <a:t>At the Universal Level </a:t>
            </a:r>
            <a:br>
              <a:rPr lang="en-US" altLang="en-US" sz="3600" dirty="0"/>
            </a:br>
            <a:r>
              <a:rPr lang="en-US" altLang="en-US" sz="3600" dirty="0"/>
              <a:t>Within a Multi-Tiered System of Supports </a:t>
            </a:r>
            <a:br>
              <a:rPr lang="en-US" altLang="en-US" sz="3600" dirty="0"/>
            </a:br>
            <a:r>
              <a:rPr lang="en-US" altLang="en-US" sz="3600" dirty="0"/>
              <a:t/>
            </a:r>
            <a:br>
              <a:rPr lang="en-US" altLang="en-US" sz="3600" dirty="0"/>
            </a:br>
            <a:endParaRPr lang="en-US" altLang="en-US" sz="2800" dirty="0"/>
          </a:p>
        </p:txBody>
      </p:sp>
      <p:sp>
        <p:nvSpPr>
          <p:cNvPr id="28674" name="TextBox 2"/>
          <p:cNvSpPr txBox="1">
            <a:spLocks noChangeArrowheads="1"/>
          </p:cNvSpPr>
          <p:nvPr/>
        </p:nvSpPr>
        <p:spPr bwMode="auto">
          <a:xfrm>
            <a:off x="2667000" y="2544763"/>
            <a:ext cx="3733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dirty="0"/>
              <a:t>Presented by:</a:t>
            </a:r>
            <a:br>
              <a:rPr lang="en-US" altLang="en-US" sz="2400" dirty="0"/>
            </a:br>
            <a:r>
              <a:rPr lang="en-US" altLang="en-US" sz="2400" dirty="0"/>
              <a:t>VTPBiS Trainers</a:t>
            </a:r>
          </a:p>
          <a:p>
            <a:pPr algn="ctr" eaLnBrk="1" hangingPunct="1">
              <a:spcBef>
                <a:spcPct val="0"/>
              </a:spcBef>
              <a:buFontTx/>
              <a:buNone/>
            </a:pPr>
            <a:endParaRPr lang="en-US" altLang="en-US" sz="2400" dirty="0"/>
          </a:p>
          <a:p>
            <a:pPr algn="ctr" eaLnBrk="1" hangingPunct="1">
              <a:spcBef>
                <a:spcPct val="0"/>
              </a:spcBef>
              <a:buFontTx/>
              <a:buNone/>
            </a:pPr>
            <a:r>
              <a:rPr lang="en-US" altLang="en-US" sz="2400" dirty="0" smtClean="0"/>
              <a:t>March 2017 – Day 2</a:t>
            </a:r>
            <a:endParaRPr lang="en-US" altLang="en-US" sz="2400"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28016854"/>
              </p:ext>
            </p:extLst>
          </p:nvPr>
        </p:nvGraphicFramePr>
        <p:xfrm>
          <a:off x="220757" y="3524529"/>
          <a:ext cx="8668870" cy="1963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457200" y="274638"/>
            <a:ext cx="8229600" cy="1325562"/>
          </a:xfrm>
        </p:spPr>
        <p:txBody>
          <a:bodyPr/>
          <a:lstStyle/>
          <a:p>
            <a:r>
              <a:rPr lang="en-US" dirty="0" smtClean="0"/>
              <a:t>Why Focus on Classroom Management?</a:t>
            </a:r>
            <a:endParaRPr lang="en-US" dirty="0"/>
          </a:p>
        </p:txBody>
      </p:sp>
      <p:sp>
        <p:nvSpPr>
          <p:cNvPr id="6" name="Content Placeholder 5"/>
          <p:cNvSpPr>
            <a:spLocks noGrp="1"/>
          </p:cNvSpPr>
          <p:nvPr>
            <p:ph idx="1"/>
          </p:nvPr>
        </p:nvSpPr>
        <p:spPr>
          <a:xfrm>
            <a:off x="457200" y="1600200"/>
            <a:ext cx="8229600" cy="1924329"/>
          </a:xfrm>
        </p:spPr>
        <p:txBody>
          <a:bodyPr/>
          <a:lstStyle/>
          <a:p>
            <a:pPr eaLnBrk="1" hangingPunct="1"/>
            <a:r>
              <a:rPr lang="en-US" altLang="en-US" dirty="0"/>
              <a:t>Improves classroom climate</a:t>
            </a:r>
          </a:p>
          <a:p>
            <a:pPr eaLnBrk="1" hangingPunct="1"/>
            <a:r>
              <a:rPr lang="en-US" altLang="en-US" dirty="0"/>
              <a:t>Creates shared ownership of the classroom</a:t>
            </a:r>
          </a:p>
          <a:p>
            <a:pPr eaLnBrk="1" hangingPunct="1"/>
            <a:r>
              <a:rPr lang="en-US" altLang="en-US" dirty="0"/>
              <a:t>Develops students’ self-discipline</a:t>
            </a:r>
          </a:p>
          <a:p>
            <a:endParaRPr lang="en-US" dirty="0"/>
          </a:p>
        </p:txBody>
      </p:sp>
    </p:spTree>
    <p:extLst>
      <p:ext uri="{BB962C8B-B14F-4D97-AF65-F5344CB8AC3E}">
        <p14:creationId xmlns:p14="http://schemas.microsoft.com/office/powerpoint/2010/main" val="17237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5318604"/>
          </a:xfrm>
        </p:spPr>
        <p:txBody>
          <a:bodyPr/>
          <a:lstStyle/>
          <a:p>
            <a:r>
              <a:rPr lang="en-US" altLang="en-US" sz="4000" dirty="0">
                <a:latin typeface="+mn-lt"/>
              </a:rPr>
              <a:t>When students can </a:t>
            </a:r>
            <a:r>
              <a:rPr lang="en-US" altLang="en-US" sz="4000" b="1" dirty="0">
                <a:latin typeface="+mn-lt"/>
              </a:rPr>
              <a:t>predict</a:t>
            </a:r>
            <a:r>
              <a:rPr lang="en-US" altLang="en-US" sz="4000" dirty="0">
                <a:latin typeface="+mn-lt"/>
              </a:rPr>
              <a:t> the events throughout their school day, they are more likely to be </a:t>
            </a:r>
            <a:r>
              <a:rPr lang="en-US" altLang="en-US" sz="4000" b="1" dirty="0">
                <a:latin typeface="+mn-lt"/>
              </a:rPr>
              <a:t>engaged</a:t>
            </a:r>
            <a:r>
              <a:rPr lang="en-US" altLang="en-US" sz="4000" dirty="0">
                <a:latin typeface="+mn-lt"/>
              </a:rPr>
              <a:t> and less likely to display problem behavior. </a:t>
            </a:r>
            <a:r>
              <a:rPr lang="en-US" altLang="en-US" sz="4000" dirty="0" smtClean="0">
                <a:latin typeface="+mn-lt"/>
              </a:rPr>
              <a:t>One </a:t>
            </a:r>
            <a:r>
              <a:rPr lang="en-US" altLang="en-US" sz="4000" dirty="0">
                <a:latin typeface="+mn-lt"/>
              </a:rPr>
              <a:t>way to increase predictability in a classroom </a:t>
            </a:r>
            <a:r>
              <a:rPr lang="en-US" altLang="en-US" sz="4000" dirty="0" smtClean="0">
                <a:latin typeface="+mn-lt"/>
              </a:rPr>
              <a:t/>
            </a:r>
            <a:br>
              <a:rPr lang="en-US" altLang="en-US" sz="4000" dirty="0" smtClean="0">
                <a:latin typeface="+mn-lt"/>
              </a:rPr>
            </a:br>
            <a:r>
              <a:rPr lang="en-US" altLang="en-US" sz="4000" dirty="0" smtClean="0">
                <a:latin typeface="+mn-lt"/>
              </a:rPr>
              <a:t>is </a:t>
            </a:r>
            <a:r>
              <a:rPr lang="en-US" altLang="en-US" sz="4000" dirty="0">
                <a:latin typeface="+mn-lt"/>
              </a:rPr>
              <a:t>to establish </a:t>
            </a:r>
            <a:r>
              <a:rPr lang="en-US" altLang="en-US" sz="4000" b="1" dirty="0">
                <a:latin typeface="+mn-lt"/>
              </a:rPr>
              <a:t>routines</a:t>
            </a:r>
            <a:r>
              <a:rPr lang="en-US" altLang="en-US" sz="4000" dirty="0">
                <a:latin typeface="+mn-lt"/>
              </a:rPr>
              <a:t>, </a:t>
            </a:r>
            <a:r>
              <a:rPr lang="en-US" altLang="en-US" sz="4000" dirty="0" smtClean="0">
                <a:latin typeface="+mn-lt"/>
              </a:rPr>
              <a:t/>
            </a:r>
            <a:br>
              <a:rPr lang="en-US" altLang="en-US" sz="4000" dirty="0" smtClean="0">
                <a:latin typeface="+mn-lt"/>
              </a:rPr>
            </a:br>
            <a:r>
              <a:rPr lang="en-US" altLang="en-US" sz="4000" dirty="0" smtClean="0">
                <a:latin typeface="+mn-lt"/>
              </a:rPr>
              <a:t>particularly </a:t>
            </a:r>
            <a:r>
              <a:rPr lang="en-US" altLang="en-US" sz="4000" dirty="0">
                <a:latin typeface="+mn-lt"/>
              </a:rPr>
              <a:t>early in the school year </a:t>
            </a:r>
            <a:r>
              <a:rPr lang="en-US" altLang="en-US" sz="4000" dirty="0" smtClean="0">
                <a:latin typeface="+mn-lt"/>
              </a:rPr>
              <a:t/>
            </a:r>
            <a:br>
              <a:rPr lang="en-US" altLang="en-US" sz="4000" dirty="0" smtClean="0">
                <a:latin typeface="+mn-lt"/>
              </a:rPr>
            </a:br>
            <a:r>
              <a:rPr lang="en-US" altLang="en-US" sz="4000" dirty="0" smtClean="0">
                <a:latin typeface="+mn-lt"/>
              </a:rPr>
              <a:t>(</a:t>
            </a:r>
            <a:r>
              <a:rPr lang="en-US" altLang="en-US" sz="4000" dirty="0">
                <a:latin typeface="+mn-lt"/>
              </a:rPr>
              <a:t>Kern &amp; Clemens, 2007, p. 67</a:t>
            </a:r>
            <a:r>
              <a:rPr lang="en-US" altLang="en-US" sz="4000" dirty="0" smtClean="0">
                <a:latin typeface="+mn-lt"/>
              </a:rPr>
              <a:t>).</a:t>
            </a:r>
            <a:endParaRPr lang="en-US" sz="4000" dirty="0">
              <a:latin typeface="+mn-lt"/>
            </a:endParaRPr>
          </a:p>
        </p:txBody>
      </p:sp>
    </p:spTree>
    <p:extLst>
      <p:ext uri="{BB962C8B-B14F-4D97-AF65-F5344CB8AC3E}">
        <p14:creationId xmlns:p14="http://schemas.microsoft.com/office/powerpoint/2010/main" val="1459752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tLang="en-US" sz="3600" dirty="0">
                <a:solidFill>
                  <a:srgbClr val="000000"/>
                </a:solidFill>
              </a:rPr>
              <a:t>How do you know </a:t>
            </a:r>
            <a:r>
              <a:rPr lang="en-US" altLang="en-US" sz="3600" dirty="0" smtClean="0">
                <a:solidFill>
                  <a:srgbClr val="000000"/>
                </a:solidFill>
              </a:rPr>
              <a:t>you are </a:t>
            </a:r>
            <a:r>
              <a:rPr lang="en-US" altLang="en-US" sz="3600" dirty="0">
                <a:solidFill>
                  <a:srgbClr val="000000"/>
                </a:solidFill>
              </a:rPr>
              <a:t>using good prevention practices?</a:t>
            </a:r>
          </a:p>
        </p:txBody>
      </p:sp>
      <p:sp>
        <p:nvSpPr>
          <p:cNvPr id="39938" name="Content Placeholder 2"/>
          <p:cNvSpPr>
            <a:spLocks noGrp="1"/>
          </p:cNvSpPr>
          <p:nvPr>
            <p:ph sz="half" idx="2"/>
          </p:nvPr>
        </p:nvSpPr>
        <p:spPr>
          <a:xfrm>
            <a:off x="457200" y="1674813"/>
            <a:ext cx="3929063" cy="4451350"/>
          </a:xfrm>
        </p:spPr>
        <p:txBody>
          <a:bodyPr/>
          <a:lstStyle/>
          <a:p>
            <a:pPr eaLnBrk="1" hangingPunct="1"/>
            <a:r>
              <a:rPr lang="en-US" altLang="en-US" sz="2800"/>
              <a:t>Use Classroom Management Self-Assessment and Non-Classroom Management Self-Assessment Tools to strengthen your practices</a:t>
            </a:r>
          </a:p>
          <a:p>
            <a:pPr eaLnBrk="1" hangingPunct="1"/>
            <a:endParaRPr lang="en-US" altLang="en-US" sz="1300"/>
          </a:p>
          <a:p>
            <a:pPr eaLnBrk="1" hangingPunct="1"/>
            <a:r>
              <a:rPr lang="en-US" altLang="en-US" sz="2800"/>
              <a:t>See Handout </a:t>
            </a:r>
          </a:p>
        </p:txBody>
      </p:sp>
      <p:pic>
        <p:nvPicPr>
          <p:cNvPr id="3993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1674813"/>
            <a:ext cx="4519612"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2"/>
          <p:cNvSpPr>
            <a:spLocks noGrp="1" noChangeArrowheads="1"/>
          </p:cNvSpPr>
          <p:nvPr>
            <p:ph type="title"/>
          </p:nvPr>
        </p:nvSpPr>
        <p:spPr>
          <a:xfrm>
            <a:off x="304800" y="214312"/>
            <a:ext cx="8643937" cy="866775"/>
          </a:xfrm>
        </p:spPr>
        <p:txBody>
          <a:bodyPr/>
          <a:lstStyle/>
          <a:p>
            <a:pPr eaLnBrk="1" hangingPunct="1"/>
            <a:r>
              <a:rPr lang="en-US" altLang="en-US" sz="3200">
                <a:ea typeface="ＭＳ Ｐゴシック" charset="-128"/>
              </a:rPr>
              <a:t>Evidence Based Practices: </a:t>
            </a:r>
            <a:r>
              <a:rPr lang="en-US" altLang="en-US" sz="3200">
                <a:solidFill>
                  <a:srgbClr val="0000FF"/>
                </a:solidFill>
                <a:ea typeface="ＭＳ Ｐゴシック" charset="-128"/>
              </a:rPr>
              <a:t>Classroom Management</a:t>
            </a:r>
          </a:p>
        </p:txBody>
      </p:sp>
      <p:sp>
        <p:nvSpPr>
          <p:cNvPr id="218115" name="Rectangle 3"/>
          <p:cNvSpPr>
            <a:spLocks noGrp="1" noChangeArrowheads="1"/>
          </p:cNvSpPr>
          <p:nvPr>
            <p:ph idx="1"/>
          </p:nvPr>
        </p:nvSpPr>
        <p:spPr>
          <a:xfrm>
            <a:off x="304800" y="1518676"/>
            <a:ext cx="8534400" cy="4630831"/>
          </a:xfrm>
        </p:spPr>
        <p:txBody>
          <a:bodyPr rtlCol="0">
            <a:normAutofit/>
          </a:bodyPr>
          <a:lstStyle/>
          <a:p>
            <a:pPr marL="762000" indent="-762000" eaLnBrk="1" fontAlgn="auto" hangingPunct="1">
              <a:spcAft>
                <a:spcPts val="0"/>
              </a:spcAft>
              <a:buClr>
                <a:srgbClr val="0000FF"/>
              </a:buClr>
              <a:buFontTx/>
              <a:buAutoNum type="arabicPeriod"/>
              <a:defRPr/>
            </a:pPr>
            <a:r>
              <a:rPr lang="en-US" sz="2900" b="1" dirty="0">
                <a:cs typeface="ＭＳ Ｐゴシック" charset="-128"/>
              </a:rPr>
              <a:t>Maximize structure </a:t>
            </a:r>
            <a:r>
              <a:rPr lang="en-US" sz="2900" b="1" dirty="0">
                <a:solidFill>
                  <a:schemeClr val="bg1">
                    <a:lumMod val="50000"/>
                  </a:schemeClr>
                </a:solidFill>
                <a:cs typeface="ＭＳ Ｐゴシック" charset="-128"/>
              </a:rPr>
              <a:t>in your classroom. </a:t>
            </a:r>
          </a:p>
          <a:p>
            <a:pPr marL="762000" indent="-762000" eaLnBrk="1" fontAlgn="auto" hangingPunct="1">
              <a:spcAft>
                <a:spcPts val="0"/>
              </a:spcAft>
              <a:buClr>
                <a:srgbClr val="0000FF"/>
              </a:buClr>
              <a:buFontTx/>
              <a:buAutoNum type="arabicPeriod"/>
              <a:defRPr/>
            </a:pPr>
            <a:r>
              <a:rPr lang="en-US" sz="2900" b="1" dirty="0" smtClean="0">
                <a:solidFill>
                  <a:srgbClr val="000000"/>
                </a:solidFill>
                <a:cs typeface="ＭＳ Ｐゴシック" charset="-128"/>
              </a:rPr>
              <a:t>Establish and teach e</a:t>
            </a:r>
            <a:r>
              <a:rPr lang="en-US" sz="2900" b="1" dirty="0" smtClean="0">
                <a:cs typeface="ＭＳ Ｐゴシック" charset="-128"/>
              </a:rPr>
              <a:t>xpectation</a:t>
            </a:r>
            <a:r>
              <a:rPr lang="en-US" sz="2900" b="1" dirty="0" smtClean="0">
                <a:solidFill>
                  <a:srgbClr val="000000"/>
                </a:solidFill>
                <a:cs typeface="ＭＳ Ｐゴシック" charset="-128"/>
              </a:rPr>
              <a:t>s.</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000000"/>
                </a:solidFill>
                <a:cs typeface="ＭＳ Ｐゴシック" charset="-128"/>
              </a:rPr>
              <a:t>Actively engage </a:t>
            </a:r>
            <a:r>
              <a:rPr lang="en-US" sz="2900" b="1" dirty="0">
                <a:cs typeface="ＭＳ Ｐゴシック" charset="-128"/>
              </a:rPr>
              <a:t>students </a:t>
            </a:r>
            <a:r>
              <a:rPr lang="en-US" sz="2900" b="1" dirty="0">
                <a:solidFill>
                  <a:srgbClr val="7F7F7F"/>
                </a:solidFill>
                <a:cs typeface="ＭＳ Ｐゴシック" charset="-128"/>
              </a:rPr>
              <a:t>in observable ways</a:t>
            </a:r>
            <a:r>
              <a:rPr lang="en-US" sz="2900" b="1" dirty="0" smtClean="0">
                <a:solidFill>
                  <a:srgbClr val="7F7F7F"/>
                </a:solidFill>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acknowledge </a:t>
            </a:r>
            <a:r>
              <a:rPr lang="en-US" sz="2900" b="1" dirty="0" smtClean="0">
                <a:solidFill>
                  <a:srgbClr val="000000"/>
                </a:solidFill>
                <a:cs typeface="ＭＳ Ｐゴシック" charset="-128"/>
              </a:rPr>
              <a:t>expected </a:t>
            </a:r>
            <a:r>
              <a:rPr lang="en-US" sz="2900" b="1" dirty="0">
                <a:solidFill>
                  <a:srgbClr val="000000"/>
                </a:solidFill>
                <a:cs typeface="ＭＳ Ｐゴシック" charset="-128"/>
              </a:rPr>
              <a:t>behavior</a:t>
            </a:r>
            <a:r>
              <a:rPr lang="en-US" sz="2900" b="1" dirty="0" smtClean="0">
                <a:cs typeface="ＭＳ Ｐゴシック" charset="-128"/>
              </a:rPr>
              <a:t>.</a:t>
            </a:r>
            <a:endParaRPr lang="en-US" sz="900" b="1" dirty="0">
              <a:cs typeface="ＭＳ Ｐゴシック" charset="-128"/>
            </a:endParaRPr>
          </a:p>
          <a:p>
            <a:pPr marL="762000" indent="-762000" eaLnBrk="1" fontAlgn="auto" hangingPunct="1">
              <a:spcAft>
                <a:spcPts val="0"/>
              </a:spcAft>
              <a:buClr>
                <a:srgbClr val="0000FF"/>
              </a:buClr>
              <a:buFontTx/>
              <a:buAutoNum type="arabicPeriod"/>
              <a:defRPr/>
            </a:pPr>
            <a:r>
              <a:rPr lang="en-US" sz="2900" b="1" dirty="0">
                <a:solidFill>
                  <a:srgbClr val="7F7F7F"/>
                </a:solidFill>
                <a:cs typeface="ＭＳ Ｐゴシック" charset="-128"/>
              </a:rPr>
              <a:t>Establish a </a:t>
            </a:r>
            <a:r>
              <a:rPr lang="en-US" sz="2900" b="1" dirty="0">
                <a:solidFill>
                  <a:srgbClr val="000000"/>
                </a:solidFill>
                <a:cs typeface="ＭＳ Ｐゴシック" charset="-128"/>
              </a:rPr>
              <a:t>continuum of strategies </a:t>
            </a:r>
            <a:r>
              <a:rPr lang="en-US" sz="2900" b="1" dirty="0">
                <a:cs typeface="ＭＳ Ｐゴシック" charset="-128"/>
              </a:rPr>
              <a:t>to </a:t>
            </a:r>
            <a:r>
              <a:rPr lang="en-US" sz="2900" b="1" dirty="0">
                <a:solidFill>
                  <a:srgbClr val="000000"/>
                </a:solidFill>
                <a:cs typeface="ＭＳ Ｐゴシック" charset="-128"/>
              </a:rPr>
              <a:t>respond to </a:t>
            </a:r>
            <a:r>
              <a:rPr lang="en-US" sz="2900" b="1" dirty="0" smtClean="0">
                <a:solidFill>
                  <a:srgbClr val="000000"/>
                </a:solidFill>
                <a:cs typeface="ＭＳ Ｐゴシック" charset="-128"/>
              </a:rPr>
              <a:t>unexpected </a:t>
            </a:r>
            <a:r>
              <a:rPr lang="en-US" sz="2900" b="1" dirty="0">
                <a:solidFill>
                  <a:srgbClr val="000000"/>
                </a:solidFill>
                <a:cs typeface="ＭＳ Ｐゴシック" charset="-128"/>
              </a:rPr>
              <a:t>behavior</a:t>
            </a:r>
            <a:r>
              <a:rPr lang="en-US" sz="2900" b="1" dirty="0" smtClean="0">
                <a:cs typeface="ＭＳ Ｐゴシック" charset="-128"/>
              </a:rPr>
              <a:t>.</a:t>
            </a:r>
          </a:p>
          <a:p>
            <a:pPr marL="762000" indent="-762000" eaLnBrk="1" fontAlgn="auto" hangingPunct="1">
              <a:spcAft>
                <a:spcPts val="0"/>
              </a:spcAft>
              <a:buClr>
                <a:srgbClr val="0000FF"/>
              </a:buClr>
              <a:buFontTx/>
              <a:buAutoNum type="arabicPeriod"/>
              <a:defRPr/>
            </a:pPr>
            <a:r>
              <a:rPr lang="en-US" sz="2900" b="1" dirty="0" smtClean="0">
                <a:solidFill>
                  <a:schemeClr val="bg1">
                    <a:lumMod val="50000"/>
                  </a:schemeClr>
                </a:solidFill>
                <a:cs typeface="ＭＳ Ｐゴシック" charset="-128"/>
              </a:rPr>
              <a:t>Use self reflection and behavior data to </a:t>
            </a:r>
            <a:r>
              <a:rPr lang="en-US" sz="2900" b="1" dirty="0" smtClean="0">
                <a:cs typeface="ＭＳ Ｐゴシック" charset="-128"/>
              </a:rPr>
              <a:t>progress monitor and problem solve</a:t>
            </a:r>
          </a:p>
        </p:txBody>
      </p:sp>
      <p:sp>
        <p:nvSpPr>
          <p:cNvPr id="5" name="TextBox 8"/>
          <p:cNvSpPr txBox="1">
            <a:spLocks noChangeArrowheads="1"/>
          </p:cNvSpPr>
          <p:nvPr/>
        </p:nvSpPr>
        <p:spPr bwMode="auto">
          <a:xfrm>
            <a:off x="3935412" y="6387041"/>
            <a:ext cx="330193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dirty="0">
                <a:solidFill>
                  <a:schemeClr val="bg1">
                    <a:lumMod val="65000"/>
                  </a:schemeClr>
                </a:solidFill>
              </a:rPr>
              <a:t>Brandi </a:t>
            </a:r>
            <a:r>
              <a:rPr lang="en-US" altLang="en-US" sz="2000" dirty="0" err="1">
                <a:solidFill>
                  <a:schemeClr val="bg1">
                    <a:lumMod val="65000"/>
                  </a:schemeClr>
                </a:solidFill>
              </a:rPr>
              <a:t>Simonsen</a:t>
            </a:r>
            <a:r>
              <a:rPr lang="en-US" altLang="en-US" sz="2000" dirty="0">
                <a:solidFill>
                  <a:schemeClr val="bg1">
                    <a:lumMod val="65000"/>
                  </a:schemeClr>
                </a:solidFill>
              </a:rPr>
              <a:t>, </a:t>
            </a:r>
            <a:r>
              <a:rPr lang="en-US" altLang="en-US" sz="2000" dirty="0" smtClean="0">
                <a:solidFill>
                  <a:schemeClr val="bg1">
                    <a:lumMod val="65000"/>
                  </a:schemeClr>
                </a:solidFill>
              </a:rPr>
              <a:t>PhD, UConn</a:t>
            </a:r>
            <a:endParaRPr lang="en-US" altLang="en-US" sz="2000" dirty="0">
              <a:solidFill>
                <a:schemeClr val="bg1">
                  <a:lumMod val="65000"/>
                </a:schemeClr>
              </a:solidFill>
            </a:endParaRPr>
          </a:p>
        </p:txBody>
      </p:sp>
    </p:spTree>
    <p:extLst>
      <p:ext uri="{BB962C8B-B14F-4D97-AF65-F5344CB8AC3E}">
        <p14:creationId xmlns:p14="http://schemas.microsoft.com/office/powerpoint/2010/main" val="4603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8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1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ea typeface="+mj-ea"/>
                <a:cs typeface="+mj-cs"/>
              </a:rPr>
              <a:t>Additional Practices for </a:t>
            </a:r>
            <a:br>
              <a:rPr lang="en-US" sz="4000" dirty="0" smtClean="0">
                <a:ea typeface="+mj-ea"/>
                <a:cs typeface="+mj-cs"/>
              </a:rPr>
            </a:br>
            <a:r>
              <a:rPr lang="en-US" sz="4000" dirty="0" smtClean="0">
                <a:ea typeface="+mj-ea"/>
                <a:cs typeface="+mj-cs"/>
              </a:rPr>
              <a:t>Preventing Problem Behavior</a:t>
            </a:r>
          </a:p>
        </p:txBody>
      </p:sp>
      <p:sp>
        <p:nvSpPr>
          <p:cNvPr id="3" name="Content Placeholder 2"/>
          <p:cNvSpPr>
            <a:spLocks noGrp="1"/>
          </p:cNvSpPr>
          <p:nvPr>
            <p:ph idx="1"/>
          </p:nvPr>
        </p:nvSpPr>
        <p:spPr>
          <a:xfrm>
            <a:off x="457200" y="1649413"/>
            <a:ext cx="8229600" cy="4446587"/>
          </a:xfrm>
        </p:spPr>
        <p:txBody>
          <a:bodyPr/>
          <a:lstStyle/>
          <a:p>
            <a:pPr marL="514350" lvl="1" indent="-514350" eaLnBrk="1" hangingPunct="1">
              <a:lnSpc>
                <a:spcPct val="130000"/>
              </a:lnSpc>
              <a:buFont typeface="Arial" charset="0"/>
              <a:buChar char="•"/>
            </a:pPr>
            <a:r>
              <a:rPr lang="en-US" altLang="en-US" sz="3200" dirty="0" smtClean="0"/>
              <a:t>PEP </a:t>
            </a:r>
            <a:r>
              <a:rPr lang="en-US" altLang="en-US" sz="3200" dirty="0"/>
              <a:t>Strategy: </a:t>
            </a:r>
            <a:r>
              <a:rPr lang="en-US" altLang="en-US" sz="3200" b="1" dirty="0"/>
              <a:t>P</a:t>
            </a:r>
            <a:r>
              <a:rPr lang="en-US" altLang="en-US" sz="3200" dirty="0"/>
              <a:t>roximity, </a:t>
            </a:r>
            <a:r>
              <a:rPr lang="en-US" altLang="en-US" sz="3200" b="1" dirty="0" smtClean="0"/>
              <a:t>E</a:t>
            </a:r>
            <a:r>
              <a:rPr lang="en-US" altLang="en-US" sz="3200" dirty="0" smtClean="0"/>
              <a:t>ye </a:t>
            </a:r>
            <a:r>
              <a:rPr lang="en-US" altLang="en-US" sz="3200" dirty="0"/>
              <a:t>contact, </a:t>
            </a:r>
            <a:r>
              <a:rPr lang="en-US" altLang="en-US" sz="3200" b="1" dirty="0" smtClean="0"/>
              <a:t>P</a:t>
            </a:r>
            <a:r>
              <a:rPr lang="en-US" altLang="en-US" sz="3200" dirty="0" smtClean="0"/>
              <a:t>rivacy </a:t>
            </a:r>
            <a:endParaRPr lang="en-US" altLang="en-US" sz="3200" dirty="0"/>
          </a:p>
          <a:p>
            <a:pPr marL="457200" lvl="1" indent="-457200" eaLnBrk="1" hangingPunct="1">
              <a:lnSpc>
                <a:spcPct val="130000"/>
              </a:lnSpc>
              <a:buFont typeface="Arial" charset="0"/>
              <a:buChar char="•"/>
            </a:pPr>
            <a:r>
              <a:rPr lang="en-US" altLang="en-US" sz="3200" dirty="0" smtClean="0"/>
              <a:t>Differentiate instruction</a:t>
            </a:r>
          </a:p>
          <a:p>
            <a:pPr marL="457200" lvl="1" indent="-457200" eaLnBrk="1" hangingPunct="1">
              <a:lnSpc>
                <a:spcPct val="130000"/>
              </a:lnSpc>
              <a:buFont typeface="Arial" charset="0"/>
              <a:buChar char="•"/>
            </a:pPr>
            <a:r>
              <a:rPr lang="en-US" altLang="en-US" sz="3200" dirty="0" smtClean="0"/>
              <a:t>Ratio of 5 positive to 1 constructive adult-student interaction</a:t>
            </a:r>
            <a:endParaRPr lang="en-US" altLang="en-US" sz="3200" dirty="0"/>
          </a:p>
        </p:txBody>
      </p:sp>
      <p:sp>
        <p:nvSpPr>
          <p:cNvPr id="41987" name="TextBox 3"/>
          <p:cNvSpPr txBox="1">
            <a:spLocks noChangeArrowheads="1"/>
          </p:cNvSpPr>
          <p:nvPr/>
        </p:nvSpPr>
        <p:spPr bwMode="auto">
          <a:xfrm>
            <a:off x="-1524000" y="-719138"/>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274638"/>
            <a:ext cx="8229600" cy="1325562"/>
          </a:xfrm>
        </p:spPr>
        <p:txBody>
          <a:bodyPr/>
          <a:lstStyle/>
          <a:p>
            <a:r>
              <a:rPr lang="en-US" altLang="en-US"/>
              <a:t>Engage your students!</a:t>
            </a:r>
          </a:p>
        </p:txBody>
      </p:sp>
      <p:sp>
        <p:nvSpPr>
          <p:cNvPr id="46082" name="Content Placeholder 2"/>
          <p:cNvSpPr>
            <a:spLocks noGrp="1"/>
          </p:cNvSpPr>
          <p:nvPr>
            <p:ph idx="1"/>
          </p:nvPr>
        </p:nvSpPr>
        <p:spPr>
          <a:xfrm>
            <a:off x="0" y="1600200"/>
            <a:ext cx="9144000" cy="612775"/>
          </a:xfrm>
        </p:spPr>
        <p:txBody>
          <a:bodyPr/>
          <a:lstStyle/>
          <a:p>
            <a:pPr marL="0" indent="0">
              <a:buFont typeface="Arial" charset="0"/>
              <a:buNone/>
            </a:pPr>
            <a:r>
              <a:rPr lang="en-US" altLang="en-US" sz="2600" dirty="0"/>
              <a:t>             </a:t>
            </a:r>
            <a:r>
              <a:rPr lang="en-US" altLang="en-US" sz="2600" dirty="0">
                <a:hlinkClick r:id="rId3"/>
              </a:rPr>
              <a:t>https://</a:t>
            </a:r>
            <a:r>
              <a:rPr lang="en-US" altLang="en-US" sz="2600" dirty="0" smtClean="0">
                <a:hlinkClick r:id="rId3"/>
              </a:rPr>
              <a:t>www.youtube.com/watch?v=aaweXw03kQI</a:t>
            </a:r>
            <a:endParaRPr lang="en-US" altLang="en-US" sz="2600" dirty="0"/>
          </a:p>
        </p:txBody>
      </p:sp>
      <p:pic>
        <p:nvPicPr>
          <p:cNvPr id="46083" name="WholeBrainTeaching.mov">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675" y="2078038"/>
            <a:ext cx="705802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altLang="en-US"/>
              <a:t>Non-Classroom Settings</a:t>
            </a:r>
            <a:br>
              <a:rPr lang="en-US" altLang="en-US"/>
            </a:br>
            <a:r>
              <a:rPr lang="en-US" altLang="en-US" sz="2000"/>
              <a:t>(Mann &amp; Muscott, 2005)</a:t>
            </a:r>
          </a:p>
        </p:txBody>
      </p:sp>
      <p:graphicFrame>
        <p:nvGraphicFramePr>
          <p:cNvPr id="3" name="Diagram 2"/>
          <p:cNvGraphicFramePr/>
          <p:nvPr>
            <p:extLst>
              <p:ext uri="{D42A27DB-BD31-4B8C-83A1-F6EECF244321}">
                <p14:modId xmlns:p14="http://schemas.microsoft.com/office/powerpoint/2010/main" val="1690022956"/>
              </p:ext>
            </p:extLst>
          </p:nvPr>
        </p:nvGraphicFramePr>
        <p:xfrm>
          <a:off x="840581" y="1611311"/>
          <a:ext cx="7462838" cy="497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altLang="en-US">
                <a:solidFill>
                  <a:srgbClr val="000000"/>
                </a:solidFill>
              </a:rPr>
              <a:t>Non-Classroom Settings</a:t>
            </a:r>
            <a:br>
              <a:rPr lang="en-US" altLang="en-US">
                <a:solidFill>
                  <a:srgbClr val="000000"/>
                </a:solidFill>
              </a:rPr>
            </a:br>
            <a:r>
              <a:rPr lang="en-US" altLang="en-US" sz="2000">
                <a:solidFill>
                  <a:srgbClr val="000000"/>
                </a:solidFill>
              </a:rPr>
              <a:t>(Mann &amp; Muscott, 2005)</a:t>
            </a:r>
          </a:p>
        </p:txBody>
      </p:sp>
      <p:sp>
        <p:nvSpPr>
          <p:cNvPr id="54274" name="Content Placeholder 2"/>
          <p:cNvSpPr>
            <a:spLocks noGrp="1"/>
          </p:cNvSpPr>
          <p:nvPr>
            <p:ph idx="1"/>
          </p:nvPr>
        </p:nvSpPr>
        <p:spPr/>
        <p:txBody>
          <a:bodyPr/>
          <a:lstStyle/>
          <a:p>
            <a:pPr eaLnBrk="1" hangingPunct="1">
              <a:lnSpc>
                <a:spcPct val="80000"/>
              </a:lnSpc>
            </a:pPr>
            <a:r>
              <a:rPr lang="en-US" altLang="en-US" sz="3000" dirty="0"/>
              <a:t>Particular </a:t>
            </a:r>
            <a:r>
              <a:rPr lang="en-US" altLang="en-US" sz="3000" dirty="0" smtClean="0"/>
              <a:t>times/places </a:t>
            </a:r>
            <a:r>
              <a:rPr lang="en-US" altLang="en-US" sz="3000" dirty="0"/>
              <a:t>where supervision is emphasized</a:t>
            </a:r>
          </a:p>
          <a:p>
            <a:pPr lvl="1" eaLnBrk="1" hangingPunct="1">
              <a:lnSpc>
                <a:spcPct val="80000"/>
              </a:lnSpc>
            </a:pPr>
            <a:r>
              <a:rPr lang="en-US" altLang="en-US" sz="2600" dirty="0"/>
              <a:t>Cafeteria, hallways, playgrounds, bathrooms </a:t>
            </a:r>
          </a:p>
          <a:p>
            <a:pPr lvl="1" eaLnBrk="1" hangingPunct="1">
              <a:lnSpc>
                <a:spcPct val="80000"/>
              </a:lnSpc>
            </a:pPr>
            <a:r>
              <a:rPr lang="en-US" altLang="en-US" sz="2600" dirty="0"/>
              <a:t>Buses &amp; bus loading zones, parking lots</a:t>
            </a:r>
          </a:p>
          <a:p>
            <a:pPr lvl="1" eaLnBrk="1" hangingPunct="1">
              <a:lnSpc>
                <a:spcPct val="80000"/>
              </a:lnSpc>
            </a:pPr>
            <a:r>
              <a:rPr lang="en-US" altLang="en-US" sz="2600" dirty="0"/>
              <a:t>Study halls, library, </a:t>
            </a:r>
            <a:r>
              <a:rPr lang="ja-JP" altLang="en-US" sz="2600" dirty="0"/>
              <a:t>“</a:t>
            </a:r>
            <a:r>
              <a:rPr lang="en-US" altLang="ja-JP" sz="2600" dirty="0"/>
              <a:t>free time</a:t>
            </a:r>
            <a:r>
              <a:rPr lang="ja-JP" altLang="en-US" sz="2600" dirty="0"/>
              <a:t>”</a:t>
            </a:r>
            <a:endParaRPr lang="en-US" altLang="ja-JP" sz="2600" dirty="0"/>
          </a:p>
          <a:p>
            <a:pPr lvl="1" eaLnBrk="1" hangingPunct="1">
              <a:lnSpc>
                <a:spcPct val="80000"/>
              </a:lnSpc>
            </a:pPr>
            <a:r>
              <a:rPr lang="en-US" altLang="en-US" sz="2600" dirty="0" smtClean="0"/>
              <a:t>Assemblies</a:t>
            </a:r>
            <a:r>
              <a:rPr lang="en-US" altLang="en-US" sz="2600" dirty="0"/>
              <a:t>, sporting events, dances</a:t>
            </a:r>
          </a:p>
          <a:p>
            <a:pPr eaLnBrk="1" hangingPunct="1">
              <a:lnSpc>
                <a:spcPct val="80000"/>
              </a:lnSpc>
            </a:pPr>
            <a:r>
              <a:rPr lang="en-US" altLang="en-US" sz="3000" dirty="0"/>
              <a:t>Where instruction is not typically available</a:t>
            </a:r>
          </a:p>
          <a:p>
            <a:pPr eaLnBrk="1" hangingPunct="1">
              <a:lnSpc>
                <a:spcPct val="80000"/>
              </a:lnSpc>
            </a:pPr>
            <a:r>
              <a:rPr lang="en-US" altLang="en-US" sz="3000" dirty="0"/>
              <a:t>Where ratio of adults to students is typically lower than in classrooms (lightly staffed)</a:t>
            </a:r>
          </a:p>
          <a:p>
            <a:pPr eaLnBrk="1" hangingPunct="1">
              <a:lnSpc>
                <a:spcPct val="80000"/>
              </a:lnSpc>
            </a:pPr>
            <a:r>
              <a:rPr lang="en-US" altLang="en-US" sz="3000" dirty="0"/>
              <a:t>Where supervision is typically </a:t>
            </a:r>
            <a:r>
              <a:rPr lang="en-US" altLang="en-US" sz="3000" dirty="0" smtClean="0"/>
              <a:t>shared/staffed </a:t>
            </a:r>
            <a:r>
              <a:rPr lang="en-US" altLang="en-US" sz="3000" dirty="0"/>
              <a:t>by non-certified staff</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tLang="en-US"/>
              <a:t>Activity</a:t>
            </a:r>
          </a:p>
        </p:txBody>
      </p:sp>
      <p:sp>
        <p:nvSpPr>
          <p:cNvPr id="52226" name="Content Placeholder 2"/>
          <p:cNvSpPr>
            <a:spLocks noGrp="1"/>
          </p:cNvSpPr>
          <p:nvPr>
            <p:ph idx="1"/>
          </p:nvPr>
        </p:nvSpPr>
        <p:spPr>
          <a:xfrm>
            <a:off x="457200" y="1600199"/>
            <a:ext cx="8229600" cy="4657725"/>
          </a:xfrm>
        </p:spPr>
        <p:txBody>
          <a:bodyPr/>
          <a:lstStyle/>
          <a:p>
            <a:pPr marL="0" indent="0">
              <a:buFont typeface="Arial" charset="0"/>
              <a:buNone/>
            </a:pPr>
            <a:r>
              <a:rPr lang="en-US" altLang="en-US" dirty="0" smtClean="0"/>
              <a:t>Brainstorm “</a:t>
            </a:r>
            <a:r>
              <a:rPr lang="en-US" altLang="ja-JP" dirty="0" smtClean="0"/>
              <a:t>hotspots” </a:t>
            </a:r>
            <a:r>
              <a:rPr lang="en-US" altLang="ja-JP" dirty="0"/>
              <a:t>where problem behavior occurs in your school</a:t>
            </a:r>
          </a:p>
          <a:p>
            <a:pPr marL="0" indent="0">
              <a:buFont typeface="Arial" charset="0"/>
              <a:buNone/>
            </a:pPr>
            <a:endParaRPr lang="en-US" altLang="en-US" sz="2800" dirty="0"/>
          </a:p>
          <a:p>
            <a:pPr marL="0" indent="0">
              <a:buFont typeface="Arial" charset="0"/>
              <a:buNone/>
            </a:pPr>
            <a:r>
              <a:rPr lang="en-US" altLang="en-US" dirty="0"/>
              <a:t>Number off by 1-4 and go to your </a:t>
            </a:r>
            <a:r>
              <a:rPr lang="ja-JP" altLang="en-US" dirty="0"/>
              <a:t>“</a:t>
            </a:r>
            <a:r>
              <a:rPr lang="en-US" altLang="ja-JP" dirty="0"/>
              <a:t>hot spot</a:t>
            </a:r>
            <a:r>
              <a:rPr lang="ja-JP" altLang="en-US" dirty="0"/>
              <a:t>”</a:t>
            </a:r>
            <a:r>
              <a:rPr lang="en-US" altLang="ja-JP" dirty="0"/>
              <a:t> </a:t>
            </a:r>
          </a:p>
          <a:p>
            <a:pPr marL="0" indent="0">
              <a:buFont typeface="Arial" charset="0"/>
              <a:buNone/>
            </a:pPr>
            <a:endParaRPr lang="en-US" altLang="en-US" sz="2800" dirty="0"/>
          </a:p>
          <a:p>
            <a:pPr marL="0" indent="0">
              <a:buFont typeface="Arial" charset="0"/>
              <a:buNone/>
            </a:pPr>
            <a:r>
              <a:rPr lang="en-US" altLang="en-US" dirty="0"/>
              <a:t>As a </a:t>
            </a:r>
            <a:r>
              <a:rPr lang="en-US" altLang="en-US" dirty="0" smtClean="0"/>
              <a:t>group, </a:t>
            </a:r>
            <a:r>
              <a:rPr lang="en-US" altLang="en-US" dirty="0"/>
              <a:t>brainstorm existing behavioral challenges and possible preventative solutions/strategies and record on the T Chart on </a:t>
            </a:r>
            <a:r>
              <a:rPr lang="en-US" altLang="en-US" dirty="0" smtClean="0"/>
              <a:t>wall</a:t>
            </a:r>
            <a:endParaRPr lang="en-US"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altLang="en-US">
                <a:solidFill>
                  <a:srgbClr val="000000"/>
                </a:solidFill>
              </a:rPr>
              <a:t>Active Supervision by Adults: </a:t>
            </a:r>
            <a:br>
              <a:rPr lang="en-US" altLang="en-US">
                <a:solidFill>
                  <a:srgbClr val="000000"/>
                </a:solidFill>
              </a:rPr>
            </a:br>
            <a:r>
              <a:rPr lang="en-US" altLang="en-US" sz="2200">
                <a:solidFill>
                  <a:srgbClr val="000000"/>
                </a:solidFill>
              </a:rPr>
              <a:t>(Mann &amp; Muscott, 2005)</a:t>
            </a:r>
          </a:p>
        </p:txBody>
      </p:sp>
      <p:sp>
        <p:nvSpPr>
          <p:cNvPr id="56322" name="Content Placeholder 2"/>
          <p:cNvSpPr>
            <a:spLocks noGrp="1"/>
          </p:cNvSpPr>
          <p:nvPr>
            <p:ph idx="1"/>
          </p:nvPr>
        </p:nvSpPr>
        <p:spPr/>
        <p:txBody>
          <a:bodyPr/>
          <a:lstStyle/>
          <a:p>
            <a:pPr eaLnBrk="1" hangingPunct="1">
              <a:lnSpc>
                <a:spcPct val="80000"/>
              </a:lnSpc>
            </a:pPr>
            <a:r>
              <a:rPr lang="en-US" altLang="en-US" sz="3000" dirty="0" smtClean="0"/>
              <a:t>Critical, </a:t>
            </a:r>
            <a:r>
              <a:rPr lang="en-US" altLang="en-US" sz="3000" dirty="0"/>
              <a:t>yet </a:t>
            </a:r>
            <a:r>
              <a:rPr lang="en-US" altLang="en-US" sz="3000" dirty="0" smtClean="0"/>
              <a:t>under-utilized, </a:t>
            </a:r>
            <a:r>
              <a:rPr lang="en-US" altLang="en-US" sz="3000" dirty="0"/>
              <a:t>skill by adults in non-classroom settings</a:t>
            </a:r>
          </a:p>
          <a:p>
            <a:pPr eaLnBrk="1" hangingPunct="1">
              <a:lnSpc>
                <a:spcPct val="80000"/>
              </a:lnSpc>
            </a:pPr>
            <a:r>
              <a:rPr lang="en-US" altLang="en-US" sz="3000" dirty="0"/>
              <a:t>S</a:t>
            </a:r>
            <a:r>
              <a:rPr lang="en-US" altLang="en-US" sz="3000" dirty="0" smtClean="0"/>
              <a:t>ub-skills: </a:t>
            </a:r>
          </a:p>
          <a:p>
            <a:pPr lvl="1" eaLnBrk="1" hangingPunct="1">
              <a:lnSpc>
                <a:spcPct val="80000"/>
              </a:lnSpc>
            </a:pPr>
            <a:r>
              <a:rPr lang="en-US" altLang="en-US" sz="2400" b="1" dirty="0" smtClean="0"/>
              <a:t>Scan: </a:t>
            </a:r>
            <a:r>
              <a:rPr lang="en-US" altLang="en-US" sz="2400" dirty="0" smtClean="0"/>
              <a:t>Visually examine the entire environment frequently noticing both expected and problem behavior</a:t>
            </a:r>
          </a:p>
          <a:p>
            <a:pPr lvl="1" eaLnBrk="1" hangingPunct="1">
              <a:lnSpc>
                <a:spcPct val="80000"/>
              </a:lnSpc>
            </a:pPr>
            <a:r>
              <a:rPr lang="en-US" altLang="en-US" sz="2400" b="1" dirty="0" smtClean="0"/>
              <a:t>Move</a:t>
            </a:r>
            <a:r>
              <a:rPr lang="en-US" altLang="en-US" sz="2400" b="1" dirty="0"/>
              <a:t>:</a:t>
            </a:r>
            <a:r>
              <a:rPr lang="en-US" altLang="en-US" sz="2400" dirty="0"/>
              <a:t> Physically move around the entire area in an unpredictable pattern while visiting the problem areas frequently</a:t>
            </a:r>
          </a:p>
          <a:p>
            <a:pPr lvl="1" eaLnBrk="1" hangingPunct="1">
              <a:lnSpc>
                <a:spcPct val="80000"/>
              </a:lnSpc>
            </a:pPr>
            <a:r>
              <a:rPr lang="en-US" altLang="en-US" sz="2400" b="1" dirty="0"/>
              <a:t>Interact:</a:t>
            </a:r>
            <a:r>
              <a:rPr lang="en-US" altLang="en-US" sz="2400" dirty="0"/>
              <a:t> Elicit conversations with most of the students while providing pre-corrections and reminders as well as positive </a:t>
            </a:r>
            <a:r>
              <a:rPr lang="en-US" altLang="en-US" sz="2400" dirty="0" smtClean="0"/>
              <a:t>acknowledgements</a:t>
            </a:r>
            <a:endParaRPr lang="en-US" altLang="en-US" sz="2400"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ctrTitle"/>
          </p:nvPr>
        </p:nvSpPr>
        <p:spPr>
          <a:xfrm>
            <a:off x="685800" y="454025"/>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a:t>Welcome and Questions</a:t>
            </a:r>
          </a:p>
        </p:txBody>
      </p:sp>
      <p:pic>
        <p:nvPicPr>
          <p:cNvPr id="29698"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1485900"/>
            <a:ext cx="426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42913" y="5392738"/>
            <a:ext cx="8229600" cy="1143000"/>
          </a:xfrm>
          <a:prstGeom prst="rect">
            <a:avLst/>
          </a:prstGeom>
          <a:noFill/>
          <a:ln w="9525">
            <a:noFill/>
            <a:miter lim="800000"/>
            <a:headEnd/>
            <a:tailEnd/>
          </a:ln>
        </p:spPr>
        <p:txBody>
          <a:bodyPr anchor="ctr"/>
          <a:lstStyle/>
          <a:p>
            <a:pPr algn="ctr">
              <a:defRPr/>
            </a:pPr>
            <a:r>
              <a:rPr lang="en-US" sz="4400" dirty="0">
                <a:solidFill>
                  <a:srgbClr val="000000"/>
                </a:solidFill>
                <a:latin typeface="+mj-lt"/>
                <a:cs typeface="ＭＳ Ｐゴシック" charset="-128"/>
              </a:rPr>
              <a:t>Day </a:t>
            </a:r>
            <a:r>
              <a:rPr lang="en-US" sz="4400" dirty="0" smtClean="0">
                <a:solidFill>
                  <a:srgbClr val="000000"/>
                </a:solidFill>
                <a:latin typeface="+mj-lt"/>
                <a:cs typeface="ＭＳ Ｐゴシック" charset="-128"/>
              </a:rPr>
              <a:t>2</a:t>
            </a:r>
            <a:endParaRPr lang="en-US" sz="4400" dirty="0">
              <a:solidFill>
                <a:srgbClr val="000000"/>
              </a:solidFill>
              <a:latin typeface="+mj-lt"/>
              <a:cs typeface="ＭＳ Ｐゴシック"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ltLang="en-US" sz="3600">
                <a:solidFill>
                  <a:srgbClr val="000000"/>
                </a:solidFill>
              </a:rPr>
              <a:t>Defining and Sorting </a:t>
            </a:r>
            <a:br>
              <a:rPr lang="en-US" altLang="en-US" sz="3600">
                <a:solidFill>
                  <a:srgbClr val="000000"/>
                </a:solidFill>
              </a:rPr>
            </a:br>
            <a:r>
              <a:rPr lang="en-US" altLang="en-US" sz="3600">
                <a:solidFill>
                  <a:srgbClr val="000000"/>
                </a:solidFill>
              </a:rPr>
              <a:t>Problem Behaviors</a:t>
            </a:r>
            <a:endParaRPr lang="en-US" altLang="en-US" sz="4000" b="1">
              <a:solidFill>
                <a:srgbClr val="000000"/>
              </a:solidFill>
            </a:endParaRPr>
          </a:p>
        </p:txBody>
      </p:sp>
      <p:sp>
        <p:nvSpPr>
          <p:cNvPr id="58370" name="Rectangle 3"/>
          <p:cNvSpPr>
            <a:spLocks noGrp="1" noChangeArrowheads="1"/>
          </p:cNvSpPr>
          <p:nvPr>
            <p:ph type="body" idx="1"/>
          </p:nvPr>
        </p:nvSpPr>
        <p:spPr>
          <a:xfrm>
            <a:off x="803275" y="1535113"/>
            <a:ext cx="4040188" cy="639762"/>
          </a:xfrm>
        </p:spPr>
        <p:txBody>
          <a:bodyPr/>
          <a:lstStyle/>
          <a:p>
            <a:pPr eaLnBrk="1" hangingPunct="1">
              <a:lnSpc>
                <a:spcPct val="90000"/>
              </a:lnSpc>
              <a:buFontTx/>
              <a:buNone/>
            </a:pPr>
            <a:r>
              <a:rPr lang="en-US" altLang="en-US" sz="2800">
                <a:solidFill>
                  <a:schemeClr val="hlink"/>
                </a:solidFill>
              </a:rPr>
              <a:t>Minors</a:t>
            </a:r>
          </a:p>
        </p:txBody>
      </p:sp>
      <p:sp>
        <p:nvSpPr>
          <p:cNvPr id="58371" name="Content Placeholder 3"/>
          <p:cNvSpPr>
            <a:spLocks noGrp="1"/>
          </p:cNvSpPr>
          <p:nvPr>
            <p:ph sz="half" idx="2"/>
          </p:nvPr>
        </p:nvSpPr>
        <p:spPr>
          <a:xfrm>
            <a:off x="803275" y="2174875"/>
            <a:ext cx="4040188" cy="4154488"/>
          </a:xfrm>
        </p:spPr>
        <p:txBody>
          <a:bodyPr/>
          <a:lstStyle/>
          <a:p>
            <a:pPr eaLnBrk="1" hangingPunct="1">
              <a:buFontTx/>
              <a:buNone/>
            </a:pPr>
            <a:r>
              <a:rPr lang="en-US" altLang="en-US" dirty="0"/>
              <a:t>Behaviors that: </a:t>
            </a:r>
          </a:p>
          <a:p>
            <a:pPr eaLnBrk="1" hangingPunct="1"/>
            <a:r>
              <a:rPr lang="en-US" altLang="en-US" dirty="0"/>
              <a:t>do not require administrator involvement; </a:t>
            </a:r>
          </a:p>
          <a:p>
            <a:pPr eaLnBrk="1" hangingPunct="1"/>
            <a:r>
              <a:rPr lang="en-US" altLang="en-US" dirty="0" smtClean="0"/>
              <a:t>handled </a:t>
            </a:r>
            <a:r>
              <a:rPr lang="en-US" altLang="en-US" dirty="0"/>
              <a:t>in the environment in which it </a:t>
            </a:r>
            <a:r>
              <a:rPr lang="en-US" altLang="en-US" dirty="0" smtClean="0"/>
              <a:t>occurs*;</a:t>
            </a:r>
            <a:endParaRPr lang="en-US" altLang="en-US" dirty="0"/>
          </a:p>
          <a:p>
            <a:pPr eaLnBrk="1" hangingPunct="1"/>
            <a:r>
              <a:rPr lang="en-US" altLang="en-US" dirty="0"/>
              <a:t>do not significantly violate rights of others; </a:t>
            </a:r>
          </a:p>
          <a:p>
            <a:pPr eaLnBrk="1" hangingPunct="1"/>
            <a:r>
              <a:rPr lang="en-US" altLang="en-US" dirty="0"/>
              <a:t>do not put others at risk or harm; </a:t>
            </a:r>
          </a:p>
          <a:p>
            <a:pPr eaLnBrk="1" hangingPunct="1"/>
            <a:r>
              <a:rPr lang="en-US" altLang="en-US" dirty="0"/>
              <a:t>are not chronic.</a:t>
            </a:r>
          </a:p>
        </p:txBody>
      </p:sp>
      <p:sp>
        <p:nvSpPr>
          <p:cNvPr id="58372" name="Text Placeholder 4"/>
          <p:cNvSpPr>
            <a:spLocks noGrp="1"/>
          </p:cNvSpPr>
          <p:nvPr>
            <p:ph type="body" sz="quarter" idx="3"/>
          </p:nvPr>
        </p:nvSpPr>
        <p:spPr>
          <a:xfrm>
            <a:off x="4741863" y="1535113"/>
            <a:ext cx="4041775" cy="639762"/>
          </a:xfrm>
        </p:spPr>
        <p:txBody>
          <a:bodyPr/>
          <a:lstStyle/>
          <a:p>
            <a:pPr eaLnBrk="1" hangingPunct="1">
              <a:buFontTx/>
              <a:buNone/>
            </a:pPr>
            <a:r>
              <a:rPr lang="en-US" altLang="en-US" sz="2800">
                <a:solidFill>
                  <a:schemeClr val="hlink"/>
                </a:solidFill>
              </a:rPr>
              <a:t>  Majors</a:t>
            </a:r>
            <a:endParaRPr lang="en-US" altLang="en-US" sz="2800"/>
          </a:p>
        </p:txBody>
      </p:sp>
      <p:sp>
        <p:nvSpPr>
          <p:cNvPr id="58373" name="Content Placeholder 5"/>
          <p:cNvSpPr>
            <a:spLocks noGrp="1"/>
          </p:cNvSpPr>
          <p:nvPr>
            <p:ph sz="quarter" idx="4"/>
          </p:nvPr>
        </p:nvSpPr>
        <p:spPr>
          <a:xfrm>
            <a:off x="4914900" y="2174875"/>
            <a:ext cx="4041775" cy="3951288"/>
          </a:xfrm>
        </p:spPr>
        <p:txBody>
          <a:bodyPr/>
          <a:lstStyle/>
          <a:p>
            <a:pPr eaLnBrk="1" hangingPunct="1">
              <a:buFontTx/>
              <a:buNone/>
            </a:pPr>
            <a:r>
              <a:rPr lang="en-US" altLang="en-US" dirty="0"/>
              <a:t>Behaviors that:  </a:t>
            </a:r>
          </a:p>
          <a:p>
            <a:pPr eaLnBrk="1" hangingPunct="1"/>
            <a:r>
              <a:rPr lang="en-US" altLang="en-US" dirty="0"/>
              <a:t>are chronic </a:t>
            </a:r>
            <a:r>
              <a:rPr lang="en-US" altLang="en-US" dirty="0" smtClean="0"/>
              <a:t>minors; </a:t>
            </a:r>
            <a:endParaRPr lang="en-US" altLang="en-US" dirty="0"/>
          </a:p>
          <a:p>
            <a:pPr eaLnBrk="1" hangingPunct="1"/>
            <a:r>
              <a:rPr lang="en-US" altLang="en-US" dirty="0" smtClean="0"/>
              <a:t>may </a:t>
            </a:r>
            <a:r>
              <a:rPr lang="en-US" altLang="en-US" dirty="0"/>
              <a:t>require administrator involvement; </a:t>
            </a:r>
          </a:p>
          <a:p>
            <a:pPr eaLnBrk="1" hangingPunct="1"/>
            <a:r>
              <a:rPr lang="en-US" altLang="en-US" dirty="0"/>
              <a:t>significantly violate rights of others; </a:t>
            </a:r>
          </a:p>
          <a:p>
            <a:pPr eaLnBrk="1" hangingPunct="1"/>
            <a:r>
              <a:rPr lang="en-US" altLang="en-US" dirty="0"/>
              <a:t>put others at risk </a:t>
            </a:r>
            <a:r>
              <a:rPr lang="en-US" altLang="en-US" dirty="0" smtClean="0"/>
              <a:t>of harm.</a:t>
            </a:r>
            <a:endParaRPr lang="en-US" altLang="en-US" dirty="0"/>
          </a:p>
        </p:txBody>
      </p:sp>
      <p:grpSp>
        <p:nvGrpSpPr>
          <p:cNvPr id="7" name="Group 6"/>
          <p:cNvGrpSpPr/>
          <p:nvPr/>
        </p:nvGrpSpPr>
        <p:grpSpPr>
          <a:xfrm>
            <a:off x="7543021" y="205351"/>
            <a:ext cx="1415362" cy="1394849"/>
            <a:chOff x="2363372" y="2250831"/>
            <a:chExt cx="2912013" cy="2869809"/>
          </a:xfrm>
        </p:grpSpPr>
        <p:sp>
          <p:nvSpPr>
            <p:cNvPr id="8" name="5-Point Star 7"/>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altLang="en-US" sz="3600">
                <a:solidFill>
                  <a:srgbClr val="000000"/>
                </a:solidFill>
              </a:rPr>
              <a:t>Middle School Example</a:t>
            </a:r>
          </a:p>
        </p:txBody>
      </p:sp>
      <p:sp>
        <p:nvSpPr>
          <p:cNvPr id="60418" name="Rectangle 3"/>
          <p:cNvSpPr>
            <a:spLocks noGrp="1" noChangeArrowheads="1"/>
          </p:cNvSpPr>
          <p:nvPr>
            <p:ph idx="1"/>
          </p:nvPr>
        </p:nvSpPr>
        <p:spPr>
          <a:xfrm>
            <a:off x="303213" y="1658938"/>
            <a:ext cx="8229600" cy="4446587"/>
          </a:xfrm>
        </p:spPr>
        <p:txBody>
          <a:bodyPr/>
          <a:lstStyle/>
          <a:p>
            <a:pPr eaLnBrk="1" hangingPunct="1">
              <a:lnSpc>
                <a:spcPct val="80000"/>
              </a:lnSpc>
              <a:buFontTx/>
              <a:buNone/>
            </a:pPr>
            <a:r>
              <a:rPr lang="en-US" altLang="en-US" sz="2400" b="1" dirty="0">
                <a:solidFill>
                  <a:srgbClr val="00A500"/>
                </a:solidFill>
              </a:rPr>
              <a:t>     Minor Behaviors:</a:t>
            </a:r>
          </a:p>
          <a:p>
            <a:pPr lvl="1" eaLnBrk="1" hangingPunct="1">
              <a:lnSpc>
                <a:spcPct val="80000"/>
              </a:lnSpc>
            </a:pPr>
            <a:r>
              <a:rPr lang="en-US" altLang="en-US" sz="2000" b="1" dirty="0">
                <a:solidFill>
                  <a:srgbClr val="00A500"/>
                </a:solidFill>
              </a:rPr>
              <a:t>Excessive talking</a:t>
            </a:r>
          </a:p>
          <a:p>
            <a:pPr lvl="1" eaLnBrk="1" hangingPunct="1">
              <a:lnSpc>
                <a:spcPct val="80000"/>
              </a:lnSpc>
            </a:pPr>
            <a:r>
              <a:rPr lang="en-US" altLang="en-US" sz="2000" b="1" dirty="0">
                <a:solidFill>
                  <a:srgbClr val="00A500"/>
                </a:solidFill>
              </a:rPr>
              <a:t>Attendance/tardy </a:t>
            </a:r>
          </a:p>
          <a:p>
            <a:pPr lvl="1" eaLnBrk="1" hangingPunct="1">
              <a:lnSpc>
                <a:spcPct val="80000"/>
              </a:lnSpc>
            </a:pPr>
            <a:r>
              <a:rPr lang="en-US" altLang="en-US" sz="2000" b="1" dirty="0">
                <a:solidFill>
                  <a:srgbClr val="00A500"/>
                </a:solidFill>
              </a:rPr>
              <a:t>Off task (disruptive)</a:t>
            </a:r>
          </a:p>
          <a:p>
            <a:pPr lvl="1" eaLnBrk="1" hangingPunct="1">
              <a:lnSpc>
                <a:spcPct val="80000"/>
              </a:lnSpc>
            </a:pPr>
            <a:r>
              <a:rPr lang="en-US" altLang="en-US" sz="2000" b="1" dirty="0">
                <a:solidFill>
                  <a:srgbClr val="00A500"/>
                </a:solidFill>
              </a:rPr>
              <a:t>Gum/Food/Candy/Drinks</a:t>
            </a:r>
          </a:p>
          <a:p>
            <a:pPr lvl="1" eaLnBrk="1" hangingPunct="1">
              <a:lnSpc>
                <a:spcPct val="80000"/>
              </a:lnSpc>
            </a:pPr>
            <a:r>
              <a:rPr lang="en-US" altLang="en-US" sz="2000" b="1" dirty="0">
                <a:solidFill>
                  <a:srgbClr val="00A500"/>
                </a:solidFill>
              </a:rPr>
              <a:t>Missing homework</a:t>
            </a:r>
          </a:p>
          <a:p>
            <a:pPr lvl="1" eaLnBrk="1" hangingPunct="1">
              <a:lnSpc>
                <a:spcPct val="80000"/>
              </a:lnSpc>
            </a:pPr>
            <a:r>
              <a:rPr lang="en-US" altLang="en-US" sz="2000" b="1" dirty="0">
                <a:solidFill>
                  <a:srgbClr val="00A500"/>
                </a:solidFill>
              </a:rPr>
              <a:t>Not prepared for class</a:t>
            </a:r>
          </a:p>
          <a:p>
            <a:pPr lvl="1" eaLnBrk="1" hangingPunct="1">
              <a:lnSpc>
                <a:spcPct val="80000"/>
              </a:lnSpc>
            </a:pPr>
            <a:r>
              <a:rPr lang="en-US" altLang="en-US" sz="2000" b="1" dirty="0">
                <a:solidFill>
                  <a:srgbClr val="00A500"/>
                </a:solidFill>
              </a:rPr>
              <a:t>Name calling</a:t>
            </a:r>
          </a:p>
          <a:p>
            <a:pPr lvl="1" eaLnBrk="1" hangingPunct="1">
              <a:lnSpc>
                <a:spcPct val="80000"/>
              </a:lnSpc>
            </a:pPr>
            <a:r>
              <a:rPr lang="en-US" altLang="en-US" sz="2000" b="1" dirty="0">
                <a:solidFill>
                  <a:srgbClr val="00A500"/>
                </a:solidFill>
              </a:rPr>
              <a:t>Dishonesty</a:t>
            </a:r>
          </a:p>
          <a:p>
            <a:pPr lvl="1" eaLnBrk="1" hangingPunct="1">
              <a:lnSpc>
                <a:spcPct val="80000"/>
              </a:lnSpc>
            </a:pPr>
            <a:r>
              <a:rPr lang="en-US" altLang="en-US" sz="2000" b="1" dirty="0">
                <a:solidFill>
                  <a:srgbClr val="00A500"/>
                </a:solidFill>
              </a:rPr>
              <a:t>Running in hall</a:t>
            </a:r>
          </a:p>
          <a:p>
            <a:pPr lvl="1" eaLnBrk="1" hangingPunct="1">
              <a:lnSpc>
                <a:spcPct val="80000"/>
              </a:lnSpc>
            </a:pPr>
            <a:r>
              <a:rPr lang="en-US" altLang="en-US" sz="2000" b="1" dirty="0">
                <a:solidFill>
                  <a:srgbClr val="00A500"/>
                </a:solidFill>
              </a:rPr>
              <a:t>Passing notes</a:t>
            </a:r>
          </a:p>
          <a:p>
            <a:pPr lvl="1" eaLnBrk="1" hangingPunct="1">
              <a:lnSpc>
                <a:spcPct val="80000"/>
              </a:lnSpc>
            </a:pPr>
            <a:r>
              <a:rPr lang="en-US" altLang="en-US" sz="2000" b="1" dirty="0">
                <a:solidFill>
                  <a:srgbClr val="00A500"/>
                </a:solidFill>
              </a:rPr>
              <a:t>Backtalk directed at adults</a:t>
            </a:r>
          </a:p>
          <a:p>
            <a:pPr lvl="1" eaLnBrk="1" hangingPunct="1">
              <a:lnSpc>
                <a:spcPct val="80000"/>
              </a:lnSpc>
            </a:pPr>
            <a:r>
              <a:rPr lang="en-US" altLang="en-US" sz="2000" b="1" dirty="0">
                <a:solidFill>
                  <a:srgbClr val="00A500"/>
                </a:solidFill>
              </a:rPr>
              <a:t>Cheating/Plagiarism</a:t>
            </a:r>
          </a:p>
          <a:p>
            <a:pPr lvl="1" eaLnBrk="1" hangingPunct="1">
              <a:lnSpc>
                <a:spcPct val="80000"/>
              </a:lnSpc>
            </a:pPr>
            <a:endParaRPr lang="en-US" altLang="en-US" sz="2000" b="1" dirty="0">
              <a:solidFill>
                <a:schemeClr val="accent2"/>
              </a:solidFill>
            </a:endParaRPr>
          </a:p>
          <a:p>
            <a:pPr lvl="1" eaLnBrk="1" hangingPunct="1">
              <a:lnSpc>
                <a:spcPct val="80000"/>
              </a:lnSpc>
            </a:pPr>
            <a:endParaRPr lang="en-US" altLang="en-US" sz="2000" b="1" dirty="0">
              <a:solidFill>
                <a:schemeClr val="accent2"/>
              </a:solidFill>
            </a:endParaRPr>
          </a:p>
          <a:p>
            <a:pPr eaLnBrk="1" hangingPunct="1">
              <a:lnSpc>
                <a:spcPct val="80000"/>
              </a:lnSpc>
            </a:pPr>
            <a:endParaRPr lang="en-US" altLang="en-US" sz="1200" dirty="0"/>
          </a:p>
        </p:txBody>
      </p:sp>
      <p:sp>
        <p:nvSpPr>
          <p:cNvPr id="60419" name="Rectangle 4"/>
          <p:cNvSpPr>
            <a:spLocks noGrp="1" noChangeArrowheads="1"/>
          </p:cNvSpPr>
          <p:nvPr>
            <p:ph type="body" sz="half" idx="4294967295"/>
          </p:nvPr>
        </p:nvSpPr>
        <p:spPr>
          <a:xfrm>
            <a:off x="4418013" y="1333500"/>
            <a:ext cx="4800600" cy="5538788"/>
          </a:xfrm>
        </p:spPr>
        <p:txBody>
          <a:bodyPr/>
          <a:lstStyle/>
          <a:p>
            <a:pPr eaLnBrk="1" hangingPunct="1">
              <a:lnSpc>
                <a:spcPct val="80000"/>
              </a:lnSpc>
              <a:buFontTx/>
              <a:buNone/>
            </a:pPr>
            <a:r>
              <a:rPr lang="en-US" altLang="en-US" sz="2000" b="1" dirty="0">
                <a:solidFill>
                  <a:srgbClr val="FF3300"/>
                </a:solidFill>
              </a:rPr>
              <a:t>          </a:t>
            </a:r>
          </a:p>
          <a:p>
            <a:pPr eaLnBrk="1" hangingPunct="1">
              <a:lnSpc>
                <a:spcPct val="80000"/>
              </a:lnSpc>
              <a:buFontTx/>
              <a:buNone/>
            </a:pPr>
            <a:r>
              <a:rPr lang="en-US" altLang="en-US" sz="2400" b="1" dirty="0">
                <a:solidFill>
                  <a:srgbClr val="FF3300"/>
                </a:solidFill>
              </a:rPr>
              <a:t>      Major Behaviors:</a:t>
            </a:r>
          </a:p>
          <a:p>
            <a:pPr lvl="1" eaLnBrk="1" hangingPunct="1">
              <a:lnSpc>
                <a:spcPct val="80000"/>
              </a:lnSpc>
            </a:pPr>
            <a:r>
              <a:rPr lang="en-US" altLang="en-US" sz="2000" b="1" dirty="0">
                <a:solidFill>
                  <a:srgbClr val="FF3300"/>
                </a:solidFill>
              </a:rPr>
              <a:t>Chronic absence/tardy</a:t>
            </a:r>
          </a:p>
          <a:p>
            <a:pPr lvl="1" eaLnBrk="1" hangingPunct="1">
              <a:lnSpc>
                <a:spcPct val="80000"/>
              </a:lnSpc>
            </a:pPr>
            <a:r>
              <a:rPr lang="en-US" altLang="en-US" sz="2000" b="1" dirty="0">
                <a:solidFill>
                  <a:srgbClr val="FF3300"/>
                </a:solidFill>
              </a:rPr>
              <a:t>Insubordination</a:t>
            </a:r>
          </a:p>
          <a:p>
            <a:pPr lvl="1" eaLnBrk="1" hangingPunct="1">
              <a:lnSpc>
                <a:spcPct val="80000"/>
              </a:lnSpc>
            </a:pPr>
            <a:r>
              <a:rPr lang="en-US" altLang="en-US" sz="2000" b="1" dirty="0">
                <a:solidFill>
                  <a:srgbClr val="FF3300"/>
                </a:solidFill>
              </a:rPr>
              <a:t>Chronic Minors</a:t>
            </a:r>
          </a:p>
          <a:p>
            <a:pPr lvl="1" eaLnBrk="1" hangingPunct="1">
              <a:lnSpc>
                <a:spcPct val="80000"/>
              </a:lnSpc>
            </a:pPr>
            <a:r>
              <a:rPr lang="en-US" altLang="en-US" sz="2000" b="1" dirty="0">
                <a:solidFill>
                  <a:srgbClr val="FF3300"/>
                </a:solidFill>
              </a:rPr>
              <a:t>Repeated backtalk (3)</a:t>
            </a:r>
          </a:p>
          <a:p>
            <a:pPr lvl="1" eaLnBrk="1" hangingPunct="1">
              <a:lnSpc>
                <a:spcPct val="80000"/>
              </a:lnSpc>
            </a:pPr>
            <a:r>
              <a:rPr lang="en-US" altLang="en-US" sz="2000" b="1" dirty="0">
                <a:solidFill>
                  <a:srgbClr val="FF3300"/>
                </a:solidFill>
              </a:rPr>
              <a:t>Directed profanity</a:t>
            </a:r>
          </a:p>
          <a:p>
            <a:pPr lvl="1" eaLnBrk="1" hangingPunct="1">
              <a:lnSpc>
                <a:spcPct val="80000"/>
              </a:lnSpc>
            </a:pPr>
            <a:r>
              <a:rPr lang="en-US" altLang="en-US" sz="2000" b="1" dirty="0">
                <a:solidFill>
                  <a:srgbClr val="FF3300"/>
                </a:solidFill>
              </a:rPr>
              <a:t>Cutting class/school/detention</a:t>
            </a:r>
          </a:p>
          <a:p>
            <a:pPr lvl="1" eaLnBrk="1" hangingPunct="1">
              <a:lnSpc>
                <a:spcPct val="80000"/>
              </a:lnSpc>
            </a:pPr>
            <a:r>
              <a:rPr lang="en-US" altLang="en-US" sz="2000" b="1" dirty="0">
                <a:solidFill>
                  <a:srgbClr val="FF3300"/>
                </a:solidFill>
              </a:rPr>
              <a:t>Fighting</a:t>
            </a:r>
          </a:p>
          <a:p>
            <a:pPr lvl="1" eaLnBrk="1" hangingPunct="1">
              <a:lnSpc>
                <a:spcPct val="80000"/>
              </a:lnSpc>
            </a:pPr>
            <a:r>
              <a:rPr lang="en-US" altLang="en-US" sz="2000" b="1" dirty="0">
                <a:solidFill>
                  <a:srgbClr val="FF3300"/>
                </a:solidFill>
              </a:rPr>
              <a:t>Vandalism</a:t>
            </a:r>
          </a:p>
          <a:p>
            <a:pPr lvl="1" eaLnBrk="1" hangingPunct="1">
              <a:lnSpc>
                <a:spcPct val="80000"/>
              </a:lnSpc>
            </a:pPr>
            <a:r>
              <a:rPr lang="en-US" altLang="en-US" sz="2000" b="1" dirty="0">
                <a:solidFill>
                  <a:srgbClr val="FF3300"/>
                </a:solidFill>
              </a:rPr>
              <a:t>Verbal/physical intimidation</a:t>
            </a:r>
          </a:p>
          <a:p>
            <a:pPr lvl="1" eaLnBrk="1" hangingPunct="1">
              <a:lnSpc>
                <a:spcPct val="80000"/>
              </a:lnSpc>
            </a:pPr>
            <a:r>
              <a:rPr lang="en-US" altLang="en-US" sz="2000" b="1" dirty="0">
                <a:solidFill>
                  <a:srgbClr val="FF3300"/>
                </a:solidFill>
              </a:rPr>
              <a:t>Gang representation</a:t>
            </a:r>
          </a:p>
          <a:p>
            <a:pPr lvl="1" eaLnBrk="1" hangingPunct="1">
              <a:lnSpc>
                <a:spcPct val="80000"/>
              </a:lnSpc>
            </a:pPr>
            <a:r>
              <a:rPr lang="en-US" altLang="en-US" sz="2000" b="1" dirty="0">
                <a:solidFill>
                  <a:srgbClr val="FF3300"/>
                </a:solidFill>
              </a:rPr>
              <a:t>Theft </a:t>
            </a:r>
          </a:p>
          <a:p>
            <a:pPr lvl="1" eaLnBrk="1" hangingPunct="1">
              <a:lnSpc>
                <a:spcPct val="80000"/>
              </a:lnSpc>
            </a:pPr>
            <a:r>
              <a:rPr lang="en-US" altLang="en-US" sz="2000" b="1" dirty="0">
                <a:solidFill>
                  <a:srgbClr val="FF3300"/>
                </a:solidFill>
              </a:rPr>
              <a:t>Weapons, threats</a:t>
            </a:r>
          </a:p>
          <a:p>
            <a:pPr lvl="1" eaLnBrk="1" hangingPunct="1">
              <a:lnSpc>
                <a:spcPct val="80000"/>
              </a:lnSpc>
            </a:pPr>
            <a:r>
              <a:rPr lang="en-US" altLang="en-US" sz="2000" b="1" dirty="0">
                <a:solidFill>
                  <a:srgbClr val="FF3300"/>
                </a:solidFill>
              </a:rPr>
              <a:t>Drug violations</a:t>
            </a:r>
          </a:p>
          <a:p>
            <a:pPr lvl="1" eaLnBrk="1" hangingPunct="1">
              <a:lnSpc>
                <a:spcPct val="80000"/>
              </a:lnSpc>
            </a:pPr>
            <a:r>
              <a:rPr lang="en-US" altLang="en-US" sz="2000" b="1" dirty="0">
                <a:solidFill>
                  <a:srgbClr val="FF3300"/>
                </a:solidFill>
              </a:rPr>
              <a:t>Harassment (incl. sexual)</a:t>
            </a:r>
          </a:p>
          <a:p>
            <a:pPr lvl="1" eaLnBrk="1" hangingPunct="1">
              <a:lnSpc>
                <a:spcPct val="80000"/>
              </a:lnSpc>
            </a:pPr>
            <a:r>
              <a:rPr lang="en-US" altLang="en-US" sz="2000" b="1" dirty="0">
                <a:solidFill>
                  <a:srgbClr val="FF3300"/>
                </a:solidFill>
              </a:rPr>
              <a:t>Controlled substances</a:t>
            </a:r>
          </a:p>
          <a:p>
            <a:pPr lvl="1" eaLnBrk="1" hangingPunct="1">
              <a:lnSpc>
                <a:spcPct val="80000"/>
              </a:lnSpc>
            </a:pPr>
            <a:endParaRPr lang="en-US" altLang="en-US" sz="2000" b="1" dirty="0">
              <a:solidFill>
                <a:srgbClr val="FF3300"/>
              </a:solidFill>
            </a:endParaRPr>
          </a:p>
          <a:p>
            <a:pPr lvl="1" eaLnBrk="1" hangingPunct="1">
              <a:lnSpc>
                <a:spcPct val="80000"/>
              </a:lnSpc>
            </a:pPr>
            <a:endParaRPr lang="en-US" altLang="en-US" sz="2000" dirty="0">
              <a:solidFill>
                <a:srgbClr val="FF3300"/>
              </a:solidFill>
            </a:endParaRPr>
          </a:p>
        </p:txBody>
      </p:sp>
      <p:sp>
        <p:nvSpPr>
          <p:cNvPr id="60420" name="Line 5"/>
          <p:cNvSpPr>
            <a:spLocks noChangeShapeType="1"/>
          </p:cNvSpPr>
          <p:nvPr/>
        </p:nvSpPr>
        <p:spPr bwMode="auto">
          <a:xfrm>
            <a:off x="4276725" y="1658938"/>
            <a:ext cx="0" cy="48768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1" name="Line 6"/>
          <p:cNvSpPr>
            <a:spLocks noChangeShapeType="1"/>
          </p:cNvSpPr>
          <p:nvPr/>
        </p:nvSpPr>
        <p:spPr bwMode="auto">
          <a:xfrm>
            <a:off x="684213" y="2019300"/>
            <a:ext cx="7467600"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n-US" altLang="en-US" sz="3600" dirty="0">
                <a:solidFill>
                  <a:srgbClr val="000000"/>
                </a:solidFill>
              </a:rPr>
              <a:t>Defining </a:t>
            </a:r>
            <a:r>
              <a:rPr lang="en-US" altLang="en-US" sz="3600" dirty="0" smtClean="0">
                <a:solidFill>
                  <a:srgbClr val="000000"/>
                </a:solidFill>
              </a:rPr>
              <a:t>“</a:t>
            </a:r>
            <a:r>
              <a:rPr lang="en-US" altLang="ja-JP" sz="3600" dirty="0" smtClean="0">
                <a:solidFill>
                  <a:srgbClr val="000000"/>
                </a:solidFill>
              </a:rPr>
              <a:t>Close </a:t>
            </a:r>
            <a:r>
              <a:rPr lang="en-US" altLang="ja-JP" sz="3600" dirty="0" err="1" smtClean="0">
                <a:solidFill>
                  <a:srgbClr val="000000"/>
                </a:solidFill>
              </a:rPr>
              <a:t>Confusers</a:t>
            </a:r>
            <a:r>
              <a:rPr lang="en-US" altLang="ja-JP" sz="3600" dirty="0" smtClean="0">
                <a:solidFill>
                  <a:srgbClr val="000000"/>
                </a:solidFill>
              </a:rPr>
              <a:t>”*</a:t>
            </a:r>
            <a:endParaRPr lang="en-US" altLang="en-US" sz="3600" dirty="0">
              <a:solidFill>
                <a:srgbClr val="000000"/>
              </a:solidFill>
            </a:endParaRPr>
          </a:p>
        </p:txBody>
      </p:sp>
      <p:sp>
        <p:nvSpPr>
          <p:cNvPr id="62466" name="Rectangle 3"/>
          <p:cNvSpPr>
            <a:spLocks noGrp="1" noChangeArrowheads="1"/>
          </p:cNvSpPr>
          <p:nvPr>
            <p:ph idx="1"/>
          </p:nvPr>
        </p:nvSpPr>
        <p:spPr/>
        <p:txBody>
          <a:bodyPr/>
          <a:lstStyle/>
          <a:p>
            <a:pPr eaLnBrk="1" hangingPunct="1"/>
            <a:r>
              <a:rPr lang="en-US" altLang="en-US" sz="2800" dirty="0"/>
              <a:t>Practice defining major vs. minor behaviors that are </a:t>
            </a:r>
            <a:r>
              <a:rPr lang="en-US" altLang="en-US" sz="2800" dirty="0" smtClean="0"/>
              <a:t>“</a:t>
            </a:r>
            <a:r>
              <a:rPr lang="en-US" altLang="ja-JP" sz="2800" dirty="0" smtClean="0"/>
              <a:t>close </a:t>
            </a:r>
            <a:r>
              <a:rPr lang="en-US" altLang="ja-JP" sz="2800" dirty="0" err="1" smtClean="0"/>
              <a:t>confusers</a:t>
            </a:r>
            <a:r>
              <a:rPr lang="en-US" altLang="ja-JP" sz="2800" dirty="0" smtClean="0"/>
              <a:t>” </a:t>
            </a:r>
            <a:r>
              <a:rPr lang="en-US" altLang="ja-JP" sz="2800" dirty="0"/>
              <a:t>to your staff.</a:t>
            </a:r>
          </a:p>
          <a:p>
            <a:pPr eaLnBrk="1" hangingPunct="1"/>
            <a:endParaRPr lang="en-US" altLang="en-US" sz="2800" dirty="0"/>
          </a:p>
          <a:p>
            <a:pPr lvl="1" eaLnBrk="1" hangingPunct="1">
              <a:buFontTx/>
              <a:buNone/>
            </a:pPr>
            <a:endParaRPr lang="en-US" altLang="en-US" sz="1200" dirty="0"/>
          </a:p>
          <a:p>
            <a:pPr lvl="2" eaLnBrk="1" hangingPunct="1">
              <a:buFontTx/>
              <a:buNone/>
            </a:pPr>
            <a:endParaRPr lang="en-US" altLang="en-US" dirty="0"/>
          </a:p>
          <a:p>
            <a:pPr lvl="2" eaLnBrk="1" hangingPunct="1"/>
            <a:endParaRPr lang="en-US" altLang="en-US" dirty="0"/>
          </a:p>
        </p:txBody>
      </p:sp>
      <p:pic>
        <p:nvPicPr>
          <p:cNvPr id="624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02800">
            <a:off x="682625" y="3070225"/>
            <a:ext cx="3395663"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04854">
            <a:off x="5419725" y="3636963"/>
            <a:ext cx="33528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3"/>
          <p:cNvSpPr txBox="1">
            <a:spLocks noChangeArrowheads="1"/>
          </p:cNvSpPr>
          <p:nvPr/>
        </p:nvSpPr>
        <p:spPr bwMode="auto">
          <a:xfrm>
            <a:off x="4400550" y="3233738"/>
            <a:ext cx="9350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400" b="1">
                <a:solidFill>
                  <a:srgbClr val="000000"/>
                </a:solidFill>
              </a:rPr>
              <a:t>VS.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US" altLang="en-US">
                <a:solidFill>
                  <a:srgbClr val="000000"/>
                </a:solidFill>
              </a:rPr>
              <a:t>Majors vs. Minors</a:t>
            </a:r>
          </a:p>
        </p:txBody>
      </p:sp>
      <p:sp>
        <p:nvSpPr>
          <p:cNvPr id="64514" name="Rectangle 3"/>
          <p:cNvSpPr>
            <a:spLocks noGrp="1" noChangeArrowheads="1"/>
          </p:cNvSpPr>
          <p:nvPr>
            <p:ph idx="1"/>
          </p:nvPr>
        </p:nvSpPr>
        <p:spPr/>
        <p:txBody>
          <a:bodyPr/>
          <a:lstStyle/>
          <a:p>
            <a:pPr eaLnBrk="1" hangingPunct="1"/>
            <a:r>
              <a:rPr lang="en-US" altLang="en-US"/>
              <a:t>The first grade class writes in a journal. The topic focuses on a particular letter each day. During the letter </a:t>
            </a:r>
            <a:r>
              <a:rPr lang="ja-JP" altLang="en-US"/>
              <a:t>“</a:t>
            </a:r>
            <a:r>
              <a:rPr lang="en-US" altLang="ja-JP"/>
              <a:t>F</a:t>
            </a:r>
            <a:r>
              <a:rPr lang="ja-JP" altLang="en-US"/>
              <a:t>”</a:t>
            </a:r>
            <a:r>
              <a:rPr lang="en-US" altLang="ja-JP"/>
              <a:t> day, Sarah writes an inappropriate word she has learned from some older students  on the playground. She shows her journal to all of the students around her. </a:t>
            </a:r>
            <a:endParaRPr lang="en-US" altLang="en-US"/>
          </a:p>
        </p:txBody>
      </p:sp>
      <p:pic>
        <p:nvPicPr>
          <p:cNvPr id="645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6663" y="4530725"/>
            <a:ext cx="418941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US" altLang="en-US">
                <a:solidFill>
                  <a:srgbClr val="000000"/>
                </a:solidFill>
              </a:rPr>
              <a:t>Majors vs. Minors</a:t>
            </a:r>
          </a:p>
        </p:txBody>
      </p:sp>
      <p:sp>
        <p:nvSpPr>
          <p:cNvPr id="66562" name="Rectangle 3"/>
          <p:cNvSpPr>
            <a:spLocks noGrp="1" noChangeArrowheads="1"/>
          </p:cNvSpPr>
          <p:nvPr>
            <p:ph idx="1"/>
          </p:nvPr>
        </p:nvSpPr>
        <p:spPr/>
        <p:txBody>
          <a:bodyPr/>
          <a:lstStyle/>
          <a:p>
            <a:pPr eaLnBrk="1" hangingPunct="1"/>
            <a:r>
              <a:rPr lang="en-US" altLang="en-US"/>
              <a:t>The bus driver hears James call another student a </a:t>
            </a:r>
            <a:r>
              <a:rPr lang="ja-JP" altLang="en-US"/>
              <a:t>“</a:t>
            </a:r>
            <a:r>
              <a:rPr lang="en-US" altLang="ja-JP"/>
              <a:t>@#&amp;*%! loud mouth.</a:t>
            </a:r>
            <a:r>
              <a:rPr lang="ja-JP" altLang="en-US"/>
              <a:t>”</a:t>
            </a:r>
            <a:r>
              <a:rPr lang="en-US" altLang="ja-JP"/>
              <a:t> </a:t>
            </a:r>
            <a:endParaRPr lang="en-US" altLang="en-US"/>
          </a:p>
        </p:txBody>
      </p:sp>
      <p:pic>
        <p:nvPicPr>
          <p:cNvPr id="665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75" y="3105150"/>
            <a:ext cx="4724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106363"/>
            <a:ext cx="8229600" cy="1751012"/>
          </a:xfrm>
        </p:spPr>
        <p:txBody>
          <a:bodyPr/>
          <a:lstStyle/>
          <a:p>
            <a:pPr eaLnBrk="1" hangingPunct="1"/>
            <a:r>
              <a:rPr lang="en-US" altLang="en-US" sz="3200" dirty="0">
                <a:solidFill>
                  <a:srgbClr val="000000"/>
                </a:solidFill>
              </a:rPr>
              <a:t>Activity:  </a:t>
            </a:r>
            <a:br>
              <a:rPr lang="en-US" altLang="en-US" sz="3200" dirty="0">
                <a:solidFill>
                  <a:srgbClr val="000000"/>
                </a:solidFill>
              </a:rPr>
            </a:br>
            <a:r>
              <a:rPr lang="en-US" altLang="en-US" sz="3200" dirty="0">
                <a:solidFill>
                  <a:srgbClr val="000000"/>
                </a:solidFill>
              </a:rPr>
              <a:t>Developing a Shared Understanding of </a:t>
            </a:r>
            <a:br>
              <a:rPr lang="en-US" altLang="en-US" sz="3200" dirty="0">
                <a:solidFill>
                  <a:srgbClr val="000000"/>
                </a:solidFill>
              </a:rPr>
            </a:br>
            <a:r>
              <a:rPr lang="en-US" altLang="en-US" sz="3200" dirty="0">
                <a:solidFill>
                  <a:srgbClr val="000000"/>
                </a:solidFill>
              </a:rPr>
              <a:t>Minors and </a:t>
            </a:r>
            <a:r>
              <a:rPr lang="en-US" altLang="en-US" sz="3200" dirty="0" smtClean="0">
                <a:solidFill>
                  <a:srgbClr val="000000"/>
                </a:solidFill>
              </a:rPr>
              <a:t>Majors</a:t>
            </a:r>
            <a:endParaRPr lang="en-US" altLang="en-US" sz="2000" dirty="0">
              <a:solidFill>
                <a:srgbClr val="000000"/>
              </a:solidFill>
            </a:endParaRPr>
          </a:p>
        </p:txBody>
      </p:sp>
      <p:sp>
        <p:nvSpPr>
          <p:cNvPr id="68610" name="Content Placeholder 2"/>
          <p:cNvSpPr>
            <a:spLocks noGrp="1"/>
          </p:cNvSpPr>
          <p:nvPr>
            <p:ph idx="1"/>
          </p:nvPr>
        </p:nvSpPr>
        <p:spPr>
          <a:xfrm>
            <a:off x="457200" y="1870075"/>
            <a:ext cx="8229600" cy="4446588"/>
          </a:xfrm>
        </p:spPr>
        <p:txBody>
          <a:bodyPr/>
          <a:lstStyle/>
          <a:p>
            <a:pPr eaLnBrk="1" hangingPunct="1">
              <a:lnSpc>
                <a:spcPct val="90000"/>
              </a:lnSpc>
            </a:pPr>
            <a:r>
              <a:rPr lang="en-US" altLang="en-US" sz="2400" dirty="0" smtClean="0"/>
              <a:t>Brainstorm a </a:t>
            </a:r>
            <a:r>
              <a:rPr lang="en-US" altLang="en-US" sz="2400" dirty="0"/>
              <a:t>list of 5 problem behaviors and think </a:t>
            </a:r>
            <a:r>
              <a:rPr lang="en-US" altLang="en-US" sz="2400" dirty="0" smtClean="0"/>
              <a:t>of </a:t>
            </a:r>
            <a:r>
              <a:rPr lang="en-US" altLang="en-US" sz="2400" dirty="0"/>
              <a:t>different ways to characterize the behaviors </a:t>
            </a:r>
            <a:r>
              <a:rPr lang="en-US" altLang="en-US" sz="2400" dirty="0" smtClean="0"/>
              <a:t>(e.g. hat wearing</a:t>
            </a:r>
            <a:r>
              <a:rPr lang="en-US" altLang="en-US" sz="2400" dirty="0"/>
              <a:t>)</a:t>
            </a:r>
          </a:p>
          <a:p>
            <a:pPr eaLnBrk="1" hangingPunct="1">
              <a:lnSpc>
                <a:spcPct val="90000"/>
              </a:lnSpc>
            </a:pPr>
            <a:endParaRPr lang="en-US" altLang="en-US" sz="600" dirty="0"/>
          </a:p>
          <a:p>
            <a:pPr eaLnBrk="1" hangingPunct="1">
              <a:lnSpc>
                <a:spcPct val="90000"/>
              </a:lnSpc>
            </a:pPr>
            <a:r>
              <a:rPr lang="en-US" altLang="en-US" sz="2400" dirty="0"/>
              <a:t>Review the </a:t>
            </a:r>
            <a:r>
              <a:rPr lang="en-US" altLang="en-US" sz="2400" dirty="0">
                <a:solidFill>
                  <a:schemeClr val="tx2"/>
                </a:solidFill>
              </a:rPr>
              <a:t>SWIS Referral Form Definitions</a:t>
            </a:r>
            <a:r>
              <a:rPr lang="en-US" altLang="en-US" sz="2400" dirty="0"/>
              <a:t> found at: </a:t>
            </a:r>
            <a:r>
              <a:rPr lang="en-US" altLang="en-US" sz="2400" dirty="0">
                <a:hlinkClick r:id="rId3"/>
              </a:rPr>
              <a:t>http://www.pbisvermont.org/resources/schools/universal-examples</a:t>
            </a:r>
            <a:r>
              <a:rPr lang="en-US" altLang="en-US" sz="2400" dirty="0"/>
              <a:t> under Component 5 and come to agreement about your list of minor and major behavior </a:t>
            </a:r>
            <a:r>
              <a:rPr lang="en-US" altLang="en-US" sz="2400" dirty="0" smtClean="0"/>
              <a:t>problems</a:t>
            </a:r>
            <a:endParaRPr lang="en-US" altLang="en-US" sz="2400" dirty="0"/>
          </a:p>
          <a:p>
            <a:pPr eaLnBrk="1" hangingPunct="1">
              <a:lnSpc>
                <a:spcPct val="90000"/>
              </a:lnSpc>
            </a:pPr>
            <a:endParaRPr lang="en-US" altLang="en-US" sz="600" dirty="0"/>
          </a:p>
          <a:p>
            <a:pPr eaLnBrk="1" hangingPunct="1">
              <a:lnSpc>
                <a:spcPct val="90000"/>
              </a:lnSpc>
            </a:pPr>
            <a:r>
              <a:rPr lang="en-US" altLang="en-US" sz="2400" dirty="0"/>
              <a:t>Record your agreed upon minors and majors on your </a:t>
            </a:r>
            <a:r>
              <a:rPr lang="en-US" altLang="en-US" sz="2400" dirty="0">
                <a:solidFill>
                  <a:schemeClr val="tx2"/>
                </a:solidFill>
              </a:rPr>
              <a:t>T chart</a:t>
            </a:r>
            <a:r>
              <a:rPr lang="en-US" altLang="en-US" sz="2400" dirty="0"/>
              <a:t> found in your Staff </a:t>
            </a:r>
            <a:r>
              <a:rPr lang="en-US" altLang="en-US" sz="2400" dirty="0" smtClean="0"/>
              <a:t>Handbook</a:t>
            </a:r>
            <a:endParaRPr lang="en-US" altLang="en-US" sz="2400" dirty="0"/>
          </a:p>
          <a:p>
            <a:pPr eaLnBrk="1" hangingPunct="1">
              <a:lnSpc>
                <a:spcPct val="90000"/>
              </a:lnSpc>
            </a:pPr>
            <a:endParaRPr lang="en-US" altLang="en-US" sz="600" dirty="0"/>
          </a:p>
          <a:p>
            <a:pPr eaLnBrk="1" hangingPunct="1">
              <a:lnSpc>
                <a:spcPct val="90000"/>
              </a:lnSpc>
            </a:pPr>
            <a:r>
              <a:rPr lang="en-US" altLang="en-US" sz="2400" dirty="0"/>
              <a:t>Identify </a:t>
            </a:r>
            <a:r>
              <a:rPr lang="en-US" altLang="en-US" sz="2400" dirty="0" smtClean="0"/>
              <a:t>“</a:t>
            </a:r>
            <a:r>
              <a:rPr lang="en-US" altLang="ja-JP" sz="2400" dirty="0" smtClean="0"/>
              <a:t>close </a:t>
            </a:r>
            <a:r>
              <a:rPr lang="en-US" altLang="ja-JP" sz="2400" dirty="0" err="1" smtClean="0"/>
              <a:t>confusers</a:t>
            </a:r>
            <a:r>
              <a:rPr lang="en-US" altLang="ja-JP" sz="2400" dirty="0" smtClean="0"/>
              <a:t>” </a:t>
            </a:r>
            <a:r>
              <a:rPr lang="en-US" altLang="ja-JP" sz="2400" dirty="0"/>
              <a:t>and plan to operationally define with school </a:t>
            </a:r>
            <a:r>
              <a:rPr lang="en-US" altLang="ja-JP" sz="2400" dirty="0" smtClean="0"/>
              <a:t>staff</a:t>
            </a:r>
            <a:endParaRPr lang="en-US" altLang="ja-JP" sz="2400" dirty="0"/>
          </a:p>
          <a:p>
            <a:pPr eaLnBrk="1" hangingPunct="1">
              <a:lnSpc>
                <a:spcPct val="90000"/>
              </a:lnSpc>
            </a:pPr>
            <a:endParaRPr lang="en-US" altLang="en-US" sz="2600" dirty="0"/>
          </a:p>
          <a:p>
            <a:pPr eaLnBrk="1" hangingPunct="1">
              <a:lnSpc>
                <a:spcPct val="90000"/>
              </a:lnSpc>
            </a:pPr>
            <a:endParaRPr lang="en-US" altLang="en-US" sz="3000" dirty="0"/>
          </a:p>
        </p:txBody>
      </p:sp>
      <p:grpSp>
        <p:nvGrpSpPr>
          <p:cNvPr id="4" name="Group 3"/>
          <p:cNvGrpSpPr/>
          <p:nvPr/>
        </p:nvGrpSpPr>
        <p:grpSpPr>
          <a:xfrm>
            <a:off x="7686674" y="205351"/>
            <a:ext cx="1457325" cy="1253277"/>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tLang="en-US"/>
              <a:t>Behavior Management Defined</a:t>
            </a:r>
          </a:p>
        </p:txBody>
      </p:sp>
      <p:sp>
        <p:nvSpPr>
          <p:cNvPr id="70658" name="Content Placeholder 2"/>
          <p:cNvSpPr>
            <a:spLocks noGrp="1"/>
          </p:cNvSpPr>
          <p:nvPr>
            <p:ph idx="1"/>
          </p:nvPr>
        </p:nvSpPr>
        <p:spPr>
          <a:xfrm>
            <a:off x="457200" y="1727200"/>
            <a:ext cx="8229600" cy="4446588"/>
          </a:xfrm>
        </p:spPr>
        <p:txBody>
          <a:bodyPr/>
          <a:lstStyle/>
          <a:p>
            <a:pPr marL="0" indent="0">
              <a:buFont typeface="Arial" charset="0"/>
              <a:buNone/>
            </a:pPr>
            <a:endParaRPr lang="en-US" altLang="en-US"/>
          </a:p>
          <a:p>
            <a:pPr marL="0" indent="0">
              <a:buFont typeface="Arial" charset="0"/>
              <a:buNone/>
            </a:pPr>
            <a:endParaRPr lang="en-US" altLang="en-US"/>
          </a:p>
          <a:p>
            <a:pPr marL="0" indent="0">
              <a:buFont typeface="Arial" charset="0"/>
              <a:buNone/>
            </a:pPr>
            <a:endParaRPr lang="en-US" altLang="en-US"/>
          </a:p>
          <a:p>
            <a:pPr marL="0" indent="0" algn="ctr">
              <a:buFont typeface="Arial" charset="0"/>
              <a:buNone/>
            </a:pPr>
            <a:endParaRPr lang="en-US" altLang="en-US"/>
          </a:p>
          <a:p>
            <a:pPr marL="0" indent="0" algn="ctr">
              <a:buFont typeface="Arial" charset="0"/>
              <a:buNone/>
            </a:pPr>
            <a:r>
              <a:rPr lang="en-US" altLang="en-US"/>
              <a:t>The skills and strategies known to prevent and respond to challenging behavior</a:t>
            </a: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85912"/>
            <a:ext cx="222885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US" altLang="en-US" sz="3600" dirty="0">
                <a:solidFill>
                  <a:srgbClr val="000000"/>
                </a:solidFill>
              </a:rPr>
              <a:t>Practices to </a:t>
            </a:r>
            <a:r>
              <a:rPr lang="en-US" altLang="en-US" sz="3600" b="1" i="1" dirty="0">
                <a:solidFill>
                  <a:srgbClr val="000000"/>
                </a:solidFill>
              </a:rPr>
              <a:t>Prevent</a:t>
            </a:r>
            <a:r>
              <a:rPr lang="en-US" altLang="en-US" sz="3600" dirty="0">
                <a:solidFill>
                  <a:srgbClr val="000000"/>
                </a:solidFill>
              </a:rPr>
              <a:t> Minor </a:t>
            </a:r>
            <a:r>
              <a:rPr lang="en-US" altLang="en-US" sz="3600" dirty="0" smtClean="0">
                <a:solidFill>
                  <a:srgbClr val="000000"/>
                </a:solidFill>
              </a:rPr>
              <a:t/>
            </a:r>
            <a:br>
              <a:rPr lang="en-US" altLang="en-US" sz="3600" dirty="0" smtClean="0">
                <a:solidFill>
                  <a:srgbClr val="000000"/>
                </a:solidFill>
              </a:rPr>
            </a:br>
            <a:r>
              <a:rPr lang="en-US" altLang="en-US" sz="3600" dirty="0" smtClean="0">
                <a:solidFill>
                  <a:srgbClr val="000000"/>
                </a:solidFill>
              </a:rPr>
              <a:t>Problem </a:t>
            </a:r>
            <a:r>
              <a:rPr lang="en-US" altLang="en-US" sz="3600" dirty="0">
                <a:solidFill>
                  <a:srgbClr val="000000"/>
                </a:solidFill>
              </a:rPr>
              <a:t>Behaviors from Escalating</a:t>
            </a:r>
          </a:p>
        </p:txBody>
      </p:sp>
      <p:sp>
        <p:nvSpPr>
          <p:cNvPr id="71682" name="Rectangle 3"/>
          <p:cNvSpPr>
            <a:spLocks noGrp="1" noChangeArrowheads="1"/>
          </p:cNvSpPr>
          <p:nvPr>
            <p:ph idx="1"/>
          </p:nvPr>
        </p:nvSpPr>
        <p:spPr/>
        <p:txBody>
          <a:bodyPr/>
          <a:lstStyle/>
          <a:p>
            <a:pPr eaLnBrk="1" hangingPunct="1">
              <a:lnSpc>
                <a:spcPct val="90000"/>
              </a:lnSpc>
              <a:buFontTx/>
              <a:buNone/>
            </a:pPr>
            <a:r>
              <a:rPr lang="en-US" altLang="en-US" sz="2800" b="1" dirty="0"/>
              <a:t>De-Escalation:</a:t>
            </a:r>
          </a:p>
          <a:p>
            <a:pPr eaLnBrk="1" hangingPunct="1">
              <a:lnSpc>
                <a:spcPct val="90000"/>
              </a:lnSpc>
              <a:buFontTx/>
              <a:buNone/>
            </a:pPr>
            <a:r>
              <a:rPr lang="en-US" altLang="en-US" sz="2800" dirty="0"/>
              <a:t>When student shows </a:t>
            </a:r>
            <a:r>
              <a:rPr lang="en-US" altLang="en-US" sz="2800" b="1" i="1" dirty="0" smtClean="0"/>
              <a:t>anxiety…</a:t>
            </a:r>
            <a:r>
              <a:rPr lang="en-US" altLang="en-US" sz="2800" dirty="0" smtClean="0"/>
              <a:t>Be </a:t>
            </a:r>
            <a:r>
              <a:rPr lang="en-US" altLang="en-US" sz="2800" b="1" i="1" dirty="0"/>
              <a:t>supportive!</a:t>
            </a:r>
          </a:p>
          <a:p>
            <a:pPr lvl="1" eaLnBrk="1" hangingPunct="1">
              <a:lnSpc>
                <a:spcPct val="90000"/>
              </a:lnSpc>
            </a:pPr>
            <a:r>
              <a:rPr lang="en-US" altLang="en-US" sz="2400" dirty="0"/>
              <a:t>What does anxiety look like?</a:t>
            </a:r>
          </a:p>
          <a:p>
            <a:pPr lvl="1" eaLnBrk="1" hangingPunct="1">
              <a:lnSpc>
                <a:spcPct val="90000"/>
              </a:lnSpc>
            </a:pPr>
            <a:r>
              <a:rPr lang="en-US" altLang="en-US" sz="2400" dirty="0"/>
              <a:t>What can adults do to be supportive?</a:t>
            </a:r>
          </a:p>
          <a:p>
            <a:pPr lvl="1" eaLnBrk="1" hangingPunct="1">
              <a:lnSpc>
                <a:spcPct val="90000"/>
              </a:lnSpc>
            </a:pPr>
            <a:endParaRPr lang="en-US" altLang="en-US" sz="2400" dirty="0"/>
          </a:p>
          <a:p>
            <a:pPr eaLnBrk="1" hangingPunct="1">
              <a:lnSpc>
                <a:spcPct val="90000"/>
              </a:lnSpc>
              <a:buFontTx/>
              <a:buNone/>
            </a:pPr>
            <a:r>
              <a:rPr lang="en-US" altLang="en-US" sz="2800" dirty="0"/>
              <a:t>When student is </a:t>
            </a:r>
            <a:r>
              <a:rPr lang="en-US" altLang="en-US" sz="2800" b="1" i="1" dirty="0"/>
              <a:t>defensive…</a:t>
            </a:r>
            <a:r>
              <a:rPr lang="en-US" altLang="en-US" sz="2800" dirty="0"/>
              <a:t>Be </a:t>
            </a:r>
            <a:r>
              <a:rPr lang="en-US" altLang="en-US" sz="2800" b="1" i="1" dirty="0"/>
              <a:t>directive!</a:t>
            </a:r>
          </a:p>
          <a:p>
            <a:pPr lvl="1" eaLnBrk="1" hangingPunct="1">
              <a:lnSpc>
                <a:spcPct val="90000"/>
              </a:lnSpc>
            </a:pPr>
            <a:r>
              <a:rPr lang="en-US" altLang="en-US" sz="2400" dirty="0"/>
              <a:t>What does defensive behavior look like?</a:t>
            </a:r>
          </a:p>
          <a:p>
            <a:pPr lvl="1" eaLnBrk="1" hangingPunct="1">
              <a:lnSpc>
                <a:spcPct val="90000"/>
              </a:lnSpc>
            </a:pPr>
            <a:r>
              <a:rPr lang="en-US" altLang="en-US" sz="2400" dirty="0"/>
              <a:t>What can adults do to be directive?</a:t>
            </a:r>
          </a:p>
          <a:p>
            <a:pPr eaLnBrk="1" hangingPunct="1">
              <a:lnSpc>
                <a:spcPct val="90000"/>
              </a:lnSpc>
              <a:buFontTx/>
              <a:buNone/>
            </a:pPr>
            <a:endParaRPr lang="en-US" alt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altLang="en-US" sz="3600" dirty="0">
                <a:solidFill>
                  <a:srgbClr val="000000"/>
                </a:solidFill>
              </a:rPr>
              <a:t>Practices for </a:t>
            </a:r>
            <a:r>
              <a:rPr lang="en-US" altLang="en-US" sz="3600" b="1" i="1" dirty="0">
                <a:solidFill>
                  <a:srgbClr val="000000"/>
                </a:solidFill>
              </a:rPr>
              <a:t>Responding</a:t>
            </a:r>
            <a:r>
              <a:rPr lang="en-US" altLang="en-US" sz="3600" dirty="0">
                <a:solidFill>
                  <a:srgbClr val="000000"/>
                </a:solidFill>
              </a:rPr>
              <a:t> to </a:t>
            </a:r>
            <a:r>
              <a:rPr lang="en-US" altLang="en-US" sz="3600" dirty="0" smtClean="0">
                <a:solidFill>
                  <a:srgbClr val="000000"/>
                </a:solidFill>
              </a:rPr>
              <a:t/>
            </a:r>
            <a:br>
              <a:rPr lang="en-US" altLang="en-US" sz="3600" dirty="0" smtClean="0">
                <a:solidFill>
                  <a:srgbClr val="000000"/>
                </a:solidFill>
              </a:rPr>
            </a:br>
            <a:r>
              <a:rPr lang="en-US" altLang="en-US" sz="3600" dirty="0" smtClean="0">
                <a:solidFill>
                  <a:srgbClr val="000000"/>
                </a:solidFill>
              </a:rPr>
              <a:t>Minor Problem </a:t>
            </a:r>
            <a:r>
              <a:rPr lang="en-US" altLang="en-US" sz="3600" dirty="0">
                <a:solidFill>
                  <a:srgbClr val="000000"/>
                </a:solidFill>
              </a:rPr>
              <a:t>Behaviors</a:t>
            </a:r>
            <a:endParaRPr lang="en-US" altLang="en-US" sz="3600" b="1" dirty="0">
              <a:solidFill>
                <a:srgbClr val="000000"/>
              </a:solidFill>
            </a:endParaRPr>
          </a:p>
        </p:txBody>
      </p:sp>
      <p:sp>
        <p:nvSpPr>
          <p:cNvPr id="73730" name="Rectangle 3"/>
          <p:cNvSpPr>
            <a:spLocks noGrp="1" noChangeArrowheads="1"/>
          </p:cNvSpPr>
          <p:nvPr>
            <p:ph idx="1"/>
          </p:nvPr>
        </p:nvSpPr>
        <p:spPr/>
        <p:txBody>
          <a:bodyPr/>
          <a:lstStyle/>
          <a:p>
            <a:pPr eaLnBrk="1" hangingPunct="1">
              <a:lnSpc>
                <a:spcPct val="80000"/>
              </a:lnSpc>
            </a:pPr>
            <a:r>
              <a:rPr lang="en-US" altLang="en-US" sz="2800" dirty="0" smtClean="0"/>
              <a:t>Signal </a:t>
            </a:r>
            <a:r>
              <a:rPr lang="en-US" altLang="en-US" sz="2800" dirty="0"/>
              <a:t>that expectation has not been </a:t>
            </a:r>
            <a:r>
              <a:rPr lang="en-US" altLang="en-US" sz="2800" dirty="0" smtClean="0"/>
              <a:t>met</a:t>
            </a:r>
          </a:p>
          <a:p>
            <a:pPr eaLnBrk="1" hangingPunct="1">
              <a:lnSpc>
                <a:spcPct val="80000"/>
              </a:lnSpc>
            </a:pPr>
            <a:r>
              <a:rPr lang="en-US" altLang="en-US" sz="2800" dirty="0" smtClean="0"/>
              <a:t>State </a:t>
            </a:r>
            <a:r>
              <a:rPr lang="en-US" altLang="en-US" sz="2800" dirty="0"/>
              <a:t>the expected </a:t>
            </a:r>
            <a:r>
              <a:rPr lang="en-US" altLang="en-US" sz="2800" dirty="0" smtClean="0"/>
              <a:t>behavior</a:t>
            </a:r>
            <a:endParaRPr lang="en-US" altLang="en-US" sz="2800" dirty="0"/>
          </a:p>
          <a:p>
            <a:pPr eaLnBrk="1" hangingPunct="1">
              <a:lnSpc>
                <a:spcPct val="80000"/>
              </a:lnSpc>
            </a:pPr>
            <a:r>
              <a:rPr lang="en-US" altLang="en-US" sz="2800" dirty="0" smtClean="0"/>
              <a:t>Ask </a:t>
            </a:r>
            <a:r>
              <a:rPr lang="en-US" altLang="en-US" sz="2800" dirty="0"/>
              <a:t>student to show expected </a:t>
            </a:r>
            <a:r>
              <a:rPr lang="en-US" altLang="en-US" sz="2800" dirty="0" smtClean="0"/>
              <a:t>behavior</a:t>
            </a:r>
            <a:endParaRPr lang="en-US" altLang="en-US" sz="2800" dirty="0"/>
          </a:p>
          <a:p>
            <a:pPr eaLnBrk="1" hangingPunct="1">
              <a:lnSpc>
                <a:spcPct val="80000"/>
              </a:lnSpc>
            </a:pPr>
            <a:r>
              <a:rPr lang="en-US" altLang="en-US" sz="2800" dirty="0" smtClean="0"/>
              <a:t>Give </a:t>
            </a:r>
            <a:r>
              <a:rPr lang="en-US" altLang="en-US" sz="2800" dirty="0"/>
              <a:t>positive feedback</a:t>
            </a:r>
          </a:p>
        </p:txBody>
      </p:sp>
      <p:pic>
        <p:nvPicPr>
          <p:cNvPr id="4" name="Picture 2" descr="George 4"/>
          <p:cNvPicPr>
            <a:picLocks noChangeAspect="1" noChangeArrowheads="1"/>
          </p:cNvPicPr>
          <p:nvPr/>
        </p:nvPicPr>
        <p:blipFill rotWithShape="1">
          <a:blip r:embed="rId2">
            <a:extLst>
              <a:ext uri="{28A0092B-C50C-407E-A947-70E740481C1C}">
                <a14:useLocalDpi xmlns:a14="http://schemas.microsoft.com/office/drawing/2010/main" val="0"/>
              </a:ext>
            </a:extLst>
          </a:blip>
          <a:srcRect l="22194" t="18264" r="14086" b="17084"/>
          <a:stretch/>
        </p:blipFill>
        <p:spPr bwMode="auto">
          <a:xfrm>
            <a:off x="6262022" y="2857500"/>
            <a:ext cx="258194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5" name="AutoShape 4"/>
          <p:cNvSpPr>
            <a:spLocks noChangeArrowheads="1"/>
          </p:cNvSpPr>
          <p:nvPr/>
        </p:nvSpPr>
        <p:spPr bwMode="auto">
          <a:xfrm>
            <a:off x="5882080" y="2963902"/>
            <a:ext cx="3261920" cy="315904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247" y="17875"/>
                </a:moveTo>
                <a:cubicBezTo>
                  <a:pt x="20061" y="15966"/>
                  <a:pt x="21073" y="13433"/>
                  <a:pt x="21073" y="10800"/>
                </a:cubicBezTo>
                <a:cubicBezTo>
                  <a:pt x="21073" y="5126"/>
                  <a:pt x="16473" y="527"/>
                  <a:pt x="10800" y="527"/>
                </a:cubicBezTo>
                <a:cubicBezTo>
                  <a:pt x="8166" y="526"/>
                  <a:pt x="5633" y="1538"/>
                  <a:pt x="3724" y="3352"/>
                </a:cubicBezTo>
                <a:lnTo>
                  <a:pt x="18247" y="17875"/>
                </a:lnTo>
                <a:close/>
                <a:moveTo>
                  <a:pt x="3352" y="3724"/>
                </a:moveTo>
                <a:cubicBezTo>
                  <a:pt x="1538" y="5633"/>
                  <a:pt x="526" y="8166"/>
                  <a:pt x="526" y="10799"/>
                </a:cubicBezTo>
                <a:cubicBezTo>
                  <a:pt x="527" y="16473"/>
                  <a:pt x="5126" y="21073"/>
                  <a:pt x="10800" y="21073"/>
                </a:cubicBezTo>
                <a:cubicBezTo>
                  <a:pt x="13433" y="21073"/>
                  <a:pt x="15966" y="20061"/>
                  <a:pt x="17875" y="18247"/>
                </a:cubicBezTo>
                <a:lnTo>
                  <a:pt x="3352" y="3724"/>
                </a:lnTo>
                <a:close/>
              </a:path>
            </a:pathLst>
          </a:cu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lIns="90487" tIns="44450" rIns="90487" bIns="44450" rtlCol="0">
            <a:noAutofit/>
          </a:bodyPr>
          <a:lstStyle/>
          <a:p>
            <a:pPr eaLnBrk="1" fontAlgn="auto" hangingPunct="1">
              <a:spcAft>
                <a:spcPts val="0"/>
              </a:spcAft>
              <a:defRPr/>
            </a:pPr>
            <a:r>
              <a:rPr lang="en-US" sz="3800" dirty="0" smtClean="0">
                <a:solidFill>
                  <a:srgbClr val="000000"/>
                </a:solidFill>
                <a:ea typeface="+mj-ea"/>
                <a:cs typeface="+mj-cs"/>
              </a:rPr>
              <a:t>More Practices for </a:t>
            </a:r>
            <a:r>
              <a:rPr lang="en-US" sz="3800" b="1" i="1" dirty="0" smtClean="0">
                <a:solidFill>
                  <a:srgbClr val="000000"/>
                </a:solidFill>
                <a:ea typeface="+mj-ea"/>
                <a:cs typeface="+mj-cs"/>
              </a:rPr>
              <a:t>Responding</a:t>
            </a:r>
            <a:r>
              <a:rPr lang="en-US" sz="3800" dirty="0" smtClean="0">
                <a:solidFill>
                  <a:srgbClr val="000000"/>
                </a:solidFill>
                <a:ea typeface="+mj-ea"/>
                <a:cs typeface="+mj-cs"/>
              </a:rPr>
              <a:t> to </a:t>
            </a:r>
            <a:br>
              <a:rPr lang="en-US" sz="3800" dirty="0" smtClean="0">
                <a:solidFill>
                  <a:srgbClr val="000000"/>
                </a:solidFill>
                <a:ea typeface="+mj-ea"/>
                <a:cs typeface="+mj-cs"/>
              </a:rPr>
            </a:br>
            <a:r>
              <a:rPr lang="en-US" sz="3800" dirty="0" smtClean="0">
                <a:solidFill>
                  <a:srgbClr val="000000"/>
                </a:solidFill>
                <a:ea typeface="+mj-ea"/>
                <a:cs typeface="+mj-cs"/>
              </a:rPr>
              <a:t>Minor Problem Behaviors</a:t>
            </a:r>
          </a:p>
        </p:txBody>
      </p:sp>
      <p:sp>
        <p:nvSpPr>
          <p:cNvPr id="74754" name="Rectangle 3"/>
          <p:cNvSpPr>
            <a:spLocks noGrp="1" noChangeArrowheads="1"/>
          </p:cNvSpPr>
          <p:nvPr>
            <p:ph idx="1"/>
          </p:nvPr>
        </p:nvSpPr>
        <p:spPr/>
        <p:txBody>
          <a:bodyPr lIns="90487" tIns="44450" rIns="90487" bIns="44450"/>
          <a:lstStyle/>
          <a:p>
            <a:pPr eaLnBrk="1" hangingPunct="1">
              <a:lnSpc>
                <a:spcPct val="80000"/>
              </a:lnSpc>
              <a:buFontTx/>
              <a:buNone/>
            </a:pPr>
            <a:r>
              <a:rPr lang="en-US" altLang="en-US"/>
              <a:t>Use scripts to help set limits</a:t>
            </a:r>
            <a:r>
              <a:rPr lang="en-US" altLang="en-US" sz="2800"/>
              <a:t>:</a:t>
            </a:r>
          </a:p>
          <a:p>
            <a:pPr eaLnBrk="1" hangingPunct="1">
              <a:lnSpc>
                <a:spcPct val="80000"/>
              </a:lnSpc>
              <a:buFontTx/>
              <a:buNone/>
            </a:pPr>
            <a:endParaRPr lang="en-US" altLang="en-US" sz="2800"/>
          </a:p>
          <a:p>
            <a:pPr eaLnBrk="1" hangingPunct="1">
              <a:lnSpc>
                <a:spcPct val="80000"/>
              </a:lnSpc>
            </a:pPr>
            <a:r>
              <a:rPr lang="en-US" altLang="en-US" sz="2400">
                <a:solidFill>
                  <a:srgbClr val="FF0000"/>
                </a:solidFill>
              </a:rPr>
              <a:t>What are you doing?</a:t>
            </a:r>
            <a:r>
              <a:rPr lang="en-US" altLang="en-US" sz="2400"/>
              <a:t> </a:t>
            </a:r>
            <a:r>
              <a:rPr lang="en-US" altLang="en-US" sz="2400" i="1"/>
              <a:t>Objectively describes the rule-breaking behavior</a:t>
            </a:r>
          </a:p>
          <a:p>
            <a:pPr eaLnBrk="1" hangingPunct="1">
              <a:lnSpc>
                <a:spcPct val="80000"/>
              </a:lnSpc>
            </a:pPr>
            <a:endParaRPr lang="en-US" altLang="en-US" sz="1200" i="1"/>
          </a:p>
          <a:p>
            <a:pPr eaLnBrk="1" hangingPunct="1">
              <a:lnSpc>
                <a:spcPct val="80000"/>
              </a:lnSpc>
            </a:pPr>
            <a:r>
              <a:rPr lang="en-US" altLang="en-US" sz="2400">
                <a:solidFill>
                  <a:srgbClr val="FF0000"/>
                </a:solidFill>
              </a:rPr>
              <a:t>What are you supposed to be doing? </a:t>
            </a:r>
            <a:r>
              <a:rPr lang="en-US" altLang="en-US" sz="2400" i="1"/>
              <a:t>Clarifies that the student knows what behavior or task is expected.</a:t>
            </a:r>
          </a:p>
          <a:p>
            <a:pPr eaLnBrk="1" hangingPunct="1">
              <a:lnSpc>
                <a:spcPct val="80000"/>
              </a:lnSpc>
            </a:pPr>
            <a:endParaRPr lang="en-US" altLang="en-US" sz="1200" i="1"/>
          </a:p>
          <a:p>
            <a:pPr eaLnBrk="1" hangingPunct="1">
              <a:lnSpc>
                <a:spcPct val="80000"/>
              </a:lnSpc>
            </a:pPr>
            <a:r>
              <a:rPr lang="en-US" altLang="en-US" sz="2400">
                <a:solidFill>
                  <a:srgbClr val="FF0000"/>
                </a:solidFill>
              </a:rPr>
              <a:t>What are you going to do? </a:t>
            </a:r>
            <a:r>
              <a:rPr lang="en-US" altLang="en-US" sz="2400" i="1"/>
              <a:t>The student makes a choice communicated by either words or actions.</a:t>
            </a:r>
          </a:p>
          <a:p>
            <a:pPr eaLnBrk="1" hangingPunct="1">
              <a:lnSpc>
                <a:spcPct val="80000"/>
              </a:lnSpc>
            </a:pPr>
            <a:endParaRPr lang="en-US" altLang="en-US" sz="1200" i="1"/>
          </a:p>
          <a:p>
            <a:pPr eaLnBrk="1" hangingPunct="1">
              <a:lnSpc>
                <a:spcPct val="80000"/>
              </a:lnSpc>
              <a:buFontTx/>
              <a:buNone/>
            </a:pPr>
            <a:endParaRPr lang="en-US" altLang="en-US" sz="1200" i="1"/>
          </a:p>
          <a:p>
            <a:pPr eaLnBrk="1" hangingPunct="1">
              <a:lnSpc>
                <a:spcPct val="80000"/>
              </a:lnSpc>
              <a:buFontTx/>
              <a:buNone/>
            </a:pPr>
            <a:r>
              <a:rPr lang="en-US" altLang="en-US" sz="2400"/>
              <a:t>You could also say:</a:t>
            </a:r>
          </a:p>
          <a:p>
            <a:pPr eaLnBrk="1" hangingPunct="1">
              <a:lnSpc>
                <a:spcPct val="80000"/>
              </a:lnSpc>
            </a:pPr>
            <a:r>
              <a:rPr lang="ja-JP" altLang="en-US" sz="2400">
                <a:solidFill>
                  <a:srgbClr val="FF0000"/>
                </a:solidFill>
              </a:rPr>
              <a:t>“</a:t>
            </a:r>
            <a:r>
              <a:rPr lang="en-US" altLang="ja-JP" sz="2400">
                <a:solidFill>
                  <a:srgbClr val="FF0000"/>
                </a:solidFill>
              </a:rPr>
              <a:t>What can I do to help you make a good choice?” </a:t>
            </a:r>
          </a:p>
          <a:p>
            <a:pPr eaLnBrk="1" hangingPunct="1">
              <a:lnSpc>
                <a:spcPct val="80000"/>
              </a:lnSpc>
              <a:buFontTx/>
              <a:buNone/>
            </a:pPr>
            <a:endParaRPr lang="en-US" altLang="en-US" sz="24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altLang="en-US" dirty="0"/>
              <a:t>Day </a:t>
            </a:r>
            <a:r>
              <a:rPr lang="en-US" altLang="en-US" dirty="0" smtClean="0"/>
              <a:t>2 Agenda</a:t>
            </a:r>
            <a:r>
              <a:rPr lang="en-US" altLang="en-US" dirty="0"/>
              <a:t>:</a:t>
            </a:r>
          </a:p>
        </p:txBody>
      </p:sp>
      <p:sp>
        <p:nvSpPr>
          <p:cNvPr id="31746" name="Content Placeholder 2"/>
          <p:cNvSpPr>
            <a:spLocks noGrp="1"/>
          </p:cNvSpPr>
          <p:nvPr>
            <p:ph idx="1"/>
          </p:nvPr>
        </p:nvSpPr>
        <p:spPr/>
        <p:txBody>
          <a:bodyPr/>
          <a:lstStyle/>
          <a:p>
            <a:pPr eaLnBrk="1" hangingPunct="1"/>
            <a:r>
              <a:rPr lang="en-US" altLang="en-US" sz="2300" b="1" dirty="0" smtClean="0"/>
              <a:t>Component </a:t>
            </a:r>
            <a:r>
              <a:rPr lang="en-US" altLang="en-US" sz="2300" b="1" dirty="0"/>
              <a:t>5:</a:t>
            </a:r>
            <a:r>
              <a:rPr lang="en-US" altLang="en-US" sz="2300" dirty="0"/>
              <a:t> Procedures for Discouraging Problem </a:t>
            </a:r>
            <a:r>
              <a:rPr lang="en-US" altLang="en-US" sz="2300" dirty="0" smtClean="0"/>
              <a:t>Behavior</a:t>
            </a:r>
          </a:p>
          <a:p>
            <a:pPr lvl="1" eaLnBrk="1" hangingPunct="1"/>
            <a:r>
              <a:rPr lang="en-US" altLang="en-US" sz="2300" dirty="0" smtClean="0"/>
              <a:t>Practices for preventing problem behaviors</a:t>
            </a:r>
          </a:p>
          <a:p>
            <a:pPr lvl="1" eaLnBrk="1" hangingPunct="1"/>
            <a:r>
              <a:rPr lang="en-US" altLang="en-US" sz="2300" dirty="0" smtClean="0"/>
              <a:t>Distinguishing between minor and major behaviors</a:t>
            </a:r>
          </a:p>
          <a:p>
            <a:pPr lvl="1" eaLnBrk="1" hangingPunct="1"/>
            <a:r>
              <a:rPr lang="en-US" altLang="en-US" sz="2300" dirty="0" smtClean="0"/>
              <a:t>Practices for responding to problem behaviors</a:t>
            </a:r>
          </a:p>
          <a:p>
            <a:pPr lvl="1" eaLnBrk="1" hangingPunct="1"/>
            <a:r>
              <a:rPr lang="en-US" altLang="en-US" sz="2300" dirty="0" smtClean="0"/>
              <a:t>Continuum of procedures for responding to problem behavior</a:t>
            </a:r>
            <a:endParaRPr lang="en-US" altLang="en-US" sz="2300" dirty="0"/>
          </a:p>
          <a:p>
            <a:pPr eaLnBrk="1" hangingPunct="1"/>
            <a:r>
              <a:rPr lang="en-US" altLang="en-US" sz="2300" b="1" dirty="0"/>
              <a:t>Component 6:</a:t>
            </a:r>
            <a:r>
              <a:rPr lang="en-US" altLang="en-US" sz="2300" dirty="0"/>
              <a:t> Procedures for Record-Keeping and Decision </a:t>
            </a:r>
            <a:r>
              <a:rPr lang="en-US" altLang="en-US" sz="2300" dirty="0" smtClean="0"/>
              <a:t>Making</a:t>
            </a:r>
          </a:p>
          <a:p>
            <a:pPr eaLnBrk="1" hangingPunct="1"/>
            <a:r>
              <a:rPr lang="en-US" altLang="en-US" sz="2300" dirty="0"/>
              <a:t>Roll-out for </a:t>
            </a:r>
            <a:r>
              <a:rPr lang="en-US" altLang="en-US" sz="2300" dirty="0" smtClean="0"/>
              <a:t>staff, students, and families</a:t>
            </a:r>
          </a:p>
          <a:p>
            <a:pPr eaLnBrk="1" hangingPunct="1"/>
            <a:r>
              <a:rPr lang="en-US" altLang="en-US" sz="2300" dirty="0" smtClean="0"/>
              <a:t>Team </a:t>
            </a:r>
            <a:r>
              <a:rPr lang="en-US" altLang="en-US" sz="2300" dirty="0"/>
              <a:t>Presentations (1-2 minutes)</a:t>
            </a:r>
          </a:p>
          <a:p>
            <a:pPr eaLnBrk="1" hangingPunct="1"/>
            <a:r>
              <a:rPr lang="en-US" altLang="en-US" sz="2300" dirty="0" smtClean="0"/>
              <a:t>Next Steps</a:t>
            </a:r>
            <a:endParaRPr lang="en-US" altLang="en-US" sz="23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274638"/>
            <a:ext cx="8229600" cy="1595437"/>
          </a:xfrm>
        </p:spPr>
        <p:txBody>
          <a:bodyPr/>
          <a:lstStyle/>
          <a:p>
            <a:pPr eaLnBrk="1" hangingPunct="1"/>
            <a:r>
              <a:rPr lang="en-US" altLang="en-US" sz="3600">
                <a:solidFill>
                  <a:srgbClr val="000000"/>
                </a:solidFill>
              </a:rPr>
              <a:t>Activity</a:t>
            </a:r>
            <a:r>
              <a:rPr lang="en-US" altLang="en-US" sz="2800">
                <a:solidFill>
                  <a:srgbClr val="000000"/>
                </a:solidFill>
              </a:rPr>
              <a:t/>
            </a:r>
            <a:br>
              <a:rPr lang="en-US" altLang="en-US" sz="2800">
                <a:solidFill>
                  <a:srgbClr val="000000"/>
                </a:solidFill>
              </a:rPr>
            </a:br>
            <a:r>
              <a:rPr lang="en-US" altLang="en-US" sz="3200">
                <a:solidFill>
                  <a:srgbClr val="000000"/>
                </a:solidFill>
              </a:rPr>
              <a:t>Practices to </a:t>
            </a:r>
            <a:r>
              <a:rPr lang="en-US" altLang="en-US" sz="3200" b="1" i="1">
                <a:solidFill>
                  <a:srgbClr val="000000"/>
                </a:solidFill>
              </a:rPr>
              <a:t>Prevent </a:t>
            </a:r>
            <a:r>
              <a:rPr lang="en-US" altLang="en-US" sz="3200">
                <a:solidFill>
                  <a:srgbClr val="000000"/>
                </a:solidFill>
              </a:rPr>
              <a:t>and </a:t>
            </a:r>
            <a:r>
              <a:rPr lang="en-US" altLang="en-US" sz="3200" b="1" i="1">
                <a:solidFill>
                  <a:srgbClr val="000000"/>
                </a:solidFill>
              </a:rPr>
              <a:t>Respond </a:t>
            </a:r>
            <a:r>
              <a:rPr lang="en-US" altLang="en-US" sz="3200">
                <a:solidFill>
                  <a:srgbClr val="000000"/>
                </a:solidFill>
              </a:rPr>
              <a:t>to </a:t>
            </a:r>
            <a:br>
              <a:rPr lang="en-US" altLang="en-US" sz="3200">
                <a:solidFill>
                  <a:srgbClr val="000000"/>
                </a:solidFill>
              </a:rPr>
            </a:br>
            <a:r>
              <a:rPr lang="en-US" altLang="en-US" sz="3200">
                <a:solidFill>
                  <a:srgbClr val="000000"/>
                </a:solidFill>
              </a:rPr>
              <a:t>Minor Problem Behaviors</a:t>
            </a:r>
          </a:p>
        </p:txBody>
      </p:sp>
      <p:sp>
        <p:nvSpPr>
          <p:cNvPr id="76802" name="Content Placeholder 2"/>
          <p:cNvSpPr>
            <a:spLocks noGrp="1"/>
          </p:cNvSpPr>
          <p:nvPr>
            <p:ph idx="1"/>
          </p:nvPr>
        </p:nvSpPr>
        <p:spPr>
          <a:xfrm>
            <a:off x="457200" y="1946275"/>
            <a:ext cx="8229600" cy="4446588"/>
          </a:xfrm>
        </p:spPr>
        <p:txBody>
          <a:bodyPr/>
          <a:lstStyle/>
          <a:p>
            <a:pPr eaLnBrk="1" hangingPunct="1"/>
            <a:r>
              <a:rPr lang="en-US" altLang="en-US" sz="2800" dirty="0" smtClean="0"/>
              <a:t>Discuss </a:t>
            </a:r>
            <a:r>
              <a:rPr lang="en-US" altLang="en-US" sz="2800" dirty="0"/>
              <a:t>classroom and school-wide practices that currently exist to prevent and respond to minor problem </a:t>
            </a:r>
            <a:r>
              <a:rPr lang="en-US" altLang="en-US" sz="2800" dirty="0" smtClean="0"/>
              <a:t>behaviors</a:t>
            </a:r>
            <a:endParaRPr lang="en-US" altLang="en-US" sz="2800" dirty="0"/>
          </a:p>
          <a:p>
            <a:pPr eaLnBrk="1" hangingPunct="1"/>
            <a:endParaRPr lang="en-US" altLang="en-US" sz="2800" dirty="0"/>
          </a:p>
          <a:p>
            <a:pPr eaLnBrk="1" hangingPunct="1"/>
            <a:r>
              <a:rPr lang="en-US" altLang="en-US" sz="2800" dirty="0"/>
              <a:t>What additional effective practices are needed?</a:t>
            </a:r>
          </a:p>
          <a:p>
            <a:pPr eaLnBrk="1" hangingPunct="1"/>
            <a:endParaRPr lang="en-US" altLang="en-US" sz="2800" dirty="0"/>
          </a:p>
          <a:p>
            <a:pPr eaLnBrk="1" hangingPunct="1"/>
            <a:r>
              <a:rPr lang="en-US" altLang="en-US" sz="2800" dirty="0"/>
              <a:t>How will you work with your staff to develop these classroom and school-wide practices?</a:t>
            </a:r>
          </a:p>
        </p:txBody>
      </p:sp>
      <p:grpSp>
        <p:nvGrpSpPr>
          <p:cNvPr id="4" name="Group 3"/>
          <p:cNvGrpSpPr/>
          <p:nvPr/>
        </p:nvGrpSpPr>
        <p:grpSpPr>
          <a:xfrm>
            <a:off x="7543021" y="219639"/>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8650" y="1509713"/>
            <a:ext cx="5278438"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p:txBody>
          <a:bodyPr lIns="90487" tIns="44450" rIns="90487" bIns="44450"/>
          <a:lstStyle/>
          <a:p>
            <a:pPr eaLnBrk="1" hangingPunct="1"/>
            <a:r>
              <a:rPr lang="en-US" altLang="en-US" sz="3600">
                <a:solidFill>
                  <a:srgbClr val="000000"/>
                </a:solidFill>
              </a:rPr>
              <a:t>Continuum of </a:t>
            </a:r>
            <a:r>
              <a:rPr lang="en-US" altLang="en-US" sz="3600" b="1" i="1">
                <a:solidFill>
                  <a:srgbClr val="000000"/>
                </a:solidFill>
              </a:rPr>
              <a:t>Procedures</a:t>
            </a:r>
            <a:r>
              <a:rPr lang="en-US" altLang="en-US" sz="3600">
                <a:solidFill>
                  <a:srgbClr val="000000"/>
                </a:solidFill>
              </a:rPr>
              <a:t> for Responding to Problem Behaviors</a:t>
            </a:r>
            <a:endParaRPr lang="en-US" altLang="en-US" sz="3600" b="1">
              <a:solidFill>
                <a:srgbClr val="000000"/>
              </a:solidFill>
            </a:endParaRPr>
          </a:p>
        </p:txBody>
      </p:sp>
      <p:grpSp>
        <p:nvGrpSpPr>
          <p:cNvPr id="4" name="Group 3"/>
          <p:cNvGrpSpPr/>
          <p:nvPr/>
        </p:nvGrpSpPr>
        <p:grpSpPr>
          <a:xfrm>
            <a:off x="7528733" y="1048313"/>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lIns="90487" tIns="44450" rIns="90487" bIns="44450"/>
          <a:lstStyle/>
          <a:p>
            <a:pPr eaLnBrk="1" hangingPunct="1"/>
            <a:r>
              <a:rPr lang="en-US" altLang="en-US" sz="3600">
                <a:solidFill>
                  <a:srgbClr val="000000"/>
                </a:solidFill>
              </a:rPr>
              <a:t>Continuum of </a:t>
            </a:r>
            <a:r>
              <a:rPr lang="en-US" altLang="en-US" sz="3600" b="1" i="1">
                <a:solidFill>
                  <a:srgbClr val="000000"/>
                </a:solidFill>
              </a:rPr>
              <a:t>Procedures</a:t>
            </a:r>
            <a:r>
              <a:rPr lang="en-US" altLang="en-US" sz="3600">
                <a:solidFill>
                  <a:srgbClr val="000000"/>
                </a:solidFill>
              </a:rPr>
              <a:t> for Responding to Problem Behaviors</a:t>
            </a:r>
            <a:endParaRPr lang="en-US" altLang="en-US" sz="3600" b="1">
              <a:solidFill>
                <a:srgbClr val="000000"/>
              </a:solidFill>
            </a:endParaRPr>
          </a:p>
        </p:txBody>
      </p:sp>
      <p:sp>
        <p:nvSpPr>
          <p:cNvPr id="79874" name="Rectangle 3"/>
          <p:cNvSpPr>
            <a:spLocks noGrp="1" noChangeArrowheads="1"/>
          </p:cNvSpPr>
          <p:nvPr>
            <p:ph idx="1"/>
          </p:nvPr>
        </p:nvSpPr>
        <p:spPr/>
        <p:txBody>
          <a:bodyPr lIns="90487" tIns="44450" rIns="90487" bIns="44450"/>
          <a:lstStyle/>
          <a:p>
            <a:pPr eaLnBrk="1" hangingPunct="1">
              <a:lnSpc>
                <a:spcPct val="90000"/>
              </a:lnSpc>
            </a:pPr>
            <a:r>
              <a:rPr lang="en-US" altLang="en-US" sz="2800" dirty="0"/>
              <a:t>Utilize effective classroom prevention and response </a:t>
            </a:r>
            <a:r>
              <a:rPr lang="en-US" altLang="en-US" sz="2800" dirty="0" smtClean="0"/>
              <a:t>practices</a:t>
            </a:r>
            <a:endParaRPr lang="en-US" altLang="en-US" sz="2800" dirty="0"/>
          </a:p>
          <a:p>
            <a:pPr eaLnBrk="1" hangingPunct="1">
              <a:lnSpc>
                <a:spcPct val="90000"/>
              </a:lnSpc>
            </a:pPr>
            <a:endParaRPr lang="en-US" altLang="en-US" sz="2000" dirty="0"/>
          </a:p>
          <a:p>
            <a:pPr eaLnBrk="1" hangingPunct="1">
              <a:lnSpc>
                <a:spcPct val="90000"/>
              </a:lnSpc>
            </a:pPr>
            <a:r>
              <a:rPr lang="en-US" altLang="en-US" sz="2800" dirty="0"/>
              <a:t>If minor problem behavior, </a:t>
            </a:r>
            <a:r>
              <a:rPr lang="en-US" altLang="en-US" sz="2800" dirty="0" smtClean="0"/>
              <a:t>document</a:t>
            </a:r>
            <a:endParaRPr lang="en-US" altLang="en-US" sz="2800" dirty="0"/>
          </a:p>
          <a:p>
            <a:pPr eaLnBrk="1" hangingPunct="1">
              <a:lnSpc>
                <a:spcPct val="90000"/>
              </a:lnSpc>
            </a:pPr>
            <a:endParaRPr lang="en-US" altLang="en-US" sz="1200" dirty="0"/>
          </a:p>
          <a:p>
            <a:pPr eaLnBrk="1" hangingPunct="1">
              <a:lnSpc>
                <a:spcPct val="90000"/>
              </a:lnSpc>
            </a:pPr>
            <a:r>
              <a:rPr lang="en-US" altLang="en-US" sz="2800" dirty="0"/>
              <a:t>If major problem behavior, initiate referral out of classroom (to planning </a:t>
            </a:r>
            <a:r>
              <a:rPr lang="en-US" altLang="en-US" sz="2800" dirty="0" smtClean="0"/>
              <a:t>room/office)</a:t>
            </a:r>
            <a:endParaRPr lang="en-US" altLang="en-US" sz="2800" dirty="0"/>
          </a:p>
          <a:p>
            <a:pPr eaLnBrk="1" hangingPunct="1">
              <a:lnSpc>
                <a:spcPct val="90000"/>
              </a:lnSpc>
              <a:buFont typeface="Arial" charset="0"/>
              <a:buNone/>
            </a:pPr>
            <a:endParaRPr lang="en-US" altLang="en-US" sz="2800" dirty="0"/>
          </a:p>
          <a:p>
            <a:pPr eaLnBrk="1" hangingPunct="1">
              <a:lnSpc>
                <a:spcPct val="90000"/>
              </a:lnSpc>
              <a:buFont typeface="Arial" charset="0"/>
              <a:buNone/>
            </a:pPr>
            <a:r>
              <a:rPr lang="en-US" altLang="en-US" sz="2800" dirty="0" smtClean="0"/>
              <a:t>How </a:t>
            </a:r>
            <a:r>
              <a:rPr lang="en-US" altLang="en-US" sz="2800" dirty="0"/>
              <a:t>might this look different in a </a:t>
            </a:r>
            <a:r>
              <a:rPr lang="en-US" altLang="en-US" sz="2800" dirty="0" smtClean="0"/>
              <a:t>non-classroom setting</a:t>
            </a:r>
            <a:r>
              <a:rPr lang="en-US" altLang="en-US" sz="2800" dirty="0"/>
              <a:t>?</a:t>
            </a:r>
          </a:p>
          <a:p>
            <a:pPr eaLnBrk="1" hangingPunct="1">
              <a:lnSpc>
                <a:spcPct val="90000"/>
              </a:lnSpc>
              <a:buFont typeface="Arial" charset="0"/>
              <a:buNone/>
            </a:pPr>
            <a:endParaRPr lang="en-US" altLang="en-US" sz="2800" dirty="0"/>
          </a:p>
          <a:p>
            <a:pPr eaLnBrk="1" hangingPunct="1">
              <a:lnSpc>
                <a:spcPct val="90000"/>
              </a:lnSpc>
            </a:pPr>
            <a:endParaRPr lang="en-US" altLang="en-US" sz="2800" dirty="0"/>
          </a:p>
        </p:txBody>
      </p:sp>
      <p:grpSp>
        <p:nvGrpSpPr>
          <p:cNvPr id="4" name="Group 3"/>
          <p:cNvGrpSpPr/>
          <p:nvPr/>
        </p:nvGrpSpPr>
        <p:grpSpPr>
          <a:xfrm>
            <a:off x="7743827" y="603683"/>
            <a:ext cx="1428750" cy="1225116"/>
            <a:chOff x="2421614" y="2183893"/>
            <a:chExt cx="2912013" cy="2869809"/>
          </a:xfrm>
        </p:grpSpPr>
        <p:sp>
          <p:nvSpPr>
            <p:cNvPr id="5" name="5-Point Star 4"/>
            <p:cNvSpPr/>
            <p:nvPr/>
          </p:nvSpPr>
          <p:spPr>
            <a:xfrm>
              <a:off x="2421614" y="2183893"/>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Discipline Policies</a:t>
            </a:r>
            <a:endParaRPr lang="en-US" dirty="0"/>
          </a:p>
        </p:txBody>
      </p:sp>
      <p:sp>
        <p:nvSpPr>
          <p:cNvPr id="3" name="Content Placeholder 2"/>
          <p:cNvSpPr>
            <a:spLocks noGrp="1"/>
          </p:cNvSpPr>
          <p:nvPr>
            <p:ph idx="1"/>
          </p:nvPr>
        </p:nvSpPr>
        <p:spPr/>
        <p:txBody>
          <a:bodyPr/>
          <a:lstStyle/>
          <a:p>
            <a:r>
              <a:rPr lang="en-US" dirty="0" smtClean="0"/>
              <a:t>Schools policies and procedures should describe and emphasize approaches to student behavior that are:</a:t>
            </a:r>
          </a:p>
          <a:p>
            <a:pPr lvl="1"/>
            <a:r>
              <a:rPr lang="en-US" dirty="0" smtClean="0"/>
              <a:t>Proactive</a:t>
            </a:r>
          </a:p>
          <a:p>
            <a:pPr lvl="1"/>
            <a:r>
              <a:rPr lang="en-US" dirty="0" smtClean="0"/>
              <a:t>Instructive </a:t>
            </a:r>
          </a:p>
          <a:p>
            <a:pPr lvl="1"/>
            <a:r>
              <a:rPr lang="en-US" dirty="0" smtClean="0"/>
              <a:t>Restorative</a:t>
            </a:r>
          </a:p>
          <a:p>
            <a:pPr lvl="1"/>
            <a:r>
              <a:rPr lang="en-US" dirty="0"/>
              <a:t>I</a:t>
            </a:r>
            <a:r>
              <a:rPr lang="en-US" dirty="0" smtClean="0"/>
              <a:t>mplemented consistently</a:t>
            </a:r>
          </a:p>
        </p:txBody>
      </p:sp>
      <p:grpSp>
        <p:nvGrpSpPr>
          <p:cNvPr id="4" name="Group 3"/>
          <p:cNvGrpSpPr/>
          <p:nvPr/>
        </p:nvGrpSpPr>
        <p:grpSpPr>
          <a:xfrm>
            <a:off x="7387366" y="192522"/>
            <a:ext cx="1428750" cy="1225116"/>
            <a:chOff x="2421614" y="2183893"/>
            <a:chExt cx="2912013" cy="2869809"/>
          </a:xfrm>
        </p:grpSpPr>
        <p:sp>
          <p:nvSpPr>
            <p:cNvPr id="5" name="5-Point Star 4"/>
            <p:cNvSpPr/>
            <p:nvPr/>
          </p:nvSpPr>
          <p:spPr>
            <a:xfrm>
              <a:off x="2421614" y="2183893"/>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extLst>
      <p:ext uri="{BB962C8B-B14F-4D97-AF65-F5344CB8AC3E}">
        <p14:creationId xmlns:p14="http://schemas.microsoft.com/office/powerpoint/2010/main" val="369764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0"/>
            <a:ext cx="4757737"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7543021" y="205351"/>
            <a:ext cx="1415362" cy="1394849"/>
            <a:chOff x="2363372" y="2250831"/>
            <a:chExt cx="2912013" cy="2869809"/>
          </a:xfrm>
        </p:grpSpPr>
        <p:sp>
          <p:nvSpPr>
            <p:cNvPr id="4" name="5-Point Star 3"/>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0"/>
            <a:ext cx="64897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81922" name="TextBox 2"/>
          <p:cNvSpPr txBox="1">
            <a:spLocks noChangeArrowheads="1"/>
          </p:cNvSpPr>
          <p:nvPr/>
        </p:nvSpPr>
        <p:spPr bwMode="auto">
          <a:xfrm>
            <a:off x="0" y="0"/>
            <a:ext cx="263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1:</a:t>
            </a:r>
          </a:p>
        </p:txBody>
      </p:sp>
      <p:sp>
        <p:nvSpPr>
          <p:cNvPr id="4" name="Donut 3"/>
          <p:cNvSpPr>
            <a:spLocks/>
          </p:cNvSpPr>
          <p:nvPr/>
        </p:nvSpPr>
        <p:spPr bwMode="auto">
          <a:xfrm>
            <a:off x="2251075" y="1789113"/>
            <a:ext cx="3482975" cy="1116012"/>
          </a:xfrm>
          <a:custGeom>
            <a:avLst/>
            <a:gdLst>
              <a:gd name="T0" fmla="*/ 0 w 3482975"/>
              <a:gd name="T1" fmla="*/ 558006 h 1116012"/>
              <a:gd name="T2" fmla="*/ 1741488 w 3482975"/>
              <a:gd name="T3" fmla="*/ 0 h 1116012"/>
              <a:gd name="T4" fmla="*/ 3482976 w 3482975"/>
              <a:gd name="T5" fmla="*/ 558006 h 1116012"/>
              <a:gd name="T6" fmla="*/ 1741488 w 3482975"/>
              <a:gd name="T7" fmla="*/ 1116012 h 1116012"/>
              <a:gd name="T8" fmla="*/ 0 w 3482975"/>
              <a:gd name="T9" fmla="*/ 558006 h 1116012"/>
              <a:gd name="T10" fmla="*/ 64617 w 3482975"/>
              <a:gd name="T11" fmla="*/ 558006 h 1116012"/>
              <a:gd name="T12" fmla="*/ 1741487 w 3482975"/>
              <a:gd name="T13" fmla="*/ 1051395 h 1116012"/>
              <a:gd name="T14" fmla="*/ 3418357 w 3482975"/>
              <a:gd name="T15" fmla="*/ 558006 h 1116012"/>
              <a:gd name="T16" fmla="*/ 1741487 w 3482975"/>
              <a:gd name="T17" fmla="*/ 64617 h 1116012"/>
              <a:gd name="T18" fmla="*/ 64617 w 3482975"/>
              <a:gd name="T19" fmla="*/ 558006 h 11160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82975" h="1116012">
                <a:moveTo>
                  <a:pt x="0" y="558006"/>
                </a:moveTo>
                <a:cubicBezTo>
                  <a:pt x="0" y="249828"/>
                  <a:pt x="779691" y="0"/>
                  <a:pt x="1741488" y="0"/>
                </a:cubicBezTo>
                <a:cubicBezTo>
                  <a:pt x="2703285" y="0"/>
                  <a:pt x="3482976" y="249828"/>
                  <a:pt x="3482976" y="558006"/>
                </a:cubicBezTo>
                <a:cubicBezTo>
                  <a:pt x="3482976" y="866184"/>
                  <a:pt x="2703285" y="1116012"/>
                  <a:pt x="1741488" y="1116012"/>
                </a:cubicBezTo>
                <a:cubicBezTo>
                  <a:pt x="779691" y="1116012"/>
                  <a:pt x="0" y="866184"/>
                  <a:pt x="0" y="558006"/>
                </a:cubicBezTo>
                <a:close/>
                <a:moveTo>
                  <a:pt x="64617" y="558006"/>
                </a:moveTo>
                <a:cubicBezTo>
                  <a:pt x="64617" y="830497"/>
                  <a:pt x="815377" y="1051395"/>
                  <a:pt x="1741487" y="1051395"/>
                </a:cubicBezTo>
                <a:cubicBezTo>
                  <a:pt x="2667597" y="1051395"/>
                  <a:pt x="3418357" y="830497"/>
                  <a:pt x="3418357" y="558006"/>
                </a:cubicBezTo>
                <a:cubicBezTo>
                  <a:pt x="3418357" y="285515"/>
                  <a:pt x="2667597" y="64617"/>
                  <a:pt x="1741487" y="64617"/>
                </a:cubicBezTo>
                <a:cubicBezTo>
                  <a:pt x="815377" y="64617"/>
                  <a:pt x="64617" y="285515"/>
                  <a:pt x="64617" y="558006"/>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eaLnBrk="1" hangingPunct="1">
              <a:defRPr/>
            </a:pPr>
            <a:endParaRPr lang="en-US">
              <a:ea typeface="ＭＳ Ｐゴシック" charset="0"/>
              <a:cs typeface="ＭＳ Ｐゴシック" charset="0"/>
            </a:endParaRPr>
          </a:p>
        </p:txBody>
      </p:sp>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3"/>
          <p:cNvSpPr>
            <a:spLocks noChangeArrowheads="1"/>
          </p:cNvSpPr>
          <p:nvPr/>
        </p:nvSpPr>
        <p:spPr bwMode="auto">
          <a:xfrm rot="-2713481">
            <a:off x="4569619" y="286544"/>
            <a:ext cx="1204913" cy="949325"/>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200">
                <a:latin typeface="Comic Sans MS" charset="0"/>
              </a:rPr>
              <a:t>IS THE</a:t>
            </a:r>
          </a:p>
          <a:p>
            <a:pPr algn="ctr">
              <a:spcBef>
                <a:spcPct val="0"/>
              </a:spcBef>
              <a:buFontTx/>
              <a:buNone/>
            </a:pPr>
            <a:r>
              <a:rPr lang="en-US" altLang="en-US" sz="1200">
                <a:latin typeface="Comic Sans MS" charset="0"/>
              </a:rPr>
              <a:t>INCIDENT</a:t>
            </a:r>
          </a:p>
          <a:p>
            <a:pPr algn="ctr">
              <a:spcBef>
                <a:spcPct val="0"/>
              </a:spcBef>
              <a:buFontTx/>
              <a:buNone/>
            </a:pPr>
            <a:r>
              <a:rPr lang="en-US" altLang="en-US" sz="1200">
                <a:latin typeface="Comic Sans MS" charset="0"/>
              </a:rPr>
              <a:t>MAJOR?</a:t>
            </a:r>
          </a:p>
          <a:p>
            <a:pPr>
              <a:spcBef>
                <a:spcPct val="0"/>
              </a:spcBef>
              <a:buFontTx/>
              <a:buNone/>
            </a:pPr>
            <a:endParaRPr lang="en-US" altLang="en-US" sz="2400">
              <a:latin typeface="Times New Roman" charset="0"/>
            </a:endParaRPr>
          </a:p>
        </p:txBody>
      </p:sp>
      <p:sp>
        <p:nvSpPr>
          <p:cNvPr id="82946" name="AutoShape 9"/>
          <p:cNvSpPr>
            <a:spLocks noChangeArrowheads="1"/>
          </p:cNvSpPr>
          <p:nvPr/>
        </p:nvSpPr>
        <p:spPr bwMode="auto">
          <a:xfrm>
            <a:off x="7340600" y="419100"/>
            <a:ext cx="511175" cy="990600"/>
          </a:xfrm>
          <a:prstGeom prst="downArrow">
            <a:avLst>
              <a:gd name="adj1" fmla="val 50000"/>
              <a:gd name="adj2" fmla="val 48447"/>
            </a:avLst>
          </a:prstGeom>
          <a:solidFill>
            <a:srgbClr val="FFFFFF"/>
          </a:solidFill>
          <a:ln w="28575">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grpSp>
        <p:nvGrpSpPr>
          <p:cNvPr id="82947" name="Group 34"/>
          <p:cNvGrpSpPr>
            <a:grpSpLocks/>
          </p:cNvGrpSpPr>
          <p:nvPr/>
        </p:nvGrpSpPr>
        <p:grpSpPr bwMode="auto">
          <a:xfrm>
            <a:off x="1549400" y="1181100"/>
            <a:ext cx="6710363" cy="5562600"/>
            <a:chOff x="762000" y="1143000"/>
            <a:chExt cx="6710363" cy="5562600"/>
          </a:xfrm>
        </p:grpSpPr>
        <p:sp>
          <p:nvSpPr>
            <p:cNvPr id="82955" name="Rectangle 2"/>
            <p:cNvSpPr>
              <a:spLocks noChangeArrowheads="1"/>
            </p:cNvSpPr>
            <p:nvPr/>
          </p:nvSpPr>
          <p:spPr bwMode="auto">
            <a:xfrm>
              <a:off x="762000" y="2438400"/>
              <a:ext cx="1430338" cy="1204913"/>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b="1">
                  <a:latin typeface="Comic Sans MS" charset="0"/>
                </a:rPr>
                <a:t>2</a:t>
              </a:r>
              <a:r>
                <a:rPr lang="en-US" altLang="en-US" sz="1200" b="1" baseline="30000">
                  <a:latin typeface="Comic Sans MS" charset="0"/>
                </a:rPr>
                <a:t>nd</a:t>
              </a:r>
              <a:r>
                <a:rPr lang="en-US" altLang="en-US" sz="1200" b="1">
                  <a:latin typeface="Comic Sans MS" charset="0"/>
                </a:rPr>
                <a:t> Offense</a:t>
              </a:r>
              <a:endParaRPr lang="en-US" altLang="en-US" sz="1200">
                <a:latin typeface="Comic Sans MS" charset="0"/>
              </a:endParaRPr>
            </a:p>
            <a:p>
              <a:pPr>
                <a:spcBef>
                  <a:spcPct val="0"/>
                </a:spcBef>
                <a:buFontTx/>
                <a:buNone/>
              </a:pPr>
              <a:r>
                <a:rPr lang="en-US" altLang="en-US" sz="800" b="1">
                  <a:latin typeface="Comic Sans MS" charset="0"/>
                </a:rPr>
                <a:t>(Same behavior)</a:t>
              </a:r>
              <a:endParaRPr lang="en-US" altLang="en-US" sz="1200">
                <a:latin typeface="Comic Sans MS" charset="0"/>
              </a:endParaRPr>
            </a:p>
            <a:p>
              <a:pPr>
                <a:spcBef>
                  <a:spcPct val="0"/>
                </a:spcBef>
                <a:buFontTx/>
                <a:buNone/>
              </a:pPr>
              <a:r>
                <a:rPr lang="en-US" altLang="en-US" sz="1000">
                  <a:latin typeface="Comic Sans MS" charset="0"/>
                </a:rPr>
                <a:t>Complete </a:t>
              </a:r>
              <a:endParaRPr lang="en-US" altLang="en-US" sz="1200">
                <a:latin typeface="Comic Sans MS" charset="0"/>
              </a:endParaRPr>
            </a:p>
            <a:p>
              <a:pPr>
                <a:spcBef>
                  <a:spcPct val="0"/>
                </a:spcBef>
                <a:buFontTx/>
                <a:buNone/>
              </a:pPr>
              <a:r>
                <a:rPr lang="en-US" altLang="en-US" sz="1000">
                  <a:latin typeface="Comic Sans MS" charset="0"/>
                </a:rPr>
                <a:t>Tracking form</a:t>
              </a:r>
              <a:endParaRPr lang="en-US" altLang="en-US" sz="1200">
                <a:latin typeface="Comic Sans MS" charset="0"/>
              </a:endParaRPr>
            </a:p>
            <a:p>
              <a:pPr>
                <a:spcBef>
                  <a:spcPct val="0"/>
                </a:spcBef>
                <a:buFontTx/>
                <a:buNone/>
              </a:pPr>
              <a:r>
                <a:rPr lang="en-US" altLang="en-US" sz="800">
                  <a:latin typeface="Comic Sans MS" charset="0"/>
                </a:rPr>
                <a:t> </a:t>
              </a:r>
              <a:endParaRPr lang="en-US" altLang="en-US" sz="800">
                <a:latin typeface="Tahoma" charset="0"/>
              </a:endParaRPr>
            </a:p>
            <a:p>
              <a:pPr>
                <a:spcBef>
                  <a:spcPct val="0"/>
                </a:spcBef>
                <a:buFontTx/>
                <a:buNone/>
              </a:pPr>
              <a:r>
                <a:rPr lang="en-US" altLang="en-US" sz="1000">
                  <a:latin typeface="Comic Sans MS" charset="0"/>
                </a:rPr>
                <a:t>Intervention </a:t>
              </a:r>
              <a:endParaRPr lang="en-US" altLang="en-US" sz="1200">
                <a:latin typeface="Comic Sans MS" charset="0"/>
              </a:endParaRPr>
            </a:p>
            <a:p>
              <a:pPr>
                <a:spcBef>
                  <a:spcPct val="0"/>
                </a:spcBef>
                <a:buFontTx/>
                <a:buNone/>
              </a:pPr>
              <a:endParaRPr lang="en-US" altLang="en-US" sz="2400">
                <a:latin typeface="Times New Roman" charset="0"/>
              </a:endParaRPr>
            </a:p>
          </p:txBody>
        </p:sp>
        <p:sp>
          <p:nvSpPr>
            <p:cNvPr id="82956" name="Rectangle 3"/>
            <p:cNvSpPr>
              <a:spLocks noChangeArrowheads="1"/>
            </p:cNvSpPr>
            <p:nvPr/>
          </p:nvSpPr>
          <p:spPr bwMode="auto">
            <a:xfrm>
              <a:off x="2895600" y="1219200"/>
              <a:ext cx="942975" cy="107315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000">
                  <a:latin typeface="Comic Sans MS" charset="0"/>
                </a:rPr>
                <a:t>Behavior </a:t>
              </a:r>
              <a:endParaRPr lang="en-US" altLang="en-US" sz="1200">
                <a:latin typeface="Comic Sans MS" charset="0"/>
              </a:endParaRPr>
            </a:p>
            <a:p>
              <a:pPr>
                <a:spcBef>
                  <a:spcPct val="0"/>
                </a:spcBef>
                <a:buFontTx/>
                <a:buNone/>
              </a:pPr>
              <a:r>
                <a:rPr lang="en-US" altLang="en-US" sz="1000">
                  <a:latin typeface="Comic Sans MS" charset="0"/>
                </a:rPr>
                <a:t>ceases.</a:t>
              </a:r>
              <a:endParaRPr lang="en-US" altLang="en-US" sz="1200">
                <a:latin typeface="Comic Sans MS" charset="0"/>
              </a:endParaRP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r>
                <a:rPr lang="en-US" altLang="en-US" sz="1000">
                  <a:latin typeface="Comic Sans MS" charset="0"/>
                </a:rPr>
                <a:t>No further</a:t>
              </a:r>
              <a:endParaRPr lang="en-US" altLang="en-US" sz="1200">
                <a:latin typeface="Comic Sans MS" charset="0"/>
              </a:endParaRPr>
            </a:p>
            <a:p>
              <a:pPr>
                <a:spcBef>
                  <a:spcPct val="0"/>
                </a:spcBef>
                <a:buFontTx/>
                <a:buNone/>
              </a:pPr>
              <a:r>
                <a:rPr lang="en-US" altLang="en-US" sz="1000">
                  <a:latin typeface="Comic Sans MS" charset="0"/>
                </a:rPr>
                <a:t>action </a:t>
              </a:r>
              <a:endParaRPr lang="en-US" altLang="en-US" sz="1200">
                <a:latin typeface="Comic Sans MS" charset="0"/>
              </a:endParaRP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endParaRPr lang="en-US" altLang="en-US" sz="2400">
                <a:latin typeface="Times New Roman" charset="0"/>
              </a:endParaRPr>
            </a:p>
          </p:txBody>
        </p:sp>
        <p:sp>
          <p:nvSpPr>
            <p:cNvPr id="82957" name="Rectangle 4"/>
            <p:cNvSpPr>
              <a:spLocks noChangeArrowheads="1"/>
            </p:cNvSpPr>
            <p:nvPr/>
          </p:nvSpPr>
          <p:spPr bwMode="auto">
            <a:xfrm>
              <a:off x="6096000" y="1447800"/>
              <a:ext cx="1338263" cy="12954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000">
                  <a:latin typeface="Comic Sans MS" charset="0"/>
                </a:rPr>
                <a:t>Write Referral</a:t>
              </a:r>
              <a:endParaRPr lang="en-US" altLang="en-US" sz="1200">
                <a:latin typeface="Comic Sans MS" charset="0"/>
              </a:endParaRPr>
            </a:p>
            <a:p>
              <a:pPr>
                <a:spcBef>
                  <a:spcPct val="0"/>
                </a:spcBef>
                <a:buFontTx/>
                <a:buNone/>
              </a:pPr>
              <a:r>
                <a:rPr lang="en-US" altLang="en-US" sz="900">
                  <a:latin typeface="Comic Sans MS" charset="0"/>
                </a:rPr>
                <a:t>(Attach minor </a:t>
              </a:r>
              <a:endParaRPr lang="en-US" altLang="en-US" sz="1200">
                <a:latin typeface="Comic Sans MS" charset="0"/>
              </a:endParaRPr>
            </a:p>
            <a:p>
              <a:pPr>
                <a:spcBef>
                  <a:spcPct val="0"/>
                </a:spcBef>
                <a:buFontTx/>
                <a:buNone/>
              </a:pPr>
              <a:r>
                <a:rPr lang="en-US" altLang="en-US" sz="900">
                  <a:latin typeface="Comic Sans MS" charset="0"/>
                </a:rPr>
                <a:t>incident forms if applicable.)</a:t>
              </a: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r>
                <a:rPr lang="en-US" altLang="en-US" sz="1000">
                  <a:latin typeface="Comic Sans MS" charset="0"/>
                </a:rPr>
                <a:t>Send the student with the referral</a:t>
              </a:r>
              <a:endParaRPr lang="en-US" altLang="en-US" sz="1200">
                <a:latin typeface="Comic Sans MS" charset="0"/>
              </a:endParaRPr>
            </a:p>
            <a:p>
              <a:pPr>
                <a:spcBef>
                  <a:spcPct val="0"/>
                </a:spcBef>
                <a:buFontTx/>
                <a:buNone/>
              </a:pPr>
              <a:r>
                <a:rPr lang="en-US" altLang="en-US" sz="1000">
                  <a:latin typeface="Comic Sans MS" charset="0"/>
                </a:rPr>
                <a:t>to Room 1.</a:t>
              </a:r>
              <a:endParaRPr lang="en-US" altLang="en-US" sz="1200">
                <a:latin typeface="Comic Sans MS" charset="0"/>
              </a:endParaRP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endParaRPr lang="en-US" altLang="en-US" sz="2400">
                <a:latin typeface="Times New Roman" charset="0"/>
              </a:endParaRPr>
            </a:p>
          </p:txBody>
        </p:sp>
        <p:sp>
          <p:nvSpPr>
            <p:cNvPr id="82958" name="Rectangle 5"/>
            <p:cNvSpPr>
              <a:spLocks noChangeArrowheads="1"/>
            </p:cNvSpPr>
            <p:nvPr/>
          </p:nvSpPr>
          <p:spPr bwMode="auto">
            <a:xfrm>
              <a:off x="762000" y="5638800"/>
              <a:ext cx="1419225" cy="9906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b="1">
                  <a:latin typeface="Comic Sans MS" charset="0"/>
                </a:rPr>
                <a:t>4</a:t>
              </a:r>
              <a:r>
                <a:rPr lang="en-US" altLang="en-US" sz="1200" b="1" baseline="30000">
                  <a:latin typeface="Comic Sans MS" charset="0"/>
                </a:rPr>
                <a:t>th </a:t>
              </a:r>
              <a:r>
                <a:rPr lang="en-US" altLang="en-US" sz="1200" b="1">
                  <a:latin typeface="Comic Sans MS" charset="0"/>
                </a:rPr>
                <a:t>Offense</a:t>
              </a:r>
              <a:endParaRPr lang="en-US" altLang="en-US" sz="1200">
                <a:latin typeface="Comic Sans MS" charset="0"/>
              </a:endParaRPr>
            </a:p>
            <a:p>
              <a:pPr>
                <a:spcBef>
                  <a:spcPct val="0"/>
                </a:spcBef>
                <a:buFontTx/>
                <a:buNone/>
              </a:pPr>
              <a:r>
                <a:rPr lang="en-US" altLang="en-US" sz="1000" b="1">
                  <a:latin typeface="Comic Sans MS" charset="0"/>
                </a:rPr>
                <a:t>(</a:t>
              </a:r>
              <a:r>
                <a:rPr lang="en-US" altLang="en-US" sz="1000">
                  <a:latin typeface="Comic Sans MS" charset="0"/>
                </a:rPr>
                <a:t>Same behavior)</a:t>
              </a:r>
            </a:p>
            <a:p>
              <a:pPr>
                <a:spcBef>
                  <a:spcPct val="0"/>
                </a:spcBef>
                <a:buFontTx/>
                <a:buNone/>
              </a:pPr>
              <a:r>
                <a:rPr lang="en-US" altLang="en-US" sz="1000" b="1">
                  <a:latin typeface="Comic Sans MS" charset="0"/>
                </a:rPr>
                <a:t> </a:t>
              </a:r>
              <a:endParaRPr lang="en-US" altLang="en-US" sz="1000">
                <a:latin typeface="Comic Sans MS" charset="0"/>
              </a:endParaRPr>
            </a:p>
            <a:p>
              <a:pPr>
                <a:spcBef>
                  <a:spcPct val="0"/>
                </a:spcBef>
                <a:buFontTx/>
                <a:buNone/>
              </a:pPr>
              <a:r>
                <a:rPr lang="en-US" altLang="en-US" sz="1000" b="1">
                  <a:latin typeface="Comic Sans MS" charset="0"/>
                </a:rPr>
                <a:t>Follow</a:t>
              </a:r>
              <a:endParaRPr lang="en-US" altLang="en-US" sz="1000">
                <a:latin typeface="Comic Sans MS" charset="0"/>
              </a:endParaRPr>
            </a:p>
            <a:p>
              <a:pPr>
                <a:spcBef>
                  <a:spcPct val="0"/>
                </a:spcBef>
                <a:buFontTx/>
                <a:buNone/>
              </a:pPr>
              <a:r>
                <a:rPr lang="en-US" altLang="en-US" sz="1000" b="1">
                  <a:latin typeface="Comic Sans MS" charset="0"/>
                </a:rPr>
                <a:t>Referral</a:t>
              </a:r>
              <a:endParaRPr lang="en-US" altLang="en-US" sz="1000">
                <a:latin typeface="Comic Sans MS" charset="0"/>
              </a:endParaRPr>
            </a:p>
            <a:p>
              <a:pPr>
                <a:spcBef>
                  <a:spcPct val="0"/>
                </a:spcBef>
                <a:buFontTx/>
                <a:buNone/>
              </a:pPr>
              <a:r>
                <a:rPr lang="en-US" altLang="en-US" sz="1000" b="1">
                  <a:latin typeface="Comic Sans MS" charset="0"/>
                </a:rPr>
                <a:t>Procedure</a:t>
              </a:r>
              <a:endParaRPr lang="en-US" altLang="en-US" sz="1000">
                <a:latin typeface="Comic Sans MS" charset="0"/>
              </a:endParaRPr>
            </a:p>
            <a:p>
              <a:pPr>
                <a:spcBef>
                  <a:spcPct val="0"/>
                </a:spcBef>
                <a:buFontTx/>
                <a:buNone/>
              </a:pPr>
              <a:endParaRPr lang="en-US" altLang="en-US" sz="1000">
                <a:latin typeface="Times New Roman" charset="0"/>
              </a:endParaRPr>
            </a:p>
          </p:txBody>
        </p:sp>
        <p:sp>
          <p:nvSpPr>
            <p:cNvPr id="82959" name="Rectangle 6"/>
            <p:cNvSpPr>
              <a:spLocks noChangeArrowheads="1"/>
            </p:cNvSpPr>
            <p:nvPr/>
          </p:nvSpPr>
          <p:spPr bwMode="auto">
            <a:xfrm>
              <a:off x="2895600" y="2743200"/>
              <a:ext cx="992188" cy="12192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a:latin typeface="Comic Sans MS" charset="0"/>
                </a:rPr>
                <a:t>Behavior</a:t>
              </a:r>
            </a:p>
            <a:p>
              <a:pPr>
                <a:spcBef>
                  <a:spcPct val="0"/>
                </a:spcBef>
                <a:buFontTx/>
                <a:buNone/>
              </a:pPr>
              <a:r>
                <a:rPr lang="en-US" altLang="en-US" sz="1200">
                  <a:latin typeface="Comic Sans MS" charset="0"/>
                </a:rPr>
                <a:t>ceases.</a:t>
              </a:r>
            </a:p>
            <a:p>
              <a:pPr>
                <a:spcBef>
                  <a:spcPct val="0"/>
                </a:spcBef>
                <a:buFontTx/>
                <a:buNone/>
              </a:pPr>
              <a:r>
                <a:rPr lang="en-US" altLang="en-US" sz="1200">
                  <a:latin typeface="Comic Sans MS" charset="0"/>
                </a:rPr>
                <a:t> </a:t>
              </a:r>
            </a:p>
            <a:p>
              <a:pPr>
                <a:spcBef>
                  <a:spcPct val="0"/>
                </a:spcBef>
                <a:buFontTx/>
                <a:buNone/>
              </a:pPr>
              <a:r>
                <a:rPr lang="en-US" altLang="en-US" sz="1200">
                  <a:latin typeface="Comic Sans MS" charset="0"/>
                </a:rPr>
                <a:t>No further</a:t>
              </a:r>
            </a:p>
            <a:p>
              <a:pPr>
                <a:spcBef>
                  <a:spcPct val="0"/>
                </a:spcBef>
                <a:buFontTx/>
                <a:buNone/>
              </a:pPr>
              <a:r>
                <a:rPr lang="en-US" altLang="en-US" sz="1200">
                  <a:latin typeface="Comic Sans MS" charset="0"/>
                </a:rPr>
                <a:t>action</a:t>
              </a:r>
              <a:endParaRPr lang="en-US" altLang="en-US" sz="1200">
                <a:latin typeface="Times New Roman" charset="0"/>
              </a:endParaRPr>
            </a:p>
          </p:txBody>
        </p:sp>
        <p:sp>
          <p:nvSpPr>
            <p:cNvPr id="82960" name="Rectangle 7"/>
            <p:cNvSpPr>
              <a:spLocks noChangeArrowheads="1"/>
            </p:cNvSpPr>
            <p:nvPr/>
          </p:nvSpPr>
          <p:spPr bwMode="auto">
            <a:xfrm>
              <a:off x="6096000" y="4419600"/>
              <a:ext cx="1339850" cy="22860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000">
                  <a:latin typeface="Comic Sans MS" charset="0"/>
                </a:rPr>
                <a:t>a)  Copy of</a:t>
              </a:r>
              <a:endParaRPr lang="en-US" altLang="en-US" sz="1200">
                <a:latin typeface="Comic Sans MS" charset="0"/>
              </a:endParaRPr>
            </a:p>
            <a:p>
              <a:pPr>
                <a:spcBef>
                  <a:spcPct val="0"/>
                </a:spcBef>
                <a:buFontTx/>
                <a:buNone/>
              </a:pPr>
              <a:r>
                <a:rPr lang="en-US" altLang="en-US" sz="1000">
                  <a:latin typeface="Comic Sans MS" charset="0"/>
                </a:rPr>
                <a:t>referral and/or</a:t>
              </a:r>
              <a:endParaRPr lang="en-US" altLang="en-US" sz="1200">
                <a:latin typeface="Comic Sans MS" charset="0"/>
              </a:endParaRPr>
            </a:p>
            <a:p>
              <a:pPr>
                <a:spcBef>
                  <a:spcPct val="0"/>
                </a:spcBef>
                <a:buFontTx/>
                <a:buNone/>
              </a:pPr>
              <a:r>
                <a:rPr lang="en-US" altLang="en-US" sz="1000">
                  <a:latin typeface="Comic Sans MS" charset="0"/>
                </a:rPr>
                <a:t>letter sent to the parent</a:t>
              </a:r>
              <a:endParaRPr lang="en-US" altLang="en-US" sz="1200">
                <a:latin typeface="Comic Sans MS" charset="0"/>
              </a:endParaRP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r>
                <a:rPr lang="en-US" altLang="en-US" sz="1000">
                  <a:latin typeface="Comic Sans MS" charset="0"/>
                </a:rPr>
                <a:t>b)  School </a:t>
              </a:r>
              <a:endParaRPr lang="en-US" altLang="en-US" sz="1200">
                <a:latin typeface="Comic Sans MS" charset="0"/>
              </a:endParaRPr>
            </a:p>
            <a:p>
              <a:pPr>
                <a:spcBef>
                  <a:spcPct val="0"/>
                </a:spcBef>
                <a:buFontTx/>
                <a:buNone/>
              </a:pPr>
              <a:r>
                <a:rPr lang="en-US" altLang="en-US" sz="1000">
                  <a:latin typeface="Comic Sans MS" charset="0"/>
                </a:rPr>
                <a:t>retains copies</a:t>
              </a:r>
              <a:endParaRPr lang="en-US" altLang="en-US" sz="1200">
                <a:latin typeface="Comic Sans MS" charset="0"/>
              </a:endParaRP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r>
                <a:rPr lang="en-US" altLang="en-US" sz="1000">
                  <a:latin typeface="Comic Sans MS" charset="0"/>
                </a:rPr>
                <a:t>c)  Copy of</a:t>
              </a:r>
              <a:endParaRPr lang="en-US" altLang="en-US" sz="1200">
                <a:latin typeface="Comic Sans MS" charset="0"/>
              </a:endParaRPr>
            </a:p>
            <a:p>
              <a:pPr>
                <a:spcBef>
                  <a:spcPct val="0"/>
                </a:spcBef>
                <a:buFontTx/>
                <a:buNone/>
              </a:pPr>
              <a:r>
                <a:rPr lang="en-US" altLang="en-US" sz="1000">
                  <a:latin typeface="Comic Sans MS" charset="0"/>
                </a:rPr>
                <a:t>referral to (how given to teacher?)</a:t>
              </a:r>
              <a:endParaRPr lang="en-US" altLang="en-US" sz="1200">
                <a:latin typeface="Comic Sans MS" charset="0"/>
              </a:endParaRPr>
            </a:p>
            <a:p>
              <a:pPr>
                <a:spcBef>
                  <a:spcPct val="0"/>
                </a:spcBef>
                <a:buFontTx/>
                <a:buNone/>
              </a:pPr>
              <a:r>
                <a:rPr lang="en-US" altLang="en-US" sz="1000">
                  <a:latin typeface="Comic Sans MS" charset="0"/>
                </a:rPr>
                <a:t>teacher for files</a:t>
              </a:r>
              <a:endParaRPr lang="en-US" altLang="en-US" sz="1200">
                <a:latin typeface="Comic Sans MS" charset="0"/>
              </a:endParaRPr>
            </a:p>
            <a:p>
              <a:pPr>
                <a:spcBef>
                  <a:spcPct val="0"/>
                </a:spcBef>
                <a:buFontTx/>
                <a:buNone/>
              </a:pPr>
              <a:r>
                <a:rPr lang="en-US" altLang="en-US" sz="1000">
                  <a:latin typeface="Comic Sans MS" charset="0"/>
                </a:rPr>
                <a:t>(when?…time frame?)</a:t>
              </a:r>
              <a:endParaRPr lang="en-US" altLang="en-US" sz="2400">
                <a:latin typeface="Times New Roman" charset="0"/>
              </a:endParaRPr>
            </a:p>
          </p:txBody>
        </p:sp>
        <p:sp>
          <p:nvSpPr>
            <p:cNvPr id="82961" name="Rectangle 8"/>
            <p:cNvSpPr>
              <a:spLocks noChangeArrowheads="1"/>
            </p:cNvSpPr>
            <p:nvPr/>
          </p:nvSpPr>
          <p:spPr bwMode="auto">
            <a:xfrm>
              <a:off x="6096000" y="3200400"/>
              <a:ext cx="1376363" cy="7620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000">
                  <a:latin typeface="Comic Sans MS" charset="0"/>
                </a:rPr>
                <a:t>Administration</a:t>
              </a:r>
              <a:endParaRPr lang="en-US" altLang="en-US" sz="1200">
                <a:latin typeface="Comic Sans MS" charset="0"/>
              </a:endParaRPr>
            </a:p>
            <a:p>
              <a:pPr>
                <a:spcBef>
                  <a:spcPct val="0"/>
                </a:spcBef>
                <a:buFontTx/>
                <a:buNone/>
              </a:pPr>
              <a:r>
                <a:rPr lang="en-US" altLang="en-US" sz="1000">
                  <a:latin typeface="Comic Sans MS" charset="0"/>
                </a:rPr>
                <a:t>determines </a:t>
              </a:r>
              <a:endParaRPr lang="en-US" altLang="en-US" sz="1200">
                <a:latin typeface="Comic Sans MS" charset="0"/>
              </a:endParaRPr>
            </a:p>
            <a:p>
              <a:pPr>
                <a:spcBef>
                  <a:spcPct val="0"/>
                </a:spcBef>
                <a:buFontTx/>
                <a:buNone/>
              </a:pPr>
              <a:r>
                <a:rPr lang="en-US" altLang="en-US" sz="1000">
                  <a:latin typeface="Comic Sans MS" charset="0"/>
                </a:rPr>
                <a:t>course of action</a:t>
              </a:r>
              <a:endParaRPr lang="en-US" altLang="en-US" sz="1200">
                <a:latin typeface="Comic Sans MS" charset="0"/>
              </a:endParaRPr>
            </a:p>
            <a:p>
              <a:pPr>
                <a:spcBef>
                  <a:spcPct val="0"/>
                </a:spcBef>
                <a:buFontTx/>
                <a:buNone/>
              </a:pPr>
              <a:r>
                <a:rPr lang="en-US" altLang="en-US" sz="1000">
                  <a:latin typeface="Comic Sans MS" charset="0"/>
                </a:rPr>
                <a:t>or consequences</a:t>
              </a:r>
              <a:endParaRPr lang="en-US" altLang="en-US" sz="1200">
                <a:latin typeface="Comic Sans MS" charset="0"/>
              </a:endParaRPr>
            </a:p>
            <a:p>
              <a:pPr>
                <a:spcBef>
                  <a:spcPct val="0"/>
                </a:spcBef>
                <a:buFontTx/>
                <a:buNone/>
              </a:pPr>
              <a:endParaRPr lang="en-US" altLang="en-US" sz="2400">
                <a:latin typeface="Times New Roman" charset="0"/>
              </a:endParaRPr>
            </a:p>
          </p:txBody>
        </p:sp>
        <p:sp>
          <p:nvSpPr>
            <p:cNvPr id="82962" name="Rectangle 10"/>
            <p:cNvSpPr>
              <a:spLocks noChangeArrowheads="1"/>
            </p:cNvSpPr>
            <p:nvPr/>
          </p:nvSpPr>
          <p:spPr bwMode="auto">
            <a:xfrm>
              <a:off x="2895600" y="4495800"/>
              <a:ext cx="982663" cy="12192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a:latin typeface="Comic Sans MS" charset="0"/>
                </a:rPr>
                <a:t>Behavior</a:t>
              </a:r>
            </a:p>
            <a:p>
              <a:pPr>
                <a:spcBef>
                  <a:spcPct val="0"/>
                </a:spcBef>
                <a:buFontTx/>
                <a:buNone/>
              </a:pPr>
              <a:r>
                <a:rPr lang="en-US" altLang="en-US" sz="1200">
                  <a:latin typeface="Comic Sans MS" charset="0"/>
                </a:rPr>
                <a:t>ceases.</a:t>
              </a:r>
            </a:p>
            <a:p>
              <a:pPr>
                <a:spcBef>
                  <a:spcPct val="0"/>
                </a:spcBef>
                <a:buFontTx/>
                <a:buNone/>
              </a:pPr>
              <a:r>
                <a:rPr lang="en-US" altLang="en-US" sz="1200">
                  <a:latin typeface="Comic Sans MS" charset="0"/>
                </a:rPr>
                <a:t> </a:t>
              </a:r>
            </a:p>
            <a:p>
              <a:pPr>
                <a:spcBef>
                  <a:spcPct val="0"/>
                </a:spcBef>
                <a:buFontTx/>
                <a:buNone/>
              </a:pPr>
              <a:r>
                <a:rPr lang="en-US" altLang="en-US" sz="1200">
                  <a:latin typeface="Comic Sans MS" charset="0"/>
                </a:rPr>
                <a:t>No further</a:t>
              </a:r>
            </a:p>
            <a:p>
              <a:pPr>
                <a:spcBef>
                  <a:spcPct val="0"/>
                </a:spcBef>
                <a:buFontTx/>
                <a:buNone/>
              </a:pPr>
              <a:r>
                <a:rPr lang="en-US" altLang="en-US" sz="1200">
                  <a:latin typeface="Comic Sans MS" charset="0"/>
                </a:rPr>
                <a:t>action</a:t>
              </a:r>
              <a:endParaRPr lang="en-US" altLang="en-US" sz="1200">
                <a:latin typeface="Times New Roman" charset="0"/>
              </a:endParaRPr>
            </a:p>
          </p:txBody>
        </p:sp>
        <p:sp>
          <p:nvSpPr>
            <p:cNvPr id="82963" name="Line 11"/>
            <p:cNvSpPr>
              <a:spLocks noChangeShapeType="1"/>
            </p:cNvSpPr>
            <p:nvPr/>
          </p:nvSpPr>
          <p:spPr bwMode="auto">
            <a:xfrm>
              <a:off x="2133600" y="4876800"/>
              <a:ext cx="804863"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4" name="Line 12"/>
            <p:cNvSpPr>
              <a:spLocks noChangeShapeType="1"/>
            </p:cNvSpPr>
            <p:nvPr/>
          </p:nvSpPr>
          <p:spPr bwMode="auto">
            <a:xfrm>
              <a:off x="2209800" y="3124200"/>
              <a:ext cx="6858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5" name="Line 13"/>
            <p:cNvSpPr>
              <a:spLocks noChangeShapeType="1"/>
            </p:cNvSpPr>
            <p:nvPr/>
          </p:nvSpPr>
          <p:spPr bwMode="auto">
            <a:xfrm>
              <a:off x="2133600" y="1600200"/>
              <a:ext cx="6858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6" name="Line 14"/>
            <p:cNvSpPr>
              <a:spLocks noChangeShapeType="1"/>
            </p:cNvSpPr>
            <p:nvPr/>
          </p:nvSpPr>
          <p:spPr bwMode="auto">
            <a:xfrm flipV="1">
              <a:off x="2209800" y="6400800"/>
              <a:ext cx="2117725" cy="127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7" name="Line 15"/>
            <p:cNvSpPr>
              <a:spLocks noChangeShapeType="1"/>
            </p:cNvSpPr>
            <p:nvPr/>
          </p:nvSpPr>
          <p:spPr bwMode="auto">
            <a:xfrm flipV="1">
              <a:off x="4343400" y="1981200"/>
              <a:ext cx="1588" cy="44577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8" name="Line 16"/>
            <p:cNvSpPr>
              <a:spLocks noChangeShapeType="1"/>
            </p:cNvSpPr>
            <p:nvPr/>
          </p:nvSpPr>
          <p:spPr bwMode="auto">
            <a:xfrm flipV="1">
              <a:off x="4343400" y="1981200"/>
              <a:ext cx="1752600" cy="635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69" name="Line 17"/>
            <p:cNvSpPr>
              <a:spLocks noChangeShapeType="1"/>
            </p:cNvSpPr>
            <p:nvPr/>
          </p:nvSpPr>
          <p:spPr bwMode="auto">
            <a:xfrm>
              <a:off x="6705600" y="2819400"/>
              <a:ext cx="0" cy="3429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70" name="Line 18"/>
            <p:cNvSpPr>
              <a:spLocks noChangeShapeType="1"/>
            </p:cNvSpPr>
            <p:nvPr/>
          </p:nvSpPr>
          <p:spPr bwMode="auto">
            <a:xfrm>
              <a:off x="6705600" y="3962400"/>
              <a:ext cx="0" cy="4572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71" name="Line 19"/>
            <p:cNvSpPr>
              <a:spLocks noChangeShapeType="1"/>
            </p:cNvSpPr>
            <p:nvPr/>
          </p:nvSpPr>
          <p:spPr bwMode="auto">
            <a:xfrm>
              <a:off x="1600200" y="2057400"/>
              <a:ext cx="3175" cy="3429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72" name="Line 20"/>
            <p:cNvSpPr>
              <a:spLocks noChangeShapeType="1"/>
            </p:cNvSpPr>
            <p:nvPr/>
          </p:nvSpPr>
          <p:spPr bwMode="auto">
            <a:xfrm flipH="1">
              <a:off x="1600200" y="3657600"/>
              <a:ext cx="1588" cy="30003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73" name="Line 21"/>
            <p:cNvSpPr>
              <a:spLocks noChangeShapeType="1"/>
            </p:cNvSpPr>
            <p:nvPr/>
          </p:nvSpPr>
          <p:spPr bwMode="auto">
            <a:xfrm>
              <a:off x="1600200" y="5257800"/>
              <a:ext cx="0" cy="3810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974" name="Rectangle 22"/>
            <p:cNvSpPr>
              <a:spLocks noChangeArrowheads="1"/>
            </p:cNvSpPr>
            <p:nvPr/>
          </p:nvSpPr>
          <p:spPr bwMode="auto">
            <a:xfrm>
              <a:off x="762000" y="3962400"/>
              <a:ext cx="1430338" cy="12954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b="1">
                  <a:latin typeface="Comic Sans MS" charset="0"/>
                </a:rPr>
                <a:t>3</a:t>
              </a:r>
              <a:r>
                <a:rPr lang="en-US" altLang="en-US" sz="1200" b="1" baseline="30000">
                  <a:latin typeface="Comic Sans MS" charset="0"/>
                </a:rPr>
                <a:t>rd</a:t>
              </a:r>
              <a:r>
                <a:rPr lang="en-US" altLang="en-US" sz="1200" b="1">
                  <a:latin typeface="Comic Sans MS" charset="0"/>
                </a:rPr>
                <a:t> Offense</a:t>
              </a:r>
              <a:endParaRPr lang="en-US" altLang="en-US" sz="1200">
                <a:latin typeface="Comic Sans MS" charset="0"/>
              </a:endParaRPr>
            </a:p>
            <a:p>
              <a:pPr>
                <a:spcBef>
                  <a:spcPct val="0"/>
                </a:spcBef>
                <a:buFontTx/>
                <a:buNone/>
              </a:pPr>
              <a:r>
                <a:rPr lang="en-US" altLang="en-US" sz="800" b="1">
                  <a:latin typeface="Comic Sans MS" charset="0"/>
                </a:rPr>
                <a:t>(Same behavior)</a:t>
              </a:r>
              <a:endParaRPr lang="en-US" altLang="en-US" sz="1200">
                <a:latin typeface="Comic Sans MS" charset="0"/>
              </a:endParaRPr>
            </a:p>
            <a:p>
              <a:pPr>
                <a:spcBef>
                  <a:spcPct val="0"/>
                </a:spcBef>
                <a:buFontTx/>
                <a:buNone/>
              </a:pPr>
              <a:r>
                <a:rPr lang="en-US" altLang="en-US" sz="1000">
                  <a:latin typeface="Comic Sans MS" charset="0"/>
                </a:rPr>
                <a:t>Complete </a:t>
              </a:r>
              <a:endParaRPr lang="en-US" altLang="en-US" sz="1200">
                <a:latin typeface="Comic Sans MS" charset="0"/>
              </a:endParaRPr>
            </a:p>
            <a:p>
              <a:pPr>
                <a:spcBef>
                  <a:spcPct val="0"/>
                </a:spcBef>
                <a:buFontTx/>
                <a:buNone/>
              </a:pPr>
              <a:r>
                <a:rPr lang="en-US" altLang="en-US" sz="1000">
                  <a:latin typeface="Comic Sans MS" charset="0"/>
                </a:rPr>
                <a:t>Tracking form</a:t>
              </a:r>
              <a:endParaRPr lang="en-US" altLang="en-US" sz="1200">
                <a:latin typeface="Comic Sans MS" charset="0"/>
              </a:endParaRPr>
            </a:p>
            <a:p>
              <a:pP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r>
                <a:rPr lang="en-US" altLang="en-US" sz="1000">
                  <a:latin typeface="Comic Sans MS" charset="0"/>
                </a:rPr>
                <a:t>Intervention</a:t>
              </a:r>
            </a:p>
            <a:p>
              <a:pPr>
                <a:spcBef>
                  <a:spcPct val="0"/>
                </a:spcBef>
                <a:buFontTx/>
                <a:buNone/>
              </a:pPr>
              <a:endParaRPr lang="en-US" altLang="en-US" sz="1000">
                <a:latin typeface="Comic Sans MS" charset="0"/>
              </a:endParaRPr>
            </a:p>
            <a:p>
              <a:pPr>
                <a:spcBef>
                  <a:spcPct val="0"/>
                </a:spcBef>
                <a:buFontTx/>
                <a:buNone/>
              </a:pPr>
              <a:r>
                <a:rPr lang="en-US" altLang="en-US" sz="1000">
                  <a:latin typeface="Comic Sans MS" charset="0"/>
                </a:rPr>
                <a:t>Contact Parent</a:t>
              </a:r>
              <a:endParaRPr lang="en-US" altLang="en-US" sz="1200">
                <a:latin typeface="Comic Sans MS" charset="0"/>
              </a:endParaRPr>
            </a:p>
            <a:p>
              <a:pPr>
                <a:spcBef>
                  <a:spcPct val="0"/>
                </a:spcBef>
                <a:buFontTx/>
                <a:buNone/>
              </a:pPr>
              <a:r>
                <a:rPr lang="en-US" altLang="en-US" sz="800">
                  <a:latin typeface="Comic Sans MS" charset="0"/>
                </a:rPr>
                <a:t> </a:t>
              </a:r>
              <a:endParaRPr lang="en-US" altLang="en-US" sz="800">
                <a:latin typeface="Tahoma" charset="0"/>
              </a:endParaRPr>
            </a:p>
            <a:p>
              <a:pPr>
                <a:spcBef>
                  <a:spcPct val="0"/>
                </a:spcBef>
                <a:buFontTx/>
                <a:buNone/>
              </a:pPr>
              <a:endParaRPr lang="en-US" altLang="en-US" sz="2400">
                <a:latin typeface="Times New Roman" charset="0"/>
              </a:endParaRPr>
            </a:p>
          </p:txBody>
        </p:sp>
        <p:sp>
          <p:nvSpPr>
            <p:cNvPr id="82975" name="Rectangle 24"/>
            <p:cNvSpPr>
              <a:spLocks noChangeArrowheads="1"/>
            </p:cNvSpPr>
            <p:nvPr/>
          </p:nvSpPr>
          <p:spPr bwMode="auto">
            <a:xfrm>
              <a:off x="838200" y="1143000"/>
              <a:ext cx="1323975" cy="914400"/>
            </a:xfrm>
            <a:prstGeom prst="rect">
              <a:avLst/>
            </a:prstGeom>
            <a:solidFill>
              <a:srgbClr val="FFFFFF"/>
            </a:solidFill>
            <a:ln w="38100">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000" b="1">
                  <a:latin typeface="Comic Sans MS" charset="0"/>
                </a:rPr>
                <a:t>Verbal</a:t>
              </a:r>
              <a:endParaRPr lang="en-US" altLang="en-US" sz="1200">
                <a:latin typeface="Comic Sans MS" charset="0"/>
              </a:endParaRPr>
            </a:p>
            <a:p>
              <a:pPr>
                <a:spcBef>
                  <a:spcPct val="0"/>
                </a:spcBef>
                <a:buFontTx/>
                <a:buNone/>
              </a:pPr>
              <a:r>
                <a:rPr lang="en-US" altLang="en-US" sz="1000" b="1">
                  <a:latin typeface="Comic Sans MS" charset="0"/>
                </a:rPr>
                <a:t>Warning</a:t>
              </a:r>
              <a:r>
                <a:rPr lang="en-US" altLang="en-US" sz="1000">
                  <a:latin typeface="Comic Sans MS" charset="0"/>
                </a:rPr>
                <a:t>.</a:t>
              </a:r>
              <a:endParaRPr lang="en-US" altLang="en-US" sz="1200">
                <a:latin typeface="Comic Sans MS" charset="0"/>
              </a:endParaRPr>
            </a:p>
            <a:p>
              <a:pPr>
                <a:spcBef>
                  <a:spcPct val="0"/>
                </a:spcBef>
                <a:buFontTx/>
                <a:buNone/>
              </a:pPr>
              <a:r>
                <a:rPr lang="en-US" altLang="en-US" sz="1000">
                  <a:latin typeface="Comic Sans MS" charset="0"/>
                </a:rPr>
                <a:t>Restate</a:t>
              </a:r>
              <a:endParaRPr lang="en-US" altLang="en-US" sz="1200">
                <a:latin typeface="Comic Sans MS" charset="0"/>
              </a:endParaRPr>
            </a:p>
            <a:p>
              <a:pPr>
                <a:spcBef>
                  <a:spcPct val="0"/>
                </a:spcBef>
                <a:buFontTx/>
                <a:buNone/>
              </a:pPr>
              <a:r>
                <a:rPr lang="en-US" altLang="en-US" sz="1000">
                  <a:latin typeface="Comic Sans MS" charset="0"/>
                </a:rPr>
                <a:t>Expectation/rule</a:t>
              </a:r>
              <a:endParaRPr lang="en-US" altLang="en-US" sz="2400">
                <a:latin typeface="Times New Roman" charset="0"/>
              </a:endParaRPr>
            </a:p>
          </p:txBody>
        </p:sp>
      </p:grpSp>
      <p:sp>
        <p:nvSpPr>
          <p:cNvPr id="82948" name="AutoShape 25"/>
          <p:cNvSpPr>
            <a:spLocks noChangeArrowheads="1"/>
          </p:cNvSpPr>
          <p:nvPr/>
        </p:nvSpPr>
        <p:spPr bwMode="auto">
          <a:xfrm>
            <a:off x="2616200" y="342900"/>
            <a:ext cx="1662113" cy="485775"/>
          </a:xfrm>
          <a:prstGeom prst="leftArrow">
            <a:avLst>
              <a:gd name="adj1" fmla="val 50000"/>
              <a:gd name="adj2" fmla="val 85539"/>
            </a:avLst>
          </a:prstGeom>
          <a:solidFill>
            <a:srgbClr val="FFFFFF"/>
          </a:solidFill>
          <a:ln w="28575">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a:latin typeface="Comic Sans MS" charset="0"/>
              </a:rPr>
              <a:t>   </a:t>
            </a:r>
            <a:r>
              <a:rPr lang="en-US" altLang="en-US" sz="1200" b="1">
                <a:latin typeface="Comic Sans MS" charset="0"/>
              </a:rPr>
              <a:t>NO</a:t>
            </a:r>
          </a:p>
          <a:p>
            <a:pPr>
              <a:spcBef>
                <a:spcPct val="0"/>
              </a:spcBef>
              <a:buFontTx/>
              <a:buNone/>
            </a:pPr>
            <a:endParaRPr lang="en-US" altLang="en-US" sz="2400" b="1">
              <a:latin typeface="Times New Roman" charset="0"/>
            </a:endParaRPr>
          </a:p>
        </p:txBody>
      </p:sp>
      <p:sp>
        <p:nvSpPr>
          <p:cNvPr id="82949" name="AutoShape 26"/>
          <p:cNvSpPr>
            <a:spLocks noChangeArrowheads="1"/>
          </p:cNvSpPr>
          <p:nvPr/>
        </p:nvSpPr>
        <p:spPr bwMode="auto">
          <a:xfrm>
            <a:off x="6197600" y="342900"/>
            <a:ext cx="1143000" cy="485775"/>
          </a:xfrm>
          <a:prstGeom prst="rightArrow">
            <a:avLst>
              <a:gd name="adj1" fmla="val 50000"/>
              <a:gd name="adj2" fmla="val 58824"/>
            </a:avLst>
          </a:prstGeom>
          <a:solidFill>
            <a:srgbClr val="FFFFFF"/>
          </a:solidFill>
          <a:ln w="28575">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a:latin typeface="Comic Sans MS" charset="0"/>
              </a:rPr>
              <a:t>   </a:t>
            </a:r>
            <a:r>
              <a:rPr lang="en-US" altLang="en-US" sz="1200" b="1">
                <a:latin typeface="Comic Sans MS" charset="0"/>
              </a:rPr>
              <a:t>YES</a:t>
            </a:r>
          </a:p>
          <a:p>
            <a:pPr>
              <a:spcBef>
                <a:spcPct val="0"/>
              </a:spcBef>
              <a:buFontTx/>
              <a:buNone/>
            </a:pPr>
            <a:endParaRPr lang="en-US" altLang="en-US" sz="2400" b="1">
              <a:latin typeface="Times New Roman" charset="0"/>
            </a:endParaRPr>
          </a:p>
        </p:txBody>
      </p:sp>
      <p:sp>
        <p:nvSpPr>
          <p:cNvPr id="82950" name="AutoShape 27"/>
          <p:cNvSpPr>
            <a:spLocks noChangeArrowheads="1"/>
          </p:cNvSpPr>
          <p:nvPr/>
        </p:nvSpPr>
        <p:spPr bwMode="auto">
          <a:xfrm>
            <a:off x="2082800" y="266700"/>
            <a:ext cx="485775" cy="823913"/>
          </a:xfrm>
          <a:prstGeom prst="downArrow">
            <a:avLst>
              <a:gd name="adj1" fmla="val 50000"/>
              <a:gd name="adj2" fmla="val 42402"/>
            </a:avLst>
          </a:prstGeom>
          <a:solidFill>
            <a:srgbClr val="FFFFFF"/>
          </a:solidFill>
          <a:ln w="28575">
            <a:solidFill>
              <a:srgbClr val="000000"/>
            </a:solidFill>
            <a:miter lim="800000"/>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sp>
        <p:nvSpPr>
          <p:cNvPr id="82951" name="Rectangle 29"/>
          <p:cNvSpPr>
            <a:spLocks noChangeArrowheads="1"/>
          </p:cNvSpPr>
          <p:nvPr/>
        </p:nvSpPr>
        <p:spPr bwMode="auto">
          <a:xfrm>
            <a:off x="0" y="-3429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000">
                <a:latin typeface="Comic Sans MS" charset="0"/>
              </a:rPr>
              <a:t> </a:t>
            </a:r>
            <a:endParaRPr lang="en-US" altLang="en-US" sz="1200">
              <a:latin typeface="Comic Sans MS" charset="0"/>
            </a:endParaRPr>
          </a:p>
          <a:p>
            <a:pPr>
              <a:spcBef>
                <a:spcPct val="0"/>
              </a:spcBef>
              <a:buFontTx/>
              <a:buNone/>
            </a:pPr>
            <a:endParaRPr lang="en-US" altLang="en-US" sz="2400">
              <a:latin typeface="Times New Roman" charset="0"/>
            </a:endParaRPr>
          </a:p>
        </p:txBody>
      </p:sp>
      <p:sp>
        <p:nvSpPr>
          <p:cNvPr id="82952" name="Rectangle 30"/>
          <p:cNvSpPr>
            <a:spLocks noChangeArrowheads="1"/>
          </p:cNvSpPr>
          <p:nvPr/>
        </p:nvSpPr>
        <p:spPr bwMode="auto">
          <a:xfrm>
            <a:off x="2362200" y="16303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latin typeface="Times New Roman" charset="0"/>
            </a:endParaRPr>
          </a:p>
        </p:txBody>
      </p:sp>
      <p:sp>
        <p:nvSpPr>
          <p:cNvPr id="82953" name="AutoShape 31"/>
          <p:cNvSpPr>
            <a:spLocks noRot="1" noChangeAspect="1" noMove="1" noResize="1" noChangeArrowheads="1"/>
          </p:cNvSpPr>
          <p:nvPr/>
        </p:nvSpPr>
        <p:spPr bwMode="auto">
          <a:xfrm>
            <a:off x="0" y="-342900"/>
            <a:ext cx="5934075"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sp>
        <p:nvSpPr>
          <p:cNvPr id="82954" name="TextBox 33"/>
          <p:cNvSpPr txBox="1">
            <a:spLocks noChangeArrowheads="1"/>
          </p:cNvSpPr>
          <p:nvPr/>
        </p:nvSpPr>
        <p:spPr bwMode="auto">
          <a:xfrm>
            <a:off x="0" y="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2:</a:t>
            </a:r>
          </a:p>
        </p:txBody>
      </p:sp>
      <p:grpSp>
        <p:nvGrpSpPr>
          <p:cNvPr id="33" name="Group 32"/>
          <p:cNvGrpSpPr/>
          <p:nvPr/>
        </p:nvGrpSpPr>
        <p:grpSpPr>
          <a:xfrm>
            <a:off x="7673498" y="205352"/>
            <a:ext cx="1470501" cy="1266262"/>
            <a:chOff x="2363372" y="2250831"/>
            <a:chExt cx="2912013" cy="2869809"/>
          </a:xfrm>
        </p:grpSpPr>
        <p:sp>
          <p:nvSpPr>
            <p:cNvPr id="34" name="5-Point Star 33"/>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ransition advTm="3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0"/>
            <a:ext cx="591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3"/>
          <p:cNvSpPr txBox="1">
            <a:spLocks noChangeArrowheads="1"/>
          </p:cNvSpPr>
          <p:nvPr/>
        </p:nvSpPr>
        <p:spPr bwMode="auto">
          <a:xfrm>
            <a:off x="0" y="-61913"/>
            <a:ext cx="2636838"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3:</a:t>
            </a:r>
          </a:p>
        </p:txBody>
      </p:sp>
      <p:sp>
        <p:nvSpPr>
          <p:cNvPr id="4" name="Donut 3"/>
          <p:cNvSpPr>
            <a:spLocks/>
          </p:cNvSpPr>
          <p:nvPr/>
        </p:nvSpPr>
        <p:spPr bwMode="auto">
          <a:xfrm>
            <a:off x="1476375" y="5387975"/>
            <a:ext cx="3776663" cy="866775"/>
          </a:xfrm>
          <a:custGeom>
            <a:avLst/>
            <a:gdLst>
              <a:gd name="T0" fmla="*/ 0 w 3776663"/>
              <a:gd name="T1" fmla="*/ 433388 h 866775"/>
              <a:gd name="T2" fmla="*/ 1888332 w 3776663"/>
              <a:gd name="T3" fmla="*/ 0 h 866775"/>
              <a:gd name="T4" fmla="*/ 3776664 w 3776663"/>
              <a:gd name="T5" fmla="*/ 433388 h 866775"/>
              <a:gd name="T6" fmla="*/ 1888332 w 3776663"/>
              <a:gd name="T7" fmla="*/ 866776 h 866775"/>
              <a:gd name="T8" fmla="*/ 0 w 3776663"/>
              <a:gd name="T9" fmla="*/ 433388 h 866775"/>
              <a:gd name="T10" fmla="*/ 50186 w 3776663"/>
              <a:gd name="T11" fmla="*/ 433388 h 866775"/>
              <a:gd name="T12" fmla="*/ 1888331 w 3776663"/>
              <a:gd name="T13" fmla="*/ 816589 h 866775"/>
              <a:gd name="T14" fmla="*/ 3726476 w 3776663"/>
              <a:gd name="T15" fmla="*/ 433388 h 866775"/>
              <a:gd name="T16" fmla="*/ 1888331 w 3776663"/>
              <a:gd name="T17" fmla="*/ 50187 h 866775"/>
              <a:gd name="T18" fmla="*/ 50186 w 3776663"/>
              <a:gd name="T19" fmla="*/ 433388 h 8667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76663" h="866775">
                <a:moveTo>
                  <a:pt x="0" y="433388"/>
                </a:moveTo>
                <a:cubicBezTo>
                  <a:pt x="0" y="194034"/>
                  <a:pt x="845435" y="0"/>
                  <a:pt x="1888332" y="0"/>
                </a:cubicBezTo>
                <a:cubicBezTo>
                  <a:pt x="2931229" y="0"/>
                  <a:pt x="3776664" y="194034"/>
                  <a:pt x="3776664" y="433388"/>
                </a:cubicBezTo>
                <a:cubicBezTo>
                  <a:pt x="3776664" y="672742"/>
                  <a:pt x="2931229" y="866776"/>
                  <a:pt x="1888332" y="866776"/>
                </a:cubicBezTo>
                <a:cubicBezTo>
                  <a:pt x="845435" y="866776"/>
                  <a:pt x="0" y="672742"/>
                  <a:pt x="0" y="433388"/>
                </a:cubicBezTo>
                <a:close/>
                <a:moveTo>
                  <a:pt x="50186" y="433388"/>
                </a:moveTo>
                <a:cubicBezTo>
                  <a:pt x="50186" y="645024"/>
                  <a:pt x="873152" y="816589"/>
                  <a:pt x="1888331" y="816589"/>
                </a:cubicBezTo>
                <a:cubicBezTo>
                  <a:pt x="2903510" y="816589"/>
                  <a:pt x="3726476" y="645024"/>
                  <a:pt x="3726476" y="433388"/>
                </a:cubicBezTo>
                <a:cubicBezTo>
                  <a:pt x="3726476" y="221752"/>
                  <a:pt x="2903510" y="50187"/>
                  <a:pt x="1888331" y="50187"/>
                </a:cubicBezTo>
                <a:cubicBezTo>
                  <a:pt x="873152" y="50187"/>
                  <a:pt x="50186" y="221752"/>
                  <a:pt x="50186" y="433388"/>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eaLnBrk="1" hangingPunct="1">
              <a:defRPr/>
            </a:pPr>
            <a:endParaRPr lang="en-US">
              <a:ea typeface="ＭＳ Ｐゴシック" charset="0"/>
              <a:cs typeface="ＭＳ Ｐゴシック" charset="0"/>
            </a:endParaRPr>
          </a:p>
        </p:txBody>
      </p:sp>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075" y="306388"/>
            <a:ext cx="862012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p:cNvSpPr txBox="1">
            <a:spLocks noChangeArrowheads="1"/>
          </p:cNvSpPr>
          <p:nvPr/>
        </p:nvSpPr>
        <p:spPr bwMode="auto">
          <a:xfrm>
            <a:off x="0" y="-61913"/>
            <a:ext cx="2636838"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4:</a:t>
            </a:r>
          </a:p>
        </p:txBody>
      </p:sp>
      <p:sp>
        <p:nvSpPr>
          <p:cNvPr id="4" name="Donut 3"/>
          <p:cNvSpPr>
            <a:spLocks/>
          </p:cNvSpPr>
          <p:nvPr/>
        </p:nvSpPr>
        <p:spPr bwMode="auto">
          <a:xfrm>
            <a:off x="4310063" y="923925"/>
            <a:ext cx="1943100" cy="923925"/>
          </a:xfrm>
          <a:custGeom>
            <a:avLst/>
            <a:gdLst>
              <a:gd name="T0" fmla="*/ 0 w 1943100"/>
              <a:gd name="T1" fmla="*/ 461963 h 923925"/>
              <a:gd name="T2" fmla="*/ 971550 w 1943100"/>
              <a:gd name="T3" fmla="*/ 0 h 923925"/>
              <a:gd name="T4" fmla="*/ 1943100 w 1943100"/>
              <a:gd name="T5" fmla="*/ 461963 h 923925"/>
              <a:gd name="T6" fmla="*/ 971550 w 1943100"/>
              <a:gd name="T7" fmla="*/ 923926 h 923925"/>
              <a:gd name="T8" fmla="*/ 0 w 1943100"/>
              <a:gd name="T9" fmla="*/ 461963 h 923925"/>
              <a:gd name="T10" fmla="*/ 53495 w 1943100"/>
              <a:gd name="T11" fmla="*/ 461963 h 923925"/>
              <a:gd name="T12" fmla="*/ 971550 w 1943100"/>
              <a:gd name="T13" fmla="*/ 870430 h 923925"/>
              <a:gd name="T14" fmla="*/ 1889605 w 1943100"/>
              <a:gd name="T15" fmla="*/ 461963 h 923925"/>
              <a:gd name="T16" fmla="*/ 971550 w 1943100"/>
              <a:gd name="T17" fmla="*/ 53496 h 923925"/>
              <a:gd name="T18" fmla="*/ 53495 w 1943100"/>
              <a:gd name="T19" fmla="*/ 461963 h 9239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3100" h="923925">
                <a:moveTo>
                  <a:pt x="0" y="461963"/>
                </a:moveTo>
                <a:cubicBezTo>
                  <a:pt x="0" y="206828"/>
                  <a:pt x="434978" y="0"/>
                  <a:pt x="971550" y="0"/>
                </a:cubicBezTo>
                <a:cubicBezTo>
                  <a:pt x="1508122" y="0"/>
                  <a:pt x="1943100" y="206828"/>
                  <a:pt x="1943100" y="461963"/>
                </a:cubicBezTo>
                <a:cubicBezTo>
                  <a:pt x="1943100" y="717098"/>
                  <a:pt x="1508122" y="923926"/>
                  <a:pt x="971550" y="923926"/>
                </a:cubicBezTo>
                <a:cubicBezTo>
                  <a:pt x="434978" y="923926"/>
                  <a:pt x="0" y="717098"/>
                  <a:pt x="0" y="461963"/>
                </a:cubicBezTo>
                <a:close/>
                <a:moveTo>
                  <a:pt x="53495" y="461963"/>
                </a:moveTo>
                <a:cubicBezTo>
                  <a:pt x="53495" y="687553"/>
                  <a:pt x="464522" y="870430"/>
                  <a:pt x="971550" y="870430"/>
                </a:cubicBezTo>
                <a:cubicBezTo>
                  <a:pt x="1478578" y="870430"/>
                  <a:pt x="1889605" y="687553"/>
                  <a:pt x="1889605" y="461963"/>
                </a:cubicBezTo>
                <a:cubicBezTo>
                  <a:pt x="1889605" y="236373"/>
                  <a:pt x="1478578" y="53496"/>
                  <a:pt x="971550" y="53496"/>
                </a:cubicBezTo>
                <a:cubicBezTo>
                  <a:pt x="464522" y="53496"/>
                  <a:pt x="53495" y="236373"/>
                  <a:pt x="53495" y="461963"/>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eaLnBrk="1" hangingPunct="1">
              <a:defRPr/>
            </a:pPr>
            <a:endParaRPr lang="en-US">
              <a:ea typeface="ＭＳ Ｐゴシック" charset="0"/>
              <a:cs typeface="ＭＳ Ｐゴシック" charset="0"/>
            </a:endParaRPr>
          </a:p>
        </p:txBody>
      </p:sp>
      <p:grpSp>
        <p:nvGrpSpPr>
          <p:cNvPr id="8" name="Group 7"/>
          <p:cNvGrpSpPr/>
          <p:nvPr/>
        </p:nvGrpSpPr>
        <p:grpSpPr>
          <a:xfrm>
            <a:off x="7550838" y="4563038"/>
            <a:ext cx="1415362" cy="1394849"/>
            <a:chOff x="2363372" y="2250831"/>
            <a:chExt cx="2912013" cy="2869809"/>
          </a:xfrm>
        </p:grpSpPr>
        <p:sp>
          <p:nvSpPr>
            <p:cNvPr id="9" name="5-Point Star 8"/>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fontScale="90000"/>
          </a:bodyPr>
          <a:lstStyle/>
          <a:p>
            <a:pPr eaLnBrk="1" hangingPunct="1">
              <a:defRPr/>
            </a:pPr>
            <a:r>
              <a:rPr lang="en-US" sz="3600" dirty="0">
                <a:solidFill>
                  <a:srgbClr val="000000"/>
                </a:solidFill>
                <a:ea typeface="ＭＳ Ｐゴシック" charset="0"/>
                <a:cs typeface="ＭＳ Ｐゴシック" charset="0"/>
              </a:rPr>
              <a:t>Continuum of </a:t>
            </a:r>
            <a:r>
              <a:rPr lang="en-US" sz="3600" b="1" i="1" dirty="0">
                <a:solidFill>
                  <a:srgbClr val="000000"/>
                </a:solidFill>
                <a:ea typeface="ＭＳ Ｐゴシック" charset="0"/>
                <a:cs typeface="ＭＳ Ｐゴシック" charset="0"/>
              </a:rPr>
              <a:t>Procedures</a:t>
            </a:r>
            <a:r>
              <a:rPr lang="en-US" sz="3600" dirty="0">
                <a:solidFill>
                  <a:srgbClr val="000000"/>
                </a:solidFill>
                <a:ea typeface="ＭＳ Ｐゴシック" charset="0"/>
                <a:cs typeface="ＭＳ Ｐゴシック" charset="0"/>
              </a:rPr>
              <a:t> </a:t>
            </a:r>
            <a:r>
              <a:rPr lang="en-US" sz="3600" dirty="0" smtClean="0">
                <a:solidFill>
                  <a:srgbClr val="000000"/>
                </a:solidFill>
                <a:ea typeface="ＭＳ Ｐゴシック" charset="0"/>
                <a:cs typeface="ＭＳ Ｐゴシック" charset="0"/>
              </a:rPr>
              <a:t/>
            </a:r>
            <a:br>
              <a:rPr lang="en-US" sz="3600" dirty="0" smtClean="0">
                <a:solidFill>
                  <a:srgbClr val="000000"/>
                </a:solidFill>
                <a:ea typeface="ＭＳ Ｐゴシック" charset="0"/>
                <a:cs typeface="ＭＳ Ｐゴシック" charset="0"/>
              </a:rPr>
            </a:br>
            <a:r>
              <a:rPr lang="en-US" sz="3600" dirty="0" smtClean="0">
                <a:solidFill>
                  <a:srgbClr val="000000"/>
                </a:solidFill>
                <a:ea typeface="ＭＳ Ｐゴシック" charset="0"/>
                <a:cs typeface="ＭＳ Ｐゴシック" charset="0"/>
              </a:rPr>
              <a:t>for </a:t>
            </a:r>
            <a:r>
              <a:rPr lang="en-US" sz="3600" dirty="0">
                <a:solidFill>
                  <a:srgbClr val="000000"/>
                </a:solidFill>
                <a:ea typeface="ＭＳ Ｐゴシック" charset="0"/>
                <a:cs typeface="ＭＳ Ｐゴシック" charset="0"/>
              </a:rPr>
              <a:t>Responding to a Crisis </a:t>
            </a:r>
          </a:p>
        </p:txBody>
      </p:sp>
      <p:sp>
        <p:nvSpPr>
          <p:cNvPr id="87042" name="Content Placeholder 2"/>
          <p:cNvSpPr>
            <a:spLocks noGrp="1"/>
          </p:cNvSpPr>
          <p:nvPr>
            <p:ph idx="1"/>
          </p:nvPr>
        </p:nvSpPr>
        <p:spPr>
          <a:xfrm>
            <a:off x="2481263" y="2125663"/>
            <a:ext cx="6243637" cy="4446587"/>
          </a:xfrm>
        </p:spPr>
        <p:txBody>
          <a:bodyPr/>
          <a:lstStyle/>
          <a:p>
            <a:pPr eaLnBrk="1" hangingPunct="1">
              <a:buFont typeface="Arial" charset="0"/>
              <a:buNone/>
            </a:pPr>
            <a:r>
              <a:rPr lang="ja-JP" altLang="en-US" dirty="0"/>
              <a:t>“</a:t>
            </a:r>
            <a:r>
              <a:rPr lang="en-US" altLang="ja-JP" dirty="0"/>
              <a:t>The Vermont School Crisis Planning Team recommends that a simple Crisis Command Placard be prominently placed in all teaching spaces that direct teachers, staff, and students about how to respond to each of the simplified emergency </a:t>
            </a:r>
            <a:r>
              <a:rPr lang="en-US" altLang="ja-JP" dirty="0" smtClean="0"/>
              <a:t>command...</a:t>
            </a:r>
            <a:r>
              <a:rPr lang="ja-JP" altLang="en-US" dirty="0"/>
              <a:t>”</a:t>
            </a:r>
            <a:endParaRPr lang="en-US" altLang="en-US" dirty="0"/>
          </a:p>
        </p:txBody>
      </p:sp>
      <p:pic>
        <p:nvPicPr>
          <p:cNvPr id="870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90663"/>
            <a:ext cx="25114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p:cNvSpPr txBox="1">
            <a:spLocks noChangeArrowheads="1"/>
          </p:cNvSpPr>
          <p:nvPr/>
        </p:nvSpPr>
        <p:spPr bwMode="auto">
          <a:xfrm>
            <a:off x="2784475" y="1736924"/>
            <a:ext cx="5667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400" dirty="0"/>
              <a:t>https://</a:t>
            </a:r>
            <a:r>
              <a:rPr lang="en-US" altLang="en-US" sz="1400" dirty="0" err="1"/>
              <a:t>www.youtube.com</a:t>
            </a:r>
            <a:r>
              <a:rPr lang="en-US" altLang="en-US" sz="1400" dirty="0"/>
              <a:t>/</a:t>
            </a:r>
            <a:r>
              <a:rPr lang="en-US" altLang="en-US" sz="1400" dirty="0" err="1"/>
              <a:t>watch?v</a:t>
            </a:r>
            <a:r>
              <a:rPr lang="en-US" altLang="en-US" sz="1400" dirty="0"/>
              <a:t>=NUY2RHhO3rA&amp;feature=</a:t>
            </a:r>
            <a:r>
              <a:rPr lang="en-US" altLang="en-US" sz="1400" dirty="0" err="1"/>
              <a:t>youtu.be</a:t>
            </a:r>
            <a:endParaRPr lang="en-US" altLang="en-US" sz="1400" dirty="0"/>
          </a:p>
        </p:txBody>
      </p:sp>
      <p:sp>
        <p:nvSpPr>
          <p:cNvPr id="2" name="TextBox 1"/>
          <p:cNvSpPr txBox="1"/>
          <p:nvPr/>
        </p:nvSpPr>
        <p:spPr>
          <a:xfrm rot="20720540">
            <a:off x="248065" y="3230378"/>
            <a:ext cx="2015295" cy="461665"/>
          </a:xfrm>
          <a:prstGeom prst="rect">
            <a:avLst/>
          </a:prstGeom>
          <a:noFill/>
        </p:spPr>
        <p:txBody>
          <a:bodyPr wrap="none" rtlCol="0">
            <a:spAutoFit/>
          </a:bodyPr>
          <a:lstStyle/>
          <a:p>
            <a:r>
              <a:rPr lang="en-US" dirty="0" smtClean="0">
                <a:solidFill>
                  <a:srgbClr val="FF0000"/>
                </a:solidFill>
              </a:rPr>
              <a:t>NEW – 2016!</a:t>
            </a:r>
            <a:endParaRPr lang="en-US" dirty="0">
              <a:solidFill>
                <a:srgbClr val="FF0000"/>
              </a:solidFill>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12805"/>
          </a:xfrm>
        </p:spPr>
        <p:txBody>
          <a:bodyPr/>
          <a:lstStyle/>
          <a:p>
            <a:r>
              <a:rPr lang="en-US" smtClean="0"/>
              <a:t>Remember, when </a:t>
            </a:r>
            <a:r>
              <a:rPr lang="en-US" dirty="0" smtClean="0"/>
              <a:t>you </a:t>
            </a:r>
            <a:r>
              <a:rPr lang="en-US" smtClean="0"/>
              <a:t>see </a:t>
            </a:r>
            <a:br>
              <a:rPr lang="en-US" smtClean="0"/>
            </a:br>
            <a:r>
              <a:rPr lang="en-US" smtClean="0"/>
              <a:t>this </a:t>
            </a:r>
            <a:r>
              <a:rPr lang="en-US" dirty="0" smtClean="0"/>
              <a:t>star</a:t>
            </a:r>
            <a:r>
              <a:rPr lang="is-IS" dirty="0" smtClean="0"/>
              <a:t>…</a:t>
            </a:r>
            <a:endParaRPr lang="en-US" dirty="0"/>
          </a:p>
        </p:txBody>
      </p:sp>
      <p:grpSp>
        <p:nvGrpSpPr>
          <p:cNvPr id="6" name="Group 5"/>
          <p:cNvGrpSpPr/>
          <p:nvPr/>
        </p:nvGrpSpPr>
        <p:grpSpPr>
          <a:xfrm>
            <a:off x="2926079" y="2689077"/>
            <a:ext cx="2912013" cy="2869809"/>
            <a:chOff x="2363372" y="2250831"/>
            <a:chExt cx="2912013" cy="2869809"/>
          </a:xfrm>
        </p:grpSpPr>
        <p:sp>
          <p:nvSpPr>
            <p:cNvPr id="4" name="5-Point Star 3"/>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376246" y="3557341"/>
              <a:ext cx="914400" cy="461665"/>
            </a:xfrm>
            <a:prstGeom prst="rect">
              <a:avLst/>
            </a:prstGeom>
            <a:noFill/>
          </p:spPr>
          <p:txBody>
            <a:bodyPr wrap="square" rtlCol="0">
              <a:spAutoFit/>
            </a:bodyPr>
            <a:lstStyle/>
            <a:p>
              <a:pPr algn="ctr"/>
              <a:r>
                <a:rPr lang="en-US" sz="2400" dirty="0" smtClean="0">
                  <a:latin typeface="+mj-lt"/>
                </a:rPr>
                <a:t>TFI</a:t>
              </a:r>
              <a:endParaRPr lang="en-US" sz="2400" dirty="0">
                <a:latin typeface="+mj-lt"/>
              </a:endParaRPr>
            </a:p>
          </p:txBody>
        </p:sp>
      </p:grpSp>
      <p:sp>
        <p:nvSpPr>
          <p:cNvPr id="7" name="Rectangle 3"/>
          <p:cNvSpPr>
            <a:spLocks noGrp="1" noChangeArrowheads="1"/>
          </p:cNvSpPr>
          <p:nvPr>
            <p:ph idx="1"/>
          </p:nvPr>
        </p:nvSpPr>
        <p:spPr>
          <a:xfrm>
            <a:off x="457200" y="1697039"/>
            <a:ext cx="8229600" cy="1027110"/>
          </a:xfrm>
        </p:spPr>
        <p:txBody>
          <a:bodyPr/>
          <a:lstStyle/>
          <a:p>
            <a:pPr marL="0" indent="0">
              <a:buNone/>
            </a:pPr>
            <a:r>
              <a:rPr lang="en-US" altLang="en-US" sz="2400" dirty="0" smtClean="0"/>
              <a:t>It indicates that the information/activities on that slide correlate with an item on the TFI (Tiered Fidelity Inventory)</a:t>
            </a:r>
            <a:endParaRPr lang="en-US" altLang="en-US" sz="2400" dirty="0"/>
          </a:p>
        </p:txBody>
      </p:sp>
    </p:spTree>
    <p:extLst>
      <p:ext uri="{BB962C8B-B14F-4D97-AF65-F5344CB8AC3E}">
        <p14:creationId xmlns:p14="http://schemas.microsoft.com/office/powerpoint/2010/main" val="19706112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274638"/>
            <a:ext cx="8229600" cy="657225"/>
          </a:xfrm>
        </p:spPr>
        <p:txBody>
          <a:bodyPr/>
          <a:lstStyle/>
          <a:p>
            <a:pPr eaLnBrk="1" hangingPunct="1"/>
            <a:r>
              <a:rPr lang="en-US" altLang="en-US"/>
              <a:t>Example Placard</a:t>
            </a:r>
          </a:p>
        </p:txBody>
      </p:sp>
      <p:sp>
        <p:nvSpPr>
          <p:cNvPr id="89090" name="Rectangle 4"/>
          <p:cNvSpPr>
            <a:spLocks noChangeArrowheads="1"/>
          </p:cNvSpPr>
          <p:nvPr/>
        </p:nvSpPr>
        <p:spPr bwMode="auto">
          <a:xfrm>
            <a:off x="558800" y="1012825"/>
            <a:ext cx="8032750" cy="5262979"/>
          </a:xfrm>
          <a:prstGeom prst="rect">
            <a:avLst/>
          </a:prstGeom>
          <a:solidFill>
            <a:srgbClr val="FF0000">
              <a:alpha val="52156"/>
            </a:srgbClr>
          </a:solidFill>
          <a:ln w="635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i="1" dirty="0"/>
              <a:t>Classroom Crisis </a:t>
            </a:r>
            <a:r>
              <a:rPr lang="en-US" altLang="en-US" sz="2400" b="1" i="1" dirty="0" smtClean="0"/>
              <a:t>Commands:</a:t>
            </a:r>
            <a:endParaRPr lang="en-US" altLang="en-US" sz="2400" b="1" i="1" dirty="0"/>
          </a:p>
          <a:p>
            <a:pPr eaLnBrk="1" hangingPunct="1">
              <a:spcBef>
                <a:spcPct val="0"/>
              </a:spcBef>
              <a:buFontTx/>
              <a:buNone/>
            </a:pPr>
            <a:endParaRPr lang="en-US" altLang="en-US" sz="1600" b="1" dirty="0"/>
          </a:p>
          <a:p>
            <a:pPr eaLnBrk="1" hangingPunct="1">
              <a:spcBef>
                <a:spcPct val="0"/>
              </a:spcBef>
              <a:buFontTx/>
              <a:buNone/>
            </a:pPr>
            <a:r>
              <a:rPr lang="en-US" altLang="en-US" sz="2400" b="1" dirty="0"/>
              <a:t>Clear the Halls – </a:t>
            </a:r>
          </a:p>
          <a:p>
            <a:pPr lvl="1" eaLnBrk="1" hangingPunct="1">
              <a:spcBef>
                <a:spcPct val="0"/>
              </a:spcBef>
              <a:buFontTx/>
              <a:buNone/>
            </a:pPr>
            <a:r>
              <a:rPr lang="en-US" altLang="en-US" sz="1600" b="1" dirty="0"/>
              <a:t>Go to closest room supervised by an adult. Close door (lock if possible). Students and staff remain away from doors and windows. Turn off lights and shut curtains/blinds on doors and windows (if available). Use classroom intercom or phone only for emergencies.</a:t>
            </a:r>
          </a:p>
          <a:p>
            <a:pPr lvl="1" eaLnBrk="1" hangingPunct="1">
              <a:spcBef>
                <a:spcPct val="0"/>
              </a:spcBef>
              <a:buFontTx/>
              <a:buNone/>
            </a:pPr>
            <a:endParaRPr lang="en-US" altLang="en-US" sz="1600" b="1" dirty="0"/>
          </a:p>
          <a:p>
            <a:pPr eaLnBrk="1" hangingPunct="1">
              <a:spcBef>
                <a:spcPct val="0"/>
              </a:spcBef>
              <a:buFontTx/>
              <a:buNone/>
            </a:pPr>
            <a:r>
              <a:rPr lang="en-US" altLang="en-US" sz="2400" b="1" dirty="0"/>
              <a:t>Secure the School – </a:t>
            </a:r>
          </a:p>
          <a:p>
            <a:pPr lvl="1" eaLnBrk="1" hangingPunct="1">
              <a:spcBef>
                <a:spcPct val="0"/>
              </a:spcBef>
              <a:buFontTx/>
              <a:buNone/>
            </a:pPr>
            <a:r>
              <a:rPr lang="en-US" altLang="en-US" sz="1600" b="1" dirty="0"/>
              <a:t>Same as </a:t>
            </a:r>
            <a:r>
              <a:rPr lang="ja-JP" altLang="en-US" sz="1600" b="1" dirty="0"/>
              <a:t>“</a:t>
            </a:r>
            <a:r>
              <a:rPr lang="en-US" altLang="ja-JP" sz="1600" b="1" dirty="0"/>
              <a:t>Clear the </a:t>
            </a:r>
            <a:r>
              <a:rPr lang="en-US" altLang="ja-JP" sz="1600" b="1" dirty="0" smtClean="0"/>
              <a:t>Halls.” </a:t>
            </a:r>
            <a:r>
              <a:rPr lang="en-US" altLang="ja-JP" sz="1600" b="1" dirty="0"/>
              <a:t>Go to closest room supervised by an adult. Close door (lock if possible). Students and staff remain away from doors and windows. Turn off lights and shut curtains/blinds on doors and windows (if available). Designated staff secure outside doors. Students outdoors move away from building. Use classroom intercom or phone only for emergencies.</a:t>
            </a:r>
          </a:p>
          <a:p>
            <a:pPr lvl="1" eaLnBrk="1" hangingPunct="1">
              <a:spcBef>
                <a:spcPct val="0"/>
              </a:spcBef>
              <a:buFontTx/>
              <a:buNone/>
            </a:pPr>
            <a:endParaRPr lang="en-US" altLang="en-US" sz="1600" b="1" dirty="0"/>
          </a:p>
          <a:p>
            <a:pPr eaLnBrk="1" hangingPunct="1">
              <a:spcBef>
                <a:spcPct val="0"/>
              </a:spcBef>
              <a:buFontTx/>
              <a:buNone/>
            </a:pPr>
            <a:r>
              <a:rPr lang="en-US" altLang="en-US" sz="2400" b="1" dirty="0"/>
              <a:t>Evacuate the Building – </a:t>
            </a:r>
          </a:p>
          <a:p>
            <a:pPr lvl="1" eaLnBrk="1" hangingPunct="1">
              <a:spcBef>
                <a:spcPct val="0"/>
              </a:spcBef>
              <a:buFontTx/>
              <a:buNone/>
            </a:pPr>
            <a:r>
              <a:rPr lang="en-US" altLang="en-US" sz="1600" b="1" dirty="0"/>
              <a:t>(</a:t>
            </a:r>
            <a:r>
              <a:rPr lang="en-US" altLang="en-US" sz="1600" b="1" i="1" dirty="0"/>
              <a:t>Insert classroom exit directions here.) </a:t>
            </a:r>
            <a:r>
              <a:rPr lang="en-US" altLang="en-US" sz="1600" b="1" dirty="0"/>
              <a:t>In an orderly fashion, exit the building with class roster. Teacher takes </a:t>
            </a:r>
            <a:r>
              <a:rPr lang="en-US" altLang="en-US" sz="1600" b="1" dirty="0" smtClean="0"/>
              <a:t>attendance with </a:t>
            </a:r>
            <a:r>
              <a:rPr lang="en-US" altLang="en-US" sz="1600" b="1" dirty="0"/>
              <a:t>assigned students. Move to the __________________ Relocation Site when </a:t>
            </a:r>
            <a:r>
              <a:rPr lang="en-US" altLang="en-US" sz="1600" b="1" dirty="0" smtClean="0"/>
              <a:t>directed</a:t>
            </a:r>
            <a:r>
              <a:rPr lang="en-US" altLang="en-US" sz="1600" b="1" dirty="0"/>
              <a:t>.</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274638"/>
            <a:ext cx="6096000" cy="1793875"/>
          </a:xfrm>
        </p:spPr>
        <p:txBody>
          <a:bodyPr/>
          <a:lstStyle/>
          <a:p>
            <a:pPr eaLnBrk="1" hangingPunct="1"/>
            <a:r>
              <a:rPr lang="en-US" altLang="en-US" sz="4800" b="1">
                <a:solidFill>
                  <a:srgbClr val="008000"/>
                </a:solidFill>
              </a:rPr>
              <a:t>School Safety </a:t>
            </a:r>
            <a:br>
              <a:rPr lang="en-US" altLang="en-US" sz="4800" b="1">
                <a:solidFill>
                  <a:srgbClr val="008000"/>
                </a:solidFill>
              </a:rPr>
            </a:br>
            <a:r>
              <a:rPr lang="en-US" altLang="en-US" sz="4800" b="1">
                <a:solidFill>
                  <a:srgbClr val="008000"/>
                </a:solidFill>
              </a:rPr>
              <a:t>Review Checklist</a:t>
            </a:r>
          </a:p>
        </p:txBody>
      </p:sp>
      <p:graphicFrame>
        <p:nvGraphicFramePr>
          <p:cNvPr id="91138" name="Object 2"/>
          <p:cNvGraphicFramePr>
            <a:graphicFrameLocks noChangeAspect="1"/>
          </p:cNvGraphicFramePr>
          <p:nvPr/>
        </p:nvGraphicFramePr>
        <p:xfrm>
          <a:off x="1333500" y="2725738"/>
          <a:ext cx="7553325" cy="3630612"/>
        </p:xfrm>
        <a:graphic>
          <a:graphicData uri="http://schemas.openxmlformats.org/presentationml/2006/ole">
            <mc:AlternateContent xmlns:mc="http://schemas.openxmlformats.org/markup-compatibility/2006">
              <mc:Choice xmlns:v="urn:schemas-microsoft-com:vml" Requires="v">
                <p:oleObj spid="_x0000_s91206" name="Document" r:id="rId4" imgW="22552381" imgH="7568254" progId="Word.Document.12">
                  <p:link updateAutomatic="1"/>
                </p:oleObj>
              </mc:Choice>
              <mc:Fallback>
                <p:oleObj name="Document" r:id="rId4" imgW="22552381" imgH="7568254"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2725738"/>
                        <a:ext cx="7553325" cy="363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91139" name="Group 3"/>
          <p:cNvGrpSpPr>
            <a:grpSpLocks noChangeAspect="1"/>
          </p:cNvGrpSpPr>
          <p:nvPr/>
        </p:nvGrpSpPr>
        <p:grpSpPr bwMode="auto">
          <a:xfrm>
            <a:off x="171450" y="138113"/>
            <a:ext cx="1162050" cy="6583362"/>
            <a:chOff x="1440" y="1267"/>
            <a:chExt cx="1965" cy="12953"/>
          </a:xfrm>
        </p:grpSpPr>
        <p:sp>
          <p:nvSpPr>
            <p:cNvPr id="91142" name="AutoShape 4"/>
            <p:cNvSpPr>
              <a:spLocks noChangeAspect="1" noChangeArrowheads="1" noTextEdit="1"/>
            </p:cNvSpPr>
            <p:nvPr/>
          </p:nvSpPr>
          <p:spPr bwMode="auto">
            <a:xfrm>
              <a:off x="1440" y="1267"/>
              <a:ext cx="1965" cy="1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1143" name="Rectangle 5"/>
            <p:cNvSpPr>
              <a:spLocks noChangeArrowheads="1"/>
            </p:cNvSpPr>
            <p:nvPr/>
          </p:nvSpPr>
          <p:spPr bwMode="auto">
            <a:xfrm>
              <a:off x="1440" y="1267"/>
              <a:ext cx="1933" cy="2095"/>
            </a:xfrm>
            <a:prstGeom prst="rect">
              <a:avLst/>
            </a:prstGeom>
            <a:solidFill>
              <a:srgbClr val="2467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grpSp>
          <p:nvGrpSpPr>
            <p:cNvPr id="91144" name="Group 6"/>
            <p:cNvGrpSpPr>
              <a:grpSpLocks/>
            </p:cNvGrpSpPr>
            <p:nvPr/>
          </p:nvGrpSpPr>
          <p:grpSpPr bwMode="auto">
            <a:xfrm>
              <a:off x="1440" y="1426"/>
              <a:ext cx="1933" cy="12767"/>
              <a:chOff x="1440" y="1426"/>
              <a:chExt cx="1933" cy="12767"/>
            </a:xfrm>
          </p:grpSpPr>
          <p:sp>
            <p:nvSpPr>
              <p:cNvPr id="91145" name="Rectangle 7"/>
              <p:cNvSpPr>
                <a:spLocks noChangeArrowheads="1"/>
              </p:cNvSpPr>
              <p:nvPr/>
            </p:nvSpPr>
            <p:spPr bwMode="auto">
              <a:xfrm>
                <a:off x="1440" y="3239"/>
                <a:ext cx="1933" cy="10954"/>
              </a:xfrm>
              <a:prstGeom prst="rect">
                <a:avLst/>
              </a:prstGeom>
              <a:solidFill>
                <a:srgbClr val="24671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pic>
            <p:nvPicPr>
              <p:cNvPr id="9114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8" y="1426"/>
                <a:ext cx="1310"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114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684213"/>
            <a:ext cx="26447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14"/>
          <p:cNvSpPr txBox="1">
            <a:spLocks noChangeArrowheads="1"/>
          </p:cNvSpPr>
          <p:nvPr/>
        </p:nvSpPr>
        <p:spPr bwMode="auto">
          <a:xfrm>
            <a:off x="1314450" y="6202363"/>
            <a:ext cx="747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400"/>
              <a:t>http://education.vermont.gov/new/html/pgm_safeschools/pubs.html#safety_checklist</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p:nvPr>
        </p:nvSpPr>
        <p:spPr>
          <a:xfrm>
            <a:off x="4416425" y="533400"/>
            <a:ext cx="4175125" cy="609600"/>
          </a:xfrm>
        </p:spPr>
        <p:txBody>
          <a:bodyPr rtlCol="0">
            <a:normAutofit fontScale="90000"/>
          </a:bodyPr>
          <a:lstStyle/>
          <a:p>
            <a:pPr eaLnBrk="1" fontAlgn="auto" hangingPunct="1">
              <a:spcAft>
                <a:spcPts val="0"/>
              </a:spcAft>
              <a:defRPr/>
            </a:pPr>
            <a:r>
              <a:rPr lang="en-US" b="1">
                <a:solidFill>
                  <a:srgbClr val="0000FF"/>
                </a:solidFill>
                <a:ea typeface="+mj-ea"/>
                <a:cs typeface="+mj-cs"/>
              </a:rPr>
              <a:t>SET Components</a:t>
            </a:r>
          </a:p>
        </p:txBody>
      </p:sp>
      <p:graphicFrame>
        <p:nvGraphicFramePr>
          <p:cNvPr id="59426" name="Group 34"/>
          <p:cNvGraphicFramePr>
            <a:graphicFrameLocks noGrp="1"/>
          </p:cNvGraphicFramePr>
          <p:nvPr>
            <p:ph sz="half" idx="1"/>
          </p:nvPr>
        </p:nvGraphicFramePr>
        <p:xfrm>
          <a:off x="0" y="100013"/>
          <a:ext cx="3624263" cy="4032249"/>
        </p:xfrm>
        <a:graphic>
          <a:graphicData uri="http://schemas.openxmlformats.org/drawingml/2006/table">
            <a:tbl>
              <a:tblPr/>
              <a:tblGrid>
                <a:gridCol w="1812925"/>
                <a:gridCol w="1811338"/>
              </a:tblGrid>
              <a:tr h="518209">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Section A: </a:t>
                      </a:r>
                    </a:p>
                  </a:txBody>
                  <a:tcPr marT="45730" marB="45730"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Expectations Defined</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318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Section B: </a:t>
                      </a:r>
                    </a:p>
                    <a:p>
                      <a:pPr marL="0" marR="0" lvl="0" indent="0" algn="ctr" defTabSz="914400" rtl="0" eaLnBrk="0" fontAlgn="b"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charset="0"/>
                        <a:ea typeface="ＭＳ Ｐゴシック" charset="-128"/>
                      </a:endParaRPr>
                    </a:p>
                  </a:txBody>
                  <a:tcPr marT="45730" marB="45730"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Behavioral Expectations Taught</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94495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Section C: </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On-Going System for Rewarding Behavioral Expectations</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94495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Section D</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System for Responding to Behavioral Violations</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620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Section E: </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Monitoring and Evaluation</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3022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Section F:</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Leadership</a:t>
                      </a:r>
                    </a:p>
                  </a:txBody>
                  <a:tcPr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93209" name="Object 2"/>
          <p:cNvGraphicFramePr>
            <a:graphicFrameLocks noChangeAspect="1"/>
          </p:cNvGraphicFramePr>
          <p:nvPr/>
        </p:nvGraphicFramePr>
        <p:xfrm>
          <a:off x="5187950" y="2252663"/>
          <a:ext cx="5219700" cy="4406900"/>
        </p:xfrm>
        <a:graphic>
          <a:graphicData uri="http://schemas.openxmlformats.org/presentationml/2006/ole">
            <mc:AlternateContent xmlns:mc="http://schemas.openxmlformats.org/markup-compatibility/2006">
              <mc:Choice xmlns:v="urn:schemas-microsoft-com:vml" Requires="v">
                <p:oleObj spid="_x0000_s93271" name="Document" r:id="rId4" imgW="22501587" imgH="17625397" progId="Word.Document.12">
                  <p:link updateAutomatic="1"/>
                </p:oleObj>
              </mc:Choice>
              <mc:Fallback>
                <p:oleObj name="Document" r:id="rId4" imgW="22501587" imgH="17625397"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950" y="2252663"/>
                        <a:ext cx="5219700" cy="440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 name="Right Arrow 10"/>
          <p:cNvSpPr>
            <a:spLocks noChangeArrowheads="1"/>
          </p:cNvSpPr>
          <p:nvPr/>
        </p:nvSpPr>
        <p:spPr bwMode="auto">
          <a:xfrm rot="1715737">
            <a:off x="3201988" y="3071813"/>
            <a:ext cx="2306637" cy="698500"/>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2" name="Donut 11"/>
          <p:cNvSpPr>
            <a:spLocks/>
          </p:cNvSpPr>
          <p:nvPr/>
        </p:nvSpPr>
        <p:spPr bwMode="auto">
          <a:xfrm>
            <a:off x="5476875" y="4073525"/>
            <a:ext cx="3898900" cy="2727325"/>
          </a:xfrm>
          <a:custGeom>
            <a:avLst/>
            <a:gdLst>
              <a:gd name="T0" fmla="*/ 0 w 3898900"/>
              <a:gd name="T1" fmla="*/ 1363663 h 2727325"/>
              <a:gd name="T2" fmla="*/ 1949450 w 3898900"/>
              <a:gd name="T3" fmla="*/ 0 h 2727325"/>
              <a:gd name="T4" fmla="*/ 3898900 w 3898900"/>
              <a:gd name="T5" fmla="*/ 1363663 h 2727325"/>
              <a:gd name="T6" fmla="*/ 1949450 w 3898900"/>
              <a:gd name="T7" fmla="*/ 2727326 h 2727325"/>
              <a:gd name="T8" fmla="*/ 0 w 3898900"/>
              <a:gd name="T9" fmla="*/ 1363663 h 2727325"/>
              <a:gd name="T10" fmla="*/ 61774 w 3898900"/>
              <a:gd name="T11" fmla="*/ 1363663 h 2727325"/>
              <a:gd name="T12" fmla="*/ 1949450 w 3898900"/>
              <a:gd name="T13" fmla="*/ 2665552 h 2727325"/>
              <a:gd name="T14" fmla="*/ 3837126 w 3898900"/>
              <a:gd name="T15" fmla="*/ 1363663 h 2727325"/>
              <a:gd name="T16" fmla="*/ 1949450 w 3898900"/>
              <a:gd name="T17" fmla="*/ 61774 h 2727325"/>
              <a:gd name="T18" fmla="*/ 61774 w 3898900"/>
              <a:gd name="T19" fmla="*/ 1363663 h 2727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8900" h="2727325">
                <a:moveTo>
                  <a:pt x="0" y="1363663"/>
                </a:moveTo>
                <a:cubicBezTo>
                  <a:pt x="0" y="610533"/>
                  <a:pt x="872798" y="0"/>
                  <a:pt x="1949450" y="0"/>
                </a:cubicBezTo>
                <a:cubicBezTo>
                  <a:pt x="3026102" y="0"/>
                  <a:pt x="3898900" y="610533"/>
                  <a:pt x="3898900" y="1363663"/>
                </a:cubicBezTo>
                <a:cubicBezTo>
                  <a:pt x="3898900" y="2116793"/>
                  <a:pt x="3026102" y="2727326"/>
                  <a:pt x="1949450" y="2727326"/>
                </a:cubicBezTo>
                <a:cubicBezTo>
                  <a:pt x="872798" y="2727326"/>
                  <a:pt x="0" y="2116793"/>
                  <a:pt x="0" y="1363663"/>
                </a:cubicBezTo>
                <a:close/>
                <a:moveTo>
                  <a:pt x="61774" y="1363663"/>
                </a:moveTo>
                <a:cubicBezTo>
                  <a:pt x="61774" y="2082676"/>
                  <a:pt x="906915" y="2665552"/>
                  <a:pt x="1949450" y="2665552"/>
                </a:cubicBezTo>
                <a:cubicBezTo>
                  <a:pt x="2991985" y="2665552"/>
                  <a:pt x="3837126" y="2082676"/>
                  <a:pt x="3837126" y="1363663"/>
                </a:cubicBezTo>
                <a:cubicBezTo>
                  <a:pt x="3837126" y="644650"/>
                  <a:pt x="2991985" y="61774"/>
                  <a:pt x="1949450" y="61774"/>
                </a:cubicBezTo>
                <a:cubicBezTo>
                  <a:pt x="906915" y="61774"/>
                  <a:pt x="61774" y="644650"/>
                  <a:pt x="61774" y="1363663"/>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eaLnBrk="1" hangingPunct="1">
              <a:defRPr/>
            </a:pPr>
            <a:endParaRPr lang="en-US">
              <a:ea typeface="ＭＳ Ｐゴシック" charset="0"/>
              <a:cs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rtlCol="0">
            <a:normAutofit/>
          </a:bodyPr>
          <a:lstStyle/>
          <a:p>
            <a:pPr eaLnBrk="1" fontAlgn="auto" hangingPunct="1">
              <a:spcAft>
                <a:spcPts val="0"/>
              </a:spcAft>
              <a:defRPr/>
            </a:pPr>
            <a:r>
              <a:rPr lang="en-US" sz="3600" dirty="0" smtClean="0">
                <a:solidFill>
                  <a:srgbClr val="000000"/>
                </a:solidFill>
                <a:ea typeface="+mj-ea"/>
                <a:cs typeface="+mj-cs"/>
              </a:rPr>
              <a:t>Activity:</a:t>
            </a:r>
            <a:r>
              <a:rPr lang="en-US" sz="2200" dirty="0" smtClean="0">
                <a:solidFill>
                  <a:srgbClr val="000000"/>
                </a:solidFill>
                <a:ea typeface="+mj-ea"/>
                <a:cs typeface="+mj-cs"/>
              </a:rPr>
              <a:t/>
            </a:r>
            <a:br>
              <a:rPr lang="en-US" sz="2200" dirty="0" smtClean="0">
                <a:solidFill>
                  <a:srgbClr val="000000"/>
                </a:solidFill>
                <a:ea typeface="+mj-ea"/>
                <a:cs typeface="+mj-cs"/>
              </a:rPr>
            </a:br>
            <a:r>
              <a:rPr lang="en-US" sz="3200" dirty="0" smtClean="0">
                <a:solidFill>
                  <a:srgbClr val="000000"/>
                </a:solidFill>
                <a:ea typeface="+mj-ea"/>
                <a:cs typeface="+mj-cs"/>
              </a:rPr>
              <a:t>Procedures for Discouraging Problem Behaviors</a:t>
            </a:r>
          </a:p>
        </p:txBody>
      </p:sp>
      <p:sp>
        <p:nvSpPr>
          <p:cNvPr id="116739" name="Vertical Text Placeholder 2"/>
          <p:cNvSpPr>
            <a:spLocks noGrp="1"/>
          </p:cNvSpPr>
          <p:nvPr>
            <p:ph idx="1"/>
          </p:nvPr>
        </p:nvSpPr>
        <p:spPr/>
        <p:txBody>
          <a:bodyPr rtlCol="0">
            <a:normAutofit/>
          </a:bodyPr>
          <a:lstStyle/>
          <a:p>
            <a:pPr eaLnBrk="1" fontAlgn="auto" hangingPunct="1">
              <a:spcAft>
                <a:spcPts val="0"/>
              </a:spcAft>
              <a:buFont typeface="Arial"/>
              <a:buChar char="•"/>
              <a:defRPr/>
            </a:pPr>
            <a:r>
              <a:rPr lang="en-US" sz="2800" dirty="0" smtClean="0">
                <a:ea typeface="+mn-ea"/>
                <a:cs typeface="+mn-cs"/>
              </a:rPr>
              <a:t>In your team, review </a:t>
            </a:r>
            <a:r>
              <a:rPr lang="en-US" sz="2800" dirty="0">
                <a:ea typeface="+mn-ea"/>
                <a:cs typeface="+mn-cs"/>
              </a:rPr>
              <a:t>the </a:t>
            </a:r>
            <a:r>
              <a:rPr lang="en-US" sz="2800" dirty="0">
                <a:solidFill>
                  <a:schemeClr val="tx2"/>
                </a:solidFill>
                <a:ea typeface="+mn-ea"/>
                <a:cs typeface="+mn-cs"/>
              </a:rPr>
              <a:t>Example Procedural Flow Chart</a:t>
            </a:r>
            <a:r>
              <a:rPr lang="en-US" sz="2800" dirty="0">
                <a:ea typeface="+mn-ea"/>
                <a:cs typeface="+mn-cs"/>
              </a:rPr>
              <a:t> in</a:t>
            </a:r>
            <a:r>
              <a:rPr lang="en-US" sz="2800" dirty="0" smtClean="0">
                <a:ea typeface="+mn-ea"/>
                <a:cs typeface="+mn-cs"/>
              </a:rPr>
              <a:t> your Workbook</a:t>
            </a:r>
            <a:endParaRPr lang="en-US" sz="1200" dirty="0">
              <a:ea typeface="+mn-ea"/>
              <a:cs typeface="+mn-cs"/>
            </a:endParaRPr>
          </a:p>
          <a:p>
            <a:pPr eaLnBrk="1" fontAlgn="auto" hangingPunct="1">
              <a:spcAft>
                <a:spcPts val="0"/>
              </a:spcAft>
              <a:buFont typeface="Arial"/>
              <a:buChar char="•"/>
              <a:defRPr/>
            </a:pPr>
            <a:r>
              <a:rPr lang="en-US" sz="2800" dirty="0" smtClean="0">
                <a:ea typeface="+mn-ea"/>
                <a:cs typeface="+mn-cs"/>
              </a:rPr>
              <a:t>Create </a:t>
            </a:r>
            <a:r>
              <a:rPr lang="en-US" sz="2800" dirty="0">
                <a:ea typeface="+mn-ea"/>
                <a:cs typeface="+mn-cs"/>
              </a:rPr>
              <a:t>your own procedural flow </a:t>
            </a:r>
            <a:r>
              <a:rPr lang="en-US" sz="2800" dirty="0" smtClean="0">
                <a:ea typeface="+mn-ea"/>
                <a:cs typeface="+mn-cs"/>
              </a:rPr>
              <a:t>chart</a:t>
            </a:r>
            <a:endParaRPr lang="en-US" sz="2800" dirty="0">
              <a:ea typeface="+mn-ea"/>
              <a:cs typeface="+mn-cs"/>
            </a:endParaRPr>
          </a:p>
          <a:p>
            <a:pPr eaLnBrk="1" fontAlgn="auto" hangingPunct="1">
              <a:spcAft>
                <a:spcPts val="0"/>
              </a:spcAft>
              <a:buFont typeface="Arial"/>
              <a:buChar char="•"/>
              <a:defRPr/>
            </a:pPr>
            <a:r>
              <a:rPr lang="en-US" sz="2800" dirty="0" smtClean="0">
                <a:ea typeface="+mn-ea"/>
                <a:cs typeface="+mn-cs"/>
              </a:rPr>
              <a:t>In your team, discuss your Crisis Plan</a:t>
            </a:r>
          </a:p>
          <a:p>
            <a:pPr eaLnBrk="1" fontAlgn="auto" hangingPunct="1">
              <a:spcAft>
                <a:spcPts val="0"/>
              </a:spcAft>
              <a:buFont typeface="Arial"/>
              <a:buChar char="•"/>
              <a:defRPr/>
            </a:pPr>
            <a:r>
              <a:rPr lang="en-US" sz="2800" dirty="0" smtClean="0">
                <a:ea typeface="+mn-ea"/>
                <a:cs typeface="+mn-cs"/>
              </a:rPr>
              <a:t>Determine next steps, if needed</a:t>
            </a:r>
            <a:endParaRPr lang="en-US" sz="1200" dirty="0" smtClean="0">
              <a:ea typeface="+mn-ea"/>
              <a:cs typeface="+mn-cs"/>
            </a:endParaRPr>
          </a:p>
          <a:p>
            <a:pPr eaLnBrk="1" fontAlgn="auto" hangingPunct="1">
              <a:spcAft>
                <a:spcPts val="0"/>
              </a:spcAft>
              <a:buFont typeface="Arial" charset="0"/>
              <a:buNone/>
              <a:defRPr/>
            </a:pPr>
            <a:r>
              <a:rPr lang="en-US" dirty="0" smtClean="0">
                <a:ea typeface="+mn-ea"/>
                <a:cs typeface="+mn-cs"/>
              </a:rPr>
              <a:t> </a:t>
            </a:r>
            <a:endParaRPr lang="en-US" dirty="0">
              <a:ea typeface="+mn-ea"/>
              <a:cs typeface="+mn-cs"/>
            </a:endParaRPr>
          </a:p>
        </p:txBody>
      </p:sp>
      <p:grpSp>
        <p:nvGrpSpPr>
          <p:cNvPr id="4" name="Group 3"/>
          <p:cNvGrpSpPr/>
          <p:nvPr/>
        </p:nvGrpSpPr>
        <p:grpSpPr>
          <a:xfrm>
            <a:off x="7514446" y="2305613"/>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685800" y="454025"/>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dirty="0">
                <a:solidFill>
                  <a:srgbClr val="000000"/>
                </a:solidFill>
              </a:rPr>
              <a:t>Questions?</a:t>
            </a:r>
            <a:br>
              <a:rPr lang="en-US" altLang="en-US" dirty="0">
                <a:solidFill>
                  <a:srgbClr val="000000"/>
                </a:solidFill>
              </a:rPr>
            </a:br>
            <a:r>
              <a:rPr lang="en-US" altLang="en-US" dirty="0">
                <a:solidFill>
                  <a:srgbClr val="000000"/>
                </a:solidFill>
              </a:rPr>
              <a:t>Status Update?</a:t>
            </a:r>
          </a:p>
        </p:txBody>
      </p:sp>
      <p:pic>
        <p:nvPicPr>
          <p:cNvPr id="62467"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2265363"/>
            <a:ext cx="426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86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Grp="1"/>
          </p:cNvSpPr>
          <p:nvPr>
            <p:ph type="subTitle" idx="1"/>
          </p:nvPr>
        </p:nvSpPr>
        <p:spPr>
          <a:xfrm>
            <a:off x="28575" y="296028"/>
            <a:ext cx="9115425" cy="568309"/>
          </a:xfrm>
        </p:spPr>
        <p:txBody>
          <a:bodyPr/>
          <a:lstStyle/>
          <a:p>
            <a:pPr eaLnBrk="1" hangingPunct="1"/>
            <a:r>
              <a:rPr lang="en-US" altLang="en-US" dirty="0">
                <a:solidFill>
                  <a:schemeClr val="bg1"/>
                </a:solidFill>
              </a:rPr>
              <a:t>First Steps to Implementation Module Series</a:t>
            </a:r>
            <a:r>
              <a:rPr lang="en-US" altLang="en-US" dirty="0" smtClean="0">
                <a:solidFill>
                  <a:schemeClr val="bg1"/>
                </a:solidFill>
              </a:rPr>
              <a:t>:</a:t>
            </a:r>
            <a:endParaRPr lang="en-US" altLang="en-US" dirty="0">
              <a:solidFill>
                <a:schemeClr val="bg1"/>
              </a:solidFill>
            </a:endParaRPr>
          </a:p>
        </p:txBody>
      </p:sp>
      <p:sp>
        <p:nvSpPr>
          <p:cNvPr id="2" name="Rectangle 1"/>
          <p:cNvSpPr/>
          <p:nvPr/>
        </p:nvSpPr>
        <p:spPr>
          <a:xfrm>
            <a:off x="28574" y="1899594"/>
            <a:ext cx="9115425"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1: </a:t>
            </a:r>
            <a:r>
              <a:rPr lang="en-US" altLang="en-US" sz="2800" dirty="0">
                <a:solidFill>
                  <a:schemeClr val="accent3">
                    <a:lumMod val="50000"/>
                  </a:schemeClr>
                </a:solidFill>
                <a:latin typeface="Calibri" charset="0"/>
                <a:ea typeface="Calibri" charset="0"/>
                <a:cs typeface="Calibri" charset="0"/>
              </a:rPr>
              <a:t>Statement of </a:t>
            </a:r>
            <a:r>
              <a:rPr lang="en-US" altLang="en-US" sz="2800" dirty="0" smtClean="0">
                <a:solidFill>
                  <a:schemeClr val="accent3">
                    <a:lumMod val="50000"/>
                  </a:schemeClr>
                </a:solidFill>
                <a:latin typeface="Calibri" charset="0"/>
                <a:ea typeface="Calibri" charset="0"/>
                <a:cs typeface="Calibri" charset="0"/>
              </a:rPr>
              <a:t>Purpose</a:t>
            </a:r>
            <a:endParaRPr lang="en-US" altLang="en-US" sz="2800" dirty="0">
              <a:solidFill>
                <a:schemeClr val="accent3">
                  <a:lumMod val="50000"/>
                </a:schemeClr>
              </a:solidFill>
              <a:latin typeface="Calibri" charset="0"/>
              <a:ea typeface="Calibri" charset="0"/>
              <a:cs typeface="Calibri" charset="0"/>
            </a:endParaRPr>
          </a:p>
        </p:txBody>
      </p:sp>
      <p:sp>
        <p:nvSpPr>
          <p:cNvPr id="3" name="Rectangle 2"/>
          <p:cNvSpPr/>
          <p:nvPr/>
        </p:nvSpPr>
        <p:spPr>
          <a:xfrm>
            <a:off x="0" y="2536860"/>
            <a:ext cx="9143999"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2: </a:t>
            </a:r>
            <a:r>
              <a:rPr lang="en-US" altLang="en-US" sz="2800" dirty="0">
                <a:solidFill>
                  <a:schemeClr val="accent3">
                    <a:lumMod val="50000"/>
                  </a:schemeClr>
                </a:solidFill>
                <a:latin typeface="Calibri" charset="0"/>
                <a:ea typeface="Calibri" charset="0"/>
                <a:cs typeface="Calibri" charset="0"/>
              </a:rPr>
              <a:t>Clearly Defined Expected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4" name="Rectangle 3"/>
          <p:cNvSpPr/>
          <p:nvPr/>
        </p:nvSpPr>
        <p:spPr>
          <a:xfrm>
            <a:off x="0" y="3142846"/>
            <a:ext cx="9144000"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3:</a:t>
            </a:r>
            <a:r>
              <a:rPr lang="en-US" altLang="en-US" sz="2800" dirty="0">
                <a:solidFill>
                  <a:schemeClr val="accent3">
                    <a:lumMod val="50000"/>
                  </a:schemeClr>
                </a:solidFill>
                <a:latin typeface="Calibri" charset="0"/>
                <a:ea typeface="Calibri" charset="0"/>
                <a:cs typeface="Calibri" charset="0"/>
              </a:rPr>
              <a:t> Procedures for Teaching Expected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5" name="Rectangle 4"/>
          <p:cNvSpPr/>
          <p:nvPr/>
        </p:nvSpPr>
        <p:spPr>
          <a:xfrm>
            <a:off x="14286" y="3777305"/>
            <a:ext cx="9115425"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4: </a:t>
            </a:r>
            <a:r>
              <a:rPr lang="en-US" altLang="en-US" sz="2800" dirty="0">
                <a:solidFill>
                  <a:schemeClr val="accent3">
                    <a:lumMod val="50000"/>
                  </a:schemeClr>
                </a:solidFill>
                <a:latin typeface="Calibri" charset="0"/>
                <a:ea typeface="Calibri" charset="0"/>
                <a:cs typeface="Calibri" charset="0"/>
              </a:rPr>
              <a:t>Procedures for Encouraging Expected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6" name="Rectangle 5"/>
          <p:cNvSpPr/>
          <p:nvPr/>
        </p:nvSpPr>
        <p:spPr>
          <a:xfrm>
            <a:off x="0" y="4440622"/>
            <a:ext cx="9129711" cy="671851"/>
          </a:xfrm>
          <a:prstGeom prst="rect">
            <a:avLst/>
          </a:prstGeom>
        </p:spPr>
        <p:txBody>
          <a:bodyPr wrap="square">
            <a:spAutoFit/>
          </a:bodyPr>
          <a:lstStyle/>
          <a:p>
            <a:pPr algn="ctr" eaLnBrk="1" hangingPunct="1">
              <a:lnSpc>
                <a:spcPct val="150000"/>
              </a:lnSpc>
              <a:defRPr/>
            </a:pPr>
            <a:r>
              <a:rPr lang="en-US" altLang="en-US" sz="2800" b="1" dirty="0">
                <a:solidFill>
                  <a:schemeClr val="accent3">
                    <a:lumMod val="50000"/>
                  </a:schemeClr>
                </a:solidFill>
                <a:latin typeface="Calibri" charset="0"/>
                <a:ea typeface="Calibri" charset="0"/>
                <a:cs typeface="Calibri" charset="0"/>
              </a:rPr>
              <a:t>Component 5: </a:t>
            </a:r>
            <a:r>
              <a:rPr lang="en-US" altLang="en-US" sz="2800" dirty="0">
                <a:solidFill>
                  <a:schemeClr val="accent3">
                    <a:lumMod val="50000"/>
                  </a:schemeClr>
                </a:solidFill>
                <a:latin typeface="Calibri" charset="0"/>
                <a:ea typeface="Calibri" charset="0"/>
                <a:cs typeface="Calibri" charset="0"/>
              </a:rPr>
              <a:t>Procedures for Discouraging Problem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7" name="Rectangle 6"/>
          <p:cNvSpPr/>
          <p:nvPr/>
        </p:nvSpPr>
        <p:spPr>
          <a:xfrm>
            <a:off x="0" y="5195328"/>
            <a:ext cx="9129711" cy="954107"/>
          </a:xfrm>
          <a:prstGeom prst="rect">
            <a:avLst/>
          </a:prstGeom>
        </p:spPr>
        <p:txBody>
          <a:bodyPr wrap="square">
            <a:spAutoFit/>
          </a:bodyPr>
          <a:lstStyle/>
          <a:p>
            <a:pPr algn="ctr" eaLnBrk="1" hangingPunct="1">
              <a:defRPr/>
            </a:pPr>
            <a:r>
              <a:rPr lang="en-US" altLang="en-US" sz="2800" b="1" dirty="0">
                <a:latin typeface="Calibri" charset="0"/>
                <a:ea typeface="Calibri" charset="0"/>
                <a:cs typeface="Calibri" charset="0"/>
              </a:rPr>
              <a:t>Component 6: </a:t>
            </a:r>
            <a:r>
              <a:rPr lang="en-US" altLang="en-US" sz="2800" dirty="0">
                <a:latin typeface="Calibri" charset="0"/>
                <a:ea typeface="Calibri" charset="0"/>
                <a:cs typeface="Calibri" charset="0"/>
              </a:rPr>
              <a:t>Procedures for Record Keeping &amp; Decision Making</a:t>
            </a:r>
            <a:endParaRPr lang="en-US" altLang="en-US" sz="2800" b="1" dirty="0">
              <a:latin typeface="Calibri" charset="0"/>
              <a:ea typeface="Calibri" charset="0"/>
              <a:cs typeface="Calibri" charset="0"/>
            </a:endParaRPr>
          </a:p>
        </p:txBody>
      </p:sp>
      <p:sp>
        <p:nvSpPr>
          <p:cNvPr id="8" name="Rectangle 7"/>
          <p:cNvSpPr/>
          <p:nvPr/>
        </p:nvSpPr>
        <p:spPr>
          <a:xfrm>
            <a:off x="0" y="1223254"/>
            <a:ext cx="9144000" cy="671851"/>
          </a:xfrm>
          <a:prstGeom prst="rect">
            <a:avLst/>
          </a:prstGeom>
        </p:spPr>
        <p:txBody>
          <a:bodyPr wrap="square">
            <a:spAutoFit/>
          </a:bodyPr>
          <a:lstStyle/>
          <a:p>
            <a:pPr algn="ctr" eaLnBrk="1" hangingPunct="1">
              <a:lnSpc>
                <a:spcPct val="150000"/>
              </a:lnSpc>
            </a:pPr>
            <a:r>
              <a:rPr lang="en-US" altLang="en-US" sz="2800" dirty="0">
                <a:solidFill>
                  <a:schemeClr val="accent3">
                    <a:lumMod val="50000"/>
                  </a:schemeClr>
                </a:solidFill>
                <a:latin typeface="Calibri" charset="0"/>
                <a:ea typeface="Calibri" charset="0"/>
                <a:cs typeface="Calibri" charset="0"/>
              </a:rPr>
              <a:t>Leadership Team Structure, Norms &amp; Roles, Routines</a:t>
            </a:r>
          </a:p>
        </p:txBody>
      </p:sp>
    </p:spTree>
    <p:extLst>
      <p:ext uri="{BB962C8B-B14F-4D97-AF65-F5344CB8AC3E}">
        <p14:creationId xmlns:p14="http://schemas.microsoft.com/office/powerpoint/2010/main" val="177680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tLang="en-US" sz="3600"/>
              <a:t>Recording Problem Behaviors</a:t>
            </a:r>
            <a:endParaRPr lang="en-US" altLang="en-US" sz="3600" b="1"/>
          </a:p>
        </p:txBody>
      </p:sp>
      <p:sp>
        <p:nvSpPr>
          <p:cNvPr id="98306" name="Rectangle 3"/>
          <p:cNvSpPr>
            <a:spLocks noGrp="1" noChangeArrowheads="1"/>
          </p:cNvSpPr>
          <p:nvPr>
            <p:ph idx="1"/>
          </p:nvPr>
        </p:nvSpPr>
        <p:spPr>
          <a:xfrm>
            <a:off x="406400" y="1417638"/>
            <a:ext cx="5772150" cy="4865688"/>
          </a:xfrm>
        </p:spPr>
        <p:txBody>
          <a:bodyPr/>
          <a:lstStyle/>
          <a:p>
            <a:pPr marL="0" indent="0" eaLnBrk="1" hangingPunct="1">
              <a:lnSpc>
                <a:spcPct val="80000"/>
              </a:lnSpc>
              <a:buFont typeface="Arial" charset="0"/>
              <a:buNone/>
            </a:pPr>
            <a:r>
              <a:rPr lang="en-US" altLang="en-US" sz="2600" dirty="0"/>
              <a:t>Why keep a record?</a:t>
            </a:r>
          </a:p>
          <a:p>
            <a:pPr marL="692150" lvl="1" indent="-347663" eaLnBrk="1" hangingPunct="1">
              <a:lnSpc>
                <a:spcPct val="80000"/>
              </a:lnSpc>
            </a:pPr>
            <a:r>
              <a:rPr lang="en-US" altLang="en-US" sz="2600" dirty="0"/>
              <a:t>to see if there are patterns </a:t>
            </a:r>
          </a:p>
          <a:p>
            <a:pPr marL="692150" lvl="1" indent="-347663" eaLnBrk="1" hangingPunct="1">
              <a:lnSpc>
                <a:spcPct val="80000"/>
              </a:lnSpc>
            </a:pPr>
            <a:r>
              <a:rPr lang="en-US" altLang="en-US" sz="2600" dirty="0"/>
              <a:t>to determine if </a:t>
            </a:r>
            <a:r>
              <a:rPr lang="en-US" altLang="en-US" sz="2600" dirty="0" smtClean="0"/>
              <a:t>student’s</a:t>
            </a:r>
            <a:r>
              <a:rPr lang="en-US" altLang="ja-JP" sz="2600" dirty="0" smtClean="0"/>
              <a:t> </a:t>
            </a:r>
            <a:r>
              <a:rPr lang="en-US" altLang="ja-JP" sz="2600" dirty="0"/>
              <a:t>problem behaviors are habitual </a:t>
            </a:r>
          </a:p>
          <a:p>
            <a:pPr marL="692150" lvl="1" indent="-347663" eaLnBrk="1" hangingPunct="1">
              <a:lnSpc>
                <a:spcPct val="80000"/>
              </a:lnSpc>
            </a:pPr>
            <a:r>
              <a:rPr lang="en-US" altLang="en-US" sz="2600" dirty="0"/>
              <a:t>to document pre-referral interventions </a:t>
            </a:r>
          </a:p>
          <a:p>
            <a:pPr marL="692150" lvl="1" indent="-347663" eaLnBrk="1" hangingPunct="1">
              <a:lnSpc>
                <a:spcPct val="80000"/>
              </a:lnSpc>
            </a:pPr>
            <a:r>
              <a:rPr lang="en-US" altLang="en-US" sz="2600" dirty="0"/>
              <a:t>to determine whether a particular teacher needs support</a:t>
            </a:r>
          </a:p>
          <a:p>
            <a:pPr marL="692150" lvl="1" indent="-347663" eaLnBrk="1" hangingPunct="1">
              <a:lnSpc>
                <a:spcPct val="80000"/>
              </a:lnSpc>
            </a:pPr>
            <a:r>
              <a:rPr lang="en-US" altLang="en-US" sz="2600" dirty="0"/>
              <a:t>to communicate with parents and answer questions</a:t>
            </a:r>
          </a:p>
          <a:p>
            <a:pPr marL="692150" lvl="1" indent="-347663" eaLnBrk="1" hangingPunct="1">
              <a:lnSpc>
                <a:spcPct val="80000"/>
              </a:lnSpc>
            </a:pPr>
            <a:r>
              <a:rPr lang="en-US" altLang="en-US" sz="2600" dirty="0"/>
              <a:t>to inform behavior support planning</a:t>
            </a:r>
          </a:p>
          <a:p>
            <a:pPr marL="692150" lvl="1" indent="-347663" eaLnBrk="1" hangingPunct="1">
              <a:lnSpc>
                <a:spcPct val="80000"/>
              </a:lnSpc>
            </a:pPr>
            <a:r>
              <a:rPr lang="en-US" altLang="en-US" sz="2600" dirty="0"/>
              <a:t>to inform interagency collaboration</a:t>
            </a:r>
          </a:p>
          <a:p>
            <a:pPr marL="692150" lvl="1" indent="-347663" eaLnBrk="1" hangingPunct="1">
              <a:lnSpc>
                <a:spcPct val="80000"/>
              </a:lnSpc>
            </a:pPr>
            <a:r>
              <a:rPr lang="en-US" altLang="en-US" sz="2600" dirty="0"/>
              <a:t>to comply with legal requirements</a:t>
            </a:r>
          </a:p>
          <a:p>
            <a:pPr marL="692150" lvl="1" indent="-347663" eaLnBrk="1" hangingPunct="1">
              <a:lnSpc>
                <a:spcPct val="80000"/>
              </a:lnSpc>
            </a:pPr>
            <a:endParaRPr lang="en-US" altLang="en-US" sz="2400" dirty="0"/>
          </a:p>
          <a:p>
            <a:pPr marL="692150" lvl="1" indent="-347663" eaLnBrk="1" hangingPunct="1">
              <a:lnSpc>
                <a:spcPct val="80000"/>
              </a:lnSpc>
            </a:pPr>
            <a:endParaRPr lang="en-US" altLang="en-US" sz="2400" dirty="0"/>
          </a:p>
          <a:p>
            <a:pPr marL="692150" lvl="1" indent="-347663" eaLnBrk="1" hangingPunct="1">
              <a:lnSpc>
                <a:spcPct val="80000"/>
              </a:lnSpc>
            </a:pPr>
            <a:endParaRPr lang="en-US" altLang="en-US" sz="2400" dirty="0"/>
          </a:p>
        </p:txBody>
      </p:sp>
      <p:pic>
        <p:nvPicPr>
          <p:cNvPr id="983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8550" y="1924050"/>
            <a:ext cx="2805113"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19639"/>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altLang="en-US" sz="3600">
                <a:solidFill>
                  <a:srgbClr val="000000"/>
                </a:solidFill>
              </a:rPr>
              <a:t>Recording Problem Behaviors</a:t>
            </a:r>
          </a:p>
        </p:txBody>
      </p:sp>
      <p:sp>
        <p:nvSpPr>
          <p:cNvPr id="99330" name="Content Placeholder 2"/>
          <p:cNvSpPr>
            <a:spLocks noGrp="1"/>
          </p:cNvSpPr>
          <p:nvPr>
            <p:ph idx="1"/>
          </p:nvPr>
        </p:nvSpPr>
        <p:spPr>
          <a:xfrm>
            <a:off x="457200" y="1600200"/>
            <a:ext cx="4352925" cy="4446588"/>
          </a:xfrm>
        </p:spPr>
        <p:txBody>
          <a:bodyPr/>
          <a:lstStyle/>
          <a:p>
            <a:pPr eaLnBrk="1" hangingPunct="1"/>
            <a:r>
              <a:rPr lang="en-US" altLang="en-US" dirty="0"/>
              <a:t>It is </a:t>
            </a:r>
            <a:r>
              <a:rPr lang="en-US" altLang="en-US" dirty="0" smtClean="0"/>
              <a:t>not</a:t>
            </a:r>
            <a:r>
              <a:rPr lang="en-US" altLang="en-US" dirty="0"/>
              <a:t>:</a:t>
            </a:r>
          </a:p>
          <a:p>
            <a:pPr lvl="1" eaLnBrk="1" hangingPunct="1"/>
            <a:r>
              <a:rPr lang="en-US" altLang="en-US" dirty="0"/>
              <a:t>For </a:t>
            </a:r>
            <a:r>
              <a:rPr lang="en-US" altLang="en-US" dirty="0" smtClean="0"/>
              <a:t>“</a:t>
            </a:r>
            <a:r>
              <a:rPr lang="en-US" altLang="ja-JP" dirty="0" smtClean="0"/>
              <a:t>writing up” </a:t>
            </a:r>
            <a:r>
              <a:rPr lang="en-US" altLang="ja-JP" dirty="0"/>
              <a:t>a student as a form of punishment</a:t>
            </a:r>
          </a:p>
          <a:p>
            <a:pPr lvl="1" eaLnBrk="1" hangingPunct="1">
              <a:buFont typeface="Arial" charset="0"/>
              <a:buNone/>
            </a:pPr>
            <a:endParaRPr lang="en-US" altLang="en-US" dirty="0"/>
          </a:p>
          <a:p>
            <a:pPr eaLnBrk="1" hangingPunct="1"/>
            <a:r>
              <a:rPr lang="en-US" altLang="en-US" dirty="0"/>
              <a:t>It is:</a:t>
            </a:r>
          </a:p>
          <a:p>
            <a:pPr lvl="1" eaLnBrk="1" hangingPunct="1"/>
            <a:r>
              <a:rPr lang="en-US" altLang="en-US" dirty="0"/>
              <a:t>A way to collect data for </a:t>
            </a:r>
            <a:r>
              <a:rPr lang="en-US" altLang="en-US" u="sng" dirty="0"/>
              <a:t>decision making</a:t>
            </a:r>
          </a:p>
        </p:txBody>
      </p:sp>
      <p:pic>
        <p:nvPicPr>
          <p:cNvPr id="993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4463" y="2254250"/>
            <a:ext cx="3919537"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5"/>
          <p:cNvSpPr>
            <a:spLocks noGrp="1" noChangeArrowheads="1"/>
          </p:cNvSpPr>
          <p:nvPr>
            <p:ph type="title"/>
          </p:nvPr>
        </p:nvSpPr>
        <p:spPr/>
        <p:txBody>
          <a:bodyPr/>
          <a:lstStyle/>
          <a:p>
            <a:pPr eaLnBrk="1" hangingPunct="1"/>
            <a:r>
              <a:rPr lang="en-US" altLang="en-US" sz="3600">
                <a:solidFill>
                  <a:srgbClr val="000000"/>
                </a:solidFill>
              </a:rPr>
              <a:t>Information to Record  </a:t>
            </a:r>
          </a:p>
        </p:txBody>
      </p:sp>
      <p:sp>
        <p:nvSpPr>
          <p:cNvPr id="100354" name="Rectangle 3"/>
          <p:cNvSpPr>
            <a:spLocks noGrp="1" noChangeArrowheads="1"/>
          </p:cNvSpPr>
          <p:nvPr>
            <p:ph idx="1"/>
          </p:nvPr>
        </p:nvSpPr>
        <p:spPr>
          <a:xfrm>
            <a:off x="784225" y="1851025"/>
            <a:ext cx="3581400" cy="4446588"/>
          </a:xfrm>
        </p:spPr>
        <p:txBody>
          <a:bodyPr/>
          <a:lstStyle/>
          <a:p>
            <a:pPr eaLnBrk="1" hangingPunct="1"/>
            <a:r>
              <a:rPr lang="en-US" altLang="en-US" dirty="0"/>
              <a:t>Name</a:t>
            </a:r>
          </a:p>
          <a:p>
            <a:pPr eaLnBrk="1" hangingPunct="1"/>
            <a:r>
              <a:rPr lang="en-US" altLang="en-US" dirty="0"/>
              <a:t>Grade </a:t>
            </a:r>
          </a:p>
          <a:p>
            <a:pPr eaLnBrk="1" hangingPunct="1"/>
            <a:r>
              <a:rPr lang="en-US" altLang="en-US" dirty="0"/>
              <a:t>Respondent</a:t>
            </a:r>
          </a:p>
          <a:p>
            <a:pPr eaLnBrk="1" hangingPunct="1"/>
            <a:r>
              <a:rPr lang="en-US" altLang="en-US" dirty="0"/>
              <a:t>Date</a:t>
            </a:r>
          </a:p>
          <a:p>
            <a:pPr eaLnBrk="1" hangingPunct="1"/>
            <a:r>
              <a:rPr lang="en-US" altLang="en-US" dirty="0"/>
              <a:t>Time</a:t>
            </a:r>
          </a:p>
          <a:p>
            <a:pPr eaLnBrk="1" hangingPunct="1"/>
            <a:r>
              <a:rPr lang="en-US" altLang="en-US" dirty="0" smtClean="0"/>
              <a:t>Location</a:t>
            </a:r>
            <a:endParaRPr lang="en-US" altLang="en-US" dirty="0"/>
          </a:p>
        </p:txBody>
      </p:sp>
      <p:sp>
        <p:nvSpPr>
          <p:cNvPr id="100355" name="Rectangle 4"/>
          <p:cNvSpPr>
            <a:spLocks noGrp="1" noChangeArrowheads="1"/>
          </p:cNvSpPr>
          <p:nvPr>
            <p:ph type="body" sz="half" idx="4294967295"/>
          </p:nvPr>
        </p:nvSpPr>
        <p:spPr>
          <a:xfrm>
            <a:off x="3787775" y="1851025"/>
            <a:ext cx="5105400" cy="3276600"/>
          </a:xfrm>
        </p:spPr>
        <p:txBody>
          <a:bodyPr/>
          <a:lstStyle/>
          <a:p>
            <a:pPr eaLnBrk="1" hangingPunct="1"/>
            <a:r>
              <a:rPr lang="en-US" altLang="en-US" dirty="0"/>
              <a:t>Type of behavior</a:t>
            </a:r>
          </a:p>
          <a:p>
            <a:pPr eaLnBrk="1" hangingPunct="1"/>
            <a:r>
              <a:rPr lang="en-US" altLang="en-US" dirty="0"/>
              <a:t>Others involved</a:t>
            </a:r>
          </a:p>
          <a:p>
            <a:pPr eaLnBrk="1" hangingPunct="1"/>
            <a:r>
              <a:rPr lang="en-US" altLang="en-US" dirty="0"/>
              <a:t>Possible </a:t>
            </a:r>
            <a:r>
              <a:rPr lang="en-US" altLang="en-US" dirty="0" smtClean="0"/>
              <a:t>motivation/function</a:t>
            </a:r>
            <a:endParaRPr lang="en-US" altLang="en-US" dirty="0"/>
          </a:p>
          <a:p>
            <a:pPr eaLnBrk="1" hangingPunct="1"/>
            <a:r>
              <a:rPr lang="en-US" altLang="en-US" dirty="0"/>
              <a:t>Which school-wide behavioral expectation was not </a:t>
            </a:r>
            <a:r>
              <a:rPr lang="en-US" altLang="en-US" dirty="0" smtClean="0"/>
              <a:t>met</a:t>
            </a:r>
            <a:endParaRPr lang="en-US" altLang="en-US" dirty="0"/>
          </a:p>
        </p:txBody>
      </p:sp>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 Function of Behavior</a:t>
            </a:r>
            <a:endParaRPr lang="en-US" dirty="0"/>
          </a:p>
        </p:txBody>
      </p:sp>
      <p:sp>
        <p:nvSpPr>
          <p:cNvPr id="3" name="Content Placeholder 2"/>
          <p:cNvSpPr>
            <a:spLocks noGrp="1"/>
          </p:cNvSpPr>
          <p:nvPr>
            <p:ph idx="1"/>
          </p:nvPr>
        </p:nvSpPr>
        <p:spPr/>
        <p:txBody>
          <a:bodyPr/>
          <a:lstStyle/>
          <a:p>
            <a:r>
              <a:rPr lang="en-US" dirty="0"/>
              <a:t>What does “function of behavior” mean?</a:t>
            </a:r>
          </a:p>
          <a:p>
            <a:pPr lvl="1"/>
            <a:r>
              <a:rPr lang="en-US" dirty="0"/>
              <a:t>The </a:t>
            </a:r>
            <a:r>
              <a:rPr lang="en-US" i="1" dirty="0"/>
              <a:t>why</a:t>
            </a:r>
            <a:r>
              <a:rPr lang="en-US" dirty="0"/>
              <a:t> of a student’s behavior</a:t>
            </a:r>
          </a:p>
          <a:p>
            <a:r>
              <a:rPr lang="en-US" dirty="0"/>
              <a:t>Why should you think about it?</a:t>
            </a:r>
          </a:p>
          <a:p>
            <a:pPr lvl="1"/>
            <a:r>
              <a:rPr lang="en-US" dirty="0"/>
              <a:t>To minimize inadvertent reward of the problem behavior</a:t>
            </a:r>
          </a:p>
          <a:p>
            <a:pPr lvl="1"/>
            <a:r>
              <a:rPr lang="en-US" dirty="0"/>
              <a:t>Respond in a way that will reduce behavior</a:t>
            </a:r>
          </a:p>
          <a:p>
            <a:pPr lvl="1"/>
            <a:r>
              <a:rPr lang="en-US" dirty="0" smtClean="0"/>
              <a:t>Helps </a:t>
            </a:r>
            <a:r>
              <a:rPr lang="en-US" dirty="0"/>
              <a:t>you better understand students’ behavior</a:t>
            </a:r>
          </a:p>
          <a:p>
            <a:endParaRPr lang="en-US" dirty="0"/>
          </a:p>
        </p:txBody>
      </p:sp>
    </p:spTree>
    <p:extLst>
      <p:ext uri="{BB962C8B-B14F-4D97-AF65-F5344CB8AC3E}">
        <p14:creationId xmlns:p14="http://schemas.microsoft.com/office/powerpoint/2010/main" val="1736287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74638"/>
            <a:ext cx="8229600" cy="2039937"/>
          </a:xfrm>
        </p:spPr>
        <p:txBody>
          <a:bodyPr/>
          <a:lstStyle/>
          <a:p>
            <a:pPr eaLnBrk="1" hangingPunct="1"/>
            <a:r>
              <a:rPr lang="en-US" altLang="en-US" sz="3600" b="1" dirty="0" smtClean="0">
                <a:solidFill>
                  <a:srgbClr val="000000"/>
                </a:solidFill>
              </a:rPr>
              <a:t>Activity:</a:t>
            </a:r>
            <a:r>
              <a:rPr lang="en-US" altLang="en-US" sz="3600" dirty="0">
                <a:solidFill>
                  <a:srgbClr val="000000"/>
                </a:solidFill>
              </a:rPr>
              <a:t/>
            </a:r>
            <a:br>
              <a:rPr lang="en-US" altLang="en-US" sz="3600" dirty="0">
                <a:solidFill>
                  <a:srgbClr val="000000"/>
                </a:solidFill>
              </a:rPr>
            </a:br>
            <a:r>
              <a:rPr lang="en-US" altLang="en-US" sz="3200" dirty="0">
                <a:solidFill>
                  <a:srgbClr val="000000"/>
                </a:solidFill>
              </a:rPr>
              <a:t>VTPBiS </a:t>
            </a:r>
            <a:r>
              <a:rPr lang="en-US" altLang="en-US" sz="3200" dirty="0" smtClean="0">
                <a:solidFill>
                  <a:srgbClr val="000000"/>
                </a:solidFill>
              </a:rPr>
              <a:t>Presentations</a:t>
            </a:r>
            <a:r>
              <a:rPr lang="en-US" altLang="en-US" sz="3200" dirty="0">
                <a:solidFill>
                  <a:srgbClr val="000000"/>
                </a:solidFill>
              </a:rPr>
              <a:t/>
            </a:r>
            <a:br>
              <a:rPr lang="en-US" altLang="en-US" sz="3200" dirty="0">
                <a:solidFill>
                  <a:srgbClr val="000000"/>
                </a:solidFill>
              </a:rPr>
            </a:br>
            <a:r>
              <a:rPr lang="en-US" altLang="en-US" sz="2800" dirty="0" smtClean="0">
                <a:solidFill>
                  <a:srgbClr val="000000"/>
                </a:solidFill>
              </a:rPr>
              <a:t>(to </a:t>
            </a:r>
            <a:r>
              <a:rPr lang="en-US" altLang="en-US" sz="2800" dirty="0">
                <a:solidFill>
                  <a:srgbClr val="000000"/>
                </a:solidFill>
              </a:rPr>
              <a:t>be completed sometime between now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and </a:t>
            </a:r>
            <a:r>
              <a:rPr lang="en-US" altLang="en-US" sz="2800" dirty="0">
                <a:solidFill>
                  <a:srgbClr val="000000"/>
                </a:solidFill>
              </a:rPr>
              <a:t>the final day of training)</a:t>
            </a:r>
          </a:p>
        </p:txBody>
      </p:sp>
      <p:sp>
        <p:nvSpPr>
          <p:cNvPr id="63491" name="Content Placeholder 2"/>
          <p:cNvSpPr>
            <a:spLocks noGrp="1"/>
          </p:cNvSpPr>
          <p:nvPr>
            <p:ph idx="1"/>
          </p:nvPr>
        </p:nvSpPr>
        <p:spPr>
          <a:xfrm>
            <a:off x="457200" y="2183960"/>
            <a:ext cx="8229600" cy="3890963"/>
          </a:xfrm>
        </p:spPr>
        <p:txBody>
          <a:bodyPr/>
          <a:lstStyle/>
          <a:p>
            <a:pPr eaLnBrk="1" hangingPunct="1">
              <a:lnSpc>
                <a:spcPct val="80000"/>
              </a:lnSpc>
            </a:pPr>
            <a:endParaRPr lang="en-US" altLang="en-US" sz="3000" dirty="0"/>
          </a:p>
          <a:p>
            <a:pPr eaLnBrk="1" hangingPunct="1">
              <a:lnSpc>
                <a:spcPct val="80000"/>
              </a:lnSpc>
            </a:pPr>
            <a:r>
              <a:rPr lang="en-US" altLang="en-US" sz="3000" dirty="0"/>
              <a:t>Create a </a:t>
            </a:r>
            <a:r>
              <a:rPr lang="en-US" altLang="en-US" sz="3000" dirty="0" smtClean="0"/>
              <a:t>product (i.e. poster</a:t>
            </a:r>
            <a:r>
              <a:rPr lang="en-US" altLang="en-US" sz="3000" dirty="0"/>
              <a:t>, skit, </a:t>
            </a:r>
            <a:r>
              <a:rPr lang="en-US" altLang="en-US" sz="3000" dirty="0" smtClean="0"/>
              <a:t>song, trifold, PowerPoint, etc.) </a:t>
            </a:r>
            <a:r>
              <a:rPr lang="en-US" altLang="en-US" sz="3000" dirty="0"/>
              <a:t>communicating any part of your </a:t>
            </a:r>
            <a:r>
              <a:rPr lang="en-US" altLang="en-US" sz="3000" dirty="0" smtClean="0"/>
              <a:t>VTPBIS Staff Handbook </a:t>
            </a:r>
            <a:r>
              <a:rPr lang="en-US" altLang="en-US" sz="3000" dirty="0"/>
              <a:t>to be used during your school-wide </a:t>
            </a:r>
            <a:r>
              <a:rPr lang="en-US" altLang="en-US" sz="3000" dirty="0" smtClean="0"/>
              <a:t>roll-out (1-2 minutes)</a:t>
            </a:r>
            <a:endParaRPr lang="en-US" altLang="en-US" sz="3000" dirty="0"/>
          </a:p>
          <a:p>
            <a:pPr eaLnBrk="1" hangingPunct="1">
              <a:lnSpc>
                <a:spcPct val="80000"/>
              </a:lnSpc>
              <a:buFont typeface="Arial" charset="0"/>
              <a:buNone/>
            </a:pPr>
            <a:endParaRPr lang="en-US" altLang="en-US" sz="3000" dirty="0"/>
          </a:p>
          <a:p>
            <a:pPr eaLnBrk="1" hangingPunct="1">
              <a:lnSpc>
                <a:spcPct val="80000"/>
              </a:lnSpc>
            </a:pPr>
            <a:r>
              <a:rPr lang="en-US" altLang="en-US" sz="3000" dirty="0"/>
              <a:t>Be prepared to share your work at the end of the Universal </a:t>
            </a:r>
            <a:r>
              <a:rPr lang="en-US" altLang="en-US" sz="3000" dirty="0" smtClean="0"/>
              <a:t>training</a:t>
            </a:r>
            <a:endParaRPr lang="en-US" altLang="en-US" sz="3000" dirty="0"/>
          </a:p>
        </p:txBody>
      </p:sp>
      <p:sp>
        <p:nvSpPr>
          <p:cNvPr id="634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fld id="{1573E0EF-EF2D-D544-B897-E1411BBBCACC}" type="slidenum">
              <a:rPr lang="en-US" altLang="en-US" sz="1200">
                <a:solidFill>
                  <a:srgbClr val="898989"/>
                </a:solidFill>
              </a:rPr>
              <a:pPr eaLnBrk="1" hangingPunct="1">
                <a:spcBef>
                  <a:spcPct val="0"/>
                </a:spcBef>
                <a:buFontTx/>
                <a:buNone/>
              </a:pPr>
              <a:t>5</a:t>
            </a:fld>
            <a:endParaRPr lang="en-US" altLang="en-US" sz="1200">
              <a:solidFill>
                <a:srgbClr val="898989"/>
              </a:solidFill>
            </a:endParaRPr>
          </a:p>
        </p:txBody>
      </p:sp>
    </p:spTree>
    <p:extLst>
      <p:ext uri="{BB962C8B-B14F-4D97-AF65-F5344CB8AC3E}">
        <p14:creationId xmlns:p14="http://schemas.microsoft.com/office/powerpoint/2010/main" val="51157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altLang="en-US" dirty="0"/>
              <a:t>Think “Functionally</a:t>
            </a:r>
            <a:r>
              <a:rPr lang="en-US" altLang="en-US" dirty="0" smtClean="0"/>
              <a:t>”: </a:t>
            </a:r>
            <a:br>
              <a:rPr lang="en-US" altLang="en-US" dirty="0" smtClean="0"/>
            </a:br>
            <a:r>
              <a:rPr lang="en-US" altLang="en-US" dirty="0" smtClean="0"/>
              <a:t>Understand the </a:t>
            </a:r>
            <a:r>
              <a:rPr lang="en-US" altLang="en-US" i="1" dirty="0" smtClean="0"/>
              <a:t>Why</a:t>
            </a:r>
            <a:r>
              <a:rPr lang="en-US" altLang="en-US" dirty="0" smtClean="0"/>
              <a:t> of Behavior</a:t>
            </a:r>
            <a:endParaRPr lang="en-US" altLang="en-US" dirty="0"/>
          </a:p>
        </p:txBody>
      </p:sp>
      <p:sp>
        <p:nvSpPr>
          <p:cNvPr id="103426" name="AutoShape 3"/>
          <p:cNvSpPr>
            <a:spLocks noChangeArrowheads="1"/>
          </p:cNvSpPr>
          <p:nvPr/>
        </p:nvSpPr>
        <p:spPr bwMode="auto">
          <a:xfrm>
            <a:off x="2098675" y="1771650"/>
            <a:ext cx="4598988" cy="4854575"/>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graphicFrame>
        <p:nvGraphicFramePr>
          <p:cNvPr id="103427" name="Object 2"/>
          <p:cNvGraphicFramePr>
            <a:graphicFrameLocks noChangeAspect="1"/>
          </p:cNvGraphicFramePr>
          <p:nvPr/>
        </p:nvGraphicFramePr>
        <p:xfrm>
          <a:off x="1317625" y="2163763"/>
          <a:ext cx="6604000" cy="4011612"/>
        </p:xfrm>
        <a:graphic>
          <a:graphicData uri="http://schemas.openxmlformats.org/presentationml/2006/ole">
            <mc:AlternateContent xmlns:mc="http://schemas.openxmlformats.org/markup-compatibility/2006">
              <mc:Choice xmlns:v="urn:schemas-microsoft-com:vml" Requires="v">
                <p:oleObj spid="_x0000_s103487" name="Visio" r:id="rId4" imgW="3263900" imgH="3619500" progId="Visio.Drawing.6">
                  <p:embed/>
                </p:oleObj>
              </mc:Choice>
              <mc:Fallback>
                <p:oleObj name="Visio" r:id="rId4" imgW="3263900" imgH="3619500" progId="Visio.Drawing.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625" y="2163763"/>
                        <a:ext cx="660400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3" name="Object 2"/>
          <p:cNvGraphicFramePr>
            <a:graphicFrameLocks noChangeAspect="1"/>
          </p:cNvGraphicFramePr>
          <p:nvPr/>
        </p:nvGraphicFramePr>
        <p:xfrm>
          <a:off x="1897063" y="39688"/>
          <a:ext cx="5367337" cy="6756400"/>
        </p:xfrm>
        <a:graphic>
          <a:graphicData uri="http://schemas.openxmlformats.org/presentationml/2006/ole">
            <mc:AlternateContent xmlns:mc="http://schemas.openxmlformats.org/markup-compatibility/2006">
              <mc:Choice xmlns:v="urn:schemas-microsoft-com:vml" Requires="v">
                <p:oleObj spid="_x0000_s105534" name="Document" r:id="rId3" imgW="25752381" imgH="32406349" progId="Word.Document.12">
                  <p:link updateAutomatic="1"/>
                </p:oleObj>
              </mc:Choice>
              <mc:Fallback>
                <p:oleObj name="Document" r:id="rId3" imgW="25752381" imgH="32406349"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39688"/>
                        <a:ext cx="5367337" cy="675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5474" name="TextBox 2"/>
          <p:cNvSpPr txBox="1">
            <a:spLocks noChangeArrowheads="1"/>
          </p:cNvSpPr>
          <p:nvPr/>
        </p:nvSpPr>
        <p:spPr bwMode="auto">
          <a:xfrm>
            <a:off x="0" y="0"/>
            <a:ext cx="263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1:</a:t>
            </a:r>
          </a:p>
        </p:txBody>
      </p:sp>
      <p:grpSp>
        <p:nvGrpSpPr>
          <p:cNvPr id="4" name="Group 3"/>
          <p:cNvGrpSpPr/>
          <p:nvPr/>
        </p:nvGrpSpPr>
        <p:grpSpPr>
          <a:xfrm>
            <a:off x="7543021" y="205351"/>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7" name="Object 2"/>
          <p:cNvGraphicFramePr>
            <a:graphicFrameLocks noChangeAspect="1"/>
          </p:cNvGraphicFramePr>
          <p:nvPr/>
        </p:nvGraphicFramePr>
        <p:xfrm>
          <a:off x="1897063" y="0"/>
          <a:ext cx="5605462" cy="6858000"/>
        </p:xfrm>
        <a:graphic>
          <a:graphicData uri="http://schemas.openxmlformats.org/presentationml/2006/ole">
            <mc:AlternateContent xmlns:mc="http://schemas.openxmlformats.org/markup-compatibility/2006">
              <mc:Choice xmlns:v="urn:schemas-microsoft-com:vml" Requires="v">
                <p:oleObj spid="_x0000_s106558" name="Document" r:id="rId4" imgW="24177778" imgH="29765079" progId="Word.Document.12">
                  <p:link updateAutomatic="1"/>
                </p:oleObj>
              </mc:Choice>
              <mc:Fallback>
                <p:oleObj name="Document" r:id="rId4" imgW="24177778" imgH="29765079"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3" y="0"/>
                        <a:ext cx="56054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6498" name="TextBox 2"/>
          <p:cNvSpPr txBox="1">
            <a:spLocks noChangeArrowheads="1"/>
          </p:cNvSpPr>
          <p:nvPr/>
        </p:nvSpPr>
        <p:spPr bwMode="auto">
          <a:xfrm>
            <a:off x="0" y="0"/>
            <a:ext cx="263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2:</a:t>
            </a:r>
          </a:p>
        </p:txBody>
      </p:sp>
      <p:grpSp>
        <p:nvGrpSpPr>
          <p:cNvPr id="4" name="Group 3"/>
          <p:cNvGrpSpPr/>
          <p:nvPr/>
        </p:nvGrpSpPr>
        <p:grpSpPr>
          <a:xfrm>
            <a:off x="7543021" y="205351"/>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Box 2"/>
          <p:cNvSpPr txBox="1">
            <a:spLocks noChangeArrowheads="1"/>
          </p:cNvSpPr>
          <p:nvPr/>
        </p:nvSpPr>
        <p:spPr bwMode="auto">
          <a:xfrm>
            <a:off x="0" y="0"/>
            <a:ext cx="263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EXAMPLE 3:</a:t>
            </a:r>
          </a:p>
        </p:txBody>
      </p:sp>
      <p:pic>
        <p:nvPicPr>
          <p:cNvPr id="1085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9363" y="4763"/>
            <a:ext cx="709930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nut 4"/>
          <p:cNvSpPr>
            <a:spLocks/>
          </p:cNvSpPr>
          <p:nvPr/>
        </p:nvSpPr>
        <p:spPr bwMode="auto">
          <a:xfrm>
            <a:off x="1152525" y="3328988"/>
            <a:ext cx="2522538" cy="923925"/>
          </a:xfrm>
          <a:custGeom>
            <a:avLst/>
            <a:gdLst>
              <a:gd name="T0" fmla="*/ 0 w 2522538"/>
              <a:gd name="T1" fmla="*/ 461963 h 923925"/>
              <a:gd name="T2" fmla="*/ 1261269 w 2522538"/>
              <a:gd name="T3" fmla="*/ 0 h 923925"/>
              <a:gd name="T4" fmla="*/ 2522538 w 2522538"/>
              <a:gd name="T5" fmla="*/ 461963 h 923925"/>
              <a:gd name="T6" fmla="*/ 1261269 w 2522538"/>
              <a:gd name="T7" fmla="*/ 923926 h 923925"/>
              <a:gd name="T8" fmla="*/ 0 w 2522538"/>
              <a:gd name="T9" fmla="*/ 461963 h 923925"/>
              <a:gd name="T10" fmla="*/ 53495 w 2522538"/>
              <a:gd name="T11" fmla="*/ 461963 h 923925"/>
              <a:gd name="T12" fmla="*/ 1261269 w 2522538"/>
              <a:gd name="T13" fmla="*/ 870430 h 923925"/>
              <a:gd name="T14" fmla="*/ 2469043 w 2522538"/>
              <a:gd name="T15" fmla="*/ 461963 h 923925"/>
              <a:gd name="T16" fmla="*/ 1261269 w 2522538"/>
              <a:gd name="T17" fmla="*/ 53496 h 923925"/>
              <a:gd name="T18" fmla="*/ 53495 w 2522538"/>
              <a:gd name="T19" fmla="*/ 461963 h 9239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22538" h="923925">
                <a:moveTo>
                  <a:pt x="0" y="461963"/>
                </a:moveTo>
                <a:cubicBezTo>
                  <a:pt x="0" y="206828"/>
                  <a:pt x="564689" y="0"/>
                  <a:pt x="1261269" y="0"/>
                </a:cubicBezTo>
                <a:cubicBezTo>
                  <a:pt x="1957849" y="0"/>
                  <a:pt x="2522538" y="206828"/>
                  <a:pt x="2522538" y="461963"/>
                </a:cubicBezTo>
                <a:cubicBezTo>
                  <a:pt x="2522538" y="717098"/>
                  <a:pt x="1957849" y="923926"/>
                  <a:pt x="1261269" y="923926"/>
                </a:cubicBezTo>
                <a:cubicBezTo>
                  <a:pt x="564689" y="923926"/>
                  <a:pt x="0" y="717098"/>
                  <a:pt x="0" y="461963"/>
                </a:cubicBezTo>
                <a:close/>
                <a:moveTo>
                  <a:pt x="53495" y="461963"/>
                </a:moveTo>
                <a:cubicBezTo>
                  <a:pt x="53495" y="687553"/>
                  <a:pt x="594234" y="870430"/>
                  <a:pt x="1261269" y="870430"/>
                </a:cubicBezTo>
                <a:cubicBezTo>
                  <a:pt x="1928304" y="870430"/>
                  <a:pt x="2469043" y="687553"/>
                  <a:pt x="2469043" y="461963"/>
                </a:cubicBezTo>
                <a:cubicBezTo>
                  <a:pt x="2469043" y="236373"/>
                  <a:pt x="1928304" y="53496"/>
                  <a:pt x="1261269" y="53496"/>
                </a:cubicBezTo>
                <a:cubicBezTo>
                  <a:pt x="594234" y="53496"/>
                  <a:pt x="53495" y="236373"/>
                  <a:pt x="53495" y="461963"/>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eaLnBrk="1" hangingPunct="1">
              <a:defRPr/>
            </a:pPr>
            <a:endParaRPr lang="en-US">
              <a:ea typeface="ＭＳ Ｐゴシック" charset="0"/>
              <a:cs typeface="ＭＳ Ｐゴシック" charset="0"/>
            </a:endParaRPr>
          </a:p>
        </p:txBody>
      </p:sp>
      <p:grpSp>
        <p:nvGrpSpPr>
          <p:cNvPr id="6" name="Group 5"/>
          <p:cNvGrpSpPr/>
          <p:nvPr/>
        </p:nvGrpSpPr>
        <p:grpSpPr>
          <a:xfrm>
            <a:off x="7543021" y="205351"/>
            <a:ext cx="1415362" cy="1394849"/>
            <a:chOff x="2363372" y="2250831"/>
            <a:chExt cx="2912013" cy="2869809"/>
          </a:xfrm>
        </p:grpSpPr>
        <p:sp>
          <p:nvSpPr>
            <p:cNvPr id="7" name="5-Point Star 6"/>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ctrTitle"/>
          </p:nvPr>
        </p:nvSpPr>
        <p:spPr>
          <a:xfrm>
            <a:off x="685800" y="454025"/>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sz="6000">
                <a:solidFill>
                  <a:schemeClr val="bg1"/>
                </a:solidFill>
              </a:rPr>
              <a:t>SWIS Demo</a:t>
            </a:r>
          </a:p>
        </p:txBody>
      </p:sp>
      <p:sp>
        <p:nvSpPr>
          <p:cNvPr id="110594" name="Subtitle 2"/>
          <p:cNvSpPr>
            <a:spLocks noGrp="1"/>
          </p:cNvSpPr>
          <p:nvPr>
            <p:ph type="subTitle" idx="1"/>
          </p:nvPr>
        </p:nvSpPr>
        <p:spPr>
          <a:xfrm>
            <a:off x="1462088" y="2582863"/>
            <a:ext cx="6400800" cy="1204912"/>
          </a:xfrm>
        </p:spPr>
        <p:txBody>
          <a:bodyPr/>
          <a:lstStyle/>
          <a:p>
            <a:pPr eaLnBrk="1" hangingPunct="1"/>
            <a:r>
              <a:rPr lang="en-US" altLang="en-US" dirty="0" smtClean="0">
                <a:solidFill>
                  <a:schemeClr val="tx1"/>
                </a:solidFill>
              </a:rPr>
              <a:t>School-Wide </a:t>
            </a:r>
            <a:r>
              <a:rPr lang="en-US" altLang="en-US" dirty="0">
                <a:solidFill>
                  <a:schemeClr val="tx1"/>
                </a:solidFill>
              </a:rPr>
              <a:t>Information System</a:t>
            </a:r>
          </a:p>
          <a:p>
            <a:pPr eaLnBrk="1" hangingPunct="1"/>
            <a:r>
              <a:rPr lang="en-US" altLang="en-US" dirty="0">
                <a:solidFill>
                  <a:schemeClr val="tx1"/>
                </a:solidFill>
                <a:hlinkClick r:id="rId2"/>
              </a:rPr>
              <a:t>www.pbisapps.org</a:t>
            </a:r>
            <a:endParaRPr lang="en-US" altLang="en-US" dirty="0">
              <a:solidFill>
                <a:schemeClr val="tx1"/>
              </a:solidFill>
            </a:endParaRPr>
          </a:p>
          <a:p>
            <a:pPr eaLnBrk="1" hangingPunct="1"/>
            <a:endParaRPr lang="en-US" altLang="en-US" dirty="0">
              <a:solidFill>
                <a:schemeClr val="tx1"/>
              </a:solidFill>
            </a:endParaRPr>
          </a:p>
          <a:p>
            <a:pPr eaLnBrk="1" hangingPunct="1"/>
            <a:endParaRPr lang="en-US" altLang="en-US" dirty="0">
              <a:solidFill>
                <a:srgbClr val="898989"/>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System</a:t>
            </a:r>
            <a:endParaRPr lang="en-US" dirty="0"/>
          </a:p>
        </p:txBody>
      </p:sp>
      <p:sp>
        <p:nvSpPr>
          <p:cNvPr id="5" name="Content Placeholder 4"/>
          <p:cNvSpPr>
            <a:spLocks noGrp="1"/>
          </p:cNvSpPr>
          <p:nvPr>
            <p:ph idx="1"/>
          </p:nvPr>
        </p:nvSpPr>
        <p:spPr/>
        <p:txBody>
          <a:bodyPr/>
          <a:lstStyle/>
          <a:p>
            <a:r>
              <a:rPr lang="en-US" dirty="0" smtClean="0"/>
              <a:t>Whatever data system you choose to use, it should provide you with:</a:t>
            </a:r>
          </a:p>
          <a:p>
            <a:pPr lvl="1"/>
            <a:r>
              <a:rPr lang="en-US" dirty="0"/>
              <a:t>I</a:t>
            </a:r>
            <a:r>
              <a:rPr lang="en-US" dirty="0" smtClean="0"/>
              <a:t>nstantaneous access to graphed reports summarizing discipline data organized by frequency of problem behavior events by:</a:t>
            </a:r>
          </a:p>
          <a:p>
            <a:pPr lvl="2"/>
            <a:r>
              <a:rPr lang="en-US" dirty="0" smtClean="0"/>
              <a:t>Behavior</a:t>
            </a:r>
          </a:p>
          <a:p>
            <a:pPr lvl="2"/>
            <a:r>
              <a:rPr lang="en-US" dirty="0" smtClean="0"/>
              <a:t>Location</a:t>
            </a:r>
          </a:p>
          <a:p>
            <a:pPr lvl="2"/>
            <a:r>
              <a:rPr lang="en-US" dirty="0"/>
              <a:t>T</a:t>
            </a:r>
            <a:r>
              <a:rPr lang="en-US" dirty="0" smtClean="0"/>
              <a:t>ime of day</a:t>
            </a:r>
          </a:p>
          <a:p>
            <a:pPr lvl="2"/>
            <a:r>
              <a:rPr lang="en-US" dirty="0"/>
              <a:t>I</a:t>
            </a:r>
            <a:r>
              <a:rPr lang="en-US" dirty="0" smtClean="0"/>
              <a:t>ndividual student</a:t>
            </a:r>
            <a:endParaRPr lang="en-US" dirty="0"/>
          </a:p>
        </p:txBody>
      </p:sp>
      <p:grpSp>
        <p:nvGrpSpPr>
          <p:cNvPr id="6" name="Group 5"/>
          <p:cNvGrpSpPr/>
          <p:nvPr/>
        </p:nvGrpSpPr>
        <p:grpSpPr>
          <a:xfrm>
            <a:off x="7543021" y="205351"/>
            <a:ext cx="1415362" cy="1394849"/>
            <a:chOff x="2363372" y="2250831"/>
            <a:chExt cx="2912013" cy="2869809"/>
          </a:xfrm>
        </p:grpSpPr>
        <p:sp>
          <p:nvSpPr>
            <p:cNvPr id="7" name="5-Point Star 6"/>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extLst>
      <p:ext uri="{BB962C8B-B14F-4D97-AF65-F5344CB8AC3E}">
        <p14:creationId xmlns:p14="http://schemas.microsoft.com/office/powerpoint/2010/main" val="1766459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Data</a:t>
            </a:r>
            <a:endParaRPr lang="en-US" dirty="0"/>
          </a:p>
        </p:txBody>
      </p:sp>
      <p:sp>
        <p:nvSpPr>
          <p:cNvPr id="3" name="Content Placeholder 2"/>
          <p:cNvSpPr>
            <a:spLocks noGrp="1"/>
          </p:cNvSpPr>
          <p:nvPr>
            <p:ph idx="1"/>
          </p:nvPr>
        </p:nvSpPr>
        <p:spPr/>
        <p:txBody>
          <a:bodyPr/>
          <a:lstStyle/>
          <a:p>
            <a:r>
              <a:rPr lang="en-US" dirty="0" smtClean="0"/>
              <a:t>Showing staff behavioral data is the </a:t>
            </a:r>
            <a:r>
              <a:rPr lang="en-US" b="1" u="sng" dirty="0" smtClean="0"/>
              <a:t>number one predictor</a:t>
            </a:r>
            <a:r>
              <a:rPr lang="en-US" dirty="0" smtClean="0"/>
              <a:t> of whether PBIS will sustain in a school</a:t>
            </a:r>
          </a:p>
          <a:p>
            <a:r>
              <a:rPr lang="en-US" dirty="0" smtClean="0"/>
              <a:t>Staff should be shown the SW data regularly and provide input on universal foundations (e.g. expectations, acknowledgements, definitions, consequences) at least every 12 months</a:t>
            </a:r>
            <a:endParaRPr lang="en-US" dirty="0"/>
          </a:p>
        </p:txBody>
      </p:sp>
      <p:grpSp>
        <p:nvGrpSpPr>
          <p:cNvPr id="4" name="Group 3"/>
          <p:cNvGrpSpPr/>
          <p:nvPr/>
        </p:nvGrpSpPr>
        <p:grpSpPr>
          <a:xfrm>
            <a:off x="7543021" y="205351"/>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extLst>
      <p:ext uri="{BB962C8B-B14F-4D97-AF65-F5344CB8AC3E}">
        <p14:creationId xmlns:p14="http://schemas.microsoft.com/office/powerpoint/2010/main" val="2077921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Data</a:t>
            </a:r>
            <a:endParaRPr lang="en-US" dirty="0"/>
          </a:p>
        </p:txBody>
      </p:sp>
      <p:sp>
        <p:nvSpPr>
          <p:cNvPr id="3" name="Content Placeholder 2"/>
          <p:cNvSpPr>
            <a:spLocks noGrp="1"/>
          </p:cNvSpPr>
          <p:nvPr>
            <p:ph idx="1"/>
          </p:nvPr>
        </p:nvSpPr>
        <p:spPr/>
        <p:txBody>
          <a:bodyPr/>
          <a:lstStyle/>
          <a:p>
            <a:r>
              <a:rPr lang="en-US" dirty="0" smtClean="0"/>
              <a:t>Teams should review and use discipline and academic outcome data at least monthly for decision making</a:t>
            </a:r>
          </a:p>
          <a:p>
            <a:r>
              <a:rPr lang="en-US" dirty="0" smtClean="0"/>
              <a:t>Your team will also use fidelity assessments (TFI and SAS) annually to action plan</a:t>
            </a:r>
            <a:endParaRPr lang="en-US" dirty="0"/>
          </a:p>
        </p:txBody>
      </p:sp>
      <p:grpSp>
        <p:nvGrpSpPr>
          <p:cNvPr id="4" name="Group 3"/>
          <p:cNvGrpSpPr/>
          <p:nvPr/>
        </p:nvGrpSpPr>
        <p:grpSpPr>
          <a:xfrm>
            <a:off x="7543021" y="205351"/>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extLst>
      <p:ext uri="{BB962C8B-B14F-4D97-AF65-F5344CB8AC3E}">
        <p14:creationId xmlns:p14="http://schemas.microsoft.com/office/powerpoint/2010/main" val="1325604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pPr eaLnBrk="1" hangingPunct="1"/>
            <a:r>
              <a:rPr lang="en-US" altLang="en-US" sz="3200">
                <a:solidFill>
                  <a:srgbClr val="000000"/>
                </a:solidFill>
              </a:rPr>
              <a:t>Activity: </a:t>
            </a:r>
            <a:r>
              <a:rPr lang="en-US" altLang="en-US" sz="2000">
                <a:solidFill>
                  <a:srgbClr val="000000"/>
                </a:solidFill>
              </a:rPr>
              <a:t/>
            </a:r>
            <a:br>
              <a:rPr lang="en-US" altLang="en-US" sz="2000">
                <a:solidFill>
                  <a:srgbClr val="000000"/>
                </a:solidFill>
              </a:rPr>
            </a:br>
            <a:r>
              <a:rPr lang="en-US" altLang="en-US" sz="2900">
                <a:solidFill>
                  <a:srgbClr val="000000"/>
                </a:solidFill>
              </a:rPr>
              <a:t>Office Discipline Referral (ODR)</a:t>
            </a:r>
          </a:p>
        </p:txBody>
      </p:sp>
      <p:sp>
        <p:nvSpPr>
          <p:cNvPr id="111618" name="Content Placeholder 2"/>
          <p:cNvSpPr>
            <a:spLocks noGrp="1"/>
          </p:cNvSpPr>
          <p:nvPr>
            <p:ph idx="1"/>
          </p:nvPr>
        </p:nvSpPr>
        <p:spPr/>
        <p:txBody>
          <a:bodyPr/>
          <a:lstStyle/>
          <a:p>
            <a:pPr eaLnBrk="1" hangingPunct="1">
              <a:lnSpc>
                <a:spcPct val="80000"/>
              </a:lnSpc>
              <a:buFont typeface="Arial" charset="0"/>
              <a:buNone/>
            </a:pPr>
            <a:r>
              <a:rPr lang="en-US" altLang="en-US" sz="2800" dirty="0"/>
              <a:t>Create your school’</a:t>
            </a:r>
            <a:r>
              <a:rPr lang="en-US" altLang="ja-JP" sz="2800" dirty="0"/>
              <a:t>s Office Discipline Referral:</a:t>
            </a:r>
          </a:p>
          <a:p>
            <a:pPr eaLnBrk="1" hangingPunct="1">
              <a:lnSpc>
                <a:spcPct val="80000"/>
              </a:lnSpc>
              <a:buFont typeface="Arial" charset="0"/>
              <a:buNone/>
            </a:pPr>
            <a:endParaRPr lang="en-US" altLang="en-US" sz="500" dirty="0"/>
          </a:p>
          <a:p>
            <a:pPr eaLnBrk="1" hangingPunct="1">
              <a:lnSpc>
                <a:spcPct val="80000"/>
              </a:lnSpc>
            </a:pPr>
            <a:r>
              <a:rPr lang="en-US" altLang="en-US" sz="2600" dirty="0"/>
              <a:t>Compare your current ODR form with sample ODR forms found in your </a:t>
            </a:r>
            <a:r>
              <a:rPr lang="en-US" altLang="en-US" sz="2600" dirty="0" smtClean="0"/>
              <a:t>Staff Handbook</a:t>
            </a:r>
            <a:endParaRPr lang="en-US" altLang="en-US" sz="2600" dirty="0"/>
          </a:p>
          <a:p>
            <a:pPr eaLnBrk="1" hangingPunct="1">
              <a:lnSpc>
                <a:spcPct val="80000"/>
              </a:lnSpc>
            </a:pPr>
            <a:endParaRPr lang="en-US" altLang="en-US" sz="500" dirty="0"/>
          </a:p>
          <a:p>
            <a:pPr eaLnBrk="1" hangingPunct="1">
              <a:lnSpc>
                <a:spcPct val="80000"/>
              </a:lnSpc>
            </a:pPr>
            <a:r>
              <a:rPr lang="en-US" altLang="en-US" sz="2600" dirty="0"/>
              <a:t>Revise, as needed, or draft a new ODR </a:t>
            </a:r>
            <a:r>
              <a:rPr lang="en-US" altLang="en-US" sz="2600" dirty="0" smtClean="0"/>
              <a:t>form</a:t>
            </a:r>
            <a:endParaRPr lang="en-US" altLang="en-US" sz="500" dirty="0"/>
          </a:p>
          <a:p>
            <a:pPr eaLnBrk="1" hangingPunct="1">
              <a:lnSpc>
                <a:spcPct val="80000"/>
              </a:lnSpc>
            </a:pPr>
            <a:r>
              <a:rPr lang="en-US" altLang="en-US" sz="2600" dirty="0"/>
              <a:t>Complete the SWIS compatibility checklist to ensure </a:t>
            </a:r>
          </a:p>
          <a:p>
            <a:pPr eaLnBrk="1" hangingPunct="1">
              <a:lnSpc>
                <a:spcPct val="80000"/>
              </a:lnSpc>
              <a:buFont typeface="Arial" charset="0"/>
              <a:buNone/>
            </a:pPr>
            <a:r>
              <a:rPr lang="en-US" altLang="en-US" sz="2600" dirty="0"/>
              <a:t>	inclusion of necessary information found in your Handbook</a:t>
            </a:r>
          </a:p>
          <a:p>
            <a:pPr eaLnBrk="1" hangingPunct="1">
              <a:lnSpc>
                <a:spcPct val="80000"/>
              </a:lnSpc>
              <a:buFont typeface="Arial" charset="0"/>
              <a:buNone/>
            </a:pPr>
            <a:endParaRPr lang="en-US" altLang="en-US" sz="500" dirty="0"/>
          </a:p>
          <a:p>
            <a:pPr eaLnBrk="1" hangingPunct="1">
              <a:lnSpc>
                <a:spcPct val="80000"/>
              </a:lnSpc>
            </a:pPr>
            <a:r>
              <a:rPr lang="en-US" altLang="en-US" sz="2600" dirty="0"/>
              <a:t>Complete the SWIS Readiness Checklist found in your Handbook. </a:t>
            </a:r>
            <a:r>
              <a:rPr lang="en-US" altLang="en-US" sz="2600" dirty="0" smtClean="0"/>
              <a:t>Verify </a:t>
            </a:r>
            <a:r>
              <a:rPr lang="en-US" altLang="en-US" sz="2600" dirty="0"/>
              <a:t>readiness with </a:t>
            </a:r>
            <a:r>
              <a:rPr lang="en-US" altLang="en-US" sz="2600" dirty="0" smtClean="0"/>
              <a:t>State </a:t>
            </a:r>
            <a:r>
              <a:rPr lang="en-US" altLang="en-US" sz="2600" dirty="0"/>
              <a:t>TA and register for SWIS </a:t>
            </a:r>
            <a:r>
              <a:rPr lang="en-US" altLang="en-US" sz="2600" dirty="0" smtClean="0"/>
              <a:t>Training</a:t>
            </a:r>
            <a:endParaRPr lang="en-US" altLang="en-US" sz="2600" dirty="0"/>
          </a:p>
          <a:p>
            <a:pPr eaLnBrk="1" hangingPunct="1">
              <a:lnSpc>
                <a:spcPct val="80000"/>
              </a:lnSpc>
              <a:buFont typeface="Arial" charset="0"/>
              <a:buNone/>
            </a:pPr>
            <a:endParaRPr lang="en-US" altLang="en-US" sz="2000" dirty="0"/>
          </a:p>
          <a:p>
            <a:pPr eaLnBrk="1" hangingPunct="1">
              <a:lnSpc>
                <a:spcPct val="80000"/>
              </a:lnSpc>
              <a:buFont typeface="Arial" charset="0"/>
              <a:buNone/>
            </a:pPr>
            <a:endParaRPr lang="en-US" altLang="en-US" sz="800" dirty="0"/>
          </a:p>
          <a:p>
            <a:pPr eaLnBrk="1" hangingPunct="1">
              <a:lnSpc>
                <a:spcPct val="80000"/>
              </a:lnSpc>
              <a:buFont typeface="Arial" charset="0"/>
              <a:buNone/>
            </a:pPr>
            <a:endParaRPr lang="en-US" altLang="en-US" sz="800" dirty="0"/>
          </a:p>
          <a:p>
            <a:pPr eaLnBrk="1" hangingPunct="1">
              <a:lnSpc>
                <a:spcPct val="80000"/>
              </a:lnSpc>
              <a:buFont typeface="Arial" charset="0"/>
              <a:buNone/>
            </a:pPr>
            <a:r>
              <a:rPr lang="en-US" altLang="en-US" sz="800" dirty="0"/>
              <a:t>	</a:t>
            </a:r>
            <a:endParaRPr lang="en-US" altLang="en-US" sz="1000" dirty="0"/>
          </a:p>
        </p:txBody>
      </p:sp>
      <p:grpSp>
        <p:nvGrpSpPr>
          <p:cNvPr id="4" name="Group 3"/>
          <p:cNvGrpSpPr/>
          <p:nvPr/>
        </p:nvGrpSpPr>
        <p:grpSpPr>
          <a:xfrm>
            <a:off x="7543021" y="205351"/>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685800" y="454025"/>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dirty="0">
                <a:solidFill>
                  <a:srgbClr val="000000"/>
                </a:solidFill>
              </a:rPr>
              <a:t>Questions?</a:t>
            </a:r>
            <a:br>
              <a:rPr lang="en-US" altLang="en-US" dirty="0">
                <a:solidFill>
                  <a:srgbClr val="000000"/>
                </a:solidFill>
              </a:rPr>
            </a:br>
            <a:r>
              <a:rPr lang="en-US" altLang="en-US" dirty="0">
                <a:solidFill>
                  <a:srgbClr val="000000"/>
                </a:solidFill>
              </a:rPr>
              <a:t>Status Update?</a:t>
            </a:r>
          </a:p>
        </p:txBody>
      </p:sp>
      <p:pic>
        <p:nvPicPr>
          <p:cNvPr id="62467"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2265363"/>
            <a:ext cx="426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20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Grp="1"/>
          </p:cNvSpPr>
          <p:nvPr>
            <p:ph type="subTitle" idx="1"/>
          </p:nvPr>
        </p:nvSpPr>
        <p:spPr>
          <a:xfrm>
            <a:off x="28575" y="296028"/>
            <a:ext cx="9115425" cy="568309"/>
          </a:xfrm>
        </p:spPr>
        <p:txBody>
          <a:bodyPr/>
          <a:lstStyle/>
          <a:p>
            <a:pPr eaLnBrk="1" hangingPunct="1"/>
            <a:r>
              <a:rPr lang="en-US" altLang="en-US" dirty="0">
                <a:solidFill>
                  <a:schemeClr val="bg1"/>
                </a:solidFill>
              </a:rPr>
              <a:t>First Steps to Implementation Module Series</a:t>
            </a:r>
            <a:r>
              <a:rPr lang="en-US" altLang="en-US" dirty="0" smtClean="0">
                <a:solidFill>
                  <a:schemeClr val="bg1"/>
                </a:solidFill>
              </a:rPr>
              <a:t>:</a:t>
            </a:r>
            <a:endParaRPr lang="en-US" altLang="en-US" dirty="0">
              <a:solidFill>
                <a:schemeClr val="bg1"/>
              </a:solidFill>
            </a:endParaRPr>
          </a:p>
        </p:txBody>
      </p:sp>
      <p:sp>
        <p:nvSpPr>
          <p:cNvPr id="2" name="Rectangle 1"/>
          <p:cNvSpPr/>
          <p:nvPr/>
        </p:nvSpPr>
        <p:spPr>
          <a:xfrm>
            <a:off x="28574" y="1899594"/>
            <a:ext cx="9115425"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1: </a:t>
            </a:r>
            <a:r>
              <a:rPr lang="en-US" altLang="en-US" sz="2800" dirty="0">
                <a:solidFill>
                  <a:schemeClr val="accent3">
                    <a:lumMod val="50000"/>
                  </a:schemeClr>
                </a:solidFill>
                <a:latin typeface="Calibri" charset="0"/>
                <a:ea typeface="Calibri" charset="0"/>
                <a:cs typeface="Calibri" charset="0"/>
              </a:rPr>
              <a:t>Statement of </a:t>
            </a:r>
            <a:r>
              <a:rPr lang="en-US" altLang="en-US" sz="2800" dirty="0" smtClean="0">
                <a:solidFill>
                  <a:schemeClr val="accent3">
                    <a:lumMod val="50000"/>
                  </a:schemeClr>
                </a:solidFill>
                <a:latin typeface="Calibri" charset="0"/>
                <a:ea typeface="Calibri" charset="0"/>
                <a:cs typeface="Calibri" charset="0"/>
              </a:rPr>
              <a:t>Purpose</a:t>
            </a:r>
            <a:endParaRPr lang="en-US" altLang="en-US" sz="2800" dirty="0">
              <a:solidFill>
                <a:schemeClr val="accent3">
                  <a:lumMod val="50000"/>
                </a:schemeClr>
              </a:solidFill>
              <a:latin typeface="Calibri" charset="0"/>
              <a:ea typeface="Calibri" charset="0"/>
              <a:cs typeface="Calibri" charset="0"/>
            </a:endParaRPr>
          </a:p>
        </p:txBody>
      </p:sp>
      <p:sp>
        <p:nvSpPr>
          <p:cNvPr id="3" name="Rectangle 2"/>
          <p:cNvSpPr/>
          <p:nvPr/>
        </p:nvSpPr>
        <p:spPr>
          <a:xfrm>
            <a:off x="0" y="2536860"/>
            <a:ext cx="9143999"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2: </a:t>
            </a:r>
            <a:r>
              <a:rPr lang="en-US" altLang="en-US" sz="2800" dirty="0">
                <a:solidFill>
                  <a:schemeClr val="accent3">
                    <a:lumMod val="50000"/>
                  </a:schemeClr>
                </a:solidFill>
                <a:latin typeface="Calibri" charset="0"/>
                <a:ea typeface="Calibri" charset="0"/>
                <a:cs typeface="Calibri" charset="0"/>
              </a:rPr>
              <a:t>Clearly Defined Expected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4" name="Rectangle 3"/>
          <p:cNvSpPr/>
          <p:nvPr/>
        </p:nvSpPr>
        <p:spPr>
          <a:xfrm>
            <a:off x="0" y="3142846"/>
            <a:ext cx="9144000"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3:</a:t>
            </a:r>
            <a:r>
              <a:rPr lang="en-US" altLang="en-US" sz="2800" dirty="0">
                <a:solidFill>
                  <a:schemeClr val="accent3">
                    <a:lumMod val="50000"/>
                  </a:schemeClr>
                </a:solidFill>
                <a:latin typeface="Calibri" charset="0"/>
                <a:ea typeface="Calibri" charset="0"/>
                <a:cs typeface="Calibri" charset="0"/>
              </a:rPr>
              <a:t> Procedures for Teaching Expected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5" name="Rectangle 4"/>
          <p:cNvSpPr/>
          <p:nvPr/>
        </p:nvSpPr>
        <p:spPr>
          <a:xfrm>
            <a:off x="14286" y="3777305"/>
            <a:ext cx="9115425" cy="671851"/>
          </a:xfrm>
          <a:prstGeom prst="rect">
            <a:avLst/>
          </a:prstGeom>
        </p:spPr>
        <p:txBody>
          <a:bodyPr wrap="square">
            <a:spAutoFit/>
          </a:bodyPr>
          <a:lstStyle/>
          <a:p>
            <a:pPr algn="ctr" eaLnBrk="1" hangingPunct="1">
              <a:lnSpc>
                <a:spcPct val="150000"/>
              </a:lnSpc>
            </a:pPr>
            <a:r>
              <a:rPr lang="en-US" altLang="en-US" sz="2800" b="1" dirty="0">
                <a:solidFill>
                  <a:schemeClr val="accent3">
                    <a:lumMod val="50000"/>
                  </a:schemeClr>
                </a:solidFill>
                <a:latin typeface="Calibri" charset="0"/>
                <a:ea typeface="Calibri" charset="0"/>
                <a:cs typeface="Calibri" charset="0"/>
              </a:rPr>
              <a:t>Component 4: </a:t>
            </a:r>
            <a:r>
              <a:rPr lang="en-US" altLang="en-US" sz="2800" dirty="0">
                <a:solidFill>
                  <a:schemeClr val="accent3">
                    <a:lumMod val="50000"/>
                  </a:schemeClr>
                </a:solidFill>
                <a:latin typeface="Calibri" charset="0"/>
                <a:ea typeface="Calibri" charset="0"/>
                <a:cs typeface="Calibri" charset="0"/>
              </a:rPr>
              <a:t>Procedures for Encouraging Expected </a:t>
            </a:r>
            <a:r>
              <a:rPr lang="en-US" altLang="en-US" sz="2800" dirty="0" smtClean="0">
                <a:solidFill>
                  <a:schemeClr val="accent3">
                    <a:lumMod val="50000"/>
                  </a:schemeClr>
                </a:solidFill>
                <a:latin typeface="Calibri" charset="0"/>
                <a:ea typeface="Calibri" charset="0"/>
                <a:cs typeface="Calibri" charset="0"/>
              </a:rPr>
              <a:t>Behavior</a:t>
            </a:r>
            <a:endParaRPr lang="en-US" altLang="en-US" sz="2800" dirty="0">
              <a:solidFill>
                <a:schemeClr val="accent3">
                  <a:lumMod val="50000"/>
                </a:schemeClr>
              </a:solidFill>
              <a:latin typeface="Calibri" charset="0"/>
              <a:ea typeface="Calibri" charset="0"/>
              <a:cs typeface="Calibri" charset="0"/>
            </a:endParaRPr>
          </a:p>
        </p:txBody>
      </p:sp>
      <p:sp>
        <p:nvSpPr>
          <p:cNvPr id="6" name="Rectangle 5"/>
          <p:cNvSpPr/>
          <p:nvPr/>
        </p:nvSpPr>
        <p:spPr>
          <a:xfrm>
            <a:off x="0" y="4440622"/>
            <a:ext cx="9129711" cy="671851"/>
          </a:xfrm>
          <a:prstGeom prst="rect">
            <a:avLst/>
          </a:prstGeom>
        </p:spPr>
        <p:txBody>
          <a:bodyPr wrap="square">
            <a:spAutoFit/>
          </a:bodyPr>
          <a:lstStyle/>
          <a:p>
            <a:pPr algn="ctr" eaLnBrk="1" hangingPunct="1">
              <a:lnSpc>
                <a:spcPct val="150000"/>
              </a:lnSpc>
              <a:defRPr/>
            </a:pPr>
            <a:r>
              <a:rPr lang="en-US" altLang="en-US" sz="2800" b="1" dirty="0">
                <a:latin typeface="Calibri" charset="0"/>
                <a:ea typeface="Calibri" charset="0"/>
                <a:cs typeface="Calibri" charset="0"/>
              </a:rPr>
              <a:t>Component 5: </a:t>
            </a:r>
            <a:r>
              <a:rPr lang="en-US" altLang="en-US" sz="2800" dirty="0">
                <a:latin typeface="Calibri" charset="0"/>
                <a:ea typeface="Calibri" charset="0"/>
                <a:cs typeface="Calibri" charset="0"/>
              </a:rPr>
              <a:t>Procedures for Discouraging Problem </a:t>
            </a:r>
            <a:r>
              <a:rPr lang="en-US" altLang="en-US" sz="2800" dirty="0" smtClean="0">
                <a:latin typeface="Calibri" charset="0"/>
                <a:ea typeface="Calibri" charset="0"/>
                <a:cs typeface="Calibri" charset="0"/>
              </a:rPr>
              <a:t>Behavior</a:t>
            </a:r>
            <a:endParaRPr lang="en-US" altLang="en-US" sz="2800" dirty="0">
              <a:latin typeface="Calibri" charset="0"/>
              <a:ea typeface="Calibri" charset="0"/>
              <a:cs typeface="Calibri" charset="0"/>
            </a:endParaRPr>
          </a:p>
        </p:txBody>
      </p:sp>
      <p:sp>
        <p:nvSpPr>
          <p:cNvPr id="7" name="Rectangle 6"/>
          <p:cNvSpPr/>
          <p:nvPr/>
        </p:nvSpPr>
        <p:spPr>
          <a:xfrm>
            <a:off x="0" y="5195328"/>
            <a:ext cx="9129711" cy="954107"/>
          </a:xfrm>
          <a:prstGeom prst="rect">
            <a:avLst/>
          </a:prstGeom>
        </p:spPr>
        <p:txBody>
          <a:bodyPr wrap="square">
            <a:spAutoFit/>
          </a:bodyPr>
          <a:lstStyle/>
          <a:p>
            <a:pPr algn="ctr" eaLnBrk="1" hangingPunct="1">
              <a:defRPr/>
            </a:pPr>
            <a:r>
              <a:rPr lang="en-US" altLang="en-US" sz="2800" b="1" dirty="0">
                <a:solidFill>
                  <a:schemeClr val="bg1">
                    <a:lumMod val="50000"/>
                  </a:schemeClr>
                </a:solidFill>
                <a:latin typeface="Calibri" charset="0"/>
                <a:ea typeface="Calibri" charset="0"/>
                <a:cs typeface="Calibri" charset="0"/>
              </a:rPr>
              <a:t>Component 6: </a:t>
            </a:r>
            <a:r>
              <a:rPr lang="en-US" altLang="en-US" sz="2800" dirty="0">
                <a:solidFill>
                  <a:schemeClr val="bg1">
                    <a:lumMod val="50000"/>
                  </a:schemeClr>
                </a:solidFill>
                <a:latin typeface="Calibri" charset="0"/>
                <a:ea typeface="Calibri" charset="0"/>
                <a:cs typeface="Calibri" charset="0"/>
              </a:rPr>
              <a:t>Procedures for Record Keeping &amp; Decision Making</a:t>
            </a:r>
            <a:endParaRPr lang="en-US" altLang="en-US" sz="2800" b="1" dirty="0">
              <a:solidFill>
                <a:schemeClr val="bg1">
                  <a:lumMod val="50000"/>
                </a:schemeClr>
              </a:solidFill>
              <a:latin typeface="Calibri" charset="0"/>
              <a:ea typeface="Calibri" charset="0"/>
              <a:cs typeface="Calibri" charset="0"/>
            </a:endParaRPr>
          </a:p>
        </p:txBody>
      </p:sp>
      <p:sp>
        <p:nvSpPr>
          <p:cNvPr id="8" name="Rectangle 7"/>
          <p:cNvSpPr/>
          <p:nvPr/>
        </p:nvSpPr>
        <p:spPr>
          <a:xfrm>
            <a:off x="0" y="1223254"/>
            <a:ext cx="9144000" cy="671851"/>
          </a:xfrm>
          <a:prstGeom prst="rect">
            <a:avLst/>
          </a:prstGeom>
        </p:spPr>
        <p:txBody>
          <a:bodyPr wrap="square">
            <a:spAutoFit/>
          </a:bodyPr>
          <a:lstStyle/>
          <a:p>
            <a:pPr algn="ctr" eaLnBrk="1" hangingPunct="1">
              <a:lnSpc>
                <a:spcPct val="150000"/>
              </a:lnSpc>
            </a:pPr>
            <a:r>
              <a:rPr lang="en-US" altLang="en-US" sz="2800" dirty="0">
                <a:solidFill>
                  <a:schemeClr val="accent3">
                    <a:lumMod val="50000"/>
                  </a:schemeClr>
                </a:solidFill>
                <a:latin typeface="Calibri" charset="0"/>
                <a:ea typeface="Calibri" charset="0"/>
                <a:cs typeface="Calibri" charset="0"/>
              </a:rPr>
              <a:t>Leadership Team Structure, Norms &amp; Roles, Routines</a:t>
            </a:r>
          </a:p>
        </p:txBody>
      </p:sp>
    </p:spTree>
    <p:extLst>
      <p:ext uri="{BB962C8B-B14F-4D97-AF65-F5344CB8AC3E}">
        <p14:creationId xmlns:p14="http://schemas.microsoft.com/office/powerpoint/2010/main" val="5656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smtClean="0"/>
              <a:t>Parallel Processes</a:t>
            </a:r>
            <a:br>
              <a:rPr lang="en-US" dirty="0" smtClean="0"/>
            </a:br>
            <a:r>
              <a:rPr lang="en-US" sz="3600" dirty="0"/>
              <a:t>A</a:t>
            </a:r>
            <a:r>
              <a:rPr lang="en-US" sz="3600" dirty="0" smtClean="0"/>
              <a:t>cross all Tiers &amp; Problem Behaviors</a:t>
            </a:r>
            <a:endParaRPr lang="en-US" sz="3600" dirty="0"/>
          </a:p>
        </p:txBody>
      </p:sp>
      <p:sp>
        <p:nvSpPr>
          <p:cNvPr id="3" name="Content Placeholder 2"/>
          <p:cNvSpPr>
            <a:spLocks noGrp="1"/>
          </p:cNvSpPr>
          <p:nvPr>
            <p:ph idx="1"/>
          </p:nvPr>
        </p:nvSpPr>
        <p:spPr/>
        <p:txBody>
          <a:bodyPr/>
          <a:lstStyle/>
          <a:p>
            <a:pPr marL="0" indent="0" eaLnBrk="1" hangingPunct="1">
              <a:buNone/>
            </a:pPr>
            <a:r>
              <a:rPr lang="en-US" sz="2800" i="1" dirty="0"/>
              <a:t>A</a:t>
            </a:r>
            <a:r>
              <a:rPr lang="en-US" sz="2800" i="1" dirty="0" smtClean="0"/>
              <a:t>ction steps to improve problem behavior across school-wide settings, at-risk groups, and individual students follow the same parallel process:</a:t>
            </a:r>
          </a:p>
          <a:p>
            <a:pPr lvl="1" eaLnBrk="1" hangingPunct="1">
              <a:buFont typeface="Arial" panose="020B0604020202020204" pitchFamily="34" charset="0"/>
              <a:buChar char="•"/>
            </a:pPr>
            <a:r>
              <a:rPr lang="en-US" b="1" dirty="0" smtClean="0"/>
              <a:t>Prevention</a:t>
            </a:r>
            <a:r>
              <a:rPr lang="en-US" sz="2000" dirty="0" smtClean="0"/>
              <a:t> by changing setting events</a:t>
            </a:r>
          </a:p>
          <a:p>
            <a:pPr lvl="1" eaLnBrk="1" hangingPunct="1">
              <a:buFont typeface="Arial" panose="020B0604020202020204" pitchFamily="34" charset="0"/>
              <a:buChar char="•"/>
            </a:pPr>
            <a:r>
              <a:rPr lang="en-US" b="1" dirty="0" smtClean="0"/>
              <a:t>Teaching </a:t>
            </a:r>
            <a:r>
              <a:rPr lang="en-US" sz="2000" dirty="0" smtClean="0"/>
              <a:t>replacement skills</a:t>
            </a:r>
          </a:p>
          <a:p>
            <a:pPr lvl="1" eaLnBrk="1" hangingPunct="1">
              <a:buFont typeface="Arial" panose="020B0604020202020204" pitchFamily="34" charset="0"/>
              <a:buChar char="•"/>
            </a:pPr>
            <a:r>
              <a:rPr lang="en-US" b="1" dirty="0" smtClean="0"/>
              <a:t>Rewarding</a:t>
            </a:r>
            <a:r>
              <a:rPr lang="en-US" sz="2000" dirty="0" smtClean="0"/>
              <a:t> replacement skills</a:t>
            </a:r>
          </a:p>
          <a:p>
            <a:pPr lvl="1" eaLnBrk="1" hangingPunct="1">
              <a:buFont typeface="Arial" panose="020B0604020202020204" pitchFamily="34" charset="0"/>
              <a:buChar char="•"/>
            </a:pPr>
            <a:r>
              <a:rPr lang="en-US" b="1" dirty="0" smtClean="0"/>
              <a:t>Extinction</a:t>
            </a:r>
            <a:r>
              <a:rPr lang="en-US" sz="2000" dirty="0" smtClean="0"/>
              <a:t> of problem behavior by reducing reinforcement</a:t>
            </a:r>
          </a:p>
          <a:p>
            <a:pPr lvl="1" eaLnBrk="1" hangingPunct="1">
              <a:buFont typeface="Arial" panose="020B0604020202020204" pitchFamily="34" charset="0"/>
              <a:buChar char="•"/>
            </a:pPr>
            <a:r>
              <a:rPr lang="en-US" b="1" smtClean="0"/>
              <a:t>Corrective Consequences(s) </a:t>
            </a:r>
            <a:r>
              <a:rPr lang="en-US" sz="2000" dirty="0" smtClean="0"/>
              <a:t>for problem behavior</a:t>
            </a:r>
          </a:p>
          <a:p>
            <a:pPr lvl="1" eaLnBrk="1" hangingPunct="1">
              <a:buFont typeface="Arial" panose="020B0604020202020204" pitchFamily="34" charset="0"/>
              <a:buChar char="•"/>
            </a:pPr>
            <a:r>
              <a:rPr lang="en-US" b="1" dirty="0" smtClean="0"/>
              <a:t>Data Collection </a:t>
            </a:r>
            <a:r>
              <a:rPr lang="en-US" sz="2000" dirty="0" smtClean="0"/>
              <a:t>to see if it’s working!</a:t>
            </a:r>
          </a:p>
          <a:p>
            <a:pPr marL="0" indent="0">
              <a:buNone/>
            </a:pPr>
            <a:endParaRPr lang="en-US" dirty="0"/>
          </a:p>
        </p:txBody>
      </p:sp>
    </p:spTree>
    <p:extLst>
      <p:ext uri="{BB962C8B-B14F-4D97-AF65-F5344CB8AC3E}">
        <p14:creationId xmlns:p14="http://schemas.microsoft.com/office/powerpoint/2010/main" val="6637776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hape 236"/>
          <p:cNvGraphicFramePr/>
          <p:nvPr>
            <p:extLst>
              <p:ext uri="{D42A27DB-BD31-4B8C-83A1-F6EECF244321}">
                <p14:modId xmlns:p14="http://schemas.microsoft.com/office/powerpoint/2010/main" val="2001325722"/>
              </p:ext>
            </p:extLst>
          </p:nvPr>
        </p:nvGraphicFramePr>
        <p:xfrm>
          <a:off x="11829" y="528638"/>
          <a:ext cx="9132171" cy="4943474"/>
        </p:xfrm>
        <a:graphic>
          <a:graphicData uri="http://schemas.openxmlformats.org/drawingml/2006/table">
            <a:tbl>
              <a:tblPr>
                <a:noFill/>
              </a:tblPr>
              <a:tblGrid>
                <a:gridCol w="3688806"/>
                <a:gridCol w="5443365"/>
              </a:tblGrid>
              <a:tr h="668339">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600" b="0" i="0" u="none" strike="noStrike" cap="none" dirty="0">
                          <a:solidFill>
                            <a:schemeClr val="dk1"/>
                          </a:solidFill>
                          <a:latin typeface="Overlock"/>
                          <a:ea typeface="Overlock"/>
                          <a:cs typeface="Overlock"/>
                          <a:sym typeface="Overlock"/>
                        </a:rPr>
                        <a:t>Prevention</a:t>
                      </a:r>
                      <a:r>
                        <a:rPr lang="en-US" sz="1600" b="0" i="0" u="none" strike="noStrike" cap="none" dirty="0" smtClean="0">
                          <a:solidFill>
                            <a:schemeClr val="dk1"/>
                          </a:solidFill>
                          <a:latin typeface="Overlock"/>
                          <a:ea typeface="Overlock"/>
                          <a:cs typeface="Overlock"/>
                          <a:sym typeface="Overlock"/>
                        </a:rPr>
                        <a:t>: </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Remove/alter </a:t>
                      </a:r>
                      <a:r>
                        <a:rPr kumimoji="0" lang="ja-JP" alt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trigger</a:t>
                      </a:r>
                      <a:r>
                        <a:rPr kumimoji="0" lang="ja-JP" alt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 for problem behavior</a:t>
                      </a:r>
                      <a:endParaRPr kumimoji="0" lang="en-US" sz="1600" b="0" i="0" u="none" strike="noStrike" cap="none" normalizeH="0" baseline="0" dirty="0" smtClean="0">
                        <a:ln>
                          <a:noFill/>
                        </a:ln>
                        <a:solidFill>
                          <a:schemeClr val="tx1"/>
                        </a:solidFill>
                        <a:effectLst/>
                        <a:latin typeface="Constantia" charset="0"/>
                        <a:ea typeface="ＭＳ Ｐゴシック" charset="0"/>
                        <a:cs typeface="ＭＳ Ｐゴシック" charset="0"/>
                      </a:endParaRPr>
                    </a:p>
                  </a:txBody>
                  <a:tcPr marL="80571" marR="0" marT="40290" marB="4029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600" b="0" i="0" u="none" strike="noStrike" cap="none" dirty="0">
                        <a:solidFill>
                          <a:schemeClr val="dk1"/>
                        </a:solidFill>
                        <a:latin typeface="Overlock"/>
                        <a:ea typeface="Overlock"/>
                        <a:cs typeface="Overlock"/>
                        <a:sym typeface="Overlock"/>
                      </a:endParaRPr>
                    </a:p>
                  </a:txBody>
                  <a:tcPr marL="80571" marR="0" marT="40290" marB="4029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753974">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600" b="0" i="0" u="none" strike="noStrike" cap="none" dirty="0">
                          <a:solidFill>
                            <a:schemeClr val="dk1"/>
                          </a:solidFill>
                          <a:latin typeface="Overlock"/>
                          <a:ea typeface="Overlock"/>
                          <a:cs typeface="Overlock"/>
                          <a:sym typeface="Overlock"/>
                        </a:rPr>
                        <a:t>Teaching</a:t>
                      </a:r>
                      <a:r>
                        <a:rPr lang="en-US" sz="1600" b="0" i="0" u="none" strike="noStrike" cap="none" dirty="0" smtClean="0">
                          <a:solidFill>
                            <a:schemeClr val="dk1"/>
                          </a:solidFill>
                          <a:latin typeface="Overlock"/>
                          <a:ea typeface="Overlock"/>
                          <a:cs typeface="Overlock"/>
                          <a:sym typeface="Overlock"/>
                        </a:rPr>
                        <a:t>: </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Define, instruct &amp; model expected behavior </a:t>
                      </a:r>
                      <a:endParaRPr kumimoji="0" lang="en-US" sz="16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80571" marR="0" marT="40290" marB="4029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600" b="0" i="0" u="none" strike="noStrike" cap="none" dirty="0">
                        <a:solidFill>
                          <a:schemeClr val="dk1"/>
                        </a:solidFill>
                        <a:latin typeface="Overlock"/>
                        <a:ea typeface="Overlock"/>
                        <a:cs typeface="Overlock"/>
                        <a:sym typeface="Overlock"/>
                      </a:endParaRPr>
                    </a:p>
                  </a:txBody>
                  <a:tcPr marL="80571" marR="0" marT="40290" marB="4029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40833">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600" b="0" i="0" u="none" strike="noStrike" cap="none" dirty="0">
                          <a:solidFill>
                            <a:schemeClr val="dk1"/>
                          </a:solidFill>
                          <a:latin typeface="Overlock"/>
                          <a:ea typeface="Overlock"/>
                          <a:cs typeface="Overlock"/>
                          <a:sym typeface="Overlock"/>
                        </a:rPr>
                        <a:t>Reward</a:t>
                      </a:r>
                      <a:r>
                        <a:rPr lang="en-US" sz="1600" b="0" i="0" u="none" strike="noStrike" cap="none" dirty="0" smtClean="0">
                          <a:solidFill>
                            <a:schemeClr val="dk1"/>
                          </a:solidFill>
                          <a:latin typeface="Overlock"/>
                          <a:ea typeface="Overlock"/>
                          <a:cs typeface="Overlock"/>
                          <a:sym typeface="Overlock"/>
                        </a:rPr>
                        <a:t>: </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Expected/alternative behavior when it occurs; prompt as necessary</a:t>
                      </a:r>
                      <a:endParaRPr kumimoji="0" lang="en-US" sz="16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80571" marR="0" marT="40290" marB="4029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600" b="0" i="0" u="none" strike="noStrike" cap="none" dirty="0">
                        <a:solidFill>
                          <a:schemeClr val="dk1"/>
                        </a:solidFill>
                        <a:latin typeface="Overlock"/>
                        <a:ea typeface="Overlock"/>
                        <a:cs typeface="Overlock"/>
                        <a:sym typeface="Overlock"/>
                      </a:endParaRPr>
                    </a:p>
                  </a:txBody>
                  <a:tcPr marL="80571" marR="0" marT="40290" marB="4029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40833">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600" b="0" i="0" u="none" strike="noStrike" cap="none" dirty="0">
                          <a:solidFill>
                            <a:schemeClr val="dk1"/>
                          </a:solidFill>
                          <a:latin typeface="Overlock"/>
                          <a:ea typeface="Overlock"/>
                          <a:cs typeface="Overlock"/>
                          <a:sym typeface="Overlock"/>
                        </a:rPr>
                        <a:t>Extinction</a:t>
                      </a:r>
                      <a:r>
                        <a:rPr lang="en-US" sz="1600" b="0" i="0" u="none" strike="noStrike" cap="none" dirty="0" smtClean="0">
                          <a:solidFill>
                            <a:schemeClr val="dk1"/>
                          </a:solidFill>
                          <a:latin typeface="Overlock"/>
                          <a:ea typeface="Overlock"/>
                          <a:cs typeface="Overlock"/>
                          <a:sym typeface="Overlock"/>
                        </a:rPr>
                        <a:t>: </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Increase acknowledgement of presence of desired behavior</a:t>
                      </a:r>
                      <a:endParaRPr kumimoji="0" lang="en-US" sz="16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80571" marR="0" marT="40290" marB="4029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600" b="0" i="0" u="none" strike="noStrike" cap="none" dirty="0">
                        <a:solidFill>
                          <a:schemeClr val="dk1"/>
                        </a:solidFill>
                        <a:latin typeface="Overlock"/>
                        <a:ea typeface="Overlock"/>
                        <a:cs typeface="Overlock"/>
                        <a:sym typeface="Overlock"/>
                      </a:endParaRPr>
                    </a:p>
                  </a:txBody>
                  <a:tcPr marL="80571" marR="0" marT="40290" marB="4029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940833">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600" b="0" i="0" u="none" strike="noStrike" cap="none" dirty="0">
                          <a:solidFill>
                            <a:schemeClr val="dk1"/>
                          </a:solidFill>
                          <a:latin typeface="Overlock"/>
                          <a:ea typeface="Overlock"/>
                          <a:cs typeface="Overlock"/>
                          <a:sym typeface="Overlock"/>
                        </a:rPr>
                        <a:t>Corrective Consequence</a:t>
                      </a:r>
                      <a:r>
                        <a:rPr lang="en-US" sz="1600" b="0" i="0" u="none" strike="noStrike" cap="none" dirty="0" smtClean="0">
                          <a:solidFill>
                            <a:schemeClr val="dk1"/>
                          </a:solidFill>
                          <a:latin typeface="Overlock"/>
                          <a:ea typeface="Overlock"/>
                          <a:cs typeface="Overlock"/>
                          <a:sym typeface="Overlock"/>
                        </a:rPr>
                        <a:t>: </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Use non-rewarding/non-reinforcing responses when problem behavior occurs </a:t>
                      </a:r>
                    </a:p>
                  </a:txBody>
                  <a:tcPr marL="80571" marR="0" marT="40290" marB="4029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600" b="0" i="0" u="none" strike="noStrike" cap="none" dirty="0">
                        <a:solidFill>
                          <a:schemeClr val="dk1"/>
                        </a:solidFill>
                        <a:latin typeface="Overlock"/>
                        <a:ea typeface="Overlock"/>
                        <a:cs typeface="Overlock"/>
                        <a:sym typeface="Overlock"/>
                      </a:endParaRPr>
                    </a:p>
                  </a:txBody>
                  <a:tcPr marL="80571" marR="0" marT="40290" marB="4029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98662">
                <a:tc>
                  <a: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Overlock"/>
                        <a:buNone/>
                        <a:tabLst/>
                        <a:defRPr/>
                      </a:pPr>
                      <a:r>
                        <a:rPr lang="en-US" sz="1600" b="0" i="0" u="none" strike="noStrike" cap="none" dirty="0">
                          <a:solidFill>
                            <a:schemeClr val="dk1"/>
                          </a:solidFill>
                          <a:latin typeface="Overlock"/>
                          <a:ea typeface="Overlock"/>
                          <a:cs typeface="Overlock"/>
                          <a:sym typeface="Overlock"/>
                        </a:rPr>
                        <a:t>Data Collection</a:t>
                      </a:r>
                      <a:r>
                        <a:rPr lang="en-US" sz="1600" b="0" i="0" u="none" strike="noStrike" cap="none" dirty="0" smtClean="0">
                          <a:solidFill>
                            <a:schemeClr val="dk1"/>
                          </a:solidFill>
                          <a:latin typeface="Overlock"/>
                          <a:ea typeface="Overlock"/>
                          <a:cs typeface="Overlock"/>
                          <a:sym typeface="Overlock"/>
                        </a:rPr>
                        <a:t>: </a:t>
                      </a:r>
                      <a:r>
                        <a:rPr kumimoji="0" lang="en-US" sz="1600" b="0" i="1" u="none" strike="noStrike" cap="none" normalizeH="0" baseline="0" dirty="0" smtClean="0">
                          <a:ln>
                            <a:noFill/>
                          </a:ln>
                          <a:solidFill>
                            <a:schemeClr val="tx1"/>
                          </a:solidFill>
                          <a:effectLst/>
                          <a:latin typeface="Berlin Sans FB" charset="0"/>
                          <a:ea typeface="ＭＳ Ｐゴシック" charset="0"/>
                          <a:cs typeface="ＭＳ Ｐゴシック" charset="0"/>
                        </a:rPr>
                        <a:t>Indicate how you know when you have a solution</a:t>
                      </a:r>
                      <a:endParaRPr kumimoji="0" lang="en-US" sz="1600" b="0" i="0" u="none" strike="noStrike" cap="none" normalizeH="0" baseline="0" dirty="0" smtClean="0">
                        <a:ln>
                          <a:noFill/>
                        </a:ln>
                        <a:solidFill>
                          <a:schemeClr val="tx1"/>
                        </a:solidFill>
                        <a:effectLst/>
                        <a:latin typeface="Berlin Sans FB" charset="0"/>
                        <a:ea typeface="ＭＳ Ｐゴシック" charset="0"/>
                        <a:cs typeface="ＭＳ Ｐゴシック" charset="0"/>
                      </a:endParaRPr>
                    </a:p>
                  </a:txBody>
                  <a:tcPr marL="80571" marR="0" marT="40290" marB="4029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Overlock"/>
                        <a:buNone/>
                      </a:pPr>
                      <a:endParaRPr lang="en-US" sz="1600" b="0" i="0" u="none" strike="noStrike" cap="none" dirty="0">
                        <a:solidFill>
                          <a:schemeClr val="dk1"/>
                        </a:solidFill>
                        <a:latin typeface="Overlock"/>
                        <a:ea typeface="Overlock"/>
                        <a:cs typeface="Overlock"/>
                        <a:sym typeface="Overlock"/>
                      </a:endParaRPr>
                    </a:p>
                  </a:txBody>
                  <a:tcPr marL="80571" marR="0" marT="40290" marB="4029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39521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graphicFrame>
        <p:nvGraphicFramePr>
          <p:cNvPr id="4" name="Group 49"/>
          <p:cNvGraphicFramePr>
            <a:graphicFrameLocks noGrp="1"/>
          </p:cNvGraphicFramePr>
          <p:nvPr>
            <p:ph idx="4294967295"/>
            <p:extLst>
              <p:ext uri="{D42A27DB-BD31-4B8C-83A1-F6EECF244321}">
                <p14:modId xmlns:p14="http://schemas.microsoft.com/office/powerpoint/2010/main" val="1607646831"/>
              </p:ext>
            </p:extLst>
          </p:nvPr>
        </p:nvGraphicFramePr>
        <p:xfrm>
          <a:off x="1568514" y="1662258"/>
          <a:ext cx="6410222" cy="4440406"/>
        </p:xfrm>
        <a:graphic>
          <a:graphicData uri="http://schemas.openxmlformats.org/drawingml/2006/table">
            <a:tbl>
              <a:tblPr/>
              <a:tblGrid>
                <a:gridCol w="3205111"/>
                <a:gridCol w="3205111"/>
              </a:tblGrid>
              <a:tr h="567332">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rPr>
                        <a:t>Prevention: </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Remove/alter </a:t>
                      </a:r>
                      <a:r>
                        <a:rPr kumimoji="0" lang="ja-JP" alt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trigger</a:t>
                      </a:r>
                      <a:r>
                        <a:rPr kumimoji="0" lang="ja-JP" alt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 for problem behavior</a:t>
                      </a:r>
                      <a:endParaRPr kumimoji="0" lang="en-US" sz="1600" b="0" i="0" u="none" strike="noStrike" cap="none" normalizeH="0" baseline="0" dirty="0">
                        <a:ln>
                          <a:noFill/>
                        </a:ln>
                        <a:solidFill>
                          <a:schemeClr val="tx1"/>
                        </a:solidFill>
                        <a:effectLst/>
                        <a:latin typeface="Constantia" charset="0"/>
                        <a:ea typeface="ＭＳ Ｐゴシック" charset="0"/>
                        <a:cs typeface="ＭＳ Ｐゴシック" charset="0"/>
                      </a:endParaRPr>
                    </a:p>
                  </a:txBody>
                  <a:tcPr marL="76210" marR="76210" marT="38102" marB="381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Maintain current lunch schedule, but shift classes to balance numbers.</a:t>
                      </a:r>
                    </a:p>
                  </a:txBody>
                  <a:tcPr marL="76210" marR="76210" marT="38102" marB="381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4666">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rPr>
                        <a:t>Teaching: </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Define, instruct &amp; model expected behavior </a:t>
                      </a:r>
                      <a:endPar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76210" marR="76210" marT="38102" marB="381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Teach behavioral expectations in cafeteria</a:t>
                      </a:r>
                    </a:p>
                  </a:txBody>
                  <a:tcPr marL="76210" marR="76210" marT="38102" marB="381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4429">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rPr>
                        <a:t>Reward: </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Expected/alternative behavior when it occurs; prompt as necessary</a:t>
                      </a:r>
                      <a:endPar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76210" marR="76210" marT="38102" marB="381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Establish </a:t>
                      </a:r>
                      <a:r>
                        <a:rPr kumimoji="0" lang="ja-JP" alt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600" b="0" i="0" u="none" strike="noStrike" cap="none" normalizeH="0" baseline="0" dirty="0">
                          <a:ln>
                            <a:noFill/>
                          </a:ln>
                          <a:solidFill>
                            <a:srgbClr val="000000"/>
                          </a:solidFill>
                          <a:effectLst/>
                          <a:latin typeface="Berlin Sans FB" charset="0"/>
                          <a:ea typeface="ＭＳ Ｐゴシック" charset="0"/>
                          <a:cs typeface="ＭＳ Ｐゴシック" charset="0"/>
                        </a:rPr>
                        <a:t>Friday Five</a:t>
                      </a:r>
                      <a:r>
                        <a:rPr kumimoji="0" lang="ja-JP" alt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600" b="0" i="0" u="none" strike="noStrike" cap="none" normalizeH="0" baseline="0" dirty="0">
                          <a:ln>
                            <a:noFill/>
                          </a:ln>
                          <a:solidFill>
                            <a:srgbClr val="000000"/>
                          </a:solidFill>
                          <a:effectLst/>
                          <a:latin typeface="Berlin Sans FB" charset="0"/>
                          <a:ea typeface="ＭＳ Ｐゴシック" charset="0"/>
                          <a:cs typeface="ＭＳ Ｐゴシック" charset="0"/>
                        </a:rPr>
                        <a:t>: Extra 5 min of lunch on Friday for five good days.</a:t>
                      </a:r>
                      <a:endPar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endParaRPr>
                    </a:p>
                  </a:txBody>
                  <a:tcPr marL="76210" marR="76210" marT="38102" marB="381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591">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rPr>
                        <a:t>Extinction: </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Increase acknowledgement of presence of desired behavior</a:t>
                      </a:r>
                      <a:endPar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76210" marR="76210" marT="38102" marB="381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Encourage all students to work for </a:t>
                      </a:r>
                      <a:r>
                        <a:rPr kumimoji="0" lang="ja-JP" alt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600" b="0" i="0" u="none" strike="noStrike" cap="none" normalizeH="0" baseline="0" dirty="0">
                          <a:ln>
                            <a:noFill/>
                          </a:ln>
                          <a:solidFill>
                            <a:srgbClr val="000000"/>
                          </a:solidFill>
                          <a:effectLst/>
                          <a:latin typeface="Berlin Sans FB" charset="0"/>
                          <a:ea typeface="ＭＳ Ｐゴシック" charset="0"/>
                          <a:cs typeface="ＭＳ Ｐゴシック" charset="0"/>
                        </a:rPr>
                        <a:t>Friday Five</a:t>
                      </a:r>
                      <a:r>
                        <a:rPr kumimoji="0" lang="ja-JP" alt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a:t>
                      </a:r>
                      <a:r>
                        <a:rPr kumimoji="0" lang="en-US" altLang="ja-JP" sz="1600" b="0" i="0" u="none" strike="noStrike" cap="none" normalizeH="0" baseline="0" dirty="0">
                          <a:ln>
                            <a:noFill/>
                          </a:ln>
                          <a:solidFill>
                            <a:srgbClr val="000000"/>
                          </a:solidFill>
                          <a:effectLst/>
                          <a:latin typeface="Berlin Sans FB" charset="0"/>
                          <a:ea typeface="ＭＳ Ｐゴシック" charset="0"/>
                          <a:cs typeface="ＭＳ Ｐゴシック" charset="0"/>
                        </a:rPr>
                        <a:t>… make problem behavior less rewarding than desired behavior</a:t>
                      </a:r>
                      <a:endPar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endParaRPr>
                    </a:p>
                  </a:txBody>
                  <a:tcPr marL="76210" marR="76210" marT="38102" marB="381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4429">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rPr>
                        <a:t>Corrective Consequence: </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Use non-rewarding/non-reinforcing responses when problem behavior occurs </a:t>
                      </a:r>
                    </a:p>
                  </a:txBody>
                  <a:tcPr marL="76210" marR="76210" marT="38102" marB="381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600" b="0" i="0" u="none" strike="noStrike" cap="none" normalizeH="0" baseline="0">
                          <a:ln>
                            <a:noFill/>
                          </a:ln>
                          <a:solidFill>
                            <a:srgbClr val="000000"/>
                          </a:solidFill>
                          <a:effectLst/>
                          <a:latin typeface="Berlin Sans FB" charset="0"/>
                          <a:ea typeface="ＭＳ Ｐゴシック" charset="0"/>
                          <a:cs typeface="ＭＳ Ｐゴシック" charset="0"/>
                        </a:rPr>
                        <a:t>Active supervision and continued early consequence (ODR)</a:t>
                      </a:r>
                    </a:p>
                  </a:txBody>
                  <a:tcPr marL="76210" marR="76210" marT="38102" marB="381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7332">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rPr>
                        <a:t>Data Collection: </a:t>
                      </a:r>
                      <a:r>
                        <a:rPr kumimoji="0" lang="en-US" sz="1600" b="0" i="1" u="none" strike="noStrike" cap="none" normalizeH="0" baseline="0" dirty="0">
                          <a:ln>
                            <a:noFill/>
                          </a:ln>
                          <a:solidFill>
                            <a:schemeClr val="tx1"/>
                          </a:solidFill>
                          <a:effectLst/>
                          <a:latin typeface="Berlin Sans FB" charset="0"/>
                          <a:ea typeface="ＭＳ Ｐゴシック" charset="0"/>
                          <a:cs typeface="ＭＳ Ｐゴシック" charset="0"/>
                        </a:rPr>
                        <a:t>Indicate how you know when you have a solution</a:t>
                      </a:r>
                      <a:endParaRPr kumimoji="0" lang="en-US" sz="1700" b="0" i="0" u="none" strike="noStrike" cap="none" normalizeH="0" baseline="0" dirty="0">
                        <a:ln>
                          <a:noFill/>
                        </a:ln>
                        <a:solidFill>
                          <a:schemeClr val="tx1"/>
                        </a:solidFill>
                        <a:effectLst/>
                        <a:latin typeface="Berlin Sans FB" charset="0"/>
                        <a:ea typeface="ＭＳ Ｐゴシック" charset="0"/>
                        <a:cs typeface="ＭＳ Ｐゴシック" charset="0"/>
                      </a:endParaRPr>
                    </a:p>
                  </a:txBody>
                  <a:tcPr marL="76210" marR="76210" marT="38102" marB="381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0"/>
                        <a:buNone/>
                        <a:tabLst/>
                      </a:pPr>
                      <a:r>
                        <a:rPr kumimoji="0" lang="en-US" sz="1600" b="0" i="0" u="none" strike="noStrike" cap="none" normalizeH="0" baseline="0" dirty="0">
                          <a:ln>
                            <a:noFill/>
                          </a:ln>
                          <a:solidFill>
                            <a:srgbClr val="000000"/>
                          </a:solidFill>
                          <a:effectLst/>
                          <a:latin typeface="Berlin Sans FB" charset="0"/>
                          <a:ea typeface="ＭＳ Ｐゴシック" charset="0"/>
                          <a:cs typeface="ＭＳ Ｐゴシック" charset="0"/>
                        </a:rPr>
                        <a:t>Maintain ODR record and  supervisor  weekly report </a:t>
                      </a:r>
                    </a:p>
                  </a:txBody>
                  <a:tcPr marL="76210" marR="76210" marT="38102" marB="381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809642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 name="Oval 53"/>
          <p:cNvSpPr/>
          <p:nvPr/>
        </p:nvSpPr>
        <p:spPr>
          <a:xfrm>
            <a:off x="1238250" y="120650"/>
            <a:ext cx="7132638" cy="6765925"/>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55" name="Oval 5"/>
          <p:cNvSpPr>
            <a:spLocks noChangeArrowheads="1"/>
          </p:cNvSpPr>
          <p:nvPr/>
        </p:nvSpPr>
        <p:spPr bwMode="auto">
          <a:xfrm>
            <a:off x="3730625" y="434340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Implement </a:t>
            </a:r>
          </a:p>
          <a:p>
            <a:pPr algn="ctr">
              <a:defRPr/>
            </a:pPr>
            <a:r>
              <a:rPr lang="en-US" sz="1400" dirty="0">
                <a:solidFill>
                  <a:prstClr val="black"/>
                </a:solidFill>
                <a:latin typeface="News Gothic MT"/>
              </a:rPr>
              <a:t>Solution with </a:t>
            </a:r>
          </a:p>
          <a:p>
            <a:pPr algn="ctr">
              <a:defRPr/>
            </a:pPr>
            <a:r>
              <a:rPr lang="en-US" sz="1400" dirty="0">
                <a:solidFill>
                  <a:prstClr val="black"/>
                </a:solidFill>
                <a:latin typeface="News Gothic MT"/>
              </a:rPr>
              <a:t>High Integrity</a:t>
            </a:r>
          </a:p>
        </p:txBody>
      </p:sp>
      <p:sp>
        <p:nvSpPr>
          <p:cNvPr id="56" name="Oval 7"/>
          <p:cNvSpPr>
            <a:spLocks noChangeArrowheads="1"/>
          </p:cNvSpPr>
          <p:nvPr/>
        </p:nvSpPr>
        <p:spPr bwMode="auto">
          <a:xfrm>
            <a:off x="5878513" y="1406525"/>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 </a:t>
            </a:r>
          </a:p>
          <a:p>
            <a:pPr algn="ctr">
              <a:defRPr/>
            </a:pPr>
            <a:r>
              <a:rPr lang="en-US" sz="1400" dirty="0">
                <a:solidFill>
                  <a:prstClr val="black"/>
                </a:solidFill>
                <a:latin typeface="News Gothic MT"/>
              </a:rPr>
              <a:t>Goal for Change</a:t>
            </a:r>
          </a:p>
        </p:txBody>
      </p:sp>
      <p:sp>
        <p:nvSpPr>
          <p:cNvPr id="57" name="Oval 8"/>
          <p:cNvSpPr>
            <a:spLocks noChangeArrowheads="1"/>
          </p:cNvSpPr>
          <p:nvPr/>
        </p:nvSpPr>
        <p:spPr bwMode="auto">
          <a:xfrm>
            <a:off x="3703638" y="30480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 Problem</a:t>
            </a:r>
          </a:p>
          <a:p>
            <a:pPr algn="ctr">
              <a:defRPr/>
            </a:pPr>
            <a:r>
              <a:rPr lang="en-US" sz="1400" dirty="0">
                <a:solidFill>
                  <a:prstClr val="black"/>
                </a:solidFill>
                <a:latin typeface="News Gothic MT"/>
              </a:rPr>
              <a:t>with</a:t>
            </a:r>
          </a:p>
          <a:p>
            <a:pPr algn="ctr">
              <a:defRPr/>
            </a:pPr>
            <a:r>
              <a:rPr lang="en-US" sz="1400" dirty="0">
                <a:solidFill>
                  <a:prstClr val="black"/>
                </a:solidFill>
                <a:latin typeface="News Gothic MT"/>
              </a:rPr>
              <a:t>Precision</a:t>
            </a:r>
          </a:p>
        </p:txBody>
      </p:sp>
      <p:sp>
        <p:nvSpPr>
          <p:cNvPr id="58" name="Oval 9"/>
          <p:cNvSpPr>
            <a:spLocks noChangeArrowheads="1"/>
          </p:cNvSpPr>
          <p:nvPr/>
        </p:nvSpPr>
        <p:spPr bwMode="auto">
          <a:xfrm>
            <a:off x="1714500" y="3452813"/>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Monitor Impact</a:t>
            </a:r>
          </a:p>
          <a:p>
            <a:pPr algn="ctr">
              <a:defRPr/>
            </a:pPr>
            <a:r>
              <a:rPr lang="en-US" sz="1400" dirty="0">
                <a:solidFill>
                  <a:prstClr val="black"/>
                </a:solidFill>
                <a:latin typeface="News Gothic MT"/>
              </a:rPr>
              <a:t>of Solution and</a:t>
            </a:r>
          </a:p>
          <a:p>
            <a:pPr algn="ctr">
              <a:defRPr/>
            </a:pPr>
            <a:r>
              <a:rPr lang="en-US" sz="1400" dirty="0">
                <a:solidFill>
                  <a:prstClr val="black"/>
                </a:solidFill>
                <a:latin typeface="News Gothic MT"/>
              </a:rPr>
              <a:t>Compare against Goal</a:t>
            </a:r>
          </a:p>
        </p:txBody>
      </p:sp>
      <p:sp>
        <p:nvSpPr>
          <p:cNvPr id="59" name="Oval 10"/>
          <p:cNvSpPr>
            <a:spLocks noChangeArrowheads="1"/>
          </p:cNvSpPr>
          <p:nvPr/>
        </p:nvSpPr>
        <p:spPr bwMode="auto">
          <a:xfrm>
            <a:off x="1817688" y="137795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Make Summative</a:t>
            </a:r>
          </a:p>
          <a:p>
            <a:pPr algn="ctr">
              <a:defRPr/>
            </a:pPr>
            <a:r>
              <a:rPr lang="en-US" sz="1400" dirty="0">
                <a:solidFill>
                  <a:prstClr val="black"/>
                </a:solidFill>
                <a:latin typeface="News Gothic MT"/>
              </a:rPr>
              <a:t>Evaluation</a:t>
            </a:r>
          </a:p>
          <a:p>
            <a:pPr algn="ctr">
              <a:defRPr/>
            </a:pPr>
            <a:r>
              <a:rPr lang="en-US" sz="1400" dirty="0">
                <a:solidFill>
                  <a:prstClr val="black"/>
                </a:solidFill>
                <a:latin typeface="News Gothic MT"/>
              </a:rPr>
              <a:t>Decision</a:t>
            </a:r>
          </a:p>
        </p:txBody>
      </p:sp>
      <p:sp>
        <p:nvSpPr>
          <p:cNvPr id="60" name="Rectangle 15"/>
          <p:cNvSpPr>
            <a:spLocks noChangeArrowheads="1"/>
          </p:cNvSpPr>
          <p:nvPr/>
        </p:nvSpPr>
        <p:spPr bwMode="auto">
          <a:xfrm>
            <a:off x="3703638" y="6257925"/>
            <a:ext cx="2019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600" b="1">
                <a:solidFill>
                  <a:prstClr val="black"/>
                </a:solidFill>
                <a:latin typeface="News Gothic MT"/>
              </a:rPr>
              <a:t>Meeting</a:t>
            </a:r>
          </a:p>
          <a:p>
            <a:pPr algn="ctr"/>
            <a:r>
              <a:rPr lang="en-US" sz="1600" b="1">
                <a:solidFill>
                  <a:prstClr val="black"/>
                </a:solidFill>
                <a:latin typeface="News Gothic MT"/>
              </a:rPr>
              <a:t>Foundations</a:t>
            </a:r>
          </a:p>
        </p:txBody>
      </p:sp>
      <p:sp>
        <p:nvSpPr>
          <p:cNvPr id="61" name="TextBox 60"/>
          <p:cNvSpPr txBox="1"/>
          <p:nvPr/>
        </p:nvSpPr>
        <p:spPr>
          <a:xfrm>
            <a:off x="271463" y="369888"/>
            <a:ext cx="1862137" cy="738187"/>
          </a:xfrm>
          <a:prstGeom prst="rect">
            <a:avLst/>
          </a:prstGeom>
          <a:noFill/>
        </p:spPr>
        <p:txBody>
          <a:bodyPr>
            <a:spAutoFit/>
          </a:bodyPr>
          <a:lstStyle/>
          <a:p>
            <a:pPr algn="ctr">
              <a:defRPr/>
            </a:pPr>
            <a:r>
              <a:rPr lang="en-US" sz="1400" b="1" dirty="0">
                <a:solidFill>
                  <a:prstClr val="black"/>
                </a:solidFill>
                <a:latin typeface="News Gothic MT"/>
              </a:rPr>
              <a:t>Team-Initiated Problem Solving (TIPS II) Model</a:t>
            </a:r>
          </a:p>
        </p:txBody>
      </p:sp>
      <p:sp>
        <p:nvSpPr>
          <p:cNvPr id="62" name="Oval 7"/>
          <p:cNvSpPr>
            <a:spLocks noChangeArrowheads="1"/>
          </p:cNvSpPr>
          <p:nvPr/>
        </p:nvSpPr>
        <p:spPr bwMode="auto">
          <a:xfrm>
            <a:off x="5876925" y="360045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a:t>
            </a:r>
          </a:p>
          <a:p>
            <a:pPr algn="ctr">
              <a:defRPr/>
            </a:pPr>
            <a:r>
              <a:rPr lang="en-US" sz="1400" dirty="0">
                <a:solidFill>
                  <a:prstClr val="black"/>
                </a:solidFill>
                <a:latin typeface="News Gothic MT"/>
              </a:rPr>
              <a:t>Solution and </a:t>
            </a:r>
          </a:p>
          <a:p>
            <a:pPr algn="ctr">
              <a:defRPr/>
            </a:pPr>
            <a:r>
              <a:rPr lang="en-US" sz="1400" dirty="0">
                <a:solidFill>
                  <a:prstClr val="black"/>
                </a:solidFill>
                <a:latin typeface="News Gothic MT"/>
              </a:rPr>
              <a:t>Create</a:t>
            </a:r>
          </a:p>
          <a:p>
            <a:pPr algn="ctr">
              <a:defRPr/>
            </a:pPr>
            <a:r>
              <a:rPr lang="en-US" sz="1400" dirty="0">
                <a:solidFill>
                  <a:prstClr val="black"/>
                </a:solidFill>
                <a:latin typeface="News Gothic MT"/>
              </a:rPr>
              <a:t>Implementation </a:t>
            </a:r>
          </a:p>
          <a:p>
            <a:pPr algn="ctr">
              <a:defRPr/>
            </a:pPr>
            <a:r>
              <a:rPr lang="en-US" sz="1400" dirty="0">
                <a:solidFill>
                  <a:prstClr val="black"/>
                </a:solidFill>
                <a:latin typeface="News Gothic MT"/>
              </a:rPr>
              <a:t>Plan with </a:t>
            </a:r>
          </a:p>
          <a:p>
            <a:pPr algn="ctr">
              <a:defRPr/>
            </a:pPr>
            <a:r>
              <a:rPr lang="en-US" sz="1400" dirty="0">
                <a:solidFill>
                  <a:prstClr val="black"/>
                </a:solidFill>
                <a:latin typeface="News Gothic MT"/>
              </a:rPr>
              <a:t>Contextual Fit</a:t>
            </a:r>
          </a:p>
        </p:txBody>
      </p:sp>
      <p:sp>
        <p:nvSpPr>
          <p:cNvPr id="63" name="Hexagon 62"/>
          <p:cNvSpPr/>
          <p:nvPr/>
        </p:nvSpPr>
        <p:spPr>
          <a:xfrm>
            <a:off x="3805238" y="2474913"/>
            <a:ext cx="1755775" cy="1568450"/>
          </a:xfrm>
          <a:prstGeom prst="hexagon">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lumMod val="95000"/>
                  </a:prstClr>
                </a:solidFill>
                <a:latin typeface="News Gothic MT"/>
              </a:rPr>
              <a:t>Collect and Use Data</a:t>
            </a:r>
          </a:p>
        </p:txBody>
      </p:sp>
      <p:sp>
        <p:nvSpPr>
          <p:cNvPr id="64" name="Right Arrow 63"/>
          <p:cNvSpPr/>
          <p:nvPr/>
        </p:nvSpPr>
        <p:spPr>
          <a:xfrm rot="1779815">
            <a:off x="5680075" y="1143000"/>
            <a:ext cx="533400" cy="16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5" name="Right Arrow 64"/>
          <p:cNvSpPr/>
          <p:nvPr/>
        </p:nvSpPr>
        <p:spPr>
          <a:xfrm rot="5400000">
            <a:off x="7280275" y="3305175"/>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6" name="Right Arrow 65"/>
          <p:cNvSpPr/>
          <p:nvPr/>
        </p:nvSpPr>
        <p:spPr>
          <a:xfrm rot="9767626">
            <a:off x="5719763" y="542448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7" name="Right Arrow 66"/>
          <p:cNvSpPr/>
          <p:nvPr/>
        </p:nvSpPr>
        <p:spPr>
          <a:xfrm rot="12717604">
            <a:off x="3006725" y="541020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8" name="Right Arrow 67"/>
          <p:cNvSpPr/>
          <p:nvPr/>
        </p:nvSpPr>
        <p:spPr>
          <a:xfrm rot="16373633">
            <a:off x="1671638" y="318293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9" name="Right Arrow 68"/>
          <p:cNvSpPr/>
          <p:nvPr/>
        </p:nvSpPr>
        <p:spPr>
          <a:xfrm rot="20278685">
            <a:off x="3063875" y="115093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0" name="Up-Down Arrow 69"/>
          <p:cNvSpPr/>
          <p:nvPr/>
        </p:nvSpPr>
        <p:spPr>
          <a:xfrm>
            <a:off x="4611688" y="2178050"/>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1" name="Up-Down Arrow 70"/>
          <p:cNvSpPr/>
          <p:nvPr/>
        </p:nvSpPr>
        <p:spPr>
          <a:xfrm>
            <a:off x="4611688" y="4079875"/>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2" name="Up-Down Arrow 71"/>
          <p:cNvSpPr/>
          <p:nvPr/>
        </p:nvSpPr>
        <p:spPr>
          <a:xfrm rot="3836952">
            <a:off x="5638007" y="2647156"/>
            <a:ext cx="139700" cy="26193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3" name="Up-Down Arrow 72"/>
          <p:cNvSpPr/>
          <p:nvPr/>
        </p:nvSpPr>
        <p:spPr>
          <a:xfrm rot="3836952">
            <a:off x="3684588" y="3665538"/>
            <a:ext cx="139700" cy="26035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4" name="Up-Down Arrow 73"/>
          <p:cNvSpPr/>
          <p:nvPr/>
        </p:nvSpPr>
        <p:spPr>
          <a:xfrm rot="7557062">
            <a:off x="5636419" y="3683794"/>
            <a:ext cx="161925" cy="28098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5" name="Up-Down Arrow 74"/>
          <p:cNvSpPr/>
          <p:nvPr/>
        </p:nvSpPr>
        <p:spPr>
          <a:xfrm rot="7557062">
            <a:off x="3725069" y="2637631"/>
            <a:ext cx="160338" cy="282575"/>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6" name="Rectangle 75"/>
          <p:cNvSpPr/>
          <p:nvPr/>
        </p:nvSpPr>
        <p:spPr>
          <a:xfrm>
            <a:off x="3048000" y="120650"/>
            <a:ext cx="3276600" cy="56515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Who, When, Where, and Why?</a:t>
            </a:r>
          </a:p>
        </p:txBody>
      </p:sp>
      <p:sp>
        <p:nvSpPr>
          <p:cNvPr id="77" name="Rectangle 76"/>
          <p:cNvSpPr/>
          <p:nvPr/>
        </p:nvSpPr>
        <p:spPr>
          <a:xfrm>
            <a:off x="6532189" y="1022034"/>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How do we want the problem to change?</a:t>
            </a:r>
          </a:p>
        </p:txBody>
      </p:sp>
      <p:sp>
        <p:nvSpPr>
          <p:cNvPr id="78" name="Rectangle 77"/>
          <p:cNvSpPr/>
          <p:nvPr/>
        </p:nvSpPr>
        <p:spPr>
          <a:xfrm>
            <a:off x="6553200" y="5257800"/>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are we going to do to bring about desired change?</a:t>
            </a:r>
          </a:p>
        </p:txBody>
      </p:sp>
      <p:sp>
        <p:nvSpPr>
          <p:cNvPr id="79" name="Rectangle 78"/>
          <p:cNvSpPr/>
          <p:nvPr/>
        </p:nvSpPr>
        <p:spPr>
          <a:xfrm>
            <a:off x="1752600" y="5638484"/>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Did we implement with fidelity?</a:t>
            </a:r>
          </a:p>
        </p:txBody>
      </p:sp>
      <p:sp>
        <p:nvSpPr>
          <p:cNvPr id="80" name="Rectangle 79"/>
          <p:cNvSpPr/>
          <p:nvPr/>
        </p:nvSpPr>
        <p:spPr>
          <a:xfrm>
            <a:off x="152400" y="3156876"/>
            <a:ext cx="2362200" cy="780663"/>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Has the problem been solved?</a:t>
            </a:r>
          </a:p>
        </p:txBody>
      </p:sp>
      <p:sp>
        <p:nvSpPr>
          <p:cNvPr id="81" name="Rectangle 80"/>
          <p:cNvSpPr/>
          <p:nvPr/>
        </p:nvSpPr>
        <p:spPr>
          <a:xfrm>
            <a:off x="533400" y="1377950"/>
            <a:ext cx="2362200" cy="5588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next?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4"/>
                                        </p:tgtEl>
                                        <p:attrNameLst>
                                          <p:attrName>fillcolor</p:attrName>
                                        </p:attrNameLst>
                                      </p:cBhvr>
                                      <p:to>
                                        <a:srgbClr val="E4E40F"/>
                                      </p:to>
                                    </p:animClr>
                                    <p:set>
                                      <p:cBhvr>
                                        <p:cTn id="7" dur="2000" fill="hold"/>
                                        <p:tgtEl>
                                          <p:spTgt spid="54"/>
                                        </p:tgtEl>
                                        <p:attrNameLst>
                                          <p:attrName>fill.type</p:attrName>
                                        </p:attrNameLst>
                                      </p:cBhvr>
                                      <p:to>
                                        <p:strVal val="solid"/>
                                      </p:to>
                                    </p:set>
                                    <p:set>
                                      <p:cBhvr>
                                        <p:cTn id="8" dur="2000" fill="hold"/>
                                        <p:tgtEl>
                                          <p:spTgt spid="5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1"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circle(out)">
                                      <p:cBhvr>
                                        <p:cTn id="13" dur="500"/>
                                        <p:tgtEl>
                                          <p:spTgt spid="75"/>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circle(out)">
                                      <p:cBhvr>
                                        <p:cTn id="16" dur="500"/>
                                        <p:tgtEl>
                                          <p:spTgt spid="70"/>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out)">
                                      <p:cBhvr>
                                        <p:cTn id="19" dur="500"/>
                                        <p:tgtEl>
                                          <p:spTgt spid="72"/>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circle(out)">
                                      <p:cBhvr>
                                        <p:cTn id="22" dur="500"/>
                                        <p:tgtEl>
                                          <p:spTgt spid="74"/>
                                        </p:tgtEl>
                                      </p:cBhvr>
                                    </p:animEffect>
                                  </p:childTnLst>
                                </p:cTn>
                              </p:par>
                              <p:par>
                                <p:cTn id="23" presetID="6" presetClass="entr" presetSubtype="32" fill="hold" grpId="1"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circle(out)">
                                      <p:cBhvr>
                                        <p:cTn id="25" dur="500"/>
                                        <p:tgtEl>
                                          <p:spTgt spid="71"/>
                                        </p:tgtEl>
                                      </p:cBhvr>
                                    </p:animEffect>
                                  </p:childTnLst>
                                </p:cTn>
                              </p:par>
                              <p:par>
                                <p:cTn id="26" presetID="6" presetClass="entr" presetSubtype="32" fill="hold" grpId="1"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circle(out)">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p:tgtEl>
                                          <p:spTgt spid="76"/>
                                        </p:tgtEl>
                                        <p:attrNameLst>
                                          <p:attrName>ppt_y</p:attrName>
                                        </p:attrNameLst>
                                      </p:cBhvr>
                                      <p:tavLst>
                                        <p:tav tm="0">
                                          <p:val>
                                            <p:strVal val="#ppt_y+#ppt_h*1.125000"/>
                                          </p:val>
                                        </p:tav>
                                        <p:tav tm="100000">
                                          <p:val>
                                            <p:strVal val="#ppt_y"/>
                                          </p:val>
                                        </p:tav>
                                      </p:tavLst>
                                    </p:anim>
                                    <p:animEffect transition="in" filter="wipe(up)">
                                      <p:cBhvr>
                                        <p:cTn id="34" dur="500"/>
                                        <p:tgtEl>
                                          <p:spTgt spid="7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6"/>
                                        </p:tgtEl>
                                        <p:attrNameLst>
                                          <p:attrName>style.visibility</p:attrName>
                                        </p:attrNameLst>
                                      </p:cBhvr>
                                      <p:to>
                                        <p:strVal val="hidden"/>
                                      </p:to>
                                    </p:set>
                                  </p:childTnLst>
                                </p:cTn>
                              </p:par>
                              <p:par>
                                <p:cTn id="39" presetID="22" presetClass="entr" presetSubtype="1"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up)">
                                      <p:cBhvr>
                                        <p:cTn id="41" dur="500"/>
                                        <p:tgtEl>
                                          <p:spTgt spid="6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left)">
                                      <p:cBhvr>
                                        <p:cTn id="44" dur="500"/>
                                        <p:tgtEl>
                                          <p:spTgt spid="72"/>
                                        </p:tgtEl>
                                      </p:cBhvr>
                                    </p:animEffect>
                                  </p:childTnLst>
                                </p:cTn>
                              </p:par>
                            </p:childTnLst>
                          </p:cTn>
                        </p:par>
                        <p:par>
                          <p:cTn id="45" fill="hold">
                            <p:stCondLst>
                              <p:cond delay="500"/>
                            </p:stCondLst>
                            <p:childTnLst>
                              <p:par>
                                <p:cTn id="46" presetID="12" presetClass="entr" presetSubtype="8"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additive="base">
                                        <p:cTn id="48" dur="500"/>
                                        <p:tgtEl>
                                          <p:spTgt spid="77"/>
                                        </p:tgtEl>
                                        <p:attrNameLst>
                                          <p:attrName>ppt_x</p:attrName>
                                        </p:attrNameLst>
                                      </p:cBhvr>
                                      <p:tavLst>
                                        <p:tav tm="0">
                                          <p:val>
                                            <p:strVal val="#ppt_x-#ppt_w*1.125000"/>
                                          </p:val>
                                        </p:tav>
                                        <p:tav tm="100000">
                                          <p:val>
                                            <p:strVal val="#ppt_x"/>
                                          </p:val>
                                        </p:tav>
                                      </p:tavLst>
                                    </p:anim>
                                    <p:animEffect transition="in" filter="wipe(righ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7"/>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left)">
                                      <p:cBhvr>
                                        <p:cTn id="56" dur="500"/>
                                        <p:tgtEl>
                                          <p:spTgt spid="7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wipe(up)">
                                      <p:cBhvr>
                                        <p:cTn id="59" dur="500"/>
                                        <p:tgtEl>
                                          <p:spTgt spid="65"/>
                                        </p:tgtEl>
                                      </p:cBhvr>
                                    </p:animEffect>
                                  </p:childTnLst>
                                </p:cTn>
                              </p:par>
                            </p:childTnLst>
                          </p:cTn>
                        </p:par>
                        <p:par>
                          <p:cTn id="60" fill="hold">
                            <p:stCondLst>
                              <p:cond delay="500"/>
                            </p:stCondLst>
                            <p:childTnLst>
                              <p:par>
                                <p:cTn id="61" presetID="12" presetClass="entr" presetSubtype="1" fill="hold" grpId="0" nodeType="afterEffect">
                                  <p:stCondLst>
                                    <p:cond delay="0"/>
                                  </p:stCondLst>
                                  <p:childTnLst>
                                    <p:set>
                                      <p:cBhvr>
                                        <p:cTn id="62" dur="1" fill="hold">
                                          <p:stCondLst>
                                            <p:cond delay="0"/>
                                          </p:stCondLst>
                                        </p:cTn>
                                        <p:tgtEl>
                                          <p:spTgt spid="78"/>
                                        </p:tgtEl>
                                        <p:attrNameLst>
                                          <p:attrName>style.visibility</p:attrName>
                                        </p:attrNameLst>
                                      </p:cBhvr>
                                      <p:to>
                                        <p:strVal val="visible"/>
                                      </p:to>
                                    </p:set>
                                    <p:anim calcmode="lin" valueType="num">
                                      <p:cBhvr additive="base">
                                        <p:cTn id="63" dur="500"/>
                                        <p:tgtEl>
                                          <p:spTgt spid="78"/>
                                        </p:tgtEl>
                                        <p:attrNameLst>
                                          <p:attrName>ppt_y</p:attrName>
                                        </p:attrNameLst>
                                      </p:cBhvr>
                                      <p:tavLst>
                                        <p:tav tm="0">
                                          <p:val>
                                            <p:strVal val="#ppt_y-#ppt_h*1.125000"/>
                                          </p:val>
                                        </p:tav>
                                        <p:tav tm="100000">
                                          <p:val>
                                            <p:strVal val="#ppt_y"/>
                                          </p:val>
                                        </p:tav>
                                      </p:tavLst>
                                    </p:anim>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8"/>
                                        </p:tgtEl>
                                        <p:attrNameLst>
                                          <p:attrName>style.visibility</p:attrName>
                                        </p:attrNameLst>
                                      </p:cBhvr>
                                      <p:to>
                                        <p:strVal val="hidden"/>
                                      </p:to>
                                    </p:set>
                                  </p:childTnLst>
                                </p:cTn>
                              </p:par>
                              <p:par>
                                <p:cTn id="69" presetID="22" presetClass="entr" presetSubtype="1"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up)">
                                      <p:cBhvr>
                                        <p:cTn id="71" dur="500"/>
                                        <p:tgtEl>
                                          <p:spTgt spid="71"/>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wipe(right)">
                                      <p:cBhvr>
                                        <p:cTn id="74" dur="500"/>
                                        <p:tgtEl>
                                          <p:spTgt spid="66"/>
                                        </p:tgtEl>
                                      </p:cBhvr>
                                    </p:animEffect>
                                  </p:childTnLst>
                                </p:cTn>
                              </p:par>
                            </p:childTnLst>
                          </p:cTn>
                        </p:par>
                        <p:par>
                          <p:cTn id="75" fill="hold">
                            <p:stCondLst>
                              <p:cond delay="500"/>
                            </p:stCondLst>
                            <p:childTnLst>
                              <p:par>
                                <p:cTn id="76" presetID="1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 calcmode="lin" valueType="num">
                                      <p:cBhvr additive="base">
                                        <p:cTn id="78" dur="500"/>
                                        <p:tgtEl>
                                          <p:spTgt spid="79"/>
                                        </p:tgtEl>
                                        <p:attrNameLst>
                                          <p:attrName>ppt_y</p:attrName>
                                        </p:attrNameLst>
                                      </p:cBhvr>
                                      <p:tavLst>
                                        <p:tav tm="0">
                                          <p:val>
                                            <p:strVal val="#ppt_y-#ppt_h*1.125000"/>
                                          </p:val>
                                        </p:tav>
                                        <p:tav tm="100000">
                                          <p:val>
                                            <p:strVal val="#ppt_y"/>
                                          </p:val>
                                        </p:tav>
                                      </p:tavLst>
                                    </p:anim>
                                    <p:animEffect transition="in" filter="wipe(down)">
                                      <p:cBhvr>
                                        <p:cTn id="79" dur="500"/>
                                        <p:tgtEl>
                                          <p:spTgt spid="79"/>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79"/>
                                        </p:tgtEl>
                                        <p:attrNameLst>
                                          <p:attrName>style.visibility</p:attrName>
                                        </p:attrNameLst>
                                      </p:cBhvr>
                                      <p:to>
                                        <p:strVal val="hidden"/>
                                      </p:to>
                                    </p:set>
                                  </p:childTnLst>
                                </p:cTn>
                              </p:par>
                              <p:par>
                                <p:cTn id="84" presetID="22" presetClass="entr" presetSubtype="2"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right)">
                                      <p:cBhvr>
                                        <p:cTn id="86" dur="500"/>
                                        <p:tgtEl>
                                          <p:spTgt spid="73"/>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right)">
                                      <p:cBhvr>
                                        <p:cTn id="89" dur="500"/>
                                        <p:tgtEl>
                                          <p:spTgt spid="67"/>
                                        </p:tgtEl>
                                      </p:cBhvr>
                                    </p:animEffect>
                                  </p:childTnLst>
                                </p:cTn>
                              </p:par>
                            </p:childTnLst>
                          </p:cTn>
                        </p:par>
                        <p:par>
                          <p:cTn id="90" fill="hold">
                            <p:stCondLst>
                              <p:cond delay="500"/>
                            </p:stCondLst>
                            <p:childTnLst>
                              <p:par>
                                <p:cTn id="91" presetID="12" presetClass="entr" presetSubtype="4"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anim calcmode="lin" valueType="num">
                                      <p:cBhvr additive="base">
                                        <p:cTn id="93" dur="500"/>
                                        <p:tgtEl>
                                          <p:spTgt spid="80"/>
                                        </p:tgtEl>
                                        <p:attrNameLst>
                                          <p:attrName>ppt_y</p:attrName>
                                        </p:attrNameLst>
                                      </p:cBhvr>
                                      <p:tavLst>
                                        <p:tav tm="0">
                                          <p:val>
                                            <p:strVal val="#ppt_y+#ppt_h*1.125000"/>
                                          </p:val>
                                        </p:tav>
                                        <p:tav tm="100000">
                                          <p:val>
                                            <p:strVal val="#ppt_y"/>
                                          </p:val>
                                        </p:tav>
                                      </p:tavLst>
                                    </p:anim>
                                    <p:animEffect transition="in" filter="wipe(up)">
                                      <p:cBhvr>
                                        <p:cTn id="94" dur="500"/>
                                        <p:tgtEl>
                                          <p:spTgt spid="80"/>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80"/>
                                        </p:tgtEl>
                                        <p:attrNameLst>
                                          <p:attrName>style.visibility</p:attrName>
                                        </p:attrNameLst>
                                      </p:cBhvr>
                                      <p:to>
                                        <p:strVal val="hidden"/>
                                      </p:to>
                                    </p:set>
                                  </p:childTnLst>
                                </p:cTn>
                              </p:par>
                              <p:par>
                                <p:cTn id="99" presetID="22" presetClass="entr" presetSubtype="4"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wipe(down)">
                                      <p:cBhvr>
                                        <p:cTn id="101" dur="500"/>
                                        <p:tgtEl>
                                          <p:spTgt spid="75"/>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wipe(down)">
                                      <p:cBhvr>
                                        <p:cTn id="104" dur="500"/>
                                        <p:tgtEl>
                                          <p:spTgt spid="68"/>
                                        </p:tgtEl>
                                      </p:cBhvr>
                                    </p:animEffect>
                                  </p:childTnLst>
                                </p:cTn>
                              </p:par>
                            </p:childTnLst>
                          </p:cTn>
                        </p:par>
                        <p:par>
                          <p:cTn id="105" fill="hold">
                            <p:stCondLst>
                              <p:cond delay="500"/>
                            </p:stCondLst>
                            <p:childTnLst>
                              <p:par>
                                <p:cTn id="106" presetID="12" presetClass="entr" presetSubtype="4" fill="hold" grpId="0" nodeType="afterEffect">
                                  <p:stCondLst>
                                    <p:cond delay="0"/>
                                  </p:stCondLst>
                                  <p:childTnLst>
                                    <p:set>
                                      <p:cBhvr>
                                        <p:cTn id="107" dur="1" fill="hold">
                                          <p:stCondLst>
                                            <p:cond delay="0"/>
                                          </p:stCondLst>
                                        </p:cTn>
                                        <p:tgtEl>
                                          <p:spTgt spid="81"/>
                                        </p:tgtEl>
                                        <p:attrNameLst>
                                          <p:attrName>style.visibility</p:attrName>
                                        </p:attrNameLst>
                                      </p:cBhvr>
                                      <p:to>
                                        <p:strVal val="visible"/>
                                      </p:to>
                                    </p:set>
                                    <p:anim calcmode="lin" valueType="num">
                                      <p:cBhvr additive="base">
                                        <p:cTn id="108" dur="500"/>
                                        <p:tgtEl>
                                          <p:spTgt spid="81"/>
                                        </p:tgtEl>
                                        <p:attrNameLst>
                                          <p:attrName>ppt_y</p:attrName>
                                        </p:attrNameLst>
                                      </p:cBhvr>
                                      <p:tavLst>
                                        <p:tav tm="0">
                                          <p:val>
                                            <p:strVal val="#ppt_y+#ppt_h*1.125000"/>
                                          </p:val>
                                        </p:tav>
                                        <p:tav tm="100000">
                                          <p:val>
                                            <p:strVal val="#ppt_y"/>
                                          </p:val>
                                        </p:tav>
                                      </p:tavLst>
                                    </p:anim>
                                    <p:animEffect transition="in" filter="wipe(up)">
                                      <p:cBhvr>
                                        <p:cTn id="109" dur="500"/>
                                        <p:tgtEl>
                                          <p:spTgt spid="81"/>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wipe(down)">
                                      <p:cBhvr>
                                        <p:cTn id="112" dur="500"/>
                                        <p:tgtEl>
                                          <p:spTgt spid="6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wipe(down)">
                                      <p:cBhvr>
                                        <p:cTn id="115" dur="500"/>
                                        <p:tgtEl>
                                          <p:spTgt spid="7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2" nodeType="clickEffect">
                                  <p:stCondLst>
                                    <p:cond delay="0"/>
                                  </p:stCondLst>
                                  <p:childTnLst>
                                    <p:set>
                                      <p:cBhvr>
                                        <p:cTn id="119" dur="1" fill="hold">
                                          <p:stCondLst>
                                            <p:cond delay="0"/>
                                          </p:stCondLst>
                                        </p:cTn>
                                        <p:tgtEl>
                                          <p:spTgt spid="76"/>
                                        </p:tgtEl>
                                        <p:attrNameLst>
                                          <p:attrName>style.visibility</p:attrName>
                                        </p:attrNameLst>
                                      </p:cBhvr>
                                      <p:to>
                                        <p:strVal val="visible"/>
                                      </p:to>
                                    </p:set>
                                    <p:animEffect transition="in" filter="fade">
                                      <p:cBhvr>
                                        <p:cTn id="120" dur="500"/>
                                        <p:tgtEl>
                                          <p:spTgt spid="76"/>
                                        </p:tgtEl>
                                      </p:cBhvr>
                                    </p:animEffect>
                                  </p:childTnLst>
                                </p:cTn>
                              </p:par>
                              <p:par>
                                <p:cTn id="121" presetID="10" presetClass="entr" presetSubtype="0" fill="hold" grpId="2"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500"/>
                                        <p:tgtEl>
                                          <p:spTgt spid="77"/>
                                        </p:tgtEl>
                                      </p:cBhvr>
                                    </p:animEffect>
                                  </p:childTnLst>
                                </p:cTn>
                              </p:par>
                              <p:par>
                                <p:cTn id="124" presetID="10" presetClass="entr" presetSubtype="0" fill="hold" grpId="2" nodeType="withEffect">
                                  <p:stCondLst>
                                    <p:cond delay="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500"/>
                                        <p:tgtEl>
                                          <p:spTgt spid="78"/>
                                        </p:tgtEl>
                                      </p:cBhvr>
                                    </p:animEffect>
                                  </p:childTnLst>
                                </p:cTn>
                              </p:par>
                              <p:par>
                                <p:cTn id="127" presetID="10" presetClass="entr" presetSubtype="0" fill="hold" grpId="2"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500"/>
                                        <p:tgtEl>
                                          <p:spTgt spid="79"/>
                                        </p:tgtEl>
                                      </p:cBhvr>
                                    </p:animEffect>
                                  </p:childTnLst>
                                </p:cTn>
                              </p:par>
                              <p:par>
                                <p:cTn id="130" presetID="10" presetClass="entr" presetSubtype="0" fill="hold" grpId="2" nodeType="with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fade">
                                      <p:cBhvr>
                                        <p:cTn id="13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1" name="Title 3"/>
          <p:cNvSpPr>
            <a:spLocks noGrp="1"/>
          </p:cNvSpPr>
          <p:nvPr>
            <p:ph type="title"/>
          </p:nvPr>
        </p:nvSpPr>
        <p:spPr/>
        <p:txBody>
          <a:bodyPr/>
          <a:lstStyle/>
          <a:p>
            <a:r>
              <a:rPr lang="en-US" altLang="en-US" dirty="0"/>
              <a:t>Want to learn </a:t>
            </a:r>
            <a:r>
              <a:rPr lang="en-US" altLang="en-US" dirty="0" smtClean="0"/>
              <a:t>more</a:t>
            </a:r>
            <a:r>
              <a:rPr lang="en-US" altLang="en-US" dirty="0"/>
              <a:t>?</a:t>
            </a:r>
          </a:p>
        </p:txBody>
      </p:sp>
      <p:sp>
        <p:nvSpPr>
          <p:cNvPr id="117762" name="Subtitle 4"/>
          <p:cNvSpPr>
            <a:spLocks noGrp="1"/>
          </p:cNvSpPr>
          <p:nvPr>
            <p:ph idx="1"/>
          </p:nvPr>
        </p:nvSpPr>
        <p:spPr>
          <a:xfrm>
            <a:off x="457200" y="1303338"/>
            <a:ext cx="8229600" cy="4446587"/>
          </a:xfrm>
        </p:spPr>
        <p:txBody>
          <a:bodyPr/>
          <a:lstStyle/>
          <a:p>
            <a:pPr marL="514350" indent="-514350">
              <a:buFont typeface="Arial" charset="0"/>
              <a:buNone/>
            </a:pPr>
            <a:endParaRPr lang="en-US" altLang="en-US" dirty="0" smtClean="0"/>
          </a:p>
          <a:p>
            <a:pPr marL="514350" indent="-514350">
              <a:buFont typeface="Arial" charset="0"/>
              <a:buNone/>
            </a:pPr>
            <a:r>
              <a:rPr lang="en-US" altLang="en-US" dirty="0" smtClean="0"/>
              <a:t>Two </a:t>
            </a:r>
            <a:r>
              <a:rPr lang="en-US" altLang="en-US" dirty="0"/>
              <a:t>Opportunities:</a:t>
            </a:r>
          </a:p>
          <a:p>
            <a:pPr marL="514350" indent="-514350">
              <a:buFont typeface="Arial" charset="0"/>
              <a:buNone/>
            </a:pPr>
            <a:endParaRPr lang="en-US" altLang="en-US" sz="1600" dirty="0"/>
          </a:p>
          <a:p>
            <a:pPr marL="514350" indent="-514350">
              <a:buFont typeface="Calibri" charset="0"/>
              <a:buAutoNum type="arabicPeriod"/>
            </a:pPr>
            <a:r>
              <a:rPr lang="en-US" altLang="en-US" dirty="0"/>
              <a:t>Recorded Webinar at: </a:t>
            </a:r>
            <a:r>
              <a:rPr lang="en-US" altLang="en-US" dirty="0">
                <a:hlinkClick r:id="rId2"/>
              </a:rPr>
              <a:t>https://</a:t>
            </a:r>
            <a:r>
              <a:rPr lang="en-US" altLang="en-US" dirty="0" smtClean="0">
                <a:hlinkClick r:id="rId2"/>
              </a:rPr>
              <a:t>vimeo.com/user18175786/videos</a:t>
            </a:r>
            <a:endParaRPr lang="en-US" altLang="en-US" dirty="0"/>
          </a:p>
          <a:p>
            <a:pPr marL="514350" indent="-514350">
              <a:buFont typeface="Calibri" charset="0"/>
              <a:buAutoNum type="arabicPeriod"/>
            </a:pPr>
            <a:r>
              <a:rPr lang="en-US" altLang="en-US" dirty="0"/>
              <a:t>Anne Todd and Rob Horner’s TIPS Resources: </a:t>
            </a:r>
            <a:r>
              <a:rPr lang="en-US" altLang="en-US" dirty="0">
                <a:hlinkClick r:id="rId3"/>
              </a:rPr>
              <a:t>http://tips2info.blogspot.com</a:t>
            </a:r>
            <a:r>
              <a:rPr lang="en-US" altLang="en-US" dirty="0" smtClean="0">
                <a:hlinkClick r:id="rId3"/>
              </a:rPr>
              <a:t>/</a:t>
            </a:r>
            <a:endParaRPr lang="en-US" altLang="en-US" dirty="0" smtClean="0"/>
          </a:p>
          <a:p>
            <a:pPr marL="514350" indent="-514350">
              <a:buFont typeface="Calibri" charset="0"/>
              <a:buAutoNum type="arabicPeriod"/>
            </a:pPr>
            <a:r>
              <a:rPr lang="en-US" altLang="en-US" dirty="0" smtClean="0"/>
              <a:t>VTPBiS Coaches</a:t>
            </a:r>
            <a:endParaRPr lang="en-US" altLang="en-US" dirty="0"/>
          </a:p>
          <a:p>
            <a:pPr marL="514350" indent="-514350">
              <a:buFont typeface="Calibri" charset="0"/>
              <a:buAutoNum type="arabicPeriod"/>
            </a:pPr>
            <a:endParaRPr lang="en-US"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p:cNvSpPr>
          <p:nvPr>
            <p:ph type="subTitle" idx="1"/>
          </p:nvPr>
        </p:nvSpPr>
        <p:spPr>
          <a:xfrm>
            <a:off x="0" y="231775"/>
            <a:ext cx="9144000" cy="1204913"/>
          </a:xfrm>
        </p:spPr>
        <p:txBody>
          <a:bodyPr>
            <a:normAutofit/>
          </a:bodyPr>
          <a:lstStyle/>
          <a:p>
            <a:pPr eaLnBrk="1" hangingPunct="1">
              <a:lnSpc>
                <a:spcPct val="70000"/>
              </a:lnSpc>
              <a:defRPr/>
            </a:pPr>
            <a:r>
              <a:rPr lang="en-US" sz="4400" b="1" i="1" dirty="0">
                <a:solidFill>
                  <a:schemeClr val="bg1"/>
                </a:solidFill>
                <a:ea typeface="ＭＳ Ｐゴシック" charset="0"/>
                <a:cs typeface="ＭＳ Ｐゴシック" charset="0"/>
              </a:rPr>
              <a:t>Plan for </a:t>
            </a:r>
            <a:r>
              <a:rPr lang="en-US" sz="4400" b="1" i="1" dirty="0" smtClean="0">
                <a:solidFill>
                  <a:schemeClr val="bg1"/>
                </a:solidFill>
                <a:ea typeface="ＭＳ Ｐゴシック" charset="0"/>
                <a:cs typeface="ＭＳ Ｐゴシック" charset="0"/>
              </a:rPr>
              <a:t>Roll-Out</a:t>
            </a:r>
            <a:endParaRPr lang="en-US" sz="900" b="1" dirty="0">
              <a:solidFill>
                <a:schemeClr val="folHlink"/>
              </a:solidFill>
              <a:ea typeface="ＭＳ Ｐゴシック" charset="0"/>
              <a:cs typeface="ＭＳ Ｐゴシック" charset="0"/>
            </a:endParaRPr>
          </a:p>
          <a:p>
            <a:pPr eaLnBrk="1" hangingPunct="1">
              <a:lnSpc>
                <a:spcPct val="70000"/>
              </a:lnSpc>
              <a:defRPr/>
            </a:pPr>
            <a:endParaRPr lang="en-US" sz="900" b="1" dirty="0">
              <a:solidFill>
                <a:schemeClr val="folHlink"/>
              </a:solidFill>
              <a:ea typeface="ＭＳ Ｐゴシック" charset="0"/>
              <a:cs typeface="ＭＳ Ｐゴシック" charset="0"/>
            </a:endParaRPr>
          </a:p>
          <a:p>
            <a:pPr eaLnBrk="1" hangingPunct="1">
              <a:lnSpc>
                <a:spcPct val="70000"/>
              </a:lnSpc>
              <a:defRPr/>
            </a:pPr>
            <a:endParaRPr lang="en-US" sz="900" b="1" dirty="0">
              <a:solidFill>
                <a:schemeClr val="folHlink"/>
              </a:solidFill>
              <a:ea typeface="ＭＳ Ｐゴシック" charset="0"/>
              <a:cs typeface="ＭＳ Ｐゴシック" charset="0"/>
            </a:endParaRPr>
          </a:p>
          <a:p>
            <a:pPr eaLnBrk="1" hangingPunct="1">
              <a:lnSpc>
                <a:spcPct val="70000"/>
              </a:lnSpc>
              <a:defRPr/>
            </a:pPr>
            <a:endParaRPr lang="en-US" sz="900" b="1" dirty="0">
              <a:solidFill>
                <a:schemeClr val="folHlink"/>
              </a:solidFill>
              <a:ea typeface="ＭＳ Ｐゴシック" charset="0"/>
              <a:cs typeface="ＭＳ Ｐゴシック" charset="0"/>
            </a:endParaRPr>
          </a:p>
          <a:p>
            <a:pPr eaLnBrk="1" hangingPunct="1">
              <a:lnSpc>
                <a:spcPct val="70000"/>
              </a:lnSpc>
              <a:defRPr/>
            </a:pPr>
            <a:endParaRPr lang="en-US" sz="1000" b="1" dirty="0">
              <a:solidFill>
                <a:schemeClr val="folHlink"/>
              </a:solidFill>
              <a:ea typeface="ＭＳ Ｐゴシック" charset="0"/>
              <a:cs typeface="ＭＳ Ｐゴシック" charset="0"/>
            </a:endParaRPr>
          </a:p>
        </p:txBody>
      </p:sp>
      <p:grpSp>
        <p:nvGrpSpPr>
          <p:cNvPr id="118786" name="Group 10"/>
          <p:cNvGrpSpPr>
            <a:grpSpLocks/>
          </p:cNvGrpSpPr>
          <p:nvPr/>
        </p:nvGrpSpPr>
        <p:grpSpPr bwMode="auto">
          <a:xfrm>
            <a:off x="1706563" y="1663700"/>
            <a:ext cx="6489700" cy="4264025"/>
            <a:chOff x="1705769" y="1662907"/>
            <a:chExt cx="7056701" cy="4767263"/>
          </a:xfrm>
        </p:grpSpPr>
        <p:pic>
          <p:nvPicPr>
            <p:cNvPr id="11878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788" name="Group 13"/>
            <p:cNvGrpSpPr>
              <a:grpSpLocks/>
            </p:cNvGrpSpPr>
            <p:nvPr/>
          </p:nvGrpSpPr>
          <p:grpSpPr bwMode="auto">
            <a:xfrm>
              <a:off x="3352270" y="1662907"/>
              <a:ext cx="5410200" cy="4767263"/>
              <a:chOff x="1752600" y="1676400"/>
              <a:chExt cx="5410200" cy="4767263"/>
            </a:xfrm>
          </p:grpSpPr>
          <p:sp>
            <p:nvSpPr>
              <p:cNvPr id="118789"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p>
            </p:txBody>
          </p:sp>
          <p:sp>
            <p:nvSpPr>
              <p:cNvPr id="118790" name="AutoShape 6"/>
              <p:cNvSpPr>
                <a:spLocks noChangeArrowheads="1"/>
              </p:cNvSpPr>
              <p:nvPr/>
            </p:nvSpPr>
            <p:spPr bwMode="auto">
              <a:xfrm>
                <a:off x="2667000" y="1676400"/>
                <a:ext cx="3581400" cy="3124200"/>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p>
            </p:txBody>
          </p:sp>
          <p:sp>
            <p:nvSpPr>
              <p:cNvPr id="118791"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p>
            </p:txBody>
          </p:sp>
        </p:gr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3"/>
          <p:cNvSpPr>
            <a:spLocks noGrp="1"/>
          </p:cNvSpPr>
          <p:nvPr>
            <p:ph type="title"/>
          </p:nvPr>
        </p:nvSpPr>
        <p:spPr/>
        <p:txBody>
          <a:bodyPr/>
          <a:lstStyle/>
          <a:p>
            <a:r>
              <a:rPr lang="en-US" altLang="en-US"/>
              <a:t>Communication is key!</a:t>
            </a:r>
          </a:p>
        </p:txBody>
      </p:sp>
      <p:pic>
        <p:nvPicPr>
          <p:cNvPr id="1198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79563"/>
            <a:ext cx="54578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tLang="en-US" sz="3600" dirty="0"/>
              <a:t>VTPBiS </a:t>
            </a:r>
            <a:r>
              <a:rPr lang="en-US" altLang="en-US" sz="3600" dirty="0" smtClean="0"/>
              <a:t>Roll-Out </a:t>
            </a:r>
            <a:r>
              <a:rPr lang="en-US" altLang="en-US" sz="3600" dirty="0"/>
              <a:t>for Staff</a:t>
            </a:r>
          </a:p>
        </p:txBody>
      </p:sp>
      <p:sp>
        <p:nvSpPr>
          <p:cNvPr id="120834" name="Rectangle 3"/>
          <p:cNvSpPr>
            <a:spLocks noGrp="1" noChangeArrowheads="1"/>
          </p:cNvSpPr>
          <p:nvPr>
            <p:ph idx="1"/>
          </p:nvPr>
        </p:nvSpPr>
        <p:spPr/>
        <p:txBody>
          <a:bodyPr/>
          <a:lstStyle/>
          <a:p>
            <a:pPr eaLnBrk="1" hangingPunct="1"/>
            <a:r>
              <a:rPr lang="en-US" altLang="en-US"/>
              <a:t>What is it?</a:t>
            </a:r>
          </a:p>
          <a:p>
            <a:pPr eaLnBrk="1" hangingPunct="1"/>
            <a:r>
              <a:rPr lang="en-US" altLang="en-US"/>
              <a:t>When?</a:t>
            </a:r>
          </a:p>
          <a:p>
            <a:pPr eaLnBrk="1" hangingPunct="1"/>
            <a:r>
              <a:rPr lang="en-US" altLang="en-US"/>
              <a:t>Agenda?</a:t>
            </a:r>
          </a:p>
          <a:p>
            <a:pPr eaLnBrk="1" hangingPunct="1"/>
            <a:r>
              <a:rPr lang="en-US" altLang="en-US"/>
              <a:t>Materials?</a:t>
            </a:r>
          </a:p>
          <a:p>
            <a:pPr eaLnBrk="1" hangingPunct="1"/>
            <a:r>
              <a:rPr lang="en-US" altLang="en-US"/>
              <a:t>Responsible team members?</a:t>
            </a:r>
          </a:p>
          <a:p>
            <a:pPr eaLnBrk="1" hangingPunct="1"/>
            <a:endParaRPr lang="en-US" altLang="en-US"/>
          </a:p>
        </p:txBody>
      </p:sp>
      <p:pic>
        <p:nvPicPr>
          <p:cNvPr id="1208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1606550"/>
            <a:ext cx="49720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altLang="en-US" sz="3600" dirty="0">
                <a:solidFill>
                  <a:srgbClr val="000000"/>
                </a:solidFill>
              </a:rPr>
              <a:t>VTPBiS </a:t>
            </a:r>
            <a:r>
              <a:rPr lang="en-US" altLang="en-US" sz="3600" dirty="0" smtClean="0">
                <a:solidFill>
                  <a:srgbClr val="000000"/>
                </a:solidFill>
              </a:rPr>
              <a:t>Roll-Out </a:t>
            </a:r>
            <a:r>
              <a:rPr lang="en-US" altLang="en-US" sz="3600" dirty="0">
                <a:solidFill>
                  <a:srgbClr val="000000"/>
                </a:solidFill>
              </a:rPr>
              <a:t>for Students</a:t>
            </a:r>
            <a:endParaRPr lang="en-US" altLang="en-US" sz="3600" b="1" dirty="0">
              <a:solidFill>
                <a:srgbClr val="000000"/>
              </a:solidFill>
              <a:latin typeface="Comic Sans MS" charset="0"/>
            </a:endParaRPr>
          </a:p>
        </p:txBody>
      </p:sp>
      <p:sp>
        <p:nvSpPr>
          <p:cNvPr id="122882" name="Rectangle 3"/>
          <p:cNvSpPr>
            <a:spLocks noGrp="1" noChangeArrowheads="1"/>
          </p:cNvSpPr>
          <p:nvPr>
            <p:ph idx="1"/>
          </p:nvPr>
        </p:nvSpPr>
        <p:spPr>
          <a:xfrm>
            <a:off x="457200" y="1600200"/>
            <a:ext cx="5224463" cy="4446588"/>
          </a:xfrm>
        </p:spPr>
        <p:txBody>
          <a:bodyPr/>
          <a:lstStyle/>
          <a:p>
            <a:pPr eaLnBrk="1" hangingPunct="1">
              <a:lnSpc>
                <a:spcPct val="80000"/>
              </a:lnSpc>
            </a:pPr>
            <a:r>
              <a:rPr lang="en-US" altLang="en-US"/>
              <a:t>What is it?</a:t>
            </a:r>
          </a:p>
          <a:p>
            <a:pPr eaLnBrk="1" hangingPunct="1">
              <a:lnSpc>
                <a:spcPct val="80000"/>
              </a:lnSpc>
            </a:pPr>
            <a:r>
              <a:rPr lang="en-US" altLang="en-US"/>
              <a:t>When should it take place?  </a:t>
            </a:r>
          </a:p>
          <a:p>
            <a:pPr eaLnBrk="1" hangingPunct="1">
              <a:lnSpc>
                <a:spcPct val="80000"/>
              </a:lnSpc>
            </a:pPr>
            <a:r>
              <a:rPr lang="en-US" altLang="en-US"/>
              <a:t>How to prepare for it?  </a:t>
            </a:r>
          </a:p>
          <a:p>
            <a:pPr eaLnBrk="1" hangingPunct="1">
              <a:lnSpc>
                <a:spcPct val="80000"/>
              </a:lnSpc>
            </a:pPr>
            <a:r>
              <a:rPr lang="en-US" altLang="en-US"/>
              <a:t>What to cover?</a:t>
            </a:r>
          </a:p>
          <a:p>
            <a:pPr eaLnBrk="1" hangingPunct="1">
              <a:lnSpc>
                <a:spcPct val="80000"/>
              </a:lnSpc>
            </a:pPr>
            <a:r>
              <a:rPr lang="en-US" altLang="en-US"/>
              <a:t>Related activities?</a:t>
            </a:r>
          </a:p>
          <a:p>
            <a:pPr eaLnBrk="1" hangingPunct="1">
              <a:lnSpc>
                <a:spcPct val="80000"/>
              </a:lnSpc>
            </a:pPr>
            <a:r>
              <a:rPr lang="en-US" altLang="en-US"/>
              <a:t>How often to revisit?</a:t>
            </a:r>
          </a:p>
          <a:p>
            <a:pPr eaLnBrk="1" hangingPunct="1">
              <a:lnSpc>
                <a:spcPct val="80000"/>
              </a:lnSpc>
            </a:pPr>
            <a:r>
              <a:rPr lang="en-US" altLang="en-US"/>
              <a:t>Responsible team members?</a:t>
            </a:r>
          </a:p>
          <a:p>
            <a:pPr eaLnBrk="1" hangingPunct="1">
              <a:lnSpc>
                <a:spcPct val="80000"/>
              </a:lnSpc>
            </a:pPr>
            <a:endParaRPr lang="en-US" altLang="en-US" sz="2400"/>
          </a:p>
        </p:txBody>
      </p:sp>
      <p:pic>
        <p:nvPicPr>
          <p:cNvPr id="1228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9438" y="3179763"/>
            <a:ext cx="44323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Roll Out Video Example</a:t>
            </a:r>
            <a:endParaRPr lang="en-US" dirty="0"/>
          </a:p>
        </p:txBody>
      </p:sp>
      <p:pic>
        <p:nvPicPr>
          <p:cNvPr id="4" name="IMG_02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9125" y="1600200"/>
            <a:ext cx="7905750" cy="4446588"/>
          </a:xfrm>
        </p:spPr>
      </p:pic>
    </p:spTree>
    <p:extLst>
      <p:ext uri="{BB962C8B-B14F-4D97-AF65-F5344CB8AC3E}">
        <p14:creationId xmlns:p14="http://schemas.microsoft.com/office/powerpoint/2010/main" val="1243893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extLst>
              <a:ext uri="{28A0092B-C50C-407E-A947-70E740481C1C}">
                <a14:useLocalDpi xmlns:a14="http://schemas.microsoft.com/office/drawing/2010/main" val="0"/>
              </a:ext>
            </a:extLst>
          </a:blip>
          <a:srcRect l="32407" t="6184" r="25368" b="56708"/>
          <a:stretch>
            <a:fillRect/>
          </a:stretch>
        </p:blipFill>
        <p:spPr bwMode="auto">
          <a:xfrm>
            <a:off x="1066800" y="0"/>
            <a:ext cx="6629400" cy="66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quot;No&quot; Symbol 2"/>
          <p:cNvSpPr/>
          <p:nvPr/>
        </p:nvSpPr>
        <p:spPr bwMode="auto">
          <a:xfrm>
            <a:off x="352425" y="152400"/>
            <a:ext cx="8537575" cy="6705600"/>
          </a:xfrm>
          <a:prstGeom prst="noSmoking">
            <a:avLst/>
          </a:prstGeom>
          <a:solidFill>
            <a:srgbClr val="FF0000">
              <a:alpha val="45000"/>
            </a:srgbClr>
          </a:solidFill>
          <a:ln w="9525" cap="flat" cmpd="sng" algn="ctr">
            <a:solidFill>
              <a:schemeClr val="tx1"/>
            </a:solidFill>
            <a:prstDash val="solid"/>
            <a:round/>
            <a:headEnd type="none" w="med" len="med"/>
            <a:tailEnd type="none" w="med" len="med"/>
          </a:ln>
          <a:effectLst/>
        </p:spPr>
        <p:txBody>
          <a:bodyPr/>
          <a:lstStyle/>
          <a:p>
            <a:pPr defTabSz="914400">
              <a:defRPr/>
            </a:pPr>
            <a:endParaRPr lang="en-US">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Roll Out Scripts Example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3418" y="1600200"/>
            <a:ext cx="5257163" cy="4446588"/>
          </a:xfrm>
        </p:spPr>
      </p:pic>
    </p:spTree>
    <p:extLst>
      <p:ext uri="{BB962C8B-B14F-4D97-AF65-F5344CB8AC3E}">
        <p14:creationId xmlns:p14="http://schemas.microsoft.com/office/powerpoint/2010/main" val="1026937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US" altLang="en-US" sz="3600" dirty="0">
                <a:solidFill>
                  <a:srgbClr val="000000"/>
                </a:solidFill>
              </a:rPr>
              <a:t>VTPBiS </a:t>
            </a:r>
            <a:r>
              <a:rPr lang="en-US" altLang="en-US" sz="3600" dirty="0" smtClean="0">
                <a:solidFill>
                  <a:srgbClr val="000000"/>
                </a:solidFill>
              </a:rPr>
              <a:t>Roll-Out </a:t>
            </a:r>
            <a:r>
              <a:rPr lang="en-US" altLang="en-US" sz="3600" dirty="0">
                <a:solidFill>
                  <a:srgbClr val="000000"/>
                </a:solidFill>
              </a:rPr>
              <a:t>for Families</a:t>
            </a:r>
          </a:p>
        </p:txBody>
      </p:sp>
      <p:sp>
        <p:nvSpPr>
          <p:cNvPr id="124930" name="Content Placeholder 2"/>
          <p:cNvSpPr>
            <a:spLocks noGrp="1"/>
          </p:cNvSpPr>
          <p:nvPr>
            <p:ph idx="1"/>
          </p:nvPr>
        </p:nvSpPr>
        <p:spPr>
          <a:xfrm>
            <a:off x="611188" y="1446213"/>
            <a:ext cx="3570287" cy="4446587"/>
          </a:xfrm>
        </p:spPr>
        <p:txBody>
          <a:bodyPr/>
          <a:lstStyle/>
          <a:p>
            <a:pPr eaLnBrk="1" hangingPunct="1">
              <a:buFontTx/>
              <a:buNone/>
            </a:pPr>
            <a:r>
              <a:rPr lang="en-US" altLang="en-US" dirty="0"/>
              <a:t>Objectives:</a:t>
            </a:r>
          </a:p>
          <a:p>
            <a:pPr eaLnBrk="1" hangingPunct="1"/>
            <a:r>
              <a:rPr lang="en-US" altLang="en-US" dirty="0"/>
              <a:t>Communicate the goals of VTPBiS</a:t>
            </a:r>
          </a:p>
          <a:p>
            <a:pPr eaLnBrk="1" hangingPunct="1"/>
            <a:r>
              <a:rPr lang="en-US" altLang="en-US" dirty="0"/>
              <a:t>Explain how you will use VTPBiS to create social culture</a:t>
            </a:r>
          </a:p>
          <a:p>
            <a:pPr eaLnBrk="1" hangingPunct="1"/>
            <a:r>
              <a:rPr lang="en-US" altLang="en-US" dirty="0"/>
              <a:t>Enlist parents to be partners</a:t>
            </a:r>
          </a:p>
        </p:txBody>
      </p:sp>
      <p:pic>
        <p:nvPicPr>
          <p:cNvPr id="1249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7488" y="1997075"/>
            <a:ext cx="4659312"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r>
              <a:rPr lang="en-US" altLang="en-US" sz="3600">
                <a:solidFill>
                  <a:srgbClr val="000000"/>
                </a:solidFill>
              </a:rPr>
              <a:t>Ways to Communicate VTPBiS to Families</a:t>
            </a:r>
          </a:p>
        </p:txBody>
      </p:sp>
      <p:sp>
        <p:nvSpPr>
          <p:cNvPr id="126978" name="Content Placeholder 2"/>
          <p:cNvSpPr>
            <a:spLocks noGrp="1"/>
          </p:cNvSpPr>
          <p:nvPr>
            <p:ph idx="1"/>
          </p:nvPr>
        </p:nvSpPr>
        <p:spPr>
          <a:xfrm>
            <a:off x="457200" y="1600200"/>
            <a:ext cx="5602288" cy="4818063"/>
          </a:xfrm>
        </p:spPr>
        <p:txBody>
          <a:bodyPr/>
          <a:lstStyle/>
          <a:p>
            <a:pPr eaLnBrk="1" hangingPunct="1"/>
            <a:r>
              <a:rPr lang="en-US" altLang="en-US" sz="2400" dirty="0"/>
              <a:t>Letter and packet </a:t>
            </a:r>
          </a:p>
          <a:p>
            <a:pPr eaLnBrk="1" hangingPunct="1"/>
            <a:r>
              <a:rPr lang="en-US" altLang="en-US" sz="2400" dirty="0"/>
              <a:t>General presentation at back-to-school event</a:t>
            </a:r>
          </a:p>
          <a:p>
            <a:pPr eaLnBrk="1" hangingPunct="1"/>
            <a:r>
              <a:rPr lang="en-US" altLang="en-US" sz="2400" dirty="0"/>
              <a:t>Review by classroom teachers</a:t>
            </a:r>
          </a:p>
          <a:p>
            <a:pPr eaLnBrk="1" hangingPunct="1"/>
            <a:r>
              <a:rPr lang="en-US" altLang="en-US" sz="2400" dirty="0"/>
              <a:t>Tri-fold brochure</a:t>
            </a:r>
          </a:p>
          <a:p>
            <a:pPr eaLnBrk="1" hangingPunct="1"/>
            <a:r>
              <a:rPr lang="en-US" altLang="en-US" sz="2400" dirty="0"/>
              <a:t>Information on web-site</a:t>
            </a:r>
          </a:p>
          <a:p>
            <a:pPr eaLnBrk="1" hangingPunct="1"/>
            <a:r>
              <a:rPr lang="en-US" altLang="en-US" sz="2400" dirty="0"/>
              <a:t>PTA presentation</a:t>
            </a:r>
          </a:p>
          <a:p>
            <a:pPr eaLnBrk="1" hangingPunct="1"/>
            <a:r>
              <a:rPr lang="en-US" altLang="en-US" sz="2400" dirty="0"/>
              <a:t>Newsletter</a:t>
            </a:r>
          </a:p>
          <a:p>
            <a:pPr eaLnBrk="1" hangingPunct="1"/>
            <a:r>
              <a:rPr lang="en-US" altLang="en-US" sz="2400" dirty="0"/>
              <a:t>Homework assignment for students to teach parents expectations</a:t>
            </a:r>
          </a:p>
          <a:p>
            <a:pPr eaLnBrk="1" hangingPunct="1"/>
            <a:endParaRPr lang="en-US" altLang="en-US" sz="2800" dirty="0"/>
          </a:p>
          <a:p>
            <a:pPr eaLnBrk="1" hangingPunct="1"/>
            <a:endParaRPr lang="en-US" altLang="en-US" dirty="0"/>
          </a:p>
        </p:txBody>
      </p:sp>
      <p:pic>
        <p:nvPicPr>
          <p:cNvPr id="1269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1600200"/>
            <a:ext cx="206533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8738" y="3810000"/>
            <a:ext cx="2278062"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701057" y="5325550"/>
            <a:ext cx="1415362" cy="1394849"/>
            <a:chOff x="2363372" y="2250831"/>
            <a:chExt cx="2912013" cy="2869809"/>
          </a:xfrm>
        </p:grpSpPr>
        <p:sp>
          <p:nvSpPr>
            <p:cNvPr id="7" name="5-Point Star 6"/>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Stakeholder Involvement</a:t>
            </a:r>
            <a:endParaRPr lang="en-US" dirty="0"/>
          </a:p>
        </p:txBody>
      </p:sp>
      <p:sp>
        <p:nvSpPr>
          <p:cNvPr id="3" name="Content Placeholder 2"/>
          <p:cNvSpPr>
            <a:spLocks noGrp="1"/>
          </p:cNvSpPr>
          <p:nvPr>
            <p:ph idx="1"/>
          </p:nvPr>
        </p:nvSpPr>
        <p:spPr/>
        <p:txBody>
          <a:bodyPr/>
          <a:lstStyle/>
          <a:p>
            <a:r>
              <a:rPr lang="en-US" dirty="0" smtClean="0"/>
              <a:t>Stakeholders (students, families, and community members) should provide input on universal foundations (e.g. expectations, consequences, acknowledgements) at least every 12 months</a:t>
            </a:r>
          </a:p>
          <a:p>
            <a:r>
              <a:rPr lang="en-US" dirty="0" smtClean="0"/>
              <a:t>How might you accomplish this?</a:t>
            </a:r>
            <a:endParaRPr lang="en-US" dirty="0"/>
          </a:p>
        </p:txBody>
      </p:sp>
      <p:grpSp>
        <p:nvGrpSpPr>
          <p:cNvPr id="4" name="Group 3"/>
          <p:cNvGrpSpPr/>
          <p:nvPr/>
        </p:nvGrpSpPr>
        <p:grpSpPr>
          <a:xfrm>
            <a:off x="7728638" y="811495"/>
            <a:ext cx="1415362" cy="1394849"/>
            <a:chOff x="2363372" y="2250831"/>
            <a:chExt cx="2912013" cy="2869809"/>
          </a:xfrm>
        </p:grpSpPr>
        <p:sp>
          <p:nvSpPr>
            <p:cNvPr id="5" name="5-Point Star 4"/>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extLst>
      <p:ext uri="{BB962C8B-B14F-4D97-AF65-F5344CB8AC3E}">
        <p14:creationId xmlns:p14="http://schemas.microsoft.com/office/powerpoint/2010/main" val="10167267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r>
              <a:rPr lang="en-US" altLang="en-US" sz="3200" b="1" dirty="0">
                <a:solidFill>
                  <a:srgbClr val="000000"/>
                </a:solidFill>
              </a:rPr>
              <a:t/>
            </a:r>
            <a:br>
              <a:rPr lang="en-US" altLang="en-US" sz="3200" b="1" dirty="0">
                <a:solidFill>
                  <a:srgbClr val="000000"/>
                </a:solidFill>
              </a:rPr>
            </a:br>
            <a:r>
              <a:rPr lang="en-US" altLang="en-US" sz="3200" dirty="0">
                <a:solidFill>
                  <a:srgbClr val="000000"/>
                </a:solidFill>
              </a:rPr>
              <a:t>Activity:</a:t>
            </a:r>
            <a:r>
              <a:rPr lang="en-US" altLang="en-US" sz="2600" b="1" dirty="0">
                <a:solidFill>
                  <a:srgbClr val="000000"/>
                </a:solidFill>
              </a:rPr>
              <a:t/>
            </a:r>
            <a:br>
              <a:rPr lang="en-US" altLang="en-US" sz="2600" b="1" dirty="0">
                <a:solidFill>
                  <a:srgbClr val="000000"/>
                </a:solidFill>
              </a:rPr>
            </a:br>
            <a:r>
              <a:rPr lang="en-US" altLang="en-US" sz="2900" dirty="0">
                <a:solidFill>
                  <a:srgbClr val="000000"/>
                </a:solidFill>
              </a:rPr>
              <a:t>Planning Staff </a:t>
            </a:r>
            <a:r>
              <a:rPr lang="en-US" altLang="en-US" sz="2900" dirty="0" smtClean="0">
                <a:solidFill>
                  <a:srgbClr val="000000"/>
                </a:solidFill>
              </a:rPr>
              <a:t>Roll-Out</a:t>
            </a:r>
            <a:r>
              <a:rPr lang="en-US" altLang="en-US" sz="2600" dirty="0">
                <a:solidFill>
                  <a:srgbClr val="000000"/>
                </a:solidFill>
              </a:rPr>
              <a:t/>
            </a:r>
            <a:br>
              <a:rPr lang="en-US" altLang="en-US" sz="2600" dirty="0">
                <a:solidFill>
                  <a:srgbClr val="000000"/>
                </a:solidFill>
              </a:rPr>
            </a:br>
            <a:endParaRPr lang="en-US" altLang="en-US" sz="2600" dirty="0">
              <a:solidFill>
                <a:srgbClr val="000000"/>
              </a:solidFill>
            </a:endParaRPr>
          </a:p>
        </p:txBody>
      </p:sp>
      <p:sp>
        <p:nvSpPr>
          <p:cNvPr id="128002" name="Rectangle 3"/>
          <p:cNvSpPr>
            <a:spLocks noGrp="1" noChangeArrowheads="1"/>
          </p:cNvSpPr>
          <p:nvPr>
            <p:ph idx="1"/>
          </p:nvPr>
        </p:nvSpPr>
        <p:spPr/>
        <p:txBody>
          <a:bodyPr/>
          <a:lstStyle/>
          <a:p>
            <a:pPr eaLnBrk="1" hangingPunct="1"/>
            <a:r>
              <a:rPr lang="en-US" altLang="en-US" sz="2800" dirty="0"/>
              <a:t>As a team, design your VTPBiS roll-out for </a:t>
            </a:r>
            <a:r>
              <a:rPr lang="en-US" altLang="en-US" sz="2800" b="1" dirty="0"/>
              <a:t>all </a:t>
            </a:r>
            <a:r>
              <a:rPr lang="en-US" altLang="en-US" sz="2800" dirty="0"/>
              <a:t>staff at your school (specials, lunch room, instructional assistants, bus drivers, etc.)</a:t>
            </a:r>
          </a:p>
          <a:p>
            <a:pPr eaLnBrk="1" hangingPunct="1"/>
            <a:r>
              <a:rPr lang="en-US" altLang="en-US" sz="2800" dirty="0"/>
              <a:t>Use </a:t>
            </a:r>
            <a:r>
              <a:rPr lang="en-US" altLang="en-US" sz="2800" dirty="0">
                <a:solidFill>
                  <a:schemeClr val="tx2"/>
                </a:solidFill>
              </a:rPr>
              <a:t>Staff </a:t>
            </a:r>
            <a:r>
              <a:rPr lang="en-US" altLang="en-US" sz="2800" dirty="0" smtClean="0">
                <a:solidFill>
                  <a:schemeClr val="tx2"/>
                </a:solidFill>
              </a:rPr>
              <a:t>Roll-Out </a:t>
            </a:r>
            <a:r>
              <a:rPr lang="en-US" altLang="en-US" sz="2800" dirty="0">
                <a:solidFill>
                  <a:schemeClr val="tx2"/>
                </a:solidFill>
              </a:rPr>
              <a:t>Worksheet in your </a:t>
            </a:r>
            <a:r>
              <a:rPr lang="en-US" altLang="en-US" sz="2800" dirty="0" smtClean="0">
                <a:solidFill>
                  <a:schemeClr val="tx2"/>
                </a:solidFill>
              </a:rPr>
              <a:t>Handbook</a:t>
            </a:r>
            <a:endParaRPr lang="en-US" altLang="en-US" sz="2800" dirty="0"/>
          </a:p>
        </p:txBody>
      </p:sp>
      <p:pic>
        <p:nvPicPr>
          <p:cNvPr id="1280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3971925"/>
            <a:ext cx="33639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defRPr/>
            </a:pPr>
            <a:r>
              <a:rPr lang="en-US" sz="3600" b="1" dirty="0" smtClean="0">
                <a:solidFill>
                  <a:srgbClr val="000000"/>
                </a:solidFill>
                <a:ea typeface="ＭＳ Ｐゴシック" charset="0"/>
                <a:cs typeface="ＭＳ Ｐゴシック" charset="0"/>
              </a:rPr>
              <a:t/>
            </a:r>
            <a:br>
              <a:rPr lang="en-US" sz="3600" b="1" dirty="0" smtClean="0">
                <a:solidFill>
                  <a:srgbClr val="000000"/>
                </a:solidFill>
                <a:ea typeface="ＭＳ Ｐゴシック" charset="0"/>
                <a:cs typeface="ＭＳ Ｐゴシック" charset="0"/>
              </a:rPr>
            </a:br>
            <a:r>
              <a:rPr lang="en-US" sz="3600" dirty="0" smtClean="0">
                <a:solidFill>
                  <a:srgbClr val="000000"/>
                </a:solidFill>
                <a:ea typeface="ＭＳ Ｐゴシック" charset="0"/>
                <a:cs typeface="ＭＳ Ｐゴシック" charset="0"/>
              </a:rPr>
              <a:t>Activity:</a:t>
            </a:r>
            <a:r>
              <a:rPr lang="en-US" sz="2000" dirty="0">
                <a:solidFill>
                  <a:srgbClr val="000000"/>
                </a:solidFill>
                <a:ea typeface="ＭＳ Ｐゴシック" charset="0"/>
                <a:cs typeface="ＭＳ Ｐゴシック" charset="0"/>
              </a:rPr>
              <a:t/>
            </a:r>
            <a:br>
              <a:rPr lang="en-US" sz="2000" dirty="0">
                <a:solidFill>
                  <a:srgbClr val="000000"/>
                </a:solidFill>
                <a:ea typeface="ＭＳ Ｐゴシック" charset="0"/>
                <a:cs typeface="ＭＳ Ｐゴシック" charset="0"/>
              </a:rPr>
            </a:br>
            <a:r>
              <a:rPr lang="en-US" sz="3200" dirty="0">
                <a:solidFill>
                  <a:srgbClr val="000000"/>
                </a:solidFill>
                <a:ea typeface="ＭＳ Ｐゴシック" charset="0"/>
                <a:cs typeface="ＭＳ Ｐゴシック" charset="0"/>
              </a:rPr>
              <a:t>Planning for Student </a:t>
            </a:r>
            <a:r>
              <a:rPr lang="en-US" sz="3200" dirty="0" smtClean="0">
                <a:solidFill>
                  <a:srgbClr val="000000"/>
                </a:solidFill>
                <a:ea typeface="ＭＳ Ｐゴシック" charset="0"/>
                <a:cs typeface="ＭＳ Ｐゴシック" charset="0"/>
              </a:rPr>
              <a:t>Roll-Out </a:t>
            </a:r>
            <a:r>
              <a:rPr lang="en-US" sz="2900" dirty="0">
                <a:solidFill>
                  <a:srgbClr val="000000"/>
                </a:solidFill>
                <a:ea typeface="ＭＳ Ｐゴシック" charset="0"/>
                <a:cs typeface="ＭＳ Ｐゴシック" charset="0"/>
              </a:rPr>
              <a:t/>
            </a:r>
            <a:br>
              <a:rPr lang="en-US" sz="2900" dirty="0">
                <a:solidFill>
                  <a:srgbClr val="000000"/>
                </a:solidFill>
                <a:ea typeface="ＭＳ Ｐゴシック" charset="0"/>
                <a:cs typeface="ＭＳ Ｐゴシック" charset="0"/>
              </a:rPr>
            </a:br>
            <a:endParaRPr lang="en-US" sz="3200" dirty="0">
              <a:solidFill>
                <a:srgbClr val="000000"/>
              </a:solidFill>
              <a:ea typeface="ＭＳ Ｐゴシック" charset="0"/>
              <a:cs typeface="ＭＳ Ｐゴシック" charset="0"/>
            </a:endParaRPr>
          </a:p>
        </p:txBody>
      </p:sp>
      <p:sp>
        <p:nvSpPr>
          <p:cNvPr id="130050" name="Rectangle 3"/>
          <p:cNvSpPr>
            <a:spLocks noGrp="1" noChangeArrowheads="1"/>
          </p:cNvSpPr>
          <p:nvPr>
            <p:ph idx="1"/>
          </p:nvPr>
        </p:nvSpPr>
        <p:spPr/>
        <p:txBody>
          <a:bodyPr/>
          <a:lstStyle/>
          <a:p>
            <a:pPr eaLnBrk="1" hangingPunct="1"/>
            <a:r>
              <a:rPr lang="en-US" altLang="en-US" sz="2800" dirty="0"/>
              <a:t>As a team, plan out when, </a:t>
            </a:r>
            <a:r>
              <a:rPr lang="en-US" altLang="en-US" sz="2800" dirty="0" smtClean="0"/>
              <a:t>where, </a:t>
            </a:r>
            <a:r>
              <a:rPr lang="en-US" altLang="en-US" sz="2800" dirty="0"/>
              <a:t>and how you will roll-out your VTPBiS program for the </a:t>
            </a:r>
            <a:r>
              <a:rPr lang="en-US" altLang="en-US" sz="2800" dirty="0" smtClean="0"/>
              <a:t>students</a:t>
            </a:r>
          </a:p>
          <a:p>
            <a:pPr eaLnBrk="1" hangingPunct="1"/>
            <a:r>
              <a:rPr lang="en-US" altLang="en-US" sz="2800" dirty="0" smtClean="0"/>
              <a:t>Include </a:t>
            </a:r>
            <a:r>
              <a:rPr lang="en-US" altLang="en-US" sz="2800" dirty="0"/>
              <a:t>date(s) &amp; format for revisiting the plan with all students</a:t>
            </a:r>
          </a:p>
          <a:p>
            <a:pPr eaLnBrk="1" hangingPunct="1"/>
            <a:r>
              <a:rPr lang="en-US" altLang="en-US" sz="2800" dirty="0"/>
              <a:t>Use </a:t>
            </a:r>
            <a:r>
              <a:rPr lang="en-US" altLang="en-US" sz="2800" dirty="0">
                <a:solidFill>
                  <a:schemeClr val="tx2"/>
                </a:solidFill>
              </a:rPr>
              <a:t>Student </a:t>
            </a:r>
            <a:r>
              <a:rPr lang="en-US" altLang="en-US" sz="2800" dirty="0" smtClean="0">
                <a:solidFill>
                  <a:schemeClr val="tx2"/>
                </a:solidFill>
              </a:rPr>
              <a:t>Roll-Out </a:t>
            </a:r>
            <a:r>
              <a:rPr lang="en-US" altLang="en-US" sz="2800" dirty="0">
                <a:solidFill>
                  <a:schemeClr val="tx2"/>
                </a:solidFill>
              </a:rPr>
              <a:t>Worksheet in your </a:t>
            </a:r>
            <a:r>
              <a:rPr lang="en-US" altLang="en-US" sz="2800" dirty="0" smtClean="0">
                <a:solidFill>
                  <a:schemeClr val="tx2"/>
                </a:solidFill>
              </a:rPr>
              <a:t>Handbook</a:t>
            </a:r>
            <a:endParaRPr lang="en-US" altLang="en-US" sz="2800" dirty="0">
              <a:solidFill>
                <a:schemeClr val="tx2"/>
              </a:solidFill>
            </a:endParaRPr>
          </a:p>
        </p:txBody>
      </p:sp>
      <p:pic>
        <p:nvPicPr>
          <p:cNvPr id="1300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8288" y="4621213"/>
            <a:ext cx="3541712"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en-US" altLang="en-US" sz="3600" dirty="0">
                <a:solidFill>
                  <a:srgbClr val="000000"/>
                </a:solidFill>
              </a:rPr>
              <a:t>Activity:</a:t>
            </a:r>
            <a:r>
              <a:rPr lang="en-US" altLang="en-US" sz="4000" i="1" dirty="0">
                <a:solidFill>
                  <a:srgbClr val="000000"/>
                </a:solidFill>
              </a:rPr>
              <a:t/>
            </a:r>
            <a:br>
              <a:rPr lang="en-US" altLang="en-US" sz="4000" i="1" dirty="0">
                <a:solidFill>
                  <a:srgbClr val="000000"/>
                </a:solidFill>
              </a:rPr>
            </a:br>
            <a:r>
              <a:rPr lang="en-US" altLang="en-US" sz="3200" dirty="0">
                <a:solidFill>
                  <a:srgbClr val="000000"/>
                </a:solidFill>
              </a:rPr>
              <a:t>Planning VTPBiS </a:t>
            </a:r>
            <a:r>
              <a:rPr lang="en-US" altLang="en-US" sz="3200" dirty="0" smtClean="0">
                <a:solidFill>
                  <a:srgbClr val="000000"/>
                </a:solidFill>
              </a:rPr>
              <a:t>Roll-Out </a:t>
            </a:r>
            <a:r>
              <a:rPr lang="en-US" altLang="en-US" sz="3200" dirty="0">
                <a:solidFill>
                  <a:srgbClr val="000000"/>
                </a:solidFill>
              </a:rPr>
              <a:t>for Families</a:t>
            </a:r>
          </a:p>
        </p:txBody>
      </p:sp>
      <p:sp>
        <p:nvSpPr>
          <p:cNvPr id="131074" name="Rectangle 3"/>
          <p:cNvSpPr>
            <a:spLocks noGrp="1" noChangeArrowheads="1"/>
          </p:cNvSpPr>
          <p:nvPr>
            <p:ph idx="1"/>
          </p:nvPr>
        </p:nvSpPr>
        <p:spPr>
          <a:xfrm>
            <a:off x="457200" y="1600200"/>
            <a:ext cx="8229600" cy="1677988"/>
          </a:xfrm>
        </p:spPr>
        <p:txBody>
          <a:bodyPr/>
          <a:lstStyle/>
          <a:p>
            <a:pPr eaLnBrk="1" hangingPunct="1"/>
            <a:r>
              <a:rPr lang="en-US" altLang="en-US" sz="2800" dirty="0"/>
              <a:t>As a team, plan out when, where and how you will roll-out your VTPBiS program for parents</a:t>
            </a:r>
          </a:p>
          <a:p>
            <a:pPr eaLnBrk="1" hangingPunct="1"/>
            <a:r>
              <a:rPr lang="en-US" altLang="en-US" sz="2800" dirty="0"/>
              <a:t>Use </a:t>
            </a:r>
            <a:r>
              <a:rPr lang="en-US" altLang="en-US" sz="2800" dirty="0" smtClean="0">
                <a:solidFill>
                  <a:schemeClr val="tx2"/>
                </a:solidFill>
              </a:rPr>
              <a:t>Roll-Out </a:t>
            </a:r>
            <a:r>
              <a:rPr lang="en-US" altLang="en-US" sz="2800" dirty="0">
                <a:solidFill>
                  <a:schemeClr val="tx2"/>
                </a:solidFill>
              </a:rPr>
              <a:t>Worksheet in your Handbook.</a:t>
            </a:r>
            <a:endParaRPr lang="en-US" altLang="en-US" dirty="0"/>
          </a:p>
          <a:p>
            <a:pPr eaLnBrk="1" hangingPunct="1"/>
            <a:endParaRPr lang="en-US" altLang="en-US" dirty="0"/>
          </a:p>
          <a:p>
            <a:pPr eaLnBrk="1" hangingPunct="1">
              <a:buFontTx/>
              <a:buNone/>
            </a:pPr>
            <a:endParaRPr lang="en-US" altLang="en-US" dirty="0"/>
          </a:p>
        </p:txBody>
      </p:sp>
      <p:pic>
        <p:nvPicPr>
          <p:cNvPr id="1310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3627438"/>
            <a:ext cx="46593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7543021" y="205351"/>
            <a:ext cx="1415362" cy="1394849"/>
            <a:chOff x="2363372" y="2250831"/>
            <a:chExt cx="2912013" cy="2869809"/>
          </a:xfrm>
        </p:grpSpPr>
        <p:sp>
          <p:nvSpPr>
            <p:cNvPr id="6" name="5-Point Star 5"/>
            <p:cNvSpPr/>
            <p:nvPr/>
          </p:nvSpPr>
          <p:spPr>
            <a:xfrm>
              <a:off x="2363372" y="2250831"/>
              <a:ext cx="2912013" cy="2869809"/>
            </a:xfrm>
            <a:prstGeom prst="star5">
              <a:avLst/>
            </a:prstGeom>
            <a:solidFill>
              <a:srgbClr val="A114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76246" y="3557340"/>
              <a:ext cx="914400" cy="696552"/>
            </a:xfrm>
            <a:prstGeom prst="rect">
              <a:avLst/>
            </a:prstGeom>
            <a:noFill/>
          </p:spPr>
          <p:txBody>
            <a:bodyPr wrap="square" rtlCol="0">
              <a:spAutoFit/>
            </a:bodyPr>
            <a:lstStyle/>
            <a:p>
              <a:pPr algn="ctr"/>
              <a:r>
                <a:rPr lang="en-US" sz="1600" dirty="0" smtClean="0">
                  <a:latin typeface="+mj-lt"/>
                </a:rPr>
                <a:t>TFI</a:t>
              </a:r>
              <a:endParaRPr lang="en-US" sz="1600" dirty="0">
                <a:latin typeface="+mj-lt"/>
              </a:endParaRP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1566862"/>
          </a:xfrm>
        </p:spPr>
        <p:txBody>
          <a:bodyPr>
            <a:normAutofit fontScale="90000"/>
          </a:bodyPr>
          <a:lstStyle/>
          <a:p>
            <a:pPr eaLnBrk="1" hangingPunct="1">
              <a:defRPr/>
            </a:pPr>
            <a:r>
              <a:rPr lang="en-US" sz="3600" dirty="0" smtClean="0">
                <a:solidFill>
                  <a:srgbClr val="000000"/>
                </a:solidFill>
                <a:ea typeface="ＭＳ Ｐゴシック" charset="0"/>
                <a:cs typeface="ＭＳ Ｐゴシック" charset="0"/>
              </a:rPr>
              <a:t>Activity:</a:t>
            </a:r>
            <a:r>
              <a:rPr lang="en-US" sz="1800" dirty="0">
                <a:solidFill>
                  <a:srgbClr val="000000"/>
                </a:solidFill>
                <a:ea typeface="ＭＳ Ｐゴシック" charset="0"/>
                <a:cs typeface="ＭＳ Ｐゴシック" charset="0"/>
              </a:rPr>
              <a:t/>
            </a:r>
            <a:br>
              <a:rPr lang="en-US" sz="1800" dirty="0">
                <a:solidFill>
                  <a:srgbClr val="000000"/>
                </a:solidFill>
                <a:ea typeface="ＭＳ Ｐゴシック" charset="0"/>
                <a:cs typeface="ＭＳ Ｐゴシック" charset="0"/>
              </a:rPr>
            </a:br>
            <a:r>
              <a:rPr lang="en-US" sz="3200" dirty="0">
                <a:solidFill>
                  <a:srgbClr val="000000"/>
                </a:solidFill>
                <a:ea typeface="ＭＳ Ｐゴシック" charset="0"/>
                <a:cs typeface="ＭＳ Ｐゴシック" charset="0"/>
              </a:rPr>
              <a:t>Completion of VTPBiS </a:t>
            </a:r>
            <a:r>
              <a:rPr lang="en-US" sz="3200" dirty="0" smtClean="0">
                <a:solidFill>
                  <a:srgbClr val="000000"/>
                </a:solidFill>
                <a:ea typeface="ＭＳ Ｐゴシック" charset="0"/>
                <a:cs typeface="ＭＳ Ｐゴシック" charset="0"/>
              </a:rPr>
              <a:t>Implementation Plan and Finalize Staff Handbook</a:t>
            </a:r>
            <a:endParaRPr lang="en-US" sz="3200" b="1" dirty="0">
              <a:solidFill>
                <a:srgbClr val="000000"/>
              </a:solidFill>
              <a:ea typeface="ＭＳ Ｐゴシック" charset="0"/>
              <a:cs typeface="ＭＳ Ｐゴシック" charset="0"/>
            </a:endParaRPr>
          </a:p>
        </p:txBody>
      </p:sp>
      <p:sp>
        <p:nvSpPr>
          <p:cNvPr id="58370" name="Rectangle 3"/>
          <p:cNvSpPr>
            <a:spLocks noGrp="1" noChangeArrowheads="1"/>
          </p:cNvSpPr>
          <p:nvPr>
            <p:ph idx="1"/>
          </p:nvPr>
        </p:nvSpPr>
        <p:spPr/>
        <p:txBody>
          <a:bodyPr/>
          <a:lstStyle/>
          <a:p>
            <a:pPr eaLnBrk="1" hangingPunct="1">
              <a:defRPr/>
            </a:pPr>
            <a:endParaRPr lang="en-US" sz="2800" dirty="0" smtClean="0">
              <a:ea typeface="ＭＳ Ｐゴシック" charset="0"/>
              <a:cs typeface="ＭＳ Ｐゴシック" charset="0"/>
            </a:endParaRPr>
          </a:p>
          <a:p>
            <a:pPr eaLnBrk="1" hangingPunct="1">
              <a:defRPr/>
            </a:pPr>
            <a:r>
              <a:rPr lang="en-US" sz="2800" dirty="0" smtClean="0">
                <a:ea typeface="ＭＳ Ｐゴシック" charset="0"/>
                <a:cs typeface="ＭＳ Ｐゴシック" charset="0"/>
              </a:rPr>
              <a:t>As </a:t>
            </a:r>
            <a:r>
              <a:rPr lang="en-US" sz="2800" dirty="0">
                <a:ea typeface="ＭＳ Ｐゴシック" charset="0"/>
                <a:cs typeface="ＭＳ Ｐゴシック" charset="0"/>
              </a:rPr>
              <a:t>a team, list all tasks </a:t>
            </a:r>
            <a:r>
              <a:rPr lang="en-US" sz="2800" dirty="0" smtClean="0">
                <a:ea typeface="ＭＳ Ｐゴシック" charset="0"/>
                <a:cs typeface="ＭＳ Ｐゴシック" charset="0"/>
              </a:rPr>
              <a:t>and </a:t>
            </a:r>
            <a:r>
              <a:rPr lang="en-US" sz="2800" dirty="0">
                <a:ea typeface="ＭＳ Ｐゴシック" charset="0"/>
                <a:cs typeface="ＭＳ Ｐゴシック" charset="0"/>
              </a:rPr>
              <a:t>projects that still need to be </a:t>
            </a:r>
            <a:r>
              <a:rPr lang="en-US" sz="2800" dirty="0" smtClean="0">
                <a:ea typeface="ＭＳ Ｐゴシック" charset="0"/>
                <a:cs typeface="ＭＳ Ｐゴシック" charset="0"/>
              </a:rPr>
              <a:t>finished</a:t>
            </a:r>
          </a:p>
          <a:p>
            <a:pPr eaLnBrk="1" hangingPunct="1">
              <a:defRPr/>
            </a:pPr>
            <a:endParaRPr lang="en-US" sz="2000" dirty="0" smtClean="0">
              <a:ea typeface="ＭＳ Ｐゴシック" charset="0"/>
              <a:cs typeface="ＭＳ Ｐゴシック" charset="0"/>
            </a:endParaRPr>
          </a:p>
          <a:p>
            <a:pPr eaLnBrk="1" hangingPunct="1">
              <a:defRPr/>
            </a:pPr>
            <a:r>
              <a:rPr lang="en-US" sz="2800" dirty="0" smtClean="0">
                <a:ea typeface="ＭＳ Ｐゴシック" charset="0"/>
                <a:cs typeface="ＭＳ Ｐゴシック" charset="0"/>
              </a:rPr>
              <a:t>E-mail a copy of your Staff Handbook (it does not need to be complete) before you leave</a:t>
            </a:r>
            <a:r>
              <a:rPr lang="en-US" sz="2800" dirty="0">
                <a:ea typeface="ＭＳ Ｐゴシック" charset="0"/>
                <a:cs typeface="ＭＳ Ｐゴシック" charset="0"/>
              </a:rPr>
              <a:t> </a:t>
            </a:r>
            <a:r>
              <a:rPr lang="en-US" sz="2800" dirty="0" smtClean="0">
                <a:ea typeface="ＭＳ Ｐゴシック" charset="0"/>
                <a:cs typeface="ＭＳ Ｐゴシック" charset="0"/>
              </a:rPr>
              <a:t>to Anne at </a:t>
            </a:r>
            <a:r>
              <a:rPr lang="en-US" sz="2800" dirty="0" smtClean="0">
                <a:ea typeface="ＭＳ Ｐゴシック" charset="0"/>
                <a:cs typeface="ＭＳ Ｐゴシック" charset="0"/>
                <a:hlinkClick r:id="rId3"/>
              </a:rPr>
              <a:t>Anne.Dubie@uvm.edu</a:t>
            </a:r>
            <a:endParaRPr lang="en-US" sz="2800" dirty="0" smtClean="0">
              <a:ea typeface="ＭＳ Ｐゴシック" charset="0"/>
              <a:cs typeface="ＭＳ Ｐゴシック" charset="0"/>
            </a:endParaRPr>
          </a:p>
          <a:p>
            <a:pPr marL="457200" lvl="1" indent="0" eaLnBrk="1" hangingPunct="1">
              <a:buFont typeface="Arial" charset="0"/>
              <a:buNone/>
              <a:defRPr/>
            </a:pPr>
            <a:r>
              <a:rPr lang="en-US" sz="2400" dirty="0" smtClean="0">
                <a:ea typeface="ＭＳ Ｐゴシック" charset="0"/>
                <a:cs typeface="ＭＳ Ｐゴシック" charset="0"/>
              </a:rPr>
              <a:t>  </a:t>
            </a:r>
            <a:endParaRPr lang="en-US" sz="2400" dirty="0">
              <a:ea typeface="ＭＳ Ｐゴシック" charset="0"/>
              <a:cs typeface="ＭＳ Ｐゴシック" charset="0"/>
            </a:endParaRPr>
          </a:p>
          <a:p>
            <a:pPr marL="0" indent="0" eaLnBrk="1" hangingPunct="1">
              <a:buFont typeface="Arial" charset="0"/>
              <a:buNone/>
              <a:defRPr/>
            </a:pPr>
            <a:endParaRPr lang="en-US" sz="2800" dirty="0">
              <a:ea typeface="ＭＳ Ｐゴシック" charset="0"/>
              <a:cs typeface="ＭＳ Ｐゴシック" charset="0"/>
            </a:endParaRPr>
          </a:p>
          <a:p>
            <a:pPr eaLnBrk="1" hangingPunct="1">
              <a:buFontTx/>
              <a:buNone/>
              <a:defRPr/>
            </a:pPr>
            <a:endParaRPr lang="en-US" sz="2800" dirty="0">
              <a:ea typeface="ＭＳ Ｐゴシック" charset="0"/>
              <a:cs typeface="ＭＳ Ｐゴシック" charset="0"/>
            </a:endParaRPr>
          </a:p>
          <a:p>
            <a:pPr lvl="2" eaLnBrk="1" hangingPunct="1">
              <a:buFontTx/>
              <a:buNone/>
              <a:defRPr/>
            </a:pPr>
            <a:endParaRPr lang="en-US" dirty="0">
              <a:solidFill>
                <a:schemeClr val="tx2"/>
              </a:solidFill>
              <a:ea typeface="ＭＳ Ｐゴシック" charset="0"/>
            </a:endParaRPr>
          </a:p>
        </p:txBody>
      </p:sp>
      <p:pic>
        <p:nvPicPr>
          <p:cNvPr id="1320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65488" y="4840288"/>
            <a:ext cx="22860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685800" y="454025"/>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dirty="0">
                <a:solidFill>
                  <a:srgbClr val="000000"/>
                </a:solidFill>
              </a:rPr>
              <a:t>Questions?</a:t>
            </a:r>
            <a:br>
              <a:rPr lang="en-US" altLang="en-US" dirty="0">
                <a:solidFill>
                  <a:srgbClr val="000000"/>
                </a:solidFill>
              </a:rPr>
            </a:br>
            <a:r>
              <a:rPr lang="en-US" altLang="en-US" dirty="0">
                <a:solidFill>
                  <a:srgbClr val="000000"/>
                </a:solidFill>
              </a:rPr>
              <a:t>Status Update?</a:t>
            </a:r>
          </a:p>
        </p:txBody>
      </p:sp>
      <p:pic>
        <p:nvPicPr>
          <p:cNvPr id="62467"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2265363"/>
            <a:ext cx="426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73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74638"/>
            <a:ext cx="8229600" cy="2039937"/>
          </a:xfrm>
        </p:spPr>
        <p:txBody>
          <a:bodyPr/>
          <a:lstStyle/>
          <a:p>
            <a:pPr eaLnBrk="1" hangingPunct="1"/>
            <a:r>
              <a:rPr lang="en-US" altLang="en-US" sz="3600" b="1" dirty="0" smtClean="0">
                <a:solidFill>
                  <a:srgbClr val="000000"/>
                </a:solidFill>
              </a:rPr>
              <a:t>Activity:</a:t>
            </a:r>
            <a:r>
              <a:rPr lang="en-US" altLang="en-US" sz="3600" dirty="0">
                <a:solidFill>
                  <a:srgbClr val="000000"/>
                </a:solidFill>
              </a:rPr>
              <a:t/>
            </a:r>
            <a:br>
              <a:rPr lang="en-US" altLang="en-US" sz="3600" dirty="0">
                <a:solidFill>
                  <a:srgbClr val="000000"/>
                </a:solidFill>
              </a:rPr>
            </a:br>
            <a:r>
              <a:rPr lang="en-US" altLang="en-US" sz="3200" dirty="0">
                <a:solidFill>
                  <a:srgbClr val="000000"/>
                </a:solidFill>
              </a:rPr>
              <a:t>VTPBiS </a:t>
            </a:r>
            <a:r>
              <a:rPr lang="en-US" altLang="en-US" sz="3200" dirty="0" smtClean="0">
                <a:solidFill>
                  <a:srgbClr val="000000"/>
                </a:solidFill>
              </a:rPr>
              <a:t>Presentations</a:t>
            </a:r>
            <a:r>
              <a:rPr lang="en-US" altLang="en-US" sz="3200" dirty="0">
                <a:solidFill>
                  <a:srgbClr val="000000"/>
                </a:solidFill>
              </a:rPr>
              <a:t/>
            </a:r>
            <a:br>
              <a:rPr lang="en-US" altLang="en-US" sz="3200" dirty="0">
                <a:solidFill>
                  <a:srgbClr val="000000"/>
                </a:solidFill>
              </a:rPr>
            </a:br>
            <a:r>
              <a:rPr lang="en-US" altLang="en-US" sz="2800" dirty="0" smtClean="0">
                <a:solidFill>
                  <a:srgbClr val="000000"/>
                </a:solidFill>
              </a:rPr>
              <a:t>(to </a:t>
            </a:r>
            <a:r>
              <a:rPr lang="en-US" altLang="en-US" sz="2800" dirty="0">
                <a:solidFill>
                  <a:srgbClr val="000000"/>
                </a:solidFill>
              </a:rPr>
              <a:t>be completed sometime between now </a:t>
            </a:r>
            <a:r>
              <a:rPr lang="en-US" altLang="en-US" sz="2800" dirty="0" smtClean="0">
                <a:solidFill>
                  <a:srgbClr val="000000"/>
                </a:solidFill>
              </a:rPr>
              <a:t/>
            </a:r>
            <a:br>
              <a:rPr lang="en-US" altLang="en-US" sz="2800" dirty="0" smtClean="0">
                <a:solidFill>
                  <a:srgbClr val="000000"/>
                </a:solidFill>
              </a:rPr>
            </a:br>
            <a:r>
              <a:rPr lang="en-US" altLang="en-US" sz="2800" dirty="0" smtClean="0">
                <a:solidFill>
                  <a:srgbClr val="000000"/>
                </a:solidFill>
              </a:rPr>
              <a:t>and </a:t>
            </a:r>
            <a:r>
              <a:rPr lang="en-US" altLang="en-US" sz="2800" dirty="0">
                <a:solidFill>
                  <a:srgbClr val="000000"/>
                </a:solidFill>
              </a:rPr>
              <a:t>the final day of training)</a:t>
            </a:r>
          </a:p>
        </p:txBody>
      </p:sp>
      <p:sp>
        <p:nvSpPr>
          <p:cNvPr id="63491" name="Content Placeholder 2"/>
          <p:cNvSpPr>
            <a:spLocks noGrp="1"/>
          </p:cNvSpPr>
          <p:nvPr>
            <p:ph idx="1"/>
          </p:nvPr>
        </p:nvSpPr>
        <p:spPr>
          <a:xfrm>
            <a:off x="457200" y="2183960"/>
            <a:ext cx="8229600" cy="3890963"/>
          </a:xfrm>
        </p:spPr>
        <p:txBody>
          <a:bodyPr/>
          <a:lstStyle/>
          <a:p>
            <a:pPr eaLnBrk="1" hangingPunct="1">
              <a:lnSpc>
                <a:spcPct val="80000"/>
              </a:lnSpc>
            </a:pPr>
            <a:endParaRPr lang="en-US" altLang="en-US" sz="3000" dirty="0"/>
          </a:p>
          <a:p>
            <a:pPr eaLnBrk="1" hangingPunct="1">
              <a:lnSpc>
                <a:spcPct val="80000"/>
              </a:lnSpc>
            </a:pPr>
            <a:r>
              <a:rPr lang="en-US" altLang="en-US" sz="3000" dirty="0"/>
              <a:t>Create a </a:t>
            </a:r>
            <a:r>
              <a:rPr lang="en-US" altLang="en-US" sz="3000" dirty="0" smtClean="0"/>
              <a:t>product (i.e. poster</a:t>
            </a:r>
            <a:r>
              <a:rPr lang="en-US" altLang="en-US" sz="3000" dirty="0"/>
              <a:t>, skit, </a:t>
            </a:r>
            <a:r>
              <a:rPr lang="en-US" altLang="en-US" sz="3000" dirty="0" smtClean="0"/>
              <a:t>song, trifold, PowerPoint, etc.) </a:t>
            </a:r>
            <a:r>
              <a:rPr lang="en-US" altLang="en-US" sz="3000" dirty="0"/>
              <a:t>communicating any part of your </a:t>
            </a:r>
            <a:r>
              <a:rPr lang="en-US" altLang="en-US" sz="3000" dirty="0" smtClean="0"/>
              <a:t>VTPBIS Staff Handbook </a:t>
            </a:r>
            <a:r>
              <a:rPr lang="en-US" altLang="en-US" sz="3000" dirty="0"/>
              <a:t>to be used during your school-wide </a:t>
            </a:r>
            <a:r>
              <a:rPr lang="en-US" altLang="en-US" sz="3000" dirty="0" smtClean="0"/>
              <a:t>roll-out (1-2 minutes</a:t>
            </a:r>
            <a:r>
              <a:rPr lang="en-US" altLang="en-US" sz="3000" dirty="0"/>
              <a:t>)</a:t>
            </a:r>
          </a:p>
          <a:p>
            <a:pPr eaLnBrk="1" hangingPunct="1">
              <a:lnSpc>
                <a:spcPct val="80000"/>
              </a:lnSpc>
              <a:buFont typeface="Arial" charset="0"/>
              <a:buNone/>
            </a:pPr>
            <a:endParaRPr lang="en-US" altLang="en-US" sz="3000" dirty="0"/>
          </a:p>
          <a:p>
            <a:pPr eaLnBrk="1" hangingPunct="1">
              <a:lnSpc>
                <a:spcPct val="80000"/>
              </a:lnSpc>
            </a:pPr>
            <a:r>
              <a:rPr lang="en-US" altLang="en-US" sz="3000" dirty="0"/>
              <a:t>Be prepared to share your work at the end of the Universal </a:t>
            </a:r>
            <a:r>
              <a:rPr lang="en-US" altLang="en-US" sz="3000" dirty="0" smtClean="0"/>
              <a:t>training</a:t>
            </a:r>
            <a:endParaRPr lang="en-US" altLang="en-US" sz="3000" dirty="0"/>
          </a:p>
        </p:txBody>
      </p:sp>
      <p:sp>
        <p:nvSpPr>
          <p:cNvPr id="634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742950" indent="-285750"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fld id="{1573E0EF-EF2D-D544-B897-E1411BBBCACC}" type="slidenum">
              <a:rPr lang="en-US" altLang="en-US" sz="1200">
                <a:solidFill>
                  <a:srgbClr val="898989"/>
                </a:solidFill>
              </a:rPr>
              <a:pPr eaLnBrk="1" hangingPunct="1">
                <a:spcBef>
                  <a:spcPct val="0"/>
                </a:spcBef>
                <a:buFontTx/>
                <a:buNone/>
              </a:pPr>
              <a:t>79</a:t>
            </a:fld>
            <a:endParaRPr lang="en-US" altLang="en-US" sz="1200">
              <a:solidFill>
                <a:srgbClr val="898989"/>
              </a:solidFill>
            </a:endParaRPr>
          </a:p>
        </p:txBody>
      </p:sp>
    </p:spTree>
    <p:extLst>
      <p:ext uri="{BB962C8B-B14F-4D97-AF65-F5344CB8AC3E}">
        <p14:creationId xmlns:p14="http://schemas.microsoft.com/office/powerpoint/2010/main" val="196430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ctrTitle"/>
          </p:nvPr>
        </p:nvSpPr>
        <p:spPr>
          <a:xfrm>
            <a:off x="742951" y="717551"/>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r>
              <a:rPr lang="en-US" altLang="en-US" dirty="0"/>
              <a:t>The best way to </a:t>
            </a:r>
            <a:r>
              <a:rPr lang="en-US" altLang="en-US" i="1" dirty="0"/>
              <a:t>respond</a:t>
            </a:r>
            <a:r>
              <a:rPr lang="en-US" altLang="en-US" dirty="0"/>
              <a:t> to problem behaviors is to </a:t>
            </a:r>
            <a:r>
              <a:rPr lang="en-US" altLang="en-US" b="1" i="1" dirty="0"/>
              <a:t>prevent </a:t>
            </a:r>
            <a:r>
              <a:rPr lang="en-US" altLang="en-US" dirty="0"/>
              <a:t>them in the first place!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222" y="2743200"/>
            <a:ext cx="5631857" cy="3396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p:txBody>
          <a:bodyPr/>
          <a:lstStyle/>
          <a:p>
            <a:r>
              <a:rPr lang="en-US" altLang="en-US" dirty="0" smtClean="0"/>
              <a:t>Peer Sharing Activity</a:t>
            </a:r>
            <a:endParaRPr lang="en-US" altLang="en-US" dirty="0"/>
          </a:p>
        </p:txBody>
      </p:sp>
      <p:pic>
        <p:nvPicPr>
          <p:cNvPr id="1341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647825"/>
            <a:ext cx="64865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ctrTitle"/>
          </p:nvPr>
        </p:nvSpPr>
        <p:spPr>
          <a:xfrm>
            <a:off x="642938" y="2541588"/>
            <a:ext cx="7772400" cy="1470025"/>
          </a:xfrm>
          <a:noFill/>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a:solidFill>
                  <a:srgbClr val="000000"/>
                </a:solidFill>
              </a:rPr>
              <a:t>Where do we go from here…</a:t>
            </a:r>
            <a:br>
              <a:rPr lang="en-US" altLang="en-US">
                <a:solidFill>
                  <a:srgbClr val="000000"/>
                </a:solidFill>
              </a:rPr>
            </a:br>
            <a:r>
              <a:rPr lang="en-US" altLang="en-US">
                <a:solidFill>
                  <a:srgbClr val="000000"/>
                </a:solidFill>
              </a:rPr>
              <a:t>    thoughts and/or questions…</a:t>
            </a:r>
          </a:p>
        </p:txBody>
      </p:sp>
      <p:pic>
        <p:nvPicPr>
          <p:cNvPr id="135170"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395288"/>
            <a:ext cx="2225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Box 15"/>
          <p:cNvSpPr txBox="1">
            <a:spLocks noChangeArrowheads="1"/>
          </p:cNvSpPr>
          <p:nvPr/>
        </p:nvSpPr>
        <p:spPr bwMode="auto">
          <a:xfrm>
            <a:off x="511175" y="498475"/>
            <a:ext cx="8229600" cy="581977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latin typeface="Arial" charset="0"/>
            </a:endParaRPr>
          </a:p>
        </p:txBody>
      </p:sp>
      <p:sp>
        <p:nvSpPr>
          <p:cNvPr id="8" name="Oval 7"/>
          <p:cNvSpPr/>
          <p:nvPr/>
        </p:nvSpPr>
        <p:spPr>
          <a:xfrm>
            <a:off x="877888" y="1309688"/>
            <a:ext cx="7459662" cy="4127500"/>
          </a:xfrm>
          <a:prstGeom prst="ellipse">
            <a:avLst/>
          </a:prstGeom>
          <a:solidFill>
            <a:schemeClr val="tx1">
              <a:alpha val="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37219" name="Rectangle 24"/>
          <p:cNvSpPr>
            <a:spLocks noGrp="1" noChangeArrowheads="1"/>
          </p:cNvSpPr>
          <p:nvPr>
            <p:ph type="title"/>
          </p:nvPr>
        </p:nvSpPr>
        <p:spPr>
          <a:xfrm>
            <a:off x="519906" y="478434"/>
            <a:ext cx="8229600" cy="742950"/>
          </a:xfrm>
          <a:noFill/>
          <a:extLst>
            <a:ext uri="{909E8E84-426E-40DD-AFC4-6F175D3DCCD1}">
              <a14:hiddenFill xmlns:a14="http://schemas.microsoft.com/office/drawing/2010/main">
                <a:solidFill>
                  <a:srgbClr val="FFFF00">
                    <a:alpha val="83136"/>
                  </a:srgbClr>
                </a:solidFill>
              </a14:hiddenFill>
            </a:ext>
          </a:extLst>
        </p:spPr>
        <p:txBody>
          <a:bodyPr lIns="35717" tIns="35717" rIns="116994" bIns="35717"/>
          <a:lstStyle/>
          <a:p>
            <a:pPr marL="57150"/>
            <a:r>
              <a:rPr lang="en-US" altLang="en-US" dirty="0">
                <a:sym typeface="Arial" charset="0"/>
              </a:rPr>
              <a:t>Vermont PBIS </a:t>
            </a:r>
            <a:r>
              <a:rPr lang="en-US" altLang="en-US" dirty="0" smtClean="0">
                <a:sym typeface="Arial" charset="0"/>
              </a:rPr>
              <a:t>Cascade </a:t>
            </a:r>
            <a:r>
              <a:rPr lang="en-US" altLang="en-US" dirty="0">
                <a:sym typeface="Arial" charset="0"/>
              </a:rPr>
              <a:t>of Support</a:t>
            </a:r>
          </a:p>
        </p:txBody>
      </p:sp>
      <p:grpSp>
        <p:nvGrpSpPr>
          <p:cNvPr id="137220" name="Group 8"/>
          <p:cNvGrpSpPr>
            <a:grpSpLocks/>
          </p:cNvGrpSpPr>
          <p:nvPr/>
        </p:nvGrpSpPr>
        <p:grpSpPr bwMode="auto">
          <a:xfrm>
            <a:off x="2916238" y="1404938"/>
            <a:ext cx="3648075" cy="3963987"/>
            <a:chOff x="3432066" y="1584577"/>
            <a:chExt cx="3492961" cy="3963951"/>
          </a:xfrm>
        </p:grpSpPr>
        <p:sp>
          <p:nvSpPr>
            <p:cNvPr id="21" name="AutoShape 11"/>
            <p:cNvSpPr>
              <a:spLocks/>
            </p:cNvSpPr>
            <p:nvPr/>
          </p:nvSpPr>
          <p:spPr bwMode="auto">
            <a:xfrm rot="20605107" flipH="1">
              <a:off x="5601106" y="2006848"/>
              <a:ext cx="1106560" cy="696906"/>
            </a:xfrm>
            <a:custGeom>
              <a:avLst/>
              <a:gdLst>
                <a:gd name="T0" fmla="*/ 23969568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chemeClr val="accent6">
                    <a:lumMod val="75000"/>
                  </a:schemeClr>
                </a:gs>
                <a:gs pos="100000">
                  <a:srgbClr val="FFFFFF"/>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3" name="AutoShape 25"/>
            <p:cNvSpPr>
              <a:spLocks/>
            </p:cNvSpPr>
            <p:nvPr/>
          </p:nvSpPr>
          <p:spPr bwMode="auto">
            <a:xfrm rot="8781472" flipH="1">
              <a:off x="5877746" y="4296002"/>
              <a:ext cx="1047281" cy="773105"/>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rgbClr val="408000"/>
                </a:gs>
                <a:gs pos="100000">
                  <a:srgbClr val="EAEEF5"/>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137228" name="TextBox 1"/>
            <p:cNvSpPr txBox="1">
              <a:spLocks noChangeArrowheads="1"/>
            </p:cNvSpPr>
            <p:nvPr/>
          </p:nvSpPr>
          <p:spPr bwMode="auto">
            <a:xfrm>
              <a:off x="3961913" y="5056085"/>
              <a:ext cx="2499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600" b="1">
                  <a:solidFill>
                    <a:srgbClr val="000000"/>
                  </a:solidFill>
                </a:rPr>
                <a:t>FEEDBACK LOOPS</a:t>
              </a:r>
            </a:p>
          </p:txBody>
        </p:sp>
        <p:sp>
          <p:nvSpPr>
            <p:cNvPr id="137229" name="TextBox 6"/>
            <p:cNvSpPr txBox="1">
              <a:spLocks noChangeArrowheads="1"/>
            </p:cNvSpPr>
            <p:nvPr/>
          </p:nvSpPr>
          <p:spPr bwMode="auto">
            <a:xfrm>
              <a:off x="3961931" y="1584577"/>
              <a:ext cx="23831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600" b="1">
                  <a:solidFill>
                    <a:srgbClr val="000000"/>
                  </a:solidFill>
                </a:rPr>
                <a:t>SUPPORT LOOPS</a:t>
              </a:r>
            </a:p>
          </p:txBody>
        </p:sp>
        <p:sp>
          <p:nvSpPr>
            <p:cNvPr id="24" name="AutoShape 11"/>
            <p:cNvSpPr>
              <a:spLocks/>
            </p:cNvSpPr>
            <p:nvPr/>
          </p:nvSpPr>
          <p:spPr bwMode="auto">
            <a:xfrm rot="20605107" flipH="1">
              <a:off x="3432066" y="2006848"/>
              <a:ext cx="1106560" cy="696906"/>
            </a:xfrm>
            <a:custGeom>
              <a:avLst/>
              <a:gdLst>
                <a:gd name="T0" fmla="*/ 23969568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chemeClr val="accent6">
                    <a:lumMod val="75000"/>
                  </a:schemeClr>
                </a:gs>
                <a:gs pos="100000">
                  <a:srgbClr val="FFFFFF"/>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7" name="AutoShape 25"/>
            <p:cNvSpPr>
              <a:spLocks/>
            </p:cNvSpPr>
            <p:nvPr/>
          </p:nvSpPr>
          <p:spPr bwMode="auto">
            <a:xfrm rot="8781472" flipH="1">
              <a:off x="3594706" y="4296002"/>
              <a:ext cx="1047281" cy="773105"/>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rgbClr val="408000"/>
                </a:gs>
                <a:gs pos="100000">
                  <a:srgbClr val="EAEEF5"/>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rot="10800000" lIns="0" tIns="0" rIns="0" bIns="0"/>
            <a:lstStyle/>
            <a:p>
              <a:pPr algn="ctr" defTabSz="642938">
                <a:defRPr/>
              </a:pPr>
              <a:endParaRPr lang="en-US" sz="3000">
                <a:solidFill>
                  <a:srgbClr val="FFFFFF"/>
                </a:solidFill>
                <a:latin typeface="Chalkboard" charset="0"/>
                <a:ea typeface="ヒラギノ角ゴ ProN W3" charset="-128"/>
                <a:cs typeface="ヒラギノ角ゴ ProN W3" charset="-128"/>
                <a:sym typeface="Chalkboard" charset="0"/>
              </a:endParaRPr>
            </a:p>
          </p:txBody>
        </p:sp>
      </p:grpSp>
      <p:sp>
        <p:nvSpPr>
          <p:cNvPr id="30" name="Rectangle 5"/>
          <p:cNvSpPr>
            <a:spLocks/>
          </p:cNvSpPr>
          <p:nvPr/>
        </p:nvSpPr>
        <p:spPr bwMode="auto">
          <a:xfrm>
            <a:off x="1328738" y="2490788"/>
            <a:ext cx="2092325" cy="1692275"/>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sz="2800" u="sng" smtClean="0">
                <a:solidFill>
                  <a:srgbClr val="000000"/>
                </a:solidFill>
                <a:sym typeface="Chalkboard" charset="0"/>
              </a:rPr>
              <a:t>School Level:</a:t>
            </a:r>
          </a:p>
          <a:p>
            <a:pPr algn="ctr">
              <a:defRPr/>
            </a:pPr>
            <a:endParaRPr lang="en-US" altLang="en-US" sz="500" smtClean="0">
              <a:solidFill>
                <a:srgbClr val="000000"/>
              </a:solidFill>
              <a:sym typeface="Chalkboard" charset="0"/>
            </a:endParaRPr>
          </a:p>
          <a:p>
            <a:pPr algn="ctr">
              <a:defRPr/>
            </a:pPr>
            <a:r>
              <a:rPr lang="en-US" altLang="en-US" sz="2600" smtClean="0">
                <a:solidFill>
                  <a:srgbClr val="000000"/>
                </a:solidFill>
                <a:sym typeface="Chalkboard" charset="0"/>
              </a:rPr>
              <a:t>School </a:t>
            </a:r>
          </a:p>
          <a:p>
            <a:pPr algn="ctr">
              <a:defRPr/>
            </a:pPr>
            <a:r>
              <a:rPr lang="en-US" altLang="en-US" sz="2600" smtClean="0">
                <a:solidFill>
                  <a:srgbClr val="000000"/>
                </a:solidFill>
                <a:sym typeface="Chalkboard" charset="0"/>
              </a:rPr>
              <a:t>Coordinators</a:t>
            </a:r>
          </a:p>
          <a:p>
            <a:pPr algn="ctr">
              <a:defRPr/>
            </a:pPr>
            <a:endParaRPr lang="en-US" altLang="en-US" sz="3000" smtClean="0">
              <a:solidFill>
                <a:srgbClr val="000000"/>
              </a:solidFill>
              <a:sym typeface="Chalkboard" charset="0"/>
            </a:endParaRPr>
          </a:p>
        </p:txBody>
      </p:sp>
      <p:sp>
        <p:nvSpPr>
          <p:cNvPr id="33" name="Rectangle 5"/>
          <p:cNvSpPr>
            <a:spLocks/>
          </p:cNvSpPr>
          <p:nvPr/>
        </p:nvSpPr>
        <p:spPr bwMode="auto">
          <a:xfrm>
            <a:off x="3587750" y="2493963"/>
            <a:ext cx="2093913" cy="1687512"/>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sz="2800" u="sng" smtClean="0">
                <a:solidFill>
                  <a:srgbClr val="000000"/>
                </a:solidFill>
                <a:sym typeface="Chalkboard" charset="0"/>
              </a:rPr>
              <a:t>SU/SD Level:</a:t>
            </a:r>
          </a:p>
          <a:p>
            <a:pPr algn="ctr">
              <a:defRPr/>
            </a:pPr>
            <a:endParaRPr lang="en-US" altLang="en-US" sz="500" u="sng" smtClean="0">
              <a:solidFill>
                <a:srgbClr val="000000"/>
              </a:solidFill>
              <a:sym typeface="Chalkboard" charset="0"/>
            </a:endParaRPr>
          </a:p>
          <a:p>
            <a:pPr algn="ctr">
              <a:defRPr/>
            </a:pPr>
            <a:r>
              <a:rPr lang="en-US" altLang="en-US" sz="2600" smtClean="0">
                <a:solidFill>
                  <a:srgbClr val="000000"/>
                </a:solidFill>
                <a:sym typeface="Chalkboard" charset="0"/>
              </a:rPr>
              <a:t>SU/SD Coordinators</a:t>
            </a:r>
          </a:p>
          <a:p>
            <a:pPr algn="ctr">
              <a:defRPr/>
            </a:pPr>
            <a:endParaRPr lang="en-US" altLang="en-US" sz="3000" smtClean="0">
              <a:solidFill>
                <a:srgbClr val="000000"/>
              </a:solidFill>
              <a:sym typeface="Chalkboard" charset="0"/>
            </a:endParaRPr>
          </a:p>
        </p:txBody>
      </p:sp>
      <p:sp>
        <p:nvSpPr>
          <p:cNvPr id="36" name="Rectangle 5"/>
          <p:cNvSpPr>
            <a:spLocks/>
          </p:cNvSpPr>
          <p:nvPr/>
        </p:nvSpPr>
        <p:spPr bwMode="auto">
          <a:xfrm>
            <a:off x="5846763" y="2495550"/>
            <a:ext cx="2092325" cy="1687513"/>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en-US" altLang="en-US" sz="2800" u="sng" smtClean="0">
                <a:solidFill>
                  <a:srgbClr val="000000"/>
                </a:solidFill>
                <a:sym typeface="Chalkboard" charset="0"/>
              </a:rPr>
              <a:t>State Level:</a:t>
            </a:r>
          </a:p>
          <a:p>
            <a:pPr algn="ctr">
              <a:defRPr/>
            </a:pPr>
            <a:endParaRPr lang="en-US" altLang="en-US" sz="500" smtClean="0">
              <a:solidFill>
                <a:srgbClr val="000000"/>
              </a:solidFill>
              <a:sym typeface="Chalkboard" charset="0"/>
            </a:endParaRPr>
          </a:p>
          <a:p>
            <a:pPr algn="ctr">
              <a:defRPr/>
            </a:pPr>
            <a:r>
              <a:rPr lang="en-US" altLang="en-US" sz="2600" smtClean="0">
                <a:solidFill>
                  <a:srgbClr val="000000"/>
                </a:solidFill>
                <a:sym typeface="Chalkboard" charset="0"/>
              </a:rPr>
              <a:t>TAs</a:t>
            </a:r>
          </a:p>
          <a:p>
            <a:pPr algn="ctr">
              <a:defRPr/>
            </a:pPr>
            <a:r>
              <a:rPr lang="en-US" altLang="en-US" sz="2600" smtClean="0">
                <a:solidFill>
                  <a:srgbClr val="000000"/>
                </a:solidFill>
                <a:sym typeface="Chalkboard" charset="0"/>
              </a:rPr>
              <a:t>Trainers</a:t>
            </a:r>
          </a:p>
          <a:p>
            <a:pPr algn="ctr">
              <a:defRPr/>
            </a:pPr>
            <a:r>
              <a:rPr lang="en-US" altLang="en-US" sz="2600" smtClean="0">
                <a:solidFill>
                  <a:srgbClr val="000000"/>
                </a:solidFill>
                <a:sym typeface="Chalkboard" charset="0"/>
              </a:rPr>
              <a:t>Coaches</a:t>
            </a:r>
          </a:p>
          <a:p>
            <a:pPr algn="ctr">
              <a:defRPr/>
            </a:pPr>
            <a:endParaRPr lang="en-US" altLang="en-US" sz="3000" smtClean="0">
              <a:solidFill>
                <a:srgbClr val="000000"/>
              </a:solidFill>
              <a:sym typeface="Chalkboard" charset="0"/>
            </a:endParaRPr>
          </a:p>
        </p:txBody>
      </p:sp>
      <p:sp>
        <p:nvSpPr>
          <p:cNvPr id="10" name="Moon 9"/>
          <p:cNvSpPr/>
          <p:nvPr/>
        </p:nvSpPr>
        <p:spPr>
          <a:xfrm rot="16200000">
            <a:off x="3520281" y="1412082"/>
            <a:ext cx="2174875" cy="7459662"/>
          </a:xfrm>
          <a:prstGeom prst="moon">
            <a:avLst>
              <a:gd name="adj" fmla="val 32256"/>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anchor="ctr"/>
          <a:lstStyle/>
          <a:p>
            <a:pPr algn="ctr">
              <a:defRPr/>
            </a:pPr>
            <a:endParaRPr lang="en-US" dirty="0">
              <a:solidFill>
                <a:prstClr val="black"/>
              </a:solidFill>
            </a:endParaRPr>
          </a:p>
        </p:txBody>
      </p:sp>
      <p:sp>
        <p:nvSpPr>
          <p:cNvPr id="22" name="Rectangle 21"/>
          <p:cNvSpPr/>
          <p:nvPr/>
        </p:nvSpPr>
        <p:spPr>
          <a:xfrm>
            <a:off x="1966627" y="4108253"/>
            <a:ext cx="5331395" cy="1812801"/>
          </a:xfrm>
          <a:prstGeom prst="rect">
            <a:avLst/>
          </a:prstGeom>
          <a:noFill/>
        </p:spPr>
        <p:txBody>
          <a:bodyPr spcFirstLastPara="1" wrap="none">
            <a:prstTxWarp prst="textArchDown">
              <a:avLst>
                <a:gd name="adj" fmla="val 20024684"/>
              </a:avLst>
            </a:prstTxWarp>
            <a:spAutoFit/>
          </a:bodyPr>
          <a:lstStyle/>
          <a:p>
            <a:pPr algn="ctr">
              <a:defRPr/>
            </a:pPr>
            <a:r>
              <a:rPr lang="en-US" dirty="0">
                <a:ln w="0"/>
                <a:solidFill>
                  <a:prstClr val="black"/>
                </a:solidFill>
                <a:latin typeface="Calibri" charset="0"/>
                <a:ea typeface="Calibri" charset="0"/>
                <a:cs typeface="Calibri" charset="0"/>
              </a:rPr>
              <a:t>Leadership Teams at ALL Levels of Support</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41196">
            <a:off x="7470566" y="1229369"/>
            <a:ext cx="1223296" cy="127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265" name="Shape 267"/>
          <p:cNvSpPr>
            <a:spLocks noGrp="1"/>
          </p:cNvSpPr>
          <p:nvPr>
            <p:ph idx="1"/>
          </p:nvPr>
        </p:nvSpPr>
        <p:spPr/>
        <p:txBody>
          <a:bodyPr lIns="91425" tIns="45700" rIns="91425" bIns="45700"/>
          <a:lstStyle/>
          <a:p>
            <a:pPr marL="0" indent="0">
              <a:lnSpc>
                <a:spcPct val="200000"/>
              </a:lnSpc>
              <a:spcBef>
                <a:spcPct val="0"/>
              </a:spcBef>
              <a:buClr>
                <a:srgbClr val="000000"/>
              </a:buClr>
              <a:buSzPct val="25000"/>
              <a:buFont typeface="Arial" charset="0"/>
              <a:buNone/>
            </a:pPr>
            <a:r>
              <a:rPr lang="en-US" altLang="en-US" dirty="0"/>
              <a:t>R</a:t>
            </a:r>
            <a:r>
              <a:rPr lang="en-US" altLang="en-US" dirty="0">
                <a:solidFill>
                  <a:srgbClr val="000000"/>
                </a:solidFill>
                <a:sym typeface="Calibri" charset="0"/>
              </a:rPr>
              <a:t>ecommended Steps:</a:t>
            </a:r>
          </a:p>
          <a:p>
            <a:pPr marL="914400" lvl="1" indent="-520700">
              <a:spcBef>
                <a:spcPts val="400"/>
              </a:spcBef>
              <a:buClr>
                <a:srgbClr val="000000"/>
              </a:buClr>
              <a:buFont typeface="Calibri" charset="0"/>
              <a:buAutoNum type="arabicPeriod"/>
            </a:pPr>
            <a:r>
              <a:rPr lang="en-US" altLang="en-US" sz="2400" dirty="0" smtClean="0"/>
              <a:t>Set aside a time to finish/revise </a:t>
            </a:r>
            <a:r>
              <a:rPr lang="en-US" altLang="en-US" sz="2400" dirty="0"/>
              <a:t>your </a:t>
            </a:r>
            <a:r>
              <a:rPr lang="en-US" altLang="en-US" sz="2400" dirty="0">
                <a:solidFill>
                  <a:srgbClr val="FF0000"/>
                </a:solidFill>
              </a:rPr>
              <a:t>Staff </a:t>
            </a:r>
            <a:r>
              <a:rPr lang="en-US" altLang="en-US" sz="2400" dirty="0" smtClean="0">
                <a:solidFill>
                  <a:srgbClr val="FF0000"/>
                </a:solidFill>
              </a:rPr>
              <a:t>Handbook and Action Plan </a:t>
            </a:r>
            <a:r>
              <a:rPr lang="en-US" altLang="en-US" sz="2400" dirty="0" smtClean="0"/>
              <a:t>- schedule this time </a:t>
            </a:r>
            <a:r>
              <a:rPr lang="en-US" altLang="en-US" sz="2400" b="1" dirty="0" smtClean="0"/>
              <a:t>now</a:t>
            </a:r>
          </a:p>
          <a:p>
            <a:pPr marL="914400" lvl="1" indent="-520700">
              <a:spcBef>
                <a:spcPts val="400"/>
              </a:spcBef>
              <a:buClr>
                <a:srgbClr val="000000"/>
              </a:buClr>
              <a:buFont typeface="Calibri" charset="0"/>
              <a:buAutoNum type="arabicPeriod"/>
            </a:pPr>
            <a:r>
              <a:rPr lang="en-US" altLang="en-US" sz="2400" dirty="0" smtClean="0"/>
              <a:t>Obtain your SWIS License (optional)</a:t>
            </a:r>
          </a:p>
          <a:p>
            <a:pPr marL="1314450" lvl="2" indent="-520700">
              <a:spcBef>
                <a:spcPts val="400"/>
              </a:spcBef>
              <a:buClr>
                <a:srgbClr val="000000"/>
              </a:buClr>
            </a:pPr>
            <a:r>
              <a:rPr lang="en-US" altLang="en-US" sz="2000" dirty="0" smtClean="0">
                <a:hlinkClick r:id="rId4"/>
              </a:rPr>
              <a:t>http://www.pbisvermont.org/resources/evaluation-tools/swis</a:t>
            </a:r>
            <a:endParaRPr lang="en-US" altLang="en-US" sz="2000" dirty="0" smtClean="0"/>
          </a:p>
          <a:p>
            <a:pPr marL="914400" lvl="1" indent="-520700">
              <a:spcBef>
                <a:spcPts val="400"/>
              </a:spcBef>
              <a:buClr>
                <a:srgbClr val="000000"/>
              </a:buClr>
              <a:buFont typeface="Calibri" charset="0"/>
              <a:buAutoNum type="arabicPeriod"/>
            </a:pPr>
            <a:r>
              <a:rPr lang="en-US" altLang="en-US" sz="2400" dirty="0" smtClean="0"/>
              <a:t>Consider </a:t>
            </a:r>
            <a:r>
              <a:rPr lang="en-US" altLang="en-US" sz="2400" dirty="0"/>
              <a:t>securing resources for </a:t>
            </a:r>
            <a:r>
              <a:rPr lang="en-US" altLang="en-US" sz="2400" dirty="0">
                <a:solidFill>
                  <a:srgbClr val="FF0000"/>
                </a:solidFill>
              </a:rPr>
              <a:t>coaching </a:t>
            </a:r>
            <a:r>
              <a:rPr lang="en-US" altLang="en-US" sz="2400" dirty="0" smtClean="0">
                <a:solidFill>
                  <a:srgbClr val="FF0000"/>
                </a:solidFill>
              </a:rPr>
              <a:t>support</a:t>
            </a:r>
          </a:p>
          <a:p>
            <a:pPr marL="914400" lvl="1" indent="-520700">
              <a:spcBef>
                <a:spcPts val="400"/>
              </a:spcBef>
              <a:buClr>
                <a:srgbClr val="000000"/>
              </a:buClr>
              <a:buFont typeface="Calibri" charset="0"/>
              <a:buAutoNum type="arabicPeriod"/>
            </a:pPr>
            <a:r>
              <a:rPr lang="en-US" altLang="en-US" sz="2400" dirty="0" smtClean="0"/>
              <a:t>Plan your professional development for next year</a:t>
            </a:r>
          </a:p>
          <a:p>
            <a:pPr marL="1314450" lvl="2" indent="-520700">
              <a:spcBef>
                <a:spcPts val="400"/>
              </a:spcBef>
              <a:buClr>
                <a:srgbClr val="000000"/>
              </a:buClr>
            </a:pPr>
            <a:r>
              <a:rPr lang="en-US" altLang="en-US" sz="2000" dirty="0" smtClean="0"/>
              <a:t>Keep an eye out for the</a:t>
            </a:r>
            <a:r>
              <a:rPr lang="en-US" altLang="en-US" sz="2000" dirty="0"/>
              <a:t> </a:t>
            </a:r>
            <a:r>
              <a:rPr lang="en-US" altLang="en-US" sz="2000" dirty="0" smtClean="0">
                <a:solidFill>
                  <a:srgbClr val="FF0000"/>
                </a:solidFill>
              </a:rPr>
              <a:t>VTPBiS </a:t>
            </a:r>
            <a:r>
              <a:rPr lang="en-US" altLang="en-US" sz="2000" dirty="0">
                <a:solidFill>
                  <a:srgbClr val="FF0000"/>
                </a:solidFill>
              </a:rPr>
              <a:t>Professional Learning </a:t>
            </a:r>
            <a:r>
              <a:rPr lang="en-US" altLang="en-US" sz="2000" dirty="0" smtClean="0">
                <a:solidFill>
                  <a:srgbClr val="FF0000"/>
                </a:solidFill>
              </a:rPr>
              <a:t>Calendar </a:t>
            </a:r>
            <a:r>
              <a:rPr lang="en-US" altLang="en-US" sz="2000" dirty="0" smtClean="0"/>
              <a:t>in June</a:t>
            </a:r>
            <a:endParaRPr lang="en-US" altLang="en-US" sz="2000" dirty="0"/>
          </a:p>
        </p:txBody>
      </p:sp>
      <p:sp>
        <p:nvSpPr>
          <p:cNvPr id="139266" name="Title 1"/>
          <p:cNvSpPr>
            <a:spLocks noGrp="1"/>
          </p:cNvSpPr>
          <p:nvPr>
            <p:ph type="title"/>
          </p:nvPr>
        </p:nvSpPr>
        <p:spPr/>
        <p:txBody>
          <a:bodyPr/>
          <a:lstStyle/>
          <a:p>
            <a:r>
              <a:rPr lang="en-US" altLang="en-US"/>
              <a:t>Getting ready for next year</a:t>
            </a:r>
            <a:r>
              <a:rPr lang="is-IS" altLang="en-US"/>
              <a:t>….</a:t>
            </a:r>
            <a:endParaRPr lang="en-US" altLang="en-US"/>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a:xfrm>
            <a:off x="457200" y="346075"/>
            <a:ext cx="8229600" cy="682625"/>
          </a:xfrm>
        </p:spPr>
        <p:txBody>
          <a:bodyPr anchor="t"/>
          <a:lstStyle/>
          <a:p>
            <a:pPr marL="342900" indent="-342900">
              <a:spcBef>
                <a:spcPts val="400"/>
              </a:spcBef>
            </a:pPr>
            <a:r>
              <a:rPr lang="en-US" altLang="en-US" sz="3600" dirty="0" smtClean="0">
                <a:solidFill>
                  <a:srgbClr val="000000"/>
                </a:solidFill>
              </a:rPr>
              <a:t>More information about </a:t>
            </a:r>
            <a:r>
              <a:rPr lang="en-US" altLang="en-US" sz="3600" dirty="0" smtClean="0"/>
              <a:t>Coaching Support</a:t>
            </a:r>
            <a:endParaRPr lang="en-US" altLang="en-US" sz="3600" dirty="0"/>
          </a:p>
        </p:txBody>
      </p:sp>
      <p:sp>
        <p:nvSpPr>
          <p:cNvPr id="141314" name="Shape 544"/>
          <p:cNvSpPr>
            <a:spLocks noGrp="1"/>
          </p:cNvSpPr>
          <p:nvPr>
            <p:ph type="body" idx="1"/>
          </p:nvPr>
        </p:nvSpPr>
        <p:spPr>
          <a:xfrm>
            <a:off x="457200" y="1228725"/>
            <a:ext cx="8578850" cy="4851400"/>
          </a:xfrm>
        </p:spPr>
        <p:txBody>
          <a:bodyPr lIns="91425" tIns="45700" rIns="91425" bIns="45700"/>
          <a:lstStyle/>
          <a:p>
            <a:pPr>
              <a:spcBef>
                <a:spcPct val="0"/>
              </a:spcBef>
              <a:buClr>
                <a:srgbClr val="000000"/>
              </a:buClr>
            </a:pPr>
            <a:r>
              <a:rPr lang="en-US" altLang="en-US" sz="2200" dirty="0">
                <a:solidFill>
                  <a:srgbClr val="000000"/>
                </a:solidFill>
                <a:sym typeface="Calibri" charset="0"/>
              </a:rPr>
              <a:t>What?</a:t>
            </a:r>
          </a:p>
          <a:p>
            <a:pPr lvl="1">
              <a:spcBef>
                <a:spcPts val="475"/>
              </a:spcBef>
              <a:buClr>
                <a:srgbClr val="000000"/>
              </a:buClr>
            </a:pPr>
            <a:r>
              <a:rPr lang="en-US" altLang="en-US" sz="2200" dirty="0">
                <a:solidFill>
                  <a:srgbClr val="000000"/>
                </a:solidFill>
                <a:sym typeface="Calibri" charset="0"/>
              </a:rPr>
              <a:t>Support for schools/SUs/SDs in fidelity of PBIS evidence-based practices and development of local implementation capacity</a:t>
            </a:r>
          </a:p>
          <a:p>
            <a:pPr lvl="1">
              <a:spcBef>
                <a:spcPts val="475"/>
              </a:spcBef>
              <a:buClr>
                <a:srgbClr val="000000"/>
              </a:buClr>
            </a:pPr>
            <a:r>
              <a:rPr lang="en-US" altLang="en-US" sz="2200" dirty="0">
                <a:solidFill>
                  <a:srgbClr val="000000"/>
                </a:solidFill>
                <a:sym typeface="Calibri" charset="0"/>
              </a:rPr>
              <a:t>Goal is to create school/SU/SD capacity for internal coaching</a:t>
            </a:r>
          </a:p>
          <a:p>
            <a:pPr>
              <a:spcBef>
                <a:spcPts val="475"/>
              </a:spcBef>
              <a:buClr>
                <a:srgbClr val="000000"/>
              </a:buClr>
            </a:pPr>
            <a:r>
              <a:rPr lang="en-US" altLang="en-US" sz="2200" dirty="0">
                <a:solidFill>
                  <a:srgbClr val="000000"/>
                </a:solidFill>
                <a:sym typeface="Calibri" charset="0"/>
              </a:rPr>
              <a:t>Why?</a:t>
            </a:r>
          </a:p>
          <a:p>
            <a:pPr lvl="1">
              <a:spcBef>
                <a:spcPts val="475"/>
              </a:spcBef>
              <a:buClr>
                <a:srgbClr val="000000"/>
              </a:buClr>
            </a:pPr>
            <a:r>
              <a:rPr lang="en-US" altLang="en-US" sz="2200" dirty="0">
                <a:solidFill>
                  <a:srgbClr val="000000"/>
                </a:solidFill>
                <a:sym typeface="Calibri" charset="0"/>
              </a:rPr>
              <a:t>Someone with expertise who can bring experience, </a:t>
            </a:r>
            <a:r>
              <a:rPr lang="en-US" altLang="en-US" sz="2200" dirty="0" smtClean="0">
                <a:solidFill>
                  <a:srgbClr val="000000"/>
                </a:solidFill>
                <a:sym typeface="Calibri" charset="0"/>
              </a:rPr>
              <a:t>expertise, </a:t>
            </a:r>
            <a:r>
              <a:rPr lang="en-US" altLang="en-US" sz="2200" dirty="0">
                <a:solidFill>
                  <a:srgbClr val="000000"/>
                </a:solidFill>
                <a:sym typeface="Calibri" charset="0"/>
              </a:rPr>
              <a:t>and an external perspective</a:t>
            </a:r>
          </a:p>
          <a:p>
            <a:pPr>
              <a:spcBef>
                <a:spcPts val="475"/>
              </a:spcBef>
              <a:buClr>
                <a:srgbClr val="000000"/>
              </a:buClr>
            </a:pPr>
            <a:r>
              <a:rPr lang="en-US" altLang="en-US" sz="2200" dirty="0">
                <a:solidFill>
                  <a:srgbClr val="000000"/>
                </a:solidFill>
                <a:sym typeface="Calibri" charset="0"/>
              </a:rPr>
              <a:t>How?  </a:t>
            </a:r>
          </a:p>
          <a:p>
            <a:pPr lvl="1">
              <a:spcBef>
                <a:spcPts val="475"/>
              </a:spcBef>
              <a:buClr>
                <a:srgbClr val="000000"/>
              </a:buClr>
            </a:pPr>
            <a:r>
              <a:rPr lang="en-US" altLang="en-US" sz="2200" dirty="0">
                <a:solidFill>
                  <a:srgbClr val="000000"/>
                </a:solidFill>
                <a:sym typeface="Calibri" charset="0"/>
              </a:rPr>
              <a:t>Contract with State Approved VTPBiS Coaches directly!</a:t>
            </a:r>
          </a:p>
          <a:p>
            <a:pPr lvl="1">
              <a:spcBef>
                <a:spcPts val="475"/>
              </a:spcBef>
              <a:buClr>
                <a:srgbClr val="000000"/>
              </a:buClr>
            </a:pPr>
            <a:r>
              <a:rPr lang="en-US" altLang="en-US" sz="2200" b="1" dirty="0">
                <a:solidFill>
                  <a:srgbClr val="000000"/>
                </a:solidFill>
                <a:sym typeface="Calibri" charset="0"/>
              </a:rPr>
              <a:t>SU/SD apply for BEST/Act 230 funds </a:t>
            </a:r>
          </a:p>
          <a:p>
            <a:pPr lvl="1">
              <a:spcBef>
                <a:spcPts val="475"/>
              </a:spcBef>
              <a:buClr>
                <a:srgbClr val="000000"/>
              </a:buClr>
            </a:pPr>
            <a:r>
              <a:rPr lang="en-US" altLang="en-US" sz="2200" dirty="0">
                <a:solidFill>
                  <a:srgbClr val="000000"/>
                </a:solidFill>
                <a:sym typeface="Calibri" charset="0"/>
              </a:rPr>
              <a:t>More information at: </a:t>
            </a:r>
            <a:r>
              <a:rPr lang="en-US" altLang="en-US" sz="2200" dirty="0">
                <a:solidFill>
                  <a:srgbClr val="000000"/>
                </a:solidFill>
                <a:sym typeface="Calibri" charset="0"/>
                <a:hlinkClick r:id="rId3"/>
              </a:rPr>
              <a:t>http://www.pbisvermont.org/resources/coaches-a-coordinators/coaches</a:t>
            </a:r>
            <a:endParaRPr lang="en-US" altLang="en-US" sz="2200" dirty="0">
              <a:solidFill>
                <a:srgbClr val="000000"/>
              </a:solidFill>
              <a:sym typeface="Calibri" charset="0"/>
            </a:endParaRPr>
          </a:p>
          <a:p>
            <a:pPr lvl="1">
              <a:spcBef>
                <a:spcPts val="475"/>
              </a:spcBef>
              <a:buClr>
                <a:srgbClr val="000000"/>
              </a:buClr>
            </a:pPr>
            <a:endParaRPr lang="en-US" altLang="en-US" sz="2200" dirty="0">
              <a:solidFill>
                <a:srgbClr val="000000"/>
              </a:solidFill>
              <a:sym typeface="Calibri" charset="0"/>
            </a:endParaRPr>
          </a:p>
          <a:p>
            <a:pPr lvl="1">
              <a:spcBef>
                <a:spcPts val="563"/>
              </a:spcBef>
              <a:buClr>
                <a:srgbClr val="000000"/>
              </a:buClr>
              <a:buSzPct val="25000"/>
              <a:buFont typeface="Arial" charset="0"/>
              <a:buNone/>
            </a:pPr>
            <a:endParaRPr lang="en-US" altLang="en-US" sz="2200" dirty="0">
              <a:solidFill>
                <a:srgbClr val="000000"/>
              </a:solidFill>
              <a:sym typeface="Calibri"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992188"/>
            <a:ext cx="38401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113" y="3759200"/>
            <a:ext cx="2616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71206">
            <a:off x="861527" y="1647796"/>
            <a:ext cx="2242585" cy="167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Box 10"/>
          <p:cNvSpPr txBox="1">
            <a:spLocks noChangeArrowheads="1"/>
          </p:cNvSpPr>
          <p:nvPr/>
        </p:nvSpPr>
        <p:spPr bwMode="auto">
          <a:xfrm rot="-2095416">
            <a:off x="2392363" y="2967038"/>
            <a:ext cx="933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Data</a:t>
            </a:r>
          </a:p>
        </p:txBody>
      </p:sp>
      <p:sp>
        <p:nvSpPr>
          <p:cNvPr id="147461" name="TextBox 11"/>
          <p:cNvSpPr txBox="1">
            <a:spLocks noChangeArrowheads="1"/>
          </p:cNvSpPr>
          <p:nvPr/>
        </p:nvSpPr>
        <p:spPr bwMode="auto">
          <a:xfrm rot="1682826">
            <a:off x="4890793" y="3106757"/>
            <a:ext cx="27136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dirty="0" smtClean="0">
                <a:solidFill>
                  <a:srgbClr val="0000FF"/>
                </a:solidFill>
              </a:rPr>
              <a:t>Communication</a:t>
            </a:r>
            <a:endParaRPr lang="en-US" altLang="en-US" sz="3000" b="1" dirty="0">
              <a:solidFill>
                <a:srgbClr val="0000FF"/>
              </a:solidFill>
            </a:endParaRPr>
          </a:p>
        </p:txBody>
      </p:sp>
      <p:sp>
        <p:nvSpPr>
          <p:cNvPr id="147462" name="TextBox 12"/>
          <p:cNvSpPr txBox="1">
            <a:spLocks noChangeArrowheads="1"/>
          </p:cNvSpPr>
          <p:nvPr/>
        </p:nvSpPr>
        <p:spPr bwMode="auto">
          <a:xfrm rot="-2116284">
            <a:off x="1991678" y="5464195"/>
            <a:ext cx="33747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dirty="0" smtClean="0">
                <a:solidFill>
                  <a:srgbClr val="0000FF"/>
                </a:solidFill>
              </a:rPr>
              <a:t>Sharing </a:t>
            </a:r>
            <a:r>
              <a:rPr lang="en-US" altLang="en-US" sz="3000" b="1" dirty="0">
                <a:solidFill>
                  <a:srgbClr val="0000FF"/>
                </a:solidFill>
              </a:rPr>
              <a:t>Information</a:t>
            </a:r>
          </a:p>
        </p:txBody>
      </p:sp>
      <p:pic>
        <p:nvPicPr>
          <p:cNvPr id="147463"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0950" y="4097338"/>
            <a:ext cx="3581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4" name="TextBox 14"/>
          <p:cNvSpPr txBox="1">
            <a:spLocks noChangeArrowheads="1"/>
          </p:cNvSpPr>
          <p:nvPr/>
        </p:nvSpPr>
        <p:spPr bwMode="auto">
          <a:xfrm>
            <a:off x="5530850" y="6207125"/>
            <a:ext cx="22241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dirty="0" smtClean="0">
                <a:solidFill>
                  <a:srgbClr val="0000FF"/>
                </a:solidFill>
              </a:rPr>
              <a:t>Participation</a:t>
            </a:r>
            <a:endParaRPr lang="en-US" altLang="en-US" sz="3000" b="1" dirty="0">
              <a:solidFill>
                <a:srgbClr val="0000FF"/>
              </a:solidFill>
            </a:endParaRPr>
          </a:p>
        </p:txBody>
      </p:sp>
      <p:sp>
        <p:nvSpPr>
          <p:cNvPr id="147465" name="Title 3"/>
          <p:cNvSpPr>
            <a:spLocks noGrp="1"/>
          </p:cNvSpPr>
          <p:nvPr>
            <p:ph type="title"/>
          </p:nvPr>
        </p:nvSpPr>
        <p:spPr>
          <a:xfrm>
            <a:off x="457200" y="188913"/>
            <a:ext cx="8229600" cy="1143000"/>
          </a:xfrm>
        </p:spPr>
        <p:txBody>
          <a:bodyPr/>
          <a:lstStyle/>
          <a:p>
            <a:r>
              <a:rPr lang="en-US" altLang="en-US" sz="3800" dirty="0"/>
              <a:t>The elements necessary to </a:t>
            </a:r>
            <a:r>
              <a:rPr lang="en-US" altLang="en-US" sz="3800" dirty="0" smtClean="0"/>
              <a:t/>
            </a:r>
            <a:br>
              <a:rPr lang="en-US" altLang="en-US" sz="3800" dirty="0" smtClean="0"/>
            </a:br>
            <a:r>
              <a:rPr lang="en-US" altLang="en-US" sz="3800" dirty="0" smtClean="0"/>
              <a:t>sustain </a:t>
            </a:r>
            <a:r>
              <a:rPr lang="en-US" altLang="en-US" sz="3800" dirty="0"/>
              <a:t>PBIS include: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6" descr="http://yakketyyakllc.com/wp-content/uploads/2014/11/Pinterest_log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4111625"/>
            <a:ext cx="349885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1"/>
          <p:cNvSpPr>
            <a:spLocks noChangeArrowheads="1"/>
          </p:cNvSpPr>
          <p:nvPr/>
        </p:nvSpPr>
        <p:spPr bwMode="auto">
          <a:xfrm rot="-1646119">
            <a:off x="-277813" y="3594100"/>
            <a:ext cx="68278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400" dirty="0">
                <a:latin typeface="Arial" charset="0"/>
                <a:hlinkClick r:id="rId4"/>
              </a:rPr>
              <a:t>https://www.facebook.com/groups/PBiSVermont/</a:t>
            </a:r>
            <a:endParaRPr lang="en-US" altLang="en-US" sz="2400" dirty="0">
              <a:latin typeface="Arial" charset="0"/>
            </a:endParaRPr>
          </a:p>
          <a:p>
            <a:pPr>
              <a:spcBef>
                <a:spcPct val="0"/>
              </a:spcBef>
              <a:buFontTx/>
              <a:buNone/>
            </a:pPr>
            <a:endParaRPr lang="en-US" altLang="en-US" sz="2400" dirty="0">
              <a:latin typeface="Arial" charset="0"/>
            </a:endParaRPr>
          </a:p>
        </p:txBody>
      </p:sp>
      <p:pic>
        <p:nvPicPr>
          <p:cNvPr id="14950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97540">
            <a:off x="381686" y="2163613"/>
            <a:ext cx="3815856" cy="19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15578">
            <a:off x="5903913" y="1749425"/>
            <a:ext cx="30607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5"/>
          <p:cNvSpPr>
            <a:spLocks noChangeArrowheads="1"/>
          </p:cNvSpPr>
          <p:nvPr/>
        </p:nvSpPr>
        <p:spPr bwMode="auto">
          <a:xfrm>
            <a:off x="2517775" y="6283325"/>
            <a:ext cx="4667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400" dirty="0">
                <a:latin typeface="Arial" charset="0"/>
                <a:hlinkClick r:id="rId7"/>
              </a:rPr>
              <a:t>https://www.pinterest.com/vtpbis/</a:t>
            </a:r>
            <a:endParaRPr lang="en-US" altLang="en-US" sz="2400" dirty="0">
              <a:latin typeface="Arial" charset="0"/>
            </a:endParaRPr>
          </a:p>
          <a:p>
            <a:pPr>
              <a:spcBef>
                <a:spcPct val="0"/>
              </a:spcBef>
              <a:buFontTx/>
              <a:buNone/>
            </a:pPr>
            <a:endParaRPr lang="en-US" altLang="en-US" sz="2400" dirty="0">
              <a:latin typeface="Arial" charset="0"/>
            </a:endParaRPr>
          </a:p>
        </p:txBody>
      </p:sp>
      <p:sp>
        <p:nvSpPr>
          <p:cNvPr id="149510" name="AutoShape 2" descr="mage result for pinterest"/>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latin typeface="Arial" charset="0"/>
            </a:endParaRPr>
          </a:p>
        </p:txBody>
      </p:sp>
      <p:sp>
        <p:nvSpPr>
          <p:cNvPr id="149511" name="Rectangle 2"/>
          <p:cNvSpPr>
            <a:spLocks noChangeArrowheads="1"/>
          </p:cNvSpPr>
          <p:nvPr/>
        </p:nvSpPr>
        <p:spPr bwMode="auto">
          <a:xfrm>
            <a:off x="5707063" y="4181475"/>
            <a:ext cx="4138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2400">
                <a:latin typeface="Arial" charset="0"/>
                <a:hlinkClick r:id="rId8"/>
              </a:rPr>
              <a:t>https://twitter.com/vtpbis</a:t>
            </a:r>
            <a:endParaRPr lang="en-US" altLang="en-US" sz="2400">
              <a:latin typeface="Arial" charset="0"/>
            </a:endParaRPr>
          </a:p>
          <a:p>
            <a:pPr>
              <a:spcBef>
                <a:spcPct val="0"/>
              </a:spcBef>
              <a:buFontTx/>
              <a:buNone/>
            </a:pPr>
            <a:endParaRPr lang="en-US" altLang="en-US" sz="2400">
              <a:latin typeface="Arial" charset="0"/>
            </a:endParaRPr>
          </a:p>
        </p:txBody>
      </p:sp>
      <p:sp>
        <p:nvSpPr>
          <p:cNvPr id="149512" name="Title 8"/>
          <p:cNvSpPr>
            <a:spLocks noGrp="1"/>
          </p:cNvSpPr>
          <p:nvPr>
            <p:ph type="title"/>
          </p:nvPr>
        </p:nvSpPr>
        <p:spPr/>
        <p:txBody>
          <a:bodyPr/>
          <a:lstStyle/>
          <a:p>
            <a:r>
              <a:rPr lang="en-US" altLang="en-US"/>
              <a:t>Stay Connected</a:t>
            </a:r>
          </a:p>
        </p:txBody>
      </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6096000"/>
            <a:ext cx="9144000" cy="762000"/>
          </a:xfrm>
          <a:prstGeom prst="rect">
            <a:avLst/>
          </a:prstGeom>
          <a:solidFill>
            <a:srgbClr val="008000">
              <a:alpha val="50195"/>
            </a:srgbClr>
          </a:solidFill>
          <a:ln w="9525">
            <a:noFill/>
            <a:miter lim="800000"/>
            <a:headEnd/>
            <a:tailEnd/>
          </a:ln>
        </p:spPr>
        <p:txBody>
          <a:bodyPr anchor="ctr"/>
          <a:lstStyle/>
          <a:p>
            <a:pPr algn="ctr">
              <a:defRPr/>
            </a:pPr>
            <a:endParaRPr lang="en-US" sz="2000" dirty="0" smtClean="0">
              <a:latin typeface="+mj-lt"/>
              <a:cs typeface="ＭＳ Ｐゴシック" charset="-128"/>
            </a:endParaRPr>
          </a:p>
          <a:p>
            <a:pPr algn="ctr">
              <a:defRPr/>
            </a:pPr>
            <a:r>
              <a:rPr lang="en-US" sz="2000" dirty="0" smtClean="0">
                <a:latin typeface="+mj-lt"/>
                <a:cs typeface="ＭＳ Ｐゴシック" charset="-128"/>
              </a:rPr>
              <a:t>When </a:t>
            </a:r>
            <a:r>
              <a:rPr lang="en-US" sz="2000" dirty="0">
                <a:latin typeface="+mj-lt"/>
                <a:cs typeface="ＭＳ Ｐゴシック" charset="-128"/>
              </a:rPr>
              <a:t>in doubt, contact Anne Dubie!</a:t>
            </a:r>
          </a:p>
          <a:p>
            <a:pPr algn="ctr">
              <a:defRPr/>
            </a:pPr>
            <a:r>
              <a:rPr lang="en-US" sz="2000" dirty="0">
                <a:latin typeface="+mj-lt"/>
                <a:cs typeface="ＭＳ Ｐゴシック" charset="-128"/>
              </a:rPr>
              <a:t>(802) 656-5775 or </a:t>
            </a:r>
            <a:r>
              <a:rPr lang="en-US" sz="2000" dirty="0">
                <a:latin typeface="+mj-lt"/>
                <a:cs typeface="ＭＳ Ｐゴシック" charset="-128"/>
                <a:hlinkClick r:id="rId3"/>
              </a:rPr>
              <a:t>Anne.Dubie@uvm.edu</a:t>
            </a:r>
            <a:endParaRPr lang="en-US" sz="2000" dirty="0">
              <a:latin typeface="+mj-lt"/>
              <a:cs typeface="ＭＳ Ｐゴシック" charset="-128"/>
            </a:endParaRPr>
          </a:p>
          <a:p>
            <a:pPr algn="ctr">
              <a:defRPr/>
            </a:pPr>
            <a:endParaRPr lang="en-US" sz="2000" dirty="0">
              <a:latin typeface="+mj-lt"/>
              <a:cs typeface="ＭＳ Ｐゴシック" charset="-128"/>
            </a:endParaRPr>
          </a:p>
        </p:txBody>
      </p:sp>
      <p:sp>
        <p:nvSpPr>
          <p:cNvPr id="151563" name="Title 1"/>
          <p:cNvSpPr txBox="1">
            <a:spLocks/>
          </p:cNvSpPr>
          <p:nvPr/>
        </p:nvSpPr>
        <p:spPr bwMode="auto">
          <a:xfrm>
            <a:off x="457200" y="58738"/>
            <a:ext cx="8229600" cy="860425"/>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4000" dirty="0">
                <a:solidFill>
                  <a:srgbClr val="000000"/>
                </a:solidFill>
              </a:rPr>
              <a:t>Questions? </a:t>
            </a:r>
            <a:r>
              <a:rPr lang="en-US" altLang="en-US" sz="4000" dirty="0" smtClean="0">
                <a:solidFill>
                  <a:srgbClr val="000000"/>
                </a:solidFill>
              </a:rPr>
              <a:t>Contact </a:t>
            </a:r>
            <a:r>
              <a:rPr lang="en-US" altLang="en-US" sz="4000" dirty="0">
                <a:solidFill>
                  <a:srgbClr val="000000"/>
                </a:solidFill>
              </a:rPr>
              <a:t>a VTPBiS TA</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534" t="9768" r="18099" b="8981"/>
          <a:stretch/>
        </p:blipFill>
        <p:spPr>
          <a:xfrm>
            <a:off x="2936466" y="1063680"/>
            <a:ext cx="3271067" cy="4887803"/>
          </a:xfrm>
          <a:prstGeom prst="rect">
            <a:avLst/>
          </a:prstGeom>
        </p:spPr>
      </p:pic>
    </p:spTree>
    <p:extLst>
      <p:ext uri="{BB962C8B-B14F-4D97-AF65-F5344CB8AC3E}">
        <p14:creationId xmlns:p14="http://schemas.microsoft.com/office/powerpoint/2010/main" val="1341443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Content Placeholder 2"/>
          <p:cNvSpPr>
            <a:spLocks noGrp="1"/>
          </p:cNvSpPr>
          <p:nvPr>
            <p:ph type="subTitle" idx="1"/>
          </p:nvPr>
        </p:nvSpPr>
        <p:spPr>
          <a:xfrm>
            <a:off x="1462088" y="455613"/>
            <a:ext cx="6400800" cy="1204912"/>
          </a:xfrm>
        </p:spPr>
        <p:txBody>
          <a:bodyPr/>
          <a:lstStyle/>
          <a:p>
            <a:pPr eaLnBrk="1" hangingPunct="1"/>
            <a:r>
              <a:rPr lang="en-US" altLang="en-US" sz="8800" dirty="0">
                <a:solidFill>
                  <a:srgbClr val="000000"/>
                </a:solidFill>
              </a:rPr>
              <a:t>THANK YOU!</a:t>
            </a:r>
          </a:p>
          <a:p>
            <a:pPr eaLnBrk="1" hangingPunct="1"/>
            <a:r>
              <a:rPr lang="en-US" altLang="en-US" sz="8800" dirty="0">
                <a:solidFill>
                  <a:srgbClr val="000000"/>
                </a:solidFill>
              </a:rPr>
              <a:t>Safe Travels!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3"/>
          <p:cNvSpPr>
            <a:spLocks noGrp="1"/>
          </p:cNvSpPr>
          <p:nvPr>
            <p:ph type="title"/>
          </p:nvPr>
        </p:nvSpPr>
        <p:spPr/>
        <p:txBody>
          <a:bodyPr/>
          <a:lstStyle/>
          <a:p>
            <a:r>
              <a:rPr lang="en-US" altLang="en-US"/>
              <a:t>Classroom Management Defined</a:t>
            </a:r>
          </a:p>
        </p:txBody>
      </p:sp>
      <p:sp>
        <p:nvSpPr>
          <p:cNvPr id="37890" name="Rectangle 3"/>
          <p:cNvSpPr>
            <a:spLocks noChangeArrowheads="1"/>
          </p:cNvSpPr>
          <p:nvPr/>
        </p:nvSpPr>
        <p:spPr bwMode="auto">
          <a:xfrm>
            <a:off x="2979738" y="15589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2400">
              <a:latin typeface="Arial" charset="0"/>
            </a:endParaRPr>
          </a:p>
        </p:txBody>
      </p:sp>
      <p:sp>
        <p:nvSpPr>
          <p:cNvPr id="2" name="Content Placeholder 1"/>
          <p:cNvSpPr>
            <a:spLocks noGrp="1"/>
          </p:cNvSpPr>
          <p:nvPr>
            <p:ph idx="1"/>
          </p:nvPr>
        </p:nvSpPr>
        <p:spPr/>
        <p:txBody>
          <a:bodyPr/>
          <a:lstStyle/>
          <a:p>
            <a:pPr marL="0" indent="0" algn="ctr">
              <a:buFont typeface="Arial" pitchFamily="34" charset="0"/>
              <a:buNone/>
              <a:defRPr/>
            </a:pPr>
            <a:r>
              <a:rPr lang="en-US" sz="4800" dirty="0" smtClean="0"/>
              <a:t>Organizing the environmental aspects of the classroom to optimize learning</a:t>
            </a:r>
          </a:p>
          <a:p>
            <a:pPr>
              <a:defRPr/>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1132</TotalTime>
  <Words>4071</Words>
  <Application>Microsoft Macintosh PowerPoint</Application>
  <PresentationFormat>On-screen Show (4:3)</PresentationFormat>
  <Paragraphs>730</Paragraphs>
  <Slides>88</Slides>
  <Notes>49</Notes>
  <HiddenSlides>2</HiddenSlides>
  <MMClips>1</MMClips>
  <ScaleCrop>false</ScaleCrop>
  <HeadingPairs>
    <vt:vector size="10" baseType="variant">
      <vt:variant>
        <vt:lpstr>Fonts Used</vt:lpstr>
      </vt:variant>
      <vt:variant>
        <vt:i4>13</vt:i4>
      </vt:variant>
      <vt:variant>
        <vt:lpstr>Theme</vt:lpstr>
      </vt:variant>
      <vt:variant>
        <vt:i4>1</vt:i4>
      </vt:variant>
      <vt:variant>
        <vt:lpstr>Links</vt:lpstr>
      </vt:variant>
      <vt:variant>
        <vt:i4>4</vt:i4>
      </vt:variant>
      <vt:variant>
        <vt:lpstr>Embedded OLE Servers</vt:lpstr>
      </vt:variant>
      <vt:variant>
        <vt:i4>1</vt:i4>
      </vt:variant>
      <vt:variant>
        <vt:lpstr>Slide Titles</vt:lpstr>
      </vt:variant>
      <vt:variant>
        <vt:i4>88</vt:i4>
      </vt:variant>
    </vt:vector>
  </HeadingPairs>
  <TitlesOfParts>
    <vt:vector size="107" baseType="lpstr">
      <vt:lpstr>Berlin Sans FB</vt:lpstr>
      <vt:lpstr>Calibri</vt:lpstr>
      <vt:lpstr>Chalkboard</vt:lpstr>
      <vt:lpstr>Comic Sans MS</vt:lpstr>
      <vt:lpstr>Constantia</vt:lpstr>
      <vt:lpstr>ＭＳ Ｐゴシック</vt:lpstr>
      <vt:lpstr>News Gothic MT</vt:lpstr>
      <vt:lpstr>Overlock</vt:lpstr>
      <vt:lpstr>Tahoma</vt:lpstr>
      <vt:lpstr>Times New Roman</vt:lpstr>
      <vt:lpstr>Wingdings</vt:lpstr>
      <vt:lpstr>ヒラギノ角ゴ ProN W3</vt:lpstr>
      <vt:lpstr>Arial</vt:lpstr>
      <vt:lpstr>1_Office Theme</vt:lpstr>
      <vt:lpstr>???</vt:lpstr>
      <vt:lpstr>???</vt:lpstr>
      <vt:lpstr>???</vt:lpstr>
      <vt:lpstr>???</vt:lpstr>
      <vt:lpstr>Visio</vt:lpstr>
      <vt:lpstr> VTPBiS Leadership Team Training   At the Universal Level  Within a Multi-Tiered System of Supports   </vt:lpstr>
      <vt:lpstr>Welcome and Questions</vt:lpstr>
      <vt:lpstr>Day 2 Agenda:</vt:lpstr>
      <vt:lpstr>Remember, when you see  this star…</vt:lpstr>
      <vt:lpstr>Activity: VTPBiS Presentations (to be completed sometime between now  and the final day of training)</vt:lpstr>
      <vt:lpstr>PowerPoint Presentation</vt:lpstr>
      <vt:lpstr>PowerPoint Presentation</vt:lpstr>
      <vt:lpstr>The best way to respond to problem behaviors is to prevent them in the first place!</vt:lpstr>
      <vt:lpstr>Classroom Management Defined</vt:lpstr>
      <vt:lpstr>Why Focus on Classroom Management?</vt:lpstr>
      <vt:lpstr>When students can predict the events throughout their school day, they are more likely to be engaged and less likely to display problem behavior. One way to increase predictability in a classroom  is to establish routines,  particularly early in the school year  (Kern &amp; Clemens, 2007, p. 67).</vt:lpstr>
      <vt:lpstr>How do you know you are using good prevention practices?</vt:lpstr>
      <vt:lpstr>Evidence Based Practices: Classroom Management</vt:lpstr>
      <vt:lpstr>Additional Practices for  Preventing Problem Behavior</vt:lpstr>
      <vt:lpstr>Engage your students!</vt:lpstr>
      <vt:lpstr>Non-Classroom Settings (Mann &amp; Muscott, 2005)</vt:lpstr>
      <vt:lpstr>Non-Classroom Settings (Mann &amp; Muscott, 2005)</vt:lpstr>
      <vt:lpstr>Activity</vt:lpstr>
      <vt:lpstr>Active Supervision by Adults:  (Mann &amp; Muscott, 2005)</vt:lpstr>
      <vt:lpstr>Defining and Sorting  Problem Behaviors</vt:lpstr>
      <vt:lpstr>Middle School Example</vt:lpstr>
      <vt:lpstr>Defining “Close Confusers”*</vt:lpstr>
      <vt:lpstr>Majors vs. Minors</vt:lpstr>
      <vt:lpstr>Majors vs. Minors</vt:lpstr>
      <vt:lpstr>Activity:   Developing a Shared Understanding of  Minors and Majors</vt:lpstr>
      <vt:lpstr>Behavior Management Defined</vt:lpstr>
      <vt:lpstr>Practices to Prevent Minor  Problem Behaviors from Escalating</vt:lpstr>
      <vt:lpstr>Practices for Responding to  Minor Problem Behaviors</vt:lpstr>
      <vt:lpstr>More Practices for Responding to  Minor Problem Behaviors</vt:lpstr>
      <vt:lpstr>Activity Practices to Prevent and Respond to  Minor Problem Behaviors</vt:lpstr>
      <vt:lpstr>Continuum of Procedures for Responding to Problem Behaviors</vt:lpstr>
      <vt:lpstr>Continuum of Procedures for Responding to Problem Behaviors</vt:lpstr>
      <vt:lpstr>Discipline Policies</vt:lpstr>
      <vt:lpstr>PowerPoint Presentation</vt:lpstr>
      <vt:lpstr>PowerPoint Presentation</vt:lpstr>
      <vt:lpstr>PowerPoint Presentation</vt:lpstr>
      <vt:lpstr>PowerPoint Presentation</vt:lpstr>
      <vt:lpstr>PowerPoint Presentation</vt:lpstr>
      <vt:lpstr>Continuum of Procedures  for Responding to a Crisis </vt:lpstr>
      <vt:lpstr>Example Placard</vt:lpstr>
      <vt:lpstr>School Safety  Review Checklist</vt:lpstr>
      <vt:lpstr>SET Components</vt:lpstr>
      <vt:lpstr>Activity: Procedures for Discouraging Problem Behaviors</vt:lpstr>
      <vt:lpstr>Questions? Status Update?</vt:lpstr>
      <vt:lpstr>PowerPoint Presentation</vt:lpstr>
      <vt:lpstr>Recording Problem Behaviors</vt:lpstr>
      <vt:lpstr>Recording Problem Behaviors</vt:lpstr>
      <vt:lpstr>Information to Record  </vt:lpstr>
      <vt:lpstr>Understand Function of Behavior</vt:lpstr>
      <vt:lpstr>Think “Functionally”:  Understand the Why of Behavior</vt:lpstr>
      <vt:lpstr>PowerPoint Presentation</vt:lpstr>
      <vt:lpstr>PowerPoint Presentation</vt:lpstr>
      <vt:lpstr>PowerPoint Presentation</vt:lpstr>
      <vt:lpstr>SWIS Demo</vt:lpstr>
      <vt:lpstr>Data System</vt:lpstr>
      <vt:lpstr>Importance of Data</vt:lpstr>
      <vt:lpstr>Use of Data</vt:lpstr>
      <vt:lpstr>Activity:  Office Discipline Referral (ODR)</vt:lpstr>
      <vt:lpstr>Questions? Status Update?</vt:lpstr>
      <vt:lpstr>Parallel Processes Across all Tiers &amp; Problem Behaviors</vt:lpstr>
      <vt:lpstr>PowerPoint Presentation</vt:lpstr>
      <vt:lpstr>Example</vt:lpstr>
      <vt:lpstr>PowerPoint Presentation</vt:lpstr>
      <vt:lpstr>Want to learn more?</vt:lpstr>
      <vt:lpstr>PowerPoint Presentation</vt:lpstr>
      <vt:lpstr>Communication is key!</vt:lpstr>
      <vt:lpstr>VTPBiS Roll-Out for Staff</vt:lpstr>
      <vt:lpstr>VTPBiS Roll-Out for Students</vt:lpstr>
      <vt:lpstr>Staff Roll Out Video Example</vt:lpstr>
      <vt:lpstr>Staff Roll Out Scripts Example</vt:lpstr>
      <vt:lpstr>VTPBiS Roll-Out for Families</vt:lpstr>
      <vt:lpstr>Ways to Communicate VTPBiS to Families</vt:lpstr>
      <vt:lpstr>Plan for Stakeholder Involvement</vt:lpstr>
      <vt:lpstr> Activity: Planning Staff Roll-Out </vt:lpstr>
      <vt:lpstr> Activity: Planning for Student Roll-Out  </vt:lpstr>
      <vt:lpstr>Activity: Planning VTPBiS Roll-Out for Families</vt:lpstr>
      <vt:lpstr>Activity: Completion of VTPBiS Implementation Plan and Finalize Staff Handbook</vt:lpstr>
      <vt:lpstr>Questions? Status Update?</vt:lpstr>
      <vt:lpstr>Activity: VTPBiS Presentations (to be completed sometime between now  and the final day of training)</vt:lpstr>
      <vt:lpstr>Peer Sharing Activity</vt:lpstr>
      <vt:lpstr>Where do we go from here…     thoughts and/or questions…</vt:lpstr>
      <vt:lpstr>Vermont PBIS Cascade of Support</vt:lpstr>
      <vt:lpstr>Getting ready for next year….</vt:lpstr>
      <vt:lpstr>More information about Coaching Support</vt:lpstr>
      <vt:lpstr>The elements necessary to  sustain PBIS include:</vt:lpstr>
      <vt:lpstr>Stay Connected</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VTPBiS Leadership Team Training   At the Universal Level  Within a Multi-Tiered System of Supports   </dc:title>
  <dc:creator>Cassandra Townshend</dc:creator>
  <cp:lastModifiedBy>Amy Wheeler-Sutton</cp:lastModifiedBy>
  <cp:revision>45</cp:revision>
  <cp:lastPrinted>2017-02-21T20:52:42Z</cp:lastPrinted>
  <dcterms:created xsi:type="dcterms:W3CDTF">2016-06-09T00:18:28Z</dcterms:created>
  <dcterms:modified xsi:type="dcterms:W3CDTF">2017-03-08T15:21:46Z</dcterms:modified>
</cp:coreProperties>
</file>